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56" r:id="rId3"/>
    <p:sldId id="260" r:id="rId4"/>
    <p:sldId id="264" r:id="rId5"/>
    <p:sldId id="262" r:id="rId6"/>
    <p:sldId id="261" r:id="rId7"/>
    <p:sldId id="26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2256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SP11</c:v>
                </c:pt>
                <c:pt idx="1">
                  <c:v>SP12</c:v>
                </c:pt>
                <c:pt idx="2">
                  <c:v>SP13</c:v>
                </c:pt>
                <c:pt idx="3">
                  <c:v>SP14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0.86</c:v>
                </c:pt>
                <c:pt idx="1">
                  <c:v>0.875</c:v>
                </c:pt>
                <c:pt idx="2">
                  <c:v>0.90200000000000002</c:v>
                </c:pt>
                <c:pt idx="3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SP11</c:v>
                </c:pt>
                <c:pt idx="1">
                  <c:v>SP12</c:v>
                </c:pt>
                <c:pt idx="2">
                  <c:v>SP13</c:v>
                </c:pt>
                <c:pt idx="3">
                  <c:v>SP14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0.84199999999999997</c:v>
                </c:pt>
                <c:pt idx="1">
                  <c:v>0.85</c:v>
                </c:pt>
                <c:pt idx="2">
                  <c:v>0.85899999999999999</c:v>
                </c:pt>
                <c:pt idx="3">
                  <c:v>0.85899999999999999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07040"/>
        <c:axId val="104408576"/>
      </c:barChart>
      <c:catAx>
        <c:axId val="10440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08576"/>
        <c:crosses val="autoZero"/>
        <c:auto val="1"/>
        <c:lblAlgn val="ctr"/>
        <c:lblOffset val="100"/>
        <c:noMultiLvlLbl val="0"/>
      </c:catAx>
      <c:valAx>
        <c:axId val="10440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0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SP11</c:v>
                </c:pt>
                <c:pt idx="1">
                  <c:v>SP12</c:v>
                </c:pt>
                <c:pt idx="2">
                  <c:v>SP13</c:v>
                </c:pt>
                <c:pt idx="3">
                  <c:v>SP14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0.69799999999999995</c:v>
                </c:pt>
                <c:pt idx="1">
                  <c:v>0.71399999999999997</c:v>
                </c:pt>
                <c:pt idx="2">
                  <c:v>0.73099999999999998</c:v>
                </c:pt>
                <c:pt idx="3">
                  <c:v>0.74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SP11</c:v>
                </c:pt>
                <c:pt idx="1">
                  <c:v>SP12</c:v>
                </c:pt>
                <c:pt idx="2">
                  <c:v>SP13</c:v>
                </c:pt>
                <c:pt idx="3">
                  <c:v>SP14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0.68400000000000005</c:v>
                </c:pt>
                <c:pt idx="1">
                  <c:v>0.69299999999999995</c:v>
                </c:pt>
                <c:pt idx="2">
                  <c:v>0.70299999999999996</c:v>
                </c:pt>
                <c:pt idx="3">
                  <c:v>0.70099999999999996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29440"/>
        <c:axId val="104430976"/>
      </c:barChart>
      <c:catAx>
        <c:axId val="1044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30976"/>
        <c:crosses val="autoZero"/>
        <c:auto val="1"/>
        <c:lblAlgn val="ctr"/>
        <c:lblOffset val="100"/>
        <c:noMultiLvlLbl val="0"/>
      </c:catAx>
      <c:valAx>
        <c:axId val="1044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2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YR10/11</c:v>
                </c:pt>
                <c:pt idx="1">
                  <c:v>YR11/12</c:v>
                </c:pt>
                <c:pt idx="2">
                  <c:v>YR12/13</c:v>
                </c:pt>
                <c:pt idx="3">
                  <c:v>YR13/14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444</c:v>
                </c:pt>
                <c:pt idx="1">
                  <c:v>366</c:v>
                </c:pt>
                <c:pt idx="2">
                  <c:v>480</c:v>
                </c:pt>
                <c:pt idx="3">
                  <c:v>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487360"/>
        <c:axId val="105820928"/>
      </c:barChart>
      <c:catAx>
        <c:axId val="1054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20928"/>
        <c:crosses val="autoZero"/>
        <c:auto val="1"/>
        <c:lblAlgn val="ctr"/>
        <c:lblOffset val="100"/>
        <c:noMultiLvlLbl val="0"/>
      </c:catAx>
      <c:valAx>
        <c:axId val="10582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0.22378</cdr:x>
      <cdr:y>0.25327</cdr:y>
    </cdr:from>
    <cdr:to>
      <cdr:x>0.8951</cdr:x>
      <cdr:y>0.75316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757562" y="1029306"/>
          <a:ext cx="2272683" cy="2031518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accent4">
              <a:lumMod val="60000"/>
              <a:lumOff val="4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0.2736</cdr:x>
      <cdr:y>0.24637</cdr:y>
    </cdr:from>
    <cdr:to>
      <cdr:x>0.94493</cdr:x>
      <cdr:y>0.74625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926238" y="1001252"/>
          <a:ext cx="2272683" cy="2031518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accent4">
              <a:lumMod val="60000"/>
              <a:lumOff val="4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0.73244</cdr:x>
      <cdr:y>0.01847</cdr:y>
    </cdr:from>
    <cdr:to>
      <cdr:x>0.98216</cdr:x>
      <cdr:y>0.09421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9578" y="75075"/>
          <a:ext cx="84538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552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44CE6-91B6-4066-B53C-A23A65A8ED0D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86CD4-F539-48C0-A37A-ACA2522F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E69D2D-EFFE-46BC-A8E8-5C6CC7E2150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854C6D-3179-4ECF-8F5D-E6F1873F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C6D-3179-4ECF-8F5D-E6F1873F5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C6D-3179-4ECF-8F5D-E6F1873F5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5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C6D-3179-4ECF-8F5D-E6F1873F56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5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C6D-3179-4ECF-8F5D-E6F1873F56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5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C6D-3179-4ECF-8F5D-E6F1873F56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5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C6D-3179-4ECF-8F5D-E6F1873F56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3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4C6D-3179-4ECF-8F5D-E6F1873F56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3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6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4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5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9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4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8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0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8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6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A2DA-AC9A-4794-8F5A-FD566B75198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47ED-6273-4464-A163-69F474669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2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2354" y="1402676"/>
            <a:ext cx="365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Fall 2014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656" y="1413027"/>
            <a:ext cx="365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Spring 2015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354" y="1402676"/>
            <a:ext cx="365760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06656" y="1413027"/>
            <a:ext cx="365760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4294" y="1921572"/>
            <a:ext cx="32758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Accreditation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100% TMC/ADTs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Basic Skills Plan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Student Equity Plan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Tablet Initiative (Pilot #1)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College Hour Activities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BA Degree Submitted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Positive Attendance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Cleaner Schedule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eCatalog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Enrollment Growth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Final Exam Schedule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Prof Development Expansion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SLOs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0929" y="1921572"/>
            <a:ext cx="33986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Course Caps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Hiring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BA Degree Implementation?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Tablet </a:t>
            </a:r>
            <a:r>
              <a:rPr lang="en-US" dirty="0"/>
              <a:t>Initiative (Pilot #2)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Reorganization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Draft of </a:t>
            </a:r>
            <a:r>
              <a:rPr lang="en-US" dirty="0" err="1" smtClean="0"/>
              <a:t>Educ</a:t>
            </a:r>
            <a:r>
              <a:rPr lang="en-US" dirty="0" smtClean="0"/>
              <a:t> Master Plan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Schedule 1-Year in Advance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Prof Development Expansion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Expand DE (Coordinator, Plan, Services, AA Degree?)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Enrollment Growth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Engage-Learn-Advance Assessment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Enrollment Efficiency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SLOs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563" y="743926"/>
            <a:ext cx="603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 Are Focused on Good Work</a:t>
            </a:r>
          </a:p>
        </p:txBody>
      </p:sp>
    </p:spTree>
    <p:extLst>
      <p:ext uri="{BB962C8B-B14F-4D97-AF65-F5344CB8AC3E}">
        <p14:creationId xmlns:p14="http://schemas.microsoft.com/office/powerpoint/2010/main" val="37730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2354" y="1402676"/>
            <a:ext cx="365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Enrollment Growth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656" y="1413027"/>
            <a:ext cx="365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Student Opinion Spring 2014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354" y="1402676"/>
            <a:ext cx="365760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06656" y="1413027"/>
            <a:ext cx="365760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4348" y="1937529"/>
            <a:ext cx="351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College Week recently </a:t>
            </a:r>
            <a:r>
              <a:rPr lang="en-US" dirty="0" err="1" smtClean="0"/>
              <a:t>ID’d</a:t>
            </a:r>
            <a:r>
              <a:rPr lang="en-US" dirty="0" smtClean="0"/>
              <a:t> Crafton as the 9</a:t>
            </a:r>
            <a:r>
              <a:rPr lang="en-US" baseline="30000" dirty="0" smtClean="0"/>
              <a:t>th</a:t>
            </a:r>
            <a:r>
              <a:rPr lang="en-US" dirty="0" smtClean="0"/>
              <a:t> fastest growing college in the country (enrollments from 5,000 to 10,000)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30929" y="2007832"/>
            <a:ext cx="3398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95</a:t>
            </a:r>
            <a:r>
              <a:rPr lang="en-US" dirty="0"/>
              <a:t>% </a:t>
            </a:r>
            <a:r>
              <a:rPr lang="en-US" dirty="0" smtClean="0"/>
              <a:t>satisfied </a:t>
            </a:r>
            <a:r>
              <a:rPr lang="en-US" dirty="0"/>
              <a:t>with instruction and </a:t>
            </a:r>
            <a:r>
              <a:rPr lang="en-US" dirty="0" smtClean="0"/>
              <a:t>overall ed experience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93</a:t>
            </a:r>
            <a:r>
              <a:rPr lang="en-US" dirty="0"/>
              <a:t>% </a:t>
            </a:r>
            <a:r>
              <a:rPr lang="en-US" dirty="0" smtClean="0"/>
              <a:t>believe receiving </a:t>
            </a:r>
            <a:r>
              <a:rPr lang="en-US" dirty="0"/>
              <a:t>a great </a:t>
            </a:r>
            <a:r>
              <a:rPr lang="en-US" dirty="0" smtClean="0"/>
              <a:t>education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9</a:t>
            </a:r>
            <a:r>
              <a:rPr lang="en-US" dirty="0" smtClean="0"/>
              <a:t>6</a:t>
            </a:r>
            <a:r>
              <a:rPr lang="en-US" dirty="0"/>
              <a:t>% </a:t>
            </a:r>
            <a:r>
              <a:rPr lang="en-US" dirty="0" smtClean="0"/>
              <a:t>believe </a:t>
            </a:r>
            <a:r>
              <a:rPr lang="en-US" dirty="0"/>
              <a:t>library resources </a:t>
            </a:r>
            <a:r>
              <a:rPr lang="en-US" dirty="0" smtClean="0"/>
              <a:t>meet </a:t>
            </a:r>
            <a:r>
              <a:rPr lang="en-US" dirty="0"/>
              <a:t>needs and tutoring services </a:t>
            </a:r>
            <a:r>
              <a:rPr lang="en-US" dirty="0" smtClean="0"/>
              <a:t>readily available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92% </a:t>
            </a:r>
            <a:r>
              <a:rPr lang="en-US" dirty="0"/>
              <a:t>satisfied with overall services for </a:t>
            </a:r>
            <a:r>
              <a:rPr lang="en-US" dirty="0" smtClean="0"/>
              <a:t>students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96% believe </a:t>
            </a:r>
            <a:r>
              <a:rPr lang="en-US" dirty="0"/>
              <a:t>campus is </a:t>
            </a:r>
            <a:r>
              <a:rPr lang="en-US" dirty="0" smtClean="0"/>
              <a:t>clean, well-maintained, grounds </a:t>
            </a:r>
            <a:r>
              <a:rPr lang="en-US" dirty="0"/>
              <a:t>are well-cared for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92</a:t>
            </a:r>
            <a:r>
              <a:rPr lang="en-US" dirty="0"/>
              <a:t>% </a:t>
            </a:r>
            <a:r>
              <a:rPr lang="en-US" dirty="0" smtClean="0"/>
              <a:t>believe computer </a:t>
            </a:r>
            <a:r>
              <a:rPr lang="en-US" dirty="0"/>
              <a:t>labs are adequate and </a:t>
            </a:r>
            <a:r>
              <a:rPr lang="en-US" dirty="0" smtClean="0"/>
              <a:t>accessible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563" y="743926"/>
            <a:ext cx="603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Students Are Benefitting from Your Efforts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83" t="27963" r="56043" b="11667"/>
          <a:stretch/>
        </p:blipFill>
        <p:spPr>
          <a:xfrm>
            <a:off x="810492" y="3227553"/>
            <a:ext cx="3566160" cy="28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2354" y="1402676"/>
            <a:ext cx="365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Retention Rates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656" y="1413027"/>
            <a:ext cx="365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Success Rates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354" y="1402676"/>
            <a:ext cx="365760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06656" y="1413027"/>
            <a:ext cx="365760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563" y="743926"/>
            <a:ext cx="603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Students Are Benefitting From Your Efforts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08089411"/>
              </p:ext>
            </p:extLst>
          </p:nvPr>
        </p:nvGraphicFramePr>
        <p:xfrm>
          <a:off x="929196" y="1857218"/>
          <a:ext cx="3385352" cy="397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04313054"/>
              </p:ext>
            </p:extLst>
          </p:nvPr>
        </p:nvGraphicFramePr>
        <p:xfrm>
          <a:off x="4881250" y="1874972"/>
          <a:ext cx="3385352" cy="397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81556" y="2014688"/>
            <a:ext cx="845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91.0%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12324" y="2093694"/>
            <a:ext cx="845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74.0%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18746" y="5834858"/>
            <a:ext cx="2064709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Highest in California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1349" y="5841600"/>
            <a:ext cx="2064709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Highest in California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65622" y="6203800"/>
            <a:ext cx="59757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/>
              <a:t>From California Community College Chancellor’s Data Mart</a:t>
            </a:r>
          </a:p>
        </p:txBody>
      </p:sp>
      <p:sp>
        <p:nvSpPr>
          <p:cNvPr id="3" name="Rectangle 2"/>
          <p:cNvSpPr/>
          <p:nvPr/>
        </p:nvSpPr>
        <p:spPr>
          <a:xfrm>
            <a:off x="816422" y="6291936"/>
            <a:ext cx="137160" cy="137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6422" y="6477387"/>
            <a:ext cx="137160" cy="137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9371" y="6223996"/>
            <a:ext cx="23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Crafton Hills</a:t>
            </a:r>
            <a:r>
              <a:rPr lang="en-US" sz="1200" dirty="0" smtClean="0"/>
              <a:t> </a:t>
            </a:r>
            <a:r>
              <a:rPr lang="en-US" sz="1200" dirty="0" smtClean="0"/>
              <a:t>College</a:t>
            </a:r>
          </a:p>
          <a:p>
            <a:r>
              <a:rPr lang="en-US" sz="1200" dirty="0" smtClean="0"/>
              <a:t>All California CCs</a:t>
            </a:r>
          </a:p>
        </p:txBody>
      </p:sp>
    </p:spTree>
    <p:extLst>
      <p:ext uri="{BB962C8B-B14F-4D97-AF65-F5344CB8AC3E}">
        <p14:creationId xmlns:p14="http://schemas.microsoft.com/office/powerpoint/2010/main" val="42889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8136" y="1369897"/>
            <a:ext cx="749808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#1 in Inland Empire for Combined Score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8136" y="1369897"/>
            <a:ext cx="749808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562" y="743926"/>
            <a:ext cx="760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Retention and Success </a:t>
            </a:r>
            <a:r>
              <a:rPr lang="en-US" sz="2400" b="1" dirty="0" smtClean="0"/>
              <a:t>Comparisons—Inland Empire </a:t>
            </a:r>
            <a:endParaRPr lang="en-US" sz="2400" b="1" dirty="0"/>
          </a:p>
          <a:p>
            <a:endParaRPr lang="en-US" sz="24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55324"/>
              </p:ext>
            </p:extLst>
          </p:nvPr>
        </p:nvGraphicFramePr>
        <p:xfrm>
          <a:off x="1155938" y="2004844"/>
          <a:ext cx="6745732" cy="386111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37729"/>
                <a:gridCol w="1093978"/>
                <a:gridCol w="992061"/>
                <a:gridCol w="815023"/>
                <a:gridCol w="1027747"/>
                <a:gridCol w="589597"/>
                <a:gridCol w="589597"/>
              </a:tblGrid>
              <a:tr h="5940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Enrollment</a:t>
                      </a:r>
                      <a:endParaRPr lang="en-US" sz="16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Count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Retention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Success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Combined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Rank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Rank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Crafton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Hills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14,372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91.0%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74.0%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82.5%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Chaffey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49,681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90.3%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71.5%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80.9%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Desert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23,026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87.5%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71.9%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79.7%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Moreno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Valley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16,470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86.7%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71.3%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79.0%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Copper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Mountain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4,066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87.6%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70.2%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78.9%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Palo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Verde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4,953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87.1%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70.9%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78.6%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Norco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17,922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86.1%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70.6%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78.3%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Victor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Valley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28,520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64.6%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77.9%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Bernardino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31,691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87.9%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66.8%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77.3%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Riverside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39,474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85.6%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66.8%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76.2%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Mt. San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Jacinto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36,894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84.6%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67.4%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76.0%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67778" y="6142470"/>
            <a:ext cx="59757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/>
              <a:t>Spring 2014 Credit Courses from California Community College Chancellor’s Data Mart</a:t>
            </a:r>
          </a:p>
          <a:p>
            <a:pPr algn="r"/>
            <a:r>
              <a:rPr lang="en-US" sz="1050" i="1" dirty="0" smtClean="0"/>
              <a:t>Combined Rate = Average of Retention and Success Rates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1643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8136" y="1369897"/>
            <a:ext cx="749808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#4 in California for Combined Score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8136" y="1369897"/>
            <a:ext cx="749808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562" y="743926"/>
            <a:ext cx="679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Retention and Success Comparisons—California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87739"/>
              </p:ext>
            </p:extLst>
          </p:nvPr>
        </p:nvGraphicFramePr>
        <p:xfrm>
          <a:off x="1155938" y="2004843"/>
          <a:ext cx="6866627" cy="39042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15425"/>
                <a:gridCol w="1123274"/>
                <a:gridCol w="1160119"/>
                <a:gridCol w="953090"/>
                <a:gridCol w="1201851"/>
                <a:gridCol w="712868"/>
              </a:tblGrid>
              <a:tr h="557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Enrollment</a:t>
                      </a:r>
                      <a:endParaRPr lang="en-US" sz="16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Count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Retention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Success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Combined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Rank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Taft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14,265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94.2%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82.2%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88.2%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Feather </a:t>
                      </a:r>
                      <a:r>
                        <a:rPr lang="en-US" sz="1600" dirty="0" smtClean="0">
                          <a:effectLst/>
                        </a:rPr>
                        <a:t>River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5,038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94.4%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77.6%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86.0%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Lake </a:t>
                      </a:r>
                      <a:r>
                        <a:rPr lang="en-US" sz="1600" dirty="0" smtClean="0">
                          <a:effectLst/>
                        </a:rPr>
                        <a:t>Tahoe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5,387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90.1%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76.8%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83.5%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Crafton </a:t>
                      </a:r>
                      <a:r>
                        <a:rPr lang="en-US" sz="1600" dirty="0" smtClean="0">
                          <a:effectLst/>
                        </a:rPr>
                        <a:t>Hills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14,372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91.0%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74.0%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82.5%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Foothill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28,511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88.9%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75.9%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82.4%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Sequoias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34,642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91.0%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73.7%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82.3%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Santa </a:t>
                      </a:r>
                      <a:r>
                        <a:rPr lang="en-US" sz="1600" dirty="0" smtClean="0">
                          <a:effectLst/>
                        </a:rPr>
                        <a:t>Barbara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56,366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90.4%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74.2%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82.3%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Gavilan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13,221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88.0%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75.8%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81.9%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Ohlone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23,437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87.2%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76.6%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81.9%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Mendocino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8,769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89.1%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74.7%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81.9%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Napa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16,116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89.9%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73.7%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81.8%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Deanza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49,916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88.4%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75.2%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81.8%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67778" y="6142470"/>
            <a:ext cx="59757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/>
              <a:t>Spring 2014 Credit Courses from California Community College Chancellor’s Data Mart</a:t>
            </a:r>
          </a:p>
          <a:p>
            <a:pPr algn="r"/>
            <a:r>
              <a:rPr lang="en-US" sz="1050" i="1" dirty="0" smtClean="0"/>
              <a:t>Combined Rate = Average of Retention and Success Rates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8924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2354" y="1292506"/>
            <a:ext cx="365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Degree/Certificate Completion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354" y="1292506"/>
            <a:ext cx="365760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563" y="743926"/>
            <a:ext cx="603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Completion Trend and Comparisons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39364179"/>
              </p:ext>
            </p:extLst>
          </p:nvPr>
        </p:nvGraphicFramePr>
        <p:xfrm>
          <a:off x="929196" y="1923320"/>
          <a:ext cx="3385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1526958" y="2925997"/>
            <a:ext cx="2503503" cy="1420427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88891" y="1293980"/>
            <a:ext cx="365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Completion Rate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8891" y="1293980"/>
            <a:ext cx="365760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92773"/>
              </p:ext>
            </p:extLst>
          </p:nvPr>
        </p:nvGraphicFramePr>
        <p:xfrm>
          <a:off x="5091473" y="1949201"/>
          <a:ext cx="2816923" cy="36254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37729"/>
                <a:gridCol w="589597"/>
                <a:gridCol w="589597"/>
              </a:tblGrid>
              <a:tr h="5408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Rank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Rank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Chaffey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Mt. San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Jacinto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Bernardino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Victor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Valley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Riverside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Norco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College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Copper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Mountain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Crafton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Hills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Desert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Moreno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Valley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Palo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Verde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67778" y="6043317"/>
            <a:ext cx="59757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/>
              <a:t>2013-2014 Degree and Chancellor Approved Certificate Completion</a:t>
            </a:r>
          </a:p>
          <a:p>
            <a:pPr algn="r"/>
            <a:r>
              <a:rPr lang="en-US" sz="1050" i="1" dirty="0" smtClean="0"/>
              <a:t>From California Community College Chancellor’s Data Mart</a:t>
            </a:r>
          </a:p>
          <a:p>
            <a:pPr algn="r"/>
            <a:r>
              <a:rPr lang="en-US" sz="1050" i="1" dirty="0" smtClean="0"/>
              <a:t>Rate = #of Degree/Certificate Completers/Enrolled Students</a:t>
            </a:r>
            <a:endParaRPr lang="en-US" sz="1050" i="1" dirty="0"/>
          </a:p>
        </p:txBody>
      </p:sp>
      <p:sp>
        <p:nvSpPr>
          <p:cNvPr id="2" name="Oval 1"/>
          <p:cNvSpPr/>
          <p:nvPr/>
        </p:nvSpPr>
        <p:spPr>
          <a:xfrm rot="20495300">
            <a:off x="3562708" y="1994677"/>
            <a:ext cx="552090" cy="29329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/>
          <p:cNvSpPr txBox="1"/>
          <p:nvPr/>
        </p:nvSpPr>
        <p:spPr>
          <a:xfrm>
            <a:off x="4768785" y="5694924"/>
            <a:ext cx="351407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To be IE #1 and CA top 10 we need ~820 grads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26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0563" y="743926"/>
            <a:ext cx="603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Support Students and Build Community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191" y="1404150"/>
            <a:ext cx="365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 Peaks Challenge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191" y="1404150"/>
            <a:ext cx="365760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57" y="2628216"/>
            <a:ext cx="3105384" cy="3108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2082" y="1869747"/>
            <a:ext cx="346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Encourage students to summit three peaks: Engage, Learn</a:t>
            </a:r>
            <a:r>
              <a:rPr lang="en-US" sz="1600" dirty="0"/>
              <a:t> </a:t>
            </a:r>
            <a:r>
              <a:rPr lang="en-US" sz="1600" dirty="0" smtClean="0"/>
              <a:t>and Advance.</a:t>
            </a:r>
          </a:p>
        </p:txBody>
      </p:sp>
      <p:sp>
        <p:nvSpPr>
          <p:cNvPr id="634" name="TextBox 633"/>
          <p:cNvSpPr txBox="1"/>
          <p:nvPr/>
        </p:nvSpPr>
        <p:spPr>
          <a:xfrm>
            <a:off x="4645428" y="1402676"/>
            <a:ext cx="365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Love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35" name="Rectangle 634"/>
          <p:cNvSpPr/>
          <p:nvPr/>
        </p:nvSpPr>
        <p:spPr>
          <a:xfrm>
            <a:off x="4645428" y="1402676"/>
            <a:ext cx="3657600" cy="4783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6" name="TextBox 635"/>
          <p:cNvSpPr txBox="1"/>
          <p:nvPr/>
        </p:nvSpPr>
        <p:spPr>
          <a:xfrm>
            <a:off x="4666710" y="1809434"/>
            <a:ext cx="346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 what these people encouraged . . .</a:t>
            </a:r>
          </a:p>
        </p:txBody>
      </p:sp>
      <p:pic>
        <p:nvPicPr>
          <p:cNvPr id="637" name="Picture 2" descr="https://encrypted-tbn0.gstatic.com/images?q=tbn:ANd9GcQcYUsPJWPi8GBjYz9B-wY_jXD7t1Jr540lrl_Jr1PXphFzaQIJWA"/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701" r="9375" b="22242"/>
          <a:stretch/>
        </p:blipFill>
        <p:spPr bwMode="auto">
          <a:xfrm>
            <a:off x="4891747" y="2183065"/>
            <a:ext cx="990600" cy="1188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" name="Picture 5"/>
          <p:cNvPicPr preferRelativeResize="0"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6" t="-1000" r="21671" b="24768"/>
          <a:stretch/>
        </p:blipFill>
        <p:spPr bwMode="auto">
          <a:xfrm>
            <a:off x="4891747" y="4690494"/>
            <a:ext cx="990600" cy="118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9" name="Picture 8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r="6710"/>
          <a:stretch/>
        </p:blipFill>
        <p:spPr bwMode="auto">
          <a:xfrm>
            <a:off x="5978000" y="3436779"/>
            <a:ext cx="990600" cy="118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0" name="Picture 10" descr="http://chatafrik.com/media/k2/items/cache/9b61c9add26ae66de11f78f97af7a160_XL.jpg"/>
          <p:cNvPicPr preferRelativeResize="0"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r="8333"/>
          <a:stretch/>
        </p:blipFill>
        <p:spPr bwMode="auto">
          <a:xfrm>
            <a:off x="7064252" y="2183065"/>
            <a:ext cx="990600" cy="1188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" name="Picture 11"/>
          <p:cNvPicPr preferRelativeResize="0"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9"/>
          <a:stretch/>
        </p:blipFill>
        <p:spPr bwMode="auto">
          <a:xfrm>
            <a:off x="7064252" y="3436779"/>
            <a:ext cx="990600" cy="118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2" name="Picture 4" descr="http://secureimages.teach12.com/tgc/media/courses/361x269/643.jpg"/>
          <p:cNvPicPr preferRelativeResize="0"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9" r="4422" b="5780"/>
          <a:stretch/>
        </p:blipFill>
        <p:spPr bwMode="auto">
          <a:xfrm>
            <a:off x="5978000" y="2183065"/>
            <a:ext cx="990600" cy="1188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" name="Picture 12"/>
          <p:cNvPicPr preferRelativeResize="0"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1" b="11990"/>
          <a:stretch/>
        </p:blipFill>
        <p:spPr bwMode="auto">
          <a:xfrm>
            <a:off x="4891747" y="3436779"/>
            <a:ext cx="990600" cy="118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4" name="Picture 7" descr="http://www.drmartinlutherking.net/images/categories/civil-rights/dr-martin-luther-king-jr-2.jpg"/>
          <p:cNvPicPr preferRelativeResize="0"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r="20662" b="13791"/>
          <a:stretch/>
        </p:blipFill>
        <p:spPr bwMode="auto">
          <a:xfrm>
            <a:off x="5978000" y="4690494"/>
            <a:ext cx="990600" cy="1188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" name="Picture 644"/>
          <p:cNvPicPr preferRelativeResize="0">
            <a:picLocks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r="8910" b="15095"/>
          <a:stretch/>
        </p:blipFill>
        <p:spPr>
          <a:xfrm>
            <a:off x="7064252" y="4690494"/>
            <a:ext cx="987552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6" name="TextBox 645"/>
          <p:cNvSpPr txBox="1"/>
          <p:nvPr/>
        </p:nvSpPr>
        <p:spPr>
          <a:xfrm>
            <a:off x="4857243" y="5861721"/>
            <a:ext cx="346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Build community around love.</a:t>
            </a:r>
          </a:p>
        </p:txBody>
      </p:sp>
    </p:spTree>
    <p:extLst>
      <p:ext uri="{BB962C8B-B14F-4D97-AF65-F5344CB8AC3E}">
        <p14:creationId xmlns:p14="http://schemas.microsoft.com/office/powerpoint/2010/main" val="15795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672</Words>
  <Application>Microsoft Office PowerPoint</Application>
  <PresentationFormat>On-screen Show (4:3)</PresentationFormat>
  <Paragraphs>287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Reece</dc:creator>
  <cp:lastModifiedBy>Reece, Bryan</cp:lastModifiedBy>
  <cp:revision>54</cp:revision>
  <cp:lastPrinted>2015-01-09T00:27:44Z</cp:lastPrinted>
  <dcterms:created xsi:type="dcterms:W3CDTF">2015-01-07T13:22:00Z</dcterms:created>
  <dcterms:modified xsi:type="dcterms:W3CDTF">2015-01-10T01:46:09Z</dcterms:modified>
</cp:coreProperties>
</file>