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avi" ContentType="video/avi"/>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handoutMasterIdLst>
    <p:handoutMasterId r:id="rId71"/>
  </p:handoutMasterIdLst>
  <p:sldIdLst>
    <p:sldId id="271" r:id="rId2"/>
    <p:sldId id="292" r:id="rId3"/>
    <p:sldId id="296" r:id="rId4"/>
    <p:sldId id="289" r:id="rId5"/>
    <p:sldId id="341" r:id="rId6"/>
    <p:sldId id="293" r:id="rId7"/>
    <p:sldId id="295" r:id="rId8"/>
    <p:sldId id="308" r:id="rId9"/>
    <p:sldId id="306" r:id="rId10"/>
    <p:sldId id="294" r:id="rId11"/>
    <p:sldId id="266" r:id="rId12"/>
    <p:sldId id="301" r:id="rId13"/>
    <p:sldId id="297" r:id="rId14"/>
    <p:sldId id="315" r:id="rId15"/>
    <p:sldId id="316" r:id="rId16"/>
    <p:sldId id="317" r:id="rId17"/>
    <p:sldId id="318" r:id="rId18"/>
    <p:sldId id="319" r:id="rId19"/>
    <p:sldId id="320" r:id="rId20"/>
    <p:sldId id="321" r:id="rId21"/>
    <p:sldId id="322" r:id="rId22"/>
    <p:sldId id="323" r:id="rId23"/>
    <p:sldId id="324" r:id="rId24"/>
    <p:sldId id="325" r:id="rId25"/>
    <p:sldId id="330" r:id="rId26"/>
    <p:sldId id="342" r:id="rId27"/>
    <p:sldId id="329" r:id="rId28"/>
    <p:sldId id="331" r:id="rId29"/>
    <p:sldId id="332" r:id="rId30"/>
    <p:sldId id="344" r:id="rId31"/>
    <p:sldId id="345" r:id="rId32"/>
    <p:sldId id="346" r:id="rId33"/>
    <p:sldId id="347" r:id="rId34"/>
    <p:sldId id="348" r:id="rId35"/>
    <p:sldId id="349" r:id="rId36"/>
    <p:sldId id="350" r:id="rId37"/>
    <p:sldId id="256" r:id="rId38"/>
    <p:sldId id="299" r:id="rId39"/>
    <p:sldId id="287" r:id="rId40"/>
    <p:sldId id="304" r:id="rId41"/>
    <p:sldId id="313" r:id="rId42"/>
    <p:sldId id="303" r:id="rId43"/>
    <p:sldId id="261" r:id="rId44"/>
    <p:sldId id="263" r:id="rId45"/>
    <p:sldId id="273" r:id="rId46"/>
    <p:sldId id="275" r:id="rId47"/>
    <p:sldId id="274" r:id="rId48"/>
    <p:sldId id="314" r:id="rId49"/>
    <p:sldId id="309" r:id="rId50"/>
    <p:sldId id="310" r:id="rId51"/>
    <p:sldId id="311" r:id="rId52"/>
    <p:sldId id="312" r:id="rId53"/>
    <p:sldId id="260" r:id="rId54"/>
    <p:sldId id="265" r:id="rId55"/>
    <p:sldId id="262" r:id="rId56"/>
    <p:sldId id="279" r:id="rId57"/>
    <p:sldId id="267" r:id="rId58"/>
    <p:sldId id="307" r:id="rId59"/>
    <p:sldId id="286" r:id="rId60"/>
    <p:sldId id="257" r:id="rId61"/>
    <p:sldId id="269" r:id="rId62"/>
    <p:sldId id="333" r:id="rId63"/>
    <p:sldId id="326" r:id="rId64"/>
    <p:sldId id="327" r:id="rId65"/>
    <p:sldId id="328" r:id="rId66"/>
    <p:sldId id="334" r:id="rId67"/>
    <p:sldId id="335" r:id="rId68"/>
    <p:sldId id="343" r:id="rId69"/>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6803" autoAdjust="0"/>
  </p:normalViewPr>
  <p:slideViewPr>
    <p:cSldViewPr>
      <p:cViewPr varScale="1">
        <p:scale>
          <a:sx n="89" d="100"/>
          <a:sy n="89" d="100"/>
        </p:scale>
        <p:origin x="-1032" y="-102"/>
      </p:cViewPr>
      <p:guideLst>
        <p:guide orient="horz" pos="2160"/>
        <p:guide pos="2880"/>
      </p:guideLst>
    </p:cSldViewPr>
  </p:slideViewPr>
  <p:notesTextViewPr>
    <p:cViewPr>
      <p:scale>
        <a:sx n="1" d="1"/>
        <a:sy n="1" d="1"/>
      </p:scale>
      <p:origin x="0" y="0"/>
    </p:cViewPr>
  </p:notesTextViewPr>
  <p:sorterViewPr>
    <p:cViewPr>
      <p:scale>
        <a:sx n="140" d="100"/>
        <a:sy n="140" d="100"/>
      </p:scale>
      <p:origin x="0" y="253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College</c:v>
                </c:pt>
              </c:strCache>
            </c:strRef>
          </c:tx>
          <c:spPr>
            <a:solidFill>
              <a:schemeClr val="accent6">
                <a:lumMod val="75000"/>
              </a:schemeClr>
            </a:solidFill>
            <a:ln>
              <a:noFill/>
            </a:ln>
            <a:effectLst/>
          </c:spPr>
          <c:invertIfNegative val="0"/>
          <c:cat>
            <c:strRef>
              <c:f>Sheet1!$A$2:$A$5</c:f>
              <c:strCache>
                <c:ptCount val="4"/>
                <c:pt idx="0">
                  <c:v>SP11</c:v>
                </c:pt>
                <c:pt idx="1">
                  <c:v>SP12</c:v>
                </c:pt>
                <c:pt idx="2">
                  <c:v>SP13</c:v>
                </c:pt>
                <c:pt idx="3">
                  <c:v>SP14</c:v>
                </c:pt>
              </c:strCache>
            </c:strRef>
          </c:cat>
          <c:val>
            <c:numRef>
              <c:f>Sheet1!$B$2:$B$5</c:f>
              <c:numCache>
                <c:formatCode>0.00%</c:formatCode>
                <c:ptCount val="4"/>
                <c:pt idx="0">
                  <c:v>0.86</c:v>
                </c:pt>
                <c:pt idx="1">
                  <c:v>0.875</c:v>
                </c:pt>
                <c:pt idx="2">
                  <c:v>0.90200000000000002</c:v>
                </c:pt>
                <c:pt idx="3">
                  <c:v>0.91</c:v>
                </c:pt>
              </c:numCache>
            </c:numRef>
          </c:val>
        </c:ser>
        <c:ser>
          <c:idx val="1"/>
          <c:order val="1"/>
          <c:tx>
            <c:strRef>
              <c:f>Sheet1!$C$1</c:f>
              <c:strCache>
                <c:ptCount val="1"/>
                <c:pt idx="0">
                  <c:v>State</c:v>
                </c:pt>
              </c:strCache>
            </c:strRef>
          </c:tx>
          <c:spPr>
            <a:solidFill>
              <a:schemeClr val="bg1">
                <a:lumMod val="65000"/>
              </a:schemeClr>
            </a:solidFill>
            <a:ln>
              <a:noFill/>
            </a:ln>
            <a:effectLst/>
          </c:spPr>
          <c:invertIfNegative val="0"/>
          <c:cat>
            <c:strRef>
              <c:f>Sheet1!$A$2:$A$5</c:f>
              <c:strCache>
                <c:ptCount val="4"/>
                <c:pt idx="0">
                  <c:v>SP11</c:v>
                </c:pt>
                <c:pt idx="1">
                  <c:v>SP12</c:v>
                </c:pt>
                <c:pt idx="2">
                  <c:v>SP13</c:v>
                </c:pt>
                <c:pt idx="3">
                  <c:v>SP14</c:v>
                </c:pt>
              </c:strCache>
            </c:strRef>
          </c:cat>
          <c:val>
            <c:numRef>
              <c:f>Sheet1!$C$2:$C$5</c:f>
              <c:numCache>
                <c:formatCode>0.00%</c:formatCode>
                <c:ptCount val="4"/>
                <c:pt idx="0">
                  <c:v>0.84199999999999997</c:v>
                </c:pt>
                <c:pt idx="1">
                  <c:v>0.85</c:v>
                </c:pt>
                <c:pt idx="2">
                  <c:v>0.85899999999999999</c:v>
                </c:pt>
                <c:pt idx="3">
                  <c:v>0.85899999999999999</c:v>
                </c:pt>
              </c:numCache>
            </c:numRef>
          </c:val>
        </c:ser>
        <c:dLbls>
          <c:showLegendKey val="0"/>
          <c:showVal val="0"/>
          <c:showCatName val="0"/>
          <c:showSerName val="0"/>
          <c:showPercent val="0"/>
          <c:showBubbleSize val="0"/>
        </c:dLbls>
        <c:gapWidth val="219"/>
        <c:overlap val="-27"/>
        <c:axId val="90548096"/>
        <c:axId val="90549632"/>
      </c:barChart>
      <c:catAx>
        <c:axId val="9054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549632"/>
        <c:crosses val="autoZero"/>
        <c:auto val="1"/>
        <c:lblAlgn val="ctr"/>
        <c:lblOffset val="100"/>
        <c:noMultiLvlLbl val="0"/>
      </c:catAx>
      <c:valAx>
        <c:axId val="905496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548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College</c:v>
                </c:pt>
              </c:strCache>
            </c:strRef>
          </c:tx>
          <c:spPr>
            <a:solidFill>
              <a:schemeClr val="accent6">
                <a:lumMod val="75000"/>
              </a:schemeClr>
            </a:solidFill>
            <a:ln>
              <a:noFill/>
            </a:ln>
            <a:effectLst/>
          </c:spPr>
          <c:invertIfNegative val="0"/>
          <c:cat>
            <c:strRef>
              <c:f>Sheet1!$A$2:$A$5</c:f>
              <c:strCache>
                <c:ptCount val="4"/>
                <c:pt idx="0">
                  <c:v>SP11</c:v>
                </c:pt>
                <c:pt idx="1">
                  <c:v>SP12</c:v>
                </c:pt>
                <c:pt idx="2">
                  <c:v>SP13</c:v>
                </c:pt>
                <c:pt idx="3">
                  <c:v>SP14</c:v>
                </c:pt>
              </c:strCache>
            </c:strRef>
          </c:cat>
          <c:val>
            <c:numRef>
              <c:f>Sheet1!$B$2:$B$5</c:f>
              <c:numCache>
                <c:formatCode>0.00%</c:formatCode>
                <c:ptCount val="4"/>
                <c:pt idx="0">
                  <c:v>0.69799999999999995</c:v>
                </c:pt>
                <c:pt idx="1">
                  <c:v>0.71399999999999997</c:v>
                </c:pt>
                <c:pt idx="2">
                  <c:v>0.73099999999999998</c:v>
                </c:pt>
                <c:pt idx="3">
                  <c:v>0.74</c:v>
                </c:pt>
              </c:numCache>
            </c:numRef>
          </c:val>
        </c:ser>
        <c:ser>
          <c:idx val="1"/>
          <c:order val="1"/>
          <c:tx>
            <c:strRef>
              <c:f>Sheet1!$C$1</c:f>
              <c:strCache>
                <c:ptCount val="1"/>
                <c:pt idx="0">
                  <c:v>State</c:v>
                </c:pt>
              </c:strCache>
            </c:strRef>
          </c:tx>
          <c:spPr>
            <a:solidFill>
              <a:schemeClr val="bg1">
                <a:lumMod val="65000"/>
              </a:schemeClr>
            </a:solidFill>
            <a:ln>
              <a:noFill/>
            </a:ln>
            <a:effectLst/>
          </c:spPr>
          <c:invertIfNegative val="0"/>
          <c:cat>
            <c:strRef>
              <c:f>Sheet1!$A$2:$A$5</c:f>
              <c:strCache>
                <c:ptCount val="4"/>
                <c:pt idx="0">
                  <c:v>SP11</c:v>
                </c:pt>
                <c:pt idx="1">
                  <c:v>SP12</c:v>
                </c:pt>
                <c:pt idx="2">
                  <c:v>SP13</c:v>
                </c:pt>
                <c:pt idx="3">
                  <c:v>SP14</c:v>
                </c:pt>
              </c:strCache>
            </c:strRef>
          </c:cat>
          <c:val>
            <c:numRef>
              <c:f>Sheet1!$C$2:$C$5</c:f>
              <c:numCache>
                <c:formatCode>0.00%</c:formatCode>
                <c:ptCount val="4"/>
                <c:pt idx="0">
                  <c:v>0.68400000000000005</c:v>
                </c:pt>
                <c:pt idx="1">
                  <c:v>0.69299999999999995</c:v>
                </c:pt>
                <c:pt idx="2">
                  <c:v>0.70299999999999996</c:v>
                </c:pt>
                <c:pt idx="3">
                  <c:v>0.70099999999999996</c:v>
                </c:pt>
              </c:numCache>
            </c:numRef>
          </c:val>
        </c:ser>
        <c:dLbls>
          <c:showLegendKey val="0"/>
          <c:showVal val="0"/>
          <c:showCatName val="0"/>
          <c:showSerName val="0"/>
          <c:showPercent val="0"/>
          <c:showBubbleSize val="0"/>
        </c:dLbls>
        <c:gapWidth val="219"/>
        <c:overlap val="-27"/>
        <c:axId val="90456064"/>
        <c:axId val="90457600"/>
      </c:barChart>
      <c:catAx>
        <c:axId val="9045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57600"/>
        <c:crosses val="autoZero"/>
        <c:auto val="1"/>
        <c:lblAlgn val="ctr"/>
        <c:lblOffset val="100"/>
        <c:noMultiLvlLbl val="0"/>
      </c:catAx>
      <c:valAx>
        <c:axId val="9045760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56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2</c:v>
                </c:pt>
              </c:strCache>
            </c:strRef>
          </c:tx>
          <c:spPr>
            <a:solidFill>
              <a:schemeClr val="accent6">
                <a:lumMod val="75000"/>
              </a:schemeClr>
            </a:solidFill>
            <a:ln>
              <a:noFill/>
            </a:ln>
            <a:effectLst/>
          </c:spPr>
          <c:invertIfNegative val="0"/>
          <c:cat>
            <c:strRef>
              <c:f>Sheet1!$A$2:$A$5</c:f>
              <c:strCache>
                <c:ptCount val="4"/>
                <c:pt idx="0">
                  <c:v>YR10/11</c:v>
                </c:pt>
                <c:pt idx="1">
                  <c:v>YR11/12</c:v>
                </c:pt>
                <c:pt idx="2">
                  <c:v>YR12/13</c:v>
                </c:pt>
                <c:pt idx="3">
                  <c:v>YR13/14</c:v>
                </c:pt>
              </c:strCache>
            </c:strRef>
          </c:cat>
          <c:val>
            <c:numRef>
              <c:f>Sheet1!$B$2:$B$5</c:f>
              <c:numCache>
                <c:formatCode>General</c:formatCode>
                <c:ptCount val="4"/>
                <c:pt idx="0">
                  <c:v>444</c:v>
                </c:pt>
                <c:pt idx="1">
                  <c:v>366</c:v>
                </c:pt>
                <c:pt idx="2">
                  <c:v>480</c:v>
                </c:pt>
                <c:pt idx="3">
                  <c:v>552</c:v>
                </c:pt>
              </c:numCache>
            </c:numRef>
          </c:val>
        </c:ser>
        <c:dLbls>
          <c:showLegendKey val="0"/>
          <c:showVal val="0"/>
          <c:showCatName val="0"/>
          <c:showSerName val="0"/>
          <c:showPercent val="0"/>
          <c:showBubbleSize val="0"/>
        </c:dLbls>
        <c:gapWidth val="219"/>
        <c:overlap val="-27"/>
        <c:axId val="89637632"/>
        <c:axId val="89639168"/>
      </c:barChart>
      <c:catAx>
        <c:axId val="8963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39168"/>
        <c:crosses val="autoZero"/>
        <c:auto val="1"/>
        <c:lblAlgn val="ctr"/>
        <c:lblOffset val="100"/>
        <c:noMultiLvlLbl val="0"/>
      </c:catAx>
      <c:valAx>
        <c:axId val="89639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37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1D9121-F9B7-4ADA-84E2-D3087BD9D21B}"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US"/>
        </a:p>
      </dgm:t>
    </dgm:pt>
    <dgm:pt modelId="{A57477D6-C53E-4BC8-BC86-CC8AE4098D1F}">
      <dgm:prSet phldrT="[Text]" custT="1"/>
      <dgm:spPr/>
      <dgm:t>
        <a:bodyPr/>
        <a:lstStyle/>
        <a:p>
          <a:r>
            <a:rPr lang="en-US" sz="2800" dirty="0" smtClean="0"/>
            <a:t>So Cal</a:t>
          </a:r>
          <a:endParaRPr lang="en-US" sz="2000" dirty="0"/>
        </a:p>
      </dgm:t>
    </dgm:pt>
    <dgm:pt modelId="{08795428-9430-4DFF-BFCF-B7FC74FB7071}" type="parTrans" cxnId="{A2336A36-FF1E-42B3-B712-8A44F1DC05DD}">
      <dgm:prSet/>
      <dgm:spPr/>
      <dgm:t>
        <a:bodyPr/>
        <a:lstStyle/>
        <a:p>
          <a:endParaRPr lang="en-US"/>
        </a:p>
      </dgm:t>
    </dgm:pt>
    <dgm:pt modelId="{C202FE23-9BC3-4A1D-A680-B7941A03A730}" type="sibTrans" cxnId="{A2336A36-FF1E-42B3-B712-8A44F1DC05DD}">
      <dgm:prSet/>
      <dgm:spPr/>
      <dgm:t>
        <a:bodyPr/>
        <a:lstStyle/>
        <a:p>
          <a:endParaRPr lang="en-US"/>
        </a:p>
      </dgm:t>
    </dgm:pt>
    <dgm:pt modelId="{B32A3454-E110-4E8A-84F9-C2325A3E177C}">
      <dgm:prSet phldrT="[Text]" custT="1"/>
      <dgm:spPr/>
      <dgm:t>
        <a:bodyPr/>
        <a:lstStyle/>
        <a:p>
          <a:r>
            <a:rPr lang="en-US" sz="2800" dirty="0" smtClean="0"/>
            <a:t>Inland Empire</a:t>
          </a:r>
          <a:endParaRPr lang="en-US" sz="2300" dirty="0"/>
        </a:p>
      </dgm:t>
    </dgm:pt>
    <dgm:pt modelId="{6D11EFE6-2D7A-439B-9AF8-46DDB78FBF4B}" type="parTrans" cxnId="{9981E4B7-EC9D-409D-BD06-7DF47DF27E1A}">
      <dgm:prSet/>
      <dgm:spPr/>
      <dgm:t>
        <a:bodyPr/>
        <a:lstStyle/>
        <a:p>
          <a:endParaRPr lang="en-US"/>
        </a:p>
      </dgm:t>
    </dgm:pt>
    <dgm:pt modelId="{E2B0C1AE-DD31-4224-BB77-0C26BD8BD4ED}" type="sibTrans" cxnId="{9981E4B7-EC9D-409D-BD06-7DF47DF27E1A}">
      <dgm:prSet/>
      <dgm:spPr/>
      <dgm:t>
        <a:bodyPr/>
        <a:lstStyle/>
        <a:p>
          <a:endParaRPr lang="en-US"/>
        </a:p>
      </dgm:t>
    </dgm:pt>
    <dgm:pt modelId="{A0B6DD3F-FD6C-4B8B-9D06-FD67EA8D813B}">
      <dgm:prSet phldrT="[Text]" custT="1"/>
      <dgm:spPr/>
      <dgm:t>
        <a:bodyPr/>
        <a:lstStyle/>
        <a:p>
          <a:r>
            <a:rPr lang="en-US" sz="2800" dirty="0" smtClean="0"/>
            <a:t>Area</a:t>
          </a:r>
          <a:endParaRPr lang="en-US" sz="2800" dirty="0"/>
        </a:p>
      </dgm:t>
    </dgm:pt>
    <dgm:pt modelId="{B1CB0C75-8ED9-4934-B144-2DE6B5E05506}" type="parTrans" cxnId="{10A45ABC-DD69-496C-B119-9A6AA6A59A0D}">
      <dgm:prSet/>
      <dgm:spPr/>
      <dgm:t>
        <a:bodyPr/>
        <a:lstStyle/>
        <a:p>
          <a:endParaRPr lang="en-US"/>
        </a:p>
      </dgm:t>
    </dgm:pt>
    <dgm:pt modelId="{8DABF1DF-F147-46C1-926F-34C7B1B97752}" type="sibTrans" cxnId="{10A45ABC-DD69-496C-B119-9A6AA6A59A0D}">
      <dgm:prSet/>
      <dgm:spPr/>
      <dgm:t>
        <a:bodyPr/>
        <a:lstStyle/>
        <a:p>
          <a:endParaRPr lang="en-US"/>
        </a:p>
      </dgm:t>
    </dgm:pt>
    <dgm:pt modelId="{DAEFB11B-10A4-4501-9A41-E8BC662B5F5C}">
      <dgm:prSet phldrT="[Text]" custT="1"/>
      <dgm:spPr/>
      <dgm:t>
        <a:bodyPr/>
        <a:lstStyle/>
        <a:p>
          <a:r>
            <a:rPr lang="en-US" sz="2800" dirty="0" smtClean="0"/>
            <a:t>Local</a:t>
          </a:r>
          <a:endParaRPr lang="en-US" sz="2800" dirty="0"/>
        </a:p>
      </dgm:t>
    </dgm:pt>
    <dgm:pt modelId="{5F9C2048-2B06-4C47-9D46-D8312B0B71FB}" type="parTrans" cxnId="{FC54D2EB-68FF-49FB-A6D3-C9A0CB781768}">
      <dgm:prSet/>
      <dgm:spPr/>
      <dgm:t>
        <a:bodyPr/>
        <a:lstStyle/>
        <a:p>
          <a:endParaRPr lang="en-US"/>
        </a:p>
      </dgm:t>
    </dgm:pt>
    <dgm:pt modelId="{87D4DC8C-8A4A-4892-B09F-793C38697C6C}" type="sibTrans" cxnId="{FC54D2EB-68FF-49FB-A6D3-C9A0CB781768}">
      <dgm:prSet/>
      <dgm:spPr/>
      <dgm:t>
        <a:bodyPr/>
        <a:lstStyle/>
        <a:p>
          <a:endParaRPr lang="en-US"/>
        </a:p>
      </dgm:t>
    </dgm:pt>
    <dgm:pt modelId="{1EC7E311-132A-41DE-BAC4-BA282BDE07C1}" type="pres">
      <dgm:prSet presAssocID="{351D9121-F9B7-4ADA-84E2-D3087BD9D21B}" presName="Name0" presStyleCnt="0">
        <dgm:presLayoutVars>
          <dgm:chMax val="7"/>
          <dgm:resizeHandles val="exact"/>
        </dgm:presLayoutVars>
      </dgm:prSet>
      <dgm:spPr/>
      <dgm:t>
        <a:bodyPr/>
        <a:lstStyle/>
        <a:p>
          <a:endParaRPr lang="en-US"/>
        </a:p>
      </dgm:t>
    </dgm:pt>
    <dgm:pt modelId="{7F8CD0C5-7EA5-49D1-B667-41B199AE0754}" type="pres">
      <dgm:prSet presAssocID="{351D9121-F9B7-4ADA-84E2-D3087BD9D21B}" presName="comp1" presStyleCnt="0"/>
      <dgm:spPr/>
      <dgm:t>
        <a:bodyPr/>
        <a:lstStyle/>
        <a:p>
          <a:endParaRPr lang="en-US"/>
        </a:p>
      </dgm:t>
    </dgm:pt>
    <dgm:pt modelId="{4BE55113-AF4E-4E49-BDA6-12B00A949AC9}" type="pres">
      <dgm:prSet presAssocID="{351D9121-F9B7-4ADA-84E2-D3087BD9D21B}" presName="circle1" presStyleLbl="node1" presStyleIdx="0" presStyleCnt="4" custScaleX="121221"/>
      <dgm:spPr/>
      <dgm:t>
        <a:bodyPr/>
        <a:lstStyle/>
        <a:p>
          <a:endParaRPr lang="en-US"/>
        </a:p>
      </dgm:t>
    </dgm:pt>
    <dgm:pt modelId="{5F064DF1-4CF2-4294-A996-C2BD3CD715EB}" type="pres">
      <dgm:prSet presAssocID="{351D9121-F9B7-4ADA-84E2-D3087BD9D21B}" presName="c1text" presStyleLbl="node1" presStyleIdx="0" presStyleCnt="4">
        <dgm:presLayoutVars>
          <dgm:bulletEnabled val="1"/>
        </dgm:presLayoutVars>
      </dgm:prSet>
      <dgm:spPr/>
      <dgm:t>
        <a:bodyPr/>
        <a:lstStyle/>
        <a:p>
          <a:endParaRPr lang="en-US"/>
        </a:p>
      </dgm:t>
    </dgm:pt>
    <dgm:pt modelId="{D80464BB-E632-4AF8-85FA-F8124F239425}" type="pres">
      <dgm:prSet presAssocID="{351D9121-F9B7-4ADA-84E2-D3087BD9D21B}" presName="comp2" presStyleCnt="0"/>
      <dgm:spPr/>
      <dgm:t>
        <a:bodyPr/>
        <a:lstStyle/>
        <a:p>
          <a:endParaRPr lang="en-US"/>
        </a:p>
      </dgm:t>
    </dgm:pt>
    <dgm:pt modelId="{98EC6939-3539-49A2-819A-E73876235FE4}" type="pres">
      <dgm:prSet presAssocID="{351D9121-F9B7-4ADA-84E2-D3087BD9D21B}" presName="circle2" presStyleLbl="node1" presStyleIdx="1" presStyleCnt="4" custScaleX="126271"/>
      <dgm:spPr/>
      <dgm:t>
        <a:bodyPr/>
        <a:lstStyle/>
        <a:p>
          <a:endParaRPr lang="en-US"/>
        </a:p>
      </dgm:t>
    </dgm:pt>
    <dgm:pt modelId="{AD4228E7-3F18-4985-BEE2-534A745DE245}" type="pres">
      <dgm:prSet presAssocID="{351D9121-F9B7-4ADA-84E2-D3087BD9D21B}" presName="c2text" presStyleLbl="node1" presStyleIdx="1" presStyleCnt="4">
        <dgm:presLayoutVars>
          <dgm:bulletEnabled val="1"/>
        </dgm:presLayoutVars>
      </dgm:prSet>
      <dgm:spPr/>
      <dgm:t>
        <a:bodyPr/>
        <a:lstStyle/>
        <a:p>
          <a:endParaRPr lang="en-US"/>
        </a:p>
      </dgm:t>
    </dgm:pt>
    <dgm:pt modelId="{E634CE6B-A83B-4D77-AA9A-DCD3469A49D7}" type="pres">
      <dgm:prSet presAssocID="{351D9121-F9B7-4ADA-84E2-D3087BD9D21B}" presName="comp3" presStyleCnt="0"/>
      <dgm:spPr/>
      <dgm:t>
        <a:bodyPr/>
        <a:lstStyle/>
        <a:p>
          <a:endParaRPr lang="en-US"/>
        </a:p>
      </dgm:t>
    </dgm:pt>
    <dgm:pt modelId="{751576D6-42A5-4C21-8463-9D267E5AFB58}" type="pres">
      <dgm:prSet presAssocID="{351D9121-F9B7-4ADA-84E2-D3087BD9D21B}" presName="circle3" presStyleLbl="node1" presStyleIdx="2" presStyleCnt="4"/>
      <dgm:spPr/>
      <dgm:t>
        <a:bodyPr/>
        <a:lstStyle/>
        <a:p>
          <a:endParaRPr lang="en-US"/>
        </a:p>
      </dgm:t>
    </dgm:pt>
    <dgm:pt modelId="{A32FF623-59B6-4906-A15E-66B88B34E551}" type="pres">
      <dgm:prSet presAssocID="{351D9121-F9B7-4ADA-84E2-D3087BD9D21B}" presName="c3text" presStyleLbl="node1" presStyleIdx="2" presStyleCnt="4">
        <dgm:presLayoutVars>
          <dgm:bulletEnabled val="1"/>
        </dgm:presLayoutVars>
      </dgm:prSet>
      <dgm:spPr/>
      <dgm:t>
        <a:bodyPr/>
        <a:lstStyle/>
        <a:p>
          <a:endParaRPr lang="en-US"/>
        </a:p>
      </dgm:t>
    </dgm:pt>
    <dgm:pt modelId="{DDDDC01B-4E7B-4862-BF49-AAECB77F0877}" type="pres">
      <dgm:prSet presAssocID="{351D9121-F9B7-4ADA-84E2-D3087BD9D21B}" presName="comp4" presStyleCnt="0"/>
      <dgm:spPr/>
      <dgm:t>
        <a:bodyPr/>
        <a:lstStyle/>
        <a:p>
          <a:endParaRPr lang="en-US"/>
        </a:p>
      </dgm:t>
    </dgm:pt>
    <dgm:pt modelId="{7F402E47-1A1B-4921-A9C3-C5A2B2EA64F8}" type="pres">
      <dgm:prSet presAssocID="{351D9121-F9B7-4ADA-84E2-D3087BD9D21B}" presName="circle4" presStyleLbl="node1" presStyleIdx="3" presStyleCnt="4"/>
      <dgm:spPr/>
      <dgm:t>
        <a:bodyPr/>
        <a:lstStyle/>
        <a:p>
          <a:endParaRPr lang="en-US"/>
        </a:p>
      </dgm:t>
    </dgm:pt>
    <dgm:pt modelId="{D8B73CB7-25AC-40CF-BFFD-78B5E0225895}" type="pres">
      <dgm:prSet presAssocID="{351D9121-F9B7-4ADA-84E2-D3087BD9D21B}" presName="c4text" presStyleLbl="node1" presStyleIdx="3" presStyleCnt="4">
        <dgm:presLayoutVars>
          <dgm:bulletEnabled val="1"/>
        </dgm:presLayoutVars>
      </dgm:prSet>
      <dgm:spPr/>
      <dgm:t>
        <a:bodyPr/>
        <a:lstStyle/>
        <a:p>
          <a:endParaRPr lang="en-US"/>
        </a:p>
      </dgm:t>
    </dgm:pt>
  </dgm:ptLst>
  <dgm:cxnLst>
    <dgm:cxn modelId="{10B29CF4-925D-452A-8D29-9C9097A548A1}" type="presOf" srcId="{A0B6DD3F-FD6C-4B8B-9D06-FD67EA8D813B}" destId="{751576D6-42A5-4C21-8463-9D267E5AFB58}" srcOrd="0" destOrd="0" presId="urn:microsoft.com/office/officeart/2005/8/layout/venn2"/>
    <dgm:cxn modelId="{450DA63C-BFCA-4565-99FF-95438BC52483}" type="presOf" srcId="{DAEFB11B-10A4-4501-9A41-E8BC662B5F5C}" destId="{D8B73CB7-25AC-40CF-BFFD-78B5E0225895}" srcOrd="1" destOrd="0" presId="urn:microsoft.com/office/officeart/2005/8/layout/venn2"/>
    <dgm:cxn modelId="{9981E4B7-EC9D-409D-BD06-7DF47DF27E1A}" srcId="{351D9121-F9B7-4ADA-84E2-D3087BD9D21B}" destId="{B32A3454-E110-4E8A-84F9-C2325A3E177C}" srcOrd="1" destOrd="0" parTransId="{6D11EFE6-2D7A-439B-9AF8-46DDB78FBF4B}" sibTransId="{E2B0C1AE-DD31-4224-BB77-0C26BD8BD4ED}"/>
    <dgm:cxn modelId="{668FD24E-35B8-4020-9198-2736807412C7}" type="presOf" srcId="{DAEFB11B-10A4-4501-9A41-E8BC662B5F5C}" destId="{7F402E47-1A1B-4921-A9C3-C5A2B2EA64F8}" srcOrd="0" destOrd="0" presId="urn:microsoft.com/office/officeart/2005/8/layout/venn2"/>
    <dgm:cxn modelId="{2D5B3DB4-A8E6-4306-AFF2-B050216B4AC2}" type="presOf" srcId="{B32A3454-E110-4E8A-84F9-C2325A3E177C}" destId="{AD4228E7-3F18-4985-BEE2-534A745DE245}" srcOrd="1" destOrd="0" presId="urn:microsoft.com/office/officeart/2005/8/layout/venn2"/>
    <dgm:cxn modelId="{10A45ABC-DD69-496C-B119-9A6AA6A59A0D}" srcId="{351D9121-F9B7-4ADA-84E2-D3087BD9D21B}" destId="{A0B6DD3F-FD6C-4B8B-9D06-FD67EA8D813B}" srcOrd="2" destOrd="0" parTransId="{B1CB0C75-8ED9-4934-B144-2DE6B5E05506}" sibTransId="{8DABF1DF-F147-46C1-926F-34C7B1B97752}"/>
    <dgm:cxn modelId="{D1B5E890-382F-42DD-AA2B-EDFE7F55BAFB}" type="presOf" srcId="{A0B6DD3F-FD6C-4B8B-9D06-FD67EA8D813B}" destId="{A32FF623-59B6-4906-A15E-66B88B34E551}" srcOrd="1" destOrd="0" presId="urn:microsoft.com/office/officeart/2005/8/layout/venn2"/>
    <dgm:cxn modelId="{FC54D2EB-68FF-49FB-A6D3-C9A0CB781768}" srcId="{351D9121-F9B7-4ADA-84E2-D3087BD9D21B}" destId="{DAEFB11B-10A4-4501-9A41-E8BC662B5F5C}" srcOrd="3" destOrd="0" parTransId="{5F9C2048-2B06-4C47-9D46-D8312B0B71FB}" sibTransId="{87D4DC8C-8A4A-4892-B09F-793C38697C6C}"/>
    <dgm:cxn modelId="{8759B62B-8912-474E-9280-00126D5BA5C4}" type="presOf" srcId="{351D9121-F9B7-4ADA-84E2-D3087BD9D21B}" destId="{1EC7E311-132A-41DE-BAC4-BA282BDE07C1}" srcOrd="0" destOrd="0" presId="urn:microsoft.com/office/officeart/2005/8/layout/venn2"/>
    <dgm:cxn modelId="{98E60072-F4F1-4B99-A2BD-8136531C830B}" type="presOf" srcId="{B32A3454-E110-4E8A-84F9-C2325A3E177C}" destId="{98EC6939-3539-49A2-819A-E73876235FE4}" srcOrd="0" destOrd="0" presId="urn:microsoft.com/office/officeart/2005/8/layout/venn2"/>
    <dgm:cxn modelId="{AEF9EF04-0FAF-4036-BF70-115F37E4E2CA}" type="presOf" srcId="{A57477D6-C53E-4BC8-BC86-CC8AE4098D1F}" destId="{5F064DF1-4CF2-4294-A996-C2BD3CD715EB}" srcOrd="1" destOrd="0" presId="urn:microsoft.com/office/officeart/2005/8/layout/venn2"/>
    <dgm:cxn modelId="{A2336A36-FF1E-42B3-B712-8A44F1DC05DD}" srcId="{351D9121-F9B7-4ADA-84E2-D3087BD9D21B}" destId="{A57477D6-C53E-4BC8-BC86-CC8AE4098D1F}" srcOrd="0" destOrd="0" parTransId="{08795428-9430-4DFF-BFCF-B7FC74FB7071}" sibTransId="{C202FE23-9BC3-4A1D-A680-B7941A03A730}"/>
    <dgm:cxn modelId="{A86DECD9-D983-4E64-8568-4F6C0F7503AE}" type="presOf" srcId="{A57477D6-C53E-4BC8-BC86-CC8AE4098D1F}" destId="{4BE55113-AF4E-4E49-BDA6-12B00A949AC9}" srcOrd="0" destOrd="0" presId="urn:microsoft.com/office/officeart/2005/8/layout/venn2"/>
    <dgm:cxn modelId="{FB19D257-5CC6-4DD0-ADE8-2EB864D8AF2F}" type="presParOf" srcId="{1EC7E311-132A-41DE-BAC4-BA282BDE07C1}" destId="{7F8CD0C5-7EA5-49D1-B667-41B199AE0754}" srcOrd="0" destOrd="0" presId="urn:microsoft.com/office/officeart/2005/8/layout/venn2"/>
    <dgm:cxn modelId="{62DEA3D2-A3E2-40A5-971C-A8DE206A08EF}" type="presParOf" srcId="{7F8CD0C5-7EA5-49D1-B667-41B199AE0754}" destId="{4BE55113-AF4E-4E49-BDA6-12B00A949AC9}" srcOrd="0" destOrd="0" presId="urn:microsoft.com/office/officeart/2005/8/layout/venn2"/>
    <dgm:cxn modelId="{14B87EF3-92C0-4D24-9C8E-357489240A03}" type="presParOf" srcId="{7F8CD0C5-7EA5-49D1-B667-41B199AE0754}" destId="{5F064DF1-4CF2-4294-A996-C2BD3CD715EB}" srcOrd="1" destOrd="0" presId="urn:microsoft.com/office/officeart/2005/8/layout/venn2"/>
    <dgm:cxn modelId="{C92207B8-951F-46FB-800C-16F0EA328AEE}" type="presParOf" srcId="{1EC7E311-132A-41DE-BAC4-BA282BDE07C1}" destId="{D80464BB-E632-4AF8-85FA-F8124F239425}" srcOrd="1" destOrd="0" presId="urn:microsoft.com/office/officeart/2005/8/layout/venn2"/>
    <dgm:cxn modelId="{B2E1CE42-A61C-45A7-87CA-3DB06DFB4BB3}" type="presParOf" srcId="{D80464BB-E632-4AF8-85FA-F8124F239425}" destId="{98EC6939-3539-49A2-819A-E73876235FE4}" srcOrd="0" destOrd="0" presId="urn:microsoft.com/office/officeart/2005/8/layout/venn2"/>
    <dgm:cxn modelId="{DC76645D-62AB-4F14-9AD9-33F0A277F0F0}" type="presParOf" srcId="{D80464BB-E632-4AF8-85FA-F8124F239425}" destId="{AD4228E7-3F18-4985-BEE2-534A745DE245}" srcOrd="1" destOrd="0" presId="urn:microsoft.com/office/officeart/2005/8/layout/venn2"/>
    <dgm:cxn modelId="{88AD7188-A1F5-4255-AD54-D2CD0FD76CF7}" type="presParOf" srcId="{1EC7E311-132A-41DE-BAC4-BA282BDE07C1}" destId="{E634CE6B-A83B-4D77-AA9A-DCD3469A49D7}" srcOrd="2" destOrd="0" presId="urn:microsoft.com/office/officeart/2005/8/layout/venn2"/>
    <dgm:cxn modelId="{485AB86A-8E14-4A01-B068-8780AD23F4DA}" type="presParOf" srcId="{E634CE6B-A83B-4D77-AA9A-DCD3469A49D7}" destId="{751576D6-42A5-4C21-8463-9D267E5AFB58}" srcOrd="0" destOrd="0" presId="urn:microsoft.com/office/officeart/2005/8/layout/venn2"/>
    <dgm:cxn modelId="{6DE468C9-4978-4717-9182-5C4B739AE747}" type="presParOf" srcId="{E634CE6B-A83B-4D77-AA9A-DCD3469A49D7}" destId="{A32FF623-59B6-4906-A15E-66B88B34E551}" srcOrd="1" destOrd="0" presId="urn:microsoft.com/office/officeart/2005/8/layout/venn2"/>
    <dgm:cxn modelId="{5D076B8F-DF4D-4774-B2A4-F1C1321B052C}" type="presParOf" srcId="{1EC7E311-132A-41DE-BAC4-BA282BDE07C1}" destId="{DDDDC01B-4E7B-4862-BF49-AAECB77F0877}" srcOrd="3" destOrd="0" presId="urn:microsoft.com/office/officeart/2005/8/layout/venn2"/>
    <dgm:cxn modelId="{F10FCC55-5BFC-4CD0-959E-790B1E61980B}" type="presParOf" srcId="{DDDDC01B-4E7B-4862-BF49-AAECB77F0877}" destId="{7F402E47-1A1B-4921-A9C3-C5A2B2EA64F8}" srcOrd="0" destOrd="0" presId="urn:microsoft.com/office/officeart/2005/8/layout/venn2"/>
    <dgm:cxn modelId="{ACF98573-414A-435D-987A-312F5D193272}" type="presParOf" srcId="{DDDDC01B-4E7B-4862-BF49-AAECB77F0877}" destId="{D8B73CB7-25AC-40CF-BFFD-78B5E0225895}"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4A6066-BD94-4C20-A838-2F59E4A92419}" type="doc">
      <dgm:prSet loTypeId="urn:microsoft.com/office/officeart/2005/8/layout/gear1" loCatId="relationship" qsTypeId="urn:microsoft.com/office/officeart/2005/8/quickstyle/simple1" qsCatId="simple" csTypeId="urn:microsoft.com/office/officeart/2005/8/colors/colorful4" csCatId="colorful" phldr="1"/>
      <dgm:spPr/>
    </dgm:pt>
    <dgm:pt modelId="{EEE706FC-FD59-4FF7-A9F7-2B96AF37933C}">
      <dgm:prSet phldrT="[Text]"/>
      <dgm:spPr/>
      <dgm:t>
        <a:bodyPr/>
        <a:lstStyle/>
        <a:p>
          <a:r>
            <a:rPr lang="en-US" dirty="0" smtClean="0"/>
            <a:t>CE</a:t>
          </a:r>
          <a:endParaRPr lang="en-US" dirty="0"/>
        </a:p>
      </dgm:t>
    </dgm:pt>
    <dgm:pt modelId="{5407CEE0-4EB8-4D2D-A42F-DB7060A2A66C}" type="parTrans" cxnId="{9EEC682F-4670-4833-87D4-3A71659E1E3A}">
      <dgm:prSet/>
      <dgm:spPr/>
      <dgm:t>
        <a:bodyPr/>
        <a:lstStyle/>
        <a:p>
          <a:endParaRPr lang="en-US"/>
        </a:p>
      </dgm:t>
    </dgm:pt>
    <dgm:pt modelId="{4701B335-151F-4EE6-93E0-2702447E19F7}" type="sibTrans" cxnId="{9EEC682F-4670-4833-87D4-3A71659E1E3A}">
      <dgm:prSet/>
      <dgm:spPr/>
      <dgm:t>
        <a:bodyPr/>
        <a:lstStyle/>
        <a:p>
          <a:endParaRPr lang="en-US"/>
        </a:p>
      </dgm:t>
    </dgm:pt>
    <dgm:pt modelId="{802D5DAA-33D2-4183-8444-BACE5117759C}">
      <dgm:prSet phldrT="[Text]"/>
      <dgm:spPr/>
      <dgm:t>
        <a:bodyPr/>
        <a:lstStyle/>
        <a:p>
          <a:r>
            <a:rPr lang="en-US" dirty="0" smtClean="0"/>
            <a:t>B&amp;I</a:t>
          </a:r>
          <a:endParaRPr lang="en-US" dirty="0"/>
        </a:p>
      </dgm:t>
    </dgm:pt>
    <dgm:pt modelId="{FC230C88-3A14-4D5D-A7DE-7AFD0E511392}" type="parTrans" cxnId="{5AE9B5EA-17B0-4907-843D-579BF66392DB}">
      <dgm:prSet/>
      <dgm:spPr/>
      <dgm:t>
        <a:bodyPr/>
        <a:lstStyle/>
        <a:p>
          <a:endParaRPr lang="en-US"/>
        </a:p>
      </dgm:t>
    </dgm:pt>
    <dgm:pt modelId="{319793C7-30E0-42C8-8F1A-0918DE1925CD}" type="sibTrans" cxnId="{5AE9B5EA-17B0-4907-843D-579BF66392DB}">
      <dgm:prSet/>
      <dgm:spPr/>
      <dgm:t>
        <a:bodyPr/>
        <a:lstStyle/>
        <a:p>
          <a:endParaRPr lang="en-US"/>
        </a:p>
      </dgm:t>
    </dgm:pt>
    <dgm:pt modelId="{D5267271-E378-497E-9A52-3649574A2CC3}">
      <dgm:prSet/>
      <dgm:spPr/>
      <dgm:t>
        <a:bodyPr/>
        <a:lstStyle/>
        <a:p>
          <a:r>
            <a:rPr lang="en-US" dirty="0" smtClean="0"/>
            <a:t>4 Year</a:t>
          </a:r>
          <a:endParaRPr lang="en-US" dirty="0"/>
        </a:p>
      </dgm:t>
    </dgm:pt>
    <dgm:pt modelId="{7BB22EF3-D3F4-4283-BCE1-914450010248}" type="parTrans" cxnId="{C508C998-8173-49B0-8DD4-EA2676FA4707}">
      <dgm:prSet/>
      <dgm:spPr/>
      <dgm:t>
        <a:bodyPr/>
        <a:lstStyle/>
        <a:p>
          <a:endParaRPr lang="en-US"/>
        </a:p>
      </dgm:t>
    </dgm:pt>
    <dgm:pt modelId="{07CB4466-ACAA-40B8-8A72-8AB234793810}" type="sibTrans" cxnId="{C508C998-8173-49B0-8DD4-EA2676FA4707}">
      <dgm:prSet/>
      <dgm:spPr/>
      <dgm:t>
        <a:bodyPr/>
        <a:lstStyle/>
        <a:p>
          <a:endParaRPr lang="en-US"/>
        </a:p>
      </dgm:t>
    </dgm:pt>
    <dgm:pt modelId="{1517C995-E1AE-49AC-8B20-A8FF43416541}" type="pres">
      <dgm:prSet presAssocID="{144A6066-BD94-4C20-A838-2F59E4A92419}" presName="composite" presStyleCnt="0">
        <dgm:presLayoutVars>
          <dgm:chMax val="3"/>
          <dgm:animLvl val="lvl"/>
          <dgm:resizeHandles val="exact"/>
        </dgm:presLayoutVars>
      </dgm:prSet>
      <dgm:spPr/>
    </dgm:pt>
    <dgm:pt modelId="{C0C02909-0EE6-4984-A673-826E75C74728}" type="pres">
      <dgm:prSet presAssocID="{D5267271-E378-497E-9A52-3649574A2CC3}" presName="gear1" presStyleLbl="node1" presStyleIdx="0" presStyleCnt="3">
        <dgm:presLayoutVars>
          <dgm:chMax val="1"/>
          <dgm:bulletEnabled val="1"/>
        </dgm:presLayoutVars>
      </dgm:prSet>
      <dgm:spPr/>
      <dgm:t>
        <a:bodyPr/>
        <a:lstStyle/>
        <a:p>
          <a:endParaRPr lang="en-US"/>
        </a:p>
      </dgm:t>
    </dgm:pt>
    <dgm:pt modelId="{536826F6-89DE-4FA9-99E3-96F9E042AAB1}" type="pres">
      <dgm:prSet presAssocID="{D5267271-E378-497E-9A52-3649574A2CC3}" presName="gear1srcNode" presStyleLbl="node1" presStyleIdx="0" presStyleCnt="3"/>
      <dgm:spPr/>
      <dgm:t>
        <a:bodyPr/>
        <a:lstStyle/>
        <a:p>
          <a:endParaRPr lang="en-US"/>
        </a:p>
      </dgm:t>
    </dgm:pt>
    <dgm:pt modelId="{916ED0AE-6E1D-4297-96F4-BBA7121E88B0}" type="pres">
      <dgm:prSet presAssocID="{D5267271-E378-497E-9A52-3649574A2CC3}" presName="gear1dstNode" presStyleLbl="node1" presStyleIdx="0" presStyleCnt="3"/>
      <dgm:spPr/>
      <dgm:t>
        <a:bodyPr/>
        <a:lstStyle/>
        <a:p>
          <a:endParaRPr lang="en-US"/>
        </a:p>
      </dgm:t>
    </dgm:pt>
    <dgm:pt modelId="{25E15F44-A601-4101-AEA8-F2668EC4E21F}" type="pres">
      <dgm:prSet presAssocID="{802D5DAA-33D2-4183-8444-BACE5117759C}" presName="gear2" presStyleLbl="node1" presStyleIdx="1" presStyleCnt="3" custLinFactNeighborX="-1250" custLinFactNeighborY="-313">
        <dgm:presLayoutVars>
          <dgm:chMax val="1"/>
          <dgm:bulletEnabled val="1"/>
        </dgm:presLayoutVars>
      </dgm:prSet>
      <dgm:spPr/>
      <dgm:t>
        <a:bodyPr/>
        <a:lstStyle/>
        <a:p>
          <a:endParaRPr lang="en-US"/>
        </a:p>
      </dgm:t>
    </dgm:pt>
    <dgm:pt modelId="{0708B10C-0EA4-4C31-89E3-923BA77DA080}" type="pres">
      <dgm:prSet presAssocID="{802D5DAA-33D2-4183-8444-BACE5117759C}" presName="gear2srcNode" presStyleLbl="node1" presStyleIdx="1" presStyleCnt="3"/>
      <dgm:spPr/>
      <dgm:t>
        <a:bodyPr/>
        <a:lstStyle/>
        <a:p>
          <a:endParaRPr lang="en-US"/>
        </a:p>
      </dgm:t>
    </dgm:pt>
    <dgm:pt modelId="{0D2D96C5-2D87-41FC-8E2F-28504A22A7B4}" type="pres">
      <dgm:prSet presAssocID="{802D5DAA-33D2-4183-8444-BACE5117759C}" presName="gear2dstNode" presStyleLbl="node1" presStyleIdx="1" presStyleCnt="3"/>
      <dgm:spPr/>
      <dgm:t>
        <a:bodyPr/>
        <a:lstStyle/>
        <a:p>
          <a:endParaRPr lang="en-US"/>
        </a:p>
      </dgm:t>
    </dgm:pt>
    <dgm:pt modelId="{6F6E309C-13BF-4799-A0E6-C42743249182}" type="pres">
      <dgm:prSet presAssocID="{EEE706FC-FD59-4FF7-A9F7-2B96AF37933C}" presName="gear3" presStyleLbl="node1" presStyleIdx="2" presStyleCnt="3" custLinFactNeighborX="521" custLinFactNeighborY="0"/>
      <dgm:spPr/>
      <dgm:t>
        <a:bodyPr/>
        <a:lstStyle/>
        <a:p>
          <a:endParaRPr lang="en-US"/>
        </a:p>
      </dgm:t>
    </dgm:pt>
    <dgm:pt modelId="{CE722B73-28E0-46EF-B543-FAED0A7E4A3B}" type="pres">
      <dgm:prSet presAssocID="{EEE706FC-FD59-4FF7-A9F7-2B96AF37933C}" presName="gear3tx" presStyleLbl="node1" presStyleIdx="2" presStyleCnt="3">
        <dgm:presLayoutVars>
          <dgm:chMax val="1"/>
          <dgm:bulletEnabled val="1"/>
        </dgm:presLayoutVars>
      </dgm:prSet>
      <dgm:spPr/>
      <dgm:t>
        <a:bodyPr/>
        <a:lstStyle/>
        <a:p>
          <a:endParaRPr lang="en-US"/>
        </a:p>
      </dgm:t>
    </dgm:pt>
    <dgm:pt modelId="{5BE26D3D-8A3A-462F-BFF5-44F64B3D2C2A}" type="pres">
      <dgm:prSet presAssocID="{EEE706FC-FD59-4FF7-A9F7-2B96AF37933C}" presName="gear3srcNode" presStyleLbl="node1" presStyleIdx="2" presStyleCnt="3"/>
      <dgm:spPr/>
      <dgm:t>
        <a:bodyPr/>
        <a:lstStyle/>
        <a:p>
          <a:endParaRPr lang="en-US"/>
        </a:p>
      </dgm:t>
    </dgm:pt>
    <dgm:pt modelId="{F1E1E3D4-6184-4DDE-916F-581A0207A1E4}" type="pres">
      <dgm:prSet presAssocID="{EEE706FC-FD59-4FF7-A9F7-2B96AF37933C}" presName="gear3dstNode" presStyleLbl="node1" presStyleIdx="2" presStyleCnt="3"/>
      <dgm:spPr/>
      <dgm:t>
        <a:bodyPr/>
        <a:lstStyle/>
        <a:p>
          <a:endParaRPr lang="en-US"/>
        </a:p>
      </dgm:t>
    </dgm:pt>
    <dgm:pt modelId="{918E2453-7665-4594-A413-083B107C4CD8}" type="pres">
      <dgm:prSet presAssocID="{07CB4466-ACAA-40B8-8A72-8AB234793810}" presName="connector1" presStyleLbl="sibTrans2D1" presStyleIdx="0" presStyleCnt="3"/>
      <dgm:spPr/>
      <dgm:t>
        <a:bodyPr/>
        <a:lstStyle/>
        <a:p>
          <a:endParaRPr lang="en-US"/>
        </a:p>
      </dgm:t>
    </dgm:pt>
    <dgm:pt modelId="{3EF00B09-14B1-4A95-AEE9-875A72021496}" type="pres">
      <dgm:prSet presAssocID="{319793C7-30E0-42C8-8F1A-0918DE1925CD}" presName="connector2" presStyleLbl="sibTrans2D1" presStyleIdx="1" presStyleCnt="3" custLinFactNeighborX="1875" custLinFactNeighborY="-15959"/>
      <dgm:spPr/>
      <dgm:t>
        <a:bodyPr/>
        <a:lstStyle/>
        <a:p>
          <a:endParaRPr lang="en-US"/>
        </a:p>
      </dgm:t>
    </dgm:pt>
    <dgm:pt modelId="{07703E73-87B1-47C2-A7B2-414C762D2DE6}" type="pres">
      <dgm:prSet presAssocID="{4701B335-151F-4EE6-93E0-2702447E19F7}" presName="connector3" presStyleLbl="sibTrans2D1" presStyleIdx="2" presStyleCnt="3" custLinFactNeighborX="2106" custLinFactNeighborY="-2644"/>
      <dgm:spPr/>
      <dgm:t>
        <a:bodyPr/>
        <a:lstStyle/>
        <a:p>
          <a:endParaRPr lang="en-US"/>
        </a:p>
      </dgm:t>
    </dgm:pt>
  </dgm:ptLst>
  <dgm:cxnLst>
    <dgm:cxn modelId="{EE7F0D2F-D317-45C7-A476-E5F5B4B60D1F}" type="presOf" srcId="{D5267271-E378-497E-9A52-3649574A2CC3}" destId="{916ED0AE-6E1D-4297-96F4-BBA7121E88B0}" srcOrd="2" destOrd="0" presId="urn:microsoft.com/office/officeart/2005/8/layout/gear1"/>
    <dgm:cxn modelId="{CCF6E4F6-D0C8-4D3B-8319-DC71A301AF7D}" type="presOf" srcId="{EEE706FC-FD59-4FF7-A9F7-2B96AF37933C}" destId="{CE722B73-28E0-46EF-B543-FAED0A7E4A3B}" srcOrd="1" destOrd="0" presId="urn:microsoft.com/office/officeart/2005/8/layout/gear1"/>
    <dgm:cxn modelId="{4318797E-B387-47ED-9DD0-EB4F98038850}" type="presOf" srcId="{D5267271-E378-497E-9A52-3649574A2CC3}" destId="{C0C02909-0EE6-4984-A673-826E75C74728}" srcOrd="0" destOrd="0" presId="urn:microsoft.com/office/officeart/2005/8/layout/gear1"/>
    <dgm:cxn modelId="{53DECF42-F0BD-4405-8E32-DE091D63EE62}" type="presOf" srcId="{802D5DAA-33D2-4183-8444-BACE5117759C}" destId="{0D2D96C5-2D87-41FC-8E2F-28504A22A7B4}" srcOrd="2" destOrd="0" presId="urn:microsoft.com/office/officeart/2005/8/layout/gear1"/>
    <dgm:cxn modelId="{827D8276-F8E5-442A-944A-A5051442C125}" type="presOf" srcId="{4701B335-151F-4EE6-93E0-2702447E19F7}" destId="{07703E73-87B1-47C2-A7B2-414C762D2DE6}" srcOrd="0" destOrd="0" presId="urn:microsoft.com/office/officeart/2005/8/layout/gear1"/>
    <dgm:cxn modelId="{D7B124BC-5D5D-4BC1-8EB9-C6482D576493}" type="presOf" srcId="{D5267271-E378-497E-9A52-3649574A2CC3}" destId="{536826F6-89DE-4FA9-99E3-96F9E042AAB1}" srcOrd="1" destOrd="0" presId="urn:microsoft.com/office/officeart/2005/8/layout/gear1"/>
    <dgm:cxn modelId="{3CE8BB3F-53F6-4667-A9A0-722BBACB4C63}" type="presOf" srcId="{07CB4466-ACAA-40B8-8A72-8AB234793810}" destId="{918E2453-7665-4594-A413-083B107C4CD8}" srcOrd="0" destOrd="0" presId="urn:microsoft.com/office/officeart/2005/8/layout/gear1"/>
    <dgm:cxn modelId="{8C2349BE-3502-456B-B3FA-88E647D1A4D2}" type="presOf" srcId="{802D5DAA-33D2-4183-8444-BACE5117759C}" destId="{0708B10C-0EA4-4C31-89E3-923BA77DA080}" srcOrd="1" destOrd="0" presId="urn:microsoft.com/office/officeart/2005/8/layout/gear1"/>
    <dgm:cxn modelId="{C508C998-8173-49B0-8DD4-EA2676FA4707}" srcId="{144A6066-BD94-4C20-A838-2F59E4A92419}" destId="{D5267271-E378-497E-9A52-3649574A2CC3}" srcOrd="0" destOrd="0" parTransId="{7BB22EF3-D3F4-4283-BCE1-914450010248}" sibTransId="{07CB4466-ACAA-40B8-8A72-8AB234793810}"/>
    <dgm:cxn modelId="{553D0D35-87BF-4271-905C-814936A6FC3F}" type="presOf" srcId="{802D5DAA-33D2-4183-8444-BACE5117759C}" destId="{25E15F44-A601-4101-AEA8-F2668EC4E21F}" srcOrd="0" destOrd="0" presId="urn:microsoft.com/office/officeart/2005/8/layout/gear1"/>
    <dgm:cxn modelId="{4AA14572-F3CE-44DF-B262-40611F64FA9B}" type="presOf" srcId="{144A6066-BD94-4C20-A838-2F59E4A92419}" destId="{1517C995-E1AE-49AC-8B20-A8FF43416541}" srcOrd="0" destOrd="0" presId="urn:microsoft.com/office/officeart/2005/8/layout/gear1"/>
    <dgm:cxn modelId="{F92897B8-DBF4-4379-BFD0-7F1F2807F071}" type="presOf" srcId="{EEE706FC-FD59-4FF7-A9F7-2B96AF37933C}" destId="{F1E1E3D4-6184-4DDE-916F-581A0207A1E4}" srcOrd="3" destOrd="0" presId="urn:microsoft.com/office/officeart/2005/8/layout/gear1"/>
    <dgm:cxn modelId="{1E85D625-A904-4346-9B41-173E2FAE8C18}" type="presOf" srcId="{EEE706FC-FD59-4FF7-A9F7-2B96AF37933C}" destId="{5BE26D3D-8A3A-462F-BFF5-44F64B3D2C2A}" srcOrd="2" destOrd="0" presId="urn:microsoft.com/office/officeart/2005/8/layout/gear1"/>
    <dgm:cxn modelId="{9EEC682F-4670-4833-87D4-3A71659E1E3A}" srcId="{144A6066-BD94-4C20-A838-2F59E4A92419}" destId="{EEE706FC-FD59-4FF7-A9F7-2B96AF37933C}" srcOrd="2" destOrd="0" parTransId="{5407CEE0-4EB8-4D2D-A42F-DB7060A2A66C}" sibTransId="{4701B335-151F-4EE6-93E0-2702447E19F7}"/>
    <dgm:cxn modelId="{A059DDF1-D4D5-4127-9F8A-06E7514B75C6}" type="presOf" srcId="{EEE706FC-FD59-4FF7-A9F7-2B96AF37933C}" destId="{6F6E309C-13BF-4799-A0E6-C42743249182}" srcOrd="0" destOrd="0" presId="urn:microsoft.com/office/officeart/2005/8/layout/gear1"/>
    <dgm:cxn modelId="{F8866285-3CA0-4B8F-B9A5-956FA3CD788B}" type="presOf" srcId="{319793C7-30E0-42C8-8F1A-0918DE1925CD}" destId="{3EF00B09-14B1-4A95-AEE9-875A72021496}" srcOrd="0" destOrd="0" presId="urn:microsoft.com/office/officeart/2005/8/layout/gear1"/>
    <dgm:cxn modelId="{5AE9B5EA-17B0-4907-843D-579BF66392DB}" srcId="{144A6066-BD94-4C20-A838-2F59E4A92419}" destId="{802D5DAA-33D2-4183-8444-BACE5117759C}" srcOrd="1" destOrd="0" parTransId="{FC230C88-3A14-4D5D-A7DE-7AFD0E511392}" sibTransId="{319793C7-30E0-42C8-8F1A-0918DE1925CD}"/>
    <dgm:cxn modelId="{1D2111C3-E3AF-4EB6-8E77-54B65DB76D4A}" type="presParOf" srcId="{1517C995-E1AE-49AC-8B20-A8FF43416541}" destId="{C0C02909-0EE6-4984-A673-826E75C74728}" srcOrd="0" destOrd="0" presId="urn:microsoft.com/office/officeart/2005/8/layout/gear1"/>
    <dgm:cxn modelId="{44565EF4-DEF3-4290-A1BC-55E056D0BD8A}" type="presParOf" srcId="{1517C995-E1AE-49AC-8B20-A8FF43416541}" destId="{536826F6-89DE-4FA9-99E3-96F9E042AAB1}" srcOrd="1" destOrd="0" presId="urn:microsoft.com/office/officeart/2005/8/layout/gear1"/>
    <dgm:cxn modelId="{A5013485-6F7A-46CD-A03B-F9F335C608A7}" type="presParOf" srcId="{1517C995-E1AE-49AC-8B20-A8FF43416541}" destId="{916ED0AE-6E1D-4297-96F4-BBA7121E88B0}" srcOrd="2" destOrd="0" presId="urn:microsoft.com/office/officeart/2005/8/layout/gear1"/>
    <dgm:cxn modelId="{AE74D283-AFCC-4CAC-A585-A515164289F4}" type="presParOf" srcId="{1517C995-E1AE-49AC-8B20-A8FF43416541}" destId="{25E15F44-A601-4101-AEA8-F2668EC4E21F}" srcOrd="3" destOrd="0" presId="urn:microsoft.com/office/officeart/2005/8/layout/gear1"/>
    <dgm:cxn modelId="{F710345A-7632-4AA9-BC61-8FC5A39CD43C}" type="presParOf" srcId="{1517C995-E1AE-49AC-8B20-A8FF43416541}" destId="{0708B10C-0EA4-4C31-89E3-923BA77DA080}" srcOrd="4" destOrd="0" presId="urn:microsoft.com/office/officeart/2005/8/layout/gear1"/>
    <dgm:cxn modelId="{DE53FD57-8D26-46ED-B874-84995539AF82}" type="presParOf" srcId="{1517C995-E1AE-49AC-8B20-A8FF43416541}" destId="{0D2D96C5-2D87-41FC-8E2F-28504A22A7B4}" srcOrd="5" destOrd="0" presId="urn:microsoft.com/office/officeart/2005/8/layout/gear1"/>
    <dgm:cxn modelId="{48DDC71C-0E85-4641-8E3C-7A203B1858FC}" type="presParOf" srcId="{1517C995-E1AE-49AC-8B20-A8FF43416541}" destId="{6F6E309C-13BF-4799-A0E6-C42743249182}" srcOrd="6" destOrd="0" presId="urn:microsoft.com/office/officeart/2005/8/layout/gear1"/>
    <dgm:cxn modelId="{0881E6BB-B3B2-4FF1-B566-23C4323FBB4F}" type="presParOf" srcId="{1517C995-E1AE-49AC-8B20-A8FF43416541}" destId="{CE722B73-28E0-46EF-B543-FAED0A7E4A3B}" srcOrd="7" destOrd="0" presId="urn:microsoft.com/office/officeart/2005/8/layout/gear1"/>
    <dgm:cxn modelId="{53A42D39-4FA8-4743-B2C7-5968AA18D410}" type="presParOf" srcId="{1517C995-E1AE-49AC-8B20-A8FF43416541}" destId="{5BE26D3D-8A3A-462F-BFF5-44F64B3D2C2A}" srcOrd="8" destOrd="0" presId="urn:microsoft.com/office/officeart/2005/8/layout/gear1"/>
    <dgm:cxn modelId="{D80D93D9-B28F-4B12-993B-13356F745BD6}" type="presParOf" srcId="{1517C995-E1AE-49AC-8B20-A8FF43416541}" destId="{F1E1E3D4-6184-4DDE-916F-581A0207A1E4}" srcOrd="9" destOrd="0" presId="urn:microsoft.com/office/officeart/2005/8/layout/gear1"/>
    <dgm:cxn modelId="{693C89CE-357A-4AA7-BEFD-304015E05B5C}" type="presParOf" srcId="{1517C995-E1AE-49AC-8B20-A8FF43416541}" destId="{918E2453-7665-4594-A413-083B107C4CD8}" srcOrd="10" destOrd="0" presId="urn:microsoft.com/office/officeart/2005/8/layout/gear1"/>
    <dgm:cxn modelId="{6E948B91-AFC7-41E5-8FA8-7005A6F61C52}" type="presParOf" srcId="{1517C995-E1AE-49AC-8B20-A8FF43416541}" destId="{3EF00B09-14B1-4A95-AEE9-875A72021496}" srcOrd="11" destOrd="0" presId="urn:microsoft.com/office/officeart/2005/8/layout/gear1"/>
    <dgm:cxn modelId="{B25F4961-DD46-4FFA-B9B3-761E9E9309CB}" type="presParOf" srcId="{1517C995-E1AE-49AC-8B20-A8FF43416541}" destId="{07703E73-87B1-47C2-A7B2-414C762D2DE6}"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4A6066-BD94-4C20-A838-2F59E4A92419}" type="doc">
      <dgm:prSet loTypeId="urn:microsoft.com/office/officeart/2005/8/layout/gear1" loCatId="relationship" qsTypeId="urn:microsoft.com/office/officeart/2005/8/quickstyle/simple1" qsCatId="simple" csTypeId="urn:microsoft.com/office/officeart/2005/8/colors/colorful4" csCatId="colorful" phldr="1"/>
      <dgm:spPr/>
    </dgm:pt>
    <dgm:pt modelId="{EEE706FC-FD59-4FF7-A9F7-2B96AF37933C}">
      <dgm:prSet phldrT="[Text]"/>
      <dgm:spPr/>
      <dgm:t>
        <a:bodyPr/>
        <a:lstStyle/>
        <a:p>
          <a:r>
            <a:rPr lang="en-US" dirty="0" smtClean="0"/>
            <a:t>Non-credit</a:t>
          </a:r>
          <a:endParaRPr lang="en-US" dirty="0"/>
        </a:p>
      </dgm:t>
    </dgm:pt>
    <dgm:pt modelId="{5407CEE0-4EB8-4D2D-A42F-DB7060A2A66C}" type="parTrans" cxnId="{9EEC682F-4670-4833-87D4-3A71659E1E3A}">
      <dgm:prSet/>
      <dgm:spPr/>
      <dgm:t>
        <a:bodyPr/>
        <a:lstStyle/>
        <a:p>
          <a:endParaRPr lang="en-US"/>
        </a:p>
      </dgm:t>
    </dgm:pt>
    <dgm:pt modelId="{4701B335-151F-4EE6-93E0-2702447E19F7}" type="sibTrans" cxnId="{9EEC682F-4670-4833-87D4-3A71659E1E3A}">
      <dgm:prSet/>
      <dgm:spPr/>
      <dgm:t>
        <a:bodyPr/>
        <a:lstStyle/>
        <a:p>
          <a:endParaRPr lang="en-US"/>
        </a:p>
      </dgm:t>
    </dgm:pt>
    <dgm:pt modelId="{802D5DAA-33D2-4183-8444-BACE5117759C}">
      <dgm:prSet phldrT="[Text]"/>
      <dgm:spPr/>
      <dgm:t>
        <a:bodyPr/>
        <a:lstStyle/>
        <a:p>
          <a:r>
            <a:rPr lang="en-US" dirty="0" smtClean="0"/>
            <a:t>K-12</a:t>
          </a:r>
          <a:endParaRPr lang="en-US" dirty="0"/>
        </a:p>
      </dgm:t>
    </dgm:pt>
    <dgm:pt modelId="{FC230C88-3A14-4D5D-A7DE-7AFD0E511392}" type="parTrans" cxnId="{5AE9B5EA-17B0-4907-843D-579BF66392DB}">
      <dgm:prSet/>
      <dgm:spPr/>
      <dgm:t>
        <a:bodyPr/>
        <a:lstStyle/>
        <a:p>
          <a:endParaRPr lang="en-US"/>
        </a:p>
      </dgm:t>
    </dgm:pt>
    <dgm:pt modelId="{319793C7-30E0-42C8-8F1A-0918DE1925CD}" type="sibTrans" cxnId="{5AE9B5EA-17B0-4907-843D-579BF66392DB}">
      <dgm:prSet/>
      <dgm:spPr/>
      <dgm:t>
        <a:bodyPr/>
        <a:lstStyle/>
        <a:p>
          <a:endParaRPr lang="en-US"/>
        </a:p>
      </dgm:t>
    </dgm:pt>
    <dgm:pt modelId="{D5267271-E378-497E-9A52-3649574A2CC3}">
      <dgm:prSet/>
      <dgm:spPr/>
      <dgm:t>
        <a:bodyPr/>
        <a:lstStyle/>
        <a:p>
          <a:r>
            <a:rPr lang="en-US" dirty="0" smtClean="0"/>
            <a:t>Credit</a:t>
          </a:r>
          <a:endParaRPr lang="en-US" dirty="0"/>
        </a:p>
      </dgm:t>
    </dgm:pt>
    <dgm:pt modelId="{7BB22EF3-D3F4-4283-BCE1-914450010248}" type="parTrans" cxnId="{C508C998-8173-49B0-8DD4-EA2676FA4707}">
      <dgm:prSet/>
      <dgm:spPr/>
      <dgm:t>
        <a:bodyPr/>
        <a:lstStyle/>
        <a:p>
          <a:endParaRPr lang="en-US"/>
        </a:p>
      </dgm:t>
    </dgm:pt>
    <dgm:pt modelId="{07CB4466-ACAA-40B8-8A72-8AB234793810}" type="sibTrans" cxnId="{C508C998-8173-49B0-8DD4-EA2676FA4707}">
      <dgm:prSet/>
      <dgm:spPr/>
      <dgm:t>
        <a:bodyPr/>
        <a:lstStyle/>
        <a:p>
          <a:endParaRPr lang="en-US"/>
        </a:p>
      </dgm:t>
    </dgm:pt>
    <dgm:pt modelId="{1517C995-E1AE-49AC-8B20-A8FF43416541}" type="pres">
      <dgm:prSet presAssocID="{144A6066-BD94-4C20-A838-2F59E4A92419}" presName="composite" presStyleCnt="0">
        <dgm:presLayoutVars>
          <dgm:chMax val="3"/>
          <dgm:animLvl val="lvl"/>
          <dgm:resizeHandles val="exact"/>
        </dgm:presLayoutVars>
      </dgm:prSet>
      <dgm:spPr/>
    </dgm:pt>
    <dgm:pt modelId="{C0C02909-0EE6-4984-A673-826E75C74728}" type="pres">
      <dgm:prSet presAssocID="{D5267271-E378-497E-9A52-3649574A2CC3}" presName="gear1" presStyleLbl="node1" presStyleIdx="0" presStyleCnt="3" custLinFactNeighborX="-25000" custLinFactNeighborY="-75000">
        <dgm:presLayoutVars>
          <dgm:chMax val="1"/>
          <dgm:bulletEnabled val="1"/>
        </dgm:presLayoutVars>
      </dgm:prSet>
      <dgm:spPr/>
      <dgm:t>
        <a:bodyPr/>
        <a:lstStyle/>
        <a:p>
          <a:endParaRPr lang="en-US"/>
        </a:p>
      </dgm:t>
    </dgm:pt>
    <dgm:pt modelId="{536826F6-89DE-4FA9-99E3-96F9E042AAB1}" type="pres">
      <dgm:prSet presAssocID="{D5267271-E378-497E-9A52-3649574A2CC3}" presName="gear1srcNode" presStyleLbl="node1" presStyleIdx="0" presStyleCnt="3"/>
      <dgm:spPr/>
      <dgm:t>
        <a:bodyPr/>
        <a:lstStyle/>
        <a:p>
          <a:endParaRPr lang="en-US"/>
        </a:p>
      </dgm:t>
    </dgm:pt>
    <dgm:pt modelId="{916ED0AE-6E1D-4297-96F4-BBA7121E88B0}" type="pres">
      <dgm:prSet presAssocID="{D5267271-E378-497E-9A52-3649574A2CC3}" presName="gear1dstNode" presStyleLbl="node1" presStyleIdx="0" presStyleCnt="3"/>
      <dgm:spPr/>
      <dgm:t>
        <a:bodyPr/>
        <a:lstStyle/>
        <a:p>
          <a:endParaRPr lang="en-US"/>
        </a:p>
      </dgm:t>
    </dgm:pt>
    <dgm:pt modelId="{25E15F44-A601-4101-AEA8-F2668EC4E21F}" type="pres">
      <dgm:prSet presAssocID="{802D5DAA-33D2-4183-8444-BACE5117759C}" presName="gear2" presStyleLbl="node1" presStyleIdx="1" presStyleCnt="3" custLinFactNeighborX="64375" custLinFactNeighborY="55937">
        <dgm:presLayoutVars>
          <dgm:chMax val="1"/>
          <dgm:bulletEnabled val="1"/>
        </dgm:presLayoutVars>
      </dgm:prSet>
      <dgm:spPr/>
      <dgm:t>
        <a:bodyPr/>
        <a:lstStyle/>
        <a:p>
          <a:endParaRPr lang="en-US"/>
        </a:p>
      </dgm:t>
    </dgm:pt>
    <dgm:pt modelId="{0708B10C-0EA4-4C31-89E3-923BA77DA080}" type="pres">
      <dgm:prSet presAssocID="{802D5DAA-33D2-4183-8444-BACE5117759C}" presName="gear2srcNode" presStyleLbl="node1" presStyleIdx="1" presStyleCnt="3"/>
      <dgm:spPr/>
      <dgm:t>
        <a:bodyPr/>
        <a:lstStyle/>
        <a:p>
          <a:endParaRPr lang="en-US"/>
        </a:p>
      </dgm:t>
    </dgm:pt>
    <dgm:pt modelId="{0D2D96C5-2D87-41FC-8E2F-28504A22A7B4}" type="pres">
      <dgm:prSet presAssocID="{802D5DAA-33D2-4183-8444-BACE5117759C}" presName="gear2dstNode" presStyleLbl="node1" presStyleIdx="1" presStyleCnt="3"/>
      <dgm:spPr/>
      <dgm:t>
        <a:bodyPr/>
        <a:lstStyle/>
        <a:p>
          <a:endParaRPr lang="en-US"/>
        </a:p>
      </dgm:t>
    </dgm:pt>
    <dgm:pt modelId="{6F6E309C-13BF-4799-A0E6-C42743249182}" type="pres">
      <dgm:prSet presAssocID="{EEE706FC-FD59-4FF7-A9F7-2B96AF37933C}" presName="gear3" presStyleLbl="node1" presStyleIdx="2" presStyleCnt="3" custLinFactNeighborX="90365" custLinFactNeighborY="78125"/>
      <dgm:spPr/>
      <dgm:t>
        <a:bodyPr/>
        <a:lstStyle/>
        <a:p>
          <a:endParaRPr lang="en-US"/>
        </a:p>
      </dgm:t>
    </dgm:pt>
    <dgm:pt modelId="{CE722B73-28E0-46EF-B543-FAED0A7E4A3B}" type="pres">
      <dgm:prSet presAssocID="{EEE706FC-FD59-4FF7-A9F7-2B96AF37933C}" presName="gear3tx" presStyleLbl="node1" presStyleIdx="2" presStyleCnt="3">
        <dgm:presLayoutVars>
          <dgm:chMax val="1"/>
          <dgm:bulletEnabled val="1"/>
        </dgm:presLayoutVars>
      </dgm:prSet>
      <dgm:spPr/>
      <dgm:t>
        <a:bodyPr/>
        <a:lstStyle/>
        <a:p>
          <a:endParaRPr lang="en-US"/>
        </a:p>
      </dgm:t>
    </dgm:pt>
    <dgm:pt modelId="{5BE26D3D-8A3A-462F-BFF5-44F64B3D2C2A}" type="pres">
      <dgm:prSet presAssocID="{EEE706FC-FD59-4FF7-A9F7-2B96AF37933C}" presName="gear3srcNode" presStyleLbl="node1" presStyleIdx="2" presStyleCnt="3"/>
      <dgm:spPr/>
      <dgm:t>
        <a:bodyPr/>
        <a:lstStyle/>
        <a:p>
          <a:endParaRPr lang="en-US"/>
        </a:p>
      </dgm:t>
    </dgm:pt>
    <dgm:pt modelId="{F1E1E3D4-6184-4DDE-916F-581A0207A1E4}" type="pres">
      <dgm:prSet presAssocID="{EEE706FC-FD59-4FF7-A9F7-2B96AF37933C}" presName="gear3dstNode" presStyleLbl="node1" presStyleIdx="2" presStyleCnt="3"/>
      <dgm:spPr/>
      <dgm:t>
        <a:bodyPr/>
        <a:lstStyle/>
        <a:p>
          <a:endParaRPr lang="en-US"/>
        </a:p>
      </dgm:t>
    </dgm:pt>
    <dgm:pt modelId="{918E2453-7665-4594-A413-083B107C4CD8}" type="pres">
      <dgm:prSet presAssocID="{07CB4466-ACAA-40B8-8A72-8AB234793810}" presName="connector1" presStyleLbl="sibTrans2D1" presStyleIdx="0" presStyleCnt="3" custAng="5400000" custLinFactNeighborX="21149" custLinFactNeighborY="-1556"/>
      <dgm:spPr/>
      <dgm:t>
        <a:bodyPr/>
        <a:lstStyle/>
        <a:p>
          <a:endParaRPr lang="en-US"/>
        </a:p>
      </dgm:t>
    </dgm:pt>
    <dgm:pt modelId="{3EF00B09-14B1-4A95-AEE9-875A72021496}" type="pres">
      <dgm:prSet presAssocID="{319793C7-30E0-42C8-8F1A-0918DE1925CD}" presName="connector2" presStyleLbl="sibTrans2D1" presStyleIdx="1" presStyleCnt="3" custLinFactNeighborX="27535" custLinFactNeighborY="-41619"/>
      <dgm:spPr/>
      <dgm:t>
        <a:bodyPr/>
        <a:lstStyle/>
        <a:p>
          <a:endParaRPr lang="en-US"/>
        </a:p>
      </dgm:t>
    </dgm:pt>
    <dgm:pt modelId="{07703E73-87B1-47C2-A7B2-414C762D2DE6}" type="pres">
      <dgm:prSet presAssocID="{4701B335-151F-4EE6-93E0-2702447E19F7}" presName="connector3" presStyleLbl="sibTrans2D1" presStyleIdx="2" presStyleCnt="3" custLinFactNeighborX="-1294" custLinFactNeighborY="89151"/>
      <dgm:spPr/>
      <dgm:t>
        <a:bodyPr/>
        <a:lstStyle/>
        <a:p>
          <a:endParaRPr lang="en-US"/>
        </a:p>
      </dgm:t>
    </dgm:pt>
  </dgm:ptLst>
  <dgm:cxnLst>
    <dgm:cxn modelId="{CAB5C3CF-2AD1-4015-AD7D-C9D52A378C18}" type="presOf" srcId="{EEE706FC-FD59-4FF7-A9F7-2B96AF37933C}" destId="{CE722B73-28E0-46EF-B543-FAED0A7E4A3B}" srcOrd="1" destOrd="0" presId="urn:microsoft.com/office/officeart/2005/8/layout/gear1"/>
    <dgm:cxn modelId="{699E646D-30A2-44C5-86C1-205C76DB66DB}" type="presOf" srcId="{D5267271-E378-497E-9A52-3649574A2CC3}" destId="{C0C02909-0EE6-4984-A673-826E75C74728}" srcOrd="0" destOrd="0" presId="urn:microsoft.com/office/officeart/2005/8/layout/gear1"/>
    <dgm:cxn modelId="{8698735F-81DD-4C73-A069-D20E02E3BDFA}" type="presOf" srcId="{802D5DAA-33D2-4183-8444-BACE5117759C}" destId="{25E15F44-A601-4101-AEA8-F2668EC4E21F}" srcOrd="0" destOrd="0" presId="urn:microsoft.com/office/officeart/2005/8/layout/gear1"/>
    <dgm:cxn modelId="{BB1B6760-C9D3-4B4E-B19C-EE51370D299D}" type="presOf" srcId="{D5267271-E378-497E-9A52-3649574A2CC3}" destId="{916ED0AE-6E1D-4297-96F4-BBA7121E88B0}" srcOrd="2" destOrd="0" presId="urn:microsoft.com/office/officeart/2005/8/layout/gear1"/>
    <dgm:cxn modelId="{869E15BF-FE0B-4E5B-9B17-19A61B210C2C}" type="presOf" srcId="{EEE706FC-FD59-4FF7-A9F7-2B96AF37933C}" destId="{F1E1E3D4-6184-4DDE-916F-581A0207A1E4}" srcOrd="3" destOrd="0" presId="urn:microsoft.com/office/officeart/2005/8/layout/gear1"/>
    <dgm:cxn modelId="{C508C998-8173-49B0-8DD4-EA2676FA4707}" srcId="{144A6066-BD94-4C20-A838-2F59E4A92419}" destId="{D5267271-E378-497E-9A52-3649574A2CC3}" srcOrd="0" destOrd="0" parTransId="{7BB22EF3-D3F4-4283-BCE1-914450010248}" sibTransId="{07CB4466-ACAA-40B8-8A72-8AB234793810}"/>
    <dgm:cxn modelId="{37899D5D-020D-4858-B565-0AC0FB3F124F}" type="presOf" srcId="{4701B335-151F-4EE6-93E0-2702447E19F7}" destId="{07703E73-87B1-47C2-A7B2-414C762D2DE6}" srcOrd="0" destOrd="0" presId="urn:microsoft.com/office/officeart/2005/8/layout/gear1"/>
    <dgm:cxn modelId="{F828AE56-BFD0-4AE1-9068-EA2449075A90}" type="presOf" srcId="{EEE706FC-FD59-4FF7-A9F7-2B96AF37933C}" destId="{6F6E309C-13BF-4799-A0E6-C42743249182}" srcOrd="0" destOrd="0" presId="urn:microsoft.com/office/officeart/2005/8/layout/gear1"/>
    <dgm:cxn modelId="{69508758-FDCF-48F7-A98D-883DFF7D5927}" type="presOf" srcId="{07CB4466-ACAA-40B8-8A72-8AB234793810}" destId="{918E2453-7665-4594-A413-083B107C4CD8}" srcOrd="0" destOrd="0" presId="urn:microsoft.com/office/officeart/2005/8/layout/gear1"/>
    <dgm:cxn modelId="{07D741AC-0E4B-4A34-A91F-D5158D67BDA6}" type="presOf" srcId="{802D5DAA-33D2-4183-8444-BACE5117759C}" destId="{0708B10C-0EA4-4C31-89E3-923BA77DA080}" srcOrd="1" destOrd="0" presId="urn:microsoft.com/office/officeart/2005/8/layout/gear1"/>
    <dgm:cxn modelId="{24C29538-BC52-490C-96F9-7B975C437763}" type="presOf" srcId="{D5267271-E378-497E-9A52-3649574A2CC3}" destId="{536826F6-89DE-4FA9-99E3-96F9E042AAB1}" srcOrd="1" destOrd="0" presId="urn:microsoft.com/office/officeart/2005/8/layout/gear1"/>
    <dgm:cxn modelId="{AE005FC4-98A3-4EFC-A710-F906A13FC998}" type="presOf" srcId="{EEE706FC-FD59-4FF7-A9F7-2B96AF37933C}" destId="{5BE26D3D-8A3A-462F-BFF5-44F64B3D2C2A}" srcOrd="2" destOrd="0" presId="urn:microsoft.com/office/officeart/2005/8/layout/gear1"/>
    <dgm:cxn modelId="{9EEC682F-4670-4833-87D4-3A71659E1E3A}" srcId="{144A6066-BD94-4C20-A838-2F59E4A92419}" destId="{EEE706FC-FD59-4FF7-A9F7-2B96AF37933C}" srcOrd="2" destOrd="0" parTransId="{5407CEE0-4EB8-4D2D-A42F-DB7060A2A66C}" sibTransId="{4701B335-151F-4EE6-93E0-2702447E19F7}"/>
    <dgm:cxn modelId="{12A8A305-41FF-4139-B2BC-3EBA6C7012A4}" type="presOf" srcId="{802D5DAA-33D2-4183-8444-BACE5117759C}" destId="{0D2D96C5-2D87-41FC-8E2F-28504A22A7B4}" srcOrd="2" destOrd="0" presId="urn:microsoft.com/office/officeart/2005/8/layout/gear1"/>
    <dgm:cxn modelId="{D8C09126-314D-478D-AC87-031B3C86D621}" type="presOf" srcId="{319793C7-30E0-42C8-8F1A-0918DE1925CD}" destId="{3EF00B09-14B1-4A95-AEE9-875A72021496}" srcOrd="0" destOrd="0" presId="urn:microsoft.com/office/officeart/2005/8/layout/gear1"/>
    <dgm:cxn modelId="{80DBA326-3C8A-475B-841C-0682D1FA5BDB}" type="presOf" srcId="{144A6066-BD94-4C20-A838-2F59E4A92419}" destId="{1517C995-E1AE-49AC-8B20-A8FF43416541}" srcOrd="0" destOrd="0" presId="urn:microsoft.com/office/officeart/2005/8/layout/gear1"/>
    <dgm:cxn modelId="{5AE9B5EA-17B0-4907-843D-579BF66392DB}" srcId="{144A6066-BD94-4C20-A838-2F59E4A92419}" destId="{802D5DAA-33D2-4183-8444-BACE5117759C}" srcOrd="1" destOrd="0" parTransId="{FC230C88-3A14-4D5D-A7DE-7AFD0E511392}" sibTransId="{319793C7-30E0-42C8-8F1A-0918DE1925CD}"/>
    <dgm:cxn modelId="{96C68A02-32B7-4384-9160-B6743B8423FA}" type="presParOf" srcId="{1517C995-E1AE-49AC-8B20-A8FF43416541}" destId="{C0C02909-0EE6-4984-A673-826E75C74728}" srcOrd="0" destOrd="0" presId="urn:microsoft.com/office/officeart/2005/8/layout/gear1"/>
    <dgm:cxn modelId="{F2E91A63-B703-4FDD-A48C-0FBC3FC9F587}" type="presParOf" srcId="{1517C995-E1AE-49AC-8B20-A8FF43416541}" destId="{536826F6-89DE-4FA9-99E3-96F9E042AAB1}" srcOrd="1" destOrd="0" presId="urn:microsoft.com/office/officeart/2005/8/layout/gear1"/>
    <dgm:cxn modelId="{7B0E03F0-1F4E-472C-BF69-B094503E7313}" type="presParOf" srcId="{1517C995-E1AE-49AC-8B20-A8FF43416541}" destId="{916ED0AE-6E1D-4297-96F4-BBA7121E88B0}" srcOrd="2" destOrd="0" presId="urn:microsoft.com/office/officeart/2005/8/layout/gear1"/>
    <dgm:cxn modelId="{2359A607-DBFD-4B28-8D71-66E59555B953}" type="presParOf" srcId="{1517C995-E1AE-49AC-8B20-A8FF43416541}" destId="{25E15F44-A601-4101-AEA8-F2668EC4E21F}" srcOrd="3" destOrd="0" presId="urn:microsoft.com/office/officeart/2005/8/layout/gear1"/>
    <dgm:cxn modelId="{8A1F6DB4-1357-46F5-A499-03C911BC4F45}" type="presParOf" srcId="{1517C995-E1AE-49AC-8B20-A8FF43416541}" destId="{0708B10C-0EA4-4C31-89E3-923BA77DA080}" srcOrd="4" destOrd="0" presId="urn:microsoft.com/office/officeart/2005/8/layout/gear1"/>
    <dgm:cxn modelId="{B7FF8F77-AEE2-4F6A-BBC7-26FE01866EAF}" type="presParOf" srcId="{1517C995-E1AE-49AC-8B20-A8FF43416541}" destId="{0D2D96C5-2D87-41FC-8E2F-28504A22A7B4}" srcOrd="5" destOrd="0" presId="urn:microsoft.com/office/officeart/2005/8/layout/gear1"/>
    <dgm:cxn modelId="{AF85F5FB-4BA4-4ABC-8CD3-C15D2F81A2B6}" type="presParOf" srcId="{1517C995-E1AE-49AC-8B20-A8FF43416541}" destId="{6F6E309C-13BF-4799-A0E6-C42743249182}" srcOrd="6" destOrd="0" presId="urn:microsoft.com/office/officeart/2005/8/layout/gear1"/>
    <dgm:cxn modelId="{19F96B19-B210-4729-92CA-9EF2B14C62D6}" type="presParOf" srcId="{1517C995-E1AE-49AC-8B20-A8FF43416541}" destId="{CE722B73-28E0-46EF-B543-FAED0A7E4A3B}" srcOrd="7" destOrd="0" presId="urn:microsoft.com/office/officeart/2005/8/layout/gear1"/>
    <dgm:cxn modelId="{111D1963-B480-4C2D-A322-62CC79C8B627}" type="presParOf" srcId="{1517C995-E1AE-49AC-8B20-A8FF43416541}" destId="{5BE26D3D-8A3A-462F-BFF5-44F64B3D2C2A}" srcOrd="8" destOrd="0" presId="urn:microsoft.com/office/officeart/2005/8/layout/gear1"/>
    <dgm:cxn modelId="{1C1EFED4-262B-477C-81B9-7F24E4E87247}" type="presParOf" srcId="{1517C995-E1AE-49AC-8B20-A8FF43416541}" destId="{F1E1E3D4-6184-4DDE-916F-581A0207A1E4}" srcOrd="9" destOrd="0" presId="urn:microsoft.com/office/officeart/2005/8/layout/gear1"/>
    <dgm:cxn modelId="{00465E92-571A-4ECB-8B43-45C36CF63E0A}" type="presParOf" srcId="{1517C995-E1AE-49AC-8B20-A8FF43416541}" destId="{918E2453-7665-4594-A413-083B107C4CD8}" srcOrd="10" destOrd="0" presId="urn:microsoft.com/office/officeart/2005/8/layout/gear1"/>
    <dgm:cxn modelId="{063907AE-7611-40D9-B390-8EF1FDBABB12}" type="presParOf" srcId="{1517C995-E1AE-49AC-8B20-A8FF43416541}" destId="{3EF00B09-14B1-4A95-AEE9-875A72021496}" srcOrd="11" destOrd="0" presId="urn:microsoft.com/office/officeart/2005/8/layout/gear1"/>
    <dgm:cxn modelId="{1149AD6B-B1FA-49A0-9472-4BD99C80644C}" type="presParOf" srcId="{1517C995-E1AE-49AC-8B20-A8FF43416541}" destId="{07703E73-87B1-47C2-A7B2-414C762D2DE6}" srcOrd="12" destOrd="0" presId="urn:microsoft.com/office/officeart/2005/8/layout/gear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55113-AF4E-4E49-BDA6-12B00A949AC9}">
      <dsp:nvSpPr>
        <dsp:cNvPr id="0" name=""/>
        <dsp:cNvSpPr/>
      </dsp:nvSpPr>
      <dsp:spPr>
        <a:xfrm>
          <a:off x="990591" y="0"/>
          <a:ext cx="5486417" cy="4525963"/>
        </a:xfrm>
        <a:prstGeom prst="ellipse">
          <a:avLst/>
        </a:prstGeom>
        <a:solidFill>
          <a:schemeClr val="accent2">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So Cal</a:t>
          </a:r>
          <a:endParaRPr lang="en-US" sz="2000" kern="1200" dirty="0"/>
        </a:p>
      </dsp:txBody>
      <dsp:txXfrm>
        <a:off x="2966798" y="226298"/>
        <a:ext cx="1534002" cy="678894"/>
      </dsp:txXfrm>
    </dsp:sp>
    <dsp:sp modelId="{98EC6939-3539-49A2-819A-E73876235FE4}">
      <dsp:nvSpPr>
        <dsp:cNvPr id="0" name=""/>
        <dsp:cNvSpPr/>
      </dsp:nvSpPr>
      <dsp:spPr>
        <a:xfrm>
          <a:off x="1447808" y="905192"/>
          <a:ext cx="4571982" cy="3620770"/>
        </a:xfrm>
        <a:prstGeom prst="ellipse">
          <a:avLst/>
        </a:prstGeom>
        <a:solidFill>
          <a:schemeClr val="accent3">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Inland Empire</a:t>
          </a:r>
          <a:endParaRPr lang="en-US" sz="2300" kern="1200" dirty="0"/>
        </a:p>
      </dsp:txBody>
      <dsp:txXfrm>
        <a:off x="2934845" y="1122438"/>
        <a:ext cx="1597908" cy="651738"/>
      </dsp:txXfrm>
    </dsp:sp>
    <dsp:sp modelId="{751576D6-42A5-4C21-8463-9D267E5AFB58}">
      <dsp:nvSpPr>
        <dsp:cNvPr id="0" name=""/>
        <dsp:cNvSpPr/>
      </dsp:nvSpPr>
      <dsp:spPr>
        <a:xfrm>
          <a:off x="2376011" y="1810385"/>
          <a:ext cx="2715577" cy="2715577"/>
        </a:xfrm>
        <a:prstGeom prst="ellipse">
          <a:avLst/>
        </a:prstGeom>
        <a:solidFill>
          <a:schemeClr val="accent4">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Area</a:t>
          </a:r>
          <a:endParaRPr lang="en-US" sz="2800" kern="1200" dirty="0"/>
        </a:p>
      </dsp:txBody>
      <dsp:txXfrm>
        <a:off x="3101070" y="2014053"/>
        <a:ext cx="1265459" cy="611005"/>
      </dsp:txXfrm>
    </dsp:sp>
    <dsp:sp modelId="{7F402E47-1A1B-4921-A9C3-C5A2B2EA64F8}">
      <dsp:nvSpPr>
        <dsp:cNvPr id="0" name=""/>
        <dsp:cNvSpPr/>
      </dsp:nvSpPr>
      <dsp:spPr>
        <a:xfrm>
          <a:off x="2828607" y="2715577"/>
          <a:ext cx="1810385" cy="1810385"/>
        </a:xfrm>
        <a:prstGeom prst="ellipse">
          <a:avLst/>
        </a:prstGeom>
        <a:solidFill>
          <a:schemeClr val="accent5">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Local</a:t>
          </a:r>
          <a:endParaRPr lang="en-US" sz="2800" kern="1200" dirty="0"/>
        </a:p>
      </dsp:txBody>
      <dsp:txXfrm>
        <a:off x="3093732" y="3168174"/>
        <a:ext cx="1280135" cy="905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02909-0EE6-4984-A673-826E75C74728}">
      <dsp:nvSpPr>
        <dsp:cNvPr id="0" name=""/>
        <dsp:cNvSpPr/>
      </dsp:nvSpPr>
      <dsp:spPr>
        <a:xfrm>
          <a:off x="2844800" y="1828800"/>
          <a:ext cx="2235200" cy="2235200"/>
        </a:xfrm>
        <a:prstGeom prst="gear9">
          <a:avLst/>
        </a:prstGeom>
        <a:solidFill>
          <a:schemeClr val="accent4">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smtClean="0"/>
            <a:t>4 Year</a:t>
          </a:r>
          <a:endParaRPr lang="en-US" sz="3500" kern="1200" dirty="0"/>
        </a:p>
      </dsp:txBody>
      <dsp:txXfrm>
        <a:off x="3294175" y="2352385"/>
        <a:ext cx="1336450" cy="1148939"/>
      </dsp:txXfrm>
    </dsp:sp>
    <dsp:sp modelId="{25E15F44-A601-4101-AEA8-F2668EC4E21F}">
      <dsp:nvSpPr>
        <dsp:cNvPr id="0" name=""/>
        <dsp:cNvSpPr/>
      </dsp:nvSpPr>
      <dsp:spPr>
        <a:xfrm>
          <a:off x="1524000" y="1295391"/>
          <a:ext cx="1625600" cy="1625600"/>
        </a:xfrm>
        <a:prstGeom prst="gear6">
          <a:avLst/>
        </a:prstGeom>
        <a:solidFill>
          <a:schemeClr val="accent4">
            <a:hueOff val="-1759972"/>
            <a:satOff val="-18065"/>
            <a:lumOff val="755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smtClean="0"/>
            <a:t>B&amp;I</a:t>
          </a:r>
          <a:endParaRPr lang="en-US" sz="3500" kern="1200" dirty="0"/>
        </a:p>
      </dsp:txBody>
      <dsp:txXfrm>
        <a:off x="1933250" y="1707114"/>
        <a:ext cx="807100" cy="802154"/>
      </dsp:txXfrm>
    </dsp:sp>
    <dsp:sp modelId="{6F6E309C-13BF-4799-A0E6-C42743249182}">
      <dsp:nvSpPr>
        <dsp:cNvPr id="0" name=""/>
        <dsp:cNvSpPr/>
      </dsp:nvSpPr>
      <dsp:spPr>
        <a:xfrm rot="20700000">
          <a:off x="2464985" y="178981"/>
          <a:ext cx="1592756" cy="1592756"/>
        </a:xfrm>
        <a:prstGeom prst="gear6">
          <a:avLst/>
        </a:prstGeom>
        <a:solidFill>
          <a:schemeClr val="accent4">
            <a:hueOff val="-3519944"/>
            <a:satOff val="-36129"/>
            <a:lumOff val="15099"/>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smtClean="0"/>
            <a:t>CE</a:t>
          </a:r>
          <a:endParaRPr lang="en-US" sz="3500" kern="1200" dirty="0"/>
        </a:p>
      </dsp:txBody>
      <dsp:txXfrm rot="-20700000">
        <a:off x="2814323" y="528320"/>
        <a:ext cx="894080" cy="894080"/>
      </dsp:txXfrm>
    </dsp:sp>
    <dsp:sp modelId="{918E2453-7665-4594-A413-083B107C4CD8}">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F00B09-14B1-4A95-AEE9-875A72021496}">
      <dsp:nvSpPr>
        <dsp:cNvPr id="0" name=""/>
        <dsp:cNvSpPr/>
      </dsp:nvSpPr>
      <dsp:spPr>
        <a:xfrm>
          <a:off x="1295405" y="609609"/>
          <a:ext cx="2078736" cy="2078736"/>
        </a:xfrm>
        <a:prstGeom prst="leftCircularArrow">
          <a:avLst>
            <a:gd name="adj1" fmla="val 6452"/>
            <a:gd name="adj2" fmla="val 429999"/>
            <a:gd name="adj3" fmla="val 10489124"/>
            <a:gd name="adj4" fmla="val 14837806"/>
            <a:gd name="adj5" fmla="val 7527"/>
          </a:avLst>
        </a:prstGeom>
        <a:solidFill>
          <a:schemeClr val="accent4">
            <a:hueOff val="-1759972"/>
            <a:satOff val="-18065"/>
            <a:lumOff val="755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703E73-87B1-47C2-A7B2-414C762D2DE6}">
      <dsp:nvSpPr>
        <dsp:cNvPr id="0" name=""/>
        <dsp:cNvSpPr/>
      </dsp:nvSpPr>
      <dsp:spPr>
        <a:xfrm>
          <a:off x="2133602" y="-228592"/>
          <a:ext cx="2241296" cy="2241296"/>
        </a:xfrm>
        <a:prstGeom prst="circularArrow">
          <a:avLst>
            <a:gd name="adj1" fmla="val 5984"/>
            <a:gd name="adj2" fmla="val 394124"/>
            <a:gd name="adj3" fmla="val 13313824"/>
            <a:gd name="adj4" fmla="val 10508221"/>
            <a:gd name="adj5" fmla="val 6981"/>
          </a:avLst>
        </a:prstGeom>
        <a:solidFill>
          <a:schemeClr val="accent4">
            <a:hueOff val="-3519944"/>
            <a:satOff val="-36129"/>
            <a:lumOff val="1509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02909-0EE6-4984-A673-826E75C74728}">
      <dsp:nvSpPr>
        <dsp:cNvPr id="0" name=""/>
        <dsp:cNvSpPr/>
      </dsp:nvSpPr>
      <dsp:spPr>
        <a:xfrm>
          <a:off x="2286000" y="152399"/>
          <a:ext cx="2235200" cy="2235200"/>
        </a:xfrm>
        <a:prstGeom prst="gear9">
          <a:avLst/>
        </a:prstGeom>
        <a:solidFill>
          <a:schemeClr val="accent4">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Credit</a:t>
          </a:r>
          <a:endParaRPr lang="en-US" sz="2600" kern="1200" dirty="0"/>
        </a:p>
      </dsp:txBody>
      <dsp:txXfrm>
        <a:off x="2735375" y="675984"/>
        <a:ext cx="1336450" cy="1148939"/>
      </dsp:txXfrm>
    </dsp:sp>
    <dsp:sp modelId="{25E15F44-A601-4101-AEA8-F2668EC4E21F}">
      <dsp:nvSpPr>
        <dsp:cNvPr id="0" name=""/>
        <dsp:cNvSpPr/>
      </dsp:nvSpPr>
      <dsp:spPr>
        <a:xfrm>
          <a:off x="2590800" y="2209791"/>
          <a:ext cx="1625600" cy="1625600"/>
        </a:xfrm>
        <a:prstGeom prst="gear6">
          <a:avLst/>
        </a:prstGeom>
        <a:solidFill>
          <a:schemeClr val="accent4">
            <a:hueOff val="-1759972"/>
            <a:satOff val="-18065"/>
            <a:lumOff val="755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K-12</a:t>
          </a:r>
          <a:endParaRPr lang="en-US" sz="2600" kern="1200" dirty="0"/>
        </a:p>
      </dsp:txBody>
      <dsp:txXfrm>
        <a:off x="3000050" y="2621514"/>
        <a:ext cx="807100" cy="802154"/>
      </dsp:txXfrm>
    </dsp:sp>
    <dsp:sp modelId="{6F6E309C-13BF-4799-A0E6-C42743249182}">
      <dsp:nvSpPr>
        <dsp:cNvPr id="0" name=""/>
        <dsp:cNvSpPr/>
      </dsp:nvSpPr>
      <dsp:spPr>
        <a:xfrm rot="20700000">
          <a:off x="4217590" y="1702981"/>
          <a:ext cx="1592756" cy="1592756"/>
        </a:xfrm>
        <a:prstGeom prst="gear6">
          <a:avLst/>
        </a:prstGeom>
        <a:solidFill>
          <a:schemeClr val="accent4">
            <a:hueOff val="-3519944"/>
            <a:satOff val="-36129"/>
            <a:lumOff val="15099"/>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Non-credit</a:t>
          </a:r>
          <a:endParaRPr lang="en-US" sz="2600" kern="1200" dirty="0"/>
        </a:p>
      </dsp:txBody>
      <dsp:txXfrm rot="-20700000">
        <a:off x="4566928" y="2052320"/>
        <a:ext cx="894080" cy="894080"/>
      </dsp:txXfrm>
    </dsp:sp>
    <dsp:sp modelId="{918E2453-7665-4594-A413-083B107C4CD8}">
      <dsp:nvSpPr>
        <dsp:cNvPr id="0" name=""/>
        <dsp:cNvSpPr/>
      </dsp:nvSpPr>
      <dsp:spPr>
        <a:xfrm rot="5400000">
          <a:off x="3276590" y="1447802"/>
          <a:ext cx="2861056" cy="2861056"/>
        </a:xfrm>
        <a:prstGeom prst="circularArrow">
          <a:avLst>
            <a:gd name="adj1" fmla="val 4687"/>
            <a:gd name="adj2" fmla="val 299029"/>
            <a:gd name="adj3" fmla="val 2513083"/>
            <a:gd name="adj4" fmla="val 15867933"/>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F00B09-14B1-4A95-AEE9-875A72021496}">
      <dsp:nvSpPr>
        <dsp:cNvPr id="0" name=""/>
        <dsp:cNvSpPr/>
      </dsp:nvSpPr>
      <dsp:spPr>
        <a:xfrm>
          <a:off x="1828809" y="76206"/>
          <a:ext cx="2078736" cy="2078736"/>
        </a:xfrm>
        <a:prstGeom prst="leftCircularArrow">
          <a:avLst>
            <a:gd name="adj1" fmla="val 6452"/>
            <a:gd name="adj2" fmla="val 429999"/>
            <a:gd name="adj3" fmla="val 10489124"/>
            <a:gd name="adj4" fmla="val 14837806"/>
            <a:gd name="adj5" fmla="val 7527"/>
          </a:avLst>
        </a:prstGeom>
        <a:solidFill>
          <a:schemeClr val="accent4">
            <a:hueOff val="-1759972"/>
            <a:satOff val="-18065"/>
            <a:lumOff val="755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703E73-87B1-47C2-A7B2-414C762D2DE6}">
      <dsp:nvSpPr>
        <dsp:cNvPr id="0" name=""/>
        <dsp:cNvSpPr/>
      </dsp:nvSpPr>
      <dsp:spPr>
        <a:xfrm>
          <a:off x="2057398" y="1828805"/>
          <a:ext cx="2241296" cy="2241296"/>
        </a:xfrm>
        <a:prstGeom prst="circularArrow">
          <a:avLst>
            <a:gd name="adj1" fmla="val 5984"/>
            <a:gd name="adj2" fmla="val 394124"/>
            <a:gd name="adj3" fmla="val 13313824"/>
            <a:gd name="adj4" fmla="val 10508221"/>
            <a:gd name="adj5" fmla="val 6981"/>
          </a:avLst>
        </a:prstGeom>
        <a:solidFill>
          <a:schemeClr val="accent4">
            <a:hueOff val="-3519944"/>
            <a:satOff val="-36129"/>
            <a:lumOff val="1509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0.22378</cdr:x>
      <cdr:y>0.25327</cdr:y>
    </cdr:from>
    <cdr:to>
      <cdr:x>0.8951</cdr:x>
      <cdr:y>0.75316</cdr:y>
    </cdr:to>
    <cdr:cxnSp macro="">
      <cdr:nvCxnSpPr>
        <cdr:cNvPr id="2" name="Straight Arrow Connector 1"/>
        <cdr:cNvCxnSpPr/>
      </cdr:nvCxnSpPr>
      <cdr:spPr>
        <a:xfrm xmlns:a="http://schemas.openxmlformats.org/drawingml/2006/main" flipV="1">
          <a:off x="757562" y="1029306"/>
          <a:ext cx="2272683" cy="2031518"/>
        </a:xfrm>
        <a:prstGeom xmlns:a="http://schemas.openxmlformats.org/drawingml/2006/main" prst="straightConnector1">
          <a:avLst/>
        </a:prstGeom>
        <a:ln xmlns:a="http://schemas.openxmlformats.org/drawingml/2006/main" w="76200">
          <a:solidFill>
            <a:schemeClr val="accent4">
              <a:lumMod val="60000"/>
              <a:lumOff val="4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0.2736</cdr:x>
      <cdr:y>0.24637</cdr:y>
    </cdr:from>
    <cdr:to>
      <cdr:x>0.94493</cdr:x>
      <cdr:y>0.74625</cdr:y>
    </cdr:to>
    <cdr:cxnSp macro="">
      <cdr:nvCxnSpPr>
        <cdr:cNvPr id="2" name="Straight Arrow Connector 1"/>
        <cdr:cNvCxnSpPr/>
      </cdr:nvCxnSpPr>
      <cdr:spPr>
        <a:xfrm xmlns:a="http://schemas.openxmlformats.org/drawingml/2006/main" flipV="1">
          <a:off x="926238" y="1001252"/>
          <a:ext cx="2272683" cy="2031518"/>
        </a:xfrm>
        <a:prstGeom xmlns:a="http://schemas.openxmlformats.org/drawingml/2006/main" prst="straightConnector1">
          <a:avLst/>
        </a:prstGeom>
        <a:ln xmlns:a="http://schemas.openxmlformats.org/drawingml/2006/main" w="76200">
          <a:solidFill>
            <a:schemeClr val="accent4">
              <a:lumMod val="60000"/>
              <a:lumOff val="4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0.73244</cdr:x>
      <cdr:y>0.01847</cdr:y>
    </cdr:from>
    <cdr:to>
      <cdr:x>0.98216</cdr:x>
      <cdr:y>0.09421</cdr:y>
    </cdr:to>
    <cdr:sp macro="" textlink="">
      <cdr:nvSpPr>
        <cdr:cNvPr id="2" name="TextBox 1"/>
        <cdr:cNvSpPr txBox="1"/>
      </cdr:nvSpPr>
      <cdr:spPr>
        <a:xfrm xmlns:a="http://schemas.openxmlformats.org/drawingml/2006/main">
          <a:off x="2479578" y="75075"/>
          <a:ext cx="845389"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dirty="0" smtClean="0"/>
            <a:t>552</a:t>
          </a:r>
          <a:endParaRPr lang="en-US"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2" tIns="46966" rIns="93932" bIns="46966"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2" tIns="46966" rIns="93932" bIns="46966" rtlCol="0"/>
          <a:lstStyle>
            <a:lvl1pPr algn="r">
              <a:defRPr sz="1200"/>
            </a:lvl1pPr>
          </a:lstStyle>
          <a:p>
            <a:fld id="{74502411-704F-4577-A2FD-A341C4862DFC}" type="datetimeFigureOut">
              <a:rPr lang="en-US" smtClean="0"/>
              <a:t>1/13/2015</a:t>
            </a:fld>
            <a:endParaRPr lang="en-US"/>
          </a:p>
        </p:txBody>
      </p:sp>
      <p:sp>
        <p:nvSpPr>
          <p:cNvPr id="4" name="Footer Placeholder 3"/>
          <p:cNvSpPr>
            <a:spLocks noGrp="1"/>
          </p:cNvSpPr>
          <p:nvPr>
            <p:ph type="ftr" sz="quarter" idx="2"/>
          </p:nvPr>
        </p:nvSpPr>
        <p:spPr>
          <a:xfrm>
            <a:off x="0" y="8893297"/>
            <a:ext cx="3066733" cy="468154"/>
          </a:xfrm>
          <a:prstGeom prst="rect">
            <a:avLst/>
          </a:prstGeom>
        </p:spPr>
        <p:txBody>
          <a:bodyPr vert="horz" lIns="93932" tIns="46966" rIns="93932" bIns="46966"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8154"/>
          </a:xfrm>
          <a:prstGeom prst="rect">
            <a:avLst/>
          </a:prstGeom>
        </p:spPr>
        <p:txBody>
          <a:bodyPr vert="horz" lIns="93932" tIns="46966" rIns="93932" bIns="46966" rtlCol="0" anchor="b"/>
          <a:lstStyle>
            <a:lvl1pPr algn="r">
              <a:defRPr sz="1200"/>
            </a:lvl1pPr>
          </a:lstStyle>
          <a:p>
            <a:fld id="{EF69ECF9-4445-4618-8695-2322F2191626}" type="slidenum">
              <a:rPr lang="en-US" smtClean="0"/>
              <a:t>‹#›</a:t>
            </a:fld>
            <a:endParaRPr lang="en-US"/>
          </a:p>
        </p:txBody>
      </p:sp>
    </p:spTree>
    <p:extLst>
      <p:ext uri="{BB962C8B-B14F-4D97-AF65-F5344CB8AC3E}">
        <p14:creationId xmlns:p14="http://schemas.microsoft.com/office/powerpoint/2010/main" val="385082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2" tIns="46966" rIns="93932" bIns="46966"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2" tIns="46966" rIns="93932" bIns="46966" rtlCol="0"/>
          <a:lstStyle>
            <a:lvl1pPr algn="r">
              <a:defRPr sz="1200"/>
            </a:lvl1pPr>
          </a:lstStyle>
          <a:p>
            <a:fld id="{8A90887F-37A4-4B91-8F88-C5063AF01489}" type="datetimeFigureOut">
              <a:rPr lang="en-US" smtClean="0"/>
              <a:t>1/13/2015</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2" tIns="46966" rIns="93932" bIns="46966"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2" tIns="46966" rIns="93932" bIns="4696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7"/>
            <a:ext cx="3066733" cy="468154"/>
          </a:xfrm>
          <a:prstGeom prst="rect">
            <a:avLst/>
          </a:prstGeom>
        </p:spPr>
        <p:txBody>
          <a:bodyPr vert="horz" lIns="93932" tIns="46966" rIns="93932" bIns="4696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8154"/>
          </a:xfrm>
          <a:prstGeom prst="rect">
            <a:avLst/>
          </a:prstGeom>
        </p:spPr>
        <p:txBody>
          <a:bodyPr vert="horz" lIns="93932" tIns="46966" rIns="93932" bIns="46966" rtlCol="0" anchor="b"/>
          <a:lstStyle>
            <a:lvl1pPr algn="r">
              <a:defRPr sz="1200"/>
            </a:lvl1pPr>
          </a:lstStyle>
          <a:p>
            <a:fld id="{36CCBFC6-6B0E-46D9-B31F-DC1353B2124C}" type="slidenum">
              <a:rPr lang="en-US" smtClean="0"/>
              <a:t>‹#›</a:t>
            </a:fld>
            <a:endParaRPr lang="en-US"/>
          </a:p>
        </p:txBody>
      </p:sp>
    </p:spTree>
    <p:extLst>
      <p:ext uri="{BB962C8B-B14F-4D97-AF65-F5344CB8AC3E}">
        <p14:creationId xmlns:p14="http://schemas.microsoft.com/office/powerpoint/2010/main" val="3492095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CBFC6-6B0E-46D9-B31F-DC1353B2124C}" type="slidenum">
              <a:rPr lang="en-US" smtClean="0"/>
              <a:t>2</a:t>
            </a:fld>
            <a:endParaRPr lang="en-US"/>
          </a:p>
        </p:txBody>
      </p:sp>
    </p:spTree>
    <p:extLst>
      <p:ext uri="{BB962C8B-B14F-4D97-AF65-F5344CB8AC3E}">
        <p14:creationId xmlns:p14="http://schemas.microsoft.com/office/powerpoint/2010/main" val="2442363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854C6D-3179-4ECF-8F5D-E6F1873F5633}" type="slidenum">
              <a:rPr lang="en-US" smtClean="0"/>
              <a:t>36</a:t>
            </a:fld>
            <a:endParaRPr lang="en-US"/>
          </a:p>
        </p:txBody>
      </p:sp>
    </p:spTree>
    <p:extLst>
      <p:ext uri="{BB962C8B-B14F-4D97-AF65-F5344CB8AC3E}">
        <p14:creationId xmlns:p14="http://schemas.microsoft.com/office/powerpoint/2010/main" val="2083438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37</a:t>
            </a:fld>
            <a:endParaRPr lang="en-US"/>
          </a:p>
        </p:txBody>
      </p:sp>
    </p:spTree>
    <p:extLst>
      <p:ext uri="{BB962C8B-B14F-4D97-AF65-F5344CB8AC3E}">
        <p14:creationId xmlns:p14="http://schemas.microsoft.com/office/powerpoint/2010/main" val="1971005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38</a:t>
            </a:fld>
            <a:endParaRPr lang="en-US"/>
          </a:p>
        </p:txBody>
      </p:sp>
    </p:spTree>
    <p:extLst>
      <p:ext uri="{BB962C8B-B14F-4D97-AF65-F5344CB8AC3E}">
        <p14:creationId xmlns:p14="http://schemas.microsoft.com/office/powerpoint/2010/main" val="4156783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39</a:t>
            </a:fld>
            <a:endParaRPr lang="en-US"/>
          </a:p>
        </p:txBody>
      </p:sp>
    </p:spTree>
    <p:extLst>
      <p:ext uri="{BB962C8B-B14F-4D97-AF65-F5344CB8AC3E}">
        <p14:creationId xmlns:p14="http://schemas.microsoft.com/office/powerpoint/2010/main" val="3131443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40</a:t>
            </a:fld>
            <a:endParaRPr lang="en-US"/>
          </a:p>
        </p:txBody>
      </p:sp>
    </p:spTree>
    <p:extLst>
      <p:ext uri="{BB962C8B-B14F-4D97-AF65-F5344CB8AC3E}">
        <p14:creationId xmlns:p14="http://schemas.microsoft.com/office/powerpoint/2010/main" val="218769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41</a:t>
            </a:fld>
            <a:endParaRPr lang="en-US"/>
          </a:p>
        </p:txBody>
      </p:sp>
    </p:spTree>
    <p:extLst>
      <p:ext uri="{BB962C8B-B14F-4D97-AF65-F5344CB8AC3E}">
        <p14:creationId xmlns:p14="http://schemas.microsoft.com/office/powerpoint/2010/main" val="1263881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42</a:t>
            </a:fld>
            <a:endParaRPr lang="en-US"/>
          </a:p>
        </p:txBody>
      </p:sp>
    </p:spTree>
    <p:extLst>
      <p:ext uri="{BB962C8B-B14F-4D97-AF65-F5344CB8AC3E}">
        <p14:creationId xmlns:p14="http://schemas.microsoft.com/office/powerpoint/2010/main" val="2964226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43</a:t>
            </a:fld>
            <a:endParaRPr lang="en-US"/>
          </a:p>
        </p:txBody>
      </p:sp>
    </p:spTree>
    <p:extLst>
      <p:ext uri="{BB962C8B-B14F-4D97-AF65-F5344CB8AC3E}">
        <p14:creationId xmlns:p14="http://schemas.microsoft.com/office/powerpoint/2010/main" val="418087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44</a:t>
            </a:fld>
            <a:endParaRPr lang="en-US"/>
          </a:p>
        </p:txBody>
      </p:sp>
    </p:spTree>
    <p:extLst>
      <p:ext uri="{BB962C8B-B14F-4D97-AF65-F5344CB8AC3E}">
        <p14:creationId xmlns:p14="http://schemas.microsoft.com/office/powerpoint/2010/main" val="2655428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45</a:t>
            </a:fld>
            <a:endParaRPr lang="en-US"/>
          </a:p>
        </p:txBody>
      </p:sp>
    </p:spTree>
    <p:extLst>
      <p:ext uri="{BB962C8B-B14F-4D97-AF65-F5344CB8AC3E}">
        <p14:creationId xmlns:p14="http://schemas.microsoft.com/office/powerpoint/2010/main" val="3216360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 as a tool for institutional </a:t>
            </a:r>
            <a:r>
              <a:rPr lang="en-US" dirty="0" err="1" smtClean="0"/>
              <a:t>mprovement</a:t>
            </a:r>
            <a:r>
              <a:rPr lang="en-US" dirty="0" smtClean="0"/>
              <a:t>. Process</a:t>
            </a:r>
            <a:r>
              <a:rPr lang="en-US" baseline="0" dirty="0" smtClean="0"/>
              <a:t> was collaborative.  </a:t>
            </a:r>
            <a:endParaRPr lang="en-US" dirty="0"/>
          </a:p>
        </p:txBody>
      </p:sp>
      <p:sp>
        <p:nvSpPr>
          <p:cNvPr id="4" name="Slide Number Placeholder 3"/>
          <p:cNvSpPr>
            <a:spLocks noGrp="1"/>
          </p:cNvSpPr>
          <p:nvPr>
            <p:ph type="sldNum" sz="quarter" idx="10"/>
          </p:nvPr>
        </p:nvSpPr>
        <p:spPr/>
        <p:txBody>
          <a:bodyPr/>
          <a:lstStyle/>
          <a:p>
            <a:fld id="{27FE8DA6-1723-4DC5-8E3E-D5BDACC5C87F}" type="slidenum">
              <a:rPr lang="en-US" smtClean="0"/>
              <a:t>18</a:t>
            </a:fld>
            <a:endParaRPr lang="en-US"/>
          </a:p>
        </p:txBody>
      </p:sp>
    </p:spTree>
    <p:extLst>
      <p:ext uri="{BB962C8B-B14F-4D97-AF65-F5344CB8AC3E}">
        <p14:creationId xmlns:p14="http://schemas.microsoft.com/office/powerpoint/2010/main" val="2439137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46</a:t>
            </a:fld>
            <a:endParaRPr lang="en-US"/>
          </a:p>
        </p:txBody>
      </p:sp>
    </p:spTree>
    <p:extLst>
      <p:ext uri="{BB962C8B-B14F-4D97-AF65-F5344CB8AC3E}">
        <p14:creationId xmlns:p14="http://schemas.microsoft.com/office/powerpoint/2010/main" val="1963481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47</a:t>
            </a:fld>
            <a:endParaRPr lang="en-US"/>
          </a:p>
        </p:txBody>
      </p:sp>
    </p:spTree>
    <p:extLst>
      <p:ext uri="{BB962C8B-B14F-4D97-AF65-F5344CB8AC3E}">
        <p14:creationId xmlns:p14="http://schemas.microsoft.com/office/powerpoint/2010/main" val="1501244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48</a:t>
            </a:fld>
            <a:endParaRPr lang="en-US"/>
          </a:p>
        </p:txBody>
      </p:sp>
    </p:spTree>
    <p:extLst>
      <p:ext uri="{BB962C8B-B14F-4D97-AF65-F5344CB8AC3E}">
        <p14:creationId xmlns:p14="http://schemas.microsoft.com/office/powerpoint/2010/main" val="567968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49</a:t>
            </a:fld>
            <a:endParaRPr lang="en-US"/>
          </a:p>
        </p:txBody>
      </p:sp>
    </p:spTree>
    <p:extLst>
      <p:ext uri="{BB962C8B-B14F-4D97-AF65-F5344CB8AC3E}">
        <p14:creationId xmlns:p14="http://schemas.microsoft.com/office/powerpoint/2010/main" val="1109877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50</a:t>
            </a:fld>
            <a:endParaRPr lang="en-US"/>
          </a:p>
        </p:txBody>
      </p:sp>
    </p:spTree>
    <p:extLst>
      <p:ext uri="{BB962C8B-B14F-4D97-AF65-F5344CB8AC3E}">
        <p14:creationId xmlns:p14="http://schemas.microsoft.com/office/powerpoint/2010/main" val="3236116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51</a:t>
            </a:fld>
            <a:endParaRPr lang="en-US"/>
          </a:p>
        </p:txBody>
      </p:sp>
    </p:spTree>
    <p:extLst>
      <p:ext uri="{BB962C8B-B14F-4D97-AF65-F5344CB8AC3E}">
        <p14:creationId xmlns:p14="http://schemas.microsoft.com/office/powerpoint/2010/main" val="188511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52</a:t>
            </a:fld>
            <a:endParaRPr lang="en-US"/>
          </a:p>
        </p:txBody>
      </p:sp>
    </p:spTree>
    <p:extLst>
      <p:ext uri="{BB962C8B-B14F-4D97-AF65-F5344CB8AC3E}">
        <p14:creationId xmlns:p14="http://schemas.microsoft.com/office/powerpoint/2010/main" val="2654160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53</a:t>
            </a:fld>
            <a:endParaRPr lang="en-US"/>
          </a:p>
        </p:txBody>
      </p:sp>
    </p:spTree>
    <p:extLst>
      <p:ext uri="{BB962C8B-B14F-4D97-AF65-F5344CB8AC3E}">
        <p14:creationId xmlns:p14="http://schemas.microsoft.com/office/powerpoint/2010/main" val="2195896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54</a:t>
            </a:fld>
            <a:endParaRPr lang="en-US"/>
          </a:p>
        </p:txBody>
      </p:sp>
    </p:spTree>
    <p:extLst>
      <p:ext uri="{BB962C8B-B14F-4D97-AF65-F5344CB8AC3E}">
        <p14:creationId xmlns:p14="http://schemas.microsoft.com/office/powerpoint/2010/main" val="2097472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55</a:t>
            </a:fld>
            <a:endParaRPr lang="en-US"/>
          </a:p>
        </p:txBody>
      </p:sp>
    </p:spTree>
    <p:extLst>
      <p:ext uri="{BB962C8B-B14F-4D97-AF65-F5344CB8AC3E}">
        <p14:creationId xmlns:p14="http://schemas.microsoft.com/office/powerpoint/2010/main" val="3201574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F497D"/>
                </a:solidFill>
                <a:ea typeface="Calibri"/>
                <a:cs typeface="Times New Roman"/>
              </a:rPr>
              <a:t>The team has been working hard on developing the EPI.  The EPI is a response to SB 1456 to provide the technology needed to help students gain comprehensive education planning and assist Counselors in identifying the needs of students.  Over the last few months we have developed user stories and personas and developed the RFP.  The RFP is currently being conducted and we are expecting the top 3 vendors to demonstrate how they will meet the needs defined in the RFP.  Because of the sensitivity to the RFP and confidentiality at this time, any questions from the group will need to be directed to the State Program Director.  The RFP is posted online. </a:t>
            </a:r>
          </a:p>
          <a:p>
            <a:r>
              <a:rPr lang="en-US" dirty="0">
                <a:solidFill>
                  <a:srgbClr val="1F497D"/>
                </a:solidFill>
                <a:ea typeface="Calibri"/>
                <a:cs typeface="Times New Roman"/>
              </a:rPr>
              <a:t>new BOG rules that go into effect for FALL 2016 but we must advertise this year</a:t>
            </a:r>
          </a:p>
          <a:p>
            <a:r>
              <a:rPr lang="en-US" dirty="0"/>
              <a:t>Cyndi Gunderson  serves as the  catalog specialist until the position is filled.  I  continue to oversee the project (Instruction /Student Services collaboration) </a:t>
            </a:r>
            <a:br>
              <a:rPr lang="en-US" dirty="0"/>
            </a:br>
            <a:r>
              <a:rPr lang="en-US" dirty="0"/>
              <a:t/>
            </a:r>
            <a:br>
              <a:rPr lang="en-US" dirty="0"/>
            </a:br>
            <a:r>
              <a:rPr lang="en-US" dirty="0"/>
              <a:t>NEXT STEPS: Minor tweaks left to fix,   reconvene  catalog workgroup,  begin Workflow setup. </a:t>
            </a:r>
            <a:br>
              <a:rPr lang="en-US" dirty="0"/>
            </a:br>
            <a:endParaRPr lang="en-US" dirty="0">
              <a:solidFill>
                <a:srgbClr val="1F497D"/>
              </a:solidFill>
              <a:cs typeface="Times New Roman"/>
            </a:endParaRPr>
          </a:p>
          <a:p>
            <a:r>
              <a:rPr lang="en-US" dirty="0">
                <a:solidFill>
                  <a:srgbClr val="1F497D"/>
                </a:solidFill>
                <a:ea typeface="Calibri"/>
                <a:cs typeface="Times New Roman"/>
              </a:rPr>
              <a:t>ANY student who is paid for 6 or more units and drop below 6 MUST pay back money. (FALL 2015) </a:t>
            </a:r>
            <a:endParaRPr lang="en-US" dirty="0">
              <a:ea typeface="Calibri"/>
              <a:cs typeface="Times New Roman"/>
            </a:endParaRPr>
          </a:p>
          <a:p>
            <a:r>
              <a:rPr lang="en-US" dirty="0"/>
              <a:t>foster youth program at CHC.  I am currently developing an outreach plan and creating  posters/information flyers to distribute to various group homes and foster youth agencies.  I am working with the John Burton Foundation to be able to provide textbooks for our foster youth students who are not EOPS eligible.</a:t>
            </a:r>
            <a:endParaRPr lang="en-US" dirty="0">
              <a:solidFill>
                <a:srgbClr val="1F497D"/>
              </a:solidFill>
              <a:cs typeface="Times New Roman"/>
            </a:endParaRPr>
          </a:p>
          <a:p>
            <a:endParaRPr lang="en-US" dirty="0"/>
          </a:p>
        </p:txBody>
      </p:sp>
      <p:sp>
        <p:nvSpPr>
          <p:cNvPr id="4" name="Slide Number Placeholder 3"/>
          <p:cNvSpPr>
            <a:spLocks noGrp="1"/>
          </p:cNvSpPr>
          <p:nvPr>
            <p:ph type="sldNum" sz="quarter" idx="10"/>
          </p:nvPr>
        </p:nvSpPr>
        <p:spPr/>
        <p:txBody>
          <a:bodyPr/>
          <a:lstStyle/>
          <a:p>
            <a:fld id="{27FE8DA6-1723-4DC5-8E3E-D5BDACC5C87F}" type="slidenum">
              <a:rPr lang="en-US" smtClean="0"/>
              <a:t>22</a:t>
            </a:fld>
            <a:endParaRPr lang="en-US"/>
          </a:p>
        </p:txBody>
      </p:sp>
    </p:spTree>
    <p:extLst>
      <p:ext uri="{BB962C8B-B14F-4D97-AF65-F5344CB8AC3E}">
        <p14:creationId xmlns:p14="http://schemas.microsoft.com/office/powerpoint/2010/main" val="1718590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56</a:t>
            </a:fld>
            <a:endParaRPr lang="en-US"/>
          </a:p>
        </p:txBody>
      </p:sp>
    </p:spTree>
    <p:extLst>
      <p:ext uri="{BB962C8B-B14F-4D97-AF65-F5344CB8AC3E}">
        <p14:creationId xmlns:p14="http://schemas.microsoft.com/office/powerpoint/2010/main" val="490301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57</a:t>
            </a:fld>
            <a:endParaRPr lang="en-US"/>
          </a:p>
        </p:txBody>
      </p:sp>
    </p:spTree>
    <p:extLst>
      <p:ext uri="{BB962C8B-B14F-4D97-AF65-F5344CB8AC3E}">
        <p14:creationId xmlns:p14="http://schemas.microsoft.com/office/powerpoint/2010/main" val="2171615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58</a:t>
            </a:fld>
            <a:endParaRPr lang="en-US"/>
          </a:p>
        </p:txBody>
      </p:sp>
    </p:spTree>
    <p:extLst>
      <p:ext uri="{BB962C8B-B14F-4D97-AF65-F5344CB8AC3E}">
        <p14:creationId xmlns:p14="http://schemas.microsoft.com/office/powerpoint/2010/main" val="771317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59</a:t>
            </a:fld>
            <a:endParaRPr lang="en-US"/>
          </a:p>
        </p:txBody>
      </p:sp>
    </p:spTree>
    <p:extLst>
      <p:ext uri="{BB962C8B-B14F-4D97-AF65-F5344CB8AC3E}">
        <p14:creationId xmlns:p14="http://schemas.microsoft.com/office/powerpoint/2010/main" val="4081078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60</a:t>
            </a:fld>
            <a:endParaRPr lang="en-US"/>
          </a:p>
        </p:txBody>
      </p:sp>
    </p:spTree>
    <p:extLst>
      <p:ext uri="{BB962C8B-B14F-4D97-AF65-F5344CB8AC3E}">
        <p14:creationId xmlns:p14="http://schemas.microsoft.com/office/powerpoint/2010/main" val="1464635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CBFC6-6B0E-46D9-B31F-DC1353B2124C}" type="slidenum">
              <a:rPr lang="en-US" smtClean="0"/>
              <a:t>61</a:t>
            </a:fld>
            <a:endParaRPr lang="en-US"/>
          </a:p>
        </p:txBody>
      </p:sp>
    </p:spTree>
    <p:extLst>
      <p:ext uri="{BB962C8B-B14F-4D97-AF65-F5344CB8AC3E}">
        <p14:creationId xmlns:p14="http://schemas.microsoft.com/office/powerpoint/2010/main" val="3211242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854C6D-3179-4ECF-8F5D-E6F1873F5633}" type="slidenum">
              <a:rPr lang="en-US" smtClean="0"/>
              <a:t>30</a:t>
            </a:fld>
            <a:endParaRPr lang="en-US"/>
          </a:p>
        </p:txBody>
      </p:sp>
    </p:spTree>
    <p:extLst>
      <p:ext uri="{BB962C8B-B14F-4D97-AF65-F5344CB8AC3E}">
        <p14:creationId xmlns:p14="http://schemas.microsoft.com/office/powerpoint/2010/main" val="676745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854C6D-3179-4ECF-8F5D-E6F1873F5633}" type="slidenum">
              <a:rPr lang="en-US" smtClean="0"/>
              <a:t>31</a:t>
            </a:fld>
            <a:endParaRPr lang="en-US"/>
          </a:p>
        </p:txBody>
      </p:sp>
    </p:spTree>
    <p:extLst>
      <p:ext uri="{BB962C8B-B14F-4D97-AF65-F5344CB8AC3E}">
        <p14:creationId xmlns:p14="http://schemas.microsoft.com/office/powerpoint/2010/main" val="3069858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854C6D-3179-4ECF-8F5D-E6F1873F5633}" type="slidenum">
              <a:rPr lang="en-US" smtClean="0"/>
              <a:t>32</a:t>
            </a:fld>
            <a:endParaRPr lang="en-US"/>
          </a:p>
        </p:txBody>
      </p:sp>
    </p:spTree>
    <p:extLst>
      <p:ext uri="{BB962C8B-B14F-4D97-AF65-F5344CB8AC3E}">
        <p14:creationId xmlns:p14="http://schemas.microsoft.com/office/powerpoint/2010/main" val="3667753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854C6D-3179-4ECF-8F5D-E6F1873F5633}" type="slidenum">
              <a:rPr lang="en-US" smtClean="0"/>
              <a:t>33</a:t>
            </a:fld>
            <a:endParaRPr lang="en-US"/>
          </a:p>
        </p:txBody>
      </p:sp>
    </p:spTree>
    <p:extLst>
      <p:ext uri="{BB962C8B-B14F-4D97-AF65-F5344CB8AC3E}">
        <p14:creationId xmlns:p14="http://schemas.microsoft.com/office/powerpoint/2010/main" val="3667753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854C6D-3179-4ECF-8F5D-E6F1873F5633}" type="slidenum">
              <a:rPr lang="en-US" smtClean="0"/>
              <a:t>34</a:t>
            </a:fld>
            <a:endParaRPr lang="en-US"/>
          </a:p>
        </p:txBody>
      </p:sp>
    </p:spTree>
    <p:extLst>
      <p:ext uri="{BB962C8B-B14F-4D97-AF65-F5344CB8AC3E}">
        <p14:creationId xmlns:p14="http://schemas.microsoft.com/office/powerpoint/2010/main" val="3667753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854C6D-3179-4ECF-8F5D-E6F1873F5633}" type="slidenum">
              <a:rPr lang="en-US" smtClean="0"/>
              <a:t>35</a:t>
            </a:fld>
            <a:endParaRPr lang="en-US"/>
          </a:p>
        </p:txBody>
      </p:sp>
    </p:spTree>
    <p:extLst>
      <p:ext uri="{BB962C8B-B14F-4D97-AF65-F5344CB8AC3E}">
        <p14:creationId xmlns:p14="http://schemas.microsoft.com/office/powerpoint/2010/main" val="2083438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216C5678-EE20-4FA5-88E2-6E0BD67A2E26}" type="datetime1">
              <a:rPr lang="en-US" smtClean="0">
                <a:solidFill>
                  <a:prstClr val="black">
                    <a:lumMod val="65000"/>
                    <a:lumOff val="35000"/>
                  </a:prstClr>
                </a:solidFill>
              </a:rPr>
              <a:pPr/>
              <a:t>1/13/2015</a:t>
            </a:fld>
            <a:endParaRPr lang="en-US" dirty="0">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BA9B540C-44DA-4F69-89C9-7C84606640D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9" name="Footer Placeholder 8"/>
          <p:cNvSpPr>
            <a:spLocks noGrp="1"/>
          </p:cNvSpPr>
          <p:nvPr>
            <p:ph type="ftr" sz="quarter" idx="12"/>
          </p:nvPr>
        </p:nvSpPr>
        <p:spPr/>
        <p:txBody>
          <a:bodyPr/>
          <a:lstStyle/>
          <a:p>
            <a:r>
              <a:rPr lang="en-US" smtClean="0">
                <a:solidFill>
                  <a:prstClr val="black">
                    <a:lumMod val="65000"/>
                    <a:lumOff val="35000"/>
                  </a:prstClr>
                </a:solidFill>
              </a:rPr>
              <a:t>Footer Text</a:t>
            </a:r>
            <a:endParaRPr lang="en-US" dirty="0">
              <a:solidFill>
                <a:prstClr val="black">
                  <a:lumMod val="65000"/>
                  <a:lumOff val="35000"/>
                </a:prstClr>
              </a:solidFill>
            </a:endParaRPr>
          </a:p>
        </p:txBody>
      </p:sp>
    </p:spTree>
    <p:extLst>
      <p:ext uri="{BB962C8B-B14F-4D97-AF65-F5344CB8AC3E}">
        <p14:creationId xmlns:p14="http://schemas.microsoft.com/office/powerpoint/2010/main" val="1041705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051B39-B140-43FE-96DB-472A2B59CE7C}" type="datetime1">
              <a:rPr lang="en-US" smtClean="0">
                <a:solidFill>
                  <a:prstClr val="black">
                    <a:lumMod val="65000"/>
                    <a:lumOff val="35000"/>
                  </a:prstClr>
                </a:solidFill>
              </a:rPr>
              <a:pPr/>
              <a:t>1/13/2015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367419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00BB2-27C5-458B-ABCE-839C88CF47CE}" type="datetime1">
              <a:rPr lang="en-US" smtClean="0">
                <a:solidFill>
                  <a:prstClr val="black">
                    <a:lumMod val="65000"/>
                    <a:lumOff val="35000"/>
                  </a:prstClr>
                </a:solidFill>
              </a:rPr>
              <a:pPr/>
              <a:t>1/13/2015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6190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B11D738E-8962-435F-8C43-147B8DD7E819}" type="datetime1">
              <a:rPr lang="en-US" smtClean="0">
                <a:solidFill>
                  <a:prstClr val="black">
                    <a:lumMod val="65000"/>
                    <a:lumOff val="35000"/>
                  </a:prstClr>
                </a:solidFill>
              </a:rPr>
              <a:pPr/>
              <a:t>1/13/2015</a:t>
            </a:fld>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514454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solidFill>
                  <a:prstClr val="black">
                    <a:lumMod val="65000"/>
                    <a:lumOff val="35000"/>
                  </a:prstClr>
                </a:solidFill>
              </a:rPr>
              <a:pPr/>
              <a:t>1/13/2015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1025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34CF3C7-6809-4F39-BD67-A75817BDDE0A}" type="datetime1">
              <a:rPr lang="en-US" smtClean="0">
                <a:solidFill>
                  <a:prstClr val="black">
                    <a:lumMod val="65000"/>
                    <a:lumOff val="35000"/>
                  </a:prstClr>
                </a:solidFill>
              </a:rPr>
              <a:pPr/>
              <a:t>1/13/2015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030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lvl1pPr>
              <a:defRPr sz="40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10"/>
          <p:cNvSpPr>
            <a:spLocks noGrp="1"/>
          </p:cNvSpPr>
          <p:nvPr>
            <p:ph sz="quarter" idx="13"/>
          </p:nvPr>
        </p:nvSpPr>
        <p:spPr>
          <a:xfrm>
            <a:off x="457200" y="2212848"/>
            <a:ext cx="4041648" cy="3913632"/>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88659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solidFill>
                  <a:prstClr val="black">
                    <a:lumMod val="65000"/>
                    <a:lumOff val="35000"/>
                  </a:prstClr>
                </a:solidFill>
              </a:rPr>
              <a:pPr/>
              <a:t>1/13/2015</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06247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solidFill>
                  <a:prstClr val="black">
                    <a:lumMod val="65000"/>
                    <a:lumOff val="35000"/>
                  </a:prstClr>
                </a:solidFill>
              </a:rPr>
              <a:pPr/>
              <a:t>1/13/2015</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799504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solidFill>
                  <a:prstClr val="black">
                    <a:lumMod val="65000"/>
                    <a:lumOff val="35000"/>
                  </a:prstClr>
                </a:solidFill>
              </a:rPr>
              <a:pPr/>
              <a:t>1/13/2015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41453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solidFill>
                  <a:prstClr val="black">
                    <a:lumMod val="65000"/>
                    <a:lumOff val="35000"/>
                  </a:prstClr>
                </a:solidFill>
              </a:rPr>
              <a:pPr/>
              <a:t>1/13/2015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651374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0C4986D-6BE9-4264-908F-02DB36FD8D6C}" type="datetime1">
              <a:rPr lang="en-US" smtClean="0">
                <a:solidFill>
                  <a:prstClr val="black">
                    <a:lumMod val="65000"/>
                    <a:lumOff val="35000"/>
                  </a:prstClr>
                </a:solidFill>
              </a:rPr>
              <a:pPr/>
              <a:t>1/13/2015</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smtClean="0">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11970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jibjab.com/view/15F1NwG0Tf6XwzeStd3-Nw"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cccedplan.org/rfp-notic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38.emf"/><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0" Type="http://schemas.openxmlformats.org/officeDocument/2006/relationships/diagramData" Target="../diagrams/data3.xml"/><Relationship Id="rId4" Type="http://schemas.openxmlformats.org/officeDocument/2006/relationships/image" Target="../media/image39.emf"/><Relationship Id="rId9" Type="http://schemas.microsoft.com/office/2007/relationships/diagramDrawing" Target="../diagrams/drawing2.xml"/><Relationship Id="rId14" Type="http://schemas.microsoft.com/office/2007/relationships/diagramDrawing" Target="../diagrams/drawing3.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5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5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www.youtube.com/watch?v=l4dz5KSYbTs"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2" Type="http://schemas.openxmlformats.org/officeDocument/2006/relationships/hyperlink" Target="https://www.youtube.com/watch?v=l-gQLqv9f4o"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smtClean="0">
              <a:hlinkClick r:id="rId2"/>
            </a:endParaRPr>
          </a:p>
          <a:p>
            <a:pPr marL="0" indent="0">
              <a:buNone/>
            </a:pPr>
            <a:r>
              <a:rPr lang="en-US" dirty="0" smtClean="0">
                <a:hlinkClick r:id="rId2"/>
              </a:rPr>
              <a:t>http</a:t>
            </a:r>
            <a:r>
              <a:rPr lang="en-US" dirty="0">
                <a:hlinkClick r:id="rId2"/>
              </a:rPr>
              <a:t>://</a:t>
            </a:r>
            <a:r>
              <a:rPr lang="en-US" dirty="0" smtClean="0">
                <a:hlinkClick r:id="rId2"/>
              </a:rPr>
              <a:t>www.jibjab.com/view/15F1NwG0Tf6XwzeStd3-Nw</a:t>
            </a:r>
            <a:endParaRPr lang="en-US" dirty="0" smtClean="0"/>
          </a:p>
          <a:p>
            <a:pPr marL="0" indent="0">
              <a:buNone/>
            </a:pPr>
            <a:endParaRPr lang="en-US" dirty="0" smtClean="0"/>
          </a:p>
          <a:p>
            <a:pPr marL="0" indent="0">
              <a:buNone/>
            </a:pPr>
            <a:r>
              <a:rPr lang="en-US" dirty="0" smtClean="0"/>
              <a:t> </a:t>
            </a:r>
            <a:endParaRPr lang="en-US" dirty="0"/>
          </a:p>
        </p:txBody>
      </p:sp>
    </p:spTree>
    <p:extLst>
      <p:ext uri="{BB962C8B-B14F-4D97-AF65-F5344CB8AC3E}">
        <p14:creationId xmlns:p14="http://schemas.microsoft.com/office/powerpoint/2010/main" val="1968811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914400"/>
          </a:xfrm>
        </p:spPr>
        <p:txBody>
          <a:bodyPr/>
          <a:lstStyle/>
          <a:p>
            <a:r>
              <a:rPr lang="en-US" sz="4000" dirty="0" smtClean="0"/>
              <a:t>Foundation Support</a:t>
            </a:r>
            <a:endParaRPr lang="en-US" sz="4000" dirty="0"/>
          </a:p>
        </p:txBody>
      </p:sp>
      <p:sp>
        <p:nvSpPr>
          <p:cNvPr id="6" name="Text Placeholder 5"/>
          <p:cNvSpPr>
            <a:spLocks noGrp="1"/>
          </p:cNvSpPr>
          <p:nvPr>
            <p:ph type="body" idx="1"/>
          </p:nvPr>
        </p:nvSpPr>
        <p:spPr>
          <a:xfrm>
            <a:off x="533400" y="914400"/>
            <a:ext cx="8229600" cy="639762"/>
          </a:xfrm>
        </p:spPr>
        <p:txBody>
          <a:bodyPr>
            <a:normAutofit/>
          </a:bodyPr>
          <a:lstStyle/>
          <a:p>
            <a:r>
              <a:rPr lang="en-US" dirty="0" smtClean="0"/>
              <a:t>The CHC Foundation is investing back into the campus</a:t>
            </a:r>
            <a:endParaRPr lang="en-US" dirty="0"/>
          </a:p>
        </p:txBody>
      </p:sp>
      <p:sp>
        <p:nvSpPr>
          <p:cNvPr id="7" name="Content Placeholder 6"/>
          <p:cNvSpPr>
            <a:spLocks noGrp="1"/>
          </p:cNvSpPr>
          <p:nvPr>
            <p:ph sz="quarter" idx="13"/>
          </p:nvPr>
        </p:nvSpPr>
        <p:spPr>
          <a:xfrm>
            <a:off x="457200" y="1752600"/>
            <a:ext cx="8458200" cy="4953000"/>
          </a:xfrm>
        </p:spPr>
        <p:txBody>
          <a:bodyPr>
            <a:normAutofit/>
          </a:bodyPr>
          <a:lstStyle/>
          <a:p>
            <a:pPr marL="0" indent="0">
              <a:lnSpc>
                <a:spcPct val="110000"/>
              </a:lnSpc>
              <a:spcBef>
                <a:spcPts val="0"/>
              </a:spcBef>
              <a:buNone/>
            </a:pPr>
            <a:r>
              <a:rPr lang="en-US" sz="2800" dirty="0" smtClean="0">
                <a:solidFill>
                  <a:schemeClr val="tx1"/>
                </a:solidFill>
              </a:rPr>
              <a:t>For Programs…</a:t>
            </a:r>
          </a:p>
          <a:p>
            <a:pPr>
              <a:lnSpc>
                <a:spcPct val="110000"/>
              </a:lnSpc>
              <a:spcBef>
                <a:spcPts val="0"/>
              </a:spcBef>
            </a:pPr>
            <a:r>
              <a:rPr lang="en-US" sz="2800" dirty="0" smtClean="0">
                <a:solidFill>
                  <a:schemeClr val="tx1"/>
                </a:solidFill>
              </a:rPr>
              <a:t>Program Support (Equipment, Supplies, Services)</a:t>
            </a:r>
          </a:p>
          <a:p>
            <a:pPr lvl="1">
              <a:spcBef>
                <a:spcPts val="0"/>
              </a:spcBef>
            </a:pPr>
            <a:r>
              <a:rPr lang="en-US" sz="2400" dirty="0" smtClean="0">
                <a:solidFill>
                  <a:schemeClr val="tx1"/>
                </a:solidFill>
              </a:rPr>
              <a:t>Foundation Dedicated $35,800</a:t>
            </a:r>
          </a:p>
          <a:p>
            <a:pPr lvl="1"/>
            <a:r>
              <a:rPr lang="en-US" sz="2400" dirty="0" smtClean="0">
                <a:solidFill>
                  <a:schemeClr val="tx1"/>
                </a:solidFill>
              </a:rPr>
              <a:t>Foundation Grants Funding an Additional $144,000 </a:t>
            </a:r>
          </a:p>
          <a:p>
            <a:r>
              <a:rPr lang="en-US" sz="2800" dirty="0" smtClean="0">
                <a:solidFill>
                  <a:schemeClr val="tx1"/>
                </a:solidFill>
              </a:rPr>
              <a:t>Increase and Create New Infusion Funds</a:t>
            </a:r>
            <a:r>
              <a:rPr lang="en-US" dirty="0" smtClean="0">
                <a:solidFill>
                  <a:schemeClr val="tx1"/>
                </a:solidFill>
              </a:rPr>
              <a:t>		</a:t>
            </a:r>
          </a:p>
          <a:p>
            <a:pPr lvl="1"/>
            <a:r>
              <a:rPr lang="en-US" sz="2400" dirty="0" smtClean="0">
                <a:solidFill>
                  <a:schemeClr val="tx1"/>
                </a:solidFill>
              </a:rPr>
              <a:t>$13,500 added this year</a:t>
            </a:r>
          </a:p>
          <a:p>
            <a:r>
              <a:rPr lang="en-US" sz="2800" dirty="0" smtClean="0">
                <a:solidFill>
                  <a:schemeClr val="tx1"/>
                </a:solidFill>
              </a:rPr>
              <a:t>President’s Circle </a:t>
            </a:r>
            <a:r>
              <a:rPr lang="en-US" dirty="0" smtClean="0">
                <a:solidFill>
                  <a:schemeClr val="tx1"/>
                </a:solidFill>
              </a:rPr>
              <a:t>	</a:t>
            </a:r>
          </a:p>
          <a:p>
            <a:pPr lvl="1"/>
            <a:r>
              <a:rPr lang="en-US" sz="2400" dirty="0" smtClean="0">
                <a:solidFill>
                  <a:schemeClr val="tx1"/>
                </a:solidFill>
              </a:rPr>
              <a:t>Innovation mini-grants $5,000</a:t>
            </a:r>
          </a:p>
          <a:p>
            <a:pPr lvl="1"/>
            <a:r>
              <a:rPr lang="en-US" sz="2400" dirty="0" smtClean="0">
                <a:solidFill>
                  <a:schemeClr val="tx1"/>
                </a:solidFill>
              </a:rPr>
              <a:t>Other Support $13,000</a:t>
            </a:r>
          </a:p>
        </p:txBody>
      </p:sp>
    </p:spTree>
    <p:extLst>
      <p:ext uri="{BB962C8B-B14F-4D97-AF65-F5344CB8AC3E}">
        <p14:creationId xmlns:p14="http://schemas.microsoft.com/office/powerpoint/2010/main" val="3748551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 Support</a:t>
            </a:r>
            <a:endParaRPr lang="en-US" sz="4000" dirty="0"/>
          </a:p>
        </p:txBody>
      </p:sp>
      <p:sp>
        <p:nvSpPr>
          <p:cNvPr id="3" name="Content Placeholder 2"/>
          <p:cNvSpPr>
            <a:spLocks noGrp="1"/>
          </p:cNvSpPr>
          <p:nvPr>
            <p:ph idx="1"/>
          </p:nvPr>
        </p:nvSpPr>
        <p:spPr>
          <a:xfrm>
            <a:off x="457200" y="1371600"/>
            <a:ext cx="8229600" cy="4525963"/>
          </a:xfrm>
        </p:spPr>
        <p:txBody>
          <a:bodyPr/>
          <a:lstStyle/>
          <a:p>
            <a:pPr marL="0" indent="0">
              <a:buNone/>
            </a:pPr>
            <a:r>
              <a:rPr lang="en-US" sz="2800" dirty="0" smtClean="0"/>
              <a:t>For Students…</a:t>
            </a:r>
          </a:p>
          <a:p>
            <a:r>
              <a:rPr lang="en-US" sz="2800" dirty="0" smtClean="0"/>
              <a:t>Scholarships</a:t>
            </a:r>
            <a:r>
              <a:rPr lang="en-US" dirty="0"/>
              <a:t>	</a:t>
            </a:r>
          </a:p>
          <a:p>
            <a:pPr lvl="1"/>
            <a:r>
              <a:rPr lang="en-US" sz="2400" dirty="0"/>
              <a:t>Awarded $76,500 in 2013-2014</a:t>
            </a:r>
          </a:p>
          <a:p>
            <a:pPr lvl="1"/>
            <a:r>
              <a:rPr lang="en-US" sz="2400" dirty="0"/>
              <a:t>Projecting $90,000 in 2014-2015</a:t>
            </a:r>
          </a:p>
          <a:p>
            <a:r>
              <a:rPr lang="en-US" sz="2800" dirty="0"/>
              <a:t>Emergency Textbook Loans</a:t>
            </a:r>
          </a:p>
          <a:p>
            <a:pPr lvl="1"/>
            <a:r>
              <a:rPr lang="en-US" sz="2400" dirty="0"/>
              <a:t>Have helped 367 Students stay in school with $87,000 in support</a:t>
            </a:r>
          </a:p>
          <a:p>
            <a:r>
              <a:rPr lang="en-US" sz="2800" dirty="0" smtClean="0"/>
              <a:t>Match for COACH Project up to $2000</a:t>
            </a:r>
            <a:endParaRPr lang="en-US" sz="2800" dirty="0"/>
          </a:p>
        </p:txBody>
      </p:sp>
    </p:spTree>
    <p:extLst>
      <p:ext uri="{BB962C8B-B14F-4D97-AF65-F5344CB8AC3E}">
        <p14:creationId xmlns:p14="http://schemas.microsoft.com/office/powerpoint/2010/main" val="35876584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 Direction</a:t>
            </a:r>
            <a:endParaRPr lang="en-US" dirty="0"/>
          </a:p>
        </p:txBody>
      </p:sp>
      <p:sp>
        <p:nvSpPr>
          <p:cNvPr id="3" name="Content Placeholder 2"/>
          <p:cNvSpPr>
            <a:spLocks noGrp="1"/>
          </p:cNvSpPr>
          <p:nvPr>
            <p:ph idx="1"/>
          </p:nvPr>
        </p:nvSpPr>
        <p:spPr/>
        <p:txBody>
          <a:bodyPr>
            <a:normAutofit/>
          </a:bodyPr>
          <a:lstStyle/>
          <a:p>
            <a:r>
              <a:rPr lang="en-US" sz="2800" dirty="0" smtClean="0"/>
              <a:t>Increase the bottom line – Goal is $4M</a:t>
            </a:r>
          </a:p>
          <a:p>
            <a:pPr lvl="1"/>
            <a:r>
              <a:rPr lang="en-US" sz="2400" dirty="0" smtClean="0"/>
              <a:t>More planned gifts and corporate/foundation grants</a:t>
            </a:r>
          </a:p>
          <a:p>
            <a:pPr lvl="1"/>
            <a:r>
              <a:rPr lang="en-US" sz="2400" dirty="0" smtClean="0"/>
              <a:t>More endowed scholarships and programs</a:t>
            </a:r>
          </a:p>
          <a:p>
            <a:pPr lvl="1"/>
            <a:r>
              <a:rPr lang="en-US" sz="2400" dirty="0" smtClean="0"/>
              <a:t>More program support including partial funding for athletics and Veteran’s services</a:t>
            </a:r>
          </a:p>
          <a:p>
            <a:r>
              <a:rPr lang="en-US" sz="2800" dirty="0" smtClean="0"/>
              <a:t>Engage alumni</a:t>
            </a:r>
          </a:p>
          <a:p>
            <a:r>
              <a:rPr lang="en-US" sz="2800" dirty="0" smtClean="0"/>
              <a:t>Strengthen Board participation</a:t>
            </a:r>
          </a:p>
          <a:p>
            <a:endParaRPr lang="en-US" dirty="0" smtClean="0"/>
          </a:p>
        </p:txBody>
      </p:sp>
    </p:spTree>
    <p:extLst>
      <p:ext uri="{BB962C8B-B14F-4D97-AF65-F5344CB8AC3E}">
        <p14:creationId xmlns:p14="http://schemas.microsoft.com/office/powerpoint/2010/main" val="21298238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0" y="89647"/>
            <a:ext cx="8229600" cy="944562"/>
          </a:xfrm>
        </p:spPr>
        <p:txBody>
          <a:bodyPr/>
          <a:lstStyle/>
          <a:p>
            <a:r>
              <a:rPr lang="en-US" dirty="0" smtClean="0"/>
              <a:t>Over the Top Fun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265647"/>
            <a:ext cx="2473358" cy="3723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219200"/>
            <a:ext cx="4113195" cy="2732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53891" y="4132652"/>
            <a:ext cx="3505199" cy="2328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164" y="3810533"/>
            <a:ext cx="4495800" cy="2986720"/>
          </a:xfrm>
          <a:prstGeom prst="ellipse">
            <a:avLst/>
          </a:prstGeom>
          <a:ln>
            <a:noFill/>
          </a:ln>
          <a:effectLst>
            <a:softEdge rad="112500"/>
          </a:effectLst>
        </p:spPr>
      </p:pic>
    </p:spTree>
    <p:extLst>
      <p:ext uri="{BB962C8B-B14F-4D97-AF65-F5344CB8AC3E}">
        <p14:creationId xmlns:p14="http://schemas.microsoft.com/office/powerpoint/2010/main" val="367393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Services Updates</a:t>
            </a:r>
            <a:endParaRPr lang="en-US" dirty="0"/>
          </a:p>
        </p:txBody>
      </p:sp>
      <p:sp>
        <p:nvSpPr>
          <p:cNvPr id="3" name="Subtitle 2"/>
          <p:cNvSpPr>
            <a:spLocks noGrp="1"/>
          </p:cNvSpPr>
          <p:nvPr>
            <p:ph type="body" idx="1"/>
          </p:nvPr>
        </p:nvSpPr>
        <p:spPr>
          <a:xfrm>
            <a:off x="1143000" y="381000"/>
            <a:ext cx="7010401" cy="2286000"/>
          </a:xfrm>
        </p:spPr>
        <p:txBody>
          <a:bodyPr>
            <a:normAutofit fontScale="55000" lnSpcReduction="20000"/>
          </a:bodyPr>
          <a:lstStyle/>
          <a:p>
            <a:r>
              <a:rPr lang="en-US" sz="5100" dirty="0" smtClean="0">
                <a:solidFill>
                  <a:schemeClr val="tx1"/>
                </a:solidFill>
              </a:rPr>
              <a:t>In a "learning college" learning is the mission, the purpose, the core value. Every policy, program, and practice is designed to support and create improved and expanded learning for students.			</a:t>
            </a:r>
            <a:r>
              <a:rPr lang="en-US" sz="5100" dirty="0" smtClean="0">
                <a:solidFill>
                  <a:schemeClr val="tx1"/>
                </a:solidFill>
                <a:sym typeface="Symbol"/>
              </a:rPr>
              <a:t>Terry </a:t>
            </a:r>
            <a:r>
              <a:rPr lang="en-US" sz="5100" dirty="0" err="1" smtClean="0">
                <a:solidFill>
                  <a:schemeClr val="tx1"/>
                </a:solidFill>
                <a:sym typeface="Symbol"/>
              </a:rPr>
              <a:t>O’Banion</a:t>
            </a:r>
            <a:endParaRPr lang="en-US" sz="5100" dirty="0" smtClean="0">
              <a:solidFill>
                <a:schemeClr val="tx1"/>
              </a:solidFill>
            </a:endParaRPr>
          </a:p>
          <a:p>
            <a:endParaRPr lang="en-US" dirty="0"/>
          </a:p>
        </p:txBody>
      </p:sp>
      <p:sp>
        <p:nvSpPr>
          <p:cNvPr id="4" name="Text Placeholder 6"/>
          <p:cNvSpPr txBox="1">
            <a:spLocks/>
          </p:cNvSpPr>
          <p:nvPr/>
        </p:nvSpPr>
        <p:spPr>
          <a:xfrm>
            <a:off x="722313" y="4068763"/>
            <a:ext cx="7772400" cy="1131887"/>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n-ea"/>
                <a:cs typeface="+mn-cs"/>
              </a:defRPr>
            </a:lvl1pPr>
            <a:lvl2pPr marL="457200" indent="0" algn="l" defTabSz="914400" rtl="0" eaLnBrk="1" latinLnBrk="0" hangingPunct="1">
              <a:spcBef>
                <a:spcPct val="20000"/>
              </a:spcBef>
              <a:buFont typeface="Courier New" pitchFamily="49" charset="0"/>
              <a:buNone/>
              <a:defRPr sz="1800" kern="1200">
                <a:solidFill>
                  <a:schemeClr val="tx1">
                    <a:tint val="75000"/>
                  </a:schemeClr>
                </a:solidFill>
                <a:latin typeface="+mj-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l" defTabSz="914400" rtl="0" eaLnBrk="1" latinLnBrk="0" hangingPunct="1">
              <a:spcBef>
                <a:spcPct val="20000"/>
              </a:spcBef>
              <a:buFont typeface="Courier New" pitchFamily="49" charset="0"/>
              <a:buNone/>
              <a:defRPr sz="1400" kern="1200">
                <a:solidFill>
                  <a:schemeClr val="tx1">
                    <a:tint val="75000"/>
                  </a:schemeClr>
                </a:solidFill>
                <a:latin typeface="+mj-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j-lt"/>
                <a:ea typeface="+mn-ea"/>
                <a:cs typeface="+mn-cs"/>
              </a:defRPr>
            </a:lvl5pPr>
            <a:lvl6pPr marL="2286000" indent="0" algn="l" defTabSz="914400" rtl="0" eaLnBrk="1" latinLnBrk="0" hangingPunct="1">
              <a:spcBef>
                <a:spcPct val="20000"/>
              </a:spcBef>
              <a:buFont typeface="Courier New" pitchFamily="49" charset="0"/>
              <a:buNone/>
              <a:defRPr sz="1400" kern="1200">
                <a:solidFill>
                  <a:schemeClr val="tx1">
                    <a:tint val="75000"/>
                  </a:schemeClr>
                </a:solidFill>
                <a:latin typeface="+mj-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j-lt"/>
                <a:ea typeface="+mn-ea"/>
                <a:cs typeface="+mn-cs"/>
              </a:defRPr>
            </a:lvl7pPr>
            <a:lvl8pPr marL="3200400" indent="0" algn="l" defTabSz="914400" rtl="0" eaLnBrk="1" latinLnBrk="0" hangingPunct="1">
              <a:spcBef>
                <a:spcPct val="20000"/>
              </a:spcBef>
              <a:buFont typeface="Courier New" pitchFamily="49" charset="0"/>
              <a:buNone/>
              <a:defRPr sz="1400" kern="1200">
                <a:solidFill>
                  <a:schemeClr val="tx1">
                    <a:tint val="75000"/>
                  </a:schemeClr>
                </a:solidFill>
                <a:latin typeface="+mj-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j-lt"/>
                <a:ea typeface="+mn-ea"/>
                <a:cs typeface="+mn-cs"/>
              </a:defRPr>
            </a:lvl9pPr>
          </a:lstStyle>
          <a:p>
            <a:r>
              <a:rPr lang="en-US" sz="2800" dirty="0" err="1" smtClean="0">
                <a:solidFill>
                  <a:schemeClr val="tx1"/>
                </a:solidFill>
              </a:rPr>
              <a:t>Rebeccah</a:t>
            </a:r>
            <a:r>
              <a:rPr lang="en-US" sz="2800" dirty="0" smtClean="0">
                <a:solidFill>
                  <a:schemeClr val="tx1"/>
                </a:solidFill>
              </a:rPr>
              <a:t> Warren-</a:t>
            </a:r>
            <a:r>
              <a:rPr lang="en-US" sz="2800" dirty="0" err="1" smtClean="0">
                <a:solidFill>
                  <a:schemeClr val="tx1"/>
                </a:solidFill>
              </a:rPr>
              <a:t>Marlatt</a:t>
            </a:r>
            <a:endParaRPr lang="en-US" sz="2800" dirty="0">
              <a:solidFill>
                <a:schemeClr val="tx1"/>
              </a:solidFill>
            </a:endParaRPr>
          </a:p>
        </p:txBody>
      </p:sp>
    </p:spTree>
    <p:extLst>
      <p:ext uri="{BB962C8B-B14F-4D97-AF65-F5344CB8AC3E}">
        <p14:creationId xmlns:p14="http://schemas.microsoft.com/office/powerpoint/2010/main" val="40669137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Student Services Strategic Directions</a:t>
            </a:r>
            <a:endParaRPr lang="en-US" dirty="0"/>
          </a:p>
        </p:txBody>
      </p:sp>
      <p:sp>
        <p:nvSpPr>
          <p:cNvPr id="3" name="Content Placeholder 2"/>
          <p:cNvSpPr>
            <a:spLocks noGrp="1"/>
          </p:cNvSpPr>
          <p:nvPr>
            <p:ph idx="1"/>
          </p:nvPr>
        </p:nvSpPr>
        <p:spPr>
          <a:xfrm>
            <a:off x="457200" y="1371600"/>
            <a:ext cx="8001000" cy="4953000"/>
          </a:xfrm>
        </p:spPr>
        <p:txBody>
          <a:bodyPr>
            <a:normAutofit/>
          </a:bodyPr>
          <a:lstStyle/>
          <a:p>
            <a:r>
              <a:rPr lang="en-US" dirty="0" smtClean="0">
                <a:solidFill>
                  <a:srgbClr val="000000"/>
                </a:solidFill>
              </a:rPr>
              <a:t>Integrated </a:t>
            </a:r>
            <a:r>
              <a:rPr lang="en-US" dirty="0">
                <a:solidFill>
                  <a:srgbClr val="000000"/>
                </a:solidFill>
              </a:rPr>
              <a:t>and Mandatory Key Intake Programs, Placement in appropriate Programs of Study, Careful Monitoring of Student Success, and Creation of Student Success Pathways </a:t>
            </a:r>
            <a:endParaRPr lang="en-US" dirty="0" smtClean="0">
              <a:solidFill>
                <a:srgbClr val="000000"/>
              </a:solidFill>
            </a:endParaRPr>
          </a:p>
          <a:p>
            <a:r>
              <a:rPr lang="en-US" dirty="0" smtClean="0">
                <a:solidFill>
                  <a:srgbClr val="000000"/>
                </a:solidFill>
              </a:rPr>
              <a:t>Promoting </a:t>
            </a:r>
            <a:r>
              <a:rPr lang="en-US" dirty="0">
                <a:solidFill>
                  <a:srgbClr val="000000"/>
                </a:solidFill>
              </a:rPr>
              <a:t>Equity, Access, and Inclusion, Valuing Diversity, and Supporting Student Connection </a:t>
            </a:r>
            <a:endParaRPr lang="en-US" dirty="0" smtClean="0">
              <a:solidFill>
                <a:srgbClr val="000000"/>
              </a:solidFill>
            </a:endParaRPr>
          </a:p>
          <a:p>
            <a:r>
              <a:rPr lang="en-US" dirty="0" smtClean="0">
                <a:solidFill>
                  <a:srgbClr val="000000"/>
                </a:solidFill>
              </a:rPr>
              <a:t>Promotion </a:t>
            </a:r>
            <a:r>
              <a:rPr lang="en-US" dirty="0">
                <a:solidFill>
                  <a:srgbClr val="000000"/>
                </a:solidFill>
              </a:rPr>
              <a:t>of Deep Learning through Experiences and Courses </a:t>
            </a:r>
          </a:p>
          <a:p>
            <a:r>
              <a:rPr lang="en-US" dirty="0" smtClean="0">
                <a:solidFill>
                  <a:srgbClr val="000000"/>
                </a:solidFill>
              </a:rPr>
              <a:t>Inclusion</a:t>
            </a:r>
            <a:r>
              <a:rPr lang="en-US" dirty="0">
                <a:solidFill>
                  <a:srgbClr val="000000"/>
                </a:solidFill>
              </a:rPr>
              <a:t>, Development, and Empowerment of Staff </a:t>
            </a:r>
            <a:endParaRPr lang="en-US" dirty="0" smtClean="0">
              <a:solidFill>
                <a:srgbClr val="000000"/>
              </a:solidFill>
            </a:endParaRPr>
          </a:p>
          <a:p>
            <a:r>
              <a:rPr lang="en-US" dirty="0" smtClean="0">
                <a:solidFill>
                  <a:srgbClr val="000000"/>
                </a:solidFill>
              </a:rPr>
              <a:t>Continuous </a:t>
            </a:r>
            <a:r>
              <a:rPr lang="en-US" dirty="0">
                <a:solidFill>
                  <a:srgbClr val="000000"/>
                </a:solidFill>
              </a:rPr>
              <a:t>Quality Improvement and Effective Resource Utilization </a:t>
            </a:r>
          </a:p>
          <a:p>
            <a:endParaRPr lang="en-US" dirty="0"/>
          </a:p>
        </p:txBody>
      </p:sp>
    </p:spTree>
    <p:extLst>
      <p:ext uri="{BB962C8B-B14F-4D97-AF65-F5344CB8AC3E}">
        <p14:creationId xmlns:p14="http://schemas.microsoft.com/office/powerpoint/2010/main" val="3607259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dirty="0" smtClean="0"/>
              <a:t>Student Success and Support Plan</a:t>
            </a:r>
            <a:endParaRPr lang="en-US" dirty="0"/>
          </a:p>
        </p:txBody>
      </p:sp>
      <p:sp>
        <p:nvSpPr>
          <p:cNvPr id="3" name="Content Placeholder 2"/>
          <p:cNvSpPr>
            <a:spLocks noGrp="1"/>
          </p:cNvSpPr>
          <p:nvPr>
            <p:ph idx="1"/>
          </p:nvPr>
        </p:nvSpPr>
        <p:spPr/>
        <p:txBody>
          <a:bodyPr/>
          <a:lstStyle/>
          <a:p>
            <a:r>
              <a:rPr lang="en-US" sz="2800" dirty="0" smtClean="0"/>
              <a:t>Title 5, section 55531:</a:t>
            </a:r>
          </a:p>
          <a:p>
            <a:pPr lvl="1"/>
            <a:r>
              <a:rPr lang="en-US" sz="2400" dirty="0" smtClean="0"/>
              <a:t>Orientation</a:t>
            </a:r>
          </a:p>
          <a:p>
            <a:pPr marL="457200" lvl="1" indent="0">
              <a:buNone/>
            </a:pPr>
            <a:endParaRPr lang="en-US" sz="2400" dirty="0" smtClean="0"/>
          </a:p>
          <a:p>
            <a:pPr lvl="1"/>
            <a:r>
              <a:rPr lang="en-US" sz="2400" dirty="0" smtClean="0"/>
              <a:t>Assessment and Placement</a:t>
            </a:r>
          </a:p>
          <a:p>
            <a:pPr marL="457200" lvl="1" indent="0">
              <a:buNone/>
            </a:pPr>
            <a:endParaRPr lang="en-US" sz="2400" dirty="0" smtClean="0"/>
          </a:p>
          <a:p>
            <a:pPr lvl="1"/>
            <a:r>
              <a:rPr lang="en-US" sz="2400" dirty="0" smtClean="0"/>
              <a:t>Counseling, Advising, and Educational Planning</a:t>
            </a:r>
          </a:p>
          <a:p>
            <a:pPr marL="457200" lvl="1" indent="0">
              <a:buNone/>
            </a:pPr>
            <a:endParaRPr lang="en-US" sz="2400" dirty="0" smtClean="0"/>
          </a:p>
          <a:p>
            <a:pPr lvl="1"/>
            <a:r>
              <a:rPr lang="en-US" sz="2400" dirty="0" smtClean="0"/>
              <a:t>Follow-up Services for At-Risk Students</a:t>
            </a:r>
          </a:p>
          <a:p>
            <a:pPr lvl="1"/>
            <a:endParaRPr lang="en-US" dirty="0"/>
          </a:p>
        </p:txBody>
      </p:sp>
    </p:spTree>
    <p:extLst>
      <p:ext uri="{BB962C8B-B14F-4D97-AF65-F5344CB8AC3E}">
        <p14:creationId xmlns:p14="http://schemas.microsoft.com/office/powerpoint/2010/main" val="984364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SSSP Budget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62969632"/>
              </p:ext>
            </p:extLst>
          </p:nvPr>
        </p:nvGraphicFramePr>
        <p:xfrm>
          <a:off x="609600" y="1066808"/>
          <a:ext cx="7848600" cy="5294792"/>
        </p:xfrm>
        <a:graphic>
          <a:graphicData uri="http://schemas.openxmlformats.org/drawingml/2006/table">
            <a:tbl>
              <a:tblPr firstRow="1" firstCol="1" bandRow="1">
                <a:tableStyleId>{5C22544A-7EE6-4342-B048-85BDC9FD1C3A}</a:tableStyleId>
              </a:tblPr>
              <a:tblGrid>
                <a:gridCol w="4842308"/>
                <a:gridCol w="1521682"/>
                <a:gridCol w="1484610"/>
              </a:tblGrid>
              <a:tr h="289967">
                <a:tc>
                  <a:txBody>
                    <a:bodyPr/>
                    <a:lstStyle/>
                    <a:p>
                      <a:pPr marL="0" marR="0">
                        <a:lnSpc>
                          <a:spcPct val="115000"/>
                        </a:lnSpc>
                        <a:spcBef>
                          <a:spcPts val="0"/>
                        </a:spcBef>
                        <a:spcAft>
                          <a:spcPts val="0"/>
                        </a:spcAft>
                      </a:pPr>
                      <a:r>
                        <a:rPr lang="en-US" sz="1400" dirty="0">
                          <a:effectLst/>
                        </a:rPr>
                        <a:t>Item</a:t>
                      </a:r>
                      <a:endParaRPr lang="en-US" sz="800" dirty="0">
                        <a:effectLst/>
                        <a:latin typeface="Calibri"/>
                        <a:ea typeface="Calibri"/>
                        <a:cs typeface="Times New Roman"/>
                      </a:endParaRPr>
                    </a:p>
                  </a:txBody>
                  <a:tcPr marL="49554" marR="49554" marT="0" marB="0"/>
                </a:tc>
                <a:tc>
                  <a:txBody>
                    <a:bodyPr/>
                    <a:lstStyle/>
                    <a:p>
                      <a:pPr marL="0" marR="0">
                        <a:lnSpc>
                          <a:spcPct val="115000"/>
                        </a:lnSpc>
                        <a:spcBef>
                          <a:spcPts val="0"/>
                        </a:spcBef>
                        <a:spcAft>
                          <a:spcPts val="0"/>
                        </a:spcAft>
                      </a:pPr>
                      <a:r>
                        <a:rPr lang="en-US" sz="1400">
                          <a:effectLst/>
                        </a:rPr>
                        <a:t>Initial </a:t>
                      </a:r>
                      <a:endParaRPr lang="en-US" sz="800">
                        <a:effectLst/>
                        <a:latin typeface="Calibri"/>
                        <a:ea typeface="Calibri"/>
                        <a:cs typeface="Times New Roman"/>
                      </a:endParaRPr>
                    </a:p>
                  </a:txBody>
                  <a:tcPr marL="49554" marR="49554" marT="0" marB="0"/>
                </a:tc>
                <a:tc>
                  <a:txBody>
                    <a:bodyPr/>
                    <a:lstStyle/>
                    <a:p>
                      <a:pPr marL="0" marR="0">
                        <a:lnSpc>
                          <a:spcPct val="115000"/>
                        </a:lnSpc>
                        <a:spcBef>
                          <a:spcPts val="0"/>
                        </a:spcBef>
                        <a:spcAft>
                          <a:spcPts val="0"/>
                        </a:spcAft>
                      </a:pPr>
                      <a:r>
                        <a:rPr lang="en-US" sz="1400">
                          <a:effectLst/>
                        </a:rPr>
                        <a:t>Actual</a:t>
                      </a:r>
                      <a:endParaRPr lang="en-US" sz="800">
                        <a:effectLst/>
                        <a:latin typeface="Calibri"/>
                        <a:ea typeface="Calibri"/>
                        <a:cs typeface="Times New Roman"/>
                      </a:endParaRPr>
                    </a:p>
                  </a:txBody>
                  <a:tcPr marL="49554" marR="49554" marT="0" marB="0"/>
                </a:tc>
              </a:tr>
              <a:tr h="289967">
                <a:tc>
                  <a:txBody>
                    <a:bodyPr/>
                    <a:lstStyle/>
                    <a:p>
                      <a:pPr marL="0" marR="0"/>
                      <a:r>
                        <a:rPr lang="en-US" sz="1300" kern="1200" dirty="0">
                          <a:effectLst/>
                        </a:rPr>
                        <a:t>Adjunct Counselors</a:t>
                      </a:r>
                      <a:endParaRPr lang="en-US" sz="800" dirty="0">
                        <a:effectLst/>
                        <a:latin typeface="Calibri"/>
                        <a:ea typeface="Times New Roman"/>
                      </a:endParaRPr>
                    </a:p>
                  </a:txBody>
                  <a:tcPr marL="49554" marR="49554" marT="0" marB="0"/>
                </a:tc>
                <a:tc>
                  <a:txBody>
                    <a:bodyPr/>
                    <a:lstStyle/>
                    <a:p>
                      <a:pPr marL="0" marR="0" algn="r"/>
                      <a:r>
                        <a:rPr lang="en-US" sz="1400" kern="1200">
                          <a:effectLst/>
                        </a:rPr>
                        <a:t>129,094</a:t>
                      </a:r>
                      <a:endParaRPr lang="en-US" sz="800">
                        <a:effectLst/>
                        <a:latin typeface="Calibri"/>
                        <a:ea typeface="Times New Roman"/>
                      </a:endParaRPr>
                    </a:p>
                  </a:txBody>
                  <a:tcPr marL="49554" marR="49554" marT="0" marB="0"/>
                </a:tc>
                <a:tc>
                  <a:txBody>
                    <a:bodyPr/>
                    <a:lstStyle/>
                    <a:p>
                      <a:pPr marL="0" marR="0" algn="r">
                        <a:lnSpc>
                          <a:spcPct val="115000"/>
                        </a:lnSpc>
                        <a:spcBef>
                          <a:spcPts val="0"/>
                        </a:spcBef>
                        <a:spcAft>
                          <a:spcPts val="0"/>
                        </a:spcAft>
                      </a:pPr>
                      <a:r>
                        <a:rPr lang="en-US" sz="1400">
                          <a:effectLst/>
                        </a:rPr>
                        <a:t>287,094</a:t>
                      </a:r>
                      <a:endParaRPr lang="en-US" sz="800">
                        <a:effectLst/>
                        <a:latin typeface="Calibri"/>
                        <a:ea typeface="Calibri"/>
                        <a:cs typeface="Times New Roman"/>
                      </a:endParaRPr>
                    </a:p>
                  </a:txBody>
                  <a:tcPr marL="49554" marR="49554" marT="0" marB="0"/>
                </a:tc>
              </a:tr>
              <a:tr h="289967">
                <a:tc>
                  <a:txBody>
                    <a:bodyPr/>
                    <a:lstStyle/>
                    <a:p>
                      <a:pPr marL="0" marR="0"/>
                      <a:r>
                        <a:rPr lang="en-US" sz="1300" kern="1200" dirty="0">
                          <a:effectLst/>
                        </a:rPr>
                        <a:t>Senior Student Services Technician</a:t>
                      </a:r>
                      <a:endParaRPr lang="en-US" sz="800" dirty="0">
                        <a:effectLst/>
                        <a:latin typeface="Calibri"/>
                        <a:ea typeface="Times New Roman"/>
                      </a:endParaRPr>
                    </a:p>
                  </a:txBody>
                  <a:tcPr marL="49554" marR="49554" marT="0" marB="0"/>
                </a:tc>
                <a:tc>
                  <a:txBody>
                    <a:bodyPr/>
                    <a:lstStyle/>
                    <a:p>
                      <a:pPr marL="0" marR="0" algn="r"/>
                      <a:r>
                        <a:rPr lang="en-US" sz="1400" kern="1200">
                          <a:effectLst/>
                        </a:rPr>
                        <a:t>105,720</a:t>
                      </a:r>
                      <a:endParaRPr lang="en-US" sz="800">
                        <a:effectLst/>
                        <a:latin typeface="Calibri"/>
                        <a:ea typeface="Times New Roman"/>
                      </a:endParaRPr>
                    </a:p>
                  </a:txBody>
                  <a:tcPr marL="49554" marR="49554" marT="0" marB="0"/>
                </a:tc>
                <a:tc>
                  <a:txBody>
                    <a:bodyPr/>
                    <a:lstStyle/>
                    <a:p>
                      <a:pPr marL="0" marR="0" algn="r">
                        <a:lnSpc>
                          <a:spcPct val="115000"/>
                        </a:lnSpc>
                        <a:spcBef>
                          <a:spcPts val="0"/>
                        </a:spcBef>
                        <a:spcAft>
                          <a:spcPts val="0"/>
                        </a:spcAft>
                      </a:pPr>
                      <a:r>
                        <a:rPr lang="en-US" sz="1400">
                          <a:effectLst/>
                        </a:rPr>
                        <a:t>105,720</a:t>
                      </a:r>
                      <a:endParaRPr lang="en-US" sz="800">
                        <a:effectLst/>
                        <a:latin typeface="Calibri"/>
                        <a:ea typeface="Calibri"/>
                        <a:cs typeface="Times New Roman"/>
                      </a:endParaRPr>
                    </a:p>
                  </a:txBody>
                  <a:tcPr marL="49554" marR="49554" marT="0" marB="0"/>
                </a:tc>
              </a:tr>
              <a:tr h="289967">
                <a:tc>
                  <a:txBody>
                    <a:bodyPr/>
                    <a:lstStyle/>
                    <a:p>
                      <a:pPr marL="0" marR="0"/>
                      <a:r>
                        <a:rPr lang="en-US" sz="1300" kern="1200" dirty="0">
                          <a:effectLst/>
                        </a:rPr>
                        <a:t>Student Services Technician (partial)</a:t>
                      </a:r>
                      <a:endParaRPr lang="en-US" sz="800" dirty="0">
                        <a:effectLst/>
                        <a:latin typeface="Calibri"/>
                        <a:ea typeface="Times New Roman"/>
                      </a:endParaRPr>
                    </a:p>
                  </a:txBody>
                  <a:tcPr marL="49554" marR="49554" marT="0" marB="0"/>
                </a:tc>
                <a:tc>
                  <a:txBody>
                    <a:bodyPr/>
                    <a:lstStyle/>
                    <a:p>
                      <a:pPr marL="0" marR="0" algn="r"/>
                      <a:r>
                        <a:rPr lang="en-US" sz="1400" kern="1200">
                          <a:effectLst/>
                        </a:rPr>
                        <a:t> </a:t>
                      </a:r>
                      <a:endParaRPr lang="en-US" sz="800">
                        <a:effectLst/>
                        <a:latin typeface="Calibri"/>
                        <a:ea typeface="Times New Roman"/>
                      </a:endParaRPr>
                    </a:p>
                  </a:txBody>
                  <a:tcPr marL="49554" marR="49554" marT="0" marB="0"/>
                </a:tc>
                <a:tc>
                  <a:txBody>
                    <a:bodyPr/>
                    <a:lstStyle/>
                    <a:p>
                      <a:pPr marL="0" marR="0" algn="r">
                        <a:lnSpc>
                          <a:spcPct val="115000"/>
                        </a:lnSpc>
                        <a:spcBef>
                          <a:spcPts val="0"/>
                        </a:spcBef>
                        <a:spcAft>
                          <a:spcPts val="0"/>
                        </a:spcAft>
                      </a:pPr>
                      <a:r>
                        <a:rPr lang="en-US" sz="1400">
                          <a:effectLst/>
                        </a:rPr>
                        <a:t>43,336</a:t>
                      </a:r>
                      <a:endParaRPr lang="en-US" sz="800">
                        <a:effectLst/>
                        <a:latin typeface="Calibri"/>
                        <a:ea typeface="Calibri"/>
                        <a:cs typeface="Times New Roman"/>
                      </a:endParaRPr>
                    </a:p>
                  </a:txBody>
                  <a:tcPr marL="49554" marR="49554" marT="0" marB="0"/>
                </a:tc>
              </a:tr>
              <a:tr h="289967">
                <a:tc>
                  <a:txBody>
                    <a:bodyPr/>
                    <a:lstStyle/>
                    <a:p>
                      <a:pPr marL="0" marR="0"/>
                      <a:r>
                        <a:rPr lang="en-US" sz="1300" kern="1200">
                          <a:effectLst/>
                        </a:rPr>
                        <a:t>Substitute and Out of Class</a:t>
                      </a:r>
                      <a:endParaRPr lang="en-US" sz="800">
                        <a:effectLst/>
                        <a:latin typeface="Calibri"/>
                        <a:ea typeface="Times New Roman"/>
                      </a:endParaRPr>
                    </a:p>
                  </a:txBody>
                  <a:tcPr marL="49554" marR="49554" marT="0" marB="0"/>
                </a:tc>
                <a:tc>
                  <a:txBody>
                    <a:bodyPr/>
                    <a:lstStyle/>
                    <a:p>
                      <a:pPr marL="0" marR="0" algn="r"/>
                      <a:r>
                        <a:rPr lang="en-US" sz="1400" kern="1200">
                          <a:effectLst/>
                        </a:rPr>
                        <a:t> </a:t>
                      </a:r>
                      <a:endParaRPr lang="en-US" sz="800">
                        <a:effectLst/>
                        <a:latin typeface="Calibri"/>
                        <a:ea typeface="Times New Roman"/>
                      </a:endParaRPr>
                    </a:p>
                  </a:txBody>
                  <a:tcPr marL="49554" marR="49554" marT="0" marB="0"/>
                </a:tc>
                <a:tc>
                  <a:txBody>
                    <a:bodyPr/>
                    <a:lstStyle/>
                    <a:p>
                      <a:pPr marL="0" marR="0" algn="r">
                        <a:lnSpc>
                          <a:spcPct val="115000"/>
                        </a:lnSpc>
                        <a:spcBef>
                          <a:spcPts val="0"/>
                        </a:spcBef>
                        <a:spcAft>
                          <a:spcPts val="0"/>
                        </a:spcAft>
                      </a:pPr>
                      <a:r>
                        <a:rPr lang="en-US" sz="1400">
                          <a:effectLst/>
                        </a:rPr>
                        <a:t>12,754</a:t>
                      </a:r>
                      <a:endParaRPr lang="en-US" sz="800">
                        <a:effectLst/>
                        <a:latin typeface="Calibri"/>
                        <a:ea typeface="Calibri"/>
                        <a:cs typeface="Times New Roman"/>
                      </a:endParaRPr>
                    </a:p>
                  </a:txBody>
                  <a:tcPr marL="49554" marR="49554" marT="0" marB="0"/>
                </a:tc>
              </a:tr>
              <a:tr h="289967">
                <a:tc>
                  <a:txBody>
                    <a:bodyPr/>
                    <a:lstStyle/>
                    <a:p>
                      <a:pPr marL="0" marR="0"/>
                      <a:r>
                        <a:rPr lang="en-US" sz="1300" kern="1200">
                          <a:effectLst/>
                        </a:rPr>
                        <a:t>Secretary II (increase in salary range)</a:t>
                      </a:r>
                      <a:endParaRPr lang="en-US" sz="800">
                        <a:effectLst/>
                        <a:latin typeface="Calibri"/>
                        <a:ea typeface="Times New Roman"/>
                      </a:endParaRPr>
                    </a:p>
                  </a:txBody>
                  <a:tcPr marL="49554" marR="49554" marT="0" marB="0"/>
                </a:tc>
                <a:tc>
                  <a:txBody>
                    <a:bodyPr/>
                    <a:lstStyle/>
                    <a:p>
                      <a:pPr marL="0" marR="0" algn="r"/>
                      <a:r>
                        <a:rPr lang="en-US" sz="1400" kern="1200">
                          <a:effectLst/>
                        </a:rPr>
                        <a:t>6,888</a:t>
                      </a:r>
                      <a:endParaRPr lang="en-US" sz="800">
                        <a:effectLst/>
                        <a:latin typeface="Calibri"/>
                        <a:ea typeface="Times New Roman"/>
                      </a:endParaRPr>
                    </a:p>
                  </a:txBody>
                  <a:tcPr marL="49554" marR="49554" marT="0" marB="0"/>
                </a:tc>
                <a:tc>
                  <a:txBody>
                    <a:bodyPr/>
                    <a:lstStyle/>
                    <a:p>
                      <a:pPr marL="0" marR="0" algn="r">
                        <a:lnSpc>
                          <a:spcPct val="115000"/>
                        </a:lnSpc>
                        <a:spcBef>
                          <a:spcPts val="0"/>
                        </a:spcBef>
                        <a:spcAft>
                          <a:spcPts val="0"/>
                        </a:spcAft>
                      </a:pPr>
                      <a:r>
                        <a:rPr lang="en-US" sz="1400">
                          <a:effectLst/>
                        </a:rPr>
                        <a:t>6,888</a:t>
                      </a:r>
                      <a:endParaRPr lang="en-US" sz="800">
                        <a:effectLst/>
                        <a:latin typeface="Calibri"/>
                        <a:ea typeface="Calibri"/>
                        <a:cs typeface="Times New Roman"/>
                      </a:endParaRPr>
                    </a:p>
                  </a:txBody>
                  <a:tcPr marL="49554" marR="49554" marT="0" marB="0"/>
                </a:tc>
              </a:tr>
              <a:tr h="289967">
                <a:tc>
                  <a:txBody>
                    <a:bodyPr/>
                    <a:lstStyle/>
                    <a:p>
                      <a:pPr marL="0" marR="0"/>
                      <a:r>
                        <a:rPr lang="en-US" sz="1300" kern="1200">
                          <a:effectLst/>
                        </a:rPr>
                        <a:t>Paid Counseling Interns</a:t>
                      </a:r>
                      <a:endParaRPr lang="en-US" sz="800">
                        <a:effectLst/>
                        <a:latin typeface="Calibri"/>
                        <a:ea typeface="Times New Roman"/>
                      </a:endParaRPr>
                    </a:p>
                  </a:txBody>
                  <a:tcPr marL="49554" marR="49554" marT="0" marB="0"/>
                </a:tc>
                <a:tc>
                  <a:txBody>
                    <a:bodyPr/>
                    <a:lstStyle/>
                    <a:p>
                      <a:pPr marL="0" marR="0" algn="r"/>
                      <a:r>
                        <a:rPr lang="en-US" sz="1400" kern="1200">
                          <a:effectLst/>
                        </a:rPr>
                        <a:t>15,813</a:t>
                      </a:r>
                      <a:endParaRPr lang="en-US" sz="800">
                        <a:effectLst/>
                        <a:latin typeface="Calibri"/>
                        <a:ea typeface="Times New Roman"/>
                      </a:endParaRPr>
                    </a:p>
                  </a:txBody>
                  <a:tcPr marL="49554" marR="49554" marT="0" marB="0"/>
                </a:tc>
                <a:tc>
                  <a:txBody>
                    <a:bodyPr/>
                    <a:lstStyle/>
                    <a:p>
                      <a:pPr marL="0" marR="0" algn="r">
                        <a:lnSpc>
                          <a:spcPct val="115000"/>
                        </a:lnSpc>
                        <a:spcBef>
                          <a:spcPts val="0"/>
                        </a:spcBef>
                        <a:spcAft>
                          <a:spcPts val="0"/>
                        </a:spcAft>
                      </a:pPr>
                      <a:r>
                        <a:rPr lang="en-US" sz="1400">
                          <a:effectLst/>
                        </a:rPr>
                        <a:t>3,000</a:t>
                      </a:r>
                      <a:endParaRPr lang="en-US" sz="800">
                        <a:effectLst/>
                        <a:latin typeface="Calibri"/>
                        <a:ea typeface="Calibri"/>
                        <a:cs typeface="Times New Roman"/>
                      </a:endParaRPr>
                    </a:p>
                  </a:txBody>
                  <a:tcPr marL="49554" marR="49554" marT="0" marB="0"/>
                </a:tc>
              </a:tr>
              <a:tr h="289967">
                <a:tc>
                  <a:txBody>
                    <a:bodyPr/>
                    <a:lstStyle/>
                    <a:p>
                      <a:pPr marL="0" marR="0"/>
                      <a:r>
                        <a:rPr lang="en-US" sz="1300" kern="1200">
                          <a:effectLst/>
                        </a:rPr>
                        <a:t>Counselor (Re-Entry and Follow-up)</a:t>
                      </a:r>
                      <a:endParaRPr lang="en-US" sz="800">
                        <a:effectLst/>
                        <a:latin typeface="Calibri"/>
                        <a:ea typeface="Times New Roman"/>
                      </a:endParaRPr>
                    </a:p>
                  </a:txBody>
                  <a:tcPr marL="49554" marR="49554" marT="0" marB="0"/>
                </a:tc>
                <a:tc>
                  <a:txBody>
                    <a:bodyPr/>
                    <a:lstStyle/>
                    <a:p>
                      <a:pPr marL="0" marR="0" algn="r"/>
                      <a:r>
                        <a:rPr lang="en-US" sz="1400" kern="1200" dirty="0">
                          <a:effectLst/>
                        </a:rPr>
                        <a:t> </a:t>
                      </a:r>
                      <a:endParaRPr lang="en-US" sz="800" dirty="0">
                        <a:effectLst/>
                        <a:latin typeface="Calibri"/>
                        <a:ea typeface="Times New Roman"/>
                      </a:endParaRPr>
                    </a:p>
                  </a:txBody>
                  <a:tcPr marL="49554" marR="49554" marT="0" marB="0"/>
                </a:tc>
                <a:tc>
                  <a:txBody>
                    <a:bodyPr/>
                    <a:lstStyle/>
                    <a:p>
                      <a:pPr marL="0" marR="0" algn="r">
                        <a:lnSpc>
                          <a:spcPct val="115000"/>
                        </a:lnSpc>
                        <a:spcBef>
                          <a:spcPts val="0"/>
                        </a:spcBef>
                        <a:spcAft>
                          <a:spcPts val="0"/>
                        </a:spcAft>
                      </a:pPr>
                      <a:r>
                        <a:rPr lang="en-US" sz="1400">
                          <a:effectLst/>
                        </a:rPr>
                        <a:t>97,450</a:t>
                      </a:r>
                      <a:endParaRPr lang="en-US" sz="800">
                        <a:effectLst/>
                        <a:latin typeface="Calibri"/>
                        <a:ea typeface="Calibri"/>
                        <a:cs typeface="Times New Roman"/>
                      </a:endParaRPr>
                    </a:p>
                  </a:txBody>
                  <a:tcPr marL="49554" marR="49554" marT="0" marB="0"/>
                </a:tc>
              </a:tr>
              <a:tr h="289967">
                <a:tc>
                  <a:txBody>
                    <a:bodyPr/>
                    <a:lstStyle/>
                    <a:p>
                      <a:pPr marL="0" marR="0"/>
                      <a:r>
                        <a:rPr lang="en-US" sz="1300" kern="1200" dirty="0">
                          <a:effectLst/>
                        </a:rPr>
                        <a:t>Software License</a:t>
                      </a:r>
                      <a:endParaRPr lang="en-US" sz="800" dirty="0">
                        <a:effectLst/>
                        <a:latin typeface="Calibri"/>
                        <a:ea typeface="Times New Roman"/>
                      </a:endParaRPr>
                    </a:p>
                  </a:txBody>
                  <a:tcPr marL="49554" marR="49554" marT="0" marB="0"/>
                </a:tc>
                <a:tc>
                  <a:txBody>
                    <a:bodyPr/>
                    <a:lstStyle/>
                    <a:p>
                      <a:pPr marL="0" marR="0" algn="r"/>
                      <a:r>
                        <a:rPr lang="en-US" sz="1400" kern="1200">
                          <a:effectLst/>
                        </a:rPr>
                        <a:t> </a:t>
                      </a:r>
                      <a:endParaRPr lang="en-US" sz="800">
                        <a:effectLst/>
                        <a:latin typeface="Calibri"/>
                        <a:ea typeface="Times New Roman"/>
                      </a:endParaRPr>
                    </a:p>
                  </a:txBody>
                  <a:tcPr marL="49554" marR="49554" marT="0" marB="0"/>
                </a:tc>
                <a:tc>
                  <a:txBody>
                    <a:bodyPr/>
                    <a:lstStyle/>
                    <a:p>
                      <a:pPr marL="0" marR="0" algn="r">
                        <a:lnSpc>
                          <a:spcPct val="115000"/>
                        </a:lnSpc>
                        <a:spcBef>
                          <a:spcPts val="0"/>
                        </a:spcBef>
                        <a:spcAft>
                          <a:spcPts val="0"/>
                        </a:spcAft>
                      </a:pPr>
                      <a:r>
                        <a:rPr lang="en-US" sz="1400">
                          <a:effectLst/>
                        </a:rPr>
                        <a:t>48,000</a:t>
                      </a:r>
                      <a:endParaRPr lang="en-US" sz="800">
                        <a:effectLst/>
                        <a:latin typeface="Calibri"/>
                        <a:ea typeface="Calibri"/>
                        <a:cs typeface="Times New Roman"/>
                      </a:endParaRPr>
                    </a:p>
                  </a:txBody>
                  <a:tcPr marL="49554" marR="49554" marT="0" marB="0"/>
                </a:tc>
              </a:tr>
              <a:tr h="289967">
                <a:tc>
                  <a:txBody>
                    <a:bodyPr/>
                    <a:lstStyle/>
                    <a:p>
                      <a:pPr marL="0" marR="0"/>
                      <a:r>
                        <a:rPr lang="en-US" sz="1300" kern="1200" dirty="0">
                          <a:effectLst/>
                        </a:rPr>
                        <a:t>Travel</a:t>
                      </a:r>
                      <a:endParaRPr lang="en-US" sz="800" dirty="0">
                        <a:effectLst/>
                        <a:latin typeface="Calibri"/>
                        <a:ea typeface="Times New Roman"/>
                      </a:endParaRPr>
                    </a:p>
                  </a:txBody>
                  <a:tcPr marL="49554" marR="49554" marT="0" marB="0"/>
                </a:tc>
                <a:tc>
                  <a:txBody>
                    <a:bodyPr/>
                    <a:lstStyle/>
                    <a:p>
                      <a:pPr marL="0" marR="0" algn="r"/>
                      <a:r>
                        <a:rPr lang="en-US" sz="1400" kern="1200">
                          <a:effectLst/>
                        </a:rPr>
                        <a:t> </a:t>
                      </a:r>
                      <a:endParaRPr lang="en-US" sz="800">
                        <a:effectLst/>
                        <a:latin typeface="Calibri"/>
                        <a:ea typeface="Times New Roman"/>
                      </a:endParaRPr>
                    </a:p>
                  </a:txBody>
                  <a:tcPr marL="49554" marR="49554" marT="0" marB="0"/>
                </a:tc>
                <a:tc>
                  <a:txBody>
                    <a:bodyPr/>
                    <a:lstStyle/>
                    <a:p>
                      <a:pPr marL="0" marR="0" algn="r">
                        <a:lnSpc>
                          <a:spcPct val="115000"/>
                        </a:lnSpc>
                        <a:spcBef>
                          <a:spcPts val="0"/>
                        </a:spcBef>
                        <a:spcAft>
                          <a:spcPts val="0"/>
                        </a:spcAft>
                      </a:pPr>
                      <a:r>
                        <a:rPr lang="en-US" sz="1400">
                          <a:effectLst/>
                        </a:rPr>
                        <a:t>15,000</a:t>
                      </a:r>
                      <a:endParaRPr lang="en-US" sz="800">
                        <a:effectLst/>
                        <a:latin typeface="Calibri"/>
                        <a:ea typeface="Calibri"/>
                        <a:cs typeface="Times New Roman"/>
                      </a:endParaRPr>
                    </a:p>
                  </a:txBody>
                  <a:tcPr marL="49554" marR="49554" marT="0" marB="0"/>
                </a:tc>
              </a:tr>
              <a:tr h="289967">
                <a:tc>
                  <a:txBody>
                    <a:bodyPr/>
                    <a:lstStyle/>
                    <a:p>
                      <a:pPr marL="0" marR="0"/>
                      <a:r>
                        <a:rPr lang="en-US" sz="1300" kern="1200">
                          <a:effectLst/>
                        </a:rPr>
                        <a:t>Advertisement</a:t>
                      </a:r>
                      <a:endParaRPr lang="en-US" sz="800">
                        <a:effectLst/>
                        <a:latin typeface="Calibri"/>
                        <a:ea typeface="Times New Roman"/>
                      </a:endParaRPr>
                    </a:p>
                  </a:txBody>
                  <a:tcPr marL="49554" marR="49554" marT="0" marB="0"/>
                </a:tc>
                <a:tc>
                  <a:txBody>
                    <a:bodyPr/>
                    <a:lstStyle/>
                    <a:p>
                      <a:pPr marL="0" marR="0" algn="r"/>
                      <a:r>
                        <a:rPr lang="en-US" sz="1400" kern="1200">
                          <a:effectLst/>
                        </a:rPr>
                        <a:t> </a:t>
                      </a:r>
                      <a:endParaRPr lang="en-US" sz="800">
                        <a:effectLst/>
                        <a:latin typeface="Calibri"/>
                        <a:ea typeface="Times New Roman"/>
                      </a:endParaRPr>
                    </a:p>
                  </a:txBody>
                  <a:tcPr marL="49554" marR="49554" marT="0" marB="0"/>
                </a:tc>
                <a:tc>
                  <a:txBody>
                    <a:bodyPr/>
                    <a:lstStyle/>
                    <a:p>
                      <a:pPr marL="0" marR="0" algn="r">
                        <a:lnSpc>
                          <a:spcPct val="115000"/>
                        </a:lnSpc>
                        <a:spcBef>
                          <a:spcPts val="0"/>
                        </a:spcBef>
                        <a:spcAft>
                          <a:spcPts val="0"/>
                        </a:spcAft>
                      </a:pPr>
                      <a:r>
                        <a:rPr lang="en-US" sz="1400">
                          <a:effectLst/>
                        </a:rPr>
                        <a:t>1,300</a:t>
                      </a:r>
                      <a:endParaRPr lang="en-US" sz="800">
                        <a:effectLst/>
                        <a:latin typeface="Calibri"/>
                        <a:ea typeface="Calibri"/>
                        <a:cs typeface="Times New Roman"/>
                      </a:endParaRPr>
                    </a:p>
                  </a:txBody>
                  <a:tcPr marL="49554" marR="49554" marT="0" marB="0"/>
                </a:tc>
              </a:tr>
              <a:tr h="289967">
                <a:tc>
                  <a:txBody>
                    <a:bodyPr/>
                    <a:lstStyle/>
                    <a:p>
                      <a:pPr marL="0" marR="0"/>
                      <a:r>
                        <a:rPr lang="en-US" sz="1300" kern="1200" dirty="0">
                          <a:effectLst/>
                        </a:rPr>
                        <a:t>Non-Instructional Supplies</a:t>
                      </a:r>
                      <a:endParaRPr lang="en-US" sz="800" dirty="0">
                        <a:effectLst/>
                        <a:latin typeface="Calibri"/>
                        <a:ea typeface="Times New Roman"/>
                      </a:endParaRPr>
                    </a:p>
                  </a:txBody>
                  <a:tcPr marL="49554" marR="49554" marT="0" marB="0"/>
                </a:tc>
                <a:tc>
                  <a:txBody>
                    <a:bodyPr/>
                    <a:lstStyle/>
                    <a:p>
                      <a:pPr marL="0" marR="0" algn="r"/>
                      <a:r>
                        <a:rPr lang="en-US" sz="1400" kern="1200">
                          <a:effectLst/>
                        </a:rPr>
                        <a:t> </a:t>
                      </a:r>
                      <a:endParaRPr lang="en-US" sz="800">
                        <a:effectLst/>
                        <a:latin typeface="Calibri"/>
                        <a:ea typeface="Times New Roman"/>
                      </a:endParaRPr>
                    </a:p>
                  </a:txBody>
                  <a:tcPr marL="49554" marR="49554" marT="0" marB="0"/>
                </a:tc>
                <a:tc>
                  <a:txBody>
                    <a:bodyPr/>
                    <a:lstStyle/>
                    <a:p>
                      <a:pPr marL="0" marR="0" algn="r">
                        <a:lnSpc>
                          <a:spcPct val="115000"/>
                        </a:lnSpc>
                        <a:spcBef>
                          <a:spcPts val="0"/>
                        </a:spcBef>
                        <a:spcAft>
                          <a:spcPts val="0"/>
                        </a:spcAft>
                      </a:pPr>
                      <a:r>
                        <a:rPr lang="en-US" sz="1400">
                          <a:effectLst/>
                        </a:rPr>
                        <a:t>5,000</a:t>
                      </a:r>
                      <a:endParaRPr lang="en-US" sz="800">
                        <a:effectLst/>
                        <a:latin typeface="Calibri"/>
                        <a:ea typeface="Calibri"/>
                        <a:cs typeface="Times New Roman"/>
                      </a:endParaRPr>
                    </a:p>
                  </a:txBody>
                  <a:tcPr marL="49554" marR="49554" marT="0" marB="0"/>
                </a:tc>
              </a:tr>
              <a:tr h="289967">
                <a:tc>
                  <a:txBody>
                    <a:bodyPr/>
                    <a:lstStyle/>
                    <a:p>
                      <a:pPr marL="0" marR="0"/>
                      <a:r>
                        <a:rPr lang="en-US" sz="1300" kern="1200">
                          <a:effectLst/>
                        </a:rPr>
                        <a:t>Accuplacer Test Units</a:t>
                      </a:r>
                      <a:endParaRPr lang="en-US" sz="800">
                        <a:effectLst/>
                        <a:latin typeface="Calibri"/>
                        <a:ea typeface="Times New Roman"/>
                      </a:endParaRPr>
                    </a:p>
                  </a:txBody>
                  <a:tcPr marL="49554" marR="49554" marT="0" marB="0"/>
                </a:tc>
                <a:tc>
                  <a:txBody>
                    <a:bodyPr/>
                    <a:lstStyle/>
                    <a:p>
                      <a:pPr marL="0" marR="0" algn="r"/>
                      <a:r>
                        <a:rPr lang="en-US" sz="1400" kern="1200">
                          <a:effectLst/>
                        </a:rPr>
                        <a:t>9,008</a:t>
                      </a:r>
                      <a:endParaRPr lang="en-US" sz="800">
                        <a:effectLst/>
                        <a:latin typeface="Calibri"/>
                        <a:ea typeface="Times New Roman"/>
                      </a:endParaRPr>
                    </a:p>
                  </a:txBody>
                  <a:tcPr marL="49554" marR="49554" marT="0" marB="0"/>
                </a:tc>
                <a:tc>
                  <a:txBody>
                    <a:bodyPr/>
                    <a:lstStyle/>
                    <a:p>
                      <a:pPr marL="0" marR="0" algn="r">
                        <a:lnSpc>
                          <a:spcPct val="115000"/>
                        </a:lnSpc>
                        <a:spcBef>
                          <a:spcPts val="0"/>
                        </a:spcBef>
                        <a:spcAft>
                          <a:spcPts val="0"/>
                        </a:spcAft>
                      </a:pPr>
                      <a:r>
                        <a:rPr lang="en-US" sz="1400">
                          <a:effectLst/>
                        </a:rPr>
                        <a:t>9,008</a:t>
                      </a:r>
                      <a:endParaRPr lang="en-US" sz="800">
                        <a:effectLst/>
                        <a:latin typeface="Calibri"/>
                        <a:ea typeface="Calibri"/>
                        <a:cs typeface="Times New Roman"/>
                      </a:endParaRPr>
                    </a:p>
                  </a:txBody>
                  <a:tcPr marL="49554" marR="49554" marT="0" marB="0"/>
                </a:tc>
              </a:tr>
              <a:tr h="289967">
                <a:tc>
                  <a:txBody>
                    <a:bodyPr/>
                    <a:lstStyle/>
                    <a:p>
                      <a:pPr marL="0" marR="0"/>
                      <a:r>
                        <a:rPr lang="en-US" sz="1300" kern="1200">
                          <a:effectLst/>
                        </a:rPr>
                        <a:t>Benefits</a:t>
                      </a:r>
                      <a:endParaRPr lang="en-US" sz="800">
                        <a:effectLst/>
                        <a:latin typeface="Calibri"/>
                        <a:ea typeface="Times New Roman"/>
                      </a:endParaRPr>
                    </a:p>
                  </a:txBody>
                  <a:tcPr marL="49554" marR="49554" marT="0" marB="0"/>
                </a:tc>
                <a:tc>
                  <a:txBody>
                    <a:bodyPr/>
                    <a:lstStyle/>
                    <a:p>
                      <a:pPr marL="0" marR="0" algn="r"/>
                      <a:r>
                        <a:rPr lang="en-US" sz="1400" kern="1200">
                          <a:effectLst/>
                        </a:rPr>
                        <a:t>70,977</a:t>
                      </a:r>
                      <a:endParaRPr lang="en-US" sz="800">
                        <a:effectLst/>
                        <a:latin typeface="Calibri"/>
                        <a:ea typeface="Times New Roman"/>
                      </a:endParaRPr>
                    </a:p>
                  </a:txBody>
                  <a:tcPr marL="49554" marR="49554" marT="0" marB="0"/>
                </a:tc>
                <a:tc>
                  <a:txBody>
                    <a:bodyPr/>
                    <a:lstStyle/>
                    <a:p>
                      <a:pPr marL="0" marR="0" algn="r">
                        <a:lnSpc>
                          <a:spcPct val="115000"/>
                        </a:lnSpc>
                        <a:spcBef>
                          <a:spcPts val="0"/>
                        </a:spcBef>
                        <a:spcAft>
                          <a:spcPts val="0"/>
                        </a:spcAft>
                      </a:pPr>
                      <a:r>
                        <a:rPr lang="en-US" sz="1400">
                          <a:effectLst/>
                        </a:rPr>
                        <a:t>70,977</a:t>
                      </a:r>
                      <a:endParaRPr lang="en-US" sz="800">
                        <a:effectLst/>
                        <a:latin typeface="Calibri"/>
                        <a:ea typeface="Calibri"/>
                        <a:cs typeface="Times New Roman"/>
                      </a:endParaRPr>
                    </a:p>
                  </a:txBody>
                  <a:tcPr marL="49554" marR="49554" marT="0" marB="0"/>
                </a:tc>
              </a:tr>
              <a:tr h="289967">
                <a:tc>
                  <a:txBody>
                    <a:bodyPr/>
                    <a:lstStyle/>
                    <a:p>
                      <a:pPr marL="0" marR="0">
                        <a:spcBef>
                          <a:spcPts val="455"/>
                        </a:spcBef>
                        <a:spcAft>
                          <a:spcPts val="0"/>
                        </a:spcAft>
                      </a:pPr>
                      <a:r>
                        <a:rPr lang="en-US" sz="1400" kern="1200">
                          <a:effectLst/>
                        </a:rPr>
                        <a:t>Subtotal SSSP</a:t>
                      </a:r>
                      <a:endParaRPr lang="en-US" sz="800">
                        <a:effectLst/>
                        <a:latin typeface="Calibri"/>
                        <a:ea typeface="Times New Roman"/>
                      </a:endParaRPr>
                    </a:p>
                  </a:txBody>
                  <a:tcPr marL="49554" marR="49554" marT="0" marB="0"/>
                </a:tc>
                <a:tc>
                  <a:txBody>
                    <a:bodyPr/>
                    <a:lstStyle/>
                    <a:p>
                      <a:pPr marL="0" marR="0" algn="r">
                        <a:lnSpc>
                          <a:spcPct val="115000"/>
                        </a:lnSpc>
                        <a:spcBef>
                          <a:spcPts val="0"/>
                        </a:spcBef>
                        <a:spcAft>
                          <a:spcPts val="0"/>
                        </a:spcAft>
                      </a:pPr>
                      <a:r>
                        <a:rPr lang="en-US" sz="1400" b="1" kern="1200" dirty="0">
                          <a:effectLst/>
                        </a:rPr>
                        <a:t>347,500</a:t>
                      </a:r>
                      <a:endParaRPr lang="en-US" sz="800" b="1" dirty="0">
                        <a:effectLst/>
                        <a:latin typeface="Calibri"/>
                        <a:ea typeface="Calibri"/>
                        <a:cs typeface="Times New Roman"/>
                      </a:endParaRPr>
                    </a:p>
                  </a:txBody>
                  <a:tcPr marL="49554" marR="49554" marT="0" marB="0"/>
                </a:tc>
                <a:tc>
                  <a:txBody>
                    <a:bodyPr/>
                    <a:lstStyle/>
                    <a:p>
                      <a:pPr marL="0" marR="0" algn="r">
                        <a:lnSpc>
                          <a:spcPct val="115000"/>
                        </a:lnSpc>
                        <a:spcBef>
                          <a:spcPts val="0"/>
                        </a:spcBef>
                        <a:spcAft>
                          <a:spcPts val="0"/>
                        </a:spcAft>
                      </a:pPr>
                      <a:r>
                        <a:rPr lang="en-US" sz="1400" b="1" dirty="0">
                          <a:effectLst/>
                        </a:rPr>
                        <a:t>705,527</a:t>
                      </a:r>
                      <a:endParaRPr lang="en-US" sz="800" b="1" dirty="0">
                        <a:effectLst/>
                        <a:latin typeface="Calibri"/>
                        <a:ea typeface="Calibri"/>
                        <a:cs typeface="Times New Roman"/>
                      </a:endParaRPr>
                    </a:p>
                  </a:txBody>
                  <a:tcPr marL="49554" marR="49554" marT="0" marB="0"/>
                </a:tc>
              </a:tr>
              <a:tr h="289967">
                <a:tc>
                  <a:txBody>
                    <a:bodyPr/>
                    <a:lstStyle/>
                    <a:p>
                      <a:pPr marL="0" marR="0">
                        <a:spcBef>
                          <a:spcPts val="455"/>
                        </a:spcBef>
                        <a:spcAft>
                          <a:spcPts val="0"/>
                        </a:spcAft>
                      </a:pPr>
                      <a:r>
                        <a:rPr lang="en-US" sz="1300" kern="1200">
                          <a:effectLst/>
                        </a:rPr>
                        <a:t>District Match (2:1)</a:t>
                      </a:r>
                      <a:endParaRPr lang="en-US" sz="800">
                        <a:effectLst/>
                        <a:latin typeface="Calibri"/>
                        <a:ea typeface="Times New Roman"/>
                      </a:endParaRPr>
                    </a:p>
                  </a:txBody>
                  <a:tcPr marL="49554" marR="49554" marT="0" marB="0"/>
                </a:tc>
                <a:tc>
                  <a:txBody>
                    <a:bodyPr/>
                    <a:lstStyle/>
                    <a:p>
                      <a:pPr marL="0" marR="0" algn="r">
                        <a:spcBef>
                          <a:spcPts val="0"/>
                        </a:spcBef>
                        <a:spcAft>
                          <a:spcPts val="0"/>
                        </a:spcAft>
                      </a:pPr>
                      <a:r>
                        <a:rPr lang="en-US" sz="1400" kern="1200">
                          <a:effectLst/>
                        </a:rPr>
                        <a:t>1,032.672</a:t>
                      </a:r>
                      <a:endParaRPr lang="en-US" sz="800">
                        <a:effectLst/>
                        <a:latin typeface="Calibri"/>
                        <a:ea typeface="Times New Roman"/>
                      </a:endParaRPr>
                    </a:p>
                  </a:txBody>
                  <a:tcPr marL="49554" marR="49554" marT="0" marB="0"/>
                </a:tc>
                <a:tc>
                  <a:txBody>
                    <a:bodyPr/>
                    <a:lstStyle/>
                    <a:p>
                      <a:pPr marL="0" marR="0" algn="r">
                        <a:lnSpc>
                          <a:spcPct val="115000"/>
                        </a:lnSpc>
                        <a:spcBef>
                          <a:spcPts val="0"/>
                        </a:spcBef>
                        <a:spcAft>
                          <a:spcPts val="0"/>
                        </a:spcAft>
                      </a:pPr>
                      <a:r>
                        <a:rPr lang="en-US" sz="1400">
                          <a:effectLst/>
                        </a:rPr>
                        <a:t>1,411.054</a:t>
                      </a:r>
                      <a:endParaRPr lang="en-US" sz="800">
                        <a:effectLst/>
                        <a:latin typeface="Calibri"/>
                        <a:ea typeface="Calibri"/>
                        <a:cs typeface="Times New Roman"/>
                      </a:endParaRPr>
                    </a:p>
                  </a:txBody>
                  <a:tcPr marL="49554" marR="49554" marT="0" marB="0"/>
                </a:tc>
              </a:tr>
              <a:tr h="542115">
                <a:tc>
                  <a:txBody>
                    <a:bodyPr/>
                    <a:lstStyle/>
                    <a:p>
                      <a:pPr marL="0" marR="0">
                        <a:spcBef>
                          <a:spcPts val="455"/>
                        </a:spcBef>
                        <a:spcAft>
                          <a:spcPts val="0"/>
                        </a:spcAft>
                      </a:pPr>
                      <a:r>
                        <a:rPr lang="en-US" sz="1400" kern="1200">
                          <a:effectLst/>
                        </a:rPr>
                        <a:t>Grand Total</a:t>
                      </a:r>
                      <a:endParaRPr lang="en-US" sz="800">
                        <a:effectLst/>
                        <a:latin typeface="Calibri"/>
                        <a:ea typeface="Times New Roman"/>
                      </a:endParaRPr>
                    </a:p>
                  </a:txBody>
                  <a:tcPr marL="49554" marR="49554" marT="0" marB="0"/>
                </a:tc>
                <a:tc>
                  <a:txBody>
                    <a:bodyPr/>
                    <a:lstStyle/>
                    <a:p>
                      <a:pPr marL="0" marR="0" algn="r">
                        <a:spcBef>
                          <a:spcPts val="0"/>
                        </a:spcBef>
                        <a:spcAft>
                          <a:spcPts val="0"/>
                        </a:spcAft>
                      </a:pPr>
                      <a:r>
                        <a:rPr lang="en-US" sz="2000" b="1" kern="1200" dirty="0">
                          <a:effectLst/>
                        </a:rPr>
                        <a:t>1,380,172</a:t>
                      </a:r>
                      <a:endParaRPr lang="en-US" sz="1050" b="1" dirty="0">
                        <a:effectLst/>
                      </a:endParaRPr>
                    </a:p>
                    <a:p>
                      <a:pPr marL="0" marR="0" algn="r">
                        <a:lnSpc>
                          <a:spcPct val="115000"/>
                        </a:lnSpc>
                        <a:spcBef>
                          <a:spcPts val="0"/>
                        </a:spcBef>
                        <a:spcAft>
                          <a:spcPts val="0"/>
                        </a:spcAft>
                      </a:pPr>
                      <a:r>
                        <a:rPr lang="en-US" sz="2000" b="1" dirty="0">
                          <a:effectLst/>
                        </a:rPr>
                        <a:t> </a:t>
                      </a:r>
                      <a:endParaRPr lang="en-US" sz="1050" b="1" dirty="0">
                        <a:effectLst/>
                        <a:latin typeface="Calibri"/>
                        <a:ea typeface="Calibri"/>
                        <a:cs typeface="Times New Roman"/>
                      </a:endParaRPr>
                    </a:p>
                  </a:txBody>
                  <a:tcPr marL="49554" marR="49554" marT="0" marB="0"/>
                </a:tc>
                <a:tc>
                  <a:txBody>
                    <a:bodyPr/>
                    <a:lstStyle/>
                    <a:p>
                      <a:pPr marL="0" marR="0" algn="r">
                        <a:lnSpc>
                          <a:spcPct val="115000"/>
                        </a:lnSpc>
                        <a:spcBef>
                          <a:spcPts val="0"/>
                        </a:spcBef>
                        <a:spcAft>
                          <a:spcPts val="0"/>
                        </a:spcAft>
                      </a:pPr>
                      <a:r>
                        <a:rPr lang="en-US" sz="2000" b="1" dirty="0">
                          <a:effectLst/>
                        </a:rPr>
                        <a:t>2,116,581</a:t>
                      </a:r>
                      <a:endParaRPr lang="en-US" sz="1050" b="1" dirty="0">
                        <a:effectLst/>
                        <a:latin typeface="Calibri"/>
                        <a:ea typeface="Calibri"/>
                        <a:cs typeface="Times New Roman"/>
                      </a:endParaRPr>
                    </a:p>
                  </a:txBody>
                  <a:tcPr marL="49554" marR="49554" marT="0" marB="0"/>
                </a:tc>
              </a:tr>
            </a:tbl>
          </a:graphicData>
        </a:graphic>
      </p:graphicFrame>
    </p:spTree>
    <p:extLst>
      <p:ext uri="{BB962C8B-B14F-4D97-AF65-F5344CB8AC3E}">
        <p14:creationId xmlns:p14="http://schemas.microsoft.com/office/powerpoint/2010/main" val="282554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Equity Plan</a:t>
            </a:r>
            <a:endParaRPr lang="en-US" dirty="0"/>
          </a:p>
        </p:txBody>
      </p:sp>
      <p:sp>
        <p:nvSpPr>
          <p:cNvPr id="3" name="Content Placeholder 2"/>
          <p:cNvSpPr>
            <a:spLocks noGrp="1"/>
          </p:cNvSpPr>
          <p:nvPr>
            <p:ph idx="1"/>
          </p:nvPr>
        </p:nvSpPr>
        <p:spPr/>
        <p:txBody>
          <a:bodyPr>
            <a:normAutofit/>
          </a:bodyPr>
          <a:lstStyle/>
          <a:p>
            <a:pPr marL="0" indent="0">
              <a:buNone/>
            </a:pPr>
            <a:r>
              <a:rPr lang="en-US" sz="2800" i="1" dirty="0"/>
              <a:t>All of us in the academy and in the culture as a whole are called to renew our minds if </a:t>
            </a:r>
            <a:r>
              <a:rPr lang="en-US" sz="2800" i="1" dirty="0" smtClean="0"/>
              <a:t>we are </a:t>
            </a:r>
            <a:r>
              <a:rPr lang="en-US" sz="2800" i="1" dirty="0"/>
              <a:t>to transform educational institutions--and society--so that the way we live, teach, </a:t>
            </a:r>
            <a:r>
              <a:rPr lang="en-US" sz="2800" i="1" dirty="0" smtClean="0"/>
              <a:t>and work </a:t>
            </a:r>
            <a:r>
              <a:rPr lang="en-US" sz="2800" i="1" dirty="0"/>
              <a:t>can reflect our joy in cultural diversity, our passion for justice, and our love </a:t>
            </a:r>
            <a:r>
              <a:rPr lang="en-US" sz="2800" i="1" dirty="0" smtClean="0"/>
              <a:t>of freedom.	</a:t>
            </a:r>
            <a:r>
              <a:rPr lang="en-US" sz="2800" dirty="0" smtClean="0"/>
              <a:t>		</a:t>
            </a:r>
          </a:p>
          <a:p>
            <a:pPr marL="3543300" lvl="8" indent="0">
              <a:buNone/>
            </a:pPr>
            <a:r>
              <a:rPr lang="en-US" sz="2800" dirty="0" smtClean="0"/>
              <a:t> </a:t>
            </a:r>
            <a:r>
              <a:rPr lang="en-US" sz="2800" dirty="0">
                <a:solidFill>
                  <a:schemeClr val="tx1"/>
                </a:solidFill>
              </a:rPr>
              <a:t>-bell hooks</a:t>
            </a:r>
          </a:p>
        </p:txBody>
      </p:sp>
    </p:spTree>
    <p:extLst>
      <p:ext uri="{BB962C8B-B14F-4D97-AF65-F5344CB8AC3E}">
        <p14:creationId xmlns:p14="http://schemas.microsoft.com/office/powerpoint/2010/main" val="2439614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Equity Goals</a:t>
            </a:r>
            <a:endParaRPr lang="en-US" dirty="0"/>
          </a:p>
        </p:txBody>
      </p:sp>
      <p:sp>
        <p:nvSpPr>
          <p:cNvPr id="3" name="Content Placeholder 2"/>
          <p:cNvSpPr>
            <a:spLocks noGrp="1"/>
          </p:cNvSpPr>
          <p:nvPr>
            <p:ph idx="1"/>
          </p:nvPr>
        </p:nvSpPr>
        <p:spPr/>
        <p:txBody>
          <a:bodyPr>
            <a:normAutofit/>
          </a:bodyPr>
          <a:lstStyle/>
          <a:p>
            <a:r>
              <a:rPr lang="en-US" dirty="0" smtClean="0"/>
              <a:t>Increase access for individuals with disabilities and students aged 20-39</a:t>
            </a:r>
          </a:p>
          <a:p>
            <a:r>
              <a:rPr lang="en-US" dirty="0" smtClean="0"/>
              <a:t>Improve course success rates among foster youth</a:t>
            </a:r>
          </a:p>
          <a:p>
            <a:r>
              <a:rPr lang="en-US" dirty="0" smtClean="0"/>
              <a:t>Increase math throughput rates among African American and economically disadvantaged students</a:t>
            </a:r>
          </a:p>
          <a:p>
            <a:r>
              <a:rPr lang="en-US" dirty="0" smtClean="0"/>
              <a:t>Increase degree and certificate completion rates among males, African Americans, Hispanics, Native Americans, and students aged 20-34</a:t>
            </a:r>
          </a:p>
          <a:p>
            <a:r>
              <a:rPr lang="en-US" dirty="0" smtClean="0"/>
              <a:t>Increase transfer rates among African American, Hispanics, and Students aged 20-24</a:t>
            </a:r>
            <a:endParaRPr lang="en-US" dirty="0"/>
          </a:p>
        </p:txBody>
      </p:sp>
    </p:spTree>
    <p:extLst>
      <p:ext uri="{BB962C8B-B14F-4D97-AF65-F5344CB8AC3E}">
        <p14:creationId xmlns:p14="http://schemas.microsoft.com/office/powerpoint/2010/main" val="786019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Welcome</a:t>
            </a:r>
            <a:endParaRPr lang="en-US" dirty="0"/>
          </a:p>
        </p:txBody>
      </p:sp>
      <p:sp>
        <p:nvSpPr>
          <p:cNvPr id="3" name="Subtitle 2"/>
          <p:cNvSpPr>
            <a:spLocks noGrp="1"/>
          </p:cNvSpPr>
          <p:nvPr>
            <p:ph type="subTitle" idx="1"/>
          </p:nvPr>
        </p:nvSpPr>
        <p:spPr/>
        <p:txBody>
          <a:bodyPr>
            <a:normAutofit/>
          </a:bodyPr>
          <a:lstStyle/>
          <a:p>
            <a:r>
              <a:rPr lang="en-US" sz="3600" dirty="0" smtClean="0"/>
              <a:t>Spring 2015</a:t>
            </a:r>
            <a:endParaRPr lang="en-US" sz="3600" dirty="0"/>
          </a:p>
        </p:txBody>
      </p:sp>
    </p:spTree>
    <p:extLst>
      <p:ext uri="{BB962C8B-B14F-4D97-AF65-F5344CB8AC3E}">
        <p14:creationId xmlns:p14="http://schemas.microsoft.com/office/powerpoint/2010/main" val="2616665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a:t>
            </a:r>
            <a:endParaRPr lang="en-US" dirty="0"/>
          </a:p>
        </p:txBody>
      </p:sp>
      <p:sp>
        <p:nvSpPr>
          <p:cNvPr id="3" name="Content Placeholder 2"/>
          <p:cNvSpPr>
            <a:spLocks noGrp="1"/>
          </p:cNvSpPr>
          <p:nvPr>
            <p:ph idx="1"/>
          </p:nvPr>
        </p:nvSpPr>
        <p:spPr>
          <a:xfrm>
            <a:off x="838200" y="1600200"/>
            <a:ext cx="7848600" cy="4525963"/>
          </a:xfrm>
        </p:spPr>
        <p:txBody>
          <a:bodyPr>
            <a:normAutofit/>
          </a:bodyPr>
          <a:lstStyle/>
          <a:p>
            <a:r>
              <a:rPr lang="en-US" sz="2800" dirty="0" smtClean="0"/>
              <a:t>Targeted outreach</a:t>
            </a:r>
          </a:p>
          <a:p>
            <a:r>
              <a:rPr lang="en-US" sz="2800" dirty="0" smtClean="0"/>
              <a:t>Weekend, online, and/or hybrid course delivery</a:t>
            </a:r>
          </a:p>
          <a:p>
            <a:r>
              <a:rPr lang="en-US" sz="2800" dirty="0" smtClean="0"/>
              <a:t>Identify and support foster youth</a:t>
            </a:r>
          </a:p>
          <a:p>
            <a:r>
              <a:rPr lang="en-US" sz="2800" dirty="0" smtClean="0"/>
              <a:t>Provide interventions to increase success in English and Math</a:t>
            </a:r>
          </a:p>
          <a:p>
            <a:r>
              <a:rPr lang="en-US" sz="2800" dirty="0" smtClean="0"/>
              <a:t>Provide interventions to increase degree and certificate completion</a:t>
            </a:r>
            <a:endParaRPr lang="en-US" sz="2800" dirty="0"/>
          </a:p>
        </p:txBody>
      </p:sp>
    </p:spTree>
    <p:extLst>
      <p:ext uri="{BB962C8B-B14F-4D97-AF65-F5344CB8AC3E}">
        <p14:creationId xmlns:p14="http://schemas.microsoft.com/office/powerpoint/2010/main" val="3929651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Budget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40911888"/>
              </p:ext>
            </p:extLst>
          </p:nvPr>
        </p:nvGraphicFramePr>
        <p:xfrm>
          <a:off x="457200" y="1371600"/>
          <a:ext cx="8305800" cy="4419601"/>
        </p:xfrm>
        <a:graphic>
          <a:graphicData uri="http://schemas.openxmlformats.org/drawingml/2006/table">
            <a:tbl>
              <a:tblPr firstRow="1" firstCol="1" bandRow="1">
                <a:tableStyleId>{5C22544A-7EE6-4342-B048-85BDC9FD1C3A}</a:tableStyleId>
              </a:tblPr>
              <a:tblGrid>
                <a:gridCol w="5818582"/>
                <a:gridCol w="1205924"/>
                <a:gridCol w="1281294"/>
              </a:tblGrid>
              <a:tr h="807265">
                <a:tc>
                  <a:txBody>
                    <a:bodyPr/>
                    <a:lstStyle/>
                    <a:p>
                      <a:pPr marL="0" marR="0" algn="ctr">
                        <a:lnSpc>
                          <a:spcPct val="115000"/>
                        </a:lnSpc>
                        <a:spcBef>
                          <a:spcPts val="0"/>
                        </a:spcBef>
                        <a:spcAft>
                          <a:spcPts val="0"/>
                        </a:spcAft>
                      </a:pPr>
                      <a:r>
                        <a:rPr lang="en-US" sz="1800" dirty="0">
                          <a:effectLst/>
                        </a:rPr>
                        <a:t>Resource</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2014-15 Cost</a:t>
                      </a:r>
                      <a:endParaRPr lang="en-US" sz="18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Ongoing Cost</a:t>
                      </a:r>
                      <a:endParaRPr lang="en-US" sz="1800">
                        <a:effectLst/>
                        <a:latin typeface="Calibri"/>
                        <a:ea typeface="Times New Roman"/>
                        <a:cs typeface="Times New Roman"/>
                      </a:endParaRPr>
                    </a:p>
                  </a:txBody>
                  <a:tcPr marL="68580" marR="68580" marT="0" marB="0"/>
                </a:tc>
              </a:tr>
              <a:tr h="399873">
                <a:tc>
                  <a:txBody>
                    <a:bodyPr/>
                    <a:lstStyle/>
                    <a:p>
                      <a:pPr marL="0" marR="0">
                        <a:lnSpc>
                          <a:spcPct val="115000"/>
                        </a:lnSpc>
                        <a:spcBef>
                          <a:spcPts val="0"/>
                        </a:spcBef>
                        <a:spcAft>
                          <a:spcPts val="0"/>
                        </a:spcAft>
                      </a:pPr>
                      <a:r>
                        <a:rPr lang="en-US" sz="1800" dirty="0">
                          <a:effectLst/>
                        </a:rPr>
                        <a:t>.25 Research Assistant</a:t>
                      </a:r>
                      <a:endParaRPr lang="en-US" sz="1800" dirty="0">
                        <a:effectLst/>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800">
                          <a:effectLst/>
                        </a:rPr>
                        <a:t>$11,000</a:t>
                      </a:r>
                      <a:endParaRPr lang="en-US" sz="1800">
                        <a:effectLst/>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800">
                          <a:effectLst/>
                        </a:rPr>
                        <a:t>$20,048</a:t>
                      </a:r>
                      <a:endParaRPr lang="en-US" sz="1800">
                        <a:effectLst/>
                        <a:latin typeface="Calibri"/>
                        <a:ea typeface="Times New Roman"/>
                        <a:cs typeface="Times New Roman"/>
                      </a:endParaRPr>
                    </a:p>
                  </a:txBody>
                  <a:tcPr marL="68580" marR="68580" marT="0" marB="0"/>
                </a:tc>
              </a:tr>
              <a:tr h="399873">
                <a:tc>
                  <a:txBody>
                    <a:bodyPr/>
                    <a:lstStyle/>
                    <a:p>
                      <a:pPr marL="0" marR="0">
                        <a:lnSpc>
                          <a:spcPct val="115000"/>
                        </a:lnSpc>
                        <a:spcBef>
                          <a:spcPts val="0"/>
                        </a:spcBef>
                        <a:spcAft>
                          <a:spcPts val="0"/>
                        </a:spcAft>
                      </a:pPr>
                      <a:r>
                        <a:rPr lang="en-US" sz="1800" dirty="0">
                          <a:effectLst/>
                        </a:rPr>
                        <a:t>.50 Professional Development Coordinator</a:t>
                      </a:r>
                      <a:endParaRPr lang="en-US" sz="1800" dirty="0">
                        <a:effectLst/>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800">
                          <a:effectLst/>
                        </a:rPr>
                        <a:t>$25,000</a:t>
                      </a:r>
                      <a:endParaRPr lang="en-US" sz="1800">
                        <a:effectLst/>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800">
                          <a:effectLst/>
                        </a:rPr>
                        <a:t>$50,000</a:t>
                      </a:r>
                      <a:endParaRPr lang="en-US" sz="1800">
                        <a:effectLst/>
                        <a:latin typeface="Calibri"/>
                        <a:ea typeface="Times New Roman"/>
                        <a:cs typeface="Times New Roman"/>
                      </a:endParaRPr>
                    </a:p>
                  </a:txBody>
                  <a:tcPr marL="68580" marR="68580" marT="0" marB="0"/>
                </a:tc>
              </a:tr>
              <a:tr h="399873">
                <a:tc>
                  <a:txBody>
                    <a:bodyPr/>
                    <a:lstStyle/>
                    <a:p>
                      <a:pPr marL="0" marR="0">
                        <a:lnSpc>
                          <a:spcPct val="115000"/>
                        </a:lnSpc>
                        <a:spcBef>
                          <a:spcPts val="0"/>
                        </a:spcBef>
                        <a:spcAft>
                          <a:spcPts val="0"/>
                        </a:spcAft>
                      </a:pPr>
                      <a:r>
                        <a:rPr lang="en-US" sz="1800" dirty="0">
                          <a:effectLst/>
                        </a:rPr>
                        <a:t>1.0  Benefits, Foster Youth Counselor</a:t>
                      </a:r>
                      <a:endParaRPr lang="en-US" sz="1800" dirty="0">
                        <a:effectLst/>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800">
                          <a:effectLst/>
                        </a:rPr>
                        <a:t>$11,000</a:t>
                      </a:r>
                      <a:endParaRPr lang="en-US" sz="1800">
                        <a:effectLst/>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800">
                          <a:effectLst/>
                        </a:rPr>
                        <a:t>$22,000</a:t>
                      </a:r>
                      <a:endParaRPr lang="en-US" sz="1800">
                        <a:effectLst/>
                        <a:latin typeface="Calibri"/>
                        <a:ea typeface="Times New Roman"/>
                        <a:cs typeface="Times New Roman"/>
                      </a:endParaRPr>
                    </a:p>
                  </a:txBody>
                  <a:tcPr marL="68580" marR="68580" marT="0" marB="0"/>
                </a:tc>
              </a:tr>
              <a:tr h="399873">
                <a:tc>
                  <a:txBody>
                    <a:bodyPr/>
                    <a:lstStyle/>
                    <a:p>
                      <a:pPr marL="0" marR="0">
                        <a:lnSpc>
                          <a:spcPct val="115000"/>
                        </a:lnSpc>
                        <a:spcBef>
                          <a:spcPts val="0"/>
                        </a:spcBef>
                        <a:spcAft>
                          <a:spcPts val="0"/>
                        </a:spcAft>
                      </a:pPr>
                      <a:r>
                        <a:rPr lang="en-US" sz="1800" dirty="0">
                          <a:effectLst/>
                        </a:rPr>
                        <a:t>Professional Development</a:t>
                      </a:r>
                      <a:endParaRPr lang="en-US" sz="1800" dirty="0">
                        <a:effectLst/>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800">
                          <a:effectLst/>
                        </a:rPr>
                        <a:t>$25,000</a:t>
                      </a:r>
                      <a:endParaRPr lang="en-US" sz="1800">
                        <a:effectLst/>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800">
                          <a:effectLst/>
                        </a:rPr>
                        <a:t>$10,700</a:t>
                      </a:r>
                      <a:endParaRPr lang="en-US" sz="1800">
                        <a:effectLst/>
                        <a:latin typeface="Calibri"/>
                        <a:ea typeface="Times New Roman"/>
                        <a:cs typeface="Times New Roman"/>
                      </a:endParaRPr>
                    </a:p>
                  </a:txBody>
                  <a:tcPr marL="68580" marR="68580" marT="0" marB="0"/>
                </a:tc>
              </a:tr>
              <a:tr h="449509">
                <a:tc>
                  <a:txBody>
                    <a:bodyPr/>
                    <a:lstStyle/>
                    <a:p>
                      <a:pPr marL="0" marR="0">
                        <a:lnSpc>
                          <a:spcPct val="115000"/>
                        </a:lnSpc>
                        <a:spcBef>
                          <a:spcPts val="0"/>
                        </a:spcBef>
                        <a:spcAft>
                          <a:spcPts val="0"/>
                        </a:spcAft>
                      </a:pPr>
                      <a:r>
                        <a:rPr lang="en-US" sz="1800" dirty="0">
                          <a:effectLst/>
                        </a:rPr>
                        <a:t>Tutoring/Instructional Support</a:t>
                      </a:r>
                      <a:endParaRPr lang="en-US" sz="1800" dirty="0">
                        <a:effectLst/>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800" dirty="0">
                          <a:effectLst/>
                        </a:rPr>
                        <a:t>$150,748</a:t>
                      </a:r>
                      <a:endParaRPr lang="en-US" sz="1800" dirty="0">
                        <a:effectLst/>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800" dirty="0">
                          <a:effectLst/>
                        </a:rPr>
                        <a:t>$100,000</a:t>
                      </a:r>
                      <a:endParaRPr lang="en-US" sz="1800" dirty="0">
                        <a:effectLst/>
                        <a:latin typeface="Calibri"/>
                        <a:ea typeface="Times New Roman"/>
                        <a:cs typeface="Times New Roman"/>
                      </a:endParaRPr>
                    </a:p>
                  </a:txBody>
                  <a:tcPr marL="68580" marR="68580" marT="0" marB="0"/>
                </a:tc>
              </a:tr>
              <a:tr h="399873">
                <a:tc>
                  <a:txBody>
                    <a:bodyPr/>
                    <a:lstStyle/>
                    <a:p>
                      <a:pPr marL="0" marR="0">
                        <a:lnSpc>
                          <a:spcPct val="115000"/>
                        </a:lnSpc>
                        <a:spcBef>
                          <a:spcPts val="0"/>
                        </a:spcBef>
                        <a:spcAft>
                          <a:spcPts val="0"/>
                        </a:spcAft>
                      </a:pPr>
                      <a:r>
                        <a:rPr lang="en-US" sz="1800" dirty="0">
                          <a:effectLst/>
                        </a:rPr>
                        <a:t>.25 Re-Entry Counselor</a:t>
                      </a:r>
                      <a:endParaRPr lang="en-US" sz="1800" dirty="0">
                        <a:effectLst/>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800" dirty="0">
                          <a:effectLst/>
                        </a:rPr>
                        <a:t>$12,500</a:t>
                      </a:r>
                      <a:endParaRPr lang="en-US" sz="1800" dirty="0">
                        <a:effectLst/>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800">
                          <a:effectLst/>
                        </a:rPr>
                        <a:t>$25,000</a:t>
                      </a:r>
                      <a:endParaRPr lang="en-US" sz="1800">
                        <a:effectLst/>
                        <a:latin typeface="Calibri"/>
                        <a:ea typeface="Times New Roman"/>
                        <a:cs typeface="Times New Roman"/>
                      </a:endParaRPr>
                    </a:p>
                  </a:txBody>
                  <a:tcPr marL="68580" marR="68580" marT="0" marB="0"/>
                </a:tc>
              </a:tr>
              <a:tr h="356197">
                <a:tc>
                  <a:txBody>
                    <a:bodyPr/>
                    <a:lstStyle/>
                    <a:p>
                      <a:pPr marL="0" marR="0">
                        <a:lnSpc>
                          <a:spcPct val="115000"/>
                        </a:lnSpc>
                        <a:spcBef>
                          <a:spcPts val="0"/>
                        </a:spcBef>
                        <a:spcAft>
                          <a:spcPts val="0"/>
                        </a:spcAft>
                      </a:pPr>
                      <a:r>
                        <a:rPr lang="en-US" sz="1800" dirty="0">
                          <a:effectLst/>
                        </a:rPr>
                        <a:t>Distance Education Coordinator</a:t>
                      </a:r>
                      <a:endParaRPr lang="en-US" sz="1800" dirty="0">
                        <a:effectLst/>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800" dirty="0">
                          <a:effectLst/>
                        </a:rPr>
                        <a:t>$25,000</a:t>
                      </a:r>
                      <a:endParaRPr lang="en-US" sz="1800" dirty="0">
                        <a:effectLst/>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800" dirty="0">
                          <a:effectLst/>
                        </a:rPr>
                        <a:t>$50,000</a:t>
                      </a:r>
                      <a:endParaRPr lang="en-US" sz="1800" dirty="0">
                        <a:effectLst/>
                        <a:latin typeface="Calibri"/>
                        <a:ea typeface="Times New Roman"/>
                        <a:cs typeface="Times New Roman"/>
                      </a:endParaRPr>
                    </a:p>
                  </a:txBody>
                  <a:tcPr marL="68580" marR="68580" marT="0" marB="0"/>
                </a:tc>
              </a:tr>
              <a:tr h="807265">
                <a:tc>
                  <a:txBody>
                    <a:bodyPr/>
                    <a:lstStyle/>
                    <a:p>
                      <a:pPr marL="0" marR="0">
                        <a:lnSpc>
                          <a:spcPct val="115000"/>
                        </a:lnSpc>
                        <a:spcBef>
                          <a:spcPts val="0"/>
                        </a:spcBef>
                        <a:spcAft>
                          <a:spcPts val="0"/>
                        </a:spcAft>
                      </a:pPr>
                      <a:r>
                        <a:rPr lang="en-US" sz="1800" dirty="0">
                          <a:effectLst/>
                        </a:rPr>
                        <a:t>Total</a:t>
                      </a:r>
                      <a:endParaRPr lang="en-US" sz="1800" dirty="0">
                        <a:effectLst/>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2000" b="1" dirty="0">
                          <a:effectLst/>
                        </a:rPr>
                        <a:t>$277,748</a:t>
                      </a:r>
                      <a:endParaRPr lang="en-US" sz="2000" b="1" dirty="0">
                        <a:effectLst/>
                        <a:latin typeface="Calibri"/>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2000" b="1" dirty="0">
                          <a:effectLst/>
                        </a:rPr>
                        <a:t>$277,748</a:t>
                      </a:r>
                      <a:endParaRPr lang="en-US" sz="2000" b="1" dirty="0">
                        <a:effectLst/>
                        <a:latin typeface="Calibri"/>
                        <a:ea typeface="Times New Roman"/>
                        <a:cs typeface="Times New Roman"/>
                      </a:endParaRPr>
                    </a:p>
                  </a:txBody>
                  <a:tcPr marL="68580" marR="68580" marT="0" marB="0"/>
                </a:tc>
              </a:tr>
            </a:tbl>
          </a:graphicData>
        </a:graphic>
      </p:graphicFrame>
      <p:sp>
        <p:nvSpPr>
          <p:cNvPr id="5" name="Rectangle 1"/>
          <p:cNvSpPr>
            <a:spLocks noChangeArrowheads="1"/>
          </p:cNvSpPr>
          <p:nvPr/>
        </p:nvSpPr>
        <p:spPr bwMode="auto">
          <a:xfrm>
            <a:off x="1422400" y="28114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67456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Works</a:t>
            </a: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dirty="0" smtClean="0"/>
              <a:t>Educational Planning Initiative</a:t>
            </a:r>
            <a:r>
              <a:rPr lang="en-US" dirty="0">
                <a:solidFill>
                  <a:srgbClr val="1F497D"/>
                </a:solidFill>
                <a:ea typeface="Calibri"/>
                <a:cs typeface="Times New Roman"/>
              </a:rPr>
              <a:t>  </a:t>
            </a:r>
            <a:r>
              <a:rPr lang="en-US" sz="1800" u="sng" dirty="0">
                <a:solidFill>
                  <a:srgbClr val="1F497D"/>
                </a:solidFill>
                <a:ea typeface="Calibri"/>
                <a:cs typeface="Times New Roman"/>
                <a:hlinkClick r:id="rId3"/>
              </a:rPr>
              <a:t>http://cccedplan.org/rfp-notice</a:t>
            </a:r>
            <a:endParaRPr lang="en-US" sz="1800" dirty="0" smtClean="0"/>
          </a:p>
          <a:p>
            <a:r>
              <a:rPr lang="en-US" dirty="0" smtClean="0"/>
              <a:t>Student Services Research and Assessment Agenda</a:t>
            </a:r>
          </a:p>
          <a:p>
            <a:r>
              <a:rPr lang="en-US" dirty="0" smtClean="0"/>
              <a:t>Behavioral Intervention Team (BIT)</a:t>
            </a:r>
          </a:p>
          <a:p>
            <a:r>
              <a:rPr lang="en-US" dirty="0" smtClean="0"/>
              <a:t>AAUW/University of Redlands Partnership</a:t>
            </a:r>
          </a:p>
          <a:p>
            <a:r>
              <a:rPr lang="en-US" dirty="0" smtClean="0"/>
              <a:t>Online Catalog </a:t>
            </a:r>
          </a:p>
          <a:p>
            <a:r>
              <a:rPr lang="en-US" dirty="0" smtClean="0"/>
              <a:t>Online Counseling</a:t>
            </a:r>
          </a:p>
          <a:p>
            <a:r>
              <a:rPr lang="en-US" dirty="0" smtClean="0"/>
              <a:t>Title IX/Sexual Assault: Student/Faculty Awareness</a:t>
            </a:r>
          </a:p>
          <a:p>
            <a:r>
              <a:rPr lang="en-US" dirty="0" smtClean="0"/>
              <a:t>Development of a Foster Youth Program</a:t>
            </a:r>
          </a:p>
          <a:p>
            <a:r>
              <a:rPr lang="en-US" dirty="0" smtClean="0"/>
              <a:t>Implementation of new BOG rules</a:t>
            </a:r>
          </a:p>
          <a:p>
            <a:r>
              <a:rPr lang="en-US" dirty="0" smtClean="0"/>
              <a:t>Implementation of new Pell Rules</a:t>
            </a:r>
            <a:endParaRPr lang="en-US" dirty="0"/>
          </a:p>
        </p:txBody>
      </p:sp>
    </p:spTree>
    <p:extLst>
      <p:ext uri="{BB962C8B-B14F-4D97-AF65-F5344CB8AC3E}">
        <p14:creationId xmlns:p14="http://schemas.microsoft.com/office/powerpoint/2010/main" val="4080420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 and Advancement</a:t>
            </a:r>
            <a:endParaRPr lang="en-US" dirty="0"/>
          </a:p>
        </p:txBody>
      </p:sp>
      <p:sp>
        <p:nvSpPr>
          <p:cNvPr id="3" name="Content Placeholder 2"/>
          <p:cNvSpPr>
            <a:spLocks noGrp="1"/>
          </p:cNvSpPr>
          <p:nvPr>
            <p:ph idx="1"/>
          </p:nvPr>
        </p:nvSpPr>
        <p:spPr>
          <a:xfrm>
            <a:off x="304800" y="1219200"/>
            <a:ext cx="8382000" cy="4876800"/>
          </a:xfrm>
        </p:spPr>
        <p:txBody>
          <a:bodyPr>
            <a:normAutofit fontScale="92500" lnSpcReduction="10000"/>
          </a:bodyPr>
          <a:lstStyle/>
          <a:p>
            <a:r>
              <a:rPr lang="en-US" dirty="0" smtClean="0"/>
              <a:t>John Muskavitch: Region IX Rep, CCCSFAAA </a:t>
            </a:r>
          </a:p>
          <a:p>
            <a:r>
              <a:rPr lang="en-US" dirty="0" smtClean="0"/>
              <a:t>Ben Mudgett, Robert McAtee: CHC Representatives, Statewide Educational Planning Initiative</a:t>
            </a:r>
          </a:p>
          <a:p>
            <a:r>
              <a:rPr lang="en-US" dirty="0" smtClean="0"/>
              <a:t>Dr. Rejoice Chavira, Region IX Rep, </a:t>
            </a:r>
            <a:r>
              <a:rPr lang="en-US" dirty="0" err="1" smtClean="0"/>
              <a:t>CalWORKS</a:t>
            </a:r>
            <a:r>
              <a:rPr lang="en-US" dirty="0" smtClean="0"/>
              <a:t> Association, EOPSA CSSO Representative, Region IX Advocacy Chair</a:t>
            </a:r>
          </a:p>
          <a:p>
            <a:r>
              <a:rPr lang="en-US" dirty="0" smtClean="0"/>
              <a:t>Dr. Rebeccah Warren-Marlatt, Region IX CSSOs</a:t>
            </a:r>
          </a:p>
          <a:p>
            <a:r>
              <a:rPr lang="en-US" dirty="0" smtClean="0"/>
              <a:t>Kirsten </a:t>
            </a:r>
            <a:r>
              <a:rPr lang="en-US" dirty="0" err="1" smtClean="0"/>
              <a:t>Colvey</a:t>
            </a:r>
            <a:r>
              <a:rPr lang="en-US" dirty="0" smtClean="0"/>
              <a:t>, CHC Representative, AB86 Planning Group</a:t>
            </a:r>
          </a:p>
          <a:p>
            <a:r>
              <a:rPr lang="en-US" dirty="0" smtClean="0"/>
              <a:t>Trinette Barrie, Strengths Quest Trainer</a:t>
            </a:r>
          </a:p>
          <a:p>
            <a:r>
              <a:rPr lang="en-US" dirty="0" smtClean="0"/>
              <a:t>Frances Southerland, Communications Officer, statewide CCCAA</a:t>
            </a:r>
          </a:p>
          <a:p>
            <a:r>
              <a:rPr lang="en-US" dirty="0" smtClean="0"/>
              <a:t>Rebecca Orta, hired as Senior Student Service Technician</a:t>
            </a:r>
          </a:p>
          <a:p>
            <a:r>
              <a:rPr lang="en-US" dirty="0" smtClean="0"/>
              <a:t>Ben Mudgett, Reclassification to Lead Evaluator</a:t>
            </a:r>
          </a:p>
          <a:p>
            <a:r>
              <a:rPr lang="en-US" dirty="0" smtClean="0"/>
              <a:t>Veronica Lehman, Reclassification to FA Specialist</a:t>
            </a:r>
          </a:p>
          <a:p>
            <a:pPr marL="0" indent="0">
              <a:buNone/>
            </a:pPr>
            <a:endParaRPr lang="en-US" dirty="0"/>
          </a:p>
        </p:txBody>
      </p:sp>
    </p:spTree>
    <p:extLst>
      <p:ext uri="{BB962C8B-B14F-4D97-AF65-F5344CB8AC3E}">
        <p14:creationId xmlns:p14="http://schemas.microsoft.com/office/powerpoint/2010/main" val="2639126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Accreditation Update</a:t>
            </a:r>
            <a:endParaRPr lang="en-US" dirty="0"/>
          </a:p>
        </p:txBody>
      </p:sp>
      <p:sp>
        <p:nvSpPr>
          <p:cNvPr id="3" name="Content Placeholder 2"/>
          <p:cNvSpPr>
            <a:spLocks noGrp="1"/>
          </p:cNvSpPr>
          <p:nvPr>
            <p:ph idx="1"/>
          </p:nvPr>
        </p:nvSpPr>
        <p:spPr>
          <a:xfrm>
            <a:off x="1219200" y="1600200"/>
            <a:ext cx="7467600" cy="4525963"/>
          </a:xfrm>
        </p:spPr>
        <p:txBody>
          <a:bodyPr>
            <a:normAutofit/>
          </a:bodyPr>
          <a:lstStyle/>
          <a:p>
            <a:r>
              <a:rPr lang="en-US" dirty="0" smtClean="0"/>
              <a:t>Presentation to the Commission</a:t>
            </a:r>
          </a:p>
          <a:p>
            <a:r>
              <a:rPr lang="en-US" dirty="0" smtClean="0"/>
              <a:t>Commission approval for </a:t>
            </a:r>
          </a:p>
          <a:p>
            <a:pPr lvl="1"/>
            <a:r>
              <a:rPr lang="en-US" sz="2000" dirty="0" smtClean="0"/>
              <a:t>Art History AA-T</a:t>
            </a:r>
          </a:p>
          <a:p>
            <a:pPr lvl="1"/>
            <a:r>
              <a:rPr lang="en-US" sz="2000" dirty="0" smtClean="0"/>
              <a:t>Early Childhood Education AA-T</a:t>
            </a:r>
          </a:p>
          <a:p>
            <a:pPr lvl="1"/>
            <a:r>
              <a:rPr lang="en-US" sz="2000" dirty="0" smtClean="0"/>
              <a:t>Studio Arts AA-T</a:t>
            </a:r>
          </a:p>
          <a:p>
            <a:pPr lvl="1"/>
            <a:r>
              <a:rPr lang="en-US" sz="2000" dirty="0" smtClean="0"/>
              <a:t>Geography AA-T</a:t>
            </a:r>
          </a:p>
          <a:p>
            <a:pPr lvl="1"/>
            <a:r>
              <a:rPr lang="en-US" sz="2000" dirty="0" smtClean="0"/>
              <a:t>Kinesiology AA-T</a:t>
            </a:r>
          </a:p>
          <a:p>
            <a:pPr lvl="1"/>
            <a:r>
              <a:rPr lang="en-US" sz="2000" dirty="0" smtClean="0"/>
              <a:t>Spanish AA-T</a:t>
            </a:r>
          </a:p>
          <a:p>
            <a:pPr lvl="1"/>
            <a:r>
              <a:rPr lang="en-US" sz="2000" dirty="0" smtClean="0"/>
              <a:t>Computer Science AS-T</a:t>
            </a:r>
          </a:p>
          <a:p>
            <a:pPr lvl="1"/>
            <a:endParaRPr lang="en-US" dirty="0" smtClean="0"/>
          </a:p>
          <a:p>
            <a:endParaRPr lang="en-US" dirty="0" smtClean="0"/>
          </a:p>
          <a:p>
            <a:endParaRPr lang="en-US" dirty="0"/>
          </a:p>
        </p:txBody>
      </p:sp>
    </p:spTree>
    <p:extLst>
      <p:ext uri="{BB962C8B-B14F-4D97-AF65-F5344CB8AC3E}">
        <p14:creationId xmlns:p14="http://schemas.microsoft.com/office/powerpoint/2010/main" val="2909502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Academic Senate Update</a:t>
            </a:r>
            <a:endParaRPr lang="en-US" dirty="0"/>
          </a:p>
        </p:txBody>
      </p:sp>
      <p:sp>
        <p:nvSpPr>
          <p:cNvPr id="7" name="Text Placeholder 6"/>
          <p:cNvSpPr>
            <a:spLocks noGrp="1"/>
          </p:cNvSpPr>
          <p:nvPr>
            <p:ph type="body" idx="1"/>
          </p:nvPr>
        </p:nvSpPr>
        <p:spPr/>
        <p:txBody>
          <a:bodyPr>
            <a:normAutofit/>
          </a:bodyPr>
          <a:lstStyle/>
          <a:p>
            <a:r>
              <a:rPr lang="en-US" sz="2800" dirty="0" smtClean="0">
                <a:solidFill>
                  <a:schemeClr val="tx1"/>
                </a:solidFill>
              </a:rPr>
              <a:t>Denise Allen</a:t>
            </a:r>
            <a:endParaRPr lang="en-US" sz="2800" dirty="0">
              <a:solidFill>
                <a:schemeClr val="tx1"/>
              </a:solidFill>
            </a:endParaRPr>
          </a:p>
        </p:txBody>
      </p:sp>
    </p:spTree>
    <p:extLst>
      <p:ext uri="{BB962C8B-B14F-4D97-AF65-F5344CB8AC3E}">
        <p14:creationId xmlns:p14="http://schemas.microsoft.com/office/powerpoint/2010/main" val="164944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Administrative Services Update</a:t>
            </a:r>
            <a:endParaRPr lang="en-US" dirty="0"/>
          </a:p>
        </p:txBody>
      </p:sp>
      <p:sp>
        <p:nvSpPr>
          <p:cNvPr id="7" name="Text Placeholder 6"/>
          <p:cNvSpPr>
            <a:spLocks noGrp="1"/>
          </p:cNvSpPr>
          <p:nvPr>
            <p:ph type="body" idx="1"/>
          </p:nvPr>
        </p:nvSpPr>
        <p:spPr/>
        <p:txBody>
          <a:bodyPr>
            <a:normAutofit/>
          </a:bodyPr>
          <a:lstStyle/>
          <a:p>
            <a:r>
              <a:rPr lang="en-US" sz="2800" dirty="0" smtClean="0">
                <a:solidFill>
                  <a:schemeClr val="tx1"/>
                </a:solidFill>
              </a:rPr>
              <a:t>Mike Strong</a:t>
            </a:r>
            <a:endParaRPr lang="en-US" sz="2800" dirty="0">
              <a:solidFill>
                <a:schemeClr val="tx1"/>
              </a:solidFill>
            </a:endParaRPr>
          </a:p>
        </p:txBody>
      </p:sp>
    </p:spTree>
    <p:extLst>
      <p:ext uri="{BB962C8B-B14F-4D97-AF65-F5344CB8AC3E}">
        <p14:creationId xmlns:p14="http://schemas.microsoft.com/office/powerpoint/2010/main" val="4136375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Administrative Services Update</a:t>
            </a:r>
            <a:endParaRPr lang="en-US" dirty="0"/>
          </a:p>
        </p:txBody>
      </p:sp>
      <p:sp>
        <p:nvSpPr>
          <p:cNvPr id="3" name="Content Placeholder 2"/>
          <p:cNvSpPr>
            <a:spLocks noGrp="1"/>
          </p:cNvSpPr>
          <p:nvPr>
            <p:ph idx="1"/>
          </p:nvPr>
        </p:nvSpPr>
        <p:spPr/>
        <p:txBody>
          <a:bodyPr>
            <a:normAutofit/>
          </a:bodyPr>
          <a:lstStyle/>
          <a:p>
            <a:r>
              <a:rPr lang="en-US" sz="2800" dirty="0" smtClean="0"/>
              <a:t>Construction: the churn</a:t>
            </a:r>
          </a:p>
          <a:p>
            <a:r>
              <a:rPr lang="en-US" sz="2800" dirty="0" smtClean="0"/>
              <a:t>Budget</a:t>
            </a:r>
          </a:p>
          <a:p>
            <a:r>
              <a:rPr lang="en-US" sz="2800" dirty="0" smtClean="0"/>
              <a:t>PPR Resource Requests</a:t>
            </a:r>
          </a:p>
          <a:p>
            <a:r>
              <a:rPr lang="en-US" sz="2800" dirty="0" smtClean="0"/>
              <a:t>Safety - IIPP</a:t>
            </a:r>
          </a:p>
          <a:p>
            <a:r>
              <a:rPr lang="en-US" sz="2800" dirty="0" smtClean="0"/>
              <a:t>Fitness Center and Open Swim</a:t>
            </a:r>
            <a:endParaRPr lang="en-US" sz="2800" dirty="0"/>
          </a:p>
        </p:txBody>
      </p:sp>
      <p:pic>
        <p:nvPicPr>
          <p:cNvPr id="8194" name="Picture 2" descr="C:\Users\Staff\AppData\Local\Microsoft\Windows\Temporary Internet Files\Content.IE5\90L1KQHX\1210-1242160343u74V[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4383742"/>
            <a:ext cx="3276600" cy="213235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Staff\AppData\Local\Microsoft\Windows\Temporary Internet Files\Content.IE5\5G75FII0\2101058680_64fa63971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914400"/>
            <a:ext cx="3337053" cy="2731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201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Classified Senate Update</a:t>
            </a:r>
            <a:endParaRPr lang="en-US" dirty="0"/>
          </a:p>
        </p:txBody>
      </p:sp>
      <p:sp>
        <p:nvSpPr>
          <p:cNvPr id="7" name="Text Placeholder 6"/>
          <p:cNvSpPr>
            <a:spLocks noGrp="1"/>
          </p:cNvSpPr>
          <p:nvPr>
            <p:ph type="body" idx="1"/>
          </p:nvPr>
        </p:nvSpPr>
        <p:spPr/>
        <p:txBody>
          <a:bodyPr>
            <a:normAutofit/>
          </a:bodyPr>
          <a:lstStyle/>
          <a:p>
            <a:r>
              <a:rPr lang="en-US" sz="2800" dirty="0" smtClean="0">
                <a:solidFill>
                  <a:schemeClr val="tx1"/>
                </a:solidFill>
              </a:rPr>
              <a:t>Michelle </a:t>
            </a:r>
            <a:r>
              <a:rPr lang="en-US" sz="2800" dirty="0" err="1" smtClean="0">
                <a:solidFill>
                  <a:schemeClr val="tx1"/>
                </a:solidFill>
              </a:rPr>
              <a:t>Tinoco</a:t>
            </a:r>
            <a:endParaRPr lang="en-US" sz="2800" dirty="0">
              <a:solidFill>
                <a:schemeClr val="tx1"/>
              </a:solidFill>
            </a:endParaRPr>
          </a:p>
        </p:txBody>
      </p:sp>
    </p:spTree>
    <p:extLst>
      <p:ext uri="{BB962C8B-B14F-4D97-AF65-F5344CB8AC3E}">
        <p14:creationId xmlns:p14="http://schemas.microsoft.com/office/powerpoint/2010/main" val="737948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 Update</a:t>
            </a:r>
            <a:endParaRPr lang="en-US" dirty="0"/>
          </a:p>
        </p:txBody>
      </p:sp>
      <p:sp>
        <p:nvSpPr>
          <p:cNvPr id="3" name="Text Placeholder 2"/>
          <p:cNvSpPr>
            <a:spLocks noGrp="1"/>
          </p:cNvSpPr>
          <p:nvPr>
            <p:ph type="body" idx="1"/>
          </p:nvPr>
        </p:nvSpPr>
        <p:spPr/>
        <p:txBody>
          <a:bodyPr>
            <a:normAutofit/>
          </a:bodyPr>
          <a:lstStyle/>
          <a:p>
            <a:r>
              <a:rPr lang="en-US" sz="2800" dirty="0" smtClean="0">
                <a:solidFill>
                  <a:schemeClr val="tx1"/>
                </a:solidFill>
              </a:rPr>
              <a:t>Bryan Reece</a:t>
            </a:r>
            <a:endParaRPr lang="en-US" sz="2800" dirty="0">
              <a:solidFill>
                <a:schemeClr val="tx1"/>
              </a:solidFill>
            </a:endParaRPr>
          </a:p>
        </p:txBody>
      </p:sp>
    </p:spTree>
    <p:extLst>
      <p:ext uri="{BB962C8B-B14F-4D97-AF65-F5344CB8AC3E}">
        <p14:creationId xmlns:p14="http://schemas.microsoft.com/office/powerpoint/2010/main" val="3331012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8245613" cy="330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51218" y="5103167"/>
            <a:ext cx="3429000" cy="461665"/>
          </a:xfrm>
          <a:prstGeom prst="rect">
            <a:avLst/>
          </a:prstGeom>
          <a:solidFill>
            <a:schemeClr val="bg2">
              <a:lumMod val="50000"/>
            </a:schemeClr>
          </a:solidFill>
        </p:spPr>
        <p:txBody>
          <a:bodyPr wrap="square" rtlCol="0">
            <a:spAutoFit/>
          </a:bodyPr>
          <a:lstStyle/>
          <a:p>
            <a:r>
              <a:rPr lang="en-US" sz="2400" b="1" dirty="0" smtClean="0">
                <a:latin typeface="Arial" panose="020B0604020202020204" pitchFamily="34" charset="0"/>
                <a:cs typeface="Arial" panose="020B0604020202020204" pitchFamily="34" charset="0"/>
              </a:rPr>
              <a:t>Crafton Hills College?</a:t>
            </a:r>
            <a:endParaRPr lang="en-US" sz="2400" b="1" dirty="0">
              <a:latin typeface="Arial" panose="020B0604020202020204" pitchFamily="34" charset="0"/>
              <a:cs typeface="Arial" panose="020B0604020202020204" pitchFamily="34" charset="0"/>
            </a:endParaRPr>
          </a:p>
        </p:txBody>
      </p:sp>
      <p:cxnSp>
        <p:nvCxnSpPr>
          <p:cNvPr id="6" name="Straight Connector 5"/>
          <p:cNvCxnSpPr/>
          <p:nvPr/>
        </p:nvCxnSpPr>
        <p:spPr>
          <a:xfrm>
            <a:off x="4572000" y="4953000"/>
            <a:ext cx="2667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9287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2354" y="1402676"/>
            <a:ext cx="3657600" cy="400110"/>
          </a:xfrm>
          <a:prstGeom prst="rect">
            <a:avLst/>
          </a:prstGeom>
          <a:solidFill>
            <a:schemeClr val="tx1"/>
          </a:solidFill>
        </p:spPr>
        <p:txBody>
          <a:bodyPr wrap="square" rtlCol="0">
            <a:spAutoFit/>
          </a:bodyPr>
          <a:lstStyle/>
          <a:p>
            <a:r>
              <a:rPr lang="en-US" sz="2000" b="1" dirty="0" smtClean="0">
                <a:solidFill>
                  <a:schemeClr val="bg1"/>
                </a:solidFill>
              </a:rPr>
              <a:t>Fall 2014 </a:t>
            </a:r>
            <a:endParaRPr lang="en-US" sz="2000" b="1" dirty="0">
              <a:solidFill>
                <a:schemeClr val="bg1"/>
              </a:solidFill>
            </a:endParaRPr>
          </a:p>
        </p:txBody>
      </p:sp>
      <p:sp>
        <p:nvSpPr>
          <p:cNvPr id="6" name="TextBox 5"/>
          <p:cNvSpPr txBox="1"/>
          <p:nvPr/>
        </p:nvSpPr>
        <p:spPr>
          <a:xfrm>
            <a:off x="4706656" y="1413027"/>
            <a:ext cx="3657600" cy="400110"/>
          </a:xfrm>
          <a:prstGeom prst="rect">
            <a:avLst/>
          </a:prstGeom>
          <a:solidFill>
            <a:schemeClr val="tx1"/>
          </a:solidFill>
        </p:spPr>
        <p:txBody>
          <a:bodyPr wrap="square" rtlCol="0">
            <a:spAutoFit/>
          </a:bodyPr>
          <a:lstStyle/>
          <a:p>
            <a:r>
              <a:rPr lang="en-US" sz="2000" b="1" dirty="0" smtClean="0">
                <a:solidFill>
                  <a:schemeClr val="bg1"/>
                </a:solidFill>
              </a:rPr>
              <a:t>Spring 2015</a:t>
            </a:r>
            <a:endParaRPr lang="en-US" sz="2000" b="1" dirty="0">
              <a:solidFill>
                <a:schemeClr val="bg1"/>
              </a:solidFill>
            </a:endParaRPr>
          </a:p>
        </p:txBody>
      </p:sp>
      <p:sp>
        <p:nvSpPr>
          <p:cNvPr id="7" name="Rectangle 6"/>
          <p:cNvSpPr/>
          <p:nvPr/>
        </p:nvSpPr>
        <p:spPr>
          <a:xfrm>
            <a:off x="772354" y="1402676"/>
            <a:ext cx="3657600" cy="47835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06656" y="1413027"/>
            <a:ext cx="3657600" cy="47835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994294" y="1921572"/>
            <a:ext cx="3275865" cy="3970318"/>
          </a:xfrm>
          <a:prstGeom prst="rect">
            <a:avLst/>
          </a:prstGeom>
          <a:noFill/>
        </p:spPr>
        <p:txBody>
          <a:bodyPr wrap="square" rtlCol="0">
            <a:spAutoFit/>
          </a:bodyPr>
          <a:lstStyle/>
          <a:p>
            <a:pPr marL="230188" indent="-230188">
              <a:buFont typeface="Arial" panose="020B0604020202020204" pitchFamily="34" charset="0"/>
              <a:buChar char="•"/>
            </a:pPr>
            <a:r>
              <a:rPr lang="en-US" dirty="0" smtClean="0"/>
              <a:t>Accreditation</a:t>
            </a:r>
          </a:p>
          <a:p>
            <a:pPr marL="230188" indent="-230188">
              <a:buFont typeface="Arial" panose="020B0604020202020204" pitchFamily="34" charset="0"/>
              <a:buChar char="•"/>
            </a:pPr>
            <a:r>
              <a:rPr lang="en-US" dirty="0" smtClean="0"/>
              <a:t>100% TMC/ADTs</a:t>
            </a:r>
          </a:p>
          <a:p>
            <a:pPr marL="230188" indent="-230188">
              <a:buFont typeface="Arial" panose="020B0604020202020204" pitchFamily="34" charset="0"/>
              <a:buChar char="•"/>
            </a:pPr>
            <a:r>
              <a:rPr lang="en-US" dirty="0" smtClean="0"/>
              <a:t>Basic Skills Plan</a:t>
            </a:r>
          </a:p>
          <a:p>
            <a:pPr marL="230188" indent="-230188">
              <a:buFont typeface="Arial" panose="020B0604020202020204" pitchFamily="34" charset="0"/>
              <a:buChar char="•"/>
            </a:pPr>
            <a:r>
              <a:rPr lang="en-US" dirty="0" smtClean="0"/>
              <a:t>Student Equity Plan</a:t>
            </a:r>
          </a:p>
          <a:p>
            <a:pPr marL="230188" indent="-230188">
              <a:buFont typeface="Arial" panose="020B0604020202020204" pitchFamily="34" charset="0"/>
              <a:buChar char="•"/>
            </a:pPr>
            <a:r>
              <a:rPr lang="en-US" dirty="0"/>
              <a:t>Tablet Initiative (Pilot #1)</a:t>
            </a:r>
          </a:p>
          <a:p>
            <a:pPr marL="230188" indent="-230188">
              <a:buFont typeface="Arial" panose="020B0604020202020204" pitchFamily="34" charset="0"/>
              <a:buChar char="•"/>
            </a:pPr>
            <a:r>
              <a:rPr lang="en-US" dirty="0"/>
              <a:t>College Hour Activities</a:t>
            </a:r>
          </a:p>
          <a:p>
            <a:pPr marL="230188" indent="-230188">
              <a:buFont typeface="Arial" panose="020B0604020202020204" pitchFamily="34" charset="0"/>
              <a:buChar char="•"/>
            </a:pPr>
            <a:r>
              <a:rPr lang="en-US" dirty="0"/>
              <a:t>BA Degree Submitted</a:t>
            </a:r>
          </a:p>
          <a:p>
            <a:pPr marL="230188" indent="-230188">
              <a:buFont typeface="Arial" panose="020B0604020202020204" pitchFamily="34" charset="0"/>
              <a:buChar char="•"/>
            </a:pPr>
            <a:r>
              <a:rPr lang="en-US" dirty="0" smtClean="0"/>
              <a:t>Positive Attendance</a:t>
            </a:r>
          </a:p>
          <a:p>
            <a:pPr marL="230188" indent="-230188">
              <a:buFont typeface="Arial" panose="020B0604020202020204" pitchFamily="34" charset="0"/>
              <a:buChar char="•"/>
            </a:pPr>
            <a:r>
              <a:rPr lang="en-US" dirty="0" smtClean="0"/>
              <a:t>Cleaner Schedule</a:t>
            </a:r>
          </a:p>
          <a:p>
            <a:pPr marL="230188" indent="-230188">
              <a:buFont typeface="Arial" panose="020B0604020202020204" pitchFamily="34" charset="0"/>
              <a:buChar char="•"/>
            </a:pPr>
            <a:r>
              <a:rPr lang="en-US" dirty="0" smtClean="0"/>
              <a:t>eCatalog</a:t>
            </a:r>
          </a:p>
          <a:p>
            <a:pPr marL="230188" indent="-230188">
              <a:buFont typeface="Arial" panose="020B0604020202020204" pitchFamily="34" charset="0"/>
              <a:buChar char="•"/>
            </a:pPr>
            <a:r>
              <a:rPr lang="en-US" dirty="0" smtClean="0"/>
              <a:t>Enrollment Growth</a:t>
            </a:r>
          </a:p>
          <a:p>
            <a:pPr marL="230188" indent="-230188">
              <a:buFont typeface="Arial" panose="020B0604020202020204" pitchFamily="34" charset="0"/>
              <a:buChar char="•"/>
            </a:pPr>
            <a:r>
              <a:rPr lang="en-US" dirty="0" smtClean="0"/>
              <a:t>Final Exam Schedule</a:t>
            </a:r>
          </a:p>
          <a:p>
            <a:pPr marL="230188" indent="-230188">
              <a:buFont typeface="Arial" panose="020B0604020202020204" pitchFamily="34" charset="0"/>
              <a:buChar char="•"/>
            </a:pPr>
            <a:r>
              <a:rPr lang="en-US" dirty="0" smtClean="0"/>
              <a:t>Prof Development Expansion</a:t>
            </a:r>
          </a:p>
          <a:p>
            <a:pPr marL="230188" indent="-230188">
              <a:buFont typeface="Arial" panose="020B0604020202020204" pitchFamily="34" charset="0"/>
              <a:buChar char="•"/>
            </a:pPr>
            <a:r>
              <a:rPr lang="en-US" dirty="0" smtClean="0"/>
              <a:t>SLOs</a:t>
            </a:r>
          </a:p>
        </p:txBody>
      </p:sp>
      <p:sp>
        <p:nvSpPr>
          <p:cNvPr id="10" name="TextBox 9"/>
          <p:cNvSpPr txBox="1"/>
          <p:nvPr/>
        </p:nvSpPr>
        <p:spPr>
          <a:xfrm>
            <a:off x="4830929" y="1921572"/>
            <a:ext cx="3398671" cy="4247317"/>
          </a:xfrm>
          <a:prstGeom prst="rect">
            <a:avLst/>
          </a:prstGeom>
          <a:noFill/>
        </p:spPr>
        <p:txBody>
          <a:bodyPr wrap="square" rtlCol="0">
            <a:spAutoFit/>
          </a:bodyPr>
          <a:lstStyle/>
          <a:p>
            <a:pPr marL="230188" indent="-230188">
              <a:buFont typeface="Arial" panose="020B0604020202020204" pitchFamily="34" charset="0"/>
              <a:buChar char="•"/>
            </a:pPr>
            <a:r>
              <a:rPr lang="en-US" dirty="0" smtClean="0"/>
              <a:t>Course Caps</a:t>
            </a:r>
          </a:p>
          <a:p>
            <a:pPr marL="230188" indent="-230188">
              <a:buFont typeface="Arial" panose="020B0604020202020204" pitchFamily="34" charset="0"/>
              <a:buChar char="•"/>
            </a:pPr>
            <a:r>
              <a:rPr lang="en-US" dirty="0" smtClean="0"/>
              <a:t>Hiring</a:t>
            </a:r>
          </a:p>
          <a:p>
            <a:pPr marL="230188" indent="-230188">
              <a:buFont typeface="Arial" panose="020B0604020202020204" pitchFamily="34" charset="0"/>
              <a:buChar char="•"/>
            </a:pPr>
            <a:r>
              <a:rPr lang="en-US" dirty="0"/>
              <a:t>BA Degree Implementation?</a:t>
            </a:r>
          </a:p>
          <a:p>
            <a:pPr marL="230188" indent="-230188">
              <a:buFont typeface="Arial" panose="020B0604020202020204" pitchFamily="34" charset="0"/>
              <a:buChar char="•"/>
            </a:pPr>
            <a:r>
              <a:rPr lang="en-US" dirty="0" smtClean="0"/>
              <a:t>Tablet </a:t>
            </a:r>
            <a:r>
              <a:rPr lang="en-US" dirty="0"/>
              <a:t>Initiative (Pilot #2)</a:t>
            </a:r>
          </a:p>
          <a:p>
            <a:pPr marL="230188" indent="-230188">
              <a:buFont typeface="Arial" panose="020B0604020202020204" pitchFamily="34" charset="0"/>
              <a:buChar char="•"/>
            </a:pPr>
            <a:r>
              <a:rPr lang="en-US" dirty="0" smtClean="0"/>
              <a:t>Reorganization</a:t>
            </a:r>
          </a:p>
          <a:p>
            <a:pPr marL="230188" indent="-230188">
              <a:buFont typeface="Arial" panose="020B0604020202020204" pitchFamily="34" charset="0"/>
              <a:buChar char="•"/>
            </a:pPr>
            <a:r>
              <a:rPr lang="en-US" dirty="0" smtClean="0"/>
              <a:t>1</a:t>
            </a:r>
            <a:r>
              <a:rPr lang="en-US" baseline="30000" dirty="0" smtClean="0"/>
              <a:t>st</a:t>
            </a:r>
            <a:r>
              <a:rPr lang="en-US" dirty="0" smtClean="0"/>
              <a:t> Draft of </a:t>
            </a:r>
            <a:r>
              <a:rPr lang="en-US" dirty="0" err="1" smtClean="0"/>
              <a:t>Educ</a:t>
            </a:r>
            <a:r>
              <a:rPr lang="en-US" dirty="0" smtClean="0"/>
              <a:t> Master Plan</a:t>
            </a:r>
          </a:p>
          <a:p>
            <a:pPr marL="230188" indent="-230188">
              <a:buFont typeface="Arial" panose="020B0604020202020204" pitchFamily="34" charset="0"/>
              <a:buChar char="•"/>
            </a:pPr>
            <a:r>
              <a:rPr lang="en-US" dirty="0" smtClean="0"/>
              <a:t>Schedule 1-Year in Advance</a:t>
            </a:r>
          </a:p>
          <a:p>
            <a:pPr marL="230188" indent="-230188">
              <a:buFont typeface="Arial" panose="020B0604020202020204" pitchFamily="34" charset="0"/>
              <a:buChar char="•"/>
            </a:pPr>
            <a:r>
              <a:rPr lang="en-US" dirty="0" smtClean="0"/>
              <a:t>Prof Development Expansion</a:t>
            </a:r>
          </a:p>
          <a:p>
            <a:pPr marL="230188" indent="-230188">
              <a:buFont typeface="Arial" panose="020B0604020202020204" pitchFamily="34" charset="0"/>
              <a:buChar char="•"/>
            </a:pPr>
            <a:r>
              <a:rPr lang="en-US" dirty="0" smtClean="0"/>
              <a:t>Expand DE (Coordinator, Plan, Services, AA Degree?)</a:t>
            </a:r>
          </a:p>
          <a:p>
            <a:pPr marL="230188" indent="-230188">
              <a:buFont typeface="Arial" panose="020B0604020202020204" pitchFamily="34" charset="0"/>
              <a:buChar char="•"/>
            </a:pPr>
            <a:r>
              <a:rPr lang="en-US" dirty="0" smtClean="0"/>
              <a:t>Enrollment Growth</a:t>
            </a:r>
          </a:p>
          <a:p>
            <a:pPr marL="230188" indent="-230188">
              <a:buFont typeface="Arial" panose="020B0604020202020204" pitchFamily="34" charset="0"/>
              <a:buChar char="•"/>
            </a:pPr>
            <a:r>
              <a:rPr lang="en-US" dirty="0" smtClean="0"/>
              <a:t>Engage-Learn-Advance Assessment</a:t>
            </a:r>
          </a:p>
          <a:p>
            <a:pPr marL="230188" indent="-230188">
              <a:buFont typeface="Arial" panose="020B0604020202020204" pitchFamily="34" charset="0"/>
              <a:buChar char="•"/>
            </a:pPr>
            <a:r>
              <a:rPr lang="en-US" dirty="0" smtClean="0"/>
              <a:t>Enrollment Efficiency</a:t>
            </a:r>
          </a:p>
          <a:p>
            <a:pPr marL="230188" indent="-230188">
              <a:buFont typeface="Arial" panose="020B0604020202020204" pitchFamily="34" charset="0"/>
              <a:buChar char="•"/>
            </a:pPr>
            <a:r>
              <a:rPr lang="en-US" dirty="0" smtClean="0"/>
              <a:t>SLOs</a:t>
            </a:r>
            <a:endParaRPr lang="en-US" dirty="0"/>
          </a:p>
        </p:txBody>
      </p:sp>
      <p:sp>
        <p:nvSpPr>
          <p:cNvPr id="11" name="TextBox 10"/>
          <p:cNvSpPr txBox="1"/>
          <p:nvPr/>
        </p:nvSpPr>
        <p:spPr>
          <a:xfrm>
            <a:off x="720563" y="743926"/>
            <a:ext cx="6035342" cy="461665"/>
          </a:xfrm>
          <a:prstGeom prst="rect">
            <a:avLst/>
          </a:prstGeom>
          <a:noFill/>
        </p:spPr>
        <p:txBody>
          <a:bodyPr wrap="square" rtlCol="0">
            <a:spAutoFit/>
          </a:bodyPr>
          <a:lstStyle/>
          <a:p>
            <a:r>
              <a:rPr lang="en-US" sz="2400" b="1" dirty="0" smtClean="0"/>
              <a:t>We Are Focused on Good Work</a:t>
            </a:r>
          </a:p>
        </p:txBody>
      </p:sp>
    </p:spTree>
    <p:extLst>
      <p:ext uri="{BB962C8B-B14F-4D97-AF65-F5344CB8AC3E}">
        <p14:creationId xmlns:p14="http://schemas.microsoft.com/office/powerpoint/2010/main" val="36516498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2354" y="1402676"/>
            <a:ext cx="3657600" cy="400110"/>
          </a:xfrm>
          <a:prstGeom prst="rect">
            <a:avLst/>
          </a:prstGeom>
          <a:solidFill>
            <a:schemeClr val="tx1"/>
          </a:solidFill>
        </p:spPr>
        <p:txBody>
          <a:bodyPr wrap="square" rtlCol="0">
            <a:spAutoFit/>
          </a:bodyPr>
          <a:lstStyle/>
          <a:p>
            <a:r>
              <a:rPr lang="en-US" sz="2000" b="1" dirty="0" smtClean="0">
                <a:solidFill>
                  <a:schemeClr val="bg1"/>
                </a:solidFill>
              </a:rPr>
              <a:t>Enrollment Growth </a:t>
            </a:r>
            <a:endParaRPr lang="en-US" sz="2000" b="1" dirty="0">
              <a:solidFill>
                <a:schemeClr val="bg1"/>
              </a:solidFill>
            </a:endParaRPr>
          </a:p>
        </p:txBody>
      </p:sp>
      <p:sp>
        <p:nvSpPr>
          <p:cNvPr id="6" name="TextBox 5"/>
          <p:cNvSpPr txBox="1"/>
          <p:nvPr/>
        </p:nvSpPr>
        <p:spPr>
          <a:xfrm>
            <a:off x="4706656" y="1413027"/>
            <a:ext cx="3657600" cy="400110"/>
          </a:xfrm>
          <a:prstGeom prst="rect">
            <a:avLst/>
          </a:prstGeom>
          <a:solidFill>
            <a:schemeClr val="tx1"/>
          </a:solidFill>
        </p:spPr>
        <p:txBody>
          <a:bodyPr wrap="square" rtlCol="0">
            <a:spAutoFit/>
          </a:bodyPr>
          <a:lstStyle/>
          <a:p>
            <a:r>
              <a:rPr lang="en-US" sz="2000" b="1" dirty="0" smtClean="0">
                <a:solidFill>
                  <a:schemeClr val="bg1"/>
                </a:solidFill>
              </a:rPr>
              <a:t>Student Opinion Spring 2014</a:t>
            </a:r>
            <a:endParaRPr lang="en-US" sz="2000" b="1" dirty="0">
              <a:solidFill>
                <a:schemeClr val="bg1"/>
              </a:solidFill>
            </a:endParaRPr>
          </a:p>
        </p:txBody>
      </p:sp>
      <p:sp>
        <p:nvSpPr>
          <p:cNvPr id="7" name="Rectangle 6"/>
          <p:cNvSpPr/>
          <p:nvPr/>
        </p:nvSpPr>
        <p:spPr>
          <a:xfrm>
            <a:off x="772354" y="1402676"/>
            <a:ext cx="3657600" cy="47835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06656" y="1413027"/>
            <a:ext cx="3657600" cy="47835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24348" y="1937529"/>
            <a:ext cx="3510742" cy="1200329"/>
          </a:xfrm>
          <a:prstGeom prst="rect">
            <a:avLst/>
          </a:prstGeom>
          <a:noFill/>
        </p:spPr>
        <p:txBody>
          <a:bodyPr wrap="square" rtlCol="0">
            <a:spAutoFit/>
          </a:bodyPr>
          <a:lstStyle/>
          <a:p>
            <a:r>
              <a:rPr lang="en-US" dirty="0" smtClean="0"/>
              <a:t>Community College Week recently </a:t>
            </a:r>
            <a:r>
              <a:rPr lang="en-US" dirty="0" err="1" smtClean="0"/>
              <a:t>ID’d</a:t>
            </a:r>
            <a:r>
              <a:rPr lang="en-US" dirty="0" smtClean="0"/>
              <a:t> Crafton as the 9</a:t>
            </a:r>
            <a:r>
              <a:rPr lang="en-US" baseline="30000" dirty="0" smtClean="0"/>
              <a:t>th</a:t>
            </a:r>
            <a:r>
              <a:rPr lang="en-US" dirty="0" smtClean="0"/>
              <a:t> fastest growing college in the country (enrollments from 5,000 to 10,000)</a:t>
            </a:r>
            <a:endParaRPr lang="en-US" dirty="0"/>
          </a:p>
        </p:txBody>
      </p:sp>
      <p:sp>
        <p:nvSpPr>
          <p:cNvPr id="10" name="TextBox 9"/>
          <p:cNvSpPr txBox="1"/>
          <p:nvPr/>
        </p:nvSpPr>
        <p:spPr>
          <a:xfrm>
            <a:off x="4830929" y="2007832"/>
            <a:ext cx="3398671" cy="3970318"/>
          </a:xfrm>
          <a:prstGeom prst="rect">
            <a:avLst/>
          </a:prstGeom>
          <a:noFill/>
        </p:spPr>
        <p:txBody>
          <a:bodyPr wrap="square" rtlCol="0">
            <a:spAutoFit/>
          </a:bodyPr>
          <a:lstStyle/>
          <a:p>
            <a:pPr marL="285750" lvl="0" indent="-285750">
              <a:buFont typeface="Arial" panose="020B0604020202020204" pitchFamily="34" charset="0"/>
              <a:buChar char="•"/>
            </a:pPr>
            <a:r>
              <a:rPr lang="en-US" dirty="0" smtClean="0"/>
              <a:t>95</a:t>
            </a:r>
            <a:r>
              <a:rPr lang="en-US" dirty="0"/>
              <a:t>% </a:t>
            </a:r>
            <a:r>
              <a:rPr lang="en-US" dirty="0" smtClean="0"/>
              <a:t>satisfied </a:t>
            </a:r>
            <a:r>
              <a:rPr lang="en-US" dirty="0"/>
              <a:t>with instruction and </a:t>
            </a:r>
            <a:r>
              <a:rPr lang="en-US" dirty="0" smtClean="0"/>
              <a:t>overall ed experience</a:t>
            </a:r>
          </a:p>
          <a:p>
            <a:pPr marL="285750" lvl="0" indent="-285750">
              <a:buFont typeface="Arial" panose="020B0604020202020204" pitchFamily="34" charset="0"/>
              <a:buChar char="•"/>
            </a:pPr>
            <a:r>
              <a:rPr lang="en-US" dirty="0" smtClean="0"/>
              <a:t>93</a:t>
            </a:r>
            <a:r>
              <a:rPr lang="en-US" dirty="0"/>
              <a:t>% </a:t>
            </a:r>
            <a:r>
              <a:rPr lang="en-US" dirty="0" smtClean="0"/>
              <a:t>believe receiving </a:t>
            </a:r>
            <a:r>
              <a:rPr lang="en-US" dirty="0"/>
              <a:t>a great </a:t>
            </a:r>
            <a:r>
              <a:rPr lang="en-US" dirty="0" smtClean="0"/>
              <a:t>education</a:t>
            </a:r>
          </a:p>
          <a:p>
            <a:pPr marL="285750" lvl="0" indent="-285750">
              <a:buFont typeface="Arial" panose="020B0604020202020204" pitchFamily="34" charset="0"/>
              <a:buChar char="•"/>
            </a:pPr>
            <a:r>
              <a:rPr lang="en-US" dirty="0"/>
              <a:t>9</a:t>
            </a:r>
            <a:r>
              <a:rPr lang="en-US" dirty="0" smtClean="0"/>
              <a:t>6</a:t>
            </a:r>
            <a:r>
              <a:rPr lang="en-US" dirty="0"/>
              <a:t>% </a:t>
            </a:r>
            <a:r>
              <a:rPr lang="en-US" dirty="0" smtClean="0"/>
              <a:t>believe </a:t>
            </a:r>
            <a:r>
              <a:rPr lang="en-US" dirty="0"/>
              <a:t>library resources </a:t>
            </a:r>
            <a:r>
              <a:rPr lang="en-US" dirty="0" smtClean="0"/>
              <a:t>meet </a:t>
            </a:r>
            <a:r>
              <a:rPr lang="en-US" dirty="0"/>
              <a:t>needs and tutoring services </a:t>
            </a:r>
            <a:r>
              <a:rPr lang="en-US" dirty="0" smtClean="0"/>
              <a:t>readily available</a:t>
            </a:r>
          </a:p>
          <a:p>
            <a:pPr marL="285750" lvl="0" indent="-285750">
              <a:buFont typeface="Arial" panose="020B0604020202020204" pitchFamily="34" charset="0"/>
              <a:buChar char="•"/>
            </a:pPr>
            <a:r>
              <a:rPr lang="en-US" dirty="0" smtClean="0"/>
              <a:t>92% </a:t>
            </a:r>
            <a:r>
              <a:rPr lang="en-US" dirty="0"/>
              <a:t>satisfied with overall services for </a:t>
            </a:r>
            <a:r>
              <a:rPr lang="en-US" dirty="0" smtClean="0"/>
              <a:t>students</a:t>
            </a:r>
          </a:p>
          <a:p>
            <a:pPr marL="285750" lvl="0" indent="-285750">
              <a:buFont typeface="Arial" panose="020B0604020202020204" pitchFamily="34" charset="0"/>
              <a:buChar char="•"/>
            </a:pPr>
            <a:r>
              <a:rPr lang="en-US" dirty="0" smtClean="0"/>
              <a:t>96% believe </a:t>
            </a:r>
            <a:r>
              <a:rPr lang="en-US" dirty="0"/>
              <a:t>campus is </a:t>
            </a:r>
            <a:r>
              <a:rPr lang="en-US" dirty="0" smtClean="0"/>
              <a:t>clean, well-maintained, grounds </a:t>
            </a:r>
            <a:r>
              <a:rPr lang="en-US" dirty="0"/>
              <a:t>are well-cared for</a:t>
            </a:r>
            <a:r>
              <a:rPr lang="en-US" dirty="0" smtClean="0"/>
              <a:t>.</a:t>
            </a:r>
          </a:p>
          <a:p>
            <a:pPr marL="285750" lvl="0" indent="-285750">
              <a:buFont typeface="Arial" panose="020B0604020202020204" pitchFamily="34" charset="0"/>
              <a:buChar char="•"/>
            </a:pPr>
            <a:r>
              <a:rPr lang="en-US" dirty="0" smtClean="0"/>
              <a:t>92</a:t>
            </a:r>
            <a:r>
              <a:rPr lang="en-US" dirty="0"/>
              <a:t>% </a:t>
            </a:r>
            <a:r>
              <a:rPr lang="en-US" dirty="0" smtClean="0"/>
              <a:t>believe computer </a:t>
            </a:r>
            <a:r>
              <a:rPr lang="en-US" dirty="0"/>
              <a:t>labs are adequate and </a:t>
            </a:r>
            <a:r>
              <a:rPr lang="en-US" dirty="0" smtClean="0"/>
              <a:t>accessible</a:t>
            </a:r>
            <a:endParaRPr lang="en-US" dirty="0"/>
          </a:p>
        </p:txBody>
      </p:sp>
      <p:sp>
        <p:nvSpPr>
          <p:cNvPr id="11" name="TextBox 10"/>
          <p:cNvSpPr txBox="1"/>
          <p:nvPr/>
        </p:nvSpPr>
        <p:spPr>
          <a:xfrm>
            <a:off x="720562" y="743926"/>
            <a:ext cx="6747037" cy="461665"/>
          </a:xfrm>
          <a:prstGeom prst="rect">
            <a:avLst/>
          </a:prstGeom>
          <a:noFill/>
        </p:spPr>
        <p:txBody>
          <a:bodyPr wrap="square" rtlCol="0">
            <a:spAutoFit/>
          </a:bodyPr>
          <a:lstStyle/>
          <a:p>
            <a:r>
              <a:rPr lang="en-US" sz="2400" b="1" dirty="0" smtClean="0"/>
              <a:t>Students Are Benefitting from Your Efforts</a:t>
            </a:r>
          </a:p>
        </p:txBody>
      </p:sp>
      <p:pic>
        <p:nvPicPr>
          <p:cNvPr id="2" name="Picture 1"/>
          <p:cNvPicPr>
            <a:picLocks noChangeAspect="1"/>
          </p:cNvPicPr>
          <p:nvPr/>
        </p:nvPicPr>
        <p:blipFill rotWithShape="1">
          <a:blip r:embed="rId3"/>
          <a:srcRect l="2083" t="27963" r="56043" b="11667"/>
          <a:stretch/>
        </p:blipFill>
        <p:spPr>
          <a:xfrm>
            <a:off x="810492" y="3227553"/>
            <a:ext cx="3566160" cy="2891953"/>
          </a:xfrm>
          <a:prstGeom prst="rect">
            <a:avLst/>
          </a:prstGeom>
        </p:spPr>
      </p:pic>
    </p:spTree>
    <p:extLst>
      <p:ext uri="{BB962C8B-B14F-4D97-AF65-F5344CB8AC3E}">
        <p14:creationId xmlns:p14="http://schemas.microsoft.com/office/powerpoint/2010/main" val="31272634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2354" y="1402676"/>
            <a:ext cx="3657600" cy="400110"/>
          </a:xfrm>
          <a:prstGeom prst="rect">
            <a:avLst/>
          </a:prstGeom>
          <a:solidFill>
            <a:schemeClr val="tx1"/>
          </a:solidFill>
        </p:spPr>
        <p:txBody>
          <a:bodyPr wrap="square" rtlCol="0">
            <a:spAutoFit/>
          </a:bodyPr>
          <a:lstStyle/>
          <a:p>
            <a:r>
              <a:rPr lang="en-US" sz="2000" b="1" dirty="0" smtClean="0">
                <a:solidFill>
                  <a:schemeClr val="bg1"/>
                </a:solidFill>
              </a:rPr>
              <a:t>Retention Rates </a:t>
            </a:r>
            <a:endParaRPr lang="en-US" sz="2000" b="1" dirty="0">
              <a:solidFill>
                <a:schemeClr val="bg1"/>
              </a:solidFill>
            </a:endParaRPr>
          </a:p>
        </p:txBody>
      </p:sp>
      <p:sp>
        <p:nvSpPr>
          <p:cNvPr id="6" name="TextBox 5"/>
          <p:cNvSpPr txBox="1"/>
          <p:nvPr/>
        </p:nvSpPr>
        <p:spPr>
          <a:xfrm>
            <a:off x="4706656" y="1413027"/>
            <a:ext cx="3657600" cy="400110"/>
          </a:xfrm>
          <a:prstGeom prst="rect">
            <a:avLst/>
          </a:prstGeom>
          <a:solidFill>
            <a:schemeClr val="tx1"/>
          </a:solidFill>
        </p:spPr>
        <p:txBody>
          <a:bodyPr wrap="square" rtlCol="0">
            <a:spAutoFit/>
          </a:bodyPr>
          <a:lstStyle/>
          <a:p>
            <a:r>
              <a:rPr lang="en-US" sz="2000" b="1" dirty="0" smtClean="0">
                <a:solidFill>
                  <a:schemeClr val="bg1"/>
                </a:solidFill>
              </a:rPr>
              <a:t>Success Rates</a:t>
            </a:r>
            <a:endParaRPr lang="en-US" sz="2000" b="1" dirty="0">
              <a:solidFill>
                <a:schemeClr val="bg1"/>
              </a:solidFill>
            </a:endParaRPr>
          </a:p>
        </p:txBody>
      </p:sp>
      <p:sp>
        <p:nvSpPr>
          <p:cNvPr id="7" name="Rectangle 6"/>
          <p:cNvSpPr/>
          <p:nvPr/>
        </p:nvSpPr>
        <p:spPr>
          <a:xfrm>
            <a:off x="772354" y="1402676"/>
            <a:ext cx="3657600" cy="47835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06656" y="1413027"/>
            <a:ext cx="3657600" cy="47835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720562" y="743926"/>
            <a:ext cx="6591761" cy="461665"/>
          </a:xfrm>
          <a:prstGeom prst="rect">
            <a:avLst/>
          </a:prstGeom>
          <a:noFill/>
        </p:spPr>
        <p:txBody>
          <a:bodyPr wrap="square" rtlCol="0">
            <a:spAutoFit/>
          </a:bodyPr>
          <a:lstStyle/>
          <a:p>
            <a:r>
              <a:rPr lang="en-US" sz="2400" b="1" dirty="0" smtClean="0"/>
              <a:t>Students Are Benefitting From Your Efforts</a:t>
            </a:r>
          </a:p>
        </p:txBody>
      </p:sp>
      <p:graphicFrame>
        <p:nvGraphicFramePr>
          <p:cNvPr id="4" name="Chart 3"/>
          <p:cNvGraphicFramePr/>
          <p:nvPr>
            <p:extLst>
              <p:ext uri="{D42A27DB-BD31-4B8C-83A1-F6EECF244321}">
                <p14:modId xmlns:p14="http://schemas.microsoft.com/office/powerpoint/2010/main" val="2398504168"/>
              </p:ext>
            </p:extLst>
          </p:nvPr>
        </p:nvGraphicFramePr>
        <p:xfrm>
          <a:off x="929196" y="2033490"/>
          <a:ext cx="3385352" cy="406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extLst>
              <p:ext uri="{D42A27DB-BD31-4B8C-83A1-F6EECF244321}">
                <p14:modId xmlns:p14="http://schemas.microsoft.com/office/powerpoint/2010/main" val="3499288966"/>
              </p:ext>
            </p:extLst>
          </p:nvPr>
        </p:nvGraphicFramePr>
        <p:xfrm>
          <a:off x="4881250" y="2051244"/>
          <a:ext cx="3385352"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3381556" y="2224011"/>
            <a:ext cx="845389" cy="307777"/>
          </a:xfrm>
          <a:prstGeom prst="rect">
            <a:avLst/>
          </a:prstGeom>
          <a:noFill/>
        </p:spPr>
        <p:txBody>
          <a:bodyPr wrap="square" rtlCol="0">
            <a:spAutoFit/>
          </a:bodyPr>
          <a:lstStyle/>
          <a:p>
            <a:pPr algn="ctr"/>
            <a:r>
              <a:rPr lang="en-US" sz="1400" dirty="0" smtClean="0"/>
              <a:t>91.0%</a:t>
            </a:r>
            <a:endParaRPr lang="en-US" sz="1400" dirty="0"/>
          </a:p>
        </p:txBody>
      </p:sp>
      <p:sp>
        <p:nvSpPr>
          <p:cNvPr id="10" name="TextBox 9"/>
          <p:cNvSpPr txBox="1"/>
          <p:nvPr/>
        </p:nvSpPr>
        <p:spPr>
          <a:xfrm>
            <a:off x="7312324" y="2303017"/>
            <a:ext cx="845389" cy="307777"/>
          </a:xfrm>
          <a:prstGeom prst="rect">
            <a:avLst/>
          </a:prstGeom>
          <a:noFill/>
        </p:spPr>
        <p:txBody>
          <a:bodyPr wrap="square" rtlCol="0">
            <a:spAutoFit/>
          </a:bodyPr>
          <a:lstStyle/>
          <a:p>
            <a:pPr algn="ctr"/>
            <a:r>
              <a:rPr lang="en-US" sz="1400" dirty="0" smtClean="0"/>
              <a:t>74.0%</a:t>
            </a:r>
            <a:endParaRPr lang="en-US" sz="1400" dirty="0"/>
          </a:p>
        </p:txBody>
      </p:sp>
      <p:sp>
        <p:nvSpPr>
          <p:cNvPr id="13" name="TextBox 12"/>
          <p:cNvSpPr txBox="1"/>
          <p:nvPr/>
        </p:nvSpPr>
        <p:spPr>
          <a:xfrm>
            <a:off x="1690777" y="6077232"/>
            <a:ext cx="2064709" cy="307777"/>
          </a:xfrm>
          <a:prstGeom prst="rect">
            <a:avLst/>
          </a:prstGeom>
          <a:solidFill>
            <a:schemeClr val="accent4">
              <a:lumMod val="40000"/>
              <a:lumOff val="60000"/>
            </a:schemeClr>
          </a:solidFill>
        </p:spPr>
        <p:txBody>
          <a:bodyPr wrap="square" rtlCol="0">
            <a:spAutoFit/>
          </a:bodyPr>
          <a:lstStyle/>
          <a:p>
            <a:pPr algn="ctr"/>
            <a:r>
              <a:rPr lang="en-US" sz="1400" dirty="0" smtClean="0"/>
              <a:t>6</a:t>
            </a:r>
            <a:r>
              <a:rPr lang="en-US" sz="1400" baseline="30000" dirty="0" smtClean="0"/>
              <a:t>th</a:t>
            </a:r>
            <a:r>
              <a:rPr lang="en-US" sz="1400" dirty="0" smtClean="0"/>
              <a:t> Highest in California</a:t>
            </a:r>
            <a:endParaRPr lang="en-US" sz="1400" dirty="0"/>
          </a:p>
        </p:txBody>
      </p:sp>
      <p:sp>
        <p:nvSpPr>
          <p:cNvPr id="14" name="TextBox 13"/>
          <p:cNvSpPr txBox="1"/>
          <p:nvPr/>
        </p:nvSpPr>
        <p:spPr>
          <a:xfrm>
            <a:off x="5723550" y="6072957"/>
            <a:ext cx="2064709" cy="307777"/>
          </a:xfrm>
          <a:prstGeom prst="rect">
            <a:avLst/>
          </a:prstGeom>
          <a:solidFill>
            <a:schemeClr val="accent4">
              <a:lumMod val="40000"/>
              <a:lumOff val="60000"/>
            </a:schemeClr>
          </a:solidFill>
        </p:spPr>
        <p:txBody>
          <a:bodyPr wrap="square" rtlCol="0">
            <a:spAutoFit/>
          </a:bodyPr>
          <a:lstStyle/>
          <a:p>
            <a:pPr algn="ctr"/>
            <a:r>
              <a:rPr lang="en-US" sz="1400" dirty="0" smtClean="0"/>
              <a:t>16</a:t>
            </a:r>
            <a:r>
              <a:rPr lang="en-US" sz="1400" baseline="30000" dirty="0" smtClean="0"/>
              <a:t>th</a:t>
            </a:r>
            <a:r>
              <a:rPr lang="en-US" sz="1400" dirty="0" smtClean="0"/>
              <a:t> Highest in California</a:t>
            </a:r>
            <a:endParaRPr lang="en-US" sz="1400" dirty="0"/>
          </a:p>
        </p:txBody>
      </p:sp>
    </p:spTree>
    <p:extLst>
      <p:ext uri="{BB962C8B-B14F-4D97-AF65-F5344CB8AC3E}">
        <p14:creationId xmlns:p14="http://schemas.microsoft.com/office/powerpoint/2010/main" val="18365772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8136" y="1369897"/>
            <a:ext cx="7498080" cy="400110"/>
          </a:xfrm>
          <a:prstGeom prst="rect">
            <a:avLst/>
          </a:prstGeom>
          <a:solidFill>
            <a:schemeClr val="tx1"/>
          </a:solidFill>
        </p:spPr>
        <p:txBody>
          <a:bodyPr wrap="square" rtlCol="0">
            <a:spAutoFit/>
          </a:bodyPr>
          <a:lstStyle/>
          <a:p>
            <a:r>
              <a:rPr lang="en-US" sz="2000" b="1" dirty="0" smtClean="0">
                <a:solidFill>
                  <a:schemeClr val="bg1"/>
                </a:solidFill>
              </a:rPr>
              <a:t>#1 in Inland Empire for Combined Score</a:t>
            </a:r>
            <a:endParaRPr lang="en-US" sz="2000" b="1" dirty="0">
              <a:solidFill>
                <a:schemeClr val="bg1"/>
              </a:solidFill>
            </a:endParaRPr>
          </a:p>
        </p:txBody>
      </p:sp>
      <p:sp>
        <p:nvSpPr>
          <p:cNvPr id="8" name="Rectangle 7"/>
          <p:cNvSpPr/>
          <p:nvPr/>
        </p:nvSpPr>
        <p:spPr>
          <a:xfrm>
            <a:off x="828136" y="1369897"/>
            <a:ext cx="7498080" cy="47835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720562" y="330075"/>
            <a:ext cx="7605653" cy="830997"/>
          </a:xfrm>
          <a:prstGeom prst="rect">
            <a:avLst/>
          </a:prstGeom>
          <a:noFill/>
        </p:spPr>
        <p:txBody>
          <a:bodyPr wrap="square" rtlCol="0">
            <a:spAutoFit/>
          </a:bodyPr>
          <a:lstStyle/>
          <a:p>
            <a:r>
              <a:rPr lang="en-US" sz="2400" b="1" dirty="0"/>
              <a:t>Retention and Success </a:t>
            </a:r>
            <a:r>
              <a:rPr lang="en-US" sz="2400" b="1" dirty="0" smtClean="0"/>
              <a:t>Comparisons—Inland Empire </a:t>
            </a:r>
            <a:endParaRPr lang="en-US" sz="2400" b="1" dirty="0"/>
          </a:p>
          <a:p>
            <a:endParaRPr lang="en-US" sz="2400" b="1" dirty="0" smtClean="0"/>
          </a:p>
        </p:txBody>
      </p:sp>
      <p:sp>
        <p:nvSpPr>
          <p:cNvPr id="16" name="TextBox 15"/>
          <p:cNvSpPr txBox="1"/>
          <p:nvPr/>
        </p:nvSpPr>
        <p:spPr>
          <a:xfrm>
            <a:off x="5545057" y="6153487"/>
            <a:ext cx="2838092" cy="276999"/>
          </a:xfrm>
          <a:prstGeom prst="rect">
            <a:avLst/>
          </a:prstGeom>
          <a:noFill/>
        </p:spPr>
        <p:txBody>
          <a:bodyPr wrap="square" rtlCol="0">
            <a:spAutoFit/>
          </a:bodyPr>
          <a:lstStyle/>
          <a:p>
            <a:pPr algn="r"/>
            <a:r>
              <a:rPr lang="en-US" sz="1200" i="1" dirty="0" smtClean="0"/>
              <a:t>Spring 2014, Credit Courses</a:t>
            </a:r>
            <a:endParaRPr lang="en-US" sz="1200" i="1" dirty="0"/>
          </a:p>
        </p:txBody>
      </p:sp>
      <p:graphicFrame>
        <p:nvGraphicFramePr>
          <p:cNvPr id="3" name="Table 2"/>
          <p:cNvGraphicFramePr>
            <a:graphicFrameLocks noGrp="1"/>
          </p:cNvGraphicFramePr>
          <p:nvPr>
            <p:extLst>
              <p:ext uri="{D42A27DB-BD31-4B8C-83A1-F6EECF244321}">
                <p14:modId xmlns:p14="http://schemas.microsoft.com/office/powerpoint/2010/main" val="529798406"/>
              </p:ext>
            </p:extLst>
          </p:nvPr>
        </p:nvGraphicFramePr>
        <p:xfrm>
          <a:off x="1155938" y="2004844"/>
          <a:ext cx="6745732" cy="3998619"/>
        </p:xfrm>
        <a:graphic>
          <a:graphicData uri="http://schemas.openxmlformats.org/drawingml/2006/table">
            <a:tbl>
              <a:tblPr firstRow="1" firstCol="1" bandRow="1">
                <a:tableStyleId>{2D5ABB26-0587-4C30-8999-92F81FD0307C}</a:tableStyleId>
              </a:tblPr>
              <a:tblGrid>
                <a:gridCol w="1637729"/>
                <a:gridCol w="1093978"/>
                <a:gridCol w="992061"/>
                <a:gridCol w="815023"/>
                <a:gridCol w="1027747"/>
                <a:gridCol w="589597"/>
                <a:gridCol w="589597"/>
              </a:tblGrid>
              <a:tr h="594018">
                <a:tc>
                  <a:txBody>
                    <a:bodyPr/>
                    <a:lstStyle/>
                    <a:p>
                      <a:pPr algn="l">
                        <a:lnSpc>
                          <a:spcPct val="100000"/>
                        </a:lnSpc>
                      </a:pPr>
                      <a:endParaRPr lang="en-US" sz="1600" dirty="0">
                        <a:effectLst/>
                        <a:latin typeface="Calibri"/>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dirty="0" smtClean="0">
                          <a:effectLst/>
                        </a:rPr>
                        <a:t>Enrollment</a:t>
                      </a:r>
                      <a:endParaRPr lang="en-US" sz="1600" baseline="0" dirty="0" smtClean="0">
                        <a:effectLst/>
                      </a:endParaRPr>
                    </a:p>
                    <a:p>
                      <a:pPr marL="0" marR="0" algn="ctr">
                        <a:lnSpc>
                          <a:spcPct val="100000"/>
                        </a:lnSpc>
                        <a:spcBef>
                          <a:spcPts val="0"/>
                        </a:spcBef>
                        <a:spcAft>
                          <a:spcPts val="0"/>
                        </a:spcAft>
                      </a:pPr>
                      <a:r>
                        <a:rPr lang="en-US" sz="1600" baseline="0" dirty="0" smtClean="0">
                          <a:effectLst/>
                        </a:rPr>
                        <a:t>Count</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0000"/>
                        </a:lnSpc>
                        <a:spcBef>
                          <a:spcPts val="0"/>
                        </a:spcBef>
                        <a:spcAft>
                          <a:spcPts val="0"/>
                        </a:spcAft>
                      </a:pPr>
                      <a:r>
                        <a:rPr lang="en-US" sz="1600" dirty="0" smtClean="0">
                          <a:effectLst/>
                        </a:rPr>
                        <a:t>Retention</a:t>
                      </a:r>
                    </a:p>
                    <a:p>
                      <a:pPr marL="0" marR="0" algn="ctr">
                        <a:lnSpc>
                          <a:spcPct val="100000"/>
                        </a:lnSpc>
                        <a:spcBef>
                          <a:spcPts val="0"/>
                        </a:spcBef>
                        <a:spcAft>
                          <a:spcPts val="0"/>
                        </a:spcAft>
                      </a:pPr>
                      <a:r>
                        <a:rPr lang="en-US" sz="1600" dirty="0" smtClean="0">
                          <a:effectLst/>
                        </a:rPr>
                        <a:t>Rate</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0000"/>
                        </a:lnSpc>
                        <a:spcBef>
                          <a:spcPts val="0"/>
                        </a:spcBef>
                        <a:spcAft>
                          <a:spcPts val="0"/>
                        </a:spcAft>
                      </a:pPr>
                      <a:r>
                        <a:rPr lang="en-US" sz="1600" dirty="0" smtClean="0">
                          <a:effectLst/>
                        </a:rPr>
                        <a:t>Success</a:t>
                      </a:r>
                    </a:p>
                    <a:p>
                      <a:pPr marL="0" marR="0" algn="ctr">
                        <a:lnSpc>
                          <a:spcPct val="100000"/>
                        </a:lnSpc>
                        <a:spcBef>
                          <a:spcPts val="0"/>
                        </a:spcBef>
                        <a:spcAft>
                          <a:spcPts val="0"/>
                        </a:spcAft>
                      </a:pPr>
                      <a:r>
                        <a:rPr lang="en-US" sz="1600" dirty="0" smtClean="0">
                          <a:effectLst/>
                        </a:rPr>
                        <a:t>Rate</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0000"/>
                        </a:lnSpc>
                        <a:spcBef>
                          <a:spcPts val="0"/>
                        </a:spcBef>
                        <a:spcAft>
                          <a:spcPts val="0"/>
                        </a:spcAft>
                      </a:pPr>
                      <a:r>
                        <a:rPr lang="en-US" sz="1600" dirty="0" smtClean="0">
                          <a:effectLst/>
                        </a:rPr>
                        <a:t>Combined</a:t>
                      </a:r>
                    </a:p>
                    <a:p>
                      <a:pPr marL="0" marR="0" algn="ctr">
                        <a:lnSpc>
                          <a:spcPct val="100000"/>
                        </a:lnSpc>
                        <a:spcBef>
                          <a:spcPts val="0"/>
                        </a:spcBef>
                        <a:spcAft>
                          <a:spcPts val="0"/>
                        </a:spcAft>
                      </a:pPr>
                      <a:r>
                        <a:rPr lang="en-US" sz="1600" dirty="0" smtClean="0">
                          <a:effectLst/>
                        </a:rPr>
                        <a:t>Rate</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0000"/>
                        </a:lnSpc>
                        <a:spcBef>
                          <a:spcPts val="0"/>
                        </a:spcBef>
                        <a:spcAft>
                          <a:spcPts val="0"/>
                        </a:spcAft>
                      </a:pPr>
                      <a:r>
                        <a:rPr lang="en-US" sz="1600" dirty="0" smtClean="0">
                          <a:effectLst/>
                        </a:rPr>
                        <a:t>CA</a:t>
                      </a:r>
                    </a:p>
                    <a:p>
                      <a:pPr marL="0" marR="0" algn="ctr">
                        <a:lnSpc>
                          <a:spcPct val="100000"/>
                        </a:lnSpc>
                        <a:spcBef>
                          <a:spcPts val="0"/>
                        </a:spcBef>
                        <a:spcAft>
                          <a:spcPts val="0"/>
                        </a:spcAft>
                      </a:pPr>
                      <a:r>
                        <a:rPr lang="en-US" sz="1600" dirty="0" smtClean="0">
                          <a:effectLst/>
                        </a:rPr>
                        <a:t>Rank</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0000"/>
                        </a:lnSpc>
                        <a:spcBef>
                          <a:spcPts val="0"/>
                        </a:spcBef>
                        <a:spcAft>
                          <a:spcPts val="0"/>
                        </a:spcAft>
                      </a:pPr>
                      <a:r>
                        <a:rPr lang="en-US" sz="1600" dirty="0" smtClean="0">
                          <a:effectLst/>
                          <a:latin typeface="Calibri"/>
                          <a:ea typeface="Calibri"/>
                          <a:cs typeface="Times New Roman"/>
                        </a:rPr>
                        <a:t>IE</a:t>
                      </a:r>
                    </a:p>
                    <a:p>
                      <a:pPr marL="0" marR="0" algn="ctr">
                        <a:lnSpc>
                          <a:spcPct val="100000"/>
                        </a:lnSpc>
                        <a:spcBef>
                          <a:spcPts val="0"/>
                        </a:spcBef>
                        <a:spcAft>
                          <a:spcPts val="0"/>
                        </a:spcAft>
                      </a:pPr>
                      <a:r>
                        <a:rPr lang="en-US" sz="1600" dirty="0" smtClean="0">
                          <a:effectLst/>
                          <a:latin typeface="Calibri"/>
                          <a:ea typeface="Calibri"/>
                          <a:cs typeface="Times New Roman"/>
                        </a:rPr>
                        <a:t>Rank</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97009">
                <a:tc>
                  <a:txBody>
                    <a:bodyPr/>
                    <a:lstStyle/>
                    <a:p>
                      <a:pPr marL="0" marR="0">
                        <a:lnSpc>
                          <a:spcPct val="100000"/>
                        </a:lnSpc>
                        <a:spcBef>
                          <a:spcPts val="0"/>
                        </a:spcBef>
                        <a:spcAft>
                          <a:spcPts val="0"/>
                        </a:spcAft>
                      </a:pPr>
                      <a:r>
                        <a:rPr lang="en-US" sz="1600" dirty="0">
                          <a:solidFill>
                            <a:srgbClr val="000000"/>
                          </a:solidFill>
                          <a:effectLst/>
                          <a:latin typeface="Calibri"/>
                          <a:ea typeface="Times New Roman"/>
                          <a:cs typeface="Times New Roman"/>
                        </a:rPr>
                        <a:t>Crafton </a:t>
                      </a:r>
                      <a:r>
                        <a:rPr lang="en-US" sz="1600" dirty="0" smtClean="0">
                          <a:solidFill>
                            <a:srgbClr val="000000"/>
                          </a:solidFill>
                          <a:effectLst/>
                          <a:latin typeface="Calibri"/>
                          <a:ea typeface="Times New Roman"/>
                          <a:cs typeface="Times New Roman"/>
                        </a:rPr>
                        <a:t>Hills</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14,372</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91.0%</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74.0%</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82.5%</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4</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0"/>
                        </a:spcBef>
                        <a:spcAft>
                          <a:spcPts val="0"/>
                        </a:spcAft>
                      </a:pPr>
                      <a:r>
                        <a:rPr lang="en-US" sz="1600" dirty="0" smtClean="0">
                          <a:effectLst/>
                          <a:latin typeface="Calibri"/>
                          <a:ea typeface="Calibri"/>
                          <a:cs typeface="Times New Roman"/>
                        </a:rPr>
                        <a:t>1</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297009">
                <a:tc>
                  <a:txBody>
                    <a:bodyPr/>
                    <a:lstStyle/>
                    <a:p>
                      <a:pPr marL="0" marR="0">
                        <a:lnSpc>
                          <a:spcPct val="100000"/>
                        </a:lnSpc>
                        <a:spcBef>
                          <a:spcPts val="0"/>
                        </a:spcBef>
                        <a:spcAft>
                          <a:spcPts val="0"/>
                        </a:spcAft>
                      </a:pPr>
                      <a:r>
                        <a:rPr lang="en-US" sz="1600" dirty="0" smtClean="0">
                          <a:solidFill>
                            <a:srgbClr val="000000"/>
                          </a:solidFill>
                          <a:effectLst/>
                          <a:latin typeface="Calibri"/>
                          <a:ea typeface="Times New Roman"/>
                          <a:cs typeface="Times New Roman"/>
                        </a:rPr>
                        <a:t>Chaffey</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49,681</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90.3%</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71.5%</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80.9%</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17</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latin typeface="Calibri"/>
                          <a:ea typeface="Calibri"/>
                          <a:cs typeface="Times New Roman"/>
                        </a:rPr>
                        <a:t>2</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009">
                <a:tc>
                  <a:txBody>
                    <a:bodyPr/>
                    <a:lstStyle/>
                    <a:p>
                      <a:pPr marL="0" marR="0">
                        <a:lnSpc>
                          <a:spcPct val="100000"/>
                        </a:lnSpc>
                        <a:spcBef>
                          <a:spcPts val="0"/>
                        </a:spcBef>
                        <a:spcAft>
                          <a:spcPts val="0"/>
                        </a:spcAft>
                      </a:pPr>
                      <a:r>
                        <a:rPr lang="en-US" sz="1600" dirty="0" smtClean="0">
                          <a:solidFill>
                            <a:srgbClr val="000000"/>
                          </a:solidFill>
                          <a:effectLst/>
                          <a:latin typeface="Calibri"/>
                          <a:ea typeface="Times New Roman"/>
                          <a:cs typeface="Times New Roman"/>
                        </a:rPr>
                        <a:t>Desert</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23,026</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87.5%</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71.9%</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79.7%</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28</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latin typeface="Calibri"/>
                          <a:ea typeface="Calibri"/>
                          <a:cs typeface="Times New Roman"/>
                        </a:rPr>
                        <a:t>3</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009">
                <a:tc>
                  <a:txBody>
                    <a:bodyPr/>
                    <a:lstStyle/>
                    <a:p>
                      <a:pPr marL="0" marR="0">
                        <a:lnSpc>
                          <a:spcPct val="100000"/>
                        </a:lnSpc>
                        <a:spcBef>
                          <a:spcPts val="0"/>
                        </a:spcBef>
                        <a:spcAft>
                          <a:spcPts val="0"/>
                        </a:spcAft>
                      </a:pPr>
                      <a:r>
                        <a:rPr lang="en-US" sz="1600" dirty="0">
                          <a:solidFill>
                            <a:srgbClr val="000000"/>
                          </a:solidFill>
                          <a:effectLst/>
                          <a:latin typeface="Calibri"/>
                          <a:ea typeface="Times New Roman"/>
                          <a:cs typeface="Times New Roman"/>
                        </a:rPr>
                        <a:t>Moreno </a:t>
                      </a:r>
                      <a:r>
                        <a:rPr lang="en-US" sz="1600" dirty="0" smtClean="0">
                          <a:solidFill>
                            <a:srgbClr val="000000"/>
                          </a:solidFill>
                          <a:effectLst/>
                          <a:latin typeface="Calibri"/>
                          <a:ea typeface="Times New Roman"/>
                          <a:cs typeface="Times New Roman"/>
                        </a:rPr>
                        <a:t>Valley</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16,470</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86.7%</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71.3%</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79.0%</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47</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600" dirty="0" smtClean="0">
                          <a:effectLst/>
                          <a:latin typeface="Calibri"/>
                          <a:ea typeface="Calibri"/>
                          <a:cs typeface="Times New Roman"/>
                        </a:rPr>
                        <a:t>4</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7009">
                <a:tc>
                  <a:txBody>
                    <a:bodyPr/>
                    <a:lstStyle/>
                    <a:p>
                      <a:pPr marL="0" marR="0">
                        <a:lnSpc>
                          <a:spcPct val="100000"/>
                        </a:lnSpc>
                        <a:spcBef>
                          <a:spcPts val="0"/>
                        </a:spcBef>
                        <a:spcAft>
                          <a:spcPts val="0"/>
                        </a:spcAft>
                      </a:pPr>
                      <a:r>
                        <a:rPr lang="en-US" sz="1600" dirty="0">
                          <a:solidFill>
                            <a:srgbClr val="000000"/>
                          </a:solidFill>
                          <a:effectLst/>
                          <a:latin typeface="Calibri"/>
                          <a:ea typeface="Times New Roman"/>
                          <a:cs typeface="Times New Roman"/>
                        </a:rPr>
                        <a:t>Copper </a:t>
                      </a:r>
                      <a:r>
                        <a:rPr lang="en-US" sz="1600" dirty="0" smtClean="0">
                          <a:solidFill>
                            <a:srgbClr val="000000"/>
                          </a:solidFill>
                          <a:effectLst/>
                          <a:latin typeface="Calibri"/>
                          <a:ea typeface="Times New Roman"/>
                          <a:cs typeface="Times New Roman"/>
                        </a:rPr>
                        <a:t>Mountain</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4,066</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87.6%</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70.2%</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78.9%</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50</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latin typeface="Calibri"/>
                          <a:ea typeface="Calibri"/>
                          <a:cs typeface="Times New Roman"/>
                        </a:rPr>
                        <a:t>5</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009">
                <a:tc>
                  <a:txBody>
                    <a:bodyPr/>
                    <a:lstStyle/>
                    <a:p>
                      <a:pPr marL="0" marR="0">
                        <a:lnSpc>
                          <a:spcPct val="100000"/>
                        </a:lnSpc>
                        <a:spcBef>
                          <a:spcPts val="0"/>
                        </a:spcBef>
                        <a:spcAft>
                          <a:spcPts val="0"/>
                        </a:spcAft>
                      </a:pPr>
                      <a:r>
                        <a:rPr lang="en-US" sz="1600" dirty="0">
                          <a:solidFill>
                            <a:srgbClr val="000000"/>
                          </a:solidFill>
                          <a:effectLst/>
                          <a:latin typeface="Calibri"/>
                          <a:ea typeface="Times New Roman"/>
                          <a:cs typeface="Times New Roman"/>
                        </a:rPr>
                        <a:t>Palo </a:t>
                      </a:r>
                      <a:r>
                        <a:rPr lang="en-US" sz="1600" dirty="0" smtClean="0">
                          <a:solidFill>
                            <a:srgbClr val="000000"/>
                          </a:solidFill>
                          <a:effectLst/>
                          <a:latin typeface="Calibri"/>
                          <a:ea typeface="Times New Roman"/>
                          <a:cs typeface="Times New Roman"/>
                        </a:rPr>
                        <a:t>Verde</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4,953</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87.1%</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70.9%</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78.6%</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55</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latin typeface="Calibri"/>
                          <a:ea typeface="Calibri"/>
                          <a:cs typeface="Times New Roman"/>
                        </a:rPr>
                        <a:t>6</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009">
                <a:tc>
                  <a:txBody>
                    <a:bodyPr/>
                    <a:lstStyle/>
                    <a:p>
                      <a:pPr marL="0" marR="0">
                        <a:lnSpc>
                          <a:spcPct val="100000"/>
                        </a:lnSpc>
                        <a:spcBef>
                          <a:spcPts val="0"/>
                        </a:spcBef>
                        <a:spcAft>
                          <a:spcPts val="0"/>
                        </a:spcAft>
                      </a:pPr>
                      <a:r>
                        <a:rPr lang="en-US" sz="1600" dirty="0" smtClean="0">
                          <a:solidFill>
                            <a:srgbClr val="000000"/>
                          </a:solidFill>
                          <a:effectLst/>
                          <a:latin typeface="Calibri"/>
                          <a:ea typeface="Times New Roman"/>
                          <a:cs typeface="Times New Roman"/>
                        </a:rPr>
                        <a:t>Norco</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17,922</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86.1%</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70.6%</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Calibri"/>
                          <a:ea typeface="Times New Roman"/>
                          <a:cs typeface="Times New Roman"/>
                        </a:rPr>
                        <a:t>78.3%</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60</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latin typeface="Calibri"/>
                          <a:ea typeface="Calibri"/>
                          <a:cs typeface="Times New Roman"/>
                        </a:rPr>
                        <a:t>7</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009">
                <a:tc>
                  <a:txBody>
                    <a:bodyPr/>
                    <a:lstStyle/>
                    <a:p>
                      <a:pPr marL="0" marR="0">
                        <a:lnSpc>
                          <a:spcPct val="100000"/>
                        </a:lnSpc>
                        <a:spcBef>
                          <a:spcPts val="0"/>
                        </a:spcBef>
                        <a:spcAft>
                          <a:spcPts val="0"/>
                        </a:spcAft>
                      </a:pPr>
                      <a:r>
                        <a:rPr lang="en-US" sz="1600" dirty="0">
                          <a:solidFill>
                            <a:srgbClr val="000000"/>
                          </a:solidFill>
                          <a:effectLst/>
                          <a:latin typeface="Calibri"/>
                          <a:ea typeface="Times New Roman"/>
                          <a:cs typeface="Times New Roman"/>
                        </a:rPr>
                        <a:t>Victor </a:t>
                      </a:r>
                      <a:r>
                        <a:rPr lang="en-US" sz="1600" dirty="0" smtClean="0">
                          <a:solidFill>
                            <a:srgbClr val="000000"/>
                          </a:solidFill>
                          <a:effectLst/>
                          <a:latin typeface="Calibri"/>
                          <a:ea typeface="Times New Roman"/>
                          <a:cs typeface="Times New Roman"/>
                        </a:rPr>
                        <a:t>Valley</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28,520</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91.2%</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64.6%</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77.9%</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71</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latin typeface="Calibri"/>
                          <a:ea typeface="Calibri"/>
                          <a:cs typeface="Times New Roman"/>
                        </a:rPr>
                        <a:t>8</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009">
                <a:tc>
                  <a:txBody>
                    <a:bodyPr/>
                    <a:lstStyle/>
                    <a:p>
                      <a:pPr marL="0" marR="0">
                        <a:lnSpc>
                          <a:spcPct val="100000"/>
                        </a:lnSpc>
                        <a:spcBef>
                          <a:spcPts val="0"/>
                        </a:spcBef>
                        <a:spcAft>
                          <a:spcPts val="0"/>
                        </a:spcAft>
                      </a:pPr>
                      <a:r>
                        <a:rPr lang="en-US" sz="1600" dirty="0">
                          <a:solidFill>
                            <a:srgbClr val="000000"/>
                          </a:solidFill>
                          <a:effectLst/>
                          <a:latin typeface="Calibri"/>
                          <a:ea typeface="Times New Roman"/>
                          <a:cs typeface="Times New Roman"/>
                        </a:rPr>
                        <a:t>San </a:t>
                      </a:r>
                      <a:r>
                        <a:rPr lang="en-US" sz="1600" dirty="0" smtClean="0">
                          <a:solidFill>
                            <a:srgbClr val="000000"/>
                          </a:solidFill>
                          <a:effectLst/>
                          <a:latin typeface="Calibri"/>
                          <a:ea typeface="Times New Roman"/>
                          <a:cs typeface="Times New Roman"/>
                        </a:rPr>
                        <a:t>Bernardino</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Calibri"/>
                          <a:ea typeface="Times New Roman"/>
                          <a:cs typeface="Times New Roman"/>
                        </a:rPr>
                        <a:t>31,691</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87.9%</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66.8%</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Calibri"/>
                          <a:ea typeface="Times New Roman"/>
                          <a:cs typeface="Times New Roman"/>
                        </a:rPr>
                        <a:t>77.3%</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Calibri"/>
                          <a:ea typeface="Times New Roman"/>
                          <a:cs typeface="Times New Roman"/>
                        </a:rPr>
                        <a:t>78</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latin typeface="Calibri"/>
                          <a:ea typeface="Calibri"/>
                          <a:cs typeface="Times New Roman"/>
                        </a:rPr>
                        <a:t>9</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009">
                <a:tc>
                  <a:txBody>
                    <a:bodyPr/>
                    <a:lstStyle/>
                    <a:p>
                      <a:pPr marL="0" marR="0">
                        <a:lnSpc>
                          <a:spcPct val="100000"/>
                        </a:lnSpc>
                        <a:spcBef>
                          <a:spcPts val="0"/>
                        </a:spcBef>
                        <a:spcAft>
                          <a:spcPts val="0"/>
                        </a:spcAft>
                      </a:pPr>
                      <a:r>
                        <a:rPr lang="en-US" sz="1600" dirty="0" smtClean="0">
                          <a:solidFill>
                            <a:srgbClr val="000000"/>
                          </a:solidFill>
                          <a:effectLst/>
                          <a:latin typeface="Calibri"/>
                          <a:ea typeface="Times New Roman"/>
                          <a:cs typeface="Times New Roman"/>
                        </a:rPr>
                        <a:t>Riverside</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39,474</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85.6%</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66.8%</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76.2%</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89</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latin typeface="Calibri"/>
                          <a:ea typeface="Calibri"/>
                          <a:cs typeface="Times New Roman"/>
                        </a:rPr>
                        <a:t>10</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009">
                <a:tc>
                  <a:txBody>
                    <a:bodyPr/>
                    <a:lstStyle/>
                    <a:p>
                      <a:pPr marL="0" marR="0">
                        <a:lnSpc>
                          <a:spcPct val="100000"/>
                        </a:lnSpc>
                        <a:spcBef>
                          <a:spcPts val="0"/>
                        </a:spcBef>
                        <a:spcAft>
                          <a:spcPts val="0"/>
                        </a:spcAft>
                      </a:pPr>
                      <a:r>
                        <a:rPr lang="en-US" sz="1600" dirty="0">
                          <a:solidFill>
                            <a:srgbClr val="000000"/>
                          </a:solidFill>
                          <a:effectLst/>
                          <a:latin typeface="Calibri"/>
                          <a:ea typeface="Times New Roman"/>
                          <a:cs typeface="Times New Roman"/>
                        </a:rPr>
                        <a:t>Mt. San </a:t>
                      </a:r>
                      <a:r>
                        <a:rPr lang="en-US" sz="1600" dirty="0" smtClean="0">
                          <a:solidFill>
                            <a:srgbClr val="000000"/>
                          </a:solidFill>
                          <a:effectLst/>
                          <a:latin typeface="Calibri"/>
                          <a:ea typeface="Times New Roman"/>
                          <a:cs typeface="Times New Roman"/>
                        </a:rPr>
                        <a:t>Jacinto</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36,894</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84.6%</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solidFill>
                            <a:srgbClr val="000000"/>
                          </a:solidFill>
                          <a:effectLst/>
                          <a:latin typeface="Calibri"/>
                          <a:ea typeface="Times New Roman"/>
                          <a:cs typeface="Times New Roman"/>
                        </a:rPr>
                        <a:t>67.4%</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Calibri"/>
                          <a:ea typeface="Times New Roman"/>
                          <a:cs typeface="Times New Roman"/>
                        </a:rPr>
                        <a:t>76.0%</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Calibri"/>
                          <a:ea typeface="Times New Roman"/>
                          <a:cs typeface="Times New Roman"/>
                        </a:rPr>
                        <a:t>92</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latin typeface="Calibri"/>
                          <a:ea typeface="Calibri"/>
                          <a:cs typeface="Times New Roman"/>
                        </a:rPr>
                        <a:t>11</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870926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8136" y="1369897"/>
            <a:ext cx="7498080" cy="400110"/>
          </a:xfrm>
          <a:prstGeom prst="rect">
            <a:avLst/>
          </a:prstGeom>
          <a:solidFill>
            <a:schemeClr val="tx1"/>
          </a:solidFill>
        </p:spPr>
        <p:txBody>
          <a:bodyPr wrap="square" rtlCol="0">
            <a:spAutoFit/>
          </a:bodyPr>
          <a:lstStyle/>
          <a:p>
            <a:r>
              <a:rPr lang="en-US" sz="2000" b="1" dirty="0" smtClean="0">
                <a:solidFill>
                  <a:schemeClr val="bg1"/>
                </a:solidFill>
              </a:rPr>
              <a:t>#4 in California for Combined Score</a:t>
            </a:r>
            <a:endParaRPr lang="en-US" sz="2000" b="1" dirty="0">
              <a:solidFill>
                <a:schemeClr val="bg1"/>
              </a:solidFill>
            </a:endParaRPr>
          </a:p>
        </p:txBody>
      </p:sp>
      <p:sp>
        <p:nvSpPr>
          <p:cNvPr id="8" name="Rectangle 7"/>
          <p:cNvSpPr/>
          <p:nvPr/>
        </p:nvSpPr>
        <p:spPr>
          <a:xfrm>
            <a:off x="828136" y="1369897"/>
            <a:ext cx="7498080" cy="47835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720562" y="743926"/>
            <a:ext cx="7356638" cy="461665"/>
          </a:xfrm>
          <a:prstGeom prst="rect">
            <a:avLst/>
          </a:prstGeom>
          <a:noFill/>
        </p:spPr>
        <p:txBody>
          <a:bodyPr wrap="square" rtlCol="0">
            <a:spAutoFit/>
          </a:bodyPr>
          <a:lstStyle/>
          <a:p>
            <a:r>
              <a:rPr lang="en-US" sz="2400" b="1" dirty="0" smtClean="0"/>
              <a:t>Retention and Success Comparisons—California </a:t>
            </a:r>
          </a:p>
        </p:txBody>
      </p:sp>
      <p:sp>
        <p:nvSpPr>
          <p:cNvPr id="16" name="TextBox 15"/>
          <p:cNvSpPr txBox="1"/>
          <p:nvPr/>
        </p:nvSpPr>
        <p:spPr>
          <a:xfrm>
            <a:off x="5545057" y="6153487"/>
            <a:ext cx="2838092" cy="276999"/>
          </a:xfrm>
          <a:prstGeom prst="rect">
            <a:avLst/>
          </a:prstGeom>
          <a:noFill/>
        </p:spPr>
        <p:txBody>
          <a:bodyPr wrap="square" rtlCol="0">
            <a:spAutoFit/>
          </a:bodyPr>
          <a:lstStyle/>
          <a:p>
            <a:pPr algn="r"/>
            <a:r>
              <a:rPr lang="en-US" sz="1200" i="1" dirty="0" smtClean="0"/>
              <a:t>Spring 2014, Credit Courses</a:t>
            </a:r>
            <a:endParaRPr lang="en-US" sz="1200" i="1" dirty="0"/>
          </a:p>
        </p:txBody>
      </p:sp>
      <p:graphicFrame>
        <p:nvGraphicFramePr>
          <p:cNvPr id="3" name="Table 2"/>
          <p:cNvGraphicFramePr>
            <a:graphicFrameLocks noGrp="1"/>
          </p:cNvGraphicFramePr>
          <p:nvPr>
            <p:extLst>
              <p:ext uri="{D42A27DB-BD31-4B8C-83A1-F6EECF244321}">
                <p14:modId xmlns:p14="http://schemas.microsoft.com/office/powerpoint/2010/main" val="1167936156"/>
              </p:ext>
            </p:extLst>
          </p:nvPr>
        </p:nvGraphicFramePr>
        <p:xfrm>
          <a:off x="1155938" y="2004843"/>
          <a:ext cx="6866627" cy="3904250"/>
        </p:xfrm>
        <a:graphic>
          <a:graphicData uri="http://schemas.openxmlformats.org/drawingml/2006/table">
            <a:tbl>
              <a:tblPr firstRow="1" firstCol="1" bandRow="1">
                <a:tableStyleId>{2D5ABB26-0587-4C30-8999-92F81FD0307C}</a:tableStyleId>
              </a:tblPr>
              <a:tblGrid>
                <a:gridCol w="1715425"/>
                <a:gridCol w="1123274"/>
                <a:gridCol w="1160119"/>
                <a:gridCol w="953090"/>
                <a:gridCol w="1201851"/>
                <a:gridCol w="712868"/>
              </a:tblGrid>
              <a:tr h="557750">
                <a:tc>
                  <a:txBody>
                    <a:bodyPr/>
                    <a:lstStyle/>
                    <a:p>
                      <a:pPr algn="l">
                        <a:lnSpc>
                          <a:spcPct val="100000"/>
                        </a:lnSpc>
                      </a:pPr>
                      <a:endParaRPr lang="en-US" sz="1600" dirty="0">
                        <a:effectLst/>
                        <a:latin typeface="Calibri"/>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dirty="0" smtClean="0">
                          <a:effectLst/>
                        </a:rPr>
                        <a:t>Enrollment</a:t>
                      </a:r>
                      <a:endParaRPr lang="en-US" sz="1600" baseline="0" dirty="0" smtClean="0">
                        <a:effectLst/>
                      </a:endParaRPr>
                    </a:p>
                    <a:p>
                      <a:pPr marL="0" marR="0" algn="ctr">
                        <a:lnSpc>
                          <a:spcPct val="100000"/>
                        </a:lnSpc>
                        <a:spcBef>
                          <a:spcPts val="0"/>
                        </a:spcBef>
                        <a:spcAft>
                          <a:spcPts val="0"/>
                        </a:spcAft>
                      </a:pPr>
                      <a:r>
                        <a:rPr lang="en-US" sz="1600" baseline="0" dirty="0" smtClean="0">
                          <a:effectLst/>
                        </a:rPr>
                        <a:t>Count</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0000"/>
                        </a:lnSpc>
                        <a:spcBef>
                          <a:spcPts val="0"/>
                        </a:spcBef>
                        <a:spcAft>
                          <a:spcPts val="0"/>
                        </a:spcAft>
                      </a:pPr>
                      <a:r>
                        <a:rPr lang="en-US" sz="1600" dirty="0" smtClean="0">
                          <a:effectLst/>
                        </a:rPr>
                        <a:t>Retention</a:t>
                      </a:r>
                    </a:p>
                    <a:p>
                      <a:pPr marL="0" marR="0" algn="ctr">
                        <a:lnSpc>
                          <a:spcPct val="100000"/>
                        </a:lnSpc>
                        <a:spcBef>
                          <a:spcPts val="0"/>
                        </a:spcBef>
                        <a:spcAft>
                          <a:spcPts val="0"/>
                        </a:spcAft>
                      </a:pPr>
                      <a:r>
                        <a:rPr lang="en-US" sz="1600" dirty="0" smtClean="0">
                          <a:effectLst/>
                        </a:rPr>
                        <a:t>Rate</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0000"/>
                        </a:lnSpc>
                        <a:spcBef>
                          <a:spcPts val="0"/>
                        </a:spcBef>
                        <a:spcAft>
                          <a:spcPts val="0"/>
                        </a:spcAft>
                      </a:pPr>
                      <a:r>
                        <a:rPr lang="en-US" sz="1600" dirty="0" smtClean="0">
                          <a:effectLst/>
                        </a:rPr>
                        <a:t>Success</a:t>
                      </a:r>
                    </a:p>
                    <a:p>
                      <a:pPr marL="0" marR="0" algn="ctr">
                        <a:lnSpc>
                          <a:spcPct val="100000"/>
                        </a:lnSpc>
                        <a:spcBef>
                          <a:spcPts val="0"/>
                        </a:spcBef>
                        <a:spcAft>
                          <a:spcPts val="0"/>
                        </a:spcAft>
                      </a:pPr>
                      <a:r>
                        <a:rPr lang="en-US" sz="1600" dirty="0" smtClean="0">
                          <a:effectLst/>
                        </a:rPr>
                        <a:t>Rate</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0000"/>
                        </a:lnSpc>
                        <a:spcBef>
                          <a:spcPts val="0"/>
                        </a:spcBef>
                        <a:spcAft>
                          <a:spcPts val="0"/>
                        </a:spcAft>
                      </a:pPr>
                      <a:r>
                        <a:rPr lang="en-US" sz="1600" dirty="0" smtClean="0">
                          <a:effectLst/>
                        </a:rPr>
                        <a:t>Combined</a:t>
                      </a:r>
                    </a:p>
                    <a:p>
                      <a:pPr marL="0" marR="0" algn="ctr">
                        <a:lnSpc>
                          <a:spcPct val="100000"/>
                        </a:lnSpc>
                        <a:spcBef>
                          <a:spcPts val="0"/>
                        </a:spcBef>
                        <a:spcAft>
                          <a:spcPts val="0"/>
                        </a:spcAft>
                      </a:pPr>
                      <a:r>
                        <a:rPr lang="en-US" sz="1600" dirty="0" smtClean="0">
                          <a:effectLst/>
                        </a:rPr>
                        <a:t>Rate</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0000"/>
                        </a:lnSpc>
                        <a:spcBef>
                          <a:spcPts val="0"/>
                        </a:spcBef>
                        <a:spcAft>
                          <a:spcPts val="0"/>
                        </a:spcAft>
                      </a:pPr>
                      <a:r>
                        <a:rPr lang="en-US" sz="1600" dirty="0" smtClean="0">
                          <a:effectLst/>
                        </a:rPr>
                        <a:t>CA</a:t>
                      </a:r>
                    </a:p>
                    <a:p>
                      <a:pPr marL="0" marR="0" algn="ctr">
                        <a:lnSpc>
                          <a:spcPct val="100000"/>
                        </a:lnSpc>
                        <a:spcBef>
                          <a:spcPts val="0"/>
                        </a:spcBef>
                        <a:spcAft>
                          <a:spcPts val="0"/>
                        </a:spcAft>
                      </a:pPr>
                      <a:r>
                        <a:rPr lang="en-US" sz="1600" dirty="0" smtClean="0">
                          <a:effectLst/>
                        </a:rPr>
                        <a:t>Rank</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78875">
                <a:tc>
                  <a:txBody>
                    <a:bodyPr/>
                    <a:lstStyle/>
                    <a:p>
                      <a:pPr marL="0" marR="0" algn="l">
                        <a:lnSpc>
                          <a:spcPct val="100000"/>
                        </a:lnSpc>
                        <a:spcBef>
                          <a:spcPts val="0"/>
                        </a:spcBef>
                        <a:spcAft>
                          <a:spcPts val="0"/>
                        </a:spcAft>
                      </a:pPr>
                      <a:r>
                        <a:rPr lang="en-US" sz="1600" dirty="0" smtClean="0">
                          <a:effectLst/>
                        </a:rPr>
                        <a:t>Taft</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rPr>
                        <a:t>14,265</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94.2%</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82.2%</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88.2%</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rPr>
                        <a:t>1</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8875">
                <a:tc>
                  <a:txBody>
                    <a:bodyPr/>
                    <a:lstStyle/>
                    <a:p>
                      <a:pPr marL="0" marR="0" algn="l">
                        <a:lnSpc>
                          <a:spcPct val="100000"/>
                        </a:lnSpc>
                        <a:spcBef>
                          <a:spcPts val="0"/>
                        </a:spcBef>
                        <a:spcAft>
                          <a:spcPts val="0"/>
                        </a:spcAft>
                      </a:pPr>
                      <a:r>
                        <a:rPr lang="en-US" sz="1600" dirty="0">
                          <a:effectLst/>
                        </a:rPr>
                        <a:t>Feather </a:t>
                      </a:r>
                      <a:r>
                        <a:rPr lang="en-US" sz="1600" dirty="0" smtClean="0">
                          <a:effectLst/>
                        </a:rPr>
                        <a:t>River</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5,038</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94.4%</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77.6%</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86.0%</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2</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8875">
                <a:tc>
                  <a:txBody>
                    <a:bodyPr/>
                    <a:lstStyle/>
                    <a:p>
                      <a:pPr marL="0" marR="0" algn="l">
                        <a:lnSpc>
                          <a:spcPct val="100000"/>
                        </a:lnSpc>
                        <a:spcBef>
                          <a:spcPts val="0"/>
                        </a:spcBef>
                        <a:spcAft>
                          <a:spcPts val="0"/>
                        </a:spcAft>
                      </a:pPr>
                      <a:r>
                        <a:rPr lang="en-US" sz="1600" dirty="0">
                          <a:effectLst/>
                        </a:rPr>
                        <a:t>Lake </a:t>
                      </a:r>
                      <a:r>
                        <a:rPr lang="en-US" sz="1600" dirty="0" smtClean="0">
                          <a:effectLst/>
                        </a:rPr>
                        <a:t>Tahoe</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5,387</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90.1%</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76.8%</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83.5%</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3</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8875">
                <a:tc>
                  <a:txBody>
                    <a:bodyPr/>
                    <a:lstStyle/>
                    <a:p>
                      <a:pPr marL="0" marR="0" algn="l">
                        <a:lnSpc>
                          <a:spcPct val="100000"/>
                        </a:lnSpc>
                        <a:spcBef>
                          <a:spcPts val="0"/>
                        </a:spcBef>
                        <a:spcAft>
                          <a:spcPts val="0"/>
                        </a:spcAft>
                      </a:pPr>
                      <a:r>
                        <a:rPr lang="en-US" sz="1600" dirty="0">
                          <a:effectLst/>
                        </a:rPr>
                        <a:t>Crafton </a:t>
                      </a:r>
                      <a:r>
                        <a:rPr lang="en-US" sz="1600" dirty="0" smtClean="0">
                          <a:effectLst/>
                        </a:rPr>
                        <a:t>Hills</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0"/>
                        </a:spcBef>
                        <a:spcAft>
                          <a:spcPts val="0"/>
                        </a:spcAft>
                      </a:pPr>
                      <a:r>
                        <a:rPr lang="en-US" sz="1600" dirty="0">
                          <a:effectLst/>
                        </a:rPr>
                        <a:t>14,372</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0"/>
                        </a:spcBef>
                        <a:spcAft>
                          <a:spcPts val="0"/>
                        </a:spcAft>
                      </a:pPr>
                      <a:r>
                        <a:rPr lang="en-US" sz="1600" dirty="0" smtClean="0">
                          <a:effectLst/>
                        </a:rPr>
                        <a:t>91.0%</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0"/>
                        </a:spcBef>
                        <a:spcAft>
                          <a:spcPts val="0"/>
                        </a:spcAft>
                      </a:pPr>
                      <a:r>
                        <a:rPr lang="en-US" sz="1600" dirty="0" smtClean="0">
                          <a:effectLst/>
                        </a:rPr>
                        <a:t>74.0%</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0"/>
                        </a:spcBef>
                        <a:spcAft>
                          <a:spcPts val="0"/>
                        </a:spcAft>
                      </a:pPr>
                      <a:r>
                        <a:rPr lang="en-US" sz="1600" dirty="0">
                          <a:effectLst/>
                        </a:rPr>
                        <a:t>82.5%</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0"/>
                        </a:spcBef>
                        <a:spcAft>
                          <a:spcPts val="0"/>
                        </a:spcAft>
                      </a:pPr>
                      <a:r>
                        <a:rPr lang="en-US" sz="1600" dirty="0">
                          <a:effectLst/>
                        </a:rPr>
                        <a:t>4</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278875">
                <a:tc>
                  <a:txBody>
                    <a:bodyPr/>
                    <a:lstStyle/>
                    <a:p>
                      <a:pPr marL="0" marR="0" algn="l">
                        <a:lnSpc>
                          <a:spcPct val="100000"/>
                        </a:lnSpc>
                        <a:spcBef>
                          <a:spcPts val="0"/>
                        </a:spcBef>
                        <a:spcAft>
                          <a:spcPts val="0"/>
                        </a:spcAft>
                      </a:pPr>
                      <a:r>
                        <a:rPr lang="en-US" sz="1600" dirty="0" smtClean="0">
                          <a:effectLst/>
                        </a:rPr>
                        <a:t>Foothill</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28,511</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88.9%</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75.9%</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82.4%</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5</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8875">
                <a:tc>
                  <a:txBody>
                    <a:bodyPr/>
                    <a:lstStyle/>
                    <a:p>
                      <a:pPr marL="0" marR="0" algn="l">
                        <a:lnSpc>
                          <a:spcPct val="100000"/>
                        </a:lnSpc>
                        <a:spcBef>
                          <a:spcPts val="0"/>
                        </a:spcBef>
                        <a:spcAft>
                          <a:spcPts val="0"/>
                        </a:spcAft>
                      </a:pPr>
                      <a:r>
                        <a:rPr lang="en-US" sz="1600" dirty="0" smtClean="0">
                          <a:effectLst/>
                        </a:rPr>
                        <a:t>Sequoias</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34,642</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91.0%</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73.7%</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82.3%</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6</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8875">
                <a:tc>
                  <a:txBody>
                    <a:bodyPr/>
                    <a:lstStyle/>
                    <a:p>
                      <a:pPr marL="0" marR="0" algn="l">
                        <a:lnSpc>
                          <a:spcPct val="100000"/>
                        </a:lnSpc>
                        <a:spcBef>
                          <a:spcPts val="0"/>
                        </a:spcBef>
                        <a:spcAft>
                          <a:spcPts val="0"/>
                        </a:spcAft>
                      </a:pPr>
                      <a:r>
                        <a:rPr lang="en-US" sz="1600" dirty="0">
                          <a:effectLst/>
                        </a:rPr>
                        <a:t>Santa </a:t>
                      </a:r>
                      <a:r>
                        <a:rPr lang="en-US" sz="1600" dirty="0" smtClean="0">
                          <a:effectLst/>
                        </a:rPr>
                        <a:t>Barbara</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56,366</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90.4%</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74.2%</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82.3%</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7</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8875">
                <a:tc>
                  <a:txBody>
                    <a:bodyPr/>
                    <a:lstStyle/>
                    <a:p>
                      <a:pPr marL="0" marR="0" algn="l">
                        <a:lnSpc>
                          <a:spcPct val="100000"/>
                        </a:lnSpc>
                        <a:spcBef>
                          <a:spcPts val="0"/>
                        </a:spcBef>
                        <a:spcAft>
                          <a:spcPts val="0"/>
                        </a:spcAft>
                      </a:pPr>
                      <a:r>
                        <a:rPr lang="en-US" sz="1600" dirty="0" err="1" smtClean="0">
                          <a:effectLst/>
                        </a:rPr>
                        <a:t>Gavilan</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13,221</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88.0%</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75.8%</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rPr>
                        <a:t>81.9%</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8</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8875">
                <a:tc>
                  <a:txBody>
                    <a:bodyPr/>
                    <a:lstStyle/>
                    <a:p>
                      <a:pPr marL="0" marR="0" algn="l">
                        <a:lnSpc>
                          <a:spcPct val="100000"/>
                        </a:lnSpc>
                        <a:spcBef>
                          <a:spcPts val="0"/>
                        </a:spcBef>
                        <a:spcAft>
                          <a:spcPts val="0"/>
                        </a:spcAft>
                      </a:pPr>
                      <a:r>
                        <a:rPr lang="en-US" sz="1600" dirty="0" err="1" smtClean="0">
                          <a:effectLst/>
                        </a:rPr>
                        <a:t>Ohlone</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23,437</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87.2%</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76.6%</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81.9%</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9</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8875">
                <a:tc>
                  <a:txBody>
                    <a:bodyPr/>
                    <a:lstStyle/>
                    <a:p>
                      <a:pPr marL="0" marR="0" algn="l">
                        <a:lnSpc>
                          <a:spcPct val="100000"/>
                        </a:lnSpc>
                        <a:spcBef>
                          <a:spcPts val="0"/>
                        </a:spcBef>
                        <a:spcAft>
                          <a:spcPts val="0"/>
                        </a:spcAft>
                      </a:pPr>
                      <a:r>
                        <a:rPr lang="en-US" sz="1600" dirty="0" smtClean="0">
                          <a:effectLst/>
                        </a:rPr>
                        <a:t>Mendocino</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8,769</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89.1%</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74.7%</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81.9%</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10</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8875">
                <a:tc>
                  <a:txBody>
                    <a:bodyPr/>
                    <a:lstStyle/>
                    <a:p>
                      <a:pPr marL="0" marR="0" algn="l">
                        <a:lnSpc>
                          <a:spcPct val="100000"/>
                        </a:lnSpc>
                        <a:spcBef>
                          <a:spcPts val="0"/>
                        </a:spcBef>
                        <a:spcAft>
                          <a:spcPts val="0"/>
                        </a:spcAft>
                      </a:pPr>
                      <a:r>
                        <a:rPr lang="en-US" sz="1600" dirty="0" smtClean="0">
                          <a:effectLst/>
                        </a:rPr>
                        <a:t>Napa</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16,116</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89.9%</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73.7%</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81.8%</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11</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8875">
                <a:tc>
                  <a:txBody>
                    <a:bodyPr/>
                    <a:lstStyle/>
                    <a:p>
                      <a:pPr marL="0" marR="0" algn="l">
                        <a:lnSpc>
                          <a:spcPct val="100000"/>
                        </a:lnSpc>
                        <a:spcBef>
                          <a:spcPts val="0"/>
                        </a:spcBef>
                        <a:spcAft>
                          <a:spcPts val="0"/>
                        </a:spcAft>
                      </a:pPr>
                      <a:r>
                        <a:rPr lang="en-US" sz="1600" dirty="0" err="1" smtClean="0">
                          <a:effectLst/>
                        </a:rPr>
                        <a:t>Deanza</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49,916</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88.4%</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smtClean="0">
                          <a:effectLst/>
                        </a:rPr>
                        <a:t>75.2%</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effectLst/>
                        </a:rPr>
                        <a:t>81.8%</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rPr>
                        <a:t>12</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255071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2354" y="1402676"/>
            <a:ext cx="3657600" cy="400110"/>
          </a:xfrm>
          <a:prstGeom prst="rect">
            <a:avLst/>
          </a:prstGeom>
          <a:solidFill>
            <a:schemeClr val="tx1"/>
          </a:solidFill>
        </p:spPr>
        <p:txBody>
          <a:bodyPr wrap="square" rtlCol="0">
            <a:spAutoFit/>
          </a:bodyPr>
          <a:lstStyle/>
          <a:p>
            <a:r>
              <a:rPr lang="en-US" sz="2000" b="1" dirty="0" smtClean="0">
                <a:solidFill>
                  <a:schemeClr val="bg1"/>
                </a:solidFill>
              </a:rPr>
              <a:t>Degree/Certificate Completion </a:t>
            </a:r>
            <a:endParaRPr lang="en-US" sz="2000" b="1" dirty="0">
              <a:solidFill>
                <a:schemeClr val="bg1"/>
              </a:solidFill>
            </a:endParaRPr>
          </a:p>
        </p:txBody>
      </p:sp>
      <p:sp>
        <p:nvSpPr>
          <p:cNvPr id="7" name="Rectangle 6"/>
          <p:cNvSpPr/>
          <p:nvPr/>
        </p:nvSpPr>
        <p:spPr>
          <a:xfrm>
            <a:off x="772354" y="1402676"/>
            <a:ext cx="3657600" cy="47835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720563" y="381000"/>
            <a:ext cx="6035342" cy="461665"/>
          </a:xfrm>
          <a:prstGeom prst="rect">
            <a:avLst/>
          </a:prstGeom>
          <a:noFill/>
        </p:spPr>
        <p:txBody>
          <a:bodyPr wrap="square" rtlCol="0">
            <a:spAutoFit/>
          </a:bodyPr>
          <a:lstStyle/>
          <a:p>
            <a:r>
              <a:rPr lang="en-US" sz="2400" b="1" dirty="0" smtClean="0"/>
              <a:t>Completion Trend and Comparisons</a:t>
            </a:r>
          </a:p>
        </p:txBody>
      </p:sp>
      <p:graphicFrame>
        <p:nvGraphicFramePr>
          <p:cNvPr id="6" name="Chart 5"/>
          <p:cNvGraphicFramePr/>
          <p:nvPr>
            <p:extLst>
              <p:ext uri="{D42A27DB-BD31-4B8C-83A1-F6EECF244321}">
                <p14:modId xmlns:p14="http://schemas.microsoft.com/office/powerpoint/2010/main" val="2664337599"/>
              </p:ext>
            </p:extLst>
          </p:nvPr>
        </p:nvGraphicFramePr>
        <p:xfrm>
          <a:off x="929196" y="2033490"/>
          <a:ext cx="3385352" cy="406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Arrow Connector 2"/>
          <p:cNvCxnSpPr/>
          <p:nvPr/>
        </p:nvCxnSpPr>
        <p:spPr>
          <a:xfrm flipV="1">
            <a:off x="1526958" y="3036167"/>
            <a:ext cx="2503503" cy="1420427"/>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88891" y="1404150"/>
            <a:ext cx="3657600" cy="400110"/>
          </a:xfrm>
          <a:prstGeom prst="rect">
            <a:avLst/>
          </a:prstGeom>
          <a:solidFill>
            <a:schemeClr val="tx1"/>
          </a:solidFill>
        </p:spPr>
        <p:txBody>
          <a:bodyPr wrap="square" rtlCol="0">
            <a:spAutoFit/>
          </a:bodyPr>
          <a:lstStyle/>
          <a:p>
            <a:r>
              <a:rPr lang="en-US" sz="2000" b="1" dirty="0" smtClean="0">
                <a:solidFill>
                  <a:schemeClr val="bg1"/>
                </a:solidFill>
              </a:rPr>
              <a:t>Completion Rate</a:t>
            </a:r>
            <a:endParaRPr lang="en-US" sz="2000" b="1" dirty="0">
              <a:solidFill>
                <a:schemeClr val="bg1"/>
              </a:solidFill>
            </a:endParaRPr>
          </a:p>
        </p:txBody>
      </p:sp>
      <p:sp>
        <p:nvSpPr>
          <p:cNvPr id="15" name="Rectangle 14"/>
          <p:cNvSpPr/>
          <p:nvPr/>
        </p:nvSpPr>
        <p:spPr>
          <a:xfrm>
            <a:off x="4688891" y="1404150"/>
            <a:ext cx="3657600" cy="47835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639275781"/>
              </p:ext>
            </p:extLst>
          </p:nvPr>
        </p:nvGraphicFramePr>
        <p:xfrm>
          <a:off x="5091473" y="2059371"/>
          <a:ext cx="2816923" cy="3816096"/>
        </p:xfrm>
        <a:graphic>
          <a:graphicData uri="http://schemas.openxmlformats.org/drawingml/2006/table">
            <a:tbl>
              <a:tblPr firstRow="1" firstCol="1" bandRow="1">
                <a:tableStyleId>{2D5ABB26-0587-4C30-8999-92F81FD0307C}</a:tableStyleId>
              </a:tblPr>
              <a:tblGrid>
                <a:gridCol w="1637729"/>
                <a:gridCol w="589597"/>
                <a:gridCol w="589597"/>
              </a:tblGrid>
              <a:tr h="540893">
                <a:tc>
                  <a:txBody>
                    <a:bodyPr/>
                    <a:lstStyle/>
                    <a:p>
                      <a:pPr algn="l">
                        <a:lnSpc>
                          <a:spcPct val="100000"/>
                        </a:lnSpc>
                      </a:pPr>
                      <a:endParaRPr lang="en-US" sz="1600" dirty="0">
                        <a:effectLst/>
                        <a:latin typeface="Calibri"/>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dirty="0" smtClean="0">
                          <a:effectLst/>
                        </a:rPr>
                        <a:t>CA</a:t>
                      </a:r>
                    </a:p>
                    <a:p>
                      <a:pPr marL="0" marR="0" algn="ctr">
                        <a:lnSpc>
                          <a:spcPct val="100000"/>
                        </a:lnSpc>
                        <a:spcBef>
                          <a:spcPts val="0"/>
                        </a:spcBef>
                        <a:spcAft>
                          <a:spcPts val="0"/>
                        </a:spcAft>
                      </a:pPr>
                      <a:r>
                        <a:rPr lang="en-US" sz="1600" dirty="0" smtClean="0">
                          <a:effectLst/>
                        </a:rPr>
                        <a:t>Rank</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0000"/>
                        </a:lnSpc>
                        <a:spcBef>
                          <a:spcPts val="0"/>
                        </a:spcBef>
                        <a:spcAft>
                          <a:spcPts val="0"/>
                        </a:spcAft>
                      </a:pPr>
                      <a:r>
                        <a:rPr lang="en-US" sz="1600" dirty="0" smtClean="0">
                          <a:effectLst/>
                          <a:latin typeface="Calibri"/>
                          <a:ea typeface="Calibri"/>
                          <a:cs typeface="Times New Roman"/>
                        </a:rPr>
                        <a:t>IE</a:t>
                      </a:r>
                    </a:p>
                    <a:p>
                      <a:pPr marL="0" marR="0" algn="ctr">
                        <a:lnSpc>
                          <a:spcPct val="100000"/>
                        </a:lnSpc>
                        <a:spcBef>
                          <a:spcPts val="0"/>
                        </a:spcBef>
                        <a:spcAft>
                          <a:spcPts val="0"/>
                        </a:spcAft>
                      </a:pPr>
                      <a:r>
                        <a:rPr lang="en-US" sz="1600" dirty="0" smtClean="0">
                          <a:effectLst/>
                          <a:latin typeface="Calibri"/>
                          <a:ea typeface="Calibri"/>
                          <a:cs typeface="Times New Roman"/>
                        </a:rPr>
                        <a:t>Rank</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70447">
                <a:tc>
                  <a:txBody>
                    <a:bodyPr/>
                    <a:lstStyle/>
                    <a:p>
                      <a:pPr marL="0" marR="0">
                        <a:lnSpc>
                          <a:spcPct val="115000"/>
                        </a:lnSpc>
                        <a:spcBef>
                          <a:spcPts val="0"/>
                        </a:spcBef>
                        <a:spcAft>
                          <a:spcPts val="0"/>
                        </a:spcAft>
                      </a:pPr>
                      <a:r>
                        <a:rPr lang="en-US" sz="1600" dirty="0" smtClean="0">
                          <a:solidFill>
                            <a:srgbClr val="000000"/>
                          </a:solidFill>
                          <a:effectLst/>
                          <a:latin typeface="Calibri"/>
                          <a:ea typeface="Times New Roman"/>
                          <a:cs typeface="Times New Roman"/>
                        </a:rPr>
                        <a:t>Chaffey</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600" dirty="0">
                          <a:solidFill>
                            <a:srgbClr val="000000"/>
                          </a:solidFill>
                          <a:effectLst/>
                          <a:latin typeface="Calibri"/>
                          <a:ea typeface="Times New Roman"/>
                          <a:cs typeface="Times New Roman"/>
                        </a:rPr>
                        <a:t>11</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600" dirty="0">
                          <a:solidFill>
                            <a:srgbClr val="000000"/>
                          </a:solidFill>
                          <a:effectLst/>
                          <a:latin typeface="Calibri"/>
                          <a:ea typeface="Times New Roman"/>
                          <a:cs typeface="Times New Roman"/>
                        </a:rPr>
                        <a:t>1</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0447">
                <a:tc>
                  <a:txBody>
                    <a:bodyPr/>
                    <a:lstStyle/>
                    <a:p>
                      <a:pPr marL="0" marR="0">
                        <a:lnSpc>
                          <a:spcPct val="115000"/>
                        </a:lnSpc>
                        <a:spcBef>
                          <a:spcPts val="0"/>
                        </a:spcBef>
                        <a:spcAft>
                          <a:spcPts val="0"/>
                        </a:spcAft>
                      </a:pPr>
                      <a:r>
                        <a:rPr lang="en-US" sz="1600" dirty="0">
                          <a:solidFill>
                            <a:srgbClr val="000000"/>
                          </a:solidFill>
                          <a:effectLst/>
                          <a:latin typeface="Calibri"/>
                          <a:ea typeface="Times New Roman"/>
                          <a:cs typeface="Times New Roman"/>
                        </a:rPr>
                        <a:t>Mt. San </a:t>
                      </a:r>
                      <a:r>
                        <a:rPr lang="en-US" sz="1600" dirty="0" smtClean="0">
                          <a:solidFill>
                            <a:srgbClr val="000000"/>
                          </a:solidFill>
                          <a:effectLst/>
                          <a:latin typeface="Calibri"/>
                          <a:ea typeface="Times New Roman"/>
                          <a:cs typeface="Times New Roman"/>
                        </a:rPr>
                        <a:t>Jacinto</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Calibri"/>
                          <a:ea typeface="Times New Roman"/>
                          <a:cs typeface="Times New Roman"/>
                        </a:rPr>
                        <a:t>29</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Calibri"/>
                          <a:ea typeface="Times New Roman"/>
                          <a:cs typeface="Times New Roman"/>
                        </a:rPr>
                        <a:t>2</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447">
                <a:tc>
                  <a:txBody>
                    <a:bodyPr/>
                    <a:lstStyle/>
                    <a:p>
                      <a:pPr marL="0" marR="0">
                        <a:lnSpc>
                          <a:spcPct val="115000"/>
                        </a:lnSpc>
                        <a:spcBef>
                          <a:spcPts val="0"/>
                        </a:spcBef>
                        <a:spcAft>
                          <a:spcPts val="0"/>
                        </a:spcAft>
                      </a:pPr>
                      <a:r>
                        <a:rPr lang="en-US" sz="1600" dirty="0">
                          <a:solidFill>
                            <a:srgbClr val="000000"/>
                          </a:solidFill>
                          <a:effectLst/>
                          <a:latin typeface="Calibri"/>
                          <a:ea typeface="Times New Roman"/>
                          <a:cs typeface="Times New Roman"/>
                        </a:rPr>
                        <a:t>San </a:t>
                      </a:r>
                      <a:r>
                        <a:rPr lang="en-US" sz="1600" dirty="0" smtClean="0">
                          <a:solidFill>
                            <a:srgbClr val="000000"/>
                          </a:solidFill>
                          <a:effectLst/>
                          <a:latin typeface="Calibri"/>
                          <a:ea typeface="Times New Roman"/>
                          <a:cs typeface="Times New Roman"/>
                        </a:rPr>
                        <a:t>Bernardino</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Calibri"/>
                          <a:ea typeface="Times New Roman"/>
                          <a:cs typeface="Times New Roman"/>
                        </a:rPr>
                        <a:t>35</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Calibri"/>
                          <a:ea typeface="Times New Roman"/>
                          <a:cs typeface="Times New Roman"/>
                        </a:rPr>
                        <a:t>3</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447">
                <a:tc>
                  <a:txBody>
                    <a:bodyPr/>
                    <a:lstStyle/>
                    <a:p>
                      <a:pPr marL="0" marR="0">
                        <a:lnSpc>
                          <a:spcPct val="115000"/>
                        </a:lnSpc>
                        <a:spcBef>
                          <a:spcPts val="0"/>
                        </a:spcBef>
                        <a:spcAft>
                          <a:spcPts val="0"/>
                        </a:spcAft>
                      </a:pPr>
                      <a:r>
                        <a:rPr lang="en-US" sz="1600" dirty="0">
                          <a:solidFill>
                            <a:srgbClr val="000000"/>
                          </a:solidFill>
                          <a:effectLst/>
                          <a:latin typeface="Calibri"/>
                          <a:ea typeface="Times New Roman"/>
                          <a:cs typeface="Times New Roman"/>
                        </a:rPr>
                        <a:t>Victor </a:t>
                      </a:r>
                      <a:r>
                        <a:rPr lang="en-US" sz="1600" dirty="0" smtClean="0">
                          <a:solidFill>
                            <a:srgbClr val="000000"/>
                          </a:solidFill>
                          <a:effectLst/>
                          <a:latin typeface="Calibri"/>
                          <a:ea typeface="Times New Roman"/>
                          <a:cs typeface="Times New Roman"/>
                        </a:rPr>
                        <a:t>Valley</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600">
                          <a:solidFill>
                            <a:srgbClr val="000000"/>
                          </a:solidFill>
                          <a:effectLst/>
                          <a:latin typeface="Calibri"/>
                          <a:ea typeface="Times New Roman"/>
                          <a:cs typeface="Times New Roman"/>
                        </a:rPr>
                        <a:t>37</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600">
                          <a:solidFill>
                            <a:srgbClr val="000000"/>
                          </a:solidFill>
                          <a:effectLst/>
                          <a:latin typeface="Calibri"/>
                          <a:ea typeface="Times New Roman"/>
                          <a:cs typeface="Times New Roman"/>
                        </a:rPr>
                        <a:t>4</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0447">
                <a:tc>
                  <a:txBody>
                    <a:bodyPr/>
                    <a:lstStyle/>
                    <a:p>
                      <a:pPr marL="0" marR="0">
                        <a:lnSpc>
                          <a:spcPct val="115000"/>
                        </a:lnSpc>
                        <a:spcBef>
                          <a:spcPts val="0"/>
                        </a:spcBef>
                        <a:spcAft>
                          <a:spcPts val="0"/>
                        </a:spcAft>
                      </a:pPr>
                      <a:r>
                        <a:rPr lang="en-US" sz="1600" dirty="0" smtClean="0">
                          <a:solidFill>
                            <a:srgbClr val="000000"/>
                          </a:solidFill>
                          <a:effectLst/>
                          <a:latin typeface="Calibri"/>
                          <a:ea typeface="Times New Roman"/>
                          <a:cs typeface="Times New Roman"/>
                        </a:rPr>
                        <a:t>Riverside</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Calibri"/>
                          <a:ea typeface="Times New Roman"/>
                          <a:cs typeface="Times New Roman"/>
                        </a:rPr>
                        <a:t>49</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Calibri"/>
                          <a:ea typeface="Times New Roman"/>
                          <a:cs typeface="Times New Roman"/>
                        </a:rPr>
                        <a:t>5</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447">
                <a:tc>
                  <a:txBody>
                    <a:bodyPr/>
                    <a:lstStyle/>
                    <a:p>
                      <a:pPr marL="0" marR="0">
                        <a:lnSpc>
                          <a:spcPct val="115000"/>
                        </a:lnSpc>
                        <a:spcBef>
                          <a:spcPts val="0"/>
                        </a:spcBef>
                        <a:spcAft>
                          <a:spcPts val="0"/>
                        </a:spcAft>
                      </a:pPr>
                      <a:r>
                        <a:rPr lang="en-US" sz="1600" dirty="0">
                          <a:solidFill>
                            <a:srgbClr val="000000"/>
                          </a:solidFill>
                          <a:effectLst/>
                          <a:latin typeface="Calibri"/>
                          <a:ea typeface="Times New Roman"/>
                          <a:cs typeface="Times New Roman"/>
                        </a:rPr>
                        <a:t>Norco </a:t>
                      </a:r>
                      <a:r>
                        <a:rPr lang="en-US" sz="1600" dirty="0" smtClean="0">
                          <a:solidFill>
                            <a:srgbClr val="000000"/>
                          </a:solidFill>
                          <a:effectLst/>
                          <a:latin typeface="Calibri"/>
                          <a:ea typeface="Times New Roman"/>
                          <a:cs typeface="Times New Roman"/>
                        </a:rPr>
                        <a:t>College</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Calibri"/>
                          <a:ea typeface="Times New Roman"/>
                          <a:cs typeface="Times New Roman"/>
                        </a:rPr>
                        <a:t>50</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Calibri"/>
                          <a:ea typeface="Times New Roman"/>
                          <a:cs typeface="Times New Roman"/>
                        </a:rPr>
                        <a:t>6</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447">
                <a:tc>
                  <a:txBody>
                    <a:bodyPr/>
                    <a:lstStyle/>
                    <a:p>
                      <a:pPr marL="0" marR="0">
                        <a:lnSpc>
                          <a:spcPct val="115000"/>
                        </a:lnSpc>
                        <a:spcBef>
                          <a:spcPts val="0"/>
                        </a:spcBef>
                        <a:spcAft>
                          <a:spcPts val="0"/>
                        </a:spcAft>
                      </a:pPr>
                      <a:r>
                        <a:rPr lang="en-US" sz="1600" dirty="0">
                          <a:solidFill>
                            <a:srgbClr val="000000"/>
                          </a:solidFill>
                          <a:effectLst/>
                          <a:latin typeface="Calibri"/>
                          <a:ea typeface="Times New Roman"/>
                          <a:cs typeface="Times New Roman"/>
                        </a:rPr>
                        <a:t>Copper </a:t>
                      </a:r>
                      <a:r>
                        <a:rPr lang="en-US" sz="1600" dirty="0" smtClean="0">
                          <a:solidFill>
                            <a:srgbClr val="000000"/>
                          </a:solidFill>
                          <a:effectLst/>
                          <a:latin typeface="Calibri"/>
                          <a:ea typeface="Times New Roman"/>
                          <a:cs typeface="Times New Roman"/>
                        </a:rPr>
                        <a:t>Mountain</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dirty="0">
                          <a:solidFill>
                            <a:srgbClr val="000000"/>
                          </a:solidFill>
                          <a:effectLst/>
                          <a:latin typeface="Calibri"/>
                          <a:ea typeface="Times New Roman"/>
                          <a:cs typeface="Times New Roman"/>
                        </a:rPr>
                        <a:t>54</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Calibri"/>
                          <a:ea typeface="Times New Roman"/>
                          <a:cs typeface="Times New Roman"/>
                        </a:rPr>
                        <a:t>7</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447">
                <a:tc>
                  <a:txBody>
                    <a:bodyPr/>
                    <a:lstStyle/>
                    <a:p>
                      <a:pPr marL="0" marR="0">
                        <a:lnSpc>
                          <a:spcPct val="115000"/>
                        </a:lnSpc>
                        <a:spcBef>
                          <a:spcPts val="0"/>
                        </a:spcBef>
                        <a:spcAft>
                          <a:spcPts val="0"/>
                        </a:spcAft>
                      </a:pPr>
                      <a:r>
                        <a:rPr lang="en-US" sz="1600" dirty="0">
                          <a:solidFill>
                            <a:srgbClr val="000000"/>
                          </a:solidFill>
                          <a:effectLst/>
                          <a:latin typeface="Calibri"/>
                          <a:ea typeface="Times New Roman"/>
                          <a:cs typeface="Times New Roman"/>
                        </a:rPr>
                        <a:t>Crafton </a:t>
                      </a:r>
                      <a:r>
                        <a:rPr lang="en-US" sz="1600" dirty="0" smtClean="0">
                          <a:solidFill>
                            <a:srgbClr val="000000"/>
                          </a:solidFill>
                          <a:effectLst/>
                          <a:latin typeface="Calibri"/>
                          <a:ea typeface="Times New Roman"/>
                          <a:cs typeface="Times New Roman"/>
                        </a:rPr>
                        <a:t>Hills</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spcBef>
                          <a:spcPts val="0"/>
                        </a:spcBef>
                        <a:spcAft>
                          <a:spcPts val="0"/>
                        </a:spcAft>
                      </a:pPr>
                      <a:r>
                        <a:rPr lang="en-US" sz="1600">
                          <a:solidFill>
                            <a:srgbClr val="000000"/>
                          </a:solidFill>
                          <a:effectLst/>
                          <a:latin typeface="Calibri"/>
                          <a:ea typeface="Times New Roman"/>
                          <a:cs typeface="Times New Roman"/>
                        </a:rPr>
                        <a:t>55</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spcBef>
                          <a:spcPts val="0"/>
                        </a:spcBef>
                        <a:spcAft>
                          <a:spcPts val="0"/>
                        </a:spcAft>
                      </a:pPr>
                      <a:r>
                        <a:rPr lang="en-US" sz="1600" dirty="0">
                          <a:solidFill>
                            <a:srgbClr val="000000"/>
                          </a:solidFill>
                          <a:effectLst/>
                          <a:latin typeface="Calibri"/>
                          <a:ea typeface="Times New Roman"/>
                          <a:cs typeface="Times New Roman"/>
                        </a:rPr>
                        <a:t>8</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270447">
                <a:tc>
                  <a:txBody>
                    <a:bodyPr/>
                    <a:lstStyle/>
                    <a:p>
                      <a:pPr marL="0" marR="0">
                        <a:lnSpc>
                          <a:spcPct val="115000"/>
                        </a:lnSpc>
                        <a:spcBef>
                          <a:spcPts val="0"/>
                        </a:spcBef>
                        <a:spcAft>
                          <a:spcPts val="0"/>
                        </a:spcAft>
                      </a:pPr>
                      <a:r>
                        <a:rPr lang="en-US" sz="1600" dirty="0" smtClean="0">
                          <a:solidFill>
                            <a:srgbClr val="000000"/>
                          </a:solidFill>
                          <a:effectLst/>
                          <a:latin typeface="Calibri"/>
                          <a:ea typeface="Times New Roman"/>
                          <a:cs typeface="Times New Roman"/>
                        </a:rPr>
                        <a:t>Desert</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Calibri"/>
                          <a:ea typeface="Times New Roman"/>
                          <a:cs typeface="Times New Roman"/>
                        </a:rPr>
                        <a:t>69</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dirty="0">
                          <a:solidFill>
                            <a:srgbClr val="000000"/>
                          </a:solidFill>
                          <a:effectLst/>
                          <a:latin typeface="Calibri"/>
                          <a:ea typeface="Times New Roman"/>
                          <a:cs typeface="Times New Roman"/>
                        </a:rPr>
                        <a:t>9</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447">
                <a:tc>
                  <a:txBody>
                    <a:bodyPr/>
                    <a:lstStyle/>
                    <a:p>
                      <a:pPr marL="0" marR="0">
                        <a:lnSpc>
                          <a:spcPct val="115000"/>
                        </a:lnSpc>
                        <a:spcBef>
                          <a:spcPts val="0"/>
                        </a:spcBef>
                        <a:spcAft>
                          <a:spcPts val="0"/>
                        </a:spcAft>
                      </a:pPr>
                      <a:r>
                        <a:rPr lang="en-US" sz="1600" dirty="0">
                          <a:solidFill>
                            <a:srgbClr val="000000"/>
                          </a:solidFill>
                          <a:effectLst/>
                          <a:latin typeface="Calibri"/>
                          <a:ea typeface="Times New Roman"/>
                          <a:cs typeface="Times New Roman"/>
                        </a:rPr>
                        <a:t>Moreno </a:t>
                      </a:r>
                      <a:r>
                        <a:rPr lang="en-US" sz="1600" dirty="0" smtClean="0">
                          <a:solidFill>
                            <a:srgbClr val="000000"/>
                          </a:solidFill>
                          <a:effectLst/>
                          <a:latin typeface="Calibri"/>
                          <a:ea typeface="Times New Roman"/>
                          <a:cs typeface="Times New Roman"/>
                        </a:rPr>
                        <a:t>Valley</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dirty="0">
                          <a:solidFill>
                            <a:srgbClr val="000000"/>
                          </a:solidFill>
                          <a:effectLst/>
                          <a:latin typeface="Calibri"/>
                          <a:ea typeface="Times New Roman"/>
                          <a:cs typeface="Times New Roman"/>
                        </a:rPr>
                        <a:t>87</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Calibri"/>
                          <a:ea typeface="Times New Roman"/>
                          <a:cs typeface="Times New Roman"/>
                        </a:rPr>
                        <a:t>10</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447">
                <a:tc>
                  <a:txBody>
                    <a:bodyPr/>
                    <a:lstStyle/>
                    <a:p>
                      <a:pPr marL="0" marR="0">
                        <a:lnSpc>
                          <a:spcPct val="115000"/>
                        </a:lnSpc>
                        <a:spcBef>
                          <a:spcPts val="0"/>
                        </a:spcBef>
                        <a:spcAft>
                          <a:spcPts val="0"/>
                        </a:spcAft>
                      </a:pPr>
                      <a:r>
                        <a:rPr lang="en-US" sz="1600" dirty="0">
                          <a:solidFill>
                            <a:srgbClr val="000000"/>
                          </a:solidFill>
                          <a:effectLst/>
                          <a:latin typeface="Calibri"/>
                          <a:ea typeface="Times New Roman"/>
                          <a:cs typeface="Times New Roman"/>
                        </a:rPr>
                        <a:t>Palo </a:t>
                      </a:r>
                      <a:r>
                        <a:rPr lang="en-US" sz="1600" dirty="0" smtClean="0">
                          <a:solidFill>
                            <a:srgbClr val="000000"/>
                          </a:solidFill>
                          <a:effectLst/>
                          <a:latin typeface="Calibri"/>
                          <a:ea typeface="Times New Roman"/>
                          <a:cs typeface="Times New Roman"/>
                        </a:rPr>
                        <a:t>Verde</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Calibri"/>
                          <a:ea typeface="Times New Roman"/>
                          <a:cs typeface="Times New Roman"/>
                        </a:rPr>
                        <a:t>111</a:t>
                      </a:r>
                      <a:endParaRPr lang="en-US"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dirty="0">
                          <a:solidFill>
                            <a:srgbClr val="000000"/>
                          </a:solidFill>
                          <a:effectLst/>
                          <a:latin typeface="Calibri"/>
                          <a:ea typeface="Times New Roman"/>
                          <a:cs typeface="Times New Roman"/>
                        </a:rPr>
                        <a:t>11</a:t>
                      </a:r>
                      <a:endParaRPr lang="en-US"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 name="TextBox 11"/>
          <p:cNvSpPr txBox="1"/>
          <p:nvPr/>
        </p:nvSpPr>
        <p:spPr>
          <a:xfrm>
            <a:off x="4925680" y="6153487"/>
            <a:ext cx="3517851" cy="276999"/>
          </a:xfrm>
          <a:prstGeom prst="rect">
            <a:avLst/>
          </a:prstGeom>
          <a:noFill/>
        </p:spPr>
        <p:txBody>
          <a:bodyPr wrap="square" rtlCol="0">
            <a:spAutoFit/>
          </a:bodyPr>
          <a:lstStyle/>
          <a:p>
            <a:pPr algn="r"/>
            <a:r>
              <a:rPr lang="en-US" sz="1200" i="1" dirty="0" smtClean="0"/>
              <a:t>2013-2014 Degree and Certificate Completion Rate</a:t>
            </a:r>
            <a:endParaRPr lang="en-US" sz="1200" i="1" dirty="0"/>
          </a:p>
        </p:txBody>
      </p:sp>
      <p:sp>
        <p:nvSpPr>
          <p:cNvPr id="2" name="Oval 1"/>
          <p:cNvSpPr/>
          <p:nvPr/>
        </p:nvSpPr>
        <p:spPr>
          <a:xfrm rot="20495300">
            <a:off x="3562708" y="2104847"/>
            <a:ext cx="552090" cy="293298"/>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
          <p:cNvSpPr txBox="1"/>
          <p:nvPr/>
        </p:nvSpPr>
        <p:spPr>
          <a:xfrm>
            <a:off x="4768785" y="5805094"/>
            <a:ext cx="3514076" cy="307777"/>
          </a:xfrm>
          <a:prstGeom prst="rect">
            <a:avLst/>
          </a:prstGeom>
          <a:solidFill>
            <a:schemeClr val="accent4">
              <a:lumMod val="40000"/>
              <a:lumOff val="60000"/>
            </a:schemeClr>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smtClean="0"/>
              <a:t>To be IE #1 and CA top 10 we need ~820 grads</a:t>
            </a:r>
            <a:endParaRPr lang="en-US" sz="1400" dirty="0"/>
          </a:p>
        </p:txBody>
      </p:sp>
    </p:spTree>
    <p:extLst>
      <p:ext uri="{BB962C8B-B14F-4D97-AF65-F5344CB8AC3E}">
        <p14:creationId xmlns:p14="http://schemas.microsoft.com/office/powerpoint/2010/main" val="25811055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20563" y="743926"/>
            <a:ext cx="6035342" cy="461665"/>
          </a:xfrm>
          <a:prstGeom prst="rect">
            <a:avLst/>
          </a:prstGeom>
          <a:noFill/>
        </p:spPr>
        <p:txBody>
          <a:bodyPr wrap="square" rtlCol="0">
            <a:spAutoFit/>
          </a:bodyPr>
          <a:lstStyle/>
          <a:p>
            <a:r>
              <a:rPr lang="en-US" sz="2400" b="1" dirty="0" smtClean="0"/>
              <a:t>Support Students and Build Community</a:t>
            </a:r>
          </a:p>
        </p:txBody>
      </p:sp>
      <p:sp>
        <p:nvSpPr>
          <p:cNvPr id="14" name="TextBox 13"/>
          <p:cNvSpPr txBox="1"/>
          <p:nvPr/>
        </p:nvSpPr>
        <p:spPr>
          <a:xfrm>
            <a:off x="807191" y="1404150"/>
            <a:ext cx="3657600" cy="400110"/>
          </a:xfrm>
          <a:prstGeom prst="rect">
            <a:avLst/>
          </a:prstGeom>
          <a:solidFill>
            <a:schemeClr val="tx1"/>
          </a:solidFill>
        </p:spPr>
        <p:txBody>
          <a:bodyPr wrap="square" rtlCol="0">
            <a:spAutoFit/>
          </a:bodyPr>
          <a:lstStyle/>
          <a:p>
            <a:r>
              <a:rPr lang="en-US" sz="2000" b="1" dirty="0" smtClean="0">
                <a:solidFill>
                  <a:schemeClr val="bg1"/>
                </a:solidFill>
              </a:rPr>
              <a:t>3 Peaks Challenge</a:t>
            </a:r>
            <a:endParaRPr lang="en-US" sz="2000" b="1" dirty="0">
              <a:solidFill>
                <a:schemeClr val="bg1"/>
              </a:solidFill>
            </a:endParaRPr>
          </a:p>
        </p:txBody>
      </p:sp>
      <p:sp>
        <p:nvSpPr>
          <p:cNvPr id="15" name="Rectangle 14"/>
          <p:cNvSpPr/>
          <p:nvPr/>
        </p:nvSpPr>
        <p:spPr>
          <a:xfrm>
            <a:off x="807191" y="1404150"/>
            <a:ext cx="3657600" cy="47835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957" y="2628216"/>
            <a:ext cx="3105384" cy="3108960"/>
          </a:xfrm>
          <a:prstGeom prst="rect">
            <a:avLst/>
          </a:prstGeom>
        </p:spPr>
      </p:pic>
      <p:sp>
        <p:nvSpPr>
          <p:cNvPr id="12" name="TextBox 11"/>
          <p:cNvSpPr txBox="1"/>
          <p:nvPr/>
        </p:nvSpPr>
        <p:spPr>
          <a:xfrm>
            <a:off x="902082" y="1869747"/>
            <a:ext cx="3467818" cy="584775"/>
          </a:xfrm>
          <a:prstGeom prst="rect">
            <a:avLst/>
          </a:prstGeom>
          <a:noFill/>
        </p:spPr>
        <p:txBody>
          <a:bodyPr wrap="square" rtlCol="0">
            <a:spAutoFit/>
          </a:bodyPr>
          <a:lstStyle/>
          <a:p>
            <a:r>
              <a:rPr lang="en-US" sz="1600" dirty="0" smtClean="0"/>
              <a:t>Encourage students to summit three peaks: Engage, Learn</a:t>
            </a:r>
            <a:r>
              <a:rPr lang="en-US" sz="1600" dirty="0"/>
              <a:t> </a:t>
            </a:r>
            <a:r>
              <a:rPr lang="en-US" sz="1600" dirty="0" smtClean="0"/>
              <a:t>and Advance.</a:t>
            </a:r>
          </a:p>
        </p:txBody>
      </p:sp>
      <p:sp>
        <p:nvSpPr>
          <p:cNvPr id="634" name="TextBox 633"/>
          <p:cNvSpPr txBox="1"/>
          <p:nvPr/>
        </p:nvSpPr>
        <p:spPr>
          <a:xfrm>
            <a:off x="4645428" y="1402676"/>
            <a:ext cx="3657600" cy="400110"/>
          </a:xfrm>
          <a:prstGeom prst="rect">
            <a:avLst/>
          </a:prstGeom>
          <a:solidFill>
            <a:schemeClr val="tx1"/>
          </a:solidFill>
        </p:spPr>
        <p:txBody>
          <a:bodyPr wrap="square" rtlCol="0">
            <a:spAutoFit/>
          </a:bodyPr>
          <a:lstStyle/>
          <a:p>
            <a:r>
              <a:rPr lang="en-US" sz="2000" b="1" dirty="0" smtClean="0">
                <a:solidFill>
                  <a:schemeClr val="bg1"/>
                </a:solidFill>
              </a:rPr>
              <a:t>Love</a:t>
            </a:r>
            <a:endParaRPr lang="en-US" sz="2000" b="1" dirty="0">
              <a:solidFill>
                <a:schemeClr val="bg1"/>
              </a:solidFill>
            </a:endParaRPr>
          </a:p>
        </p:txBody>
      </p:sp>
      <p:sp>
        <p:nvSpPr>
          <p:cNvPr id="635" name="Rectangle 634"/>
          <p:cNvSpPr/>
          <p:nvPr/>
        </p:nvSpPr>
        <p:spPr>
          <a:xfrm>
            <a:off x="4645428" y="1402676"/>
            <a:ext cx="3657600" cy="47835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6" name="TextBox 635"/>
          <p:cNvSpPr txBox="1"/>
          <p:nvPr/>
        </p:nvSpPr>
        <p:spPr>
          <a:xfrm>
            <a:off x="4666710" y="1809434"/>
            <a:ext cx="3467818" cy="338554"/>
          </a:xfrm>
          <a:prstGeom prst="rect">
            <a:avLst/>
          </a:prstGeom>
          <a:noFill/>
        </p:spPr>
        <p:txBody>
          <a:bodyPr wrap="square" rtlCol="0">
            <a:spAutoFit/>
          </a:bodyPr>
          <a:lstStyle/>
          <a:p>
            <a:r>
              <a:rPr lang="en-US" sz="1600" dirty="0" smtClean="0"/>
              <a:t>Do what these people encouraged . . .</a:t>
            </a:r>
          </a:p>
        </p:txBody>
      </p:sp>
      <p:pic>
        <p:nvPicPr>
          <p:cNvPr id="637" name="Picture 2" descr="https://encrypted-tbn0.gstatic.com/images?q=tbn:ANd9GcQcYUsPJWPi8GBjYz9B-wY_jXD7t1Jr540lrl_Jr1PXphFzaQIJWA"/>
          <p:cNvPicPr preferRelativeResize="0">
            <a:picLocks noChangeAspect="1" noChangeArrowheads="1"/>
          </p:cNvPicPr>
          <p:nvPr/>
        </p:nvPicPr>
        <p:blipFill rotWithShape="1">
          <a:blip r:embed="rId4">
            <a:extLst>
              <a:ext uri="{28A0092B-C50C-407E-A947-70E740481C1C}">
                <a14:useLocalDpi xmlns:a14="http://schemas.microsoft.com/office/drawing/2010/main" val="0"/>
              </a:ext>
            </a:extLst>
          </a:blip>
          <a:srcRect l="12500" t="3701" r="9375" b="22242"/>
          <a:stretch/>
        </p:blipFill>
        <p:spPr bwMode="auto">
          <a:xfrm>
            <a:off x="4891747" y="2183065"/>
            <a:ext cx="990600" cy="1188720"/>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638" name="Picture 5"/>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l="30436" t="-1000" r="21671" b="24768"/>
          <a:stretch/>
        </p:blipFill>
        <p:spPr bwMode="auto">
          <a:xfrm>
            <a:off x="4891747" y="4690494"/>
            <a:ext cx="990600" cy="11887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639" name="Picture 8"/>
          <p:cNvPicPr preferRelativeResize="0">
            <a:picLocks noChangeAspect="1" noChangeArrowheads="1"/>
          </p:cNvPicPr>
          <p:nvPr/>
        </p:nvPicPr>
        <p:blipFill rotWithShape="1">
          <a:blip r:embed="rId6" cstate="print">
            <a:extLst>
              <a:ext uri="{28A0092B-C50C-407E-A947-70E740481C1C}">
                <a14:useLocalDpi xmlns:a14="http://schemas.microsoft.com/office/drawing/2010/main" val="0"/>
              </a:ext>
            </a:extLst>
          </a:blip>
          <a:srcRect l="10202" r="6710"/>
          <a:stretch/>
        </p:blipFill>
        <p:spPr bwMode="auto">
          <a:xfrm>
            <a:off x="5978000" y="3436779"/>
            <a:ext cx="990600" cy="11887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640" name="Picture 10" descr="http://chatafrik.com/media/k2/items/cache/9b61c9add26ae66de11f78f97af7a160_XL.jpg"/>
          <p:cNvPicPr preferRelativeResize="0">
            <a:picLocks noChangeAspect="1" noChangeArrowheads="1"/>
          </p:cNvPicPr>
          <p:nvPr/>
        </p:nvPicPr>
        <p:blipFill rotWithShape="1">
          <a:blip r:embed="rId7" cstate="print">
            <a:extLst>
              <a:ext uri="{28A0092B-C50C-407E-A947-70E740481C1C}">
                <a14:useLocalDpi xmlns:a14="http://schemas.microsoft.com/office/drawing/2010/main" val="0"/>
              </a:ext>
            </a:extLst>
          </a:blip>
          <a:srcRect l="7291" r="8333"/>
          <a:stretch/>
        </p:blipFill>
        <p:spPr bwMode="auto">
          <a:xfrm>
            <a:off x="7064252" y="2183065"/>
            <a:ext cx="990600" cy="1188720"/>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641" name="Picture 11"/>
          <p:cNvPicPr preferRelativeResize="0">
            <a:picLocks noChangeAspect="1" noChangeArrowheads="1"/>
          </p:cNvPicPr>
          <p:nvPr/>
        </p:nvPicPr>
        <p:blipFill rotWithShape="1">
          <a:blip r:embed="rId8" cstate="print">
            <a:extLst>
              <a:ext uri="{28A0092B-C50C-407E-A947-70E740481C1C}">
                <a14:useLocalDpi xmlns:a14="http://schemas.microsoft.com/office/drawing/2010/main" val="0"/>
              </a:ext>
            </a:extLst>
          </a:blip>
          <a:srcRect b="12159"/>
          <a:stretch/>
        </p:blipFill>
        <p:spPr bwMode="auto">
          <a:xfrm>
            <a:off x="7064252" y="3436779"/>
            <a:ext cx="990600" cy="11887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642" name="Picture 4" descr="http://secureimages.teach12.com/tgc/media/courses/361x269/643.jpg"/>
          <p:cNvPicPr preferRelativeResize="0">
            <a:picLocks noChangeAspect="1" noChangeArrowheads="1"/>
          </p:cNvPicPr>
          <p:nvPr/>
        </p:nvPicPr>
        <p:blipFill rotWithShape="1">
          <a:blip r:embed="rId9" cstate="print">
            <a:extLst>
              <a:ext uri="{28A0092B-C50C-407E-A947-70E740481C1C}">
                <a14:useLocalDpi xmlns:a14="http://schemas.microsoft.com/office/drawing/2010/main" val="0"/>
              </a:ext>
            </a:extLst>
          </a:blip>
          <a:srcRect l="35399" r="4422" b="5780"/>
          <a:stretch/>
        </p:blipFill>
        <p:spPr bwMode="auto">
          <a:xfrm>
            <a:off x="5978000" y="2183065"/>
            <a:ext cx="990600" cy="1188720"/>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643" name="Picture 12"/>
          <p:cNvPicPr preferRelativeResize="0">
            <a:picLocks noChangeAspect="1" noChangeArrowheads="1"/>
          </p:cNvPicPr>
          <p:nvPr/>
        </p:nvPicPr>
        <p:blipFill rotWithShape="1">
          <a:blip r:embed="rId10">
            <a:extLst>
              <a:ext uri="{28A0092B-C50C-407E-A947-70E740481C1C}">
                <a14:useLocalDpi xmlns:a14="http://schemas.microsoft.com/office/drawing/2010/main" val="0"/>
              </a:ext>
            </a:extLst>
          </a:blip>
          <a:srcRect t="8631" b="11990"/>
          <a:stretch/>
        </p:blipFill>
        <p:spPr bwMode="auto">
          <a:xfrm>
            <a:off x="4891747" y="3436779"/>
            <a:ext cx="990600" cy="11887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644" name="Picture 7" descr="http://www.drmartinlutherking.net/images/categories/civil-rights/dr-martin-luther-king-jr-2.jpg"/>
          <p:cNvPicPr preferRelativeResize="0">
            <a:picLocks noChangeAspect="1" noChangeArrowheads="1"/>
          </p:cNvPicPr>
          <p:nvPr/>
        </p:nvPicPr>
        <p:blipFill rotWithShape="1">
          <a:blip r:embed="rId11" cstate="print">
            <a:extLst>
              <a:ext uri="{28A0092B-C50C-407E-A947-70E740481C1C}">
                <a14:useLocalDpi xmlns:a14="http://schemas.microsoft.com/office/drawing/2010/main" val="0"/>
              </a:ext>
            </a:extLst>
          </a:blip>
          <a:srcRect l="25796" r="20662" b="13791"/>
          <a:stretch/>
        </p:blipFill>
        <p:spPr bwMode="auto">
          <a:xfrm>
            <a:off x="5978000" y="4690494"/>
            <a:ext cx="990600" cy="1188720"/>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645" name="Picture 644"/>
          <p:cNvPicPr preferRelativeResize="0">
            <a:picLocks/>
          </p:cNvPicPr>
          <p:nvPr/>
        </p:nvPicPr>
        <p:blipFill rotWithShape="1">
          <a:blip r:embed="rId12">
            <a:extLst>
              <a:ext uri="{28A0092B-C50C-407E-A947-70E740481C1C}">
                <a14:useLocalDpi xmlns:a14="http://schemas.microsoft.com/office/drawing/2010/main" val="0"/>
              </a:ext>
            </a:extLst>
          </a:blip>
          <a:srcRect l="14100" r="8910" b="15095"/>
          <a:stretch/>
        </p:blipFill>
        <p:spPr>
          <a:xfrm>
            <a:off x="7064252" y="4690494"/>
            <a:ext cx="987552" cy="1188720"/>
          </a:xfrm>
          <a:prstGeom prst="rect">
            <a:avLst/>
          </a:prstGeom>
          <a:ln>
            <a:solidFill>
              <a:schemeClr val="tx1"/>
            </a:solidFill>
          </a:ln>
        </p:spPr>
      </p:pic>
      <p:sp>
        <p:nvSpPr>
          <p:cNvPr id="646" name="TextBox 645"/>
          <p:cNvSpPr txBox="1"/>
          <p:nvPr/>
        </p:nvSpPr>
        <p:spPr>
          <a:xfrm>
            <a:off x="4857243" y="5861721"/>
            <a:ext cx="3467818" cy="338554"/>
          </a:xfrm>
          <a:prstGeom prst="rect">
            <a:avLst/>
          </a:prstGeom>
          <a:noFill/>
        </p:spPr>
        <p:txBody>
          <a:bodyPr wrap="square" rtlCol="0">
            <a:spAutoFit/>
          </a:bodyPr>
          <a:lstStyle/>
          <a:p>
            <a:pPr algn="r"/>
            <a:r>
              <a:rPr lang="en-US" sz="1600" dirty="0" smtClean="0"/>
              <a:t>Build community around love.</a:t>
            </a:r>
          </a:p>
        </p:txBody>
      </p:sp>
    </p:spTree>
    <p:extLst>
      <p:ext uri="{BB962C8B-B14F-4D97-AF65-F5344CB8AC3E}">
        <p14:creationId xmlns:p14="http://schemas.microsoft.com/office/powerpoint/2010/main" val="16207702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smtClean="0"/>
              <a:t>President’s Remarks</a:t>
            </a:r>
            <a:endParaRPr lang="en-US" sz="6600" dirty="0"/>
          </a:p>
        </p:txBody>
      </p:sp>
      <p:sp>
        <p:nvSpPr>
          <p:cNvPr id="3" name="Subtitle 2"/>
          <p:cNvSpPr>
            <a:spLocks noGrp="1"/>
          </p:cNvSpPr>
          <p:nvPr>
            <p:ph type="subTitle" idx="1"/>
          </p:nvPr>
        </p:nvSpPr>
        <p:spPr/>
        <p:txBody>
          <a:bodyPr/>
          <a:lstStyle/>
          <a:p>
            <a:r>
              <a:rPr lang="en-US" dirty="0" smtClean="0"/>
              <a:t>January 9, 2015</a:t>
            </a:r>
            <a:endParaRPr lang="en-US" dirty="0"/>
          </a:p>
        </p:txBody>
      </p:sp>
    </p:spTree>
    <p:extLst>
      <p:ext uri="{BB962C8B-B14F-4D97-AF65-F5344CB8AC3E}">
        <p14:creationId xmlns:p14="http://schemas.microsoft.com/office/powerpoint/2010/main" val="1414393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3982065" cy="2743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400" y="4038600"/>
            <a:ext cx="3624529" cy="243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rot="20770186">
            <a:off x="320800" y="3012021"/>
            <a:ext cx="8481681" cy="923330"/>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Revisiting</a:t>
            </a: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5400" b="1"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 Few </a:t>
            </a: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BHAG</a:t>
            </a:r>
            <a:r>
              <a:rPr lang="en-US" sz="5400" b="1"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a:t>
            </a:r>
            <a:endParaRPr lang="en-US" sz="5400" b="1"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4" name="TextBox 3"/>
          <p:cNvSpPr txBox="1"/>
          <p:nvPr/>
        </p:nvSpPr>
        <p:spPr>
          <a:xfrm rot="21016440">
            <a:off x="3225157" y="4355047"/>
            <a:ext cx="1981400" cy="461665"/>
          </a:xfrm>
          <a:prstGeom prst="rect">
            <a:avLst/>
          </a:prstGeom>
          <a:noFill/>
        </p:spPr>
        <p:txBody>
          <a:bodyPr wrap="square" rtlCol="0">
            <a:spAutoFit/>
          </a:bodyPr>
          <a:lstStyle/>
          <a:p>
            <a:pPr algn="ctr"/>
            <a:r>
              <a:rPr lang="en-US" sz="2400" b="1" dirty="0" smtClean="0"/>
              <a:t>CHERYL!!!</a:t>
            </a:r>
            <a:endParaRPr lang="en-US" sz="2400" b="1" dirty="0"/>
          </a:p>
        </p:txBody>
      </p:sp>
      <p:cxnSp>
        <p:nvCxnSpPr>
          <p:cNvPr id="6" name="Straight Connector 5"/>
          <p:cNvCxnSpPr/>
          <p:nvPr/>
        </p:nvCxnSpPr>
        <p:spPr>
          <a:xfrm>
            <a:off x="5029400" y="4419600"/>
            <a:ext cx="16000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387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BHAGs</a:t>
            </a:r>
            <a:endParaRPr lang="en-US" dirty="0"/>
          </a:p>
        </p:txBody>
      </p:sp>
      <p:sp>
        <p:nvSpPr>
          <p:cNvPr id="3" name="Content Placeholder 2"/>
          <p:cNvSpPr>
            <a:spLocks noGrp="1"/>
          </p:cNvSpPr>
          <p:nvPr>
            <p:ph idx="1"/>
          </p:nvPr>
        </p:nvSpPr>
        <p:spPr>
          <a:xfrm>
            <a:off x="381000" y="1295401"/>
            <a:ext cx="8305800" cy="5029199"/>
          </a:xfrm>
        </p:spPr>
        <p:txBody>
          <a:bodyPr>
            <a:normAutofit/>
          </a:bodyPr>
          <a:lstStyle/>
          <a:p>
            <a:pPr lvl="0"/>
            <a:r>
              <a:rPr lang="en-US" dirty="0" smtClean="0"/>
              <a:t>Build a culture that is collaborative, innovative, appreciative, fun, and action-oriented</a:t>
            </a:r>
          </a:p>
          <a:p>
            <a:r>
              <a:rPr lang="en-US" dirty="0"/>
              <a:t>As a campus, embody our </a:t>
            </a:r>
            <a:r>
              <a:rPr lang="en-US" b="1" i="1" dirty="0">
                <a:solidFill>
                  <a:schemeClr val="accent1">
                    <a:lumMod val="75000"/>
                  </a:schemeClr>
                </a:solidFill>
              </a:rPr>
              <a:t>new</a:t>
            </a:r>
            <a:r>
              <a:rPr lang="en-US" dirty="0"/>
              <a:t> values: academic excellence, inclusiveness, creativity, and the advancement of each individual</a:t>
            </a:r>
          </a:p>
          <a:p>
            <a:r>
              <a:rPr lang="en-US" dirty="0" smtClean="0"/>
              <a:t>Develop </a:t>
            </a:r>
            <a:r>
              <a:rPr lang="en-US" dirty="0"/>
              <a:t>people to perform at a level of excellence and to achieve their career goals</a:t>
            </a:r>
          </a:p>
          <a:p>
            <a:pPr lvl="0"/>
            <a:r>
              <a:rPr lang="en-US" dirty="0" smtClean="0"/>
              <a:t>Enhance participative decision making allowing all voices to be expressed </a:t>
            </a:r>
          </a:p>
          <a:p>
            <a:pPr lvl="0"/>
            <a:r>
              <a:rPr lang="en-US" dirty="0" smtClean="0"/>
              <a:t>Build </a:t>
            </a:r>
            <a:r>
              <a:rPr lang="en-US" dirty="0"/>
              <a:t>systems and processes to sustain and enhance student success and a quality learning environment</a:t>
            </a:r>
          </a:p>
          <a:p>
            <a:endParaRPr lang="en-US" dirty="0"/>
          </a:p>
        </p:txBody>
      </p:sp>
    </p:spTree>
    <p:extLst>
      <p:ext uri="{BB962C8B-B14F-4D97-AF65-F5344CB8AC3E}">
        <p14:creationId xmlns:p14="http://schemas.microsoft.com/office/powerpoint/2010/main" val="1163340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marshal\Downloads\image-page+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0"/>
            <a:ext cx="51450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1728" y="304800"/>
            <a:ext cx="2888672" cy="3477875"/>
          </a:xfrm>
          <a:prstGeom prst="rect">
            <a:avLst/>
          </a:prstGeom>
          <a:noFill/>
          <a:ln w="57150">
            <a:solidFill>
              <a:srgbClr val="00B050"/>
            </a:solidFill>
          </a:ln>
        </p:spPr>
        <p:txBody>
          <a:bodyPr wrap="square" rtlCol="0">
            <a:spAutoFit/>
          </a:bodyPr>
          <a:lstStyle/>
          <a:p>
            <a:r>
              <a:rPr lang="en-US" sz="3200" dirty="0" smtClean="0">
                <a:latin typeface="Arial" panose="020B0604020202020204" pitchFamily="34" charset="0"/>
                <a:cs typeface="Arial" panose="020B0604020202020204" pitchFamily="34" charset="0"/>
              </a:rPr>
              <a:t>Crafton the 9</a:t>
            </a:r>
            <a:r>
              <a:rPr lang="en-US" sz="3200" baseline="30000" dirty="0" smtClean="0">
                <a:latin typeface="Arial" panose="020B0604020202020204" pitchFamily="34" charset="0"/>
                <a:cs typeface="Arial" panose="020B0604020202020204" pitchFamily="34" charset="0"/>
              </a:rPr>
              <a:t>th</a:t>
            </a:r>
            <a:r>
              <a:rPr lang="en-US" sz="3200" dirty="0" smtClean="0">
                <a:latin typeface="Arial" panose="020B0604020202020204" pitchFamily="34" charset="0"/>
                <a:cs typeface="Arial" panose="020B0604020202020204" pitchFamily="34" charset="0"/>
              </a:rPr>
              <a:t> Fastest Growing Community College in the Nation</a:t>
            </a:r>
          </a:p>
          <a:p>
            <a:r>
              <a:rPr lang="en-US" sz="2800" dirty="0" smtClean="0">
                <a:latin typeface="Arial" panose="020B0604020202020204" pitchFamily="34" charset="0"/>
                <a:cs typeface="Arial" panose="020B0604020202020204" pitchFamily="34" charset="0"/>
              </a:rPr>
              <a:t>(5,000 – 9,999)</a:t>
            </a:r>
            <a:endParaRPr lang="en-US" sz="2800" dirty="0">
              <a:latin typeface="Arial" panose="020B0604020202020204" pitchFamily="34" charset="0"/>
              <a:cs typeface="Arial" panose="020B0604020202020204" pitchFamily="34" charset="0"/>
            </a:endParaRPr>
          </a:p>
        </p:txBody>
      </p:sp>
      <p:sp>
        <p:nvSpPr>
          <p:cNvPr id="5" name="Right Arrow 4"/>
          <p:cNvSpPr/>
          <p:nvPr/>
        </p:nvSpPr>
        <p:spPr>
          <a:xfrm rot="1991432">
            <a:off x="2830352" y="1561803"/>
            <a:ext cx="1459073" cy="533400"/>
          </a:xfrm>
          <a:prstGeom prst="righ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4964" y="3927638"/>
            <a:ext cx="2362200" cy="2698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54910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Vision</a:t>
            </a:r>
          </a:p>
        </p:txBody>
      </p:sp>
      <p:sp>
        <p:nvSpPr>
          <p:cNvPr id="3" name="Content Placeholder 2"/>
          <p:cNvSpPr>
            <a:spLocks noGrp="1"/>
          </p:cNvSpPr>
          <p:nvPr>
            <p:ph idx="1"/>
          </p:nvPr>
        </p:nvSpPr>
        <p:spPr/>
        <p:txBody>
          <a:bodyPr>
            <a:normAutofit/>
          </a:bodyPr>
          <a:lstStyle/>
          <a:p>
            <a:pPr algn="ctr"/>
            <a:r>
              <a:rPr lang="en-US" sz="3600" dirty="0" smtClean="0"/>
              <a:t>All students achieve their goals</a:t>
            </a:r>
          </a:p>
          <a:p>
            <a:pPr algn="ctr"/>
            <a:r>
              <a:rPr lang="en-US" sz="3600" dirty="0" smtClean="0"/>
              <a:t>Students become continuous learners</a:t>
            </a:r>
          </a:p>
          <a:p>
            <a:pPr algn="ctr"/>
            <a:r>
              <a:rPr lang="en-US" sz="3600" dirty="0" smtClean="0"/>
              <a:t>We connect with students</a:t>
            </a:r>
          </a:p>
          <a:p>
            <a:endParaRPr lang="en-US" dirty="0"/>
          </a:p>
          <a:p>
            <a:endParaRPr lang="en-US" dirty="0"/>
          </a:p>
          <a:p>
            <a:endParaRPr lang="en-US" dirty="0" smtClean="0"/>
          </a:p>
          <a:p>
            <a:endParaRPr lang="en-US" dirty="0"/>
          </a:p>
          <a:p>
            <a:endParaRPr lang="en-US" dirty="0"/>
          </a:p>
        </p:txBody>
      </p:sp>
      <p:sp>
        <p:nvSpPr>
          <p:cNvPr id="6" name="TextBox 5"/>
          <p:cNvSpPr txBox="1"/>
          <p:nvPr/>
        </p:nvSpPr>
        <p:spPr>
          <a:xfrm>
            <a:off x="1447800" y="4191000"/>
            <a:ext cx="6248400" cy="1815882"/>
          </a:xfrm>
          <a:prstGeom prst="rect">
            <a:avLst/>
          </a:prstGeom>
          <a:noFill/>
        </p:spPr>
        <p:txBody>
          <a:bodyPr wrap="square" rtlCol="0">
            <a:spAutoFit/>
          </a:bodyPr>
          <a:lstStyle/>
          <a:p>
            <a:pPr algn="ctr"/>
            <a:r>
              <a:rPr lang="en-US" sz="3200" b="1" i="1" dirty="0" smtClean="0">
                <a:solidFill>
                  <a:schemeClr val="accent1">
                    <a:lumMod val="75000"/>
                  </a:schemeClr>
                </a:solidFill>
              </a:rPr>
              <a:t>Education </a:t>
            </a:r>
            <a:r>
              <a:rPr lang="en-US" sz="3200" b="1" i="1" dirty="0">
                <a:solidFill>
                  <a:schemeClr val="accent1">
                    <a:lumMod val="75000"/>
                  </a:schemeClr>
                </a:solidFill>
              </a:rPr>
              <a:t>is not the filling of a pail but </a:t>
            </a:r>
            <a:r>
              <a:rPr lang="en-US" sz="3200" b="1" i="1" dirty="0" smtClean="0">
                <a:solidFill>
                  <a:schemeClr val="accent1">
                    <a:lumMod val="75000"/>
                  </a:schemeClr>
                </a:solidFill>
              </a:rPr>
              <a:t>the </a:t>
            </a:r>
            <a:r>
              <a:rPr lang="en-US" sz="3200" b="1" i="1" dirty="0">
                <a:solidFill>
                  <a:schemeClr val="accent1">
                    <a:lumMod val="75000"/>
                  </a:schemeClr>
                </a:solidFill>
              </a:rPr>
              <a:t>lighting of a </a:t>
            </a:r>
            <a:r>
              <a:rPr lang="en-US" sz="3200" b="1" i="1" dirty="0" smtClean="0">
                <a:solidFill>
                  <a:schemeClr val="accent1">
                    <a:lumMod val="75000"/>
                  </a:schemeClr>
                </a:solidFill>
              </a:rPr>
              <a:t>fire </a:t>
            </a:r>
          </a:p>
          <a:p>
            <a:pPr algn="ctr"/>
            <a:r>
              <a:rPr lang="en-US" sz="3200" b="1" dirty="0" smtClean="0">
                <a:solidFill>
                  <a:schemeClr val="accent1">
                    <a:lumMod val="75000"/>
                  </a:schemeClr>
                </a:solidFill>
              </a:rPr>
              <a:t>– William </a:t>
            </a:r>
            <a:r>
              <a:rPr lang="en-US" sz="3200" b="1" dirty="0">
                <a:solidFill>
                  <a:schemeClr val="accent1">
                    <a:lumMod val="75000"/>
                  </a:schemeClr>
                </a:solidFill>
              </a:rPr>
              <a:t>Yeats</a:t>
            </a:r>
          </a:p>
          <a:p>
            <a:endParaRPr lang="en-US" sz="1600" dirty="0"/>
          </a:p>
        </p:txBody>
      </p:sp>
    </p:spTree>
    <p:extLst>
      <p:ext uri="{BB962C8B-B14F-4D97-AF65-F5344CB8AC3E}">
        <p14:creationId xmlns:p14="http://schemas.microsoft.com/office/powerpoint/2010/main" val="9235770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990600"/>
          </a:xfrm>
        </p:spPr>
        <p:txBody>
          <a:bodyPr/>
          <a:lstStyle/>
          <a:p>
            <a:r>
              <a:rPr lang="en-US" sz="3600" dirty="0" smtClean="0"/>
              <a:t>Recommendations for Moving Forward</a:t>
            </a:r>
            <a:endParaRPr lang="en-US" sz="3600" dirty="0"/>
          </a:p>
        </p:txBody>
      </p:sp>
      <p:sp>
        <p:nvSpPr>
          <p:cNvPr id="3" name="Content Placeholder 2"/>
          <p:cNvSpPr>
            <a:spLocks noGrp="1"/>
          </p:cNvSpPr>
          <p:nvPr>
            <p:ph idx="1"/>
          </p:nvPr>
        </p:nvSpPr>
        <p:spPr>
          <a:xfrm>
            <a:off x="2286000" y="1905000"/>
            <a:ext cx="6400800" cy="4525963"/>
          </a:xfrm>
        </p:spPr>
        <p:txBody>
          <a:bodyPr/>
          <a:lstStyle/>
          <a:p>
            <a:pPr marL="457200" indent="-457200">
              <a:buFont typeface="+mj-lt"/>
              <a:buAutoNum type="arabicPeriod"/>
            </a:pPr>
            <a:r>
              <a:rPr lang="en-US" dirty="0" smtClean="0"/>
              <a:t>Assess and Adjust Speed</a:t>
            </a:r>
          </a:p>
          <a:p>
            <a:pPr marL="457200" indent="-457200">
              <a:buFont typeface="+mj-lt"/>
              <a:buAutoNum type="arabicPeriod"/>
            </a:pPr>
            <a:r>
              <a:rPr lang="en-US" dirty="0" smtClean="0"/>
              <a:t>Address Pathways</a:t>
            </a:r>
          </a:p>
          <a:p>
            <a:pPr marL="457200" indent="-457200">
              <a:buFont typeface="+mj-lt"/>
              <a:buAutoNum type="arabicPeriod"/>
            </a:pPr>
            <a:r>
              <a:rPr lang="en-US" dirty="0" smtClean="0"/>
              <a:t>Help Students Set Goals</a:t>
            </a:r>
          </a:p>
          <a:p>
            <a:pPr marL="457200" indent="-457200">
              <a:buFont typeface="+mj-lt"/>
              <a:buAutoNum type="arabicPeriod"/>
            </a:pPr>
            <a:r>
              <a:rPr lang="en-US" dirty="0" smtClean="0"/>
              <a:t>Consider a Regional Approach</a:t>
            </a:r>
          </a:p>
          <a:p>
            <a:pPr marL="457200" indent="-457200">
              <a:buFont typeface="+mj-lt"/>
              <a:buAutoNum type="arabicPeriod"/>
            </a:pPr>
            <a:r>
              <a:rPr lang="en-US" dirty="0" smtClean="0"/>
              <a:t>Review the Work We’re Doing</a:t>
            </a:r>
          </a:p>
          <a:p>
            <a:pPr marL="457200" indent="-457200">
              <a:buFont typeface="+mj-lt"/>
              <a:buAutoNum type="arabicPeriod"/>
            </a:pPr>
            <a:r>
              <a:rPr lang="en-US" dirty="0" smtClean="0"/>
              <a:t>Enhance Seamless Service</a:t>
            </a:r>
          </a:p>
          <a:p>
            <a:pPr marL="457200" indent="-457200">
              <a:buFont typeface="+mj-lt"/>
              <a:buAutoNum type="arabicPeriod"/>
            </a:pPr>
            <a:r>
              <a:rPr lang="en-US" dirty="0" smtClean="0"/>
              <a:t>Connect in the Classroom</a:t>
            </a:r>
          </a:p>
          <a:p>
            <a:pPr marL="457200" indent="-457200">
              <a:buFont typeface="+mj-lt"/>
              <a:buAutoNum type="arabicPeriod"/>
            </a:pPr>
            <a:r>
              <a:rPr lang="en-US" dirty="0" smtClean="0"/>
              <a:t>Continue to Build Culture</a:t>
            </a:r>
            <a:endParaRPr lang="en-US" dirty="0"/>
          </a:p>
        </p:txBody>
      </p:sp>
    </p:spTree>
    <p:extLst>
      <p:ext uri="{BB962C8B-B14F-4D97-AF65-F5344CB8AC3E}">
        <p14:creationId xmlns:p14="http://schemas.microsoft.com/office/powerpoint/2010/main" val="3573860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1. Assess and Adjust Speed</a:t>
            </a:r>
            <a:endParaRPr lang="en-US" dirty="0"/>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3" t="3096" r="-293" b="6811"/>
          <a:stretch/>
        </p:blipFill>
        <p:spPr bwMode="auto">
          <a:xfrm>
            <a:off x="4114800" y="2286000"/>
            <a:ext cx="4590226" cy="3913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 y="1447800"/>
            <a:ext cx="3159737" cy="2597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742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2. Address Pathways</a:t>
            </a:r>
            <a:endParaRPr lang="en-US" dirty="0"/>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65" y="1040465"/>
            <a:ext cx="3790950" cy="43675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145" y="4607910"/>
            <a:ext cx="2857500" cy="16002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7052" y="2348752"/>
            <a:ext cx="2662957" cy="19946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8145" y="457200"/>
            <a:ext cx="2743200" cy="166687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9128" y="4724400"/>
            <a:ext cx="2845247" cy="185529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070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3. Help Students Set Goals</a:t>
            </a:r>
            <a:endParaRPr lang="en-US"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9491" y="1046111"/>
            <a:ext cx="3381375" cy="28804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5452" y="3975847"/>
            <a:ext cx="4808748" cy="2587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150755"/>
            <a:ext cx="3018946" cy="2671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2308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Arrow 28"/>
          <p:cNvSpPr/>
          <p:nvPr/>
        </p:nvSpPr>
        <p:spPr>
          <a:xfrm rot="19399969">
            <a:off x="1680972" y="3650838"/>
            <a:ext cx="5333966" cy="762000"/>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90600"/>
          </a:xfrm>
        </p:spPr>
        <p:txBody>
          <a:bodyPr>
            <a:normAutofit/>
          </a:bodyPr>
          <a:lstStyle/>
          <a:p>
            <a:pPr algn="l"/>
            <a:r>
              <a:rPr lang="en-US" sz="4000" dirty="0" smtClean="0"/>
              <a:t>Student Development</a:t>
            </a:r>
            <a:endParaRPr lang="en-US" sz="4000" dirty="0"/>
          </a:p>
        </p:txBody>
      </p:sp>
      <p:pic>
        <p:nvPicPr>
          <p:cNvPr id="1027" name="Picture 3"/>
          <p:cNvPicPr>
            <a:picLocks noChangeAspect="1" noChangeArrowheads="1"/>
          </p:cNvPicPr>
          <p:nvPr/>
        </p:nvPicPr>
        <p:blipFill>
          <a:blip r:embed="rId3" cstate="print"/>
          <a:srcRect/>
          <a:stretch>
            <a:fillRect/>
          </a:stretch>
        </p:blipFill>
        <p:spPr bwMode="auto">
          <a:xfrm>
            <a:off x="228600" y="3733800"/>
            <a:ext cx="2192204" cy="31242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4" cstate="print"/>
          <a:srcRect/>
          <a:stretch>
            <a:fillRect/>
          </a:stretch>
        </p:blipFill>
        <p:spPr bwMode="auto">
          <a:xfrm>
            <a:off x="6020098" y="152400"/>
            <a:ext cx="3123902" cy="2362200"/>
          </a:xfrm>
          <a:prstGeom prst="rect">
            <a:avLst/>
          </a:prstGeom>
          <a:noFill/>
          <a:ln w="9525">
            <a:noFill/>
            <a:miter lim="800000"/>
            <a:headEnd/>
            <a:tailEnd/>
          </a:ln>
          <a:effectLst/>
        </p:spPr>
      </p:pic>
      <p:sp>
        <p:nvSpPr>
          <p:cNvPr id="30" name="TextBox 29"/>
          <p:cNvSpPr txBox="1"/>
          <p:nvPr/>
        </p:nvSpPr>
        <p:spPr>
          <a:xfrm>
            <a:off x="6324600" y="2514600"/>
            <a:ext cx="2667000" cy="2985433"/>
          </a:xfrm>
          <a:prstGeom prst="rect">
            <a:avLst/>
          </a:prstGeom>
          <a:noFill/>
        </p:spPr>
        <p:txBody>
          <a:bodyPr wrap="square" rtlCol="0">
            <a:spAutoFit/>
          </a:bodyPr>
          <a:lstStyle/>
          <a:p>
            <a:pPr algn="ctr"/>
            <a:r>
              <a:rPr lang="en-US" sz="2400" b="1" i="1" dirty="0" smtClean="0">
                <a:solidFill>
                  <a:schemeClr val="tx2">
                    <a:lumMod val="75000"/>
                  </a:schemeClr>
                </a:solidFill>
              </a:rPr>
              <a:t>Required Performance</a:t>
            </a:r>
          </a:p>
          <a:p>
            <a:pPr algn="ctr">
              <a:buFont typeface="Arial" pitchFamily="34" charset="0"/>
              <a:buChar char="•"/>
            </a:pPr>
            <a:r>
              <a:rPr lang="en-US" sz="2000" b="1" dirty="0"/>
              <a:t>Job </a:t>
            </a:r>
            <a:r>
              <a:rPr lang="en-US" sz="2000" b="1" dirty="0" smtClean="0"/>
              <a:t>Specific Skills</a:t>
            </a:r>
            <a:endParaRPr lang="en-US" sz="2000" b="1" dirty="0"/>
          </a:p>
          <a:p>
            <a:pPr algn="ctr">
              <a:buFont typeface="Arial" pitchFamily="34" charset="0"/>
              <a:buChar char="•"/>
            </a:pPr>
            <a:r>
              <a:rPr lang="en-US" sz="2000" b="1" dirty="0" smtClean="0"/>
              <a:t>Critical Thinking</a:t>
            </a:r>
          </a:p>
          <a:p>
            <a:pPr algn="ctr">
              <a:buFont typeface="Arial" pitchFamily="34" charset="0"/>
              <a:buChar char="•"/>
            </a:pPr>
            <a:r>
              <a:rPr lang="en-US" sz="2000" b="1" dirty="0" smtClean="0"/>
              <a:t>Interpersonal/Team</a:t>
            </a:r>
          </a:p>
          <a:p>
            <a:pPr algn="ctr">
              <a:buFont typeface="Arial" pitchFamily="34" charset="0"/>
              <a:buChar char="•"/>
            </a:pPr>
            <a:r>
              <a:rPr lang="en-US" sz="2000" b="1" dirty="0" smtClean="0"/>
              <a:t>Communication</a:t>
            </a:r>
          </a:p>
          <a:p>
            <a:pPr algn="ctr">
              <a:buFont typeface="Arial" pitchFamily="34" charset="0"/>
              <a:buChar char="•"/>
            </a:pPr>
            <a:r>
              <a:rPr lang="en-US" sz="2000" b="1" dirty="0" smtClean="0"/>
              <a:t>Info Literacy</a:t>
            </a:r>
          </a:p>
          <a:p>
            <a:pPr algn="ctr">
              <a:buFont typeface="Arial" pitchFamily="34" charset="0"/>
              <a:buChar char="•"/>
            </a:pPr>
            <a:r>
              <a:rPr lang="en-US" sz="2000" b="1" dirty="0" smtClean="0"/>
              <a:t>Continuous Learners</a:t>
            </a:r>
          </a:p>
        </p:txBody>
      </p:sp>
      <p:cxnSp>
        <p:nvCxnSpPr>
          <p:cNvPr id="4" name="Straight Arrow Connector 3"/>
          <p:cNvCxnSpPr/>
          <p:nvPr/>
        </p:nvCxnSpPr>
        <p:spPr>
          <a:xfrm>
            <a:off x="1981200" y="2971800"/>
            <a:ext cx="1008196" cy="16002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8" name="Straight Arrow Connector 17"/>
          <p:cNvCxnSpPr/>
          <p:nvPr/>
        </p:nvCxnSpPr>
        <p:spPr>
          <a:xfrm>
            <a:off x="3200400" y="2116540"/>
            <a:ext cx="1008196" cy="16002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p:nvPr/>
        </p:nvCxnSpPr>
        <p:spPr>
          <a:xfrm rot="10800000">
            <a:off x="4126976" y="4572000"/>
            <a:ext cx="1008196" cy="1600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rot="10800000">
            <a:off x="5331658" y="3695700"/>
            <a:ext cx="1008196" cy="16002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1791433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1143000"/>
          </a:xfrm>
        </p:spPr>
        <p:txBody>
          <a:bodyPr>
            <a:normAutofit/>
          </a:bodyPr>
          <a:lstStyle/>
          <a:p>
            <a:r>
              <a:rPr lang="en-US" dirty="0" smtClean="0"/>
              <a:t>4. Consider a Regional Approach</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45439520"/>
              </p:ext>
            </p:extLst>
          </p:nvPr>
        </p:nvGraphicFramePr>
        <p:xfrm>
          <a:off x="457200" y="1600200"/>
          <a:ext cx="7467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50039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l"/>
            <a:r>
              <a:rPr lang="en-US" sz="4000" dirty="0" smtClean="0"/>
              <a:t>Student Development</a:t>
            </a:r>
            <a:endParaRPr lang="en-US" sz="4000" dirty="0"/>
          </a:p>
        </p:txBody>
      </p:sp>
      <p:pic>
        <p:nvPicPr>
          <p:cNvPr id="1027" name="Picture 3"/>
          <p:cNvPicPr>
            <a:picLocks noChangeAspect="1" noChangeArrowheads="1"/>
          </p:cNvPicPr>
          <p:nvPr/>
        </p:nvPicPr>
        <p:blipFill>
          <a:blip r:embed="rId3" cstate="print"/>
          <a:srcRect/>
          <a:stretch>
            <a:fillRect/>
          </a:stretch>
        </p:blipFill>
        <p:spPr bwMode="auto">
          <a:xfrm>
            <a:off x="228600" y="3733800"/>
            <a:ext cx="2192204" cy="31242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4" cstate="print"/>
          <a:srcRect/>
          <a:stretch>
            <a:fillRect/>
          </a:stretch>
        </p:blipFill>
        <p:spPr bwMode="auto">
          <a:xfrm>
            <a:off x="5890110" y="183776"/>
            <a:ext cx="3123902" cy="2362200"/>
          </a:xfrm>
          <a:prstGeom prst="rect">
            <a:avLst/>
          </a:prstGeom>
          <a:noFill/>
          <a:ln w="9525">
            <a:noFill/>
            <a:miter lim="800000"/>
            <a:headEnd/>
            <a:tailEnd/>
          </a:ln>
          <a:effectLst/>
        </p:spPr>
      </p:pic>
      <p:sp>
        <p:nvSpPr>
          <p:cNvPr id="30" name="TextBox 29"/>
          <p:cNvSpPr txBox="1"/>
          <p:nvPr/>
        </p:nvSpPr>
        <p:spPr>
          <a:xfrm>
            <a:off x="6324600" y="2514600"/>
            <a:ext cx="2667000" cy="2369880"/>
          </a:xfrm>
          <a:prstGeom prst="rect">
            <a:avLst/>
          </a:prstGeom>
          <a:noFill/>
        </p:spPr>
        <p:txBody>
          <a:bodyPr wrap="square" rtlCol="0">
            <a:spAutoFit/>
          </a:bodyPr>
          <a:lstStyle/>
          <a:p>
            <a:pPr algn="ctr"/>
            <a:r>
              <a:rPr lang="en-US" sz="2400" b="1" i="1" dirty="0" smtClean="0">
                <a:solidFill>
                  <a:srgbClr val="FFFF00"/>
                </a:solidFill>
              </a:rPr>
              <a:t>Required Performance</a:t>
            </a:r>
          </a:p>
          <a:p>
            <a:pPr>
              <a:buFont typeface="Arial" pitchFamily="34" charset="0"/>
              <a:buChar char="•"/>
            </a:pPr>
            <a:r>
              <a:rPr lang="en-US" sz="2000" b="1" dirty="0"/>
              <a:t>Job </a:t>
            </a:r>
            <a:r>
              <a:rPr lang="en-US" sz="2000" b="1" dirty="0" smtClean="0"/>
              <a:t>Specific Skills</a:t>
            </a:r>
            <a:endParaRPr lang="en-US" sz="2000" b="1" dirty="0"/>
          </a:p>
          <a:p>
            <a:pPr>
              <a:buFont typeface="Arial" pitchFamily="34" charset="0"/>
              <a:buChar char="•"/>
            </a:pPr>
            <a:r>
              <a:rPr lang="en-US" sz="2000" b="1" dirty="0" smtClean="0"/>
              <a:t>Critical Thinking</a:t>
            </a:r>
          </a:p>
          <a:p>
            <a:pPr>
              <a:buFont typeface="Arial" pitchFamily="34" charset="0"/>
              <a:buChar char="•"/>
            </a:pPr>
            <a:r>
              <a:rPr lang="en-US" sz="2000" b="1" dirty="0" smtClean="0"/>
              <a:t>Interpersonal/Team</a:t>
            </a:r>
          </a:p>
          <a:p>
            <a:pPr>
              <a:buFont typeface="Arial" pitchFamily="34" charset="0"/>
              <a:buChar char="•"/>
            </a:pPr>
            <a:r>
              <a:rPr lang="en-US" sz="2000" b="1" dirty="0" smtClean="0"/>
              <a:t>Communication</a:t>
            </a:r>
          </a:p>
          <a:p>
            <a:pPr>
              <a:buFont typeface="Arial" pitchFamily="34" charset="0"/>
              <a:buChar char="•"/>
            </a:pPr>
            <a:r>
              <a:rPr lang="en-US" sz="2000" b="1" dirty="0" smtClean="0"/>
              <a:t>Info Literacy</a:t>
            </a:r>
          </a:p>
        </p:txBody>
      </p:sp>
      <p:graphicFrame>
        <p:nvGraphicFramePr>
          <p:cNvPr id="11" name="Diagram 10"/>
          <p:cNvGraphicFramePr/>
          <p:nvPr>
            <p:extLst>
              <p:ext uri="{D42A27DB-BD31-4B8C-83A1-F6EECF244321}">
                <p14:modId xmlns:p14="http://schemas.microsoft.com/office/powerpoint/2010/main" val="2855184945"/>
              </p:ext>
            </p:extLst>
          </p:nvPr>
        </p:nvGraphicFramePr>
        <p:xfrm>
          <a:off x="2344472" y="12319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2" name="Diagram 11"/>
          <p:cNvGraphicFramePr/>
          <p:nvPr>
            <p:extLst>
              <p:ext uri="{D42A27DB-BD31-4B8C-83A1-F6EECF244321}">
                <p14:modId xmlns:p14="http://schemas.microsoft.com/office/powerpoint/2010/main" val="4276873574"/>
              </p:ext>
            </p:extLst>
          </p:nvPr>
        </p:nvGraphicFramePr>
        <p:xfrm>
          <a:off x="-533400" y="2311400"/>
          <a:ext cx="6096000" cy="4064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411089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5. Review the Work We’re Doing</a:t>
            </a:r>
            <a:endParaRPr lang="en-US" sz="4000" dirty="0"/>
          </a:p>
        </p:txBody>
      </p:sp>
      <p:sp>
        <p:nvSpPr>
          <p:cNvPr id="6" name="Content Placeholder 5"/>
          <p:cNvSpPr>
            <a:spLocks noGrp="1"/>
          </p:cNvSpPr>
          <p:nvPr>
            <p:ph idx="1"/>
          </p:nvPr>
        </p:nvSpPr>
        <p:spPr>
          <a:xfrm>
            <a:off x="385762" y="1295400"/>
            <a:ext cx="8229600" cy="4525963"/>
          </a:xfrm>
        </p:spPr>
        <p:txBody>
          <a:bodyPr/>
          <a:lstStyle/>
          <a:p>
            <a:r>
              <a:rPr lang="en-US" dirty="0" smtClean="0"/>
              <a:t>Look at the whole elephant</a:t>
            </a:r>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659" y="1905000"/>
            <a:ext cx="6867525" cy="414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29629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8752" y="691328"/>
            <a:ext cx="8306424" cy="5455392"/>
          </a:xfrm>
          <a:prstGeom prst="rect">
            <a:avLst/>
          </a:prstGeom>
        </p:spPr>
      </p:pic>
      <p:sp>
        <p:nvSpPr>
          <p:cNvPr id="2" name="Title 1"/>
          <p:cNvSpPr>
            <a:spLocks noGrp="1"/>
          </p:cNvSpPr>
          <p:nvPr>
            <p:ph type="ctrTitle"/>
          </p:nvPr>
        </p:nvSpPr>
        <p:spPr>
          <a:xfrm>
            <a:off x="685800" y="3301801"/>
            <a:ext cx="7772400" cy="1470025"/>
          </a:xfrm>
        </p:spPr>
        <p:txBody>
          <a:bodyPr/>
          <a:lstStyle/>
          <a:p>
            <a:r>
              <a:rPr lang="en-US" sz="5400" dirty="0" smtClean="0">
                <a:solidFill>
                  <a:schemeClr val="tx1">
                    <a:lumMod val="75000"/>
                    <a:lumOff val="25000"/>
                  </a:schemeClr>
                </a:solidFill>
                <a:latin typeface="PT Sans Narrow"/>
                <a:cs typeface="PT Sans Narrow"/>
              </a:rPr>
              <a:t>PATHWAYS FOR STUDENT SUCCESS</a:t>
            </a:r>
            <a:endParaRPr lang="en-US" sz="5400" dirty="0">
              <a:solidFill>
                <a:schemeClr val="tx1">
                  <a:lumMod val="75000"/>
                  <a:lumOff val="25000"/>
                </a:schemeClr>
              </a:solidFill>
              <a:latin typeface="PT Sans Narrow"/>
              <a:cs typeface="PT Sans Narrow"/>
            </a:endParaRPr>
          </a:p>
        </p:txBody>
      </p:sp>
      <p:sp>
        <p:nvSpPr>
          <p:cNvPr id="3" name="Subtitle 2"/>
          <p:cNvSpPr>
            <a:spLocks noGrp="1"/>
          </p:cNvSpPr>
          <p:nvPr>
            <p:ph type="subTitle" idx="1"/>
          </p:nvPr>
        </p:nvSpPr>
        <p:spPr>
          <a:xfrm>
            <a:off x="1371600" y="4590400"/>
            <a:ext cx="6400800" cy="785561"/>
          </a:xfrm>
        </p:spPr>
        <p:txBody>
          <a:bodyPr/>
          <a:lstStyle/>
          <a:p>
            <a:r>
              <a:rPr lang="en-US" dirty="0" smtClean="0">
                <a:solidFill>
                  <a:srgbClr val="197B41"/>
                </a:solidFill>
                <a:latin typeface="PT Sans Narrow"/>
                <a:cs typeface="PT Sans Narrow"/>
              </a:rPr>
              <a:t>CRAFTON HILLS COLLEGE</a:t>
            </a:r>
            <a:endParaRPr lang="en-US" dirty="0">
              <a:solidFill>
                <a:srgbClr val="197B41"/>
              </a:solidFill>
              <a:latin typeface="PT Sans Narrow"/>
              <a:cs typeface="PT Sans Narrow"/>
            </a:endParaRPr>
          </a:p>
        </p:txBody>
      </p:sp>
      <p:pic>
        <p:nvPicPr>
          <p:cNvPr id="7" name="Picture 6" descr="Crafton_Hills_College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1164515"/>
            <a:ext cx="3874907" cy="1112242"/>
          </a:xfrm>
          <a:prstGeom prst="rect">
            <a:avLst/>
          </a:prstGeom>
        </p:spPr>
      </p:pic>
    </p:spTree>
    <p:extLst>
      <p:ext uri="{BB962C8B-B14F-4D97-AF65-F5344CB8AC3E}">
        <p14:creationId xmlns:p14="http://schemas.microsoft.com/office/powerpoint/2010/main" val="959134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Back!</a:t>
            </a:r>
            <a:endParaRPr lang="en-US" dirty="0"/>
          </a:p>
        </p:txBody>
      </p:sp>
      <p:sp>
        <p:nvSpPr>
          <p:cNvPr id="3" name="Content Placeholder 2"/>
          <p:cNvSpPr>
            <a:spLocks noGrp="1"/>
          </p:cNvSpPr>
          <p:nvPr>
            <p:ph idx="1"/>
          </p:nvPr>
        </p:nvSpPr>
        <p:spPr>
          <a:xfrm>
            <a:off x="1295400" y="1600200"/>
            <a:ext cx="7391400" cy="4525963"/>
          </a:xfrm>
        </p:spPr>
        <p:txBody>
          <a:bodyPr/>
          <a:lstStyle/>
          <a:p>
            <a:r>
              <a:rPr lang="en-US" dirty="0" smtClean="0"/>
              <a:t>Jimmy </a:t>
            </a:r>
            <a:r>
              <a:rPr lang="en-US" dirty="0" err="1" smtClean="0"/>
              <a:t>Urbanovich</a:t>
            </a:r>
            <a:endParaRPr lang="en-US" dirty="0" smtClean="0"/>
          </a:p>
          <a:p>
            <a:r>
              <a:rPr lang="en-US" dirty="0" smtClean="0"/>
              <a:t>Julie McKee</a:t>
            </a:r>
          </a:p>
          <a:p>
            <a:r>
              <a:rPr lang="en-US" dirty="0" smtClean="0"/>
              <a:t>Karen Childers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590800"/>
            <a:ext cx="3209925" cy="3100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8540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512342" y="643091"/>
            <a:ext cx="6034970" cy="5836596"/>
          </a:xfrm>
          <a:prstGeom prst="rect">
            <a:avLst/>
          </a:prstGeom>
        </p:spPr>
      </p:pic>
      <p:pic>
        <p:nvPicPr>
          <p:cNvPr id="10" name="Picture 9"/>
          <p:cNvPicPr>
            <a:picLocks noChangeAspect="1"/>
          </p:cNvPicPr>
          <p:nvPr/>
        </p:nvPicPr>
        <p:blipFill>
          <a:blip r:embed="rId4"/>
          <a:stretch>
            <a:fillRect/>
          </a:stretch>
        </p:blipFill>
        <p:spPr>
          <a:xfrm>
            <a:off x="3201223" y="324615"/>
            <a:ext cx="2798671" cy="1162525"/>
          </a:xfrm>
          <a:prstGeom prst="rect">
            <a:avLst/>
          </a:prstGeom>
        </p:spPr>
      </p:pic>
    </p:spTree>
    <p:extLst>
      <p:ext uri="{BB962C8B-B14F-4D97-AF65-F5344CB8AC3E}">
        <p14:creationId xmlns:p14="http://schemas.microsoft.com/office/powerpoint/2010/main" val="8497840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53769" y="435710"/>
            <a:ext cx="2147230" cy="891927"/>
          </a:xfrm>
          <a:prstGeom prst="rect">
            <a:avLst/>
          </a:prstGeom>
        </p:spPr>
      </p:pic>
      <p:pic>
        <p:nvPicPr>
          <p:cNvPr id="6" name="Picture 5"/>
          <p:cNvPicPr>
            <a:picLocks noChangeAspect="1"/>
          </p:cNvPicPr>
          <p:nvPr/>
        </p:nvPicPr>
        <p:blipFill>
          <a:blip r:embed="rId4"/>
          <a:stretch>
            <a:fillRect/>
          </a:stretch>
        </p:blipFill>
        <p:spPr>
          <a:xfrm>
            <a:off x="204377" y="1019680"/>
            <a:ext cx="8739727" cy="5214199"/>
          </a:xfrm>
          <a:prstGeom prst="rect">
            <a:avLst/>
          </a:prstGeom>
        </p:spPr>
      </p:pic>
    </p:spTree>
    <p:extLst>
      <p:ext uri="{BB962C8B-B14F-4D97-AF65-F5344CB8AC3E}">
        <p14:creationId xmlns:p14="http://schemas.microsoft.com/office/powerpoint/2010/main" val="22739830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65879" y="715364"/>
            <a:ext cx="5187125" cy="5883500"/>
          </a:xfrm>
          <a:prstGeom prst="rect">
            <a:avLst/>
          </a:prstGeom>
        </p:spPr>
      </p:pic>
      <p:pic>
        <p:nvPicPr>
          <p:cNvPr id="5" name="Picture 4"/>
          <p:cNvPicPr>
            <a:picLocks noChangeAspect="1"/>
          </p:cNvPicPr>
          <p:nvPr/>
        </p:nvPicPr>
        <p:blipFill>
          <a:blip r:embed="rId4"/>
          <a:stretch>
            <a:fillRect/>
          </a:stretch>
        </p:blipFill>
        <p:spPr>
          <a:xfrm>
            <a:off x="3309693" y="258202"/>
            <a:ext cx="2704799" cy="1285669"/>
          </a:xfrm>
          <a:prstGeom prst="rect">
            <a:avLst/>
          </a:prstGeom>
        </p:spPr>
      </p:pic>
    </p:spTree>
    <p:extLst>
      <p:ext uri="{BB962C8B-B14F-4D97-AF65-F5344CB8AC3E}">
        <p14:creationId xmlns:p14="http://schemas.microsoft.com/office/powerpoint/2010/main" val="20920218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6176" y="164241"/>
            <a:ext cx="4312024" cy="345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81000"/>
            <a:ext cx="3206230" cy="213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943" y="3600639"/>
            <a:ext cx="2317376" cy="17051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9153" y="4829455"/>
            <a:ext cx="2628900" cy="174307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8053" y="2662518"/>
            <a:ext cx="450311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516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n-US" sz="4000" dirty="0" smtClean="0"/>
              <a:t>Pathways &amp; Partnerships </a:t>
            </a:r>
            <a:br>
              <a:rPr lang="en-US" sz="4000" dirty="0" smtClean="0"/>
            </a:br>
            <a:r>
              <a:rPr lang="en-US" sz="4000" dirty="0" smtClean="0"/>
              <a:t>Steering Committee</a:t>
            </a:r>
            <a:endParaRPr lang="en-US" sz="4000" dirty="0"/>
          </a:p>
        </p:txBody>
      </p:sp>
      <p:pic>
        <p:nvPicPr>
          <p:cNvPr id="307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324600" y="2057400"/>
            <a:ext cx="2523963" cy="3523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3"/>
          </p:nvPr>
        </p:nvSpPr>
        <p:spPr>
          <a:xfrm>
            <a:off x="533400" y="1828800"/>
            <a:ext cx="5791200" cy="4526280"/>
          </a:xfrm>
        </p:spPr>
        <p:txBody>
          <a:bodyPr/>
          <a:lstStyle/>
          <a:p>
            <a:r>
              <a:rPr lang="en-US" dirty="0" smtClean="0"/>
              <a:t>Look at the whole elephant</a:t>
            </a:r>
          </a:p>
          <a:p>
            <a:r>
              <a:rPr lang="en-US" dirty="0" smtClean="0"/>
              <a:t>Review projects with external organizations</a:t>
            </a:r>
          </a:p>
          <a:p>
            <a:pPr lvl="1"/>
            <a:r>
              <a:rPr lang="en-US" sz="2000" dirty="0" smtClean="0"/>
              <a:t>LLU Gateway, Region 9 Workforce Development, etc</a:t>
            </a:r>
            <a:r>
              <a:rPr lang="en-US" dirty="0" smtClean="0"/>
              <a:t>.</a:t>
            </a:r>
          </a:p>
          <a:p>
            <a:r>
              <a:rPr lang="en-US" dirty="0" smtClean="0"/>
              <a:t>Provide recommendations</a:t>
            </a:r>
          </a:p>
          <a:p>
            <a:r>
              <a:rPr lang="en-US" dirty="0" smtClean="0"/>
              <a:t>Assist with communication</a:t>
            </a:r>
          </a:p>
          <a:p>
            <a:r>
              <a:rPr lang="en-US" dirty="0" smtClean="0"/>
              <a:t>Representation from across campus</a:t>
            </a:r>
          </a:p>
          <a:p>
            <a:r>
              <a:rPr lang="en-US" dirty="0" smtClean="0"/>
              <a:t>Meet 3-4 times per year</a:t>
            </a:r>
          </a:p>
          <a:p>
            <a:endParaRPr lang="en-US" dirty="0" smtClean="0"/>
          </a:p>
          <a:p>
            <a:endParaRPr lang="en-US" dirty="0"/>
          </a:p>
        </p:txBody>
      </p:sp>
    </p:spTree>
    <p:extLst>
      <p:ext uri="{BB962C8B-B14F-4D97-AF65-F5344CB8AC3E}">
        <p14:creationId xmlns:p14="http://schemas.microsoft.com/office/powerpoint/2010/main" val="1072480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Enhance Seamless Service</a:t>
            </a:r>
            <a:endParaRPr lang="en-US"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4648200" cy="3095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445649" cy="4134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8449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dirty="0"/>
              <a:t>Students don’t </a:t>
            </a:r>
            <a:r>
              <a:rPr lang="en-US" dirty="0" smtClean="0"/>
              <a:t>care… </a:t>
            </a:r>
            <a:endParaRPr lang="en-US" dirty="0"/>
          </a:p>
        </p:txBody>
      </p:sp>
      <p:sp>
        <p:nvSpPr>
          <p:cNvPr id="3" name="Content Placeholder 2"/>
          <p:cNvSpPr>
            <a:spLocks noGrp="1"/>
          </p:cNvSpPr>
          <p:nvPr>
            <p:ph idx="1"/>
          </p:nvPr>
        </p:nvSpPr>
        <p:spPr>
          <a:xfrm>
            <a:off x="838200" y="1600200"/>
            <a:ext cx="7848600" cy="4525963"/>
          </a:xfrm>
        </p:spPr>
        <p:txBody>
          <a:bodyPr>
            <a:normAutofit/>
          </a:bodyPr>
          <a:lstStyle/>
          <a:p>
            <a:r>
              <a:rPr lang="en-US" sz="3200" dirty="0"/>
              <a:t>W</a:t>
            </a:r>
            <a:r>
              <a:rPr lang="en-US" sz="3200" dirty="0" smtClean="0"/>
              <a:t>hat division you work in</a:t>
            </a:r>
          </a:p>
          <a:p>
            <a:r>
              <a:rPr lang="en-US" sz="3200" dirty="0"/>
              <a:t>What your job is</a:t>
            </a:r>
          </a:p>
          <a:p>
            <a:r>
              <a:rPr lang="en-US" sz="3200" dirty="0" smtClean="0"/>
              <a:t>Who your “enemies” are</a:t>
            </a:r>
          </a:p>
          <a:p>
            <a:r>
              <a:rPr lang="en-US" sz="3200" dirty="0" smtClean="0"/>
              <a:t>Where your funding comes from</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034118"/>
            <a:ext cx="3728358" cy="24384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18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Connect in the Classroom</a:t>
            </a:r>
            <a:endParaRPr lang="en-US" dirty="0"/>
          </a:p>
        </p:txBody>
      </p:sp>
      <p:pic>
        <p:nvPicPr>
          <p:cNvPr id="1026" name="Picture 2" descr="C:\Users\cmarshal\AppData\Local\Microsoft\Windows\Temporary Internet Files\Content.IE5\ZFDH2VWD\dead_poets_societ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96" y="1209269"/>
            <a:ext cx="4216400" cy="27907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marshal\AppData\Local\Microsoft\Windows\Temporary Internet Files\Content.IE5\YHQOKFEB\robin-williams-as-professor-john-keating-dead-poets-society-_1989-buena-vista[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2812" y="4522694"/>
            <a:ext cx="2566741" cy="172570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5853" y="1184763"/>
            <a:ext cx="2933700" cy="2053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912" y="4495800"/>
            <a:ext cx="26098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0066" y="2362200"/>
            <a:ext cx="2857500" cy="28575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62901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8</a:t>
            </a:r>
            <a:r>
              <a:rPr lang="en-US" dirty="0" smtClean="0"/>
              <a:t>. Continue to Build Culture</a:t>
            </a:r>
            <a:endParaRPr lang="en-US" dirty="0"/>
          </a:p>
        </p:txBody>
      </p:sp>
      <p:sp>
        <p:nvSpPr>
          <p:cNvPr id="4" name="Date Placeholder 3"/>
          <p:cNvSpPr>
            <a:spLocks noGrp="1"/>
          </p:cNvSpPr>
          <p:nvPr>
            <p:ph type="dt" sz="half" idx="10"/>
          </p:nvPr>
        </p:nvSpPr>
        <p:spPr/>
        <p:txBody>
          <a:bodyPr/>
          <a:lstStyle/>
          <a:p>
            <a:fld id="{B11D738E-8962-435F-8C43-147B8DD7E819}" type="datetime1">
              <a:rPr lang="en-US" smtClean="0">
                <a:solidFill>
                  <a:prstClr val="black">
                    <a:lumMod val="65000"/>
                    <a:lumOff val="35000"/>
                  </a:prstClr>
                </a:solidFill>
              </a:rPr>
              <a:pPr/>
              <a:t>1/13/2015</a:t>
            </a:fld>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58</a:t>
            </a:fld>
            <a:endParaRPr lang="en-US">
              <a:solidFill>
                <a:prstClr val="black">
                  <a:lumMod val="65000"/>
                  <a:lumOff val="35000"/>
                </a:prstClr>
              </a:solidFill>
            </a:endParaRPr>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3505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688" y="4129554"/>
            <a:ext cx="3058849" cy="2347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9929" y="1066800"/>
            <a:ext cx="3718799"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7024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&amp; Decision Making</a:t>
            </a:r>
            <a:endParaRPr lang="en-US" dirty="0"/>
          </a:p>
        </p:txBody>
      </p:sp>
      <p:sp>
        <p:nvSpPr>
          <p:cNvPr id="3" name="Content Placeholder 2"/>
          <p:cNvSpPr>
            <a:spLocks noGrp="1"/>
          </p:cNvSpPr>
          <p:nvPr>
            <p:ph idx="1"/>
          </p:nvPr>
        </p:nvSpPr>
        <p:spPr>
          <a:xfrm>
            <a:off x="457200" y="1600200"/>
            <a:ext cx="8229600" cy="4876800"/>
          </a:xfrm>
        </p:spPr>
        <p:txBody>
          <a:bodyPr>
            <a:normAutofit fontScale="85000" lnSpcReduction="10000"/>
          </a:bodyPr>
          <a:lstStyle/>
          <a:p>
            <a:pPr>
              <a:buNone/>
            </a:pPr>
            <a:r>
              <a:rPr lang="en-US" sz="3500" dirty="0" smtClean="0"/>
              <a:t>Planning processes and decision-making are </a:t>
            </a:r>
          </a:p>
          <a:p>
            <a:pPr>
              <a:buNone/>
            </a:pPr>
            <a:endParaRPr lang="en-US" sz="3500" dirty="0" smtClean="0"/>
          </a:p>
          <a:p>
            <a:r>
              <a:rPr lang="en-US" sz="3000" b="1" i="1" dirty="0" smtClean="0">
                <a:solidFill>
                  <a:schemeClr val="accent1">
                    <a:lumMod val="75000"/>
                  </a:schemeClr>
                </a:solidFill>
              </a:rPr>
              <a:t>collaborative</a:t>
            </a:r>
            <a:r>
              <a:rPr lang="en-US" sz="3000" dirty="0" smtClean="0"/>
              <a:t> when people across departments, divisions, and job classifications are working together to share knowledge and build consensus toward a common purpose.</a:t>
            </a:r>
          </a:p>
          <a:p>
            <a:endParaRPr lang="en-US" sz="3000" b="1" dirty="0" smtClean="0"/>
          </a:p>
          <a:p>
            <a:r>
              <a:rPr lang="en-US" sz="3000" b="1" i="1" dirty="0" smtClean="0">
                <a:solidFill>
                  <a:schemeClr val="accent1">
                    <a:lumMod val="75000"/>
                  </a:schemeClr>
                </a:solidFill>
              </a:rPr>
              <a:t>evidence based </a:t>
            </a:r>
            <a:r>
              <a:rPr lang="en-US" sz="3000" dirty="0" smtClean="0"/>
              <a:t>when they are informed by the analysis of reliable and objective evidence balanced  with collective wisdom.</a:t>
            </a:r>
          </a:p>
          <a:p>
            <a:endParaRPr lang="en-US" dirty="0" smtClean="0"/>
          </a:p>
          <a:p>
            <a:pPr marL="0" indent="0">
              <a:buNone/>
            </a:pPr>
            <a:r>
              <a:rPr lang="en-US" dirty="0" smtClean="0"/>
              <a:t> </a:t>
            </a:r>
          </a:p>
          <a:p>
            <a:endParaRPr lang="en-US" dirty="0"/>
          </a:p>
        </p:txBody>
      </p:sp>
    </p:spTree>
    <p:extLst>
      <p:ext uri="{BB962C8B-B14F-4D97-AF65-F5344CB8AC3E}">
        <p14:creationId xmlns:p14="http://schemas.microsoft.com/office/powerpoint/2010/main" val="3201249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a:t>
            </a:r>
            <a:r>
              <a:rPr lang="en-US" dirty="0" err="1" smtClean="0"/>
              <a:t>ish</a:t>
            </a:r>
            <a:r>
              <a:rPr lang="en-US" dirty="0" smtClean="0"/>
              <a:t>” Employees</a:t>
            </a:r>
            <a:endParaRPr lang="en-US" dirty="0"/>
          </a:p>
        </p:txBody>
      </p:sp>
      <p:sp>
        <p:nvSpPr>
          <p:cNvPr id="3" name="Content Placeholder 2"/>
          <p:cNvSpPr>
            <a:spLocks noGrp="1"/>
          </p:cNvSpPr>
          <p:nvPr>
            <p:ph idx="1"/>
          </p:nvPr>
        </p:nvSpPr>
        <p:spPr>
          <a:xfrm>
            <a:off x="914400" y="1447800"/>
            <a:ext cx="7772400" cy="4525963"/>
          </a:xfrm>
        </p:spPr>
        <p:txBody>
          <a:bodyPr/>
          <a:lstStyle/>
          <a:p>
            <a:r>
              <a:rPr lang="en-US" dirty="0" smtClean="0"/>
              <a:t>Kevin Limoges</a:t>
            </a:r>
          </a:p>
          <a:p>
            <a:r>
              <a:rPr lang="en-US" dirty="0" smtClean="0"/>
              <a:t>Laura Oliver</a:t>
            </a:r>
          </a:p>
          <a:p>
            <a:r>
              <a:rPr lang="en-US" dirty="0" smtClean="0"/>
              <a:t>Kristina </a:t>
            </a:r>
            <a:r>
              <a:rPr lang="en-US" dirty="0" err="1" smtClean="0"/>
              <a:t>Heilgeist</a:t>
            </a:r>
            <a:endParaRPr lang="en-US" dirty="0" smtClean="0"/>
          </a:p>
          <a:p>
            <a:r>
              <a:rPr lang="en-US" dirty="0" smtClean="0"/>
              <a:t>Daniel Johnson</a:t>
            </a:r>
          </a:p>
          <a:p>
            <a:r>
              <a:rPr lang="en-US" dirty="0"/>
              <a:t>Zayne Peraza</a:t>
            </a:r>
          </a:p>
          <a:p>
            <a:r>
              <a:rPr lang="en-US" dirty="0" smtClean="0"/>
              <a:t>Nicole Williams</a:t>
            </a:r>
          </a:p>
        </p:txBody>
      </p:sp>
      <p:pic>
        <p:nvPicPr>
          <p:cNvPr id="5123" name="Picture 3" descr="C:\Users\Staff\AppData\Local\Microsoft\Windows\Temporary Internet Files\Content.IE5\90L1KQHX\Welcom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438400"/>
            <a:ext cx="4514850" cy="362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5114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955" y="304800"/>
            <a:ext cx="5924811" cy="2514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grpSp>
        <p:nvGrpSpPr>
          <p:cNvPr id="4" name="Group 3"/>
          <p:cNvGrpSpPr/>
          <p:nvPr/>
        </p:nvGrpSpPr>
        <p:grpSpPr>
          <a:xfrm>
            <a:off x="2755424" y="3322693"/>
            <a:ext cx="5905500" cy="2627187"/>
            <a:chOff x="304800" y="3067050"/>
            <a:chExt cx="5905500" cy="2627187"/>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67050"/>
              <a:ext cx="573302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81400" y="4986351"/>
              <a:ext cx="2628900" cy="707886"/>
            </a:xfrm>
            <a:prstGeom prst="rect">
              <a:avLst/>
            </a:prstGeom>
            <a:noFill/>
          </p:spPr>
          <p:txBody>
            <a:bodyPr wrap="square" rtlCol="0">
              <a:spAutoFit/>
            </a:bodyPr>
            <a:lstStyle/>
            <a:p>
              <a:r>
                <a:rPr lang="en-US" sz="4000" b="1" dirty="0" smtClean="0">
                  <a:solidFill>
                    <a:srgbClr val="FF0000"/>
                  </a:solidFill>
                </a:rPr>
                <a:t>-------</a:t>
              </a:r>
              <a:r>
                <a:rPr lang="en-US" sz="3600" b="1" dirty="0" smtClean="0">
                  <a:solidFill>
                    <a:srgbClr val="FF0000"/>
                  </a:solidFill>
                </a:rPr>
                <a:t>DATA!</a:t>
              </a:r>
              <a:endParaRPr lang="en-US" sz="3200" b="1" dirty="0">
                <a:solidFill>
                  <a:srgbClr val="FF0000"/>
                </a:solidFill>
              </a:endParaRPr>
            </a:p>
          </p:txBody>
        </p:sp>
      </p:gr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216" y="2971800"/>
            <a:ext cx="2417620" cy="33289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82009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24200" y="381000"/>
            <a:ext cx="2697202" cy="2807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505200"/>
            <a:ext cx="5543550" cy="2916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58585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Student Senate Update</a:t>
            </a:r>
            <a:endParaRPr lang="en-US" dirty="0"/>
          </a:p>
        </p:txBody>
      </p:sp>
      <p:sp>
        <p:nvSpPr>
          <p:cNvPr id="6" name="Text Placeholder 5"/>
          <p:cNvSpPr>
            <a:spLocks noGrp="1"/>
          </p:cNvSpPr>
          <p:nvPr>
            <p:ph type="body" idx="1"/>
          </p:nvPr>
        </p:nvSpPr>
        <p:spPr/>
        <p:txBody>
          <a:bodyPr>
            <a:normAutofit/>
          </a:bodyPr>
          <a:lstStyle/>
          <a:p>
            <a:r>
              <a:rPr lang="en-US" sz="2800" dirty="0" smtClean="0">
                <a:solidFill>
                  <a:schemeClr val="tx1"/>
                </a:solidFill>
              </a:rPr>
              <a:t>Crystal </a:t>
            </a:r>
            <a:r>
              <a:rPr lang="en-US" sz="2800" dirty="0" err="1" smtClean="0">
                <a:solidFill>
                  <a:schemeClr val="tx1"/>
                </a:solidFill>
              </a:rPr>
              <a:t>Sultzbaugh</a:t>
            </a:r>
            <a:endParaRPr lang="en-US" sz="2800" dirty="0">
              <a:solidFill>
                <a:schemeClr val="tx1"/>
              </a:solidFill>
            </a:endParaRPr>
          </a:p>
        </p:txBody>
      </p:sp>
    </p:spTree>
    <p:extLst>
      <p:ext uri="{BB962C8B-B14F-4D97-AF65-F5344CB8AC3E}">
        <p14:creationId xmlns:p14="http://schemas.microsoft.com/office/powerpoint/2010/main" val="18567608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Professional Development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72427"/>
            <a:ext cx="4810443" cy="519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5090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Professional Development</a:t>
            </a:r>
          </a:p>
        </p:txBody>
      </p:sp>
      <p:sp>
        <p:nvSpPr>
          <p:cNvPr id="7" name="Content Placeholder 6"/>
          <p:cNvSpPr>
            <a:spLocks noGrp="1"/>
          </p:cNvSpPr>
          <p:nvPr>
            <p:ph idx="1"/>
          </p:nvPr>
        </p:nvSpPr>
        <p:spPr/>
        <p:txBody>
          <a:bodyPr/>
          <a:lstStyle/>
          <a:p>
            <a:endParaRPr lang="en-US" dirty="0"/>
          </a:p>
        </p:txBody>
      </p:sp>
      <p:sp>
        <p:nvSpPr>
          <p:cNvPr id="5" name="Rectangle 4"/>
          <p:cNvSpPr/>
          <p:nvPr/>
        </p:nvSpPr>
        <p:spPr>
          <a:xfrm>
            <a:off x="2286000" y="2274838"/>
            <a:ext cx="5257800" cy="2031325"/>
          </a:xfrm>
          <a:prstGeom prst="rect">
            <a:avLst/>
          </a:prstGeom>
        </p:spPr>
        <p:txBody>
          <a:bodyPr wrap="square">
            <a:spAutoFit/>
          </a:bodyPr>
          <a:lstStyle/>
          <a:p>
            <a:r>
              <a:rPr lang="en-US" dirty="0">
                <a:solidFill>
                  <a:srgbClr val="000000"/>
                </a:solidFill>
                <a:latin typeface="Calibri"/>
                <a:hlinkClick r:id="rId2"/>
              </a:rPr>
              <a:t/>
            </a:r>
            <a:br>
              <a:rPr lang="en-US" dirty="0">
                <a:solidFill>
                  <a:srgbClr val="000000"/>
                </a:solidFill>
                <a:latin typeface="Calibri"/>
                <a:hlinkClick r:id="rId2"/>
              </a:rPr>
            </a:br>
            <a:r>
              <a:rPr lang="en-US" dirty="0">
                <a:solidFill>
                  <a:srgbClr val="000000"/>
                </a:solidFill>
                <a:latin typeface="Calibri"/>
                <a:hlinkClick r:id="rId2"/>
              </a:rPr>
              <a:t>https://www.youtube.com/watch?v=l4dz5KSYbTs</a:t>
            </a:r>
            <a:r>
              <a:rPr lang="en-US" dirty="0">
                <a:solidFill>
                  <a:srgbClr val="000000"/>
                </a:solidFill>
                <a:latin typeface="Calibri"/>
              </a:rPr>
              <a:t/>
            </a:r>
            <a:br>
              <a:rPr lang="en-US" dirty="0">
                <a:solidFill>
                  <a:srgbClr val="000000"/>
                </a:solidFill>
                <a:latin typeface="Calibri"/>
              </a:rPr>
            </a:br>
            <a:endParaRPr lang="en-US" dirty="0">
              <a:solidFill>
                <a:srgbClr val="000000"/>
              </a:solidFill>
              <a:latin typeface="Calibri"/>
            </a:endParaRPr>
          </a:p>
          <a:p>
            <a:r>
              <a:rPr lang="en-US" dirty="0">
                <a:solidFill>
                  <a:srgbClr val="000000"/>
                </a:solidFill>
                <a:latin typeface="Calibri"/>
              </a:rPr>
              <a:t/>
            </a:r>
            <a:br>
              <a:rPr lang="en-US" dirty="0">
                <a:solidFill>
                  <a:srgbClr val="000000"/>
                </a:solidFill>
                <a:latin typeface="Calibri"/>
              </a:rPr>
            </a:br>
            <a:endParaRPr lang="en-US" dirty="0">
              <a:solidFill>
                <a:srgbClr val="000000"/>
              </a:solidFill>
              <a:latin typeface="Calibri"/>
            </a:endParaRPr>
          </a:p>
          <a:p>
            <a:r>
              <a:rPr lang="en-US" dirty="0"/>
              <a:t/>
            </a:r>
            <a:br>
              <a:rPr lang="en-US" dirty="0"/>
            </a:br>
            <a:endParaRPr lang="en-US" dirty="0"/>
          </a:p>
        </p:txBody>
      </p:sp>
    </p:spTree>
    <p:extLst>
      <p:ext uri="{BB962C8B-B14F-4D97-AF65-F5344CB8AC3E}">
        <p14:creationId xmlns:p14="http://schemas.microsoft.com/office/powerpoint/2010/main" val="2147669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Professional Development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95400"/>
            <a:ext cx="48768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50081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Announcements</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7875522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Final Thoughts</a:t>
            </a:r>
            <a:endParaRPr lang="en-US" dirty="0"/>
          </a:p>
        </p:txBody>
      </p:sp>
      <p:pic>
        <p:nvPicPr>
          <p:cNvPr id="9" name="A Pep Talk from Kid President to You_(360p).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376363"/>
            <a:ext cx="8153400" cy="4586288"/>
          </a:xfrm>
        </p:spPr>
      </p:pic>
    </p:spTree>
    <p:extLst>
      <p:ext uri="{BB962C8B-B14F-4D97-AF65-F5344CB8AC3E}">
        <p14:creationId xmlns:p14="http://schemas.microsoft.com/office/powerpoint/2010/main" val="428910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775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www.youtube.com/watch?v=l-gQLqv9f4o</a:t>
            </a:r>
            <a:endParaRPr lang="en-US" dirty="0" smtClean="0"/>
          </a:p>
          <a:p>
            <a:endParaRPr lang="en-US" dirty="0"/>
          </a:p>
        </p:txBody>
      </p:sp>
    </p:spTree>
    <p:extLst>
      <p:ext uri="{BB962C8B-B14F-4D97-AF65-F5344CB8AC3E}">
        <p14:creationId xmlns:p14="http://schemas.microsoft.com/office/powerpoint/2010/main" val="3646349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Congratulations</a:t>
            </a:r>
            <a:endParaRPr lang="en-US" dirty="0"/>
          </a:p>
        </p:txBody>
      </p:sp>
      <p:sp>
        <p:nvSpPr>
          <p:cNvPr id="3" name="Content Placeholder 2"/>
          <p:cNvSpPr>
            <a:spLocks noGrp="1"/>
          </p:cNvSpPr>
          <p:nvPr>
            <p:ph idx="1"/>
          </p:nvPr>
        </p:nvSpPr>
        <p:spPr>
          <a:xfrm>
            <a:off x="990600" y="1600200"/>
            <a:ext cx="7696200" cy="4525963"/>
          </a:xfrm>
        </p:spPr>
        <p:txBody>
          <a:bodyPr/>
          <a:lstStyle/>
          <a:p>
            <a:endParaRPr lang="en-US" dirty="0" smtClean="0"/>
          </a:p>
          <a:p>
            <a:r>
              <a:rPr lang="en-US" dirty="0" smtClean="0"/>
              <a:t>Ruby Zuniga</a:t>
            </a:r>
          </a:p>
          <a:p>
            <a:r>
              <a:rPr lang="en-US" b="1" dirty="0" smtClean="0">
                <a:solidFill>
                  <a:srgbClr val="FF0000"/>
                </a:solidFill>
              </a:rPr>
              <a:t>Dr. </a:t>
            </a:r>
            <a:r>
              <a:rPr lang="en-US" dirty="0" smtClean="0"/>
              <a:t>Keith Wurtz</a:t>
            </a:r>
          </a:p>
          <a:p>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286000"/>
            <a:ext cx="4379913" cy="3379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Program Files\Microsoft Office\MEDIA\CAGCAT10\j0216588.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352800"/>
            <a:ext cx="2514600" cy="2824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2417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lstStyle/>
          <a:p>
            <a:r>
              <a:rPr lang="en-US" sz="4000" dirty="0" smtClean="0"/>
              <a:t>Years of Service Recognition</a:t>
            </a:r>
            <a:endParaRPr lang="en-US" sz="4000" dirty="0"/>
          </a:p>
        </p:txBody>
      </p:sp>
      <p:sp>
        <p:nvSpPr>
          <p:cNvPr id="6" name="Content Placeholder 5"/>
          <p:cNvSpPr>
            <a:spLocks noGrp="1"/>
          </p:cNvSpPr>
          <p:nvPr>
            <p:ph sz="half" idx="2"/>
          </p:nvPr>
        </p:nvSpPr>
        <p:spPr>
          <a:xfrm>
            <a:off x="4953000" y="1752600"/>
            <a:ext cx="3733800" cy="4525963"/>
          </a:xfrm>
        </p:spPr>
        <p:txBody>
          <a:bodyPr/>
          <a:lstStyle/>
          <a:p>
            <a:pPr marL="0" indent="0">
              <a:buNone/>
            </a:pPr>
            <a:r>
              <a:rPr lang="en-US" dirty="0" smtClean="0"/>
              <a:t>25 Years</a:t>
            </a:r>
          </a:p>
          <a:p>
            <a:r>
              <a:rPr lang="en-US" dirty="0" smtClean="0"/>
              <a:t>T.L. Brink</a:t>
            </a:r>
          </a:p>
          <a:p>
            <a:r>
              <a:rPr lang="en-US" dirty="0" smtClean="0"/>
              <a:t>Sherri Bruner-Jones</a:t>
            </a:r>
          </a:p>
          <a:p>
            <a:r>
              <a:rPr lang="en-US" dirty="0" smtClean="0"/>
              <a:t>Patrick </a:t>
            </a:r>
            <a:r>
              <a:rPr lang="en-US" dirty="0" err="1" smtClean="0"/>
              <a:t>Kirkhart</a:t>
            </a:r>
            <a:endParaRPr lang="en-US" dirty="0" smtClean="0"/>
          </a:p>
          <a:p>
            <a:r>
              <a:rPr lang="en-US" dirty="0" smtClean="0"/>
              <a:t>Janine Ledoux</a:t>
            </a:r>
          </a:p>
          <a:p>
            <a:r>
              <a:rPr lang="en-US" dirty="0" smtClean="0"/>
              <a:t>Lynn Lowe</a:t>
            </a:r>
          </a:p>
          <a:p>
            <a:r>
              <a:rPr lang="en-US" dirty="0" smtClean="0"/>
              <a:t>Ralph Rabago</a:t>
            </a:r>
          </a:p>
          <a:p>
            <a:r>
              <a:rPr lang="en-US" dirty="0" smtClean="0"/>
              <a:t>Lisa Shimeld</a:t>
            </a:r>
          </a:p>
          <a:p>
            <a:r>
              <a:rPr lang="en-US" dirty="0" smtClean="0"/>
              <a:t>June Yamamoto</a:t>
            </a:r>
            <a:endParaRPr lang="en-US" dirty="0"/>
          </a:p>
        </p:txBody>
      </p:sp>
      <p:sp>
        <p:nvSpPr>
          <p:cNvPr id="4" name="Date Placeholder 3"/>
          <p:cNvSpPr>
            <a:spLocks noGrp="1"/>
          </p:cNvSpPr>
          <p:nvPr>
            <p:ph type="dt" sz="half" idx="10"/>
          </p:nvPr>
        </p:nvSpPr>
        <p:spPr/>
        <p:txBody>
          <a:bodyPr/>
          <a:lstStyle/>
          <a:p>
            <a:fld id="{B11D738E-8962-435F-8C43-147B8DD7E819}" type="datetime1">
              <a:rPr lang="en-US" smtClean="0">
                <a:solidFill>
                  <a:prstClr val="black">
                    <a:lumMod val="65000"/>
                    <a:lumOff val="35000"/>
                  </a:prstClr>
                </a:solidFill>
              </a:rPr>
              <a:pPr/>
              <a:t>1/13/2015</a:t>
            </a:fld>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8</a:t>
            </a:fld>
            <a:endParaRPr lang="en-US">
              <a:solidFill>
                <a:prstClr val="black">
                  <a:lumMod val="65000"/>
                  <a:lumOff val="35000"/>
                </a:prstClr>
              </a:solidFill>
            </a:endParaRPr>
          </a:p>
        </p:txBody>
      </p:sp>
      <p:sp>
        <p:nvSpPr>
          <p:cNvPr id="7" name="Content Placeholder 6"/>
          <p:cNvSpPr>
            <a:spLocks noGrp="1"/>
          </p:cNvSpPr>
          <p:nvPr>
            <p:ph sz="quarter" idx="13"/>
          </p:nvPr>
        </p:nvSpPr>
        <p:spPr>
          <a:xfrm>
            <a:off x="1066800" y="1752600"/>
            <a:ext cx="3368040" cy="4526280"/>
          </a:xfrm>
        </p:spPr>
        <p:txBody>
          <a:bodyPr/>
          <a:lstStyle/>
          <a:p>
            <a:pPr marL="0" indent="0">
              <a:buNone/>
            </a:pPr>
            <a:r>
              <a:rPr lang="en-US" dirty="0" smtClean="0"/>
              <a:t>35 Years</a:t>
            </a:r>
          </a:p>
          <a:p>
            <a:r>
              <a:rPr lang="en-US" dirty="0" smtClean="0"/>
              <a:t>Brad Franklin</a:t>
            </a:r>
          </a:p>
          <a:p>
            <a:endParaRPr lang="en-US" dirty="0"/>
          </a:p>
          <a:p>
            <a:pPr marL="0" indent="0">
              <a:buNone/>
            </a:pPr>
            <a:r>
              <a:rPr lang="en-US" dirty="0" smtClean="0"/>
              <a:t>30 Years</a:t>
            </a:r>
          </a:p>
          <a:p>
            <a:r>
              <a:rPr lang="en-US" dirty="0" smtClean="0"/>
              <a:t>Kirsten Colvey</a:t>
            </a:r>
          </a:p>
          <a:p>
            <a:r>
              <a:rPr lang="en-US" dirty="0" smtClean="0"/>
              <a:t>Jim Holbrook</a:t>
            </a:r>
          </a:p>
          <a:p>
            <a:r>
              <a:rPr lang="en-US" dirty="0" smtClean="0"/>
              <a:t>Barbara Williams</a:t>
            </a:r>
          </a:p>
          <a:p>
            <a:r>
              <a:rPr lang="en-US" dirty="0" smtClean="0"/>
              <a:t>Laura Winningham</a:t>
            </a:r>
            <a:endParaRPr lang="en-US" dirty="0"/>
          </a:p>
        </p:txBody>
      </p:sp>
    </p:spTree>
    <p:extLst>
      <p:ext uri="{BB962C8B-B14F-4D97-AF65-F5344CB8AC3E}">
        <p14:creationId xmlns:p14="http://schemas.microsoft.com/office/powerpoint/2010/main" val="6411938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smtClean="0"/>
              <a:t>Hiring Update</a:t>
            </a:r>
            <a:endParaRPr lang="en-US" sz="4000" dirty="0"/>
          </a:p>
        </p:txBody>
      </p:sp>
      <p:sp>
        <p:nvSpPr>
          <p:cNvPr id="6" name="Content Placeholder 5"/>
          <p:cNvSpPr>
            <a:spLocks noGrp="1"/>
          </p:cNvSpPr>
          <p:nvPr>
            <p:ph sz="half" idx="2"/>
          </p:nvPr>
        </p:nvSpPr>
        <p:spPr>
          <a:xfrm>
            <a:off x="4953000" y="1600200"/>
            <a:ext cx="4038600" cy="4525963"/>
          </a:xfrm>
        </p:spPr>
        <p:txBody>
          <a:bodyPr/>
          <a:lstStyle/>
          <a:p>
            <a:pPr marL="0" indent="0">
              <a:buNone/>
            </a:pPr>
            <a:r>
              <a:rPr lang="en-US" dirty="0" smtClean="0"/>
              <a:t>Classified Positions</a:t>
            </a:r>
          </a:p>
          <a:p>
            <a:r>
              <a:rPr lang="en-US" dirty="0" smtClean="0"/>
              <a:t>2 Custodians!!!!</a:t>
            </a:r>
          </a:p>
          <a:p>
            <a:r>
              <a:rPr lang="en-US" dirty="0" smtClean="0"/>
              <a:t>Student Services Technicians</a:t>
            </a:r>
          </a:p>
          <a:p>
            <a:r>
              <a:rPr lang="en-US" dirty="0" smtClean="0"/>
              <a:t>Evaluator</a:t>
            </a:r>
          </a:p>
          <a:p>
            <a:r>
              <a:rPr lang="en-US" dirty="0" smtClean="0"/>
              <a:t>Research Assistant</a:t>
            </a:r>
          </a:p>
          <a:p>
            <a:endParaRPr lang="en-US" dirty="0"/>
          </a:p>
        </p:txBody>
      </p:sp>
      <p:sp>
        <p:nvSpPr>
          <p:cNvPr id="4" name="Date Placeholder 3"/>
          <p:cNvSpPr>
            <a:spLocks noGrp="1"/>
          </p:cNvSpPr>
          <p:nvPr>
            <p:ph type="dt" sz="half" idx="10"/>
          </p:nvPr>
        </p:nvSpPr>
        <p:spPr/>
        <p:txBody>
          <a:bodyPr/>
          <a:lstStyle/>
          <a:p>
            <a:fld id="{B11D738E-8962-435F-8C43-147B8DD7E819}" type="datetime1">
              <a:rPr lang="en-US" smtClean="0">
                <a:solidFill>
                  <a:prstClr val="black">
                    <a:lumMod val="65000"/>
                    <a:lumOff val="35000"/>
                  </a:prstClr>
                </a:solidFill>
              </a:rPr>
              <a:pPr/>
              <a:t>1/13/2015</a:t>
            </a:fld>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9</a:t>
            </a:fld>
            <a:endParaRPr lang="en-US">
              <a:solidFill>
                <a:prstClr val="black">
                  <a:lumMod val="65000"/>
                  <a:lumOff val="35000"/>
                </a:prstClr>
              </a:solidFill>
            </a:endParaRPr>
          </a:p>
        </p:txBody>
      </p:sp>
      <p:sp>
        <p:nvSpPr>
          <p:cNvPr id="7" name="Content Placeholder 6"/>
          <p:cNvSpPr>
            <a:spLocks noGrp="1"/>
          </p:cNvSpPr>
          <p:nvPr>
            <p:ph sz="quarter" idx="13"/>
          </p:nvPr>
        </p:nvSpPr>
        <p:spPr>
          <a:xfrm>
            <a:off x="990600" y="1600200"/>
            <a:ext cx="4041648" cy="4526280"/>
          </a:xfrm>
        </p:spPr>
        <p:txBody>
          <a:bodyPr/>
          <a:lstStyle/>
          <a:p>
            <a:pPr marL="0" indent="0">
              <a:buNone/>
            </a:pPr>
            <a:r>
              <a:rPr lang="en-US" dirty="0" smtClean="0"/>
              <a:t>Faculty Positions</a:t>
            </a:r>
          </a:p>
          <a:p>
            <a:r>
              <a:rPr lang="en-US" dirty="0" smtClean="0"/>
              <a:t>Business</a:t>
            </a:r>
          </a:p>
          <a:p>
            <a:r>
              <a:rPr lang="en-US" dirty="0" smtClean="0"/>
              <a:t>Chemistry</a:t>
            </a:r>
          </a:p>
          <a:p>
            <a:r>
              <a:rPr lang="en-US" dirty="0" smtClean="0"/>
              <a:t>Math</a:t>
            </a:r>
          </a:p>
          <a:p>
            <a:r>
              <a:rPr lang="en-US" dirty="0" smtClean="0"/>
              <a:t>Tutoring Coordinator</a:t>
            </a:r>
          </a:p>
          <a:p>
            <a:r>
              <a:rPr lang="en-US" dirty="0" smtClean="0"/>
              <a:t>Fire</a:t>
            </a:r>
          </a:p>
          <a:p>
            <a:r>
              <a:rPr lang="en-US" dirty="0" smtClean="0"/>
              <a:t>Respiratory</a:t>
            </a:r>
          </a:p>
          <a:p>
            <a:r>
              <a:rPr lang="en-US" dirty="0" smtClean="0"/>
              <a:t>Health and Wellness</a:t>
            </a:r>
          </a:p>
          <a:p>
            <a:r>
              <a:rPr lang="en-US" dirty="0" smtClean="0"/>
              <a:t>Counselors</a:t>
            </a:r>
          </a:p>
          <a:p>
            <a:r>
              <a:rPr lang="en-US" dirty="0" smtClean="0"/>
              <a:t>DSPS</a:t>
            </a:r>
            <a:endParaRPr lang="en-US" dirty="0"/>
          </a:p>
        </p:txBody>
      </p:sp>
    </p:spTree>
    <p:extLst>
      <p:ext uri="{BB962C8B-B14F-4D97-AF65-F5344CB8AC3E}">
        <p14:creationId xmlns:p14="http://schemas.microsoft.com/office/powerpoint/2010/main" val="164468018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1417</TotalTime>
  <Words>1888</Words>
  <Application>Microsoft Office PowerPoint</Application>
  <PresentationFormat>On-screen Show (4:3)</PresentationFormat>
  <Paragraphs>663</Paragraphs>
  <Slides>68</Slides>
  <Notes>35</Notes>
  <HiddenSlides>0</HiddenSlides>
  <MMClips>1</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Executive</vt:lpstr>
      <vt:lpstr>PowerPoint Presentation</vt:lpstr>
      <vt:lpstr>Welcome</vt:lpstr>
      <vt:lpstr>PowerPoint Presentation</vt:lpstr>
      <vt:lpstr>PowerPoint Presentation</vt:lpstr>
      <vt:lpstr>Welcome Back!</vt:lpstr>
      <vt:lpstr>“New-ish” Employees</vt:lpstr>
      <vt:lpstr>Congratulations</vt:lpstr>
      <vt:lpstr>Years of Service Recognition</vt:lpstr>
      <vt:lpstr>Hiring Update</vt:lpstr>
      <vt:lpstr>Foundation Support</vt:lpstr>
      <vt:lpstr>Foundation Support</vt:lpstr>
      <vt:lpstr>Foundation Direction</vt:lpstr>
      <vt:lpstr>Over the Top Fun</vt:lpstr>
      <vt:lpstr>Student Services Updates</vt:lpstr>
      <vt:lpstr>Student Services Strategic Directions</vt:lpstr>
      <vt:lpstr>Student Success and Support Plan</vt:lpstr>
      <vt:lpstr>SSSP Budget</vt:lpstr>
      <vt:lpstr>Student Equity Plan</vt:lpstr>
      <vt:lpstr>Student Equity Goals</vt:lpstr>
      <vt:lpstr>Activities</vt:lpstr>
      <vt:lpstr>Budget</vt:lpstr>
      <vt:lpstr>In the Works</vt:lpstr>
      <vt:lpstr>Leadership and Advancement</vt:lpstr>
      <vt:lpstr>Accreditation Update</vt:lpstr>
      <vt:lpstr>Academic Senate Update</vt:lpstr>
      <vt:lpstr>Administrative Services Update</vt:lpstr>
      <vt:lpstr>Administrative Services Update</vt:lpstr>
      <vt:lpstr>Classified Senate Update</vt:lpstr>
      <vt:lpstr>Instruction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President’s Remarks</vt:lpstr>
      <vt:lpstr>PowerPoint Presentation</vt:lpstr>
      <vt:lpstr>BHAGs</vt:lpstr>
      <vt:lpstr>My Vision</vt:lpstr>
      <vt:lpstr>Recommendations for Moving Forward</vt:lpstr>
      <vt:lpstr>1. Assess and Adjust Speed</vt:lpstr>
      <vt:lpstr>2. Address Pathways</vt:lpstr>
      <vt:lpstr>3. Help Students Set Goals</vt:lpstr>
      <vt:lpstr>Student Development</vt:lpstr>
      <vt:lpstr>4. Consider a Regional Approach</vt:lpstr>
      <vt:lpstr>Student Development</vt:lpstr>
      <vt:lpstr>5. Review the Work We’re Doing</vt:lpstr>
      <vt:lpstr>PATHWAYS FOR STUDENT SUCCESS</vt:lpstr>
      <vt:lpstr>PowerPoint Presentation</vt:lpstr>
      <vt:lpstr>PowerPoint Presentation</vt:lpstr>
      <vt:lpstr>PowerPoint Presentation</vt:lpstr>
      <vt:lpstr>PowerPoint Presentation</vt:lpstr>
      <vt:lpstr>Pathways &amp; Partnerships  Steering Committee</vt:lpstr>
      <vt:lpstr>6. Enhance Seamless Service</vt:lpstr>
      <vt:lpstr>Students don’t care… </vt:lpstr>
      <vt:lpstr>7. Connect in the Classroom</vt:lpstr>
      <vt:lpstr>8. Continue to Build Culture</vt:lpstr>
      <vt:lpstr>Planning &amp; Decision Making</vt:lpstr>
      <vt:lpstr>PowerPoint Presentation</vt:lpstr>
      <vt:lpstr>PowerPoint Presentation</vt:lpstr>
      <vt:lpstr>Student Senate Update</vt:lpstr>
      <vt:lpstr>Professional Development</vt:lpstr>
      <vt:lpstr>Professional Development</vt:lpstr>
      <vt:lpstr>Professional Development</vt:lpstr>
      <vt:lpstr>Announcements</vt:lpstr>
      <vt:lpstr>Some Final Thoughts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President’s Remarks</dc:title>
  <dc:creator>cmarshal</dc:creator>
  <cp:lastModifiedBy>cmarshal</cp:lastModifiedBy>
  <cp:revision>61</cp:revision>
  <cp:lastPrinted>2015-01-09T02:58:38Z</cp:lastPrinted>
  <dcterms:created xsi:type="dcterms:W3CDTF">2014-12-19T20:38:27Z</dcterms:created>
  <dcterms:modified xsi:type="dcterms:W3CDTF">2015-01-13T20:13:31Z</dcterms:modified>
</cp:coreProperties>
</file>