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9"/>
  </p:notesMasterIdLst>
  <p:sldIdLst>
    <p:sldId id="256" r:id="rId3"/>
    <p:sldId id="272" r:id="rId4"/>
    <p:sldId id="495" r:id="rId5"/>
    <p:sldId id="481" r:id="rId6"/>
    <p:sldId id="482" r:id="rId7"/>
    <p:sldId id="483"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44" r:id="rId23"/>
    <p:sldId id="539" r:id="rId24"/>
    <p:sldId id="540" r:id="rId25"/>
    <p:sldId id="541" r:id="rId26"/>
    <p:sldId id="542" r:id="rId27"/>
    <p:sldId id="543" r:id="rId28"/>
    <p:sldId id="381" r:id="rId29"/>
    <p:sldId id="510" r:id="rId30"/>
    <p:sldId id="507" r:id="rId31"/>
    <p:sldId id="524" r:id="rId32"/>
    <p:sldId id="493" r:id="rId33"/>
    <p:sldId id="492" r:id="rId34"/>
    <p:sldId id="489" r:id="rId35"/>
    <p:sldId id="490" r:id="rId36"/>
    <p:sldId id="499" r:id="rId37"/>
    <p:sldId id="500" r:id="rId38"/>
    <p:sldId id="501" r:id="rId39"/>
    <p:sldId id="502" r:id="rId40"/>
    <p:sldId id="503" r:id="rId41"/>
    <p:sldId id="504" r:id="rId42"/>
    <p:sldId id="505" r:id="rId43"/>
    <p:sldId id="506" r:id="rId44"/>
    <p:sldId id="496" r:id="rId45"/>
    <p:sldId id="491" r:id="rId46"/>
    <p:sldId id="494" r:id="rId47"/>
    <p:sldId id="49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a:srgbClr val="203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94438" autoAdjust="0"/>
  </p:normalViewPr>
  <p:slideViewPr>
    <p:cSldViewPr>
      <p:cViewPr>
        <p:scale>
          <a:sx n="94" d="100"/>
          <a:sy n="94" d="100"/>
        </p:scale>
        <p:origin x="-378"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A95B7-6608-4B32-9A58-3834EE75C25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D845B05-A608-437A-BF73-B3732ECC400E}">
      <dgm:prSet phldrT="[Text]" custT="1"/>
      <dgm:spPr>
        <a:solidFill>
          <a:srgbClr val="00B050"/>
        </a:solidFill>
      </dgm:spPr>
      <dgm:t>
        <a:bodyPr/>
        <a:lstStyle/>
        <a:p>
          <a:pPr algn="ctr"/>
          <a:r>
            <a:rPr lang="en-US" sz="1100" dirty="0" smtClean="0"/>
            <a:t>1. Outcomes Statement</a:t>
          </a:r>
          <a:endParaRPr lang="en-US" sz="1100" dirty="0"/>
        </a:p>
      </dgm:t>
    </dgm:pt>
    <dgm:pt modelId="{89DFB153-B2A4-4654-B886-BB84C86356B4}" type="parTrans" cxnId="{BDACCE6F-A00D-426D-832B-F632BA61548C}">
      <dgm:prSet/>
      <dgm:spPr/>
      <dgm:t>
        <a:bodyPr/>
        <a:lstStyle/>
        <a:p>
          <a:pPr algn="ctr"/>
          <a:endParaRPr lang="en-US" sz="1100"/>
        </a:p>
      </dgm:t>
    </dgm:pt>
    <dgm:pt modelId="{C871BDF5-1009-44FA-9828-1474403038CC}" type="sibTrans" cxnId="{BDACCE6F-A00D-426D-832B-F632BA61548C}">
      <dgm:prSet custT="1"/>
      <dgm:spPr>
        <a:solidFill>
          <a:srgbClr val="0070C0"/>
        </a:solidFill>
      </dgm:spPr>
      <dgm:t>
        <a:bodyPr/>
        <a:lstStyle/>
        <a:p>
          <a:pPr algn="ctr"/>
          <a:endParaRPr lang="en-US" sz="1100"/>
        </a:p>
      </dgm:t>
    </dgm:pt>
    <dgm:pt modelId="{73C0A23C-D671-4EFE-96CE-7F6D6C182A7C}">
      <dgm:prSet phldrT="[Text]" custT="1"/>
      <dgm:spPr>
        <a:solidFill>
          <a:srgbClr val="00B050"/>
        </a:solidFill>
      </dgm:spPr>
      <dgm:t>
        <a:bodyPr/>
        <a:lstStyle/>
        <a:p>
          <a:pPr algn="ctr"/>
          <a:r>
            <a:rPr lang="en-US" sz="1100" dirty="0" smtClean="0"/>
            <a:t>2. Means of Assessment</a:t>
          </a:r>
          <a:endParaRPr lang="en-US" sz="1100" dirty="0"/>
        </a:p>
      </dgm:t>
    </dgm:pt>
    <dgm:pt modelId="{1990EE50-8BF4-4F7D-BCAF-B4E84F42AC99}" type="parTrans" cxnId="{A4A62786-0970-4B35-AD14-9C8712DDA87C}">
      <dgm:prSet/>
      <dgm:spPr/>
      <dgm:t>
        <a:bodyPr/>
        <a:lstStyle/>
        <a:p>
          <a:pPr algn="ctr"/>
          <a:endParaRPr lang="en-US" sz="1100"/>
        </a:p>
      </dgm:t>
    </dgm:pt>
    <dgm:pt modelId="{78104CFB-9295-49F1-A31C-362066319C78}" type="sibTrans" cxnId="{A4A62786-0970-4B35-AD14-9C8712DDA87C}">
      <dgm:prSet custT="1"/>
      <dgm:spPr>
        <a:solidFill>
          <a:srgbClr val="0070C0"/>
        </a:solidFill>
      </dgm:spPr>
      <dgm:t>
        <a:bodyPr/>
        <a:lstStyle/>
        <a:p>
          <a:pPr algn="ctr"/>
          <a:endParaRPr lang="en-US" sz="1100"/>
        </a:p>
      </dgm:t>
    </dgm:pt>
    <dgm:pt modelId="{42008197-3EC1-4F40-9075-17C42F6F44AD}">
      <dgm:prSet phldrT="[Text]" custT="1"/>
      <dgm:spPr>
        <a:solidFill>
          <a:srgbClr val="00B050"/>
        </a:solidFill>
      </dgm:spPr>
      <dgm:t>
        <a:bodyPr/>
        <a:lstStyle/>
        <a:p>
          <a:pPr algn="ctr"/>
          <a:r>
            <a:rPr lang="en-US" sz="1100" dirty="0" smtClean="0"/>
            <a:t>3. Criteria (Benchmark)</a:t>
          </a:r>
          <a:endParaRPr lang="en-US" sz="1100" dirty="0"/>
        </a:p>
      </dgm:t>
    </dgm:pt>
    <dgm:pt modelId="{FDF70484-C2FF-4E15-B068-23CCFAF09826}" type="parTrans" cxnId="{2E44EFFE-E8AE-4E2E-BD34-0EF41DB615C2}">
      <dgm:prSet/>
      <dgm:spPr/>
      <dgm:t>
        <a:bodyPr/>
        <a:lstStyle/>
        <a:p>
          <a:pPr algn="ctr"/>
          <a:endParaRPr lang="en-US" sz="1100"/>
        </a:p>
      </dgm:t>
    </dgm:pt>
    <dgm:pt modelId="{234124F3-DC99-470B-93C6-2A29C4CD4EDB}" type="sibTrans" cxnId="{2E44EFFE-E8AE-4E2E-BD34-0EF41DB615C2}">
      <dgm:prSet custT="1"/>
      <dgm:spPr>
        <a:solidFill>
          <a:srgbClr val="0070C0"/>
        </a:solidFill>
      </dgm:spPr>
      <dgm:t>
        <a:bodyPr/>
        <a:lstStyle/>
        <a:p>
          <a:pPr algn="ctr"/>
          <a:endParaRPr lang="en-US" sz="1100"/>
        </a:p>
      </dgm:t>
    </dgm:pt>
    <dgm:pt modelId="{1F27DC16-1EE7-49DF-81EF-3D2DAE0682E2}">
      <dgm:prSet phldrT="[Text]" custT="1"/>
      <dgm:spPr>
        <a:solidFill>
          <a:srgbClr val="00B050"/>
        </a:solidFill>
      </dgm:spPr>
      <dgm:t>
        <a:bodyPr/>
        <a:lstStyle/>
        <a:p>
          <a:pPr algn="ctr"/>
          <a:r>
            <a:rPr lang="en-US" sz="1100" dirty="0" smtClean="0"/>
            <a:t>4. Summary of Evidence</a:t>
          </a:r>
          <a:endParaRPr lang="en-US" sz="1100" dirty="0"/>
        </a:p>
      </dgm:t>
    </dgm:pt>
    <dgm:pt modelId="{1B0D6DDE-EAAF-4546-A48E-779C4898A99A}" type="parTrans" cxnId="{964F0EA2-818E-4359-A993-C8A848D3BC9D}">
      <dgm:prSet/>
      <dgm:spPr/>
      <dgm:t>
        <a:bodyPr/>
        <a:lstStyle/>
        <a:p>
          <a:pPr algn="ctr"/>
          <a:endParaRPr lang="en-US" sz="1100"/>
        </a:p>
      </dgm:t>
    </dgm:pt>
    <dgm:pt modelId="{F30582A9-FC2A-487C-8E2D-CAB2FE073750}" type="sibTrans" cxnId="{964F0EA2-818E-4359-A993-C8A848D3BC9D}">
      <dgm:prSet custT="1"/>
      <dgm:spPr>
        <a:solidFill>
          <a:srgbClr val="0070C0"/>
        </a:solidFill>
      </dgm:spPr>
      <dgm:t>
        <a:bodyPr/>
        <a:lstStyle/>
        <a:p>
          <a:pPr algn="ctr"/>
          <a:endParaRPr lang="en-US" sz="1100"/>
        </a:p>
      </dgm:t>
    </dgm:pt>
    <dgm:pt modelId="{E394E7E7-B3C9-4E37-AE12-5D644CA9880B}">
      <dgm:prSet phldrT="[Text]" custT="1"/>
      <dgm:spPr>
        <a:solidFill>
          <a:srgbClr val="00B050"/>
        </a:solidFill>
      </dgm:spPr>
      <dgm:t>
        <a:bodyPr/>
        <a:lstStyle/>
        <a:p>
          <a:pPr algn="ctr"/>
          <a:r>
            <a:rPr lang="en-US" sz="1100" dirty="0" smtClean="0"/>
            <a:t>5.Use of Results</a:t>
          </a:r>
          <a:endParaRPr lang="en-US" sz="1100" dirty="0"/>
        </a:p>
      </dgm:t>
    </dgm:pt>
    <dgm:pt modelId="{294F77A3-F79E-4E9C-9BF3-DC4EAFC5971A}" type="parTrans" cxnId="{696E61BD-0B41-4ABD-9664-A21C8D6096F7}">
      <dgm:prSet/>
      <dgm:spPr/>
      <dgm:t>
        <a:bodyPr/>
        <a:lstStyle/>
        <a:p>
          <a:pPr algn="ctr"/>
          <a:endParaRPr lang="en-US" sz="1100"/>
        </a:p>
      </dgm:t>
    </dgm:pt>
    <dgm:pt modelId="{D988D8D0-11F1-4815-B6B7-972343E7CE31}" type="sibTrans" cxnId="{696E61BD-0B41-4ABD-9664-A21C8D6096F7}">
      <dgm:prSet custT="1"/>
      <dgm:spPr>
        <a:solidFill>
          <a:srgbClr val="0070C0"/>
        </a:solidFill>
      </dgm:spPr>
      <dgm:t>
        <a:bodyPr/>
        <a:lstStyle/>
        <a:p>
          <a:pPr algn="ctr"/>
          <a:endParaRPr lang="en-US" sz="1100"/>
        </a:p>
      </dgm:t>
    </dgm:pt>
    <dgm:pt modelId="{B162A342-C2D1-4BC6-B516-C80CD82964BB}" type="pres">
      <dgm:prSet presAssocID="{714A95B7-6608-4B32-9A58-3834EE75C258}" presName="cycle" presStyleCnt="0">
        <dgm:presLayoutVars>
          <dgm:dir/>
          <dgm:resizeHandles val="exact"/>
        </dgm:presLayoutVars>
      </dgm:prSet>
      <dgm:spPr/>
      <dgm:t>
        <a:bodyPr/>
        <a:lstStyle/>
        <a:p>
          <a:endParaRPr lang="en-US"/>
        </a:p>
      </dgm:t>
    </dgm:pt>
    <dgm:pt modelId="{C3C9FAF1-004C-4647-84EB-870108238E5A}" type="pres">
      <dgm:prSet presAssocID="{DD845B05-A608-437A-BF73-B3732ECC400E}" presName="node" presStyleLbl="node1" presStyleIdx="0" presStyleCnt="5">
        <dgm:presLayoutVars>
          <dgm:bulletEnabled val="1"/>
        </dgm:presLayoutVars>
      </dgm:prSet>
      <dgm:spPr/>
      <dgm:t>
        <a:bodyPr/>
        <a:lstStyle/>
        <a:p>
          <a:endParaRPr lang="en-US"/>
        </a:p>
      </dgm:t>
    </dgm:pt>
    <dgm:pt modelId="{E0D2E18F-8C0D-4D19-ADA1-25024BEA4065}" type="pres">
      <dgm:prSet presAssocID="{C871BDF5-1009-44FA-9828-1474403038CC}" presName="sibTrans" presStyleLbl="sibTrans2D1" presStyleIdx="0" presStyleCnt="5"/>
      <dgm:spPr/>
      <dgm:t>
        <a:bodyPr/>
        <a:lstStyle/>
        <a:p>
          <a:endParaRPr lang="en-US"/>
        </a:p>
      </dgm:t>
    </dgm:pt>
    <dgm:pt modelId="{435186FF-8DA2-4039-9917-C58A8912A23C}" type="pres">
      <dgm:prSet presAssocID="{C871BDF5-1009-44FA-9828-1474403038CC}" presName="connectorText" presStyleLbl="sibTrans2D1" presStyleIdx="0" presStyleCnt="5"/>
      <dgm:spPr/>
      <dgm:t>
        <a:bodyPr/>
        <a:lstStyle/>
        <a:p>
          <a:endParaRPr lang="en-US"/>
        </a:p>
      </dgm:t>
    </dgm:pt>
    <dgm:pt modelId="{237DF2F2-A800-46D0-8A0C-57984C14576A}" type="pres">
      <dgm:prSet presAssocID="{73C0A23C-D671-4EFE-96CE-7F6D6C182A7C}" presName="node" presStyleLbl="node1" presStyleIdx="1" presStyleCnt="5">
        <dgm:presLayoutVars>
          <dgm:bulletEnabled val="1"/>
        </dgm:presLayoutVars>
      </dgm:prSet>
      <dgm:spPr/>
      <dgm:t>
        <a:bodyPr/>
        <a:lstStyle/>
        <a:p>
          <a:endParaRPr lang="en-US"/>
        </a:p>
      </dgm:t>
    </dgm:pt>
    <dgm:pt modelId="{6525F899-DABF-47D3-A630-A80DA303E782}" type="pres">
      <dgm:prSet presAssocID="{78104CFB-9295-49F1-A31C-362066319C78}" presName="sibTrans" presStyleLbl="sibTrans2D1" presStyleIdx="1" presStyleCnt="5"/>
      <dgm:spPr/>
      <dgm:t>
        <a:bodyPr/>
        <a:lstStyle/>
        <a:p>
          <a:endParaRPr lang="en-US"/>
        </a:p>
      </dgm:t>
    </dgm:pt>
    <dgm:pt modelId="{7D3844F0-04EB-4BB0-A380-C0403F1A95B0}" type="pres">
      <dgm:prSet presAssocID="{78104CFB-9295-49F1-A31C-362066319C78}" presName="connectorText" presStyleLbl="sibTrans2D1" presStyleIdx="1" presStyleCnt="5"/>
      <dgm:spPr/>
      <dgm:t>
        <a:bodyPr/>
        <a:lstStyle/>
        <a:p>
          <a:endParaRPr lang="en-US"/>
        </a:p>
      </dgm:t>
    </dgm:pt>
    <dgm:pt modelId="{C6CD4E4A-9B3C-4765-ACBA-3D9F2DC729B8}" type="pres">
      <dgm:prSet presAssocID="{42008197-3EC1-4F40-9075-17C42F6F44AD}" presName="node" presStyleLbl="node1" presStyleIdx="2" presStyleCnt="5">
        <dgm:presLayoutVars>
          <dgm:bulletEnabled val="1"/>
        </dgm:presLayoutVars>
      </dgm:prSet>
      <dgm:spPr/>
      <dgm:t>
        <a:bodyPr/>
        <a:lstStyle/>
        <a:p>
          <a:endParaRPr lang="en-US"/>
        </a:p>
      </dgm:t>
    </dgm:pt>
    <dgm:pt modelId="{D1ACC90C-56FB-4526-AAFC-5A2851B80BBC}" type="pres">
      <dgm:prSet presAssocID="{234124F3-DC99-470B-93C6-2A29C4CD4EDB}" presName="sibTrans" presStyleLbl="sibTrans2D1" presStyleIdx="2" presStyleCnt="5"/>
      <dgm:spPr/>
      <dgm:t>
        <a:bodyPr/>
        <a:lstStyle/>
        <a:p>
          <a:endParaRPr lang="en-US"/>
        </a:p>
      </dgm:t>
    </dgm:pt>
    <dgm:pt modelId="{1FB7A92D-A8A8-4B96-B94D-3617C9E43897}" type="pres">
      <dgm:prSet presAssocID="{234124F3-DC99-470B-93C6-2A29C4CD4EDB}" presName="connectorText" presStyleLbl="sibTrans2D1" presStyleIdx="2" presStyleCnt="5"/>
      <dgm:spPr/>
      <dgm:t>
        <a:bodyPr/>
        <a:lstStyle/>
        <a:p>
          <a:endParaRPr lang="en-US"/>
        </a:p>
      </dgm:t>
    </dgm:pt>
    <dgm:pt modelId="{66C36E01-49CE-4063-BE23-0FEAB007DD89}" type="pres">
      <dgm:prSet presAssocID="{1F27DC16-1EE7-49DF-81EF-3D2DAE0682E2}" presName="node" presStyleLbl="node1" presStyleIdx="3" presStyleCnt="5">
        <dgm:presLayoutVars>
          <dgm:bulletEnabled val="1"/>
        </dgm:presLayoutVars>
      </dgm:prSet>
      <dgm:spPr/>
      <dgm:t>
        <a:bodyPr/>
        <a:lstStyle/>
        <a:p>
          <a:endParaRPr lang="en-US"/>
        </a:p>
      </dgm:t>
    </dgm:pt>
    <dgm:pt modelId="{BD44A73B-EEFF-4888-BA55-B8E06375A42C}" type="pres">
      <dgm:prSet presAssocID="{F30582A9-FC2A-487C-8E2D-CAB2FE073750}" presName="sibTrans" presStyleLbl="sibTrans2D1" presStyleIdx="3" presStyleCnt="5"/>
      <dgm:spPr/>
      <dgm:t>
        <a:bodyPr/>
        <a:lstStyle/>
        <a:p>
          <a:endParaRPr lang="en-US"/>
        </a:p>
      </dgm:t>
    </dgm:pt>
    <dgm:pt modelId="{329001C3-8437-4E5F-AAD6-3701DEF35192}" type="pres">
      <dgm:prSet presAssocID="{F30582A9-FC2A-487C-8E2D-CAB2FE073750}" presName="connectorText" presStyleLbl="sibTrans2D1" presStyleIdx="3" presStyleCnt="5"/>
      <dgm:spPr/>
      <dgm:t>
        <a:bodyPr/>
        <a:lstStyle/>
        <a:p>
          <a:endParaRPr lang="en-US"/>
        </a:p>
      </dgm:t>
    </dgm:pt>
    <dgm:pt modelId="{925ABBDE-F281-49EB-8D7C-8E774C19E82D}" type="pres">
      <dgm:prSet presAssocID="{E394E7E7-B3C9-4E37-AE12-5D644CA9880B}" presName="node" presStyleLbl="node1" presStyleIdx="4" presStyleCnt="5">
        <dgm:presLayoutVars>
          <dgm:bulletEnabled val="1"/>
        </dgm:presLayoutVars>
      </dgm:prSet>
      <dgm:spPr/>
      <dgm:t>
        <a:bodyPr/>
        <a:lstStyle/>
        <a:p>
          <a:endParaRPr lang="en-US"/>
        </a:p>
      </dgm:t>
    </dgm:pt>
    <dgm:pt modelId="{59A2B131-0FF2-4F4F-BDCB-7DE6E998C120}" type="pres">
      <dgm:prSet presAssocID="{D988D8D0-11F1-4815-B6B7-972343E7CE31}" presName="sibTrans" presStyleLbl="sibTrans2D1" presStyleIdx="4" presStyleCnt="5"/>
      <dgm:spPr/>
      <dgm:t>
        <a:bodyPr/>
        <a:lstStyle/>
        <a:p>
          <a:endParaRPr lang="en-US"/>
        </a:p>
      </dgm:t>
    </dgm:pt>
    <dgm:pt modelId="{E27D866D-4FE2-4360-A95A-6065FD06145E}" type="pres">
      <dgm:prSet presAssocID="{D988D8D0-11F1-4815-B6B7-972343E7CE31}" presName="connectorText" presStyleLbl="sibTrans2D1" presStyleIdx="4" presStyleCnt="5"/>
      <dgm:spPr/>
      <dgm:t>
        <a:bodyPr/>
        <a:lstStyle/>
        <a:p>
          <a:endParaRPr lang="en-US"/>
        </a:p>
      </dgm:t>
    </dgm:pt>
  </dgm:ptLst>
  <dgm:cxnLst>
    <dgm:cxn modelId="{D70AAC05-F148-44FD-9741-5CC6F9EC4592}" type="presOf" srcId="{D988D8D0-11F1-4815-B6B7-972343E7CE31}" destId="{E27D866D-4FE2-4360-A95A-6065FD06145E}" srcOrd="1" destOrd="0" presId="urn:microsoft.com/office/officeart/2005/8/layout/cycle2"/>
    <dgm:cxn modelId="{76955C6C-C3AC-4A41-B83C-4F8F37C48480}" type="presOf" srcId="{E394E7E7-B3C9-4E37-AE12-5D644CA9880B}" destId="{925ABBDE-F281-49EB-8D7C-8E774C19E82D}" srcOrd="0" destOrd="0" presId="urn:microsoft.com/office/officeart/2005/8/layout/cycle2"/>
    <dgm:cxn modelId="{624BA357-717C-45FC-AB4A-BF4C00276DFE}" type="presOf" srcId="{DD845B05-A608-437A-BF73-B3732ECC400E}" destId="{C3C9FAF1-004C-4647-84EB-870108238E5A}" srcOrd="0" destOrd="0" presId="urn:microsoft.com/office/officeart/2005/8/layout/cycle2"/>
    <dgm:cxn modelId="{686E535E-2FEA-4FF8-BA6A-D6E74F48777C}" type="presOf" srcId="{714A95B7-6608-4B32-9A58-3834EE75C258}" destId="{B162A342-C2D1-4BC6-B516-C80CD82964BB}" srcOrd="0" destOrd="0" presId="urn:microsoft.com/office/officeart/2005/8/layout/cycle2"/>
    <dgm:cxn modelId="{A4A62786-0970-4B35-AD14-9C8712DDA87C}" srcId="{714A95B7-6608-4B32-9A58-3834EE75C258}" destId="{73C0A23C-D671-4EFE-96CE-7F6D6C182A7C}" srcOrd="1" destOrd="0" parTransId="{1990EE50-8BF4-4F7D-BCAF-B4E84F42AC99}" sibTransId="{78104CFB-9295-49F1-A31C-362066319C78}"/>
    <dgm:cxn modelId="{0E1E8D46-E7DE-4953-BC63-65B388A1002B}" type="presOf" srcId="{78104CFB-9295-49F1-A31C-362066319C78}" destId="{7D3844F0-04EB-4BB0-A380-C0403F1A95B0}" srcOrd="1" destOrd="0" presId="urn:microsoft.com/office/officeart/2005/8/layout/cycle2"/>
    <dgm:cxn modelId="{1FABF2E9-29E9-405D-AD8D-1311DB3711CD}" type="presOf" srcId="{F30582A9-FC2A-487C-8E2D-CAB2FE073750}" destId="{329001C3-8437-4E5F-AAD6-3701DEF35192}" srcOrd="1" destOrd="0" presId="urn:microsoft.com/office/officeart/2005/8/layout/cycle2"/>
    <dgm:cxn modelId="{A210DA08-96B5-4369-AE12-4D7307FD4AD5}" type="presOf" srcId="{D988D8D0-11F1-4815-B6B7-972343E7CE31}" destId="{59A2B131-0FF2-4F4F-BDCB-7DE6E998C120}" srcOrd="0" destOrd="0" presId="urn:microsoft.com/office/officeart/2005/8/layout/cycle2"/>
    <dgm:cxn modelId="{964F0EA2-818E-4359-A993-C8A848D3BC9D}" srcId="{714A95B7-6608-4B32-9A58-3834EE75C258}" destId="{1F27DC16-1EE7-49DF-81EF-3D2DAE0682E2}" srcOrd="3" destOrd="0" parTransId="{1B0D6DDE-EAAF-4546-A48E-779C4898A99A}" sibTransId="{F30582A9-FC2A-487C-8E2D-CAB2FE073750}"/>
    <dgm:cxn modelId="{2E44EFFE-E8AE-4E2E-BD34-0EF41DB615C2}" srcId="{714A95B7-6608-4B32-9A58-3834EE75C258}" destId="{42008197-3EC1-4F40-9075-17C42F6F44AD}" srcOrd="2" destOrd="0" parTransId="{FDF70484-C2FF-4E15-B068-23CCFAF09826}" sibTransId="{234124F3-DC99-470B-93C6-2A29C4CD4EDB}"/>
    <dgm:cxn modelId="{696E61BD-0B41-4ABD-9664-A21C8D6096F7}" srcId="{714A95B7-6608-4B32-9A58-3834EE75C258}" destId="{E394E7E7-B3C9-4E37-AE12-5D644CA9880B}" srcOrd="4" destOrd="0" parTransId="{294F77A3-F79E-4E9C-9BF3-DC4EAFC5971A}" sibTransId="{D988D8D0-11F1-4815-B6B7-972343E7CE31}"/>
    <dgm:cxn modelId="{ECA205C8-4716-4971-8B15-67B762764D70}" type="presOf" srcId="{1F27DC16-1EE7-49DF-81EF-3D2DAE0682E2}" destId="{66C36E01-49CE-4063-BE23-0FEAB007DD89}" srcOrd="0" destOrd="0" presId="urn:microsoft.com/office/officeart/2005/8/layout/cycle2"/>
    <dgm:cxn modelId="{EA493A06-6D98-4302-8C0D-1F4A454DF08A}" type="presOf" srcId="{73C0A23C-D671-4EFE-96CE-7F6D6C182A7C}" destId="{237DF2F2-A800-46D0-8A0C-57984C14576A}" srcOrd="0" destOrd="0" presId="urn:microsoft.com/office/officeart/2005/8/layout/cycle2"/>
    <dgm:cxn modelId="{7308DBEE-8436-4A9E-87EE-3F9839162225}" type="presOf" srcId="{C871BDF5-1009-44FA-9828-1474403038CC}" destId="{435186FF-8DA2-4039-9917-C58A8912A23C}" srcOrd="1" destOrd="0" presId="urn:microsoft.com/office/officeart/2005/8/layout/cycle2"/>
    <dgm:cxn modelId="{B2FDC514-14AD-4795-97B7-C8EC21BA160C}" type="presOf" srcId="{42008197-3EC1-4F40-9075-17C42F6F44AD}" destId="{C6CD4E4A-9B3C-4765-ACBA-3D9F2DC729B8}" srcOrd="0" destOrd="0" presId="urn:microsoft.com/office/officeart/2005/8/layout/cycle2"/>
    <dgm:cxn modelId="{03D11E39-51C7-46C6-8227-91E6567B2D5D}" type="presOf" srcId="{234124F3-DC99-470B-93C6-2A29C4CD4EDB}" destId="{1FB7A92D-A8A8-4B96-B94D-3617C9E43897}" srcOrd="1" destOrd="0" presId="urn:microsoft.com/office/officeart/2005/8/layout/cycle2"/>
    <dgm:cxn modelId="{58DE7FEB-4BE7-4EAB-8213-139A59E715F1}" type="presOf" srcId="{78104CFB-9295-49F1-A31C-362066319C78}" destId="{6525F899-DABF-47D3-A630-A80DA303E782}" srcOrd="0" destOrd="0" presId="urn:microsoft.com/office/officeart/2005/8/layout/cycle2"/>
    <dgm:cxn modelId="{BDACCE6F-A00D-426D-832B-F632BA61548C}" srcId="{714A95B7-6608-4B32-9A58-3834EE75C258}" destId="{DD845B05-A608-437A-BF73-B3732ECC400E}" srcOrd="0" destOrd="0" parTransId="{89DFB153-B2A4-4654-B886-BB84C86356B4}" sibTransId="{C871BDF5-1009-44FA-9828-1474403038CC}"/>
    <dgm:cxn modelId="{4815EEBC-CE4E-4DC8-8AB9-9B1D9AC55062}" type="presOf" srcId="{F30582A9-FC2A-487C-8E2D-CAB2FE073750}" destId="{BD44A73B-EEFF-4888-BA55-B8E06375A42C}" srcOrd="0" destOrd="0" presId="urn:microsoft.com/office/officeart/2005/8/layout/cycle2"/>
    <dgm:cxn modelId="{1E4BD2B8-5041-4501-8CEF-88EED4FEB945}" type="presOf" srcId="{C871BDF5-1009-44FA-9828-1474403038CC}" destId="{E0D2E18F-8C0D-4D19-ADA1-25024BEA4065}" srcOrd="0" destOrd="0" presId="urn:microsoft.com/office/officeart/2005/8/layout/cycle2"/>
    <dgm:cxn modelId="{C997BCD8-983D-447D-9A09-C0410BE913DD}" type="presOf" srcId="{234124F3-DC99-470B-93C6-2A29C4CD4EDB}" destId="{D1ACC90C-56FB-4526-AAFC-5A2851B80BBC}" srcOrd="0" destOrd="0" presId="urn:microsoft.com/office/officeart/2005/8/layout/cycle2"/>
    <dgm:cxn modelId="{D805AEE9-2F05-4EF2-B504-4C0F614F85B4}" type="presParOf" srcId="{B162A342-C2D1-4BC6-B516-C80CD82964BB}" destId="{C3C9FAF1-004C-4647-84EB-870108238E5A}" srcOrd="0" destOrd="0" presId="urn:microsoft.com/office/officeart/2005/8/layout/cycle2"/>
    <dgm:cxn modelId="{BD86A0C5-A153-4A2F-B9F7-2A5950D73B87}" type="presParOf" srcId="{B162A342-C2D1-4BC6-B516-C80CD82964BB}" destId="{E0D2E18F-8C0D-4D19-ADA1-25024BEA4065}" srcOrd="1" destOrd="0" presId="urn:microsoft.com/office/officeart/2005/8/layout/cycle2"/>
    <dgm:cxn modelId="{832F8609-8CAC-4E64-9154-721A7B9B88EC}" type="presParOf" srcId="{E0D2E18F-8C0D-4D19-ADA1-25024BEA4065}" destId="{435186FF-8DA2-4039-9917-C58A8912A23C}" srcOrd="0" destOrd="0" presId="urn:microsoft.com/office/officeart/2005/8/layout/cycle2"/>
    <dgm:cxn modelId="{4148B076-40A9-4248-89CC-F2286584FF3D}" type="presParOf" srcId="{B162A342-C2D1-4BC6-B516-C80CD82964BB}" destId="{237DF2F2-A800-46D0-8A0C-57984C14576A}" srcOrd="2" destOrd="0" presId="urn:microsoft.com/office/officeart/2005/8/layout/cycle2"/>
    <dgm:cxn modelId="{CEDAE4FE-C251-40F9-9204-DDE4449EE221}" type="presParOf" srcId="{B162A342-C2D1-4BC6-B516-C80CD82964BB}" destId="{6525F899-DABF-47D3-A630-A80DA303E782}" srcOrd="3" destOrd="0" presId="urn:microsoft.com/office/officeart/2005/8/layout/cycle2"/>
    <dgm:cxn modelId="{A9BF4650-60BA-4F09-A53B-69F1E2E73F0B}" type="presParOf" srcId="{6525F899-DABF-47D3-A630-A80DA303E782}" destId="{7D3844F0-04EB-4BB0-A380-C0403F1A95B0}" srcOrd="0" destOrd="0" presId="urn:microsoft.com/office/officeart/2005/8/layout/cycle2"/>
    <dgm:cxn modelId="{BE4292F1-A9FE-4AD5-95D0-6F0A3BEEC101}" type="presParOf" srcId="{B162A342-C2D1-4BC6-B516-C80CD82964BB}" destId="{C6CD4E4A-9B3C-4765-ACBA-3D9F2DC729B8}" srcOrd="4" destOrd="0" presId="urn:microsoft.com/office/officeart/2005/8/layout/cycle2"/>
    <dgm:cxn modelId="{F7D94449-FD58-49A6-A7FC-FDB972DC7DB6}" type="presParOf" srcId="{B162A342-C2D1-4BC6-B516-C80CD82964BB}" destId="{D1ACC90C-56FB-4526-AAFC-5A2851B80BBC}" srcOrd="5" destOrd="0" presId="urn:microsoft.com/office/officeart/2005/8/layout/cycle2"/>
    <dgm:cxn modelId="{F81B1CBD-43FA-46A6-A344-422CDF80BCB1}" type="presParOf" srcId="{D1ACC90C-56FB-4526-AAFC-5A2851B80BBC}" destId="{1FB7A92D-A8A8-4B96-B94D-3617C9E43897}" srcOrd="0" destOrd="0" presId="urn:microsoft.com/office/officeart/2005/8/layout/cycle2"/>
    <dgm:cxn modelId="{921250FB-B27A-47BC-B959-EAB3BBE0B594}" type="presParOf" srcId="{B162A342-C2D1-4BC6-B516-C80CD82964BB}" destId="{66C36E01-49CE-4063-BE23-0FEAB007DD89}" srcOrd="6" destOrd="0" presId="urn:microsoft.com/office/officeart/2005/8/layout/cycle2"/>
    <dgm:cxn modelId="{A7AE5811-008C-4826-9A24-BA6B4290C71A}" type="presParOf" srcId="{B162A342-C2D1-4BC6-B516-C80CD82964BB}" destId="{BD44A73B-EEFF-4888-BA55-B8E06375A42C}" srcOrd="7" destOrd="0" presId="urn:microsoft.com/office/officeart/2005/8/layout/cycle2"/>
    <dgm:cxn modelId="{2FD48587-F27F-447F-9C68-3018E6FD451E}" type="presParOf" srcId="{BD44A73B-EEFF-4888-BA55-B8E06375A42C}" destId="{329001C3-8437-4E5F-AAD6-3701DEF35192}" srcOrd="0" destOrd="0" presId="urn:microsoft.com/office/officeart/2005/8/layout/cycle2"/>
    <dgm:cxn modelId="{B2DF151A-6564-4D0D-BB89-FC70404632EB}" type="presParOf" srcId="{B162A342-C2D1-4BC6-B516-C80CD82964BB}" destId="{925ABBDE-F281-49EB-8D7C-8E774C19E82D}" srcOrd="8" destOrd="0" presId="urn:microsoft.com/office/officeart/2005/8/layout/cycle2"/>
    <dgm:cxn modelId="{9A5EC64F-9BD7-4E5E-85AE-E2594DFB1229}" type="presParOf" srcId="{B162A342-C2D1-4BC6-B516-C80CD82964BB}" destId="{59A2B131-0FF2-4F4F-BDCB-7DE6E998C120}" srcOrd="9" destOrd="0" presId="urn:microsoft.com/office/officeart/2005/8/layout/cycle2"/>
    <dgm:cxn modelId="{39CC836F-703F-4B37-AB38-BA0FE5457048}" type="presParOf" srcId="{59A2B131-0FF2-4F4F-BDCB-7DE6E998C120}" destId="{E27D866D-4FE2-4360-A95A-6065FD0614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9FAF1-004C-4647-84EB-870108238E5A}">
      <dsp:nvSpPr>
        <dsp:cNvPr id="0" name=""/>
        <dsp:cNvSpPr/>
      </dsp:nvSpPr>
      <dsp:spPr>
        <a:xfrm>
          <a:off x="2883574" y="16"/>
          <a:ext cx="1067990" cy="1067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1. Outcomes Statement</a:t>
          </a:r>
          <a:endParaRPr lang="en-US" sz="1100" kern="1200" dirty="0"/>
        </a:p>
      </dsp:txBody>
      <dsp:txXfrm>
        <a:off x="3039978" y="156420"/>
        <a:ext cx="755182" cy="755182"/>
      </dsp:txXfrm>
    </dsp:sp>
    <dsp:sp modelId="{E0D2E18F-8C0D-4D19-ADA1-25024BEA4065}">
      <dsp:nvSpPr>
        <dsp:cNvPr id="0" name=""/>
        <dsp:cNvSpPr/>
      </dsp:nvSpPr>
      <dsp:spPr>
        <a:xfrm rot="2160000">
          <a:off x="3917801" y="820346"/>
          <a:ext cx="283862" cy="360446"/>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25933" y="867407"/>
        <a:ext cx="198703" cy="216268"/>
      </dsp:txXfrm>
    </dsp:sp>
    <dsp:sp modelId="{237DF2F2-A800-46D0-8A0C-57984C14576A}">
      <dsp:nvSpPr>
        <dsp:cNvPr id="0" name=""/>
        <dsp:cNvSpPr/>
      </dsp:nvSpPr>
      <dsp:spPr>
        <a:xfrm>
          <a:off x="4180898" y="942577"/>
          <a:ext cx="1067990" cy="1067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2. Means of Assessment</a:t>
          </a:r>
          <a:endParaRPr lang="en-US" sz="1100" kern="1200" dirty="0"/>
        </a:p>
      </dsp:txBody>
      <dsp:txXfrm>
        <a:off x="4337302" y="1098981"/>
        <a:ext cx="755182" cy="755182"/>
      </dsp:txXfrm>
    </dsp:sp>
    <dsp:sp modelId="{6525F899-DABF-47D3-A630-A80DA303E782}">
      <dsp:nvSpPr>
        <dsp:cNvPr id="0" name=""/>
        <dsp:cNvSpPr/>
      </dsp:nvSpPr>
      <dsp:spPr>
        <a:xfrm rot="6480000">
          <a:off x="4327678" y="2051256"/>
          <a:ext cx="283862" cy="360446"/>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383415" y="2082849"/>
        <a:ext cx="198703" cy="216268"/>
      </dsp:txXfrm>
    </dsp:sp>
    <dsp:sp modelId="{C6CD4E4A-9B3C-4765-ACBA-3D9F2DC729B8}">
      <dsp:nvSpPr>
        <dsp:cNvPr id="0" name=""/>
        <dsp:cNvSpPr/>
      </dsp:nvSpPr>
      <dsp:spPr>
        <a:xfrm>
          <a:off x="3685364" y="2467672"/>
          <a:ext cx="1067990" cy="1067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3. Criteria (Benchmark)</a:t>
          </a:r>
          <a:endParaRPr lang="en-US" sz="1100" kern="1200" dirty="0"/>
        </a:p>
      </dsp:txBody>
      <dsp:txXfrm>
        <a:off x="3841768" y="2624076"/>
        <a:ext cx="755182" cy="755182"/>
      </dsp:txXfrm>
    </dsp:sp>
    <dsp:sp modelId="{D1ACC90C-56FB-4526-AAFC-5A2851B80BBC}">
      <dsp:nvSpPr>
        <dsp:cNvPr id="0" name=""/>
        <dsp:cNvSpPr/>
      </dsp:nvSpPr>
      <dsp:spPr>
        <a:xfrm rot="10800000">
          <a:off x="3283672" y="2821444"/>
          <a:ext cx="283862" cy="360446"/>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368831" y="2893533"/>
        <a:ext cx="198703" cy="216268"/>
      </dsp:txXfrm>
    </dsp:sp>
    <dsp:sp modelId="{66C36E01-49CE-4063-BE23-0FEAB007DD89}">
      <dsp:nvSpPr>
        <dsp:cNvPr id="0" name=""/>
        <dsp:cNvSpPr/>
      </dsp:nvSpPr>
      <dsp:spPr>
        <a:xfrm>
          <a:off x="2081784" y="2467672"/>
          <a:ext cx="1067990" cy="1067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4. Summary of Evidence</a:t>
          </a:r>
          <a:endParaRPr lang="en-US" sz="1100" kern="1200" dirty="0"/>
        </a:p>
      </dsp:txBody>
      <dsp:txXfrm>
        <a:off x="2238188" y="2624076"/>
        <a:ext cx="755182" cy="755182"/>
      </dsp:txXfrm>
    </dsp:sp>
    <dsp:sp modelId="{BD44A73B-EEFF-4888-BA55-B8E06375A42C}">
      <dsp:nvSpPr>
        <dsp:cNvPr id="0" name=""/>
        <dsp:cNvSpPr/>
      </dsp:nvSpPr>
      <dsp:spPr>
        <a:xfrm rot="15120000">
          <a:off x="2228564" y="2066537"/>
          <a:ext cx="283862" cy="360446"/>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284301" y="2179122"/>
        <a:ext cx="198703" cy="216268"/>
      </dsp:txXfrm>
    </dsp:sp>
    <dsp:sp modelId="{925ABBDE-F281-49EB-8D7C-8E774C19E82D}">
      <dsp:nvSpPr>
        <dsp:cNvPr id="0" name=""/>
        <dsp:cNvSpPr/>
      </dsp:nvSpPr>
      <dsp:spPr>
        <a:xfrm>
          <a:off x="1586250" y="942577"/>
          <a:ext cx="1067990" cy="106799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5.Use of Results</a:t>
          </a:r>
          <a:endParaRPr lang="en-US" sz="1100" kern="1200" dirty="0"/>
        </a:p>
      </dsp:txBody>
      <dsp:txXfrm>
        <a:off x="1742654" y="1098981"/>
        <a:ext cx="755182" cy="755182"/>
      </dsp:txXfrm>
    </dsp:sp>
    <dsp:sp modelId="{59A2B131-0FF2-4F4F-BDCB-7DE6E998C120}">
      <dsp:nvSpPr>
        <dsp:cNvPr id="0" name=""/>
        <dsp:cNvSpPr/>
      </dsp:nvSpPr>
      <dsp:spPr>
        <a:xfrm rot="19440000">
          <a:off x="2620477" y="829791"/>
          <a:ext cx="283862" cy="360446"/>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28609" y="926908"/>
        <a:ext cx="198703" cy="2162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A73EE7-311D-41BA-BFAB-C9310D6ED173}"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A0069D-17EA-4EA1-80A8-4C70AB6D63F8}" type="slidenum">
              <a:rPr lang="en-US" smtClean="0"/>
              <a:pPr/>
              <a:t>‹#›</a:t>
            </a:fld>
            <a:endParaRPr lang="en-US" dirty="0"/>
          </a:p>
        </p:txBody>
      </p:sp>
    </p:spTree>
    <p:extLst>
      <p:ext uri="{BB962C8B-B14F-4D97-AF65-F5344CB8AC3E}">
        <p14:creationId xmlns:p14="http://schemas.microsoft.com/office/powerpoint/2010/main" val="380403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1</a:t>
            </a:fld>
            <a:endParaRPr lang="en-US" dirty="0"/>
          </a:p>
        </p:txBody>
      </p:sp>
    </p:spTree>
    <p:extLst>
      <p:ext uri="{BB962C8B-B14F-4D97-AF65-F5344CB8AC3E}">
        <p14:creationId xmlns:p14="http://schemas.microsoft.com/office/powerpoint/2010/main" val="41085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23</a:t>
            </a:fld>
            <a:endParaRPr lang="en-US" dirty="0"/>
          </a:p>
        </p:txBody>
      </p:sp>
    </p:spTree>
    <p:extLst>
      <p:ext uri="{BB962C8B-B14F-4D97-AF65-F5344CB8AC3E}">
        <p14:creationId xmlns:p14="http://schemas.microsoft.com/office/powerpoint/2010/main" val="243712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24</a:t>
            </a:fld>
            <a:endParaRPr lang="en-US" dirty="0"/>
          </a:p>
        </p:txBody>
      </p:sp>
    </p:spTree>
    <p:extLst>
      <p:ext uri="{BB962C8B-B14F-4D97-AF65-F5344CB8AC3E}">
        <p14:creationId xmlns:p14="http://schemas.microsoft.com/office/powerpoint/2010/main" val="176319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25</a:t>
            </a:fld>
            <a:endParaRPr lang="en-US" dirty="0"/>
          </a:p>
        </p:txBody>
      </p:sp>
    </p:spTree>
    <p:extLst>
      <p:ext uri="{BB962C8B-B14F-4D97-AF65-F5344CB8AC3E}">
        <p14:creationId xmlns:p14="http://schemas.microsoft.com/office/powerpoint/2010/main" val="176319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26</a:t>
            </a:fld>
            <a:endParaRPr lang="en-US" dirty="0"/>
          </a:p>
        </p:txBody>
      </p:sp>
    </p:spTree>
    <p:extLst>
      <p:ext uri="{BB962C8B-B14F-4D97-AF65-F5344CB8AC3E}">
        <p14:creationId xmlns:p14="http://schemas.microsoft.com/office/powerpoint/2010/main" val="176319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27</a:t>
            </a:fld>
            <a:endParaRPr lang="en-US" dirty="0"/>
          </a:p>
        </p:txBody>
      </p:sp>
    </p:spTree>
    <p:extLst>
      <p:ext uri="{BB962C8B-B14F-4D97-AF65-F5344CB8AC3E}">
        <p14:creationId xmlns:p14="http://schemas.microsoft.com/office/powerpoint/2010/main" val="107158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Keith</a:t>
            </a:r>
            <a:endParaRPr lang="en-US" dirty="0"/>
          </a:p>
        </p:txBody>
      </p:sp>
      <p:sp>
        <p:nvSpPr>
          <p:cNvPr id="4" name="Slide Number Placeholder 3"/>
          <p:cNvSpPr>
            <a:spLocks noGrp="1"/>
          </p:cNvSpPr>
          <p:nvPr>
            <p:ph type="sldNum" sz="quarter" idx="10"/>
          </p:nvPr>
        </p:nvSpPr>
        <p:spPr/>
        <p:txBody>
          <a:bodyPr/>
          <a:lstStyle/>
          <a:p>
            <a:fld id="{5CCB0114-F8C2-4248-BA98-68B989DDA097}" type="slidenum">
              <a:rPr lang="en-US" smtClean="0"/>
              <a:t>28</a:t>
            </a:fld>
            <a:endParaRPr lang="en-US"/>
          </a:p>
        </p:txBody>
      </p:sp>
    </p:spTree>
    <p:extLst>
      <p:ext uri="{BB962C8B-B14F-4D97-AF65-F5344CB8AC3E}">
        <p14:creationId xmlns:p14="http://schemas.microsoft.com/office/powerpoint/2010/main" val="6113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Keith</a:t>
            </a:r>
            <a:endParaRPr lang="en-US"/>
          </a:p>
        </p:txBody>
      </p:sp>
      <p:sp>
        <p:nvSpPr>
          <p:cNvPr id="4" name="Slide Number Placeholder 3"/>
          <p:cNvSpPr>
            <a:spLocks noGrp="1"/>
          </p:cNvSpPr>
          <p:nvPr>
            <p:ph type="sldNum" sz="quarter" idx="10"/>
          </p:nvPr>
        </p:nvSpPr>
        <p:spPr/>
        <p:txBody>
          <a:bodyPr/>
          <a:lstStyle/>
          <a:p>
            <a:fld id="{5CCB0114-F8C2-4248-BA98-68B989DDA09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483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30</a:t>
            </a:fld>
            <a:endParaRPr lang="en-US" dirty="0"/>
          </a:p>
        </p:txBody>
      </p:sp>
    </p:spTree>
    <p:extLst>
      <p:ext uri="{BB962C8B-B14F-4D97-AF65-F5344CB8AC3E}">
        <p14:creationId xmlns:p14="http://schemas.microsoft.com/office/powerpoint/2010/main" val="107158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31</a:t>
            </a:fld>
            <a:endParaRPr lang="en-US" dirty="0"/>
          </a:p>
        </p:txBody>
      </p:sp>
    </p:spTree>
    <p:extLst>
      <p:ext uri="{BB962C8B-B14F-4D97-AF65-F5344CB8AC3E}">
        <p14:creationId xmlns:p14="http://schemas.microsoft.com/office/powerpoint/2010/main" val="171485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$25 million to CCCCO to fund planning and implementation grants ($22.5 million for regional grants)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(K-12, ROP, WIB, </a:t>
            </a:r>
            <a:r>
              <a:rPr lang="en-US" dirty="0" err="1" smtClean="0">
                <a:solidFill>
                  <a:srgbClr val="000000"/>
                </a:solidFill>
              </a:rPr>
              <a:t>etc</a:t>
            </a:r>
            <a:r>
              <a:rPr lang="en-US" dirty="0" smtClean="0">
                <a:solidFill>
                  <a:srgbClr val="000000"/>
                </a:solidFill>
              </a:rPr>
              <a:t>)</a:t>
            </a:r>
          </a:p>
          <a:p>
            <a:endParaRPr lang="en-US"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32</a:t>
            </a:fld>
            <a:endParaRPr lang="en-US" dirty="0"/>
          </a:p>
        </p:txBody>
      </p:sp>
    </p:spTree>
    <p:extLst>
      <p:ext uri="{BB962C8B-B14F-4D97-AF65-F5344CB8AC3E}">
        <p14:creationId xmlns:p14="http://schemas.microsoft.com/office/powerpoint/2010/main" val="427806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2</a:t>
            </a:fld>
            <a:endParaRPr lang="en-US" dirty="0"/>
          </a:p>
        </p:txBody>
      </p:sp>
    </p:spTree>
    <p:extLst>
      <p:ext uri="{BB962C8B-B14F-4D97-AF65-F5344CB8AC3E}">
        <p14:creationId xmlns:p14="http://schemas.microsoft.com/office/powerpoint/2010/main" val="1559325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33</a:t>
            </a:fld>
            <a:endParaRPr lang="en-US" dirty="0"/>
          </a:p>
        </p:txBody>
      </p:sp>
    </p:spTree>
    <p:extLst>
      <p:ext uri="{BB962C8B-B14F-4D97-AF65-F5344CB8AC3E}">
        <p14:creationId xmlns:p14="http://schemas.microsoft.com/office/powerpoint/2010/main" val="217753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34</a:t>
            </a:fld>
            <a:endParaRPr lang="en-US" dirty="0"/>
          </a:p>
        </p:txBody>
      </p:sp>
    </p:spTree>
    <p:extLst>
      <p:ext uri="{BB962C8B-B14F-4D97-AF65-F5344CB8AC3E}">
        <p14:creationId xmlns:p14="http://schemas.microsoft.com/office/powerpoint/2010/main" val="247885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35</a:t>
            </a:fld>
            <a:endParaRPr lang="en-US" dirty="0"/>
          </a:p>
        </p:txBody>
      </p:sp>
    </p:spTree>
    <p:extLst>
      <p:ext uri="{BB962C8B-B14F-4D97-AF65-F5344CB8AC3E}">
        <p14:creationId xmlns:p14="http://schemas.microsoft.com/office/powerpoint/2010/main" val="41085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36</a:t>
            </a:fld>
            <a:endParaRPr lang="en-US" dirty="0"/>
          </a:p>
        </p:txBody>
      </p:sp>
    </p:spTree>
    <p:extLst>
      <p:ext uri="{BB962C8B-B14F-4D97-AF65-F5344CB8AC3E}">
        <p14:creationId xmlns:p14="http://schemas.microsoft.com/office/powerpoint/2010/main" val="336965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37</a:t>
            </a:fld>
            <a:endParaRPr lang="en-US" dirty="0"/>
          </a:p>
        </p:txBody>
      </p:sp>
    </p:spTree>
    <p:extLst>
      <p:ext uri="{BB962C8B-B14F-4D97-AF65-F5344CB8AC3E}">
        <p14:creationId xmlns:p14="http://schemas.microsoft.com/office/powerpoint/2010/main" val="39101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38</a:t>
            </a:fld>
            <a:endParaRPr lang="en-US" dirty="0"/>
          </a:p>
        </p:txBody>
      </p:sp>
    </p:spTree>
    <p:extLst>
      <p:ext uri="{BB962C8B-B14F-4D97-AF65-F5344CB8AC3E}">
        <p14:creationId xmlns:p14="http://schemas.microsoft.com/office/powerpoint/2010/main" val="4287543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39</a:t>
            </a:fld>
            <a:endParaRPr lang="en-US" dirty="0"/>
          </a:p>
        </p:txBody>
      </p:sp>
    </p:spTree>
    <p:extLst>
      <p:ext uri="{BB962C8B-B14F-4D97-AF65-F5344CB8AC3E}">
        <p14:creationId xmlns:p14="http://schemas.microsoft.com/office/powerpoint/2010/main" val="2133682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40</a:t>
            </a:fld>
            <a:endParaRPr lang="en-US" dirty="0"/>
          </a:p>
        </p:txBody>
      </p:sp>
    </p:spTree>
    <p:extLst>
      <p:ext uri="{BB962C8B-B14F-4D97-AF65-F5344CB8AC3E}">
        <p14:creationId xmlns:p14="http://schemas.microsoft.com/office/powerpoint/2010/main" val="33656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41</a:t>
            </a:fld>
            <a:endParaRPr lang="en-US" dirty="0"/>
          </a:p>
        </p:txBody>
      </p:sp>
    </p:spTree>
    <p:extLst>
      <p:ext uri="{BB962C8B-B14F-4D97-AF65-F5344CB8AC3E}">
        <p14:creationId xmlns:p14="http://schemas.microsoft.com/office/powerpoint/2010/main" val="1147528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42</a:t>
            </a:fld>
            <a:endParaRPr lang="en-US" dirty="0"/>
          </a:p>
        </p:txBody>
      </p:sp>
    </p:spTree>
    <p:extLst>
      <p:ext uri="{BB962C8B-B14F-4D97-AF65-F5344CB8AC3E}">
        <p14:creationId xmlns:p14="http://schemas.microsoft.com/office/powerpoint/2010/main" val="287312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3</a:t>
            </a:fld>
            <a:endParaRPr lang="en-US" dirty="0"/>
          </a:p>
        </p:txBody>
      </p:sp>
    </p:spTree>
    <p:extLst>
      <p:ext uri="{BB962C8B-B14F-4D97-AF65-F5344CB8AC3E}">
        <p14:creationId xmlns:p14="http://schemas.microsoft.com/office/powerpoint/2010/main" val="236844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Introducing Jimmy Urbanovich</a:t>
            </a:r>
          </a:p>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43</a:t>
            </a:fld>
            <a:endParaRPr lang="en-US" dirty="0"/>
          </a:p>
        </p:txBody>
      </p:sp>
    </p:spTree>
    <p:extLst>
      <p:ext uri="{BB962C8B-B14F-4D97-AF65-F5344CB8AC3E}">
        <p14:creationId xmlns:p14="http://schemas.microsoft.com/office/powerpoint/2010/main" val="41085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44</a:t>
            </a:fld>
            <a:endParaRPr lang="en-US" dirty="0"/>
          </a:p>
        </p:txBody>
      </p:sp>
    </p:spTree>
    <p:extLst>
      <p:ext uri="{BB962C8B-B14F-4D97-AF65-F5344CB8AC3E}">
        <p14:creationId xmlns:p14="http://schemas.microsoft.com/office/powerpoint/2010/main" val="232873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45</a:t>
            </a:fld>
            <a:endParaRPr lang="en-US" dirty="0"/>
          </a:p>
        </p:txBody>
      </p:sp>
    </p:spTree>
    <p:extLst>
      <p:ext uri="{BB962C8B-B14F-4D97-AF65-F5344CB8AC3E}">
        <p14:creationId xmlns:p14="http://schemas.microsoft.com/office/powerpoint/2010/main" val="85948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owe the comic</a:t>
            </a:r>
            <a:r>
              <a:rPr lang="en-US" baseline="0" dirty="0" smtClean="0"/>
              <a:t> strips you’ll see on Monday mornings to Kristi Simonson.  </a:t>
            </a:r>
            <a:r>
              <a:rPr lang="en-US" dirty="0" smtClean="0"/>
              <a:t>See if you can guess the players.</a:t>
            </a:r>
          </a:p>
          <a:p>
            <a:r>
              <a:rPr lang="en-US" dirty="0" smtClean="0"/>
              <a:t>Next, I’d like to introduce Jimmy Urbanovich, who will tell us about an exciting</a:t>
            </a:r>
            <a:r>
              <a:rPr lang="en-US" baseline="0" dirty="0" smtClean="0"/>
              <a:t> new program to help our students to become more fully engaged as members of our community and our society.</a:t>
            </a:r>
            <a:endParaRPr lang="en-US"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46</a:t>
            </a:fld>
            <a:endParaRPr lang="en-US" dirty="0"/>
          </a:p>
        </p:txBody>
      </p:sp>
    </p:spTree>
    <p:extLst>
      <p:ext uri="{BB962C8B-B14F-4D97-AF65-F5344CB8AC3E}">
        <p14:creationId xmlns:p14="http://schemas.microsoft.com/office/powerpoint/2010/main" val="333596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recognize Cyndi who is the new Administrative Assistance for the President.  She has been a long-term substitute and worked in the Resource Development and Grants Office at both Crafton and Valley.  Cyndi brings a wealth of experience in office management and accounting practices, having worked at the Children’s Fund, Martha Green’s </a:t>
            </a:r>
            <a:r>
              <a:rPr lang="en-US" sz="1200" kern="1200" dirty="0" err="1" smtClean="0">
                <a:solidFill>
                  <a:schemeClr val="tx1"/>
                </a:solidFill>
                <a:effectLst/>
                <a:latin typeface="+mn-lt"/>
                <a:ea typeface="+mn-ea"/>
                <a:cs typeface="+mn-cs"/>
              </a:rPr>
              <a:t>Doughlectibles</a:t>
            </a:r>
            <a:r>
              <a:rPr lang="en-US" sz="1200" kern="1200" dirty="0" smtClean="0">
                <a:solidFill>
                  <a:schemeClr val="tx1"/>
                </a:solidFill>
                <a:effectLst/>
                <a:latin typeface="+mn-lt"/>
                <a:ea typeface="+mn-ea"/>
                <a:cs typeface="+mn-cs"/>
              </a:rPr>
              <a:t>, and San Bernardino County.  She and her husband own their own construction firm and Cyndi is the Past President of the National Association of Women in Construction.  A long time resident of Redlands, Cyndi is active in the community serving in a variety of organizations.  She is a delight to work with and you will enjoy her warm, friendly personality.</a:t>
            </a:r>
          </a:p>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4</a:t>
            </a:fld>
            <a:endParaRPr lang="en-US" dirty="0"/>
          </a:p>
        </p:txBody>
      </p:sp>
    </p:spTree>
    <p:extLst>
      <p:ext uri="{BB962C8B-B14F-4D97-AF65-F5344CB8AC3E}">
        <p14:creationId xmlns:p14="http://schemas.microsoft.com/office/powerpoint/2010/main" val="155932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Alicia will be</a:t>
            </a:r>
            <a:r>
              <a:rPr lang="en-US" sz="1400" baseline="0" dirty="0" smtClean="0"/>
              <a:t> helping students with disabilities with their technology and academic needs.  She has worked part-time at both CHC and CSUSB’s Disabled Student Services.  She graduated with honors from Crafton Hills College with an AA in Psychology in 2007, and went on to earn a bachelor’s degree from Cal State, San Bernardino.  She is now in the second year of her master’s degree in Educational Counseling at the University of Redlands.</a:t>
            </a:r>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5</a:t>
            </a:fld>
            <a:endParaRPr lang="en-US" dirty="0"/>
          </a:p>
        </p:txBody>
      </p:sp>
    </p:spTree>
    <p:extLst>
      <p:ext uri="{BB962C8B-B14F-4D97-AF65-F5344CB8AC3E}">
        <p14:creationId xmlns:p14="http://schemas.microsoft.com/office/powerpoint/2010/main" val="155932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Dean Joe Cabrales is returning to</a:t>
            </a:r>
            <a:r>
              <a:rPr lang="en-US" sz="1400" baseline="0" dirty="0" smtClean="0"/>
              <a:t> CHC after spending last semester on loan to SBVC, where he served as the Interim Vice President of Student Services.  During Spring semester Joe will be serving as the Interim Dean of English and Math through June.</a:t>
            </a:r>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6</a:t>
            </a:fld>
            <a:endParaRPr lang="en-US" dirty="0"/>
          </a:p>
        </p:txBody>
      </p:sp>
    </p:spTree>
    <p:extLst>
      <p:ext uri="{BB962C8B-B14F-4D97-AF65-F5344CB8AC3E}">
        <p14:creationId xmlns:p14="http://schemas.microsoft.com/office/powerpoint/2010/main" val="155932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7</a:t>
            </a:fld>
            <a:endParaRPr lang="en-US" dirty="0"/>
          </a:p>
        </p:txBody>
      </p:sp>
    </p:spTree>
    <p:extLst>
      <p:ext uri="{BB962C8B-B14F-4D97-AF65-F5344CB8AC3E}">
        <p14:creationId xmlns:p14="http://schemas.microsoft.com/office/powerpoint/2010/main" val="41085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5CA0069D-17EA-4EA1-80A8-4C70AB6D63F8}" type="slidenum">
              <a:rPr lang="en-US" smtClean="0"/>
              <a:pPr/>
              <a:t>21</a:t>
            </a:fld>
            <a:endParaRPr lang="en-US" dirty="0"/>
          </a:p>
        </p:txBody>
      </p:sp>
    </p:spTree>
    <p:extLst>
      <p:ext uri="{BB962C8B-B14F-4D97-AF65-F5344CB8AC3E}">
        <p14:creationId xmlns:p14="http://schemas.microsoft.com/office/powerpoint/2010/main" val="107158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0069D-17EA-4EA1-80A8-4C70AB6D63F8}" type="slidenum">
              <a:rPr lang="en-US" smtClean="0"/>
              <a:pPr/>
              <a:t>22</a:t>
            </a:fld>
            <a:endParaRPr lang="en-US" dirty="0"/>
          </a:p>
        </p:txBody>
      </p:sp>
    </p:spTree>
    <p:extLst>
      <p:ext uri="{BB962C8B-B14F-4D97-AF65-F5344CB8AC3E}">
        <p14:creationId xmlns:p14="http://schemas.microsoft.com/office/powerpoint/2010/main" val="176319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B13BA52-3CE8-473E-96C4-6B551EFB5B6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1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60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67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79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14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67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01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2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43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3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A1BA09-9A45-41D4-8214-ADFBDD77EAEB}" type="datetimeFigureOut">
              <a:rPr lang="en-US" smtClean="0"/>
              <a:pPr/>
              <a:t>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BA52-3CE8-473E-96C4-6B551EFB5B6C}" type="slidenum">
              <a:rPr lang="en-US" smtClean="0"/>
              <a:pPr/>
              <a:t>‹#›</a:t>
            </a:fld>
            <a:endParaRPr lang="en-US" dirty="0"/>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A1BA09-9A45-41D4-8214-ADFBDD77EAEB}" type="datetimeFigureOut">
              <a:rPr lang="en-US" smtClean="0"/>
              <a:pPr/>
              <a:t>1/10/2014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13BA52-3CE8-473E-96C4-6B551EFB5B6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r"/>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88560-829A-48D2-B880-0B95B2DF255C}" type="datetimeFigureOut">
              <a:rPr lang="en-US" smtClean="0">
                <a:solidFill>
                  <a:prstClr val="black">
                    <a:tint val="75000"/>
                  </a:prstClr>
                </a:solidFill>
              </a:rPr>
              <a:pPr/>
              <a:t>1/10/2014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06E4B-A084-49B6-8031-2605D68116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7554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cid:image001.png@01CEF4D9.3F398D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197104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2286000"/>
            <a:ext cx="7086600" cy="2133600"/>
          </a:xfrm>
        </p:spPr>
        <p:txBody>
          <a:bodyPr>
            <a:normAutofit fontScale="90000"/>
          </a:bodyPr>
          <a:lstStyle/>
          <a:p>
            <a:r>
              <a:rPr lang="en-US" sz="4400" dirty="0" smtClean="0"/>
              <a:t>CHC: What’s happening, spring 2014</a:t>
            </a:r>
            <a:br>
              <a:rPr lang="en-US" sz="4400" dirty="0" smtClean="0"/>
            </a:br>
            <a:endParaRPr lang="en-US" sz="4400" dirty="0"/>
          </a:p>
        </p:txBody>
      </p:sp>
      <p:sp>
        <p:nvSpPr>
          <p:cNvPr id="3" name="Subtitle 2"/>
          <p:cNvSpPr>
            <a:spLocks noGrp="1"/>
          </p:cNvSpPr>
          <p:nvPr>
            <p:ph type="subTitle" idx="1"/>
          </p:nvPr>
        </p:nvSpPr>
        <p:spPr>
          <a:xfrm>
            <a:off x="1371600" y="5029200"/>
            <a:ext cx="6400800" cy="685800"/>
          </a:xfrm>
        </p:spPr>
        <p:txBody>
          <a:bodyPr/>
          <a:lstStyle/>
          <a:p>
            <a:r>
              <a:rPr lang="en-US" dirty="0" smtClean="0">
                <a:solidFill>
                  <a:srgbClr val="FFFFFF"/>
                </a:solidFill>
              </a:rPr>
              <a:t>Spring In-Service, January 10, 2014</a:t>
            </a:r>
            <a:endParaRPr lang="en-US" dirty="0">
              <a:solidFill>
                <a:srgbClr val="FFFFFF"/>
              </a:solidFill>
            </a:endParaRPr>
          </a:p>
        </p:txBody>
      </p:sp>
      <p:pic>
        <p:nvPicPr>
          <p:cNvPr id="4" name="Picture 3" descr="CHC.png"/>
          <p:cNvPicPr>
            <a:picLocks noChangeAspect="1"/>
          </p:cNvPicPr>
          <p:nvPr/>
        </p:nvPicPr>
        <p:blipFill>
          <a:blip r:embed="rId3" cstate="print"/>
          <a:stretch>
            <a:fillRect/>
          </a:stretch>
        </p:blipFill>
        <p:spPr>
          <a:xfrm>
            <a:off x="304800" y="457200"/>
            <a:ext cx="3985259" cy="1143000"/>
          </a:xfrm>
          <a:prstGeom prst="rect">
            <a:avLst/>
          </a:prstGeom>
        </p:spPr>
      </p:pic>
    </p:spTree>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66"/>
            <a:ext cx="9144000" cy="744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43400" y="2895600"/>
            <a:ext cx="1295400" cy="646331"/>
          </a:xfrm>
          <a:prstGeom prst="rect">
            <a:avLst/>
          </a:prstGeom>
          <a:noFill/>
        </p:spPr>
        <p:txBody>
          <a:bodyPr wrap="square" rtlCol="0">
            <a:spAutoFit/>
          </a:bodyPr>
          <a:lstStyle/>
          <a:p>
            <a:r>
              <a:rPr lang="en-US" b="1" dirty="0" smtClean="0">
                <a:solidFill>
                  <a:srgbClr val="000000"/>
                </a:solidFill>
                <a:latin typeface="+mj-lt"/>
              </a:rPr>
              <a:t>Crafton </a:t>
            </a:r>
          </a:p>
          <a:p>
            <a:r>
              <a:rPr lang="en-US" b="1" dirty="0" smtClean="0">
                <a:solidFill>
                  <a:srgbClr val="000000"/>
                </a:solidFill>
                <a:latin typeface="+mj-lt"/>
              </a:rPr>
              <a:t>Center</a:t>
            </a:r>
            <a:endParaRPr lang="en-US" b="1" dirty="0">
              <a:solidFill>
                <a:srgbClr val="000000"/>
              </a:solidFill>
              <a:latin typeface="+mj-lt"/>
            </a:endParaRPr>
          </a:p>
        </p:txBody>
      </p:sp>
      <p:sp>
        <p:nvSpPr>
          <p:cNvPr id="6" name="Rectangle 5"/>
          <p:cNvSpPr/>
          <p:nvPr/>
        </p:nvSpPr>
        <p:spPr>
          <a:xfrm>
            <a:off x="3886200" y="1066800"/>
            <a:ext cx="990600"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mj-lt"/>
              </a:rPr>
              <a:t>Lot C</a:t>
            </a:r>
            <a:endParaRPr lang="en-US" b="1" dirty="0">
              <a:solidFill>
                <a:srgbClr val="000000"/>
              </a:solidFill>
              <a:latin typeface="+mj-lt"/>
            </a:endParaRPr>
          </a:p>
        </p:txBody>
      </p:sp>
      <p:sp>
        <p:nvSpPr>
          <p:cNvPr id="12" name="Rectangle 11"/>
          <p:cNvSpPr/>
          <p:nvPr/>
        </p:nvSpPr>
        <p:spPr>
          <a:xfrm>
            <a:off x="152400" y="5486400"/>
            <a:ext cx="990600"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mj-lt"/>
              </a:rPr>
              <a:t>LRC Lot</a:t>
            </a:r>
            <a:endParaRPr lang="en-US" b="1" dirty="0">
              <a:solidFill>
                <a:srgbClr val="000000"/>
              </a:solidFill>
              <a:latin typeface="+mj-lt"/>
            </a:endParaRPr>
          </a:p>
        </p:txBody>
      </p:sp>
      <p:sp>
        <p:nvSpPr>
          <p:cNvPr id="13" name="TextBox 12"/>
          <p:cNvSpPr txBox="1"/>
          <p:nvPr/>
        </p:nvSpPr>
        <p:spPr>
          <a:xfrm>
            <a:off x="8077200" y="2401669"/>
            <a:ext cx="1295400" cy="369332"/>
          </a:xfrm>
          <a:prstGeom prst="rect">
            <a:avLst/>
          </a:prstGeom>
          <a:noFill/>
        </p:spPr>
        <p:txBody>
          <a:bodyPr wrap="square" rtlCol="0">
            <a:spAutoFit/>
          </a:bodyPr>
          <a:lstStyle/>
          <a:p>
            <a:r>
              <a:rPr lang="en-US" b="1" dirty="0" smtClean="0">
                <a:solidFill>
                  <a:srgbClr val="000000"/>
                </a:solidFill>
                <a:latin typeface="+mj-lt"/>
              </a:rPr>
              <a:t>LADM</a:t>
            </a:r>
            <a:endParaRPr lang="en-US" b="1" dirty="0">
              <a:solidFill>
                <a:srgbClr val="000000"/>
              </a:solidFill>
              <a:latin typeface="+mj-lt"/>
            </a:endParaRPr>
          </a:p>
        </p:txBody>
      </p:sp>
      <p:sp>
        <p:nvSpPr>
          <p:cNvPr id="14" name="TextBox 13"/>
          <p:cNvSpPr txBox="1"/>
          <p:nvPr/>
        </p:nvSpPr>
        <p:spPr>
          <a:xfrm>
            <a:off x="6248400" y="4572000"/>
            <a:ext cx="838200" cy="369332"/>
          </a:xfrm>
          <a:prstGeom prst="rect">
            <a:avLst/>
          </a:prstGeom>
          <a:solidFill>
            <a:srgbClr val="C00000"/>
          </a:solidFill>
        </p:spPr>
        <p:txBody>
          <a:bodyPr wrap="square" rtlCol="0">
            <a:spAutoFit/>
          </a:bodyPr>
          <a:lstStyle/>
          <a:p>
            <a:r>
              <a:rPr lang="en-US" b="1" dirty="0" smtClean="0">
                <a:solidFill>
                  <a:srgbClr val="000000"/>
                </a:solidFill>
                <a:latin typeface="+mj-lt"/>
              </a:rPr>
              <a:t>PAC</a:t>
            </a:r>
            <a:endParaRPr lang="en-US" b="1" dirty="0">
              <a:solidFill>
                <a:srgbClr val="000000"/>
              </a:solidFill>
              <a:latin typeface="+mj-lt"/>
            </a:endParaRPr>
          </a:p>
        </p:txBody>
      </p:sp>
      <p:sp>
        <p:nvSpPr>
          <p:cNvPr id="15" name="TextBox 14"/>
          <p:cNvSpPr txBox="1"/>
          <p:nvPr/>
        </p:nvSpPr>
        <p:spPr>
          <a:xfrm>
            <a:off x="2743200" y="5943600"/>
            <a:ext cx="838200" cy="369332"/>
          </a:xfrm>
          <a:prstGeom prst="rect">
            <a:avLst/>
          </a:prstGeom>
          <a:solidFill>
            <a:srgbClr val="F6960A"/>
          </a:solidFill>
        </p:spPr>
        <p:txBody>
          <a:bodyPr wrap="square" rtlCol="0">
            <a:spAutoFit/>
          </a:bodyPr>
          <a:lstStyle/>
          <a:p>
            <a:r>
              <a:rPr lang="en-US" b="1" dirty="0" smtClean="0">
                <a:solidFill>
                  <a:srgbClr val="000000"/>
                </a:solidFill>
                <a:latin typeface="+mj-lt"/>
              </a:rPr>
              <a:t>LRC</a:t>
            </a:r>
            <a:endParaRPr lang="en-US" b="1" dirty="0">
              <a:solidFill>
                <a:srgbClr val="000000"/>
              </a:solidFill>
              <a:latin typeface="+mj-lt"/>
            </a:endParaRPr>
          </a:p>
        </p:txBody>
      </p:sp>
      <p:sp>
        <p:nvSpPr>
          <p:cNvPr id="7" name="Freeform 6"/>
          <p:cNvSpPr/>
          <p:nvPr/>
        </p:nvSpPr>
        <p:spPr>
          <a:xfrm>
            <a:off x="2956560" y="518160"/>
            <a:ext cx="3931920" cy="3556000"/>
          </a:xfrm>
          <a:custGeom>
            <a:avLst/>
            <a:gdLst>
              <a:gd name="connsiteX0" fmla="*/ 690880 w 3931920"/>
              <a:gd name="connsiteY0" fmla="*/ 101600 h 3556000"/>
              <a:gd name="connsiteX1" fmla="*/ 670560 w 3931920"/>
              <a:gd name="connsiteY1" fmla="*/ 416560 h 3556000"/>
              <a:gd name="connsiteX2" fmla="*/ 508000 w 3931920"/>
              <a:gd name="connsiteY2" fmla="*/ 406400 h 3556000"/>
              <a:gd name="connsiteX3" fmla="*/ 457200 w 3931920"/>
              <a:gd name="connsiteY3" fmla="*/ 924560 h 3556000"/>
              <a:gd name="connsiteX4" fmla="*/ 508000 w 3931920"/>
              <a:gd name="connsiteY4" fmla="*/ 1422400 h 3556000"/>
              <a:gd name="connsiteX5" fmla="*/ 528320 w 3931920"/>
              <a:gd name="connsiteY5" fmla="*/ 1534160 h 3556000"/>
              <a:gd name="connsiteX6" fmla="*/ 487680 w 3931920"/>
              <a:gd name="connsiteY6" fmla="*/ 1554480 h 3556000"/>
              <a:gd name="connsiteX7" fmla="*/ 477520 w 3931920"/>
              <a:gd name="connsiteY7" fmla="*/ 2346960 h 3556000"/>
              <a:gd name="connsiteX8" fmla="*/ 213360 w 3931920"/>
              <a:gd name="connsiteY8" fmla="*/ 2570480 h 3556000"/>
              <a:gd name="connsiteX9" fmla="*/ 60960 w 3931920"/>
              <a:gd name="connsiteY9" fmla="*/ 2753360 h 3556000"/>
              <a:gd name="connsiteX10" fmla="*/ 0 w 3931920"/>
              <a:gd name="connsiteY10" fmla="*/ 3230880 h 3556000"/>
              <a:gd name="connsiteX11" fmla="*/ 589280 w 3931920"/>
              <a:gd name="connsiteY11" fmla="*/ 3332480 h 3556000"/>
              <a:gd name="connsiteX12" fmla="*/ 1463040 w 3931920"/>
              <a:gd name="connsiteY12" fmla="*/ 3362960 h 3556000"/>
              <a:gd name="connsiteX13" fmla="*/ 1645920 w 3931920"/>
              <a:gd name="connsiteY13" fmla="*/ 3484880 h 3556000"/>
              <a:gd name="connsiteX14" fmla="*/ 2133600 w 3931920"/>
              <a:gd name="connsiteY14" fmla="*/ 3556000 h 3556000"/>
              <a:gd name="connsiteX15" fmla="*/ 2458720 w 3931920"/>
              <a:gd name="connsiteY15" fmla="*/ 3495040 h 3556000"/>
              <a:gd name="connsiteX16" fmla="*/ 2733040 w 3931920"/>
              <a:gd name="connsiteY16" fmla="*/ 3342640 h 3556000"/>
              <a:gd name="connsiteX17" fmla="*/ 2865120 w 3931920"/>
              <a:gd name="connsiteY17" fmla="*/ 3322320 h 3556000"/>
              <a:gd name="connsiteX18" fmla="*/ 2915920 w 3931920"/>
              <a:gd name="connsiteY18" fmla="*/ 3108960 h 3556000"/>
              <a:gd name="connsiteX19" fmla="*/ 3373120 w 3931920"/>
              <a:gd name="connsiteY19" fmla="*/ 2966720 h 3556000"/>
              <a:gd name="connsiteX20" fmla="*/ 3931920 w 3931920"/>
              <a:gd name="connsiteY20" fmla="*/ 2976880 h 3556000"/>
              <a:gd name="connsiteX21" fmla="*/ 3921760 w 3931920"/>
              <a:gd name="connsiteY21" fmla="*/ 2407920 h 3556000"/>
              <a:gd name="connsiteX22" fmla="*/ 3749040 w 3931920"/>
              <a:gd name="connsiteY22" fmla="*/ 2133600 h 3556000"/>
              <a:gd name="connsiteX23" fmla="*/ 3606800 w 3931920"/>
              <a:gd name="connsiteY23" fmla="*/ 2143760 h 3556000"/>
              <a:gd name="connsiteX24" fmla="*/ 3566160 w 3931920"/>
              <a:gd name="connsiteY24" fmla="*/ 1422400 h 3556000"/>
              <a:gd name="connsiteX25" fmla="*/ 3180080 w 3931920"/>
              <a:gd name="connsiteY25" fmla="*/ 1422400 h 3556000"/>
              <a:gd name="connsiteX26" fmla="*/ 2794000 w 3931920"/>
              <a:gd name="connsiteY26" fmla="*/ 1727200 h 3556000"/>
              <a:gd name="connsiteX27" fmla="*/ 2651760 w 3931920"/>
              <a:gd name="connsiteY27" fmla="*/ 1463040 h 3556000"/>
              <a:gd name="connsiteX28" fmla="*/ 2600960 w 3931920"/>
              <a:gd name="connsiteY28" fmla="*/ 1209040 h 3556000"/>
              <a:gd name="connsiteX29" fmla="*/ 2621280 w 3931920"/>
              <a:gd name="connsiteY29" fmla="*/ 955040 h 3556000"/>
              <a:gd name="connsiteX30" fmla="*/ 2600960 w 3931920"/>
              <a:gd name="connsiteY30" fmla="*/ 904240 h 3556000"/>
              <a:gd name="connsiteX31" fmla="*/ 2479040 w 3931920"/>
              <a:gd name="connsiteY31" fmla="*/ 904240 h 3556000"/>
              <a:gd name="connsiteX32" fmla="*/ 2509520 w 3931920"/>
              <a:gd name="connsiteY32" fmla="*/ 548640 h 3556000"/>
              <a:gd name="connsiteX33" fmla="*/ 2489200 w 3931920"/>
              <a:gd name="connsiteY33" fmla="*/ 508000 h 3556000"/>
              <a:gd name="connsiteX34" fmla="*/ 2418080 w 3931920"/>
              <a:gd name="connsiteY34" fmla="*/ 508000 h 3556000"/>
              <a:gd name="connsiteX35" fmla="*/ 2286000 w 3931920"/>
              <a:gd name="connsiteY35" fmla="*/ 314960 h 3556000"/>
              <a:gd name="connsiteX36" fmla="*/ 2103120 w 3931920"/>
              <a:gd name="connsiteY36" fmla="*/ 193040 h 3556000"/>
              <a:gd name="connsiteX37" fmla="*/ 1849120 w 3931920"/>
              <a:gd name="connsiteY37" fmla="*/ 172720 h 3556000"/>
              <a:gd name="connsiteX38" fmla="*/ 1503680 w 3931920"/>
              <a:gd name="connsiteY38" fmla="*/ 203200 h 3556000"/>
              <a:gd name="connsiteX39" fmla="*/ 1097280 w 3931920"/>
              <a:gd name="connsiteY39" fmla="*/ 223520 h 3556000"/>
              <a:gd name="connsiteX40" fmla="*/ 965200 w 3931920"/>
              <a:gd name="connsiteY40" fmla="*/ 172720 h 3556000"/>
              <a:gd name="connsiteX41" fmla="*/ 934720 w 3931920"/>
              <a:gd name="connsiteY41" fmla="*/ 91440 h 3556000"/>
              <a:gd name="connsiteX42" fmla="*/ 934720 w 3931920"/>
              <a:gd name="connsiteY42" fmla="*/ 40640 h 3556000"/>
              <a:gd name="connsiteX43" fmla="*/ 955040 w 3931920"/>
              <a:gd name="connsiteY43" fmla="*/ 0 h 3556000"/>
              <a:gd name="connsiteX44" fmla="*/ 629920 w 3931920"/>
              <a:gd name="connsiteY44" fmla="*/ 0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31920" h="3556000">
                <a:moveTo>
                  <a:pt x="690880" y="101600"/>
                </a:moveTo>
                <a:lnTo>
                  <a:pt x="670560" y="416560"/>
                </a:lnTo>
                <a:lnTo>
                  <a:pt x="508000" y="406400"/>
                </a:lnTo>
                <a:lnTo>
                  <a:pt x="457200" y="924560"/>
                </a:lnTo>
                <a:lnTo>
                  <a:pt x="508000" y="1422400"/>
                </a:lnTo>
                <a:lnTo>
                  <a:pt x="528320" y="1534160"/>
                </a:lnTo>
                <a:lnTo>
                  <a:pt x="487680" y="1554480"/>
                </a:lnTo>
                <a:lnTo>
                  <a:pt x="477520" y="2346960"/>
                </a:lnTo>
                <a:lnTo>
                  <a:pt x="213360" y="2570480"/>
                </a:lnTo>
                <a:lnTo>
                  <a:pt x="60960" y="2753360"/>
                </a:lnTo>
                <a:lnTo>
                  <a:pt x="0" y="3230880"/>
                </a:lnTo>
                <a:lnTo>
                  <a:pt x="589280" y="3332480"/>
                </a:lnTo>
                <a:lnTo>
                  <a:pt x="1463040" y="3362960"/>
                </a:lnTo>
                <a:lnTo>
                  <a:pt x="1645920" y="3484880"/>
                </a:lnTo>
                <a:lnTo>
                  <a:pt x="2133600" y="3556000"/>
                </a:lnTo>
                <a:lnTo>
                  <a:pt x="2458720" y="3495040"/>
                </a:lnTo>
                <a:lnTo>
                  <a:pt x="2733040" y="3342640"/>
                </a:lnTo>
                <a:lnTo>
                  <a:pt x="2865120" y="3322320"/>
                </a:lnTo>
                <a:lnTo>
                  <a:pt x="2915920" y="3108960"/>
                </a:lnTo>
                <a:lnTo>
                  <a:pt x="3373120" y="2966720"/>
                </a:lnTo>
                <a:lnTo>
                  <a:pt x="3931920" y="2976880"/>
                </a:lnTo>
                <a:lnTo>
                  <a:pt x="3921760" y="2407920"/>
                </a:lnTo>
                <a:lnTo>
                  <a:pt x="3749040" y="2133600"/>
                </a:lnTo>
                <a:lnTo>
                  <a:pt x="3606800" y="2143760"/>
                </a:lnTo>
                <a:lnTo>
                  <a:pt x="3566160" y="1422400"/>
                </a:lnTo>
                <a:lnTo>
                  <a:pt x="3180080" y="1422400"/>
                </a:lnTo>
                <a:lnTo>
                  <a:pt x="2794000" y="1727200"/>
                </a:lnTo>
                <a:lnTo>
                  <a:pt x="2651760" y="1463040"/>
                </a:lnTo>
                <a:lnTo>
                  <a:pt x="2600960" y="1209040"/>
                </a:lnTo>
                <a:lnTo>
                  <a:pt x="2621280" y="955040"/>
                </a:lnTo>
                <a:lnTo>
                  <a:pt x="2600960" y="904240"/>
                </a:lnTo>
                <a:lnTo>
                  <a:pt x="2479040" y="904240"/>
                </a:lnTo>
                <a:lnTo>
                  <a:pt x="2509520" y="548640"/>
                </a:lnTo>
                <a:lnTo>
                  <a:pt x="2489200" y="508000"/>
                </a:lnTo>
                <a:lnTo>
                  <a:pt x="2418080" y="508000"/>
                </a:lnTo>
                <a:lnTo>
                  <a:pt x="2286000" y="314960"/>
                </a:lnTo>
                <a:lnTo>
                  <a:pt x="2103120" y="193040"/>
                </a:lnTo>
                <a:lnTo>
                  <a:pt x="1849120" y="172720"/>
                </a:lnTo>
                <a:lnTo>
                  <a:pt x="1503680" y="203200"/>
                </a:lnTo>
                <a:lnTo>
                  <a:pt x="1097280" y="223520"/>
                </a:lnTo>
                <a:lnTo>
                  <a:pt x="965200" y="172720"/>
                </a:lnTo>
                <a:lnTo>
                  <a:pt x="934720" y="91440"/>
                </a:lnTo>
                <a:lnTo>
                  <a:pt x="934720" y="40640"/>
                </a:lnTo>
                <a:lnTo>
                  <a:pt x="955040" y="0"/>
                </a:lnTo>
                <a:lnTo>
                  <a:pt x="629920" y="0"/>
                </a:lnTo>
              </a:path>
            </a:pathLst>
          </a:custGeom>
          <a:solidFill>
            <a:srgbClr val="F6960A">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42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11535675" cy="688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410200" y="1905000"/>
            <a:ext cx="3810000" cy="2743200"/>
          </a:xfrm>
          <a:prstGeom prst="roundRect">
            <a:avLst/>
          </a:prstGeom>
          <a:solidFill>
            <a:srgbClr val="FFC000">
              <a:alpha val="40000"/>
            </a:srgbClr>
          </a:solid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842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9599852">
            <a:off x="4763194" y="1626793"/>
            <a:ext cx="762000" cy="369332"/>
          </a:xfrm>
          <a:prstGeom prst="rect">
            <a:avLst/>
          </a:prstGeom>
          <a:solidFill>
            <a:srgbClr val="1FA101"/>
          </a:solidFill>
        </p:spPr>
        <p:txBody>
          <a:bodyPr wrap="square" rtlCol="0">
            <a:spAutoFit/>
          </a:bodyPr>
          <a:lstStyle/>
          <a:p>
            <a:r>
              <a:rPr lang="en-US" b="1" dirty="0" smtClean="0">
                <a:solidFill>
                  <a:srgbClr val="000000"/>
                </a:solidFill>
                <a:latin typeface="+mj-lt"/>
              </a:rPr>
              <a:t>OE2</a:t>
            </a:r>
            <a:endParaRPr lang="en-US" b="1" dirty="0">
              <a:solidFill>
                <a:srgbClr val="000000"/>
              </a:solidFill>
              <a:latin typeface="+mj-lt"/>
            </a:endParaRPr>
          </a:p>
        </p:txBody>
      </p:sp>
      <p:sp>
        <p:nvSpPr>
          <p:cNvPr id="7" name="TextBox 6"/>
          <p:cNvSpPr txBox="1"/>
          <p:nvPr/>
        </p:nvSpPr>
        <p:spPr>
          <a:xfrm rot="19659992">
            <a:off x="2884975" y="2939173"/>
            <a:ext cx="581941" cy="307777"/>
          </a:xfrm>
          <a:prstGeom prst="rect">
            <a:avLst/>
          </a:prstGeom>
          <a:solidFill>
            <a:schemeClr val="accent6">
              <a:lumMod val="75000"/>
            </a:schemeClr>
          </a:solidFill>
        </p:spPr>
        <p:txBody>
          <a:bodyPr wrap="square" rtlCol="0">
            <a:spAutoFit/>
          </a:bodyPr>
          <a:lstStyle/>
          <a:p>
            <a:r>
              <a:rPr lang="en-US" sz="1400" b="1" dirty="0" smtClean="0">
                <a:solidFill>
                  <a:srgbClr val="000000"/>
                </a:solidFill>
                <a:latin typeface="+mj-lt"/>
              </a:rPr>
              <a:t>OE1</a:t>
            </a:r>
            <a:endParaRPr lang="en-US" sz="1400" b="1" dirty="0">
              <a:solidFill>
                <a:srgbClr val="000000"/>
              </a:solidFill>
              <a:latin typeface="+mj-lt"/>
            </a:endParaRPr>
          </a:p>
        </p:txBody>
      </p:sp>
      <p:sp>
        <p:nvSpPr>
          <p:cNvPr id="8" name="TextBox 7"/>
          <p:cNvSpPr txBox="1"/>
          <p:nvPr/>
        </p:nvSpPr>
        <p:spPr>
          <a:xfrm rot="19659992">
            <a:off x="3727118" y="2587702"/>
            <a:ext cx="377242" cy="253916"/>
          </a:xfrm>
          <a:prstGeom prst="rect">
            <a:avLst/>
          </a:prstGeom>
          <a:solidFill>
            <a:srgbClr val="19BECF"/>
          </a:solidFill>
        </p:spPr>
        <p:txBody>
          <a:bodyPr wrap="square" rtlCol="0">
            <a:spAutoFit/>
          </a:bodyPr>
          <a:lstStyle/>
          <a:p>
            <a:r>
              <a:rPr lang="en-US" sz="1050" b="1" dirty="0" smtClean="0">
                <a:solidFill>
                  <a:srgbClr val="000000"/>
                </a:solidFill>
                <a:latin typeface="+mj-lt"/>
              </a:rPr>
              <a:t>BC</a:t>
            </a:r>
            <a:endParaRPr lang="en-US" sz="1050" b="1" dirty="0">
              <a:solidFill>
                <a:srgbClr val="000000"/>
              </a:solidFill>
              <a:latin typeface="+mj-lt"/>
            </a:endParaRPr>
          </a:p>
        </p:txBody>
      </p:sp>
      <p:sp>
        <p:nvSpPr>
          <p:cNvPr id="9" name="Rectangle 8"/>
          <p:cNvSpPr/>
          <p:nvPr/>
        </p:nvSpPr>
        <p:spPr>
          <a:xfrm>
            <a:off x="1371600" y="2057399"/>
            <a:ext cx="762000" cy="449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mj-lt"/>
              </a:rPr>
              <a:t>Lot F</a:t>
            </a:r>
            <a:endParaRPr lang="en-US" b="1" dirty="0">
              <a:solidFill>
                <a:srgbClr val="000000"/>
              </a:solidFill>
              <a:latin typeface="+mj-lt"/>
            </a:endParaRPr>
          </a:p>
        </p:txBody>
      </p:sp>
      <p:sp>
        <p:nvSpPr>
          <p:cNvPr id="10" name="Rectangle 9"/>
          <p:cNvSpPr/>
          <p:nvPr/>
        </p:nvSpPr>
        <p:spPr>
          <a:xfrm>
            <a:off x="7010400" y="381000"/>
            <a:ext cx="762000" cy="449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mj-lt"/>
              </a:rPr>
              <a:t>Lot I</a:t>
            </a:r>
            <a:endParaRPr lang="en-US" b="1" dirty="0">
              <a:solidFill>
                <a:srgbClr val="000000"/>
              </a:solidFill>
              <a:latin typeface="+mj-lt"/>
            </a:endParaRPr>
          </a:p>
        </p:txBody>
      </p:sp>
      <p:sp>
        <p:nvSpPr>
          <p:cNvPr id="11" name="TextBox 10"/>
          <p:cNvSpPr txBox="1"/>
          <p:nvPr/>
        </p:nvSpPr>
        <p:spPr>
          <a:xfrm rot="19659992">
            <a:off x="1244429" y="3943847"/>
            <a:ext cx="874673" cy="307777"/>
          </a:xfrm>
          <a:prstGeom prst="rect">
            <a:avLst/>
          </a:prstGeom>
          <a:solidFill>
            <a:srgbClr val="FFFF00"/>
          </a:solidFill>
        </p:spPr>
        <p:txBody>
          <a:bodyPr wrap="square" rtlCol="0">
            <a:spAutoFit/>
          </a:bodyPr>
          <a:lstStyle/>
          <a:p>
            <a:r>
              <a:rPr lang="en-US" sz="1400" b="1" dirty="0" smtClean="0">
                <a:solidFill>
                  <a:srgbClr val="000000"/>
                </a:solidFill>
                <a:latin typeface="+mj-lt"/>
              </a:rPr>
              <a:t>Science</a:t>
            </a:r>
            <a:endParaRPr lang="en-US" sz="1400" b="1" dirty="0">
              <a:solidFill>
                <a:srgbClr val="000000"/>
              </a:solidFill>
              <a:latin typeface="+mj-lt"/>
            </a:endParaRPr>
          </a:p>
        </p:txBody>
      </p:sp>
      <p:sp>
        <p:nvSpPr>
          <p:cNvPr id="5" name="Freeform 4"/>
          <p:cNvSpPr/>
          <p:nvPr/>
        </p:nvSpPr>
        <p:spPr>
          <a:xfrm>
            <a:off x="589280" y="1808480"/>
            <a:ext cx="3048000" cy="5029200"/>
          </a:xfrm>
          <a:custGeom>
            <a:avLst/>
            <a:gdLst>
              <a:gd name="connsiteX0" fmla="*/ 467360 w 3048000"/>
              <a:gd name="connsiteY0" fmla="*/ 203200 h 5029200"/>
              <a:gd name="connsiteX1" fmla="*/ 579120 w 3048000"/>
              <a:gd name="connsiteY1" fmla="*/ 447040 h 5029200"/>
              <a:gd name="connsiteX2" fmla="*/ 619760 w 3048000"/>
              <a:gd name="connsiteY2" fmla="*/ 822960 h 5029200"/>
              <a:gd name="connsiteX3" fmla="*/ 822960 w 3048000"/>
              <a:gd name="connsiteY3" fmla="*/ 1310640 h 5029200"/>
              <a:gd name="connsiteX4" fmla="*/ 843280 w 3048000"/>
              <a:gd name="connsiteY4" fmla="*/ 1727200 h 5029200"/>
              <a:gd name="connsiteX5" fmla="*/ 467360 w 3048000"/>
              <a:gd name="connsiteY5" fmla="*/ 2103120 h 5029200"/>
              <a:gd name="connsiteX6" fmla="*/ 365760 w 3048000"/>
              <a:gd name="connsiteY6" fmla="*/ 2275840 h 5029200"/>
              <a:gd name="connsiteX7" fmla="*/ 365760 w 3048000"/>
              <a:gd name="connsiteY7" fmla="*/ 2529840 h 5029200"/>
              <a:gd name="connsiteX8" fmla="*/ 20320 w 3048000"/>
              <a:gd name="connsiteY8" fmla="*/ 2976880 h 5029200"/>
              <a:gd name="connsiteX9" fmla="*/ 0 w 3048000"/>
              <a:gd name="connsiteY9" fmla="*/ 3525520 h 5029200"/>
              <a:gd name="connsiteX10" fmla="*/ 406400 w 3048000"/>
              <a:gd name="connsiteY10" fmla="*/ 3535680 h 5029200"/>
              <a:gd name="connsiteX11" fmla="*/ 904240 w 3048000"/>
              <a:gd name="connsiteY11" fmla="*/ 3647440 h 5029200"/>
              <a:gd name="connsiteX12" fmla="*/ 904240 w 3048000"/>
              <a:gd name="connsiteY12" fmla="*/ 3931920 h 5029200"/>
              <a:gd name="connsiteX13" fmla="*/ 1371600 w 3048000"/>
              <a:gd name="connsiteY13" fmla="*/ 4399280 h 5029200"/>
              <a:gd name="connsiteX14" fmla="*/ 812800 w 3048000"/>
              <a:gd name="connsiteY14" fmla="*/ 5029200 h 5029200"/>
              <a:gd name="connsiteX15" fmla="*/ 2184400 w 3048000"/>
              <a:gd name="connsiteY15" fmla="*/ 5029200 h 5029200"/>
              <a:gd name="connsiteX16" fmla="*/ 3048000 w 3048000"/>
              <a:gd name="connsiteY16" fmla="*/ 3860800 h 5029200"/>
              <a:gd name="connsiteX17" fmla="*/ 2519680 w 3048000"/>
              <a:gd name="connsiteY17" fmla="*/ 3088640 h 5029200"/>
              <a:gd name="connsiteX18" fmla="*/ 2641600 w 3048000"/>
              <a:gd name="connsiteY18" fmla="*/ 1971040 h 5029200"/>
              <a:gd name="connsiteX19" fmla="*/ 2326640 w 3048000"/>
              <a:gd name="connsiteY19" fmla="*/ 1554480 h 5029200"/>
              <a:gd name="connsiteX20" fmla="*/ 2235200 w 3048000"/>
              <a:gd name="connsiteY20" fmla="*/ 1310640 h 5029200"/>
              <a:gd name="connsiteX21" fmla="*/ 2194560 w 3048000"/>
              <a:gd name="connsiteY21" fmla="*/ 1016000 h 5029200"/>
              <a:gd name="connsiteX22" fmla="*/ 2153920 w 3048000"/>
              <a:gd name="connsiteY22" fmla="*/ 975360 h 5029200"/>
              <a:gd name="connsiteX23" fmla="*/ 2133600 w 3048000"/>
              <a:gd name="connsiteY23" fmla="*/ 650240 h 5029200"/>
              <a:gd name="connsiteX24" fmla="*/ 1747520 w 3048000"/>
              <a:gd name="connsiteY24" fmla="*/ 0 h 5029200"/>
              <a:gd name="connsiteX25" fmla="*/ 965200 w 3048000"/>
              <a:gd name="connsiteY25" fmla="*/ 152400 h 5029200"/>
              <a:gd name="connsiteX26" fmla="*/ 894080 w 3048000"/>
              <a:gd name="connsiteY26" fmla="*/ 20320 h 5029200"/>
              <a:gd name="connsiteX27" fmla="*/ 467360 w 3048000"/>
              <a:gd name="connsiteY27" fmla="*/ 203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48000" h="5029200">
                <a:moveTo>
                  <a:pt x="467360" y="203200"/>
                </a:moveTo>
                <a:lnTo>
                  <a:pt x="579120" y="447040"/>
                </a:lnTo>
                <a:lnTo>
                  <a:pt x="619760" y="822960"/>
                </a:lnTo>
                <a:lnTo>
                  <a:pt x="822960" y="1310640"/>
                </a:lnTo>
                <a:lnTo>
                  <a:pt x="843280" y="1727200"/>
                </a:lnTo>
                <a:lnTo>
                  <a:pt x="467360" y="2103120"/>
                </a:lnTo>
                <a:lnTo>
                  <a:pt x="365760" y="2275840"/>
                </a:lnTo>
                <a:lnTo>
                  <a:pt x="365760" y="2529840"/>
                </a:lnTo>
                <a:lnTo>
                  <a:pt x="20320" y="2976880"/>
                </a:lnTo>
                <a:lnTo>
                  <a:pt x="0" y="3525520"/>
                </a:lnTo>
                <a:lnTo>
                  <a:pt x="406400" y="3535680"/>
                </a:lnTo>
                <a:lnTo>
                  <a:pt x="904240" y="3647440"/>
                </a:lnTo>
                <a:lnTo>
                  <a:pt x="904240" y="3931920"/>
                </a:lnTo>
                <a:lnTo>
                  <a:pt x="1371600" y="4399280"/>
                </a:lnTo>
                <a:lnTo>
                  <a:pt x="812800" y="5029200"/>
                </a:lnTo>
                <a:lnTo>
                  <a:pt x="2184400" y="5029200"/>
                </a:lnTo>
                <a:lnTo>
                  <a:pt x="3048000" y="3860800"/>
                </a:lnTo>
                <a:lnTo>
                  <a:pt x="2519680" y="3088640"/>
                </a:lnTo>
                <a:lnTo>
                  <a:pt x="2641600" y="1971040"/>
                </a:lnTo>
                <a:lnTo>
                  <a:pt x="2326640" y="1554480"/>
                </a:lnTo>
                <a:lnTo>
                  <a:pt x="2235200" y="1310640"/>
                </a:lnTo>
                <a:lnTo>
                  <a:pt x="2194560" y="1016000"/>
                </a:lnTo>
                <a:lnTo>
                  <a:pt x="2153920" y="975360"/>
                </a:lnTo>
                <a:lnTo>
                  <a:pt x="2133600" y="650240"/>
                </a:lnTo>
                <a:lnTo>
                  <a:pt x="1747520" y="0"/>
                </a:lnTo>
                <a:lnTo>
                  <a:pt x="965200" y="152400"/>
                </a:lnTo>
                <a:lnTo>
                  <a:pt x="894080" y="20320"/>
                </a:lnTo>
                <a:lnTo>
                  <a:pt x="467360" y="203200"/>
                </a:lnTo>
                <a:close/>
              </a:path>
            </a:pathLst>
          </a:custGeom>
          <a:solidFill>
            <a:srgbClr val="FFC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779520" y="711200"/>
            <a:ext cx="4988560" cy="2661920"/>
          </a:xfrm>
          <a:custGeom>
            <a:avLst/>
            <a:gdLst>
              <a:gd name="connsiteX0" fmla="*/ 0 w 4988560"/>
              <a:gd name="connsiteY0" fmla="*/ 1615440 h 2661920"/>
              <a:gd name="connsiteX1" fmla="*/ 81280 w 4988560"/>
              <a:gd name="connsiteY1" fmla="*/ 1615440 h 2661920"/>
              <a:gd name="connsiteX2" fmla="*/ 741680 w 4988560"/>
              <a:gd name="connsiteY2" fmla="*/ 2448560 h 2661920"/>
              <a:gd name="connsiteX3" fmla="*/ 548640 w 4988560"/>
              <a:gd name="connsiteY3" fmla="*/ 2550160 h 2661920"/>
              <a:gd name="connsiteX4" fmla="*/ 640080 w 4988560"/>
              <a:gd name="connsiteY4" fmla="*/ 2661920 h 2661920"/>
              <a:gd name="connsiteX5" fmla="*/ 2499360 w 4988560"/>
              <a:gd name="connsiteY5" fmla="*/ 1483360 h 2661920"/>
              <a:gd name="connsiteX6" fmla="*/ 2773680 w 4988560"/>
              <a:gd name="connsiteY6" fmla="*/ 1117600 h 2661920"/>
              <a:gd name="connsiteX7" fmla="*/ 3058160 w 4988560"/>
              <a:gd name="connsiteY7" fmla="*/ 873760 h 2661920"/>
              <a:gd name="connsiteX8" fmla="*/ 3149600 w 4988560"/>
              <a:gd name="connsiteY8" fmla="*/ 731520 h 2661920"/>
              <a:gd name="connsiteX9" fmla="*/ 3525520 w 4988560"/>
              <a:gd name="connsiteY9" fmla="*/ 731520 h 2661920"/>
              <a:gd name="connsiteX10" fmla="*/ 4145280 w 4988560"/>
              <a:gd name="connsiteY10" fmla="*/ 863600 h 2661920"/>
              <a:gd name="connsiteX11" fmla="*/ 4592320 w 4988560"/>
              <a:gd name="connsiteY11" fmla="*/ 1056640 h 2661920"/>
              <a:gd name="connsiteX12" fmla="*/ 4805680 w 4988560"/>
              <a:gd name="connsiteY12" fmla="*/ 1351280 h 2661920"/>
              <a:gd name="connsiteX13" fmla="*/ 4785360 w 4988560"/>
              <a:gd name="connsiteY13" fmla="*/ 1442720 h 2661920"/>
              <a:gd name="connsiteX14" fmla="*/ 4988560 w 4988560"/>
              <a:gd name="connsiteY14" fmla="*/ 1188720 h 2661920"/>
              <a:gd name="connsiteX15" fmla="*/ 4632960 w 4988560"/>
              <a:gd name="connsiteY15" fmla="*/ 1005840 h 2661920"/>
              <a:gd name="connsiteX16" fmla="*/ 4826000 w 4988560"/>
              <a:gd name="connsiteY16" fmla="*/ 731520 h 2661920"/>
              <a:gd name="connsiteX17" fmla="*/ 4003040 w 4988560"/>
              <a:gd name="connsiteY17" fmla="*/ 447040 h 2661920"/>
              <a:gd name="connsiteX18" fmla="*/ 3383280 w 4988560"/>
              <a:gd name="connsiteY18" fmla="*/ 355600 h 2661920"/>
              <a:gd name="connsiteX19" fmla="*/ 2621280 w 4988560"/>
              <a:gd name="connsiteY19" fmla="*/ 314960 h 2661920"/>
              <a:gd name="connsiteX20" fmla="*/ 2265680 w 4988560"/>
              <a:gd name="connsiteY20" fmla="*/ 0 h 2661920"/>
              <a:gd name="connsiteX21" fmla="*/ 1168400 w 4988560"/>
              <a:gd name="connsiteY21" fmla="*/ 629920 h 2661920"/>
              <a:gd name="connsiteX22" fmla="*/ 1016000 w 4988560"/>
              <a:gd name="connsiteY22" fmla="*/ 843280 h 2661920"/>
              <a:gd name="connsiteX23" fmla="*/ 812800 w 4988560"/>
              <a:gd name="connsiteY23" fmla="*/ 1016000 h 2661920"/>
              <a:gd name="connsiteX24" fmla="*/ 640080 w 4988560"/>
              <a:gd name="connsiteY24" fmla="*/ 1056640 h 2661920"/>
              <a:gd name="connsiteX25" fmla="*/ 447040 w 4988560"/>
              <a:gd name="connsiteY25" fmla="*/ 1076960 h 2661920"/>
              <a:gd name="connsiteX26" fmla="*/ 325120 w 4988560"/>
              <a:gd name="connsiteY26" fmla="*/ 1209040 h 2661920"/>
              <a:gd name="connsiteX27" fmla="*/ 172720 w 4988560"/>
              <a:gd name="connsiteY27" fmla="*/ 1229360 h 2661920"/>
              <a:gd name="connsiteX28" fmla="*/ 71120 w 4988560"/>
              <a:gd name="connsiteY28" fmla="*/ 1371600 h 2661920"/>
              <a:gd name="connsiteX29" fmla="*/ 0 w 4988560"/>
              <a:gd name="connsiteY29" fmla="*/ 1615440 h 266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88560" h="2661920">
                <a:moveTo>
                  <a:pt x="0" y="1615440"/>
                </a:moveTo>
                <a:lnTo>
                  <a:pt x="81280" y="1615440"/>
                </a:lnTo>
                <a:lnTo>
                  <a:pt x="741680" y="2448560"/>
                </a:lnTo>
                <a:lnTo>
                  <a:pt x="548640" y="2550160"/>
                </a:lnTo>
                <a:lnTo>
                  <a:pt x="640080" y="2661920"/>
                </a:lnTo>
                <a:lnTo>
                  <a:pt x="2499360" y="1483360"/>
                </a:lnTo>
                <a:lnTo>
                  <a:pt x="2773680" y="1117600"/>
                </a:lnTo>
                <a:lnTo>
                  <a:pt x="3058160" y="873760"/>
                </a:lnTo>
                <a:lnTo>
                  <a:pt x="3149600" y="731520"/>
                </a:lnTo>
                <a:lnTo>
                  <a:pt x="3525520" y="731520"/>
                </a:lnTo>
                <a:lnTo>
                  <a:pt x="4145280" y="863600"/>
                </a:lnTo>
                <a:lnTo>
                  <a:pt x="4592320" y="1056640"/>
                </a:lnTo>
                <a:lnTo>
                  <a:pt x="4805680" y="1351280"/>
                </a:lnTo>
                <a:lnTo>
                  <a:pt x="4785360" y="1442720"/>
                </a:lnTo>
                <a:lnTo>
                  <a:pt x="4988560" y="1188720"/>
                </a:lnTo>
                <a:lnTo>
                  <a:pt x="4632960" y="1005840"/>
                </a:lnTo>
                <a:lnTo>
                  <a:pt x="4826000" y="731520"/>
                </a:lnTo>
                <a:lnTo>
                  <a:pt x="4003040" y="447040"/>
                </a:lnTo>
                <a:lnTo>
                  <a:pt x="3383280" y="355600"/>
                </a:lnTo>
                <a:lnTo>
                  <a:pt x="2621280" y="314960"/>
                </a:lnTo>
                <a:lnTo>
                  <a:pt x="2265680" y="0"/>
                </a:lnTo>
                <a:lnTo>
                  <a:pt x="1168400" y="629920"/>
                </a:lnTo>
                <a:lnTo>
                  <a:pt x="1016000" y="843280"/>
                </a:lnTo>
                <a:lnTo>
                  <a:pt x="812800" y="1016000"/>
                </a:lnTo>
                <a:lnTo>
                  <a:pt x="640080" y="1056640"/>
                </a:lnTo>
                <a:lnTo>
                  <a:pt x="447040" y="1076960"/>
                </a:lnTo>
                <a:lnTo>
                  <a:pt x="325120" y="1209040"/>
                </a:lnTo>
                <a:lnTo>
                  <a:pt x="172720" y="1229360"/>
                </a:lnTo>
                <a:lnTo>
                  <a:pt x="71120" y="1371600"/>
                </a:lnTo>
                <a:lnTo>
                  <a:pt x="0" y="1615440"/>
                </a:lnTo>
                <a:close/>
              </a:path>
            </a:pathLst>
          </a:cu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353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7" name="Content Placeholder 6"/>
          <p:cNvSpPr>
            <a:spLocks noGrp="1"/>
          </p:cNvSpPr>
          <p:nvPr>
            <p:ph sz="half"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502"/>
            <a:ext cx="9144000" cy="665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62800" y="1524000"/>
            <a:ext cx="762000" cy="4491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mj-lt"/>
              </a:rPr>
              <a:t>Lot J</a:t>
            </a:r>
            <a:endParaRPr lang="en-US" b="1" dirty="0">
              <a:solidFill>
                <a:srgbClr val="000000"/>
              </a:solidFill>
              <a:latin typeface="+mj-lt"/>
            </a:endParaRPr>
          </a:p>
        </p:txBody>
      </p:sp>
      <p:sp>
        <p:nvSpPr>
          <p:cNvPr id="8" name="TextBox 7"/>
          <p:cNvSpPr txBox="1"/>
          <p:nvPr/>
        </p:nvSpPr>
        <p:spPr>
          <a:xfrm rot="823668">
            <a:off x="5105876" y="1950094"/>
            <a:ext cx="910710" cy="230832"/>
          </a:xfrm>
          <a:prstGeom prst="rect">
            <a:avLst/>
          </a:prstGeom>
          <a:solidFill>
            <a:srgbClr val="2226DE"/>
          </a:solidFill>
        </p:spPr>
        <p:txBody>
          <a:bodyPr wrap="square" rtlCol="0">
            <a:spAutoFit/>
          </a:bodyPr>
          <a:lstStyle/>
          <a:p>
            <a:r>
              <a:rPr lang="en-US" sz="900" b="1" dirty="0" smtClean="0">
                <a:solidFill>
                  <a:srgbClr val="000000"/>
                </a:solidFill>
                <a:latin typeface="+mj-lt"/>
              </a:rPr>
              <a:t>PE Complex</a:t>
            </a:r>
            <a:endParaRPr lang="en-US" sz="900" b="1" dirty="0">
              <a:solidFill>
                <a:srgbClr val="000000"/>
              </a:solidFill>
              <a:latin typeface="+mj-lt"/>
            </a:endParaRPr>
          </a:p>
        </p:txBody>
      </p:sp>
      <p:sp>
        <p:nvSpPr>
          <p:cNvPr id="9" name="TextBox 8"/>
          <p:cNvSpPr txBox="1"/>
          <p:nvPr/>
        </p:nvSpPr>
        <p:spPr>
          <a:xfrm rot="975656">
            <a:off x="6239620" y="2391192"/>
            <a:ext cx="1488182" cy="230832"/>
          </a:xfrm>
          <a:prstGeom prst="rect">
            <a:avLst/>
          </a:prstGeom>
          <a:solidFill>
            <a:srgbClr val="00863D"/>
          </a:solidFill>
        </p:spPr>
        <p:txBody>
          <a:bodyPr wrap="square" rtlCol="0">
            <a:spAutoFit/>
          </a:bodyPr>
          <a:lstStyle/>
          <a:p>
            <a:r>
              <a:rPr lang="en-US" sz="900" b="1" dirty="0" smtClean="0">
                <a:solidFill>
                  <a:srgbClr val="000000"/>
                </a:solidFill>
                <a:latin typeface="+mj-lt"/>
              </a:rPr>
              <a:t>Aquatics Center</a:t>
            </a:r>
            <a:endParaRPr lang="en-US" sz="900" b="1" dirty="0">
              <a:solidFill>
                <a:srgbClr val="000000"/>
              </a:solidFill>
              <a:latin typeface="+mj-lt"/>
            </a:endParaRPr>
          </a:p>
        </p:txBody>
      </p:sp>
      <p:sp>
        <p:nvSpPr>
          <p:cNvPr id="5" name="Freeform 4"/>
          <p:cNvSpPr/>
          <p:nvPr/>
        </p:nvSpPr>
        <p:spPr>
          <a:xfrm>
            <a:off x="5902960" y="2682240"/>
            <a:ext cx="822960" cy="1239520"/>
          </a:xfrm>
          <a:custGeom>
            <a:avLst/>
            <a:gdLst>
              <a:gd name="connsiteX0" fmla="*/ 314960 w 822960"/>
              <a:gd name="connsiteY0" fmla="*/ 0 h 1239520"/>
              <a:gd name="connsiteX1" fmla="*/ 0 w 822960"/>
              <a:gd name="connsiteY1" fmla="*/ 1117600 h 1239520"/>
              <a:gd name="connsiteX2" fmla="*/ 508000 w 822960"/>
              <a:gd name="connsiteY2" fmla="*/ 1239520 h 1239520"/>
              <a:gd name="connsiteX3" fmla="*/ 822960 w 822960"/>
              <a:gd name="connsiteY3" fmla="*/ 172720 h 1239520"/>
              <a:gd name="connsiteX4" fmla="*/ 314960 w 822960"/>
              <a:gd name="connsiteY4" fmla="*/ 0 h 123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1239520">
                <a:moveTo>
                  <a:pt x="314960" y="0"/>
                </a:moveTo>
                <a:lnTo>
                  <a:pt x="0" y="1117600"/>
                </a:lnTo>
                <a:lnTo>
                  <a:pt x="508000" y="1239520"/>
                </a:lnTo>
                <a:lnTo>
                  <a:pt x="822960" y="172720"/>
                </a:lnTo>
                <a:lnTo>
                  <a:pt x="314960" y="0"/>
                </a:lnTo>
                <a:close/>
              </a:path>
            </a:pathLst>
          </a:custGeom>
          <a:solidFill>
            <a:srgbClr val="00B0F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962400" y="1605280"/>
            <a:ext cx="2834640" cy="3596640"/>
          </a:xfrm>
          <a:custGeom>
            <a:avLst/>
            <a:gdLst>
              <a:gd name="connsiteX0" fmla="*/ 1168400 w 2834640"/>
              <a:gd name="connsiteY0" fmla="*/ 0 h 3596640"/>
              <a:gd name="connsiteX1" fmla="*/ 1056640 w 2834640"/>
              <a:gd name="connsiteY1" fmla="*/ 426720 h 3596640"/>
              <a:gd name="connsiteX2" fmla="*/ 873760 w 2834640"/>
              <a:gd name="connsiteY2" fmla="*/ 497840 h 3596640"/>
              <a:gd name="connsiteX3" fmla="*/ 0 w 2834640"/>
              <a:gd name="connsiteY3" fmla="*/ 2641600 h 3596640"/>
              <a:gd name="connsiteX4" fmla="*/ 1422400 w 2834640"/>
              <a:gd name="connsiteY4" fmla="*/ 3058160 h 3596640"/>
              <a:gd name="connsiteX5" fmla="*/ 2021840 w 2834640"/>
              <a:gd name="connsiteY5" fmla="*/ 3322320 h 3596640"/>
              <a:gd name="connsiteX6" fmla="*/ 2255520 w 2834640"/>
              <a:gd name="connsiteY6" fmla="*/ 3596640 h 3596640"/>
              <a:gd name="connsiteX7" fmla="*/ 2600960 w 2834640"/>
              <a:gd name="connsiteY7" fmla="*/ 3464560 h 3596640"/>
              <a:gd name="connsiteX8" fmla="*/ 2834640 w 2834640"/>
              <a:gd name="connsiteY8" fmla="*/ 3352800 h 3596640"/>
              <a:gd name="connsiteX9" fmla="*/ 2702560 w 2834640"/>
              <a:gd name="connsiteY9" fmla="*/ 2834640 h 3596640"/>
              <a:gd name="connsiteX10" fmla="*/ 2692400 w 2834640"/>
              <a:gd name="connsiteY10" fmla="*/ 2550160 h 3596640"/>
              <a:gd name="connsiteX11" fmla="*/ 2672080 w 2834640"/>
              <a:gd name="connsiteY11" fmla="*/ 2651760 h 3596640"/>
              <a:gd name="connsiteX12" fmla="*/ 2428240 w 2834640"/>
              <a:gd name="connsiteY12" fmla="*/ 2672080 h 3596640"/>
              <a:gd name="connsiteX13" fmla="*/ 1778000 w 2834640"/>
              <a:gd name="connsiteY13" fmla="*/ 2479040 h 3596640"/>
              <a:gd name="connsiteX14" fmla="*/ 1635760 w 2834640"/>
              <a:gd name="connsiteY14" fmla="*/ 2357120 h 3596640"/>
              <a:gd name="connsiteX15" fmla="*/ 1615440 w 2834640"/>
              <a:gd name="connsiteY15" fmla="*/ 2082800 h 3596640"/>
              <a:gd name="connsiteX16" fmla="*/ 1849120 w 2834640"/>
              <a:gd name="connsiteY16" fmla="*/ 1280160 h 3596640"/>
              <a:gd name="connsiteX17" fmla="*/ 1910080 w 2834640"/>
              <a:gd name="connsiteY17" fmla="*/ 1280160 h 3596640"/>
              <a:gd name="connsiteX18" fmla="*/ 2042160 w 2834640"/>
              <a:gd name="connsiteY18" fmla="*/ 772160 h 3596640"/>
              <a:gd name="connsiteX19" fmla="*/ 2143760 w 2834640"/>
              <a:gd name="connsiteY19" fmla="*/ 518160 h 3596640"/>
              <a:gd name="connsiteX20" fmla="*/ 2255520 w 2834640"/>
              <a:gd name="connsiteY20" fmla="*/ 548640 h 3596640"/>
              <a:gd name="connsiteX21" fmla="*/ 2296160 w 2834640"/>
              <a:gd name="connsiteY21" fmla="*/ 396240 h 3596640"/>
              <a:gd name="connsiteX22" fmla="*/ 1351280 w 2834640"/>
              <a:gd name="connsiteY22" fmla="*/ 111760 h 3596640"/>
              <a:gd name="connsiteX23" fmla="*/ 1361440 w 2834640"/>
              <a:gd name="connsiteY23" fmla="*/ 50800 h 3596640"/>
              <a:gd name="connsiteX24" fmla="*/ 1168400 w 2834640"/>
              <a:gd name="connsiteY24" fmla="*/ 0 h 35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4640" h="3596640">
                <a:moveTo>
                  <a:pt x="1168400" y="0"/>
                </a:moveTo>
                <a:lnTo>
                  <a:pt x="1056640" y="426720"/>
                </a:lnTo>
                <a:lnTo>
                  <a:pt x="873760" y="497840"/>
                </a:lnTo>
                <a:lnTo>
                  <a:pt x="0" y="2641600"/>
                </a:lnTo>
                <a:lnTo>
                  <a:pt x="1422400" y="3058160"/>
                </a:lnTo>
                <a:lnTo>
                  <a:pt x="2021840" y="3322320"/>
                </a:lnTo>
                <a:lnTo>
                  <a:pt x="2255520" y="3596640"/>
                </a:lnTo>
                <a:lnTo>
                  <a:pt x="2600960" y="3464560"/>
                </a:lnTo>
                <a:lnTo>
                  <a:pt x="2834640" y="3352800"/>
                </a:lnTo>
                <a:lnTo>
                  <a:pt x="2702560" y="2834640"/>
                </a:lnTo>
                <a:lnTo>
                  <a:pt x="2692400" y="2550160"/>
                </a:lnTo>
                <a:lnTo>
                  <a:pt x="2672080" y="2651760"/>
                </a:lnTo>
                <a:lnTo>
                  <a:pt x="2428240" y="2672080"/>
                </a:lnTo>
                <a:lnTo>
                  <a:pt x="1778000" y="2479040"/>
                </a:lnTo>
                <a:lnTo>
                  <a:pt x="1635760" y="2357120"/>
                </a:lnTo>
                <a:lnTo>
                  <a:pt x="1615440" y="2082800"/>
                </a:lnTo>
                <a:lnTo>
                  <a:pt x="1849120" y="1280160"/>
                </a:lnTo>
                <a:lnTo>
                  <a:pt x="1910080" y="1280160"/>
                </a:lnTo>
                <a:lnTo>
                  <a:pt x="2042160" y="772160"/>
                </a:lnTo>
                <a:lnTo>
                  <a:pt x="2143760" y="518160"/>
                </a:lnTo>
                <a:lnTo>
                  <a:pt x="2255520" y="548640"/>
                </a:lnTo>
                <a:lnTo>
                  <a:pt x="2296160" y="396240"/>
                </a:lnTo>
                <a:lnTo>
                  <a:pt x="1351280" y="111760"/>
                </a:lnTo>
                <a:lnTo>
                  <a:pt x="1361440" y="50800"/>
                </a:lnTo>
                <a:lnTo>
                  <a:pt x="1168400" y="0"/>
                </a:lnTo>
                <a:close/>
              </a:path>
            </a:pathLst>
          </a:custGeom>
          <a:solidFill>
            <a:srgbClr val="FFC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39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a:t>
            </a:r>
            <a:endParaRPr lang="en-US" dirty="0"/>
          </a:p>
        </p:txBody>
      </p:sp>
      <p:sp>
        <p:nvSpPr>
          <p:cNvPr id="3" name="Content Placeholder 2"/>
          <p:cNvSpPr>
            <a:spLocks noGrp="1"/>
          </p:cNvSpPr>
          <p:nvPr>
            <p:ph sz="half" idx="1"/>
          </p:nvPr>
        </p:nvSpPr>
        <p:spPr>
          <a:xfrm>
            <a:off x="228600" y="1600200"/>
            <a:ext cx="4267200" cy="4525963"/>
          </a:xfrm>
        </p:spPr>
        <p:txBody>
          <a:bodyPr>
            <a:normAutofit lnSpcReduction="10000"/>
          </a:bodyPr>
          <a:lstStyle/>
          <a:p>
            <a:r>
              <a:rPr lang="en-US" u="sng" dirty="0" smtClean="0">
                <a:solidFill>
                  <a:srgbClr val="000000"/>
                </a:solidFill>
              </a:rPr>
              <a:t>Parking Gains</a:t>
            </a:r>
          </a:p>
          <a:p>
            <a:pPr lvl="1"/>
            <a:r>
              <a:rPr lang="en-US" dirty="0" smtClean="0">
                <a:solidFill>
                  <a:srgbClr val="000000"/>
                </a:solidFill>
              </a:rPr>
              <a:t>+ 264 stalls</a:t>
            </a:r>
          </a:p>
          <a:p>
            <a:pPr lvl="2"/>
            <a:r>
              <a:rPr lang="en-US" sz="2800" dirty="0" smtClean="0">
                <a:solidFill>
                  <a:srgbClr val="000000"/>
                </a:solidFill>
              </a:rPr>
              <a:t>LRC Parking</a:t>
            </a:r>
          </a:p>
          <a:p>
            <a:pPr lvl="3"/>
            <a:r>
              <a:rPr lang="en-US" sz="2400" dirty="0" smtClean="0">
                <a:solidFill>
                  <a:srgbClr val="000000"/>
                </a:solidFill>
              </a:rPr>
              <a:t>+62 stalls</a:t>
            </a:r>
          </a:p>
          <a:p>
            <a:pPr lvl="2"/>
            <a:r>
              <a:rPr lang="en-US" sz="2800" dirty="0" smtClean="0">
                <a:solidFill>
                  <a:srgbClr val="000000"/>
                </a:solidFill>
              </a:rPr>
              <a:t>Chapman Heights</a:t>
            </a:r>
          </a:p>
          <a:p>
            <a:pPr lvl="3"/>
            <a:r>
              <a:rPr lang="en-US" sz="2400" dirty="0" smtClean="0">
                <a:solidFill>
                  <a:srgbClr val="000000"/>
                </a:solidFill>
              </a:rPr>
              <a:t>+202 stalls </a:t>
            </a:r>
          </a:p>
          <a:p>
            <a:pPr marL="585216" lvl="1" indent="0">
              <a:buNone/>
            </a:pPr>
            <a:endParaRPr lang="en-US" dirty="0" smtClean="0">
              <a:solidFill>
                <a:srgbClr val="000000"/>
              </a:solidFill>
            </a:endParaRPr>
          </a:p>
        </p:txBody>
      </p:sp>
      <p:sp>
        <p:nvSpPr>
          <p:cNvPr id="4" name="Content Placeholder 3"/>
          <p:cNvSpPr>
            <a:spLocks noGrp="1"/>
          </p:cNvSpPr>
          <p:nvPr>
            <p:ph sz="half" idx="2"/>
          </p:nvPr>
        </p:nvSpPr>
        <p:spPr>
          <a:xfrm>
            <a:off x="4267200" y="1600200"/>
            <a:ext cx="4419600" cy="4525963"/>
          </a:xfrm>
        </p:spPr>
        <p:txBody>
          <a:bodyPr>
            <a:normAutofit lnSpcReduction="10000"/>
          </a:bodyPr>
          <a:lstStyle/>
          <a:p>
            <a:r>
              <a:rPr lang="en-US" u="sng" dirty="0" smtClean="0">
                <a:solidFill>
                  <a:srgbClr val="000000"/>
                </a:solidFill>
              </a:rPr>
              <a:t>Parking Losses </a:t>
            </a:r>
          </a:p>
          <a:p>
            <a:pPr lvl="1"/>
            <a:r>
              <a:rPr lang="en-US" dirty="0" smtClean="0">
                <a:solidFill>
                  <a:srgbClr val="000000"/>
                </a:solidFill>
              </a:rPr>
              <a:t>235 stalls:</a:t>
            </a:r>
          </a:p>
          <a:p>
            <a:pPr lvl="2"/>
            <a:r>
              <a:rPr lang="en-US" sz="2800" dirty="0" smtClean="0">
                <a:solidFill>
                  <a:srgbClr val="000000"/>
                </a:solidFill>
              </a:rPr>
              <a:t>Lot F closed</a:t>
            </a:r>
          </a:p>
          <a:p>
            <a:pPr lvl="3"/>
            <a:r>
              <a:rPr lang="en-US" sz="2400" dirty="0" smtClean="0">
                <a:solidFill>
                  <a:srgbClr val="000000"/>
                </a:solidFill>
              </a:rPr>
              <a:t>-</a:t>
            </a:r>
            <a:r>
              <a:rPr lang="en-US" sz="2400" dirty="0">
                <a:solidFill>
                  <a:srgbClr val="000000"/>
                </a:solidFill>
              </a:rPr>
              <a:t>82 </a:t>
            </a:r>
            <a:r>
              <a:rPr lang="en-US" sz="2400" dirty="0" smtClean="0">
                <a:solidFill>
                  <a:srgbClr val="000000"/>
                </a:solidFill>
              </a:rPr>
              <a:t>stalls (26 staff) </a:t>
            </a:r>
          </a:p>
          <a:p>
            <a:pPr lvl="3"/>
            <a:r>
              <a:rPr lang="en-US" sz="2400" dirty="0" smtClean="0">
                <a:solidFill>
                  <a:srgbClr val="000000"/>
                </a:solidFill>
              </a:rPr>
              <a:t>Staff stalls offset by added staff in Lot E </a:t>
            </a:r>
          </a:p>
          <a:p>
            <a:pPr lvl="2"/>
            <a:r>
              <a:rPr lang="en-US" sz="2800" dirty="0" smtClean="0">
                <a:solidFill>
                  <a:srgbClr val="000000"/>
                </a:solidFill>
              </a:rPr>
              <a:t>Lot C</a:t>
            </a:r>
          </a:p>
          <a:p>
            <a:pPr lvl="3"/>
            <a:r>
              <a:rPr lang="en-US" sz="2400" dirty="0" smtClean="0">
                <a:solidFill>
                  <a:srgbClr val="000000"/>
                </a:solidFill>
              </a:rPr>
              <a:t>-143 </a:t>
            </a:r>
            <a:r>
              <a:rPr lang="en-US" sz="2400" dirty="0">
                <a:solidFill>
                  <a:srgbClr val="000000"/>
                </a:solidFill>
              </a:rPr>
              <a:t>stalls </a:t>
            </a:r>
            <a:r>
              <a:rPr lang="en-US" sz="2400" dirty="0" smtClean="0">
                <a:solidFill>
                  <a:srgbClr val="000000"/>
                </a:solidFill>
              </a:rPr>
              <a:t>(38 </a:t>
            </a:r>
            <a:r>
              <a:rPr lang="en-US" sz="2400" dirty="0">
                <a:solidFill>
                  <a:srgbClr val="000000"/>
                </a:solidFill>
              </a:rPr>
              <a:t>staff) </a:t>
            </a:r>
          </a:p>
          <a:p>
            <a:pPr lvl="3"/>
            <a:r>
              <a:rPr lang="en-US" sz="2400" dirty="0">
                <a:solidFill>
                  <a:srgbClr val="000000"/>
                </a:solidFill>
              </a:rPr>
              <a:t>Staff stalls offset by added staff in </a:t>
            </a:r>
            <a:r>
              <a:rPr lang="en-US" sz="2400" dirty="0" smtClean="0">
                <a:solidFill>
                  <a:srgbClr val="000000"/>
                </a:solidFill>
              </a:rPr>
              <a:t>LRC Lot</a:t>
            </a:r>
          </a:p>
        </p:txBody>
      </p:sp>
    </p:spTree>
    <p:extLst>
      <p:ext uri="{BB962C8B-B14F-4D97-AF65-F5344CB8AC3E}">
        <p14:creationId xmlns:p14="http://schemas.microsoft.com/office/powerpoint/2010/main" val="255799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400" dirty="0">
                <a:solidFill>
                  <a:schemeClr val="bg1">
                    <a:lumMod val="60000"/>
                    <a:lumOff val="40000"/>
                  </a:schemeClr>
                </a:solidFill>
              </a:rPr>
              <a:t>LRC Lot</a:t>
            </a:r>
            <a:br>
              <a:rPr lang="en-US" sz="4400" dirty="0">
                <a:solidFill>
                  <a:schemeClr val="bg1">
                    <a:lumMod val="60000"/>
                    <a:lumOff val="40000"/>
                  </a:schemeClr>
                </a:solidFill>
              </a:rPr>
            </a:b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59" y="693964"/>
            <a:ext cx="8429625"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7329" y="4419600"/>
            <a:ext cx="4953000" cy="2308324"/>
          </a:xfrm>
          <a:prstGeom prst="rect">
            <a:avLst/>
          </a:prstGeom>
        </p:spPr>
        <p:txBody>
          <a:bodyPr wrap="square">
            <a:spAutoFit/>
          </a:bodyPr>
          <a:lstStyle/>
          <a:p>
            <a:pPr marL="1200150" lvl="2" indent="-285750">
              <a:buFont typeface="Arial" panose="020B0604020202020204" pitchFamily="34" charset="0"/>
              <a:buChar char="•"/>
            </a:pPr>
            <a:r>
              <a:rPr lang="en-US" dirty="0">
                <a:solidFill>
                  <a:srgbClr val="203610"/>
                </a:solidFill>
              </a:rPr>
              <a:t>+62 stalls, </a:t>
            </a:r>
          </a:p>
          <a:p>
            <a:pPr marL="1200150" lvl="2" indent="-285750">
              <a:buFont typeface="Arial" panose="020B0604020202020204" pitchFamily="34" charset="0"/>
              <a:buChar char="•"/>
            </a:pPr>
            <a:r>
              <a:rPr lang="en-US" dirty="0">
                <a:solidFill>
                  <a:srgbClr val="203610"/>
                </a:solidFill>
              </a:rPr>
              <a:t>+10 ADA</a:t>
            </a:r>
          </a:p>
          <a:p>
            <a:pPr marL="1200150" lvl="2" indent="-285750">
              <a:buFont typeface="Arial" panose="020B0604020202020204" pitchFamily="34" charset="0"/>
              <a:buChar char="•"/>
            </a:pPr>
            <a:r>
              <a:rPr lang="en-US" dirty="0">
                <a:solidFill>
                  <a:srgbClr val="203610"/>
                </a:solidFill>
              </a:rPr>
              <a:t>Temp Lot</a:t>
            </a:r>
          </a:p>
          <a:p>
            <a:pPr marL="1200150" lvl="2" indent="-285750">
              <a:buFont typeface="Arial" panose="020B0604020202020204" pitchFamily="34" charset="0"/>
              <a:buChar char="•"/>
            </a:pPr>
            <a:r>
              <a:rPr lang="en-US" dirty="0">
                <a:solidFill>
                  <a:srgbClr val="203610"/>
                </a:solidFill>
              </a:rPr>
              <a:t>No stairwell to SSB/SSA</a:t>
            </a:r>
          </a:p>
          <a:p>
            <a:pPr marL="1200150" lvl="2" indent="-285750">
              <a:buFont typeface="Arial" panose="020B0604020202020204" pitchFamily="34" charset="0"/>
              <a:buChar char="•"/>
            </a:pPr>
            <a:r>
              <a:rPr lang="en-US" dirty="0" err="1">
                <a:solidFill>
                  <a:srgbClr val="203610"/>
                </a:solidFill>
              </a:rPr>
              <a:t>Ped</a:t>
            </a:r>
            <a:r>
              <a:rPr lang="en-US" dirty="0">
                <a:solidFill>
                  <a:srgbClr val="203610"/>
                </a:solidFill>
              </a:rPr>
              <a:t> Access through LRC</a:t>
            </a:r>
          </a:p>
          <a:p>
            <a:pPr marL="1200150" lvl="2" indent="-285750">
              <a:buFont typeface="Arial" panose="020B0604020202020204" pitchFamily="34" charset="0"/>
              <a:buChar char="•"/>
            </a:pPr>
            <a:r>
              <a:rPr lang="en-US" dirty="0">
                <a:solidFill>
                  <a:srgbClr val="203610"/>
                </a:solidFill>
              </a:rPr>
              <a:t>Backdoor</a:t>
            </a:r>
          </a:p>
          <a:p>
            <a:pPr marL="1200150" lvl="2" indent="-285750">
              <a:buFont typeface="Arial" panose="020B0604020202020204" pitchFamily="34" charset="0"/>
              <a:buChar char="•"/>
            </a:pPr>
            <a:r>
              <a:rPr lang="en-US" dirty="0" smtClean="0">
                <a:solidFill>
                  <a:srgbClr val="203610"/>
                </a:solidFill>
              </a:rPr>
              <a:t>Staff Lot</a:t>
            </a:r>
          </a:p>
          <a:p>
            <a:pPr marL="1200150" lvl="2" indent="-285750">
              <a:buFont typeface="Arial" panose="020B0604020202020204" pitchFamily="34" charset="0"/>
              <a:buChar char="•"/>
            </a:pPr>
            <a:r>
              <a:rPr lang="en-US" dirty="0" smtClean="0">
                <a:solidFill>
                  <a:srgbClr val="203610"/>
                </a:solidFill>
              </a:rPr>
              <a:t>Open May 2014</a:t>
            </a:r>
            <a:endParaRPr lang="en-US" dirty="0">
              <a:solidFill>
                <a:srgbClr val="203610"/>
              </a:solidFill>
            </a:endParaRPr>
          </a:p>
        </p:txBody>
      </p:sp>
      <p:sp>
        <p:nvSpPr>
          <p:cNvPr id="8" name="Title 1"/>
          <p:cNvSpPr txBox="1">
            <a:spLocks/>
          </p:cNvSpPr>
          <p:nvPr/>
        </p:nvSpPr>
        <p:spPr>
          <a:xfrm>
            <a:off x="540884" y="10668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en-US" sz="3800" dirty="0">
              <a:solidFill>
                <a:schemeClr val="bg1">
                  <a:lumMod val="60000"/>
                  <a:lumOff val="40000"/>
                </a:schemeClr>
              </a:solidFill>
            </a:endParaRPr>
          </a:p>
        </p:txBody>
      </p:sp>
    </p:spTree>
    <p:extLst>
      <p:ext uri="{BB962C8B-B14F-4D97-AF65-F5344CB8AC3E}">
        <p14:creationId xmlns:p14="http://schemas.microsoft.com/office/powerpoint/2010/main" val="21131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10"/>
            <a:ext cx="91440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79664" y="-10886"/>
            <a:ext cx="8229600" cy="1143000"/>
          </a:xfrm>
          <a:prstGeom prst="rect">
            <a:avLst/>
          </a:prstGeom>
        </p:spPr>
        <p:txBody>
          <a:bodyPr vert="horz" anchor="ctr">
            <a:normAutofit fontScale="925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chemeClr val="bg1">
                    <a:lumMod val="60000"/>
                    <a:lumOff val="40000"/>
                  </a:schemeClr>
                </a:solidFill>
              </a:rPr>
              <a:t>Sand Canyon/Chapman Heights Lot (Proposed)</a:t>
            </a:r>
            <a:endParaRPr lang="en-US" dirty="0">
              <a:solidFill>
                <a:schemeClr val="bg1">
                  <a:lumMod val="60000"/>
                  <a:lumOff val="40000"/>
                </a:schemeClr>
              </a:solidFill>
            </a:endParaRPr>
          </a:p>
        </p:txBody>
      </p:sp>
      <p:sp>
        <p:nvSpPr>
          <p:cNvPr id="5" name="Freeform 4"/>
          <p:cNvSpPr/>
          <p:nvPr/>
        </p:nvSpPr>
        <p:spPr>
          <a:xfrm>
            <a:off x="1257300" y="481693"/>
            <a:ext cx="5363936" cy="5265964"/>
          </a:xfrm>
          <a:custGeom>
            <a:avLst/>
            <a:gdLst>
              <a:gd name="connsiteX0" fmla="*/ 97971 w 5363936"/>
              <a:gd name="connsiteY0" fmla="*/ 2751364 h 5265964"/>
              <a:gd name="connsiteX1" fmla="*/ 2620736 w 5363936"/>
              <a:gd name="connsiteY1" fmla="*/ 726621 h 5265964"/>
              <a:gd name="connsiteX2" fmla="*/ 3649436 w 5363936"/>
              <a:gd name="connsiteY2" fmla="*/ 326571 h 5265964"/>
              <a:gd name="connsiteX3" fmla="*/ 4392386 w 5363936"/>
              <a:gd name="connsiteY3" fmla="*/ 114300 h 5265964"/>
              <a:gd name="connsiteX4" fmla="*/ 5241471 w 5363936"/>
              <a:gd name="connsiteY4" fmla="*/ 0 h 5265964"/>
              <a:gd name="connsiteX5" fmla="*/ 5363936 w 5363936"/>
              <a:gd name="connsiteY5" fmla="*/ 530678 h 5265964"/>
              <a:gd name="connsiteX6" fmla="*/ 2735036 w 5363936"/>
              <a:gd name="connsiteY6" fmla="*/ 1330778 h 5265964"/>
              <a:gd name="connsiteX7" fmla="*/ 2122714 w 5363936"/>
              <a:gd name="connsiteY7" fmla="*/ 1747157 h 5265964"/>
              <a:gd name="connsiteX8" fmla="*/ 2220686 w 5363936"/>
              <a:gd name="connsiteY8" fmla="*/ 3771900 h 5265964"/>
              <a:gd name="connsiteX9" fmla="*/ 3102429 w 5363936"/>
              <a:gd name="connsiteY9" fmla="*/ 3796393 h 5265964"/>
              <a:gd name="connsiteX10" fmla="*/ 3110593 w 5363936"/>
              <a:gd name="connsiteY10" fmla="*/ 4384221 h 5265964"/>
              <a:gd name="connsiteX11" fmla="*/ 1583871 w 5363936"/>
              <a:gd name="connsiteY11" fmla="*/ 4441371 h 5265964"/>
              <a:gd name="connsiteX12" fmla="*/ 1755321 w 5363936"/>
              <a:gd name="connsiteY12" fmla="*/ 5208814 h 5265964"/>
              <a:gd name="connsiteX13" fmla="*/ 1477736 w 5363936"/>
              <a:gd name="connsiteY13" fmla="*/ 5265964 h 5265964"/>
              <a:gd name="connsiteX14" fmla="*/ 0 w 5363936"/>
              <a:gd name="connsiteY14" fmla="*/ 3053443 h 5265964"/>
              <a:gd name="connsiteX15" fmla="*/ 97971 w 5363936"/>
              <a:gd name="connsiteY15" fmla="*/ 2751364 h 52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63936" h="5265964">
                <a:moveTo>
                  <a:pt x="97971" y="2751364"/>
                </a:moveTo>
                <a:lnTo>
                  <a:pt x="2620736" y="726621"/>
                </a:lnTo>
                <a:lnTo>
                  <a:pt x="3649436" y="326571"/>
                </a:lnTo>
                <a:lnTo>
                  <a:pt x="4392386" y="114300"/>
                </a:lnTo>
                <a:lnTo>
                  <a:pt x="5241471" y="0"/>
                </a:lnTo>
                <a:lnTo>
                  <a:pt x="5363936" y="530678"/>
                </a:lnTo>
                <a:lnTo>
                  <a:pt x="2735036" y="1330778"/>
                </a:lnTo>
                <a:lnTo>
                  <a:pt x="2122714" y="1747157"/>
                </a:lnTo>
                <a:lnTo>
                  <a:pt x="2220686" y="3771900"/>
                </a:lnTo>
                <a:lnTo>
                  <a:pt x="3102429" y="3796393"/>
                </a:lnTo>
                <a:lnTo>
                  <a:pt x="3110593" y="4384221"/>
                </a:lnTo>
                <a:lnTo>
                  <a:pt x="1583871" y="4441371"/>
                </a:lnTo>
                <a:lnTo>
                  <a:pt x="1755321" y="5208814"/>
                </a:lnTo>
                <a:lnTo>
                  <a:pt x="1477736" y="5265964"/>
                </a:lnTo>
                <a:lnTo>
                  <a:pt x="0" y="3053443"/>
                </a:lnTo>
                <a:lnTo>
                  <a:pt x="97971" y="2751364"/>
                </a:lnTo>
                <a:close/>
              </a:path>
            </a:pathLst>
          </a:custGeom>
          <a:solidFill>
            <a:srgbClr val="F6960A">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p>
          <a:p>
            <a:r>
              <a:rPr lang="en-US" sz="2000" b="1" dirty="0"/>
              <a:t> </a:t>
            </a:r>
            <a:r>
              <a:rPr lang="en-US" sz="2000" b="1" dirty="0" smtClean="0"/>
              <a:t>           </a:t>
            </a:r>
          </a:p>
          <a:p>
            <a:endParaRPr lang="en-US" sz="2000" b="1" dirty="0"/>
          </a:p>
          <a:p>
            <a:endParaRPr lang="en-US" b="1" dirty="0"/>
          </a:p>
        </p:txBody>
      </p:sp>
      <p:sp>
        <p:nvSpPr>
          <p:cNvPr id="7" name="TextBox 6"/>
          <p:cNvSpPr txBox="1"/>
          <p:nvPr/>
        </p:nvSpPr>
        <p:spPr>
          <a:xfrm>
            <a:off x="6621236" y="1132114"/>
            <a:ext cx="2522764" cy="24468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0000"/>
                </a:solidFill>
              </a:rPr>
              <a:t>202 Stalls</a:t>
            </a:r>
          </a:p>
          <a:p>
            <a:endParaRPr lang="en-US" b="1" dirty="0" smtClean="0">
              <a:solidFill>
                <a:srgbClr val="000000"/>
              </a:solidFill>
            </a:endParaRPr>
          </a:p>
          <a:p>
            <a:pPr marL="285750" indent="-285750">
              <a:buFont typeface="Arial" panose="020B0604020202020204" pitchFamily="34" charset="0"/>
              <a:buChar char="•"/>
            </a:pPr>
            <a:r>
              <a:rPr lang="en-US" b="1" dirty="0" smtClean="0">
                <a:solidFill>
                  <a:srgbClr val="000000"/>
                </a:solidFill>
              </a:rPr>
              <a:t>Free parking</a:t>
            </a:r>
          </a:p>
          <a:p>
            <a:endParaRPr lang="en-US" sz="900" b="1" dirty="0">
              <a:solidFill>
                <a:srgbClr val="000000"/>
              </a:solidFill>
            </a:endParaRPr>
          </a:p>
          <a:p>
            <a:pPr marL="285750" indent="-285750">
              <a:buFont typeface="Arial" panose="020B0604020202020204" pitchFamily="34" charset="0"/>
              <a:buChar char="•"/>
            </a:pPr>
            <a:r>
              <a:rPr lang="en-US" b="1" dirty="0">
                <a:solidFill>
                  <a:srgbClr val="000000"/>
                </a:solidFill>
              </a:rPr>
              <a:t>OMNI Trans free </a:t>
            </a:r>
            <a:r>
              <a:rPr lang="en-US" b="1" dirty="0" smtClean="0">
                <a:solidFill>
                  <a:srgbClr val="000000"/>
                </a:solidFill>
              </a:rPr>
              <a:t>w</a:t>
            </a:r>
            <a:r>
              <a:rPr lang="en-US" b="1" dirty="0">
                <a:solidFill>
                  <a:srgbClr val="000000"/>
                </a:solidFill>
              </a:rPr>
              <a:t>/ Student </a:t>
            </a:r>
            <a:r>
              <a:rPr lang="en-US" b="1" dirty="0" smtClean="0">
                <a:solidFill>
                  <a:srgbClr val="000000"/>
                </a:solidFill>
              </a:rPr>
              <a:t>ID</a:t>
            </a:r>
          </a:p>
          <a:p>
            <a:endParaRPr lang="en-US" b="1" dirty="0" smtClean="0">
              <a:solidFill>
                <a:srgbClr val="000000"/>
              </a:solidFill>
            </a:endParaRPr>
          </a:p>
          <a:p>
            <a:pPr marL="285750" indent="-285750">
              <a:buFont typeface="Arial" panose="020B0604020202020204" pitchFamily="34" charset="0"/>
              <a:buChar char="•"/>
            </a:pPr>
            <a:r>
              <a:rPr lang="en-US" b="1" dirty="0" smtClean="0">
                <a:solidFill>
                  <a:srgbClr val="000000"/>
                </a:solidFill>
              </a:rPr>
              <a:t>Complete </a:t>
            </a:r>
            <a:r>
              <a:rPr lang="en-US" b="1" dirty="0">
                <a:solidFill>
                  <a:srgbClr val="000000"/>
                </a:solidFill>
              </a:rPr>
              <a:t>by Aug. 2014</a:t>
            </a:r>
            <a:endParaRPr lang="en-US" dirty="0"/>
          </a:p>
        </p:txBody>
      </p:sp>
    </p:spTree>
    <p:extLst>
      <p:ext uri="{BB962C8B-B14F-4D97-AF65-F5344CB8AC3E}">
        <p14:creationId xmlns:p14="http://schemas.microsoft.com/office/powerpoint/2010/main" val="97126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 y="30480"/>
            <a:ext cx="8229600" cy="1143000"/>
          </a:xfrm>
        </p:spPr>
        <p:txBody>
          <a:bodyPr/>
          <a:lstStyle/>
          <a:p>
            <a:r>
              <a:rPr lang="en-US" dirty="0" smtClean="0"/>
              <a:t>Mountain of Construction</a:t>
            </a:r>
            <a:endParaRPr lang="en-US" dirty="0"/>
          </a:p>
        </p:txBody>
      </p:sp>
      <p:pic>
        <p:nvPicPr>
          <p:cNvPr id="3074" name="Picture 2" descr="http://farm4.staticflickr.com/3137/2294792119_5f64270af3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80" y="990600"/>
            <a:ext cx="7467600" cy="56007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674063">
            <a:off x="5650416" y="2222970"/>
            <a:ext cx="1798426" cy="1003875"/>
          </a:xfrm>
          <a:prstGeom prst="rightArrow">
            <a:avLst/>
          </a:prstGeom>
          <a:solidFill>
            <a:srgbClr val="F696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we have come</a:t>
            </a:r>
            <a:endParaRPr lang="en-US" dirty="0"/>
          </a:p>
        </p:txBody>
      </p:sp>
      <p:sp>
        <p:nvSpPr>
          <p:cNvPr id="10" name="Right Arrow 9"/>
          <p:cNvSpPr/>
          <p:nvPr/>
        </p:nvSpPr>
        <p:spPr>
          <a:xfrm rot="674063">
            <a:off x="322004" y="1086343"/>
            <a:ext cx="1877586" cy="1143528"/>
          </a:xfrm>
          <a:prstGeom prst="rightArrow">
            <a:avLst/>
          </a:prstGeom>
          <a:solidFill>
            <a:srgbClr val="F696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we are going</a:t>
            </a:r>
            <a:endParaRPr lang="en-US" dirty="0"/>
          </a:p>
        </p:txBody>
      </p:sp>
    </p:spTree>
    <p:extLst>
      <p:ext uri="{BB962C8B-B14F-4D97-AF65-F5344CB8AC3E}">
        <p14:creationId xmlns:p14="http://schemas.microsoft.com/office/powerpoint/2010/main" val="312322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2012-13 PPR Resource Request Update</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solidFill>
                  <a:srgbClr val="000000"/>
                </a:solidFill>
              </a:rPr>
              <a:t>440 Objectives</a:t>
            </a:r>
          </a:p>
          <a:p>
            <a:r>
              <a:rPr lang="en-US" dirty="0" smtClean="0">
                <a:solidFill>
                  <a:srgbClr val="000000"/>
                </a:solidFill>
              </a:rPr>
              <a:t>159 Request funding for a total of $4,908,718</a:t>
            </a:r>
          </a:p>
          <a:p>
            <a:r>
              <a:rPr lang="en-US" dirty="0" smtClean="0">
                <a:solidFill>
                  <a:srgbClr val="000000"/>
                </a:solidFill>
              </a:rPr>
              <a:t>55/159 </a:t>
            </a:r>
            <a:r>
              <a:rPr lang="en-US" dirty="0">
                <a:solidFill>
                  <a:srgbClr val="000000"/>
                </a:solidFill>
              </a:rPr>
              <a:t>(35</a:t>
            </a:r>
            <a:r>
              <a:rPr lang="en-US" dirty="0" smtClean="0">
                <a:solidFill>
                  <a:srgbClr val="000000"/>
                </a:solidFill>
              </a:rPr>
              <a:t>%) are funded or partially funded </a:t>
            </a:r>
          </a:p>
          <a:p>
            <a:pPr lvl="1"/>
            <a:r>
              <a:rPr lang="en-US" dirty="0" smtClean="0">
                <a:solidFill>
                  <a:srgbClr val="000000"/>
                </a:solidFill>
              </a:rPr>
              <a:t>21 (13%) have been funded and completed totaling $1,684,138</a:t>
            </a:r>
          </a:p>
          <a:p>
            <a:pPr lvl="1"/>
            <a:r>
              <a:rPr lang="en-US" dirty="0" smtClean="0">
                <a:solidFill>
                  <a:srgbClr val="000000"/>
                </a:solidFill>
              </a:rPr>
              <a:t>34 (21%) are partially complete/funded</a:t>
            </a:r>
          </a:p>
          <a:p>
            <a:endParaRPr lang="en-US" dirty="0" smtClean="0"/>
          </a:p>
          <a:p>
            <a:endParaRPr lang="en-US" dirty="0" smtClean="0"/>
          </a:p>
          <a:p>
            <a:endParaRPr lang="en-US" dirty="0"/>
          </a:p>
        </p:txBody>
      </p:sp>
    </p:spTree>
    <p:extLst>
      <p:ext uri="{BB962C8B-B14F-4D97-AF65-F5344CB8AC3E}">
        <p14:creationId xmlns:p14="http://schemas.microsoft.com/office/powerpoint/2010/main" val="280799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Savings Program</a:t>
            </a:r>
            <a:endParaRPr lang="en-US" dirty="0"/>
          </a:p>
        </p:txBody>
      </p:sp>
      <p:sp>
        <p:nvSpPr>
          <p:cNvPr id="3" name="Content Placeholder 2"/>
          <p:cNvSpPr>
            <a:spLocks noGrp="1"/>
          </p:cNvSpPr>
          <p:nvPr>
            <p:ph sz="half" idx="1"/>
          </p:nvPr>
        </p:nvSpPr>
        <p:spPr>
          <a:xfrm>
            <a:off x="457200" y="1600200"/>
            <a:ext cx="8077200" cy="4525963"/>
          </a:xfrm>
        </p:spPr>
        <p:txBody>
          <a:bodyPr/>
          <a:lstStyle/>
          <a:p>
            <a:r>
              <a:rPr lang="en-US" dirty="0" smtClean="0">
                <a:solidFill>
                  <a:srgbClr val="000000"/>
                </a:solidFill>
              </a:rPr>
              <a:t>Energy Savings Program</a:t>
            </a:r>
          </a:p>
          <a:p>
            <a:pPr lvl="1"/>
            <a:r>
              <a:rPr lang="en-US" dirty="0" smtClean="0">
                <a:solidFill>
                  <a:srgbClr val="000000"/>
                </a:solidFill>
              </a:rPr>
              <a:t>September 2012-August 2013</a:t>
            </a:r>
          </a:p>
          <a:p>
            <a:pPr lvl="2"/>
            <a:r>
              <a:rPr lang="en-US" dirty="0" smtClean="0">
                <a:solidFill>
                  <a:srgbClr val="000000"/>
                </a:solidFill>
              </a:rPr>
              <a:t>Estimated Savings = $214,914</a:t>
            </a:r>
          </a:p>
          <a:p>
            <a:pPr lvl="3"/>
            <a:r>
              <a:rPr lang="en-US" dirty="0" smtClean="0">
                <a:solidFill>
                  <a:srgbClr val="000000"/>
                </a:solidFill>
              </a:rPr>
              <a:t>Amounts to an 18% savings over the established “baseline”</a:t>
            </a:r>
          </a:p>
          <a:p>
            <a:r>
              <a:rPr lang="en-US" dirty="0" smtClean="0">
                <a:solidFill>
                  <a:srgbClr val="000000"/>
                </a:solidFill>
              </a:rPr>
              <a:t>Solar Farm</a:t>
            </a:r>
          </a:p>
          <a:p>
            <a:pPr lvl="1"/>
            <a:r>
              <a:rPr lang="en-US" dirty="0" smtClean="0">
                <a:solidFill>
                  <a:srgbClr val="000000"/>
                </a:solidFill>
              </a:rPr>
              <a:t>Generated 78% CHC electrical consumption Feb-Sept. 2013</a:t>
            </a:r>
          </a:p>
          <a:p>
            <a:pPr lvl="1"/>
            <a:r>
              <a:rPr lang="en-US" dirty="0" smtClean="0">
                <a:solidFill>
                  <a:srgbClr val="000000"/>
                </a:solidFill>
              </a:rPr>
              <a:t>Savings: $202,896 </a:t>
            </a:r>
          </a:p>
          <a:p>
            <a:pPr lvl="1"/>
            <a:endParaRPr lang="en-US" dirty="0"/>
          </a:p>
        </p:txBody>
      </p:sp>
    </p:spTree>
    <p:extLst>
      <p:ext uri="{BB962C8B-B14F-4D97-AF65-F5344CB8AC3E}">
        <p14:creationId xmlns:p14="http://schemas.microsoft.com/office/powerpoint/2010/main" val="527251738"/>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Dr. Jeff </a:t>
            </a:r>
            <a:r>
              <a:rPr lang="en-US" dirty="0" err="1" smtClean="0"/>
              <a:t>Cervantez</a:t>
            </a:r>
            <a:endParaRPr lang="en-US" dirty="0"/>
          </a:p>
        </p:txBody>
      </p:sp>
      <p:sp>
        <p:nvSpPr>
          <p:cNvPr id="3" name="Content Placeholder 2"/>
          <p:cNvSpPr>
            <a:spLocks noGrp="1"/>
          </p:cNvSpPr>
          <p:nvPr>
            <p:ph sz="half" idx="1"/>
          </p:nvPr>
        </p:nvSpPr>
        <p:spPr/>
        <p:txBody>
          <a:bodyPr>
            <a:normAutofit/>
          </a:bodyPr>
          <a:lstStyle/>
          <a:p>
            <a:pPr lvl="0"/>
            <a:r>
              <a:rPr lang="en-US" b="1" dirty="0" smtClean="0">
                <a:solidFill>
                  <a:srgbClr val="000000"/>
                </a:solidFill>
              </a:rPr>
              <a:t>Assistant Professor, Philosophy and Religious Studies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97023"/>
            <a:ext cx="4038600" cy="4332316"/>
          </a:xfrm>
          <a:prstGeom prst="rect">
            <a:avLst/>
          </a:prstGeom>
          <a:ln>
            <a:noFill/>
          </a:ln>
          <a:effectLst>
            <a:softEdge rad="112500"/>
          </a:effectLst>
        </p:spPr>
      </p:pic>
    </p:spTree>
    <p:extLst>
      <p:ext uri="{BB962C8B-B14F-4D97-AF65-F5344CB8AC3E}">
        <p14:creationId xmlns:p14="http://schemas.microsoft.com/office/powerpoint/2010/main" val="2499892245"/>
      </p:ext>
    </p:extLst>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sz="half" idx="1"/>
          </p:nvPr>
        </p:nvSpPr>
        <p:spPr>
          <a:xfrm>
            <a:off x="457200" y="1600200"/>
            <a:ext cx="8001000" cy="4525963"/>
          </a:xfrm>
        </p:spPr>
        <p:txBody>
          <a:bodyPr/>
          <a:lstStyle/>
          <a:p>
            <a:r>
              <a:rPr lang="en-US" dirty="0" smtClean="0">
                <a:solidFill>
                  <a:srgbClr val="000000"/>
                </a:solidFill>
              </a:rPr>
              <a:t>2014 Budget Status: </a:t>
            </a:r>
          </a:p>
          <a:p>
            <a:pPr lvl="1"/>
            <a:r>
              <a:rPr lang="en-US" dirty="0" smtClean="0">
                <a:solidFill>
                  <a:srgbClr val="000000"/>
                </a:solidFill>
              </a:rPr>
              <a:t>50% through FY2014 and 48.3% spent</a:t>
            </a:r>
          </a:p>
          <a:p>
            <a:r>
              <a:rPr lang="en-US" dirty="0" smtClean="0">
                <a:solidFill>
                  <a:srgbClr val="000000"/>
                </a:solidFill>
              </a:rPr>
              <a:t>State guaranteed  +2.26% in “access” funding</a:t>
            </a:r>
          </a:p>
          <a:p>
            <a:r>
              <a:rPr lang="en-US" dirty="0">
                <a:solidFill>
                  <a:srgbClr val="000000"/>
                </a:solidFill>
              </a:rPr>
              <a:t>District </a:t>
            </a:r>
            <a:r>
              <a:rPr lang="en-US" dirty="0" smtClean="0">
                <a:solidFill>
                  <a:srgbClr val="000000"/>
                </a:solidFill>
              </a:rPr>
              <a:t>committed to +4</a:t>
            </a:r>
            <a:r>
              <a:rPr lang="en-US" dirty="0">
                <a:solidFill>
                  <a:srgbClr val="000000"/>
                </a:solidFill>
              </a:rPr>
              <a:t>% growth (access</a:t>
            </a:r>
            <a:r>
              <a:rPr lang="en-US" dirty="0" smtClean="0">
                <a:solidFill>
                  <a:srgbClr val="000000"/>
                </a:solidFill>
              </a:rPr>
              <a:t>) in addition to the State’s 2.26%</a:t>
            </a:r>
            <a:endParaRPr lang="en-US" dirty="0">
              <a:solidFill>
                <a:srgbClr val="000000"/>
              </a:solidFill>
            </a:endParaRPr>
          </a:p>
          <a:p>
            <a:r>
              <a:rPr lang="en-US" dirty="0" smtClean="0">
                <a:solidFill>
                  <a:srgbClr val="000000"/>
                </a:solidFill>
              </a:rPr>
              <a:t>CHC 2013-14 FTES Target = 4208</a:t>
            </a:r>
          </a:p>
          <a:p>
            <a:r>
              <a:rPr lang="en-US" dirty="0" smtClean="0">
                <a:solidFill>
                  <a:srgbClr val="000000"/>
                </a:solidFill>
              </a:rPr>
              <a:t>Strategy = Exceed target and establish new baseline</a:t>
            </a:r>
          </a:p>
          <a:p>
            <a:r>
              <a:rPr lang="en-US" dirty="0">
                <a:solidFill>
                  <a:srgbClr val="000000"/>
                </a:solidFill>
              </a:rPr>
              <a:t>College Brain Trust</a:t>
            </a:r>
          </a:p>
          <a:p>
            <a:endParaRPr lang="en-US" dirty="0">
              <a:solidFill>
                <a:srgbClr val="000000"/>
              </a:solidFill>
            </a:endParaRPr>
          </a:p>
        </p:txBody>
      </p:sp>
    </p:spTree>
    <p:extLst>
      <p:ext uri="{BB962C8B-B14F-4D97-AF65-F5344CB8AC3E}">
        <p14:creationId xmlns:p14="http://schemas.microsoft.com/office/powerpoint/2010/main" val="121513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00400" y="121920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 y="2209800"/>
            <a:ext cx="7467600" cy="2308324"/>
          </a:xfrm>
          <a:prstGeom prst="rect">
            <a:avLst/>
          </a:prstGeom>
          <a:noFill/>
        </p:spPr>
        <p:txBody>
          <a:bodyPr wrap="square" rtlCol="0">
            <a:spAutoFit/>
          </a:bodyPr>
          <a:lstStyle/>
          <a:p>
            <a:r>
              <a:rPr lang="en-US" sz="4800" dirty="0" smtClean="0"/>
              <a:t>Enrollment Management</a:t>
            </a:r>
          </a:p>
          <a:p>
            <a:r>
              <a:rPr lang="en-US" sz="4800" dirty="0" smtClean="0"/>
              <a:t>Educational Technology</a:t>
            </a:r>
          </a:p>
          <a:p>
            <a:r>
              <a:rPr lang="en-US" sz="4800" dirty="0" smtClean="0"/>
              <a:t>Educational Master Plan</a:t>
            </a:r>
            <a:endParaRPr lang="en-US" sz="4800" dirty="0"/>
          </a:p>
        </p:txBody>
      </p:sp>
    </p:spTree>
    <p:extLst>
      <p:ext uri="{BB962C8B-B14F-4D97-AF65-F5344CB8AC3E}">
        <p14:creationId xmlns:p14="http://schemas.microsoft.com/office/powerpoint/2010/main" val="260133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86840"/>
            <a:ext cx="8458200" cy="52425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Enrollment Planning</a:t>
            </a:r>
            <a:endParaRPr lang="en-US" dirty="0"/>
          </a:p>
        </p:txBody>
      </p:sp>
      <p:sp>
        <p:nvSpPr>
          <p:cNvPr id="5" name="Content Placeholder 2"/>
          <p:cNvSpPr txBox="1">
            <a:spLocks/>
          </p:cNvSpPr>
          <p:nvPr/>
        </p:nvSpPr>
        <p:spPr>
          <a:xfrm>
            <a:off x="4114800" y="1767840"/>
            <a:ext cx="4267200" cy="19659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1800" b="1" dirty="0" smtClean="0">
                <a:solidFill>
                  <a:srgbClr val="203610"/>
                </a:solidFill>
              </a:rPr>
              <a:t>Strategic Growth: Align Course Offerings with Student Demand</a:t>
            </a:r>
            <a:endParaRPr lang="en-US" sz="1800" b="1" dirty="0">
              <a:solidFill>
                <a:srgbClr val="203610"/>
              </a:solidFill>
            </a:endParaRPr>
          </a:p>
          <a:p>
            <a:pPr>
              <a:lnSpc>
                <a:spcPct val="120000"/>
              </a:lnSpc>
              <a:spcBef>
                <a:spcPts val="0"/>
              </a:spcBef>
              <a:spcAft>
                <a:spcPts val="300"/>
              </a:spcAft>
              <a:buClr>
                <a:schemeClr val="tx2">
                  <a:lumMod val="75000"/>
                </a:schemeClr>
              </a:buClr>
            </a:pPr>
            <a:r>
              <a:rPr lang="en-US" sz="1600" dirty="0" smtClean="0">
                <a:solidFill>
                  <a:srgbClr val="203610"/>
                </a:solidFill>
              </a:rPr>
              <a:t>What </a:t>
            </a:r>
            <a:r>
              <a:rPr lang="en-US" sz="1600" dirty="0">
                <a:solidFill>
                  <a:srgbClr val="203610"/>
                </a:solidFill>
              </a:rPr>
              <a:t>S</a:t>
            </a:r>
            <a:r>
              <a:rPr lang="en-US" sz="1600" dirty="0" smtClean="0">
                <a:solidFill>
                  <a:srgbClr val="203610"/>
                </a:solidFill>
              </a:rPr>
              <a:t>tudents “Want”</a:t>
            </a:r>
          </a:p>
          <a:p>
            <a:pPr>
              <a:lnSpc>
                <a:spcPct val="120000"/>
              </a:lnSpc>
              <a:spcBef>
                <a:spcPts val="0"/>
              </a:spcBef>
              <a:spcAft>
                <a:spcPts val="300"/>
              </a:spcAft>
              <a:buClr>
                <a:schemeClr val="tx2">
                  <a:lumMod val="75000"/>
                </a:schemeClr>
              </a:buClr>
            </a:pPr>
            <a:r>
              <a:rPr lang="en-US" sz="1600" dirty="0" smtClean="0">
                <a:solidFill>
                  <a:srgbClr val="203610"/>
                </a:solidFill>
              </a:rPr>
              <a:t>What Students “Need”</a:t>
            </a:r>
          </a:p>
          <a:p>
            <a:pPr>
              <a:lnSpc>
                <a:spcPct val="120000"/>
              </a:lnSpc>
              <a:spcBef>
                <a:spcPts val="0"/>
              </a:spcBef>
              <a:spcAft>
                <a:spcPts val="300"/>
              </a:spcAft>
              <a:buClr>
                <a:schemeClr val="tx2">
                  <a:lumMod val="75000"/>
                </a:schemeClr>
              </a:buClr>
            </a:pPr>
            <a:r>
              <a:rPr lang="en-US" sz="1600" dirty="0" smtClean="0">
                <a:solidFill>
                  <a:srgbClr val="203610"/>
                </a:solidFill>
              </a:rPr>
              <a:t>What We Offer</a:t>
            </a:r>
            <a:endParaRPr lang="en-US" sz="1600" dirty="0">
              <a:solidFill>
                <a:srgbClr val="203610"/>
              </a:solidFill>
            </a:endParaRPr>
          </a:p>
        </p:txBody>
      </p:sp>
      <p:sp>
        <p:nvSpPr>
          <p:cNvPr id="8" name="Content Placeholder 2"/>
          <p:cNvSpPr txBox="1">
            <a:spLocks/>
          </p:cNvSpPr>
          <p:nvPr/>
        </p:nvSpPr>
        <p:spPr>
          <a:xfrm>
            <a:off x="645160" y="3970020"/>
            <a:ext cx="7696200" cy="23545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1800" b="1" dirty="0" smtClean="0">
                <a:solidFill>
                  <a:srgbClr val="203610"/>
                </a:solidFill>
              </a:rPr>
              <a:t>Administrative and Academic Issues We Need to Address </a:t>
            </a:r>
            <a:r>
              <a:rPr lang="en-US" sz="1800" b="1" u="sng" dirty="0" smtClean="0">
                <a:solidFill>
                  <a:srgbClr val="203610"/>
                </a:solidFill>
              </a:rPr>
              <a:t>Together</a:t>
            </a:r>
            <a:r>
              <a:rPr lang="en-US" sz="1800" b="1" dirty="0" smtClean="0">
                <a:solidFill>
                  <a:srgbClr val="203610"/>
                </a:solidFill>
              </a:rPr>
              <a:t> </a:t>
            </a:r>
            <a:endParaRPr lang="en-US" sz="1800" b="1" dirty="0">
              <a:solidFill>
                <a:srgbClr val="203610"/>
              </a:solidFill>
            </a:endParaRPr>
          </a:p>
          <a:p>
            <a:pPr>
              <a:lnSpc>
                <a:spcPct val="120000"/>
              </a:lnSpc>
              <a:spcBef>
                <a:spcPts val="0"/>
              </a:spcBef>
              <a:spcAft>
                <a:spcPts val="300"/>
              </a:spcAft>
              <a:buClr>
                <a:schemeClr val="tx2">
                  <a:lumMod val="75000"/>
                </a:schemeClr>
              </a:buClr>
            </a:pPr>
            <a:r>
              <a:rPr lang="en-US" sz="1600" dirty="0" smtClean="0">
                <a:solidFill>
                  <a:srgbClr val="203610"/>
                </a:solidFill>
              </a:rPr>
              <a:t>Ed Planning and Degree Audit Address Shape Student Needs</a:t>
            </a:r>
          </a:p>
          <a:p>
            <a:pPr>
              <a:lnSpc>
                <a:spcPct val="120000"/>
              </a:lnSpc>
              <a:spcBef>
                <a:spcPts val="0"/>
              </a:spcBef>
              <a:spcAft>
                <a:spcPts val="300"/>
              </a:spcAft>
              <a:buClr>
                <a:schemeClr val="tx2">
                  <a:lumMod val="75000"/>
                </a:schemeClr>
              </a:buClr>
            </a:pPr>
            <a:r>
              <a:rPr lang="en-US" sz="1600" dirty="0" smtClean="0">
                <a:solidFill>
                  <a:srgbClr val="203610"/>
                </a:solidFill>
              </a:rPr>
              <a:t>Priority Registration  for Basic Skills Courses</a:t>
            </a:r>
          </a:p>
          <a:p>
            <a:pPr>
              <a:lnSpc>
                <a:spcPct val="120000"/>
              </a:lnSpc>
              <a:spcBef>
                <a:spcPts val="0"/>
              </a:spcBef>
              <a:spcAft>
                <a:spcPts val="300"/>
              </a:spcAft>
              <a:buClr>
                <a:schemeClr val="tx2">
                  <a:lumMod val="75000"/>
                </a:schemeClr>
              </a:buClr>
            </a:pPr>
            <a:r>
              <a:rPr lang="en-US" sz="1600" dirty="0" smtClean="0">
                <a:solidFill>
                  <a:srgbClr val="203610"/>
                </a:solidFill>
              </a:rPr>
              <a:t>College Readiness Prerequisites on </a:t>
            </a:r>
            <a:r>
              <a:rPr lang="en-US" sz="1600" dirty="0">
                <a:solidFill>
                  <a:srgbClr val="203610"/>
                </a:solidFill>
              </a:rPr>
              <a:t>200 </a:t>
            </a:r>
            <a:r>
              <a:rPr lang="en-US" sz="1600" dirty="0" smtClean="0">
                <a:solidFill>
                  <a:srgbClr val="203610"/>
                </a:solidFill>
              </a:rPr>
              <a:t>Level Courses</a:t>
            </a:r>
          </a:p>
          <a:p>
            <a:pPr>
              <a:lnSpc>
                <a:spcPct val="120000"/>
              </a:lnSpc>
              <a:spcBef>
                <a:spcPts val="0"/>
              </a:spcBef>
              <a:spcAft>
                <a:spcPts val="300"/>
              </a:spcAft>
              <a:buClr>
                <a:schemeClr val="tx2">
                  <a:lumMod val="75000"/>
                </a:schemeClr>
              </a:buClr>
            </a:pPr>
            <a:r>
              <a:rPr lang="en-US" sz="1600" dirty="0" smtClean="0">
                <a:solidFill>
                  <a:srgbClr val="203610"/>
                </a:solidFill>
              </a:rPr>
              <a:t>Programs/Courses with too Many Offerings; too Few Offerings</a:t>
            </a:r>
          </a:p>
          <a:p>
            <a:pPr>
              <a:lnSpc>
                <a:spcPct val="120000"/>
              </a:lnSpc>
              <a:spcBef>
                <a:spcPts val="0"/>
              </a:spcBef>
              <a:spcAft>
                <a:spcPts val="300"/>
              </a:spcAft>
              <a:buClr>
                <a:schemeClr val="tx2">
                  <a:lumMod val="75000"/>
                </a:schemeClr>
              </a:buClr>
            </a:pPr>
            <a:r>
              <a:rPr lang="en-US" sz="1600" dirty="0" smtClean="0">
                <a:solidFill>
                  <a:srgbClr val="203610"/>
                </a:solidFill>
              </a:rPr>
              <a:t>Cap Issues: Small Enrollments Learn; Large Enrollments Earn</a:t>
            </a:r>
            <a:endParaRPr lang="en-US" sz="1600" dirty="0">
              <a:solidFill>
                <a:srgbClr val="203610"/>
              </a:solidFill>
            </a:endParaRPr>
          </a:p>
          <a:p>
            <a:pPr>
              <a:lnSpc>
                <a:spcPct val="120000"/>
              </a:lnSpc>
              <a:spcBef>
                <a:spcPts val="0"/>
              </a:spcBef>
              <a:spcAft>
                <a:spcPts val="300"/>
              </a:spcAft>
              <a:buClr>
                <a:schemeClr val="tx2">
                  <a:lumMod val="75000"/>
                </a:schemeClr>
              </a:buClr>
            </a:pPr>
            <a:r>
              <a:rPr lang="en-US" sz="1600" dirty="0">
                <a:solidFill>
                  <a:srgbClr val="203610"/>
                </a:solidFill>
              </a:rPr>
              <a:t>Politics of </a:t>
            </a:r>
            <a:r>
              <a:rPr lang="en-US" sz="1600" dirty="0" smtClean="0">
                <a:solidFill>
                  <a:srgbClr val="203610"/>
                </a:solidFill>
              </a:rPr>
              <a:t>Growth and Allocation: Civil and Persistent</a:t>
            </a:r>
            <a:endParaRPr lang="en-US" sz="1600" dirty="0">
              <a:solidFill>
                <a:srgbClr val="20361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38748800"/>
              </p:ext>
            </p:extLst>
          </p:nvPr>
        </p:nvGraphicFramePr>
        <p:xfrm>
          <a:off x="721359" y="1676400"/>
          <a:ext cx="3088641" cy="2057400"/>
        </p:xfrm>
        <a:graphic>
          <a:graphicData uri="http://schemas.openxmlformats.org/drawingml/2006/table">
            <a:tbl>
              <a:tblPr firstRow="1" bandRow="1">
                <a:tableStyleId>{69CF1AB2-1976-4502-BF36-3FF5EA218861}</a:tableStyleId>
              </a:tblPr>
              <a:tblGrid>
                <a:gridCol w="1029547"/>
                <a:gridCol w="1029547"/>
                <a:gridCol w="1029547"/>
              </a:tblGrid>
              <a:tr h="161925">
                <a:tc>
                  <a:txBody>
                    <a:bodyPr/>
                    <a:lstStyle/>
                    <a:p>
                      <a:pPr>
                        <a:lnSpc>
                          <a:spcPct val="75000"/>
                        </a:lnSpc>
                      </a:pPr>
                      <a:endParaRPr lang="en-US" sz="1200" b="1" dirty="0">
                        <a:solidFill>
                          <a:srgbClr val="20361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75000"/>
                        </a:lnSpc>
                      </a:pPr>
                      <a:r>
                        <a:rPr lang="en-US" sz="1200" b="1" dirty="0" smtClean="0">
                          <a:solidFill>
                            <a:schemeClr val="tx1">
                              <a:lumMod val="20000"/>
                              <a:lumOff val="80000"/>
                            </a:schemeClr>
                          </a:solidFill>
                        </a:rPr>
                        <a:t>1/13</a:t>
                      </a:r>
                      <a:endParaRPr lang="en-US" sz="1200" b="1" dirty="0">
                        <a:solidFill>
                          <a:schemeClr val="tx1">
                            <a:lumMod val="20000"/>
                            <a:lumOff val="80000"/>
                          </a:schemeClr>
                        </a:solidFill>
                      </a:endParaRPr>
                    </a:p>
                  </a:txBody>
                  <a:tcP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ctr">
                        <a:lnSpc>
                          <a:spcPct val="75000"/>
                        </a:lnSpc>
                      </a:pPr>
                      <a:r>
                        <a:rPr lang="en-US" sz="1200" b="1" dirty="0" smtClean="0">
                          <a:solidFill>
                            <a:schemeClr val="tx1">
                              <a:lumMod val="20000"/>
                              <a:lumOff val="80000"/>
                            </a:schemeClr>
                          </a:solidFill>
                        </a:rPr>
                        <a:t>Late</a:t>
                      </a:r>
                      <a:endParaRPr lang="en-US" sz="1200" b="1" dirty="0">
                        <a:solidFill>
                          <a:schemeClr val="tx1">
                            <a:lumMod val="20000"/>
                            <a:lumOff val="80000"/>
                          </a:schemeClr>
                        </a:solidFill>
                      </a:endParaRPr>
                    </a:p>
                  </a:txBody>
                  <a:tcPr>
                    <a:solidFill>
                      <a:schemeClr val="tx2">
                        <a:lumMod val="75000"/>
                      </a:schemeClr>
                    </a:solidFill>
                  </a:tcPr>
                </a:tc>
              </a:tr>
              <a:tr h="161925">
                <a:tc>
                  <a:txBody>
                    <a:bodyPr/>
                    <a:lstStyle/>
                    <a:p>
                      <a:pPr algn="l">
                        <a:lnSpc>
                          <a:spcPct val="75000"/>
                        </a:lnSpc>
                      </a:pPr>
                      <a:r>
                        <a:rPr lang="en-US" sz="1200" b="0" dirty="0" smtClean="0">
                          <a:solidFill>
                            <a:srgbClr val="203610"/>
                          </a:solidFill>
                        </a:rPr>
                        <a:t>Courses</a:t>
                      </a:r>
                      <a:endParaRPr lang="en-US" sz="1200" b="0" dirty="0">
                        <a:solidFill>
                          <a:srgbClr val="203610"/>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75000"/>
                        </a:lnSpc>
                      </a:pPr>
                      <a:r>
                        <a:rPr lang="en-US" sz="1200" b="0" dirty="0" smtClean="0">
                          <a:solidFill>
                            <a:srgbClr val="203610"/>
                          </a:solidFill>
                        </a:rPr>
                        <a:t>265</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64</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Sections</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586</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86</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Seats</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17,923</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3,017</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Enrolled</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13,429</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1,790</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Open</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4,494</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1,227</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Fill</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74.9%</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59.3%</a:t>
                      </a:r>
                      <a:endParaRPr lang="en-US" sz="1200" b="0" dirty="0">
                        <a:solidFill>
                          <a:srgbClr val="203610"/>
                        </a:solidFill>
                      </a:endParaRPr>
                    </a:p>
                  </a:txBody>
                  <a:tcPr/>
                </a:tc>
              </a:tr>
              <a:tr h="161925">
                <a:tc>
                  <a:txBody>
                    <a:bodyPr/>
                    <a:lstStyle/>
                    <a:p>
                      <a:pPr algn="l">
                        <a:lnSpc>
                          <a:spcPct val="75000"/>
                        </a:lnSpc>
                      </a:pPr>
                      <a:r>
                        <a:rPr lang="en-US" sz="1200" b="0" dirty="0" smtClean="0">
                          <a:solidFill>
                            <a:srgbClr val="203610"/>
                          </a:solidFill>
                        </a:rPr>
                        <a:t>Wait</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1,273</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529</a:t>
                      </a:r>
                      <a:endParaRPr lang="en-US" sz="1200" b="0" dirty="0">
                        <a:solidFill>
                          <a:srgbClr val="203610"/>
                        </a:solidFill>
                      </a:endParaRPr>
                    </a:p>
                  </a:txBody>
                  <a:tcPr/>
                </a:tc>
              </a:tr>
              <a:tr h="152400">
                <a:tc>
                  <a:txBody>
                    <a:bodyPr/>
                    <a:lstStyle/>
                    <a:p>
                      <a:pPr algn="l">
                        <a:lnSpc>
                          <a:spcPct val="75000"/>
                        </a:lnSpc>
                      </a:pPr>
                      <a:r>
                        <a:rPr lang="en-US" sz="1200" b="0" dirty="0" smtClean="0">
                          <a:solidFill>
                            <a:srgbClr val="203610"/>
                          </a:solidFill>
                        </a:rPr>
                        <a:t>Demand</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-3,221</a:t>
                      </a:r>
                      <a:endParaRPr lang="en-US" sz="1200" b="0" dirty="0">
                        <a:solidFill>
                          <a:srgbClr val="203610"/>
                        </a:solidFill>
                      </a:endParaRPr>
                    </a:p>
                  </a:txBody>
                  <a:tcPr/>
                </a:tc>
                <a:tc>
                  <a:txBody>
                    <a:bodyPr/>
                    <a:lstStyle/>
                    <a:p>
                      <a:pPr algn="ctr">
                        <a:lnSpc>
                          <a:spcPct val="75000"/>
                        </a:lnSpc>
                      </a:pPr>
                      <a:r>
                        <a:rPr lang="en-US" sz="1200" b="0" dirty="0" smtClean="0">
                          <a:solidFill>
                            <a:srgbClr val="203610"/>
                          </a:solidFill>
                        </a:rPr>
                        <a:t>-698</a:t>
                      </a:r>
                      <a:endParaRPr lang="en-US" sz="1200" b="0" dirty="0">
                        <a:solidFill>
                          <a:srgbClr val="203610"/>
                        </a:solidFill>
                      </a:endParaRPr>
                    </a:p>
                  </a:txBody>
                  <a:tcPr/>
                </a:tc>
              </a:tr>
            </a:tbl>
          </a:graphicData>
        </a:graphic>
      </p:graphicFrame>
    </p:spTree>
    <p:extLst>
      <p:ext uri="{BB962C8B-B14F-4D97-AF65-F5344CB8AC3E}">
        <p14:creationId xmlns:p14="http://schemas.microsoft.com/office/powerpoint/2010/main" val="3250857039"/>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Technology Initiative</a:t>
            </a:r>
            <a:endParaRPr lang="en-US" dirty="0"/>
          </a:p>
        </p:txBody>
      </p:sp>
      <p:grpSp>
        <p:nvGrpSpPr>
          <p:cNvPr id="16" name="Group 15"/>
          <p:cNvGrpSpPr/>
          <p:nvPr/>
        </p:nvGrpSpPr>
        <p:grpSpPr>
          <a:xfrm>
            <a:off x="2441009" y="1974641"/>
            <a:ext cx="3983042" cy="3968959"/>
            <a:chOff x="2441009" y="1974641"/>
            <a:chExt cx="3983042" cy="3968959"/>
          </a:xfrm>
        </p:grpSpPr>
        <p:sp>
          <p:nvSpPr>
            <p:cNvPr id="6" name="Oval 5"/>
            <p:cNvSpPr/>
            <p:nvPr/>
          </p:nvSpPr>
          <p:spPr>
            <a:xfrm>
              <a:off x="2441009" y="3193841"/>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0" name="Oval 9"/>
            <p:cNvSpPr/>
            <p:nvPr/>
          </p:nvSpPr>
          <p:spPr>
            <a:xfrm rot="18773338">
              <a:off x="3744368" y="2712889"/>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1" name="Oval 10"/>
            <p:cNvSpPr/>
            <p:nvPr/>
          </p:nvSpPr>
          <p:spPr>
            <a:xfrm rot="18552682">
              <a:off x="2557159" y="3796038"/>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2" name="Oval 11"/>
            <p:cNvSpPr/>
            <p:nvPr/>
          </p:nvSpPr>
          <p:spPr>
            <a:xfrm rot="2653548">
              <a:off x="3729422" y="3762863"/>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3" name="Oval 12"/>
            <p:cNvSpPr/>
            <p:nvPr/>
          </p:nvSpPr>
          <p:spPr>
            <a:xfrm rot="3003997">
              <a:off x="2703528" y="2650282"/>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4" name="Oval 13"/>
            <p:cNvSpPr/>
            <p:nvPr/>
          </p:nvSpPr>
          <p:spPr>
            <a:xfrm>
              <a:off x="3985651" y="3193841"/>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22" name="Oval 21"/>
            <p:cNvSpPr/>
            <p:nvPr/>
          </p:nvSpPr>
          <p:spPr>
            <a:xfrm rot="16200000">
              <a:off x="3164909" y="2469941"/>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23" name="Oval 22"/>
            <p:cNvSpPr/>
            <p:nvPr/>
          </p:nvSpPr>
          <p:spPr>
            <a:xfrm rot="16200000">
              <a:off x="3241109" y="4000500"/>
              <a:ext cx="2438400" cy="1447800"/>
            </a:xfrm>
            <a:prstGeom prst="ellipse">
              <a:avLst/>
            </a:prstGeom>
            <a:solidFill>
              <a:srgbClr val="E4E90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9" name="Oval 8"/>
            <p:cNvSpPr/>
            <p:nvPr/>
          </p:nvSpPr>
          <p:spPr>
            <a:xfrm>
              <a:off x="3965009" y="3422441"/>
              <a:ext cx="1005840" cy="914400"/>
            </a:xfrm>
            <a:prstGeom prst="ellipse">
              <a:avLst/>
            </a:prstGeom>
            <a:solidFill>
              <a:srgbClr val="00582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grpSp>
      <p:sp>
        <p:nvSpPr>
          <p:cNvPr id="7" name="TextBox 6"/>
          <p:cNvSpPr txBox="1"/>
          <p:nvPr/>
        </p:nvSpPr>
        <p:spPr>
          <a:xfrm>
            <a:off x="5521563" y="3759358"/>
            <a:ext cx="2503509" cy="338554"/>
          </a:xfrm>
          <a:prstGeom prst="rect">
            <a:avLst/>
          </a:prstGeom>
          <a:noFill/>
        </p:spPr>
        <p:txBody>
          <a:bodyPr wrap="square" rtlCol="0">
            <a:spAutoFit/>
          </a:bodyPr>
          <a:lstStyle/>
          <a:p>
            <a:r>
              <a:rPr lang="en-US" sz="1600" b="1" dirty="0" smtClean="0">
                <a:solidFill>
                  <a:srgbClr val="000000"/>
                </a:solidFill>
              </a:rPr>
              <a:t>Reduce Book Prices</a:t>
            </a:r>
            <a:endParaRPr lang="en-US" sz="1600" b="1" dirty="0">
              <a:solidFill>
                <a:srgbClr val="000000"/>
              </a:solidFill>
            </a:endParaRPr>
          </a:p>
        </p:txBody>
      </p:sp>
      <p:sp>
        <p:nvSpPr>
          <p:cNvPr id="17" name="TextBox 16"/>
          <p:cNvSpPr txBox="1"/>
          <p:nvPr/>
        </p:nvSpPr>
        <p:spPr>
          <a:xfrm>
            <a:off x="5109075" y="2926323"/>
            <a:ext cx="3580334" cy="338554"/>
          </a:xfrm>
          <a:prstGeom prst="rect">
            <a:avLst/>
          </a:prstGeom>
          <a:noFill/>
        </p:spPr>
        <p:txBody>
          <a:bodyPr wrap="square" rtlCol="0">
            <a:spAutoFit/>
          </a:bodyPr>
          <a:lstStyle/>
          <a:p>
            <a:r>
              <a:rPr lang="en-US" sz="1600" b="1" dirty="0" smtClean="0">
                <a:solidFill>
                  <a:srgbClr val="000000"/>
                </a:solidFill>
              </a:rPr>
              <a:t>Streamline Teaching “Busywork”</a:t>
            </a:r>
            <a:endParaRPr lang="en-US" sz="1600" b="1" dirty="0">
              <a:solidFill>
                <a:srgbClr val="000000"/>
              </a:solidFill>
            </a:endParaRPr>
          </a:p>
        </p:txBody>
      </p:sp>
      <p:sp>
        <p:nvSpPr>
          <p:cNvPr id="18" name="TextBox 17"/>
          <p:cNvSpPr txBox="1"/>
          <p:nvPr/>
        </p:nvSpPr>
        <p:spPr>
          <a:xfrm>
            <a:off x="5149229" y="4592393"/>
            <a:ext cx="3235379" cy="338554"/>
          </a:xfrm>
          <a:prstGeom prst="rect">
            <a:avLst/>
          </a:prstGeom>
          <a:noFill/>
        </p:spPr>
        <p:txBody>
          <a:bodyPr wrap="square" rtlCol="0">
            <a:spAutoFit/>
          </a:bodyPr>
          <a:lstStyle/>
          <a:p>
            <a:r>
              <a:rPr lang="en-US" sz="1600" b="1" dirty="0" smtClean="0">
                <a:solidFill>
                  <a:srgbClr val="000000"/>
                </a:solidFill>
              </a:rPr>
              <a:t>Integrate Assessment &amp; Testing</a:t>
            </a:r>
            <a:endParaRPr lang="en-US" sz="1600" b="1" dirty="0">
              <a:solidFill>
                <a:srgbClr val="000000"/>
              </a:solidFill>
            </a:endParaRPr>
          </a:p>
        </p:txBody>
      </p:sp>
      <p:sp>
        <p:nvSpPr>
          <p:cNvPr id="20" name="TextBox 19"/>
          <p:cNvSpPr txBox="1"/>
          <p:nvPr/>
        </p:nvSpPr>
        <p:spPr>
          <a:xfrm>
            <a:off x="643024" y="2736641"/>
            <a:ext cx="2927011" cy="338554"/>
          </a:xfrm>
          <a:prstGeom prst="rect">
            <a:avLst/>
          </a:prstGeom>
          <a:noFill/>
        </p:spPr>
        <p:txBody>
          <a:bodyPr wrap="square" rtlCol="0">
            <a:spAutoFit/>
          </a:bodyPr>
          <a:lstStyle/>
          <a:p>
            <a:pPr algn="r"/>
            <a:r>
              <a:rPr lang="en-US" sz="1600" b="1" dirty="0" smtClean="0">
                <a:solidFill>
                  <a:srgbClr val="000000"/>
                </a:solidFill>
              </a:rPr>
              <a:t>Improve Communications</a:t>
            </a:r>
            <a:endParaRPr lang="en-US" sz="1600" b="1" dirty="0">
              <a:solidFill>
                <a:srgbClr val="000000"/>
              </a:solidFill>
            </a:endParaRPr>
          </a:p>
        </p:txBody>
      </p:sp>
      <p:sp>
        <p:nvSpPr>
          <p:cNvPr id="21" name="TextBox 20"/>
          <p:cNvSpPr txBox="1"/>
          <p:nvPr/>
        </p:nvSpPr>
        <p:spPr>
          <a:xfrm>
            <a:off x="3736409" y="5425429"/>
            <a:ext cx="3393440" cy="338554"/>
          </a:xfrm>
          <a:prstGeom prst="rect">
            <a:avLst/>
          </a:prstGeom>
          <a:noFill/>
        </p:spPr>
        <p:txBody>
          <a:bodyPr wrap="square" rtlCol="0">
            <a:spAutoFit/>
          </a:bodyPr>
          <a:lstStyle/>
          <a:p>
            <a:r>
              <a:rPr lang="en-US" sz="1600" b="1" dirty="0" smtClean="0">
                <a:solidFill>
                  <a:srgbClr val="000000"/>
                </a:solidFill>
              </a:rPr>
              <a:t>Connect Services with Classroom</a:t>
            </a:r>
            <a:endParaRPr lang="en-US" sz="1600" b="1" dirty="0">
              <a:solidFill>
                <a:srgbClr val="000000"/>
              </a:solidFill>
            </a:endParaRPr>
          </a:p>
        </p:txBody>
      </p:sp>
      <p:sp>
        <p:nvSpPr>
          <p:cNvPr id="25" name="TextBox 24"/>
          <p:cNvSpPr txBox="1"/>
          <p:nvPr/>
        </p:nvSpPr>
        <p:spPr>
          <a:xfrm>
            <a:off x="228600" y="3755182"/>
            <a:ext cx="3043851" cy="338554"/>
          </a:xfrm>
          <a:prstGeom prst="rect">
            <a:avLst/>
          </a:prstGeom>
          <a:noFill/>
        </p:spPr>
        <p:txBody>
          <a:bodyPr wrap="square" rtlCol="0">
            <a:spAutoFit/>
          </a:bodyPr>
          <a:lstStyle/>
          <a:p>
            <a:pPr algn="r"/>
            <a:r>
              <a:rPr lang="en-US" sz="1600" b="1" dirty="0" smtClean="0">
                <a:solidFill>
                  <a:srgbClr val="000000"/>
                </a:solidFill>
              </a:rPr>
              <a:t>Track Student Progress</a:t>
            </a:r>
            <a:endParaRPr lang="en-US" sz="1600" b="1" dirty="0">
              <a:solidFill>
                <a:srgbClr val="000000"/>
              </a:solidFill>
            </a:endParaRPr>
          </a:p>
        </p:txBody>
      </p:sp>
      <p:sp>
        <p:nvSpPr>
          <p:cNvPr id="26" name="TextBox 25"/>
          <p:cNvSpPr txBox="1"/>
          <p:nvPr/>
        </p:nvSpPr>
        <p:spPr>
          <a:xfrm>
            <a:off x="3736409" y="2093287"/>
            <a:ext cx="3343435" cy="338554"/>
          </a:xfrm>
          <a:prstGeom prst="rect">
            <a:avLst/>
          </a:prstGeom>
          <a:noFill/>
        </p:spPr>
        <p:txBody>
          <a:bodyPr wrap="square" rtlCol="0">
            <a:spAutoFit/>
          </a:bodyPr>
          <a:lstStyle/>
          <a:p>
            <a:r>
              <a:rPr lang="en-US" sz="1600" b="1" dirty="0" smtClean="0">
                <a:solidFill>
                  <a:srgbClr val="000000"/>
                </a:solidFill>
              </a:rPr>
              <a:t>Establish Platform for Innovation</a:t>
            </a:r>
            <a:endParaRPr lang="en-US" sz="1600" b="1" dirty="0">
              <a:solidFill>
                <a:srgbClr val="000000"/>
              </a:solidFill>
            </a:endParaRPr>
          </a:p>
        </p:txBody>
      </p:sp>
      <p:sp>
        <p:nvSpPr>
          <p:cNvPr id="19" name="TextBox 18"/>
          <p:cNvSpPr txBox="1"/>
          <p:nvPr/>
        </p:nvSpPr>
        <p:spPr>
          <a:xfrm>
            <a:off x="350245" y="4773723"/>
            <a:ext cx="3174070" cy="338554"/>
          </a:xfrm>
          <a:prstGeom prst="rect">
            <a:avLst/>
          </a:prstGeom>
          <a:noFill/>
        </p:spPr>
        <p:txBody>
          <a:bodyPr wrap="square" rtlCol="0">
            <a:spAutoFit/>
          </a:bodyPr>
          <a:lstStyle/>
          <a:p>
            <a:pPr algn="r"/>
            <a:r>
              <a:rPr lang="en-US" sz="1600" b="1" dirty="0" smtClean="0">
                <a:solidFill>
                  <a:srgbClr val="000000"/>
                </a:solidFill>
              </a:rPr>
              <a:t>Move Closer to Sustainability</a:t>
            </a:r>
            <a:endParaRPr lang="en-US" sz="1600" b="1" dirty="0">
              <a:solidFill>
                <a:srgbClr val="000000"/>
              </a:solidFill>
            </a:endParaRPr>
          </a:p>
        </p:txBody>
      </p:sp>
      <p:sp>
        <p:nvSpPr>
          <p:cNvPr id="27" name="TextBox 26"/>
          <p:cNvSpPr txBox="1"/>
          <p:nvPr/>
        </p:nvSpPr>
        <p:spPr>
          <a:xfrm>
            <a:off x="1481974" y="1752600"/>
            <a:ext cx="2025835" cy="400110"/>
          </a:xfrm>
          <a:prstGeom prst="rect">
            <a:avLst/>
          </a:prstGeom>
          <a:noFill/>
        </p:spPr>
        <p:txBody>
          <a:bodyPr wrap="square" rtlCol="0">
            <a:spAutoFit/>
          </a:bodyPr>
          <a:lstStyle/>
          <a:p>
            <a:pPr algn="r"/>
            <a:r>
              <a:rPr lang="en-US" sz="2000" b="1" i="1" dirty="0" smtClean="0">
                <a:solidFill>
                  <a:srgbClr val="000000"/>
                </a:solidFill>
              </a:rPr>
              <a:t>DEVICE</a:t>
            </a:r>
            <a:endParaRPr lang="en-US" sz="2000" b="1" i="1" dirty="0">
              <a:solidFill>
                <a:srgbClr val="000000"/>
              </a:solidFill>
            </a:endParaRPr>
          </a:p>
        </p:txBody>
      </p:sp>
      <p:cxnSp>
        <p:nvCxnSpPr>
          <p:cNvPr id="8" name="Straight Arrow Connector 7"/>
          <p:cNvCxnSpPr/>
          <p:nvPr/>
        </p:nvCxnSpPr>
        <p:spPr>
          <a:xfrm>
            <a:off x="3126809" y="2133600"/>
            <a:ext cx="1137902" cy="150551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94632"/>
      </p:ext>
    </p:extLst>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86840"/>
            <a:ext cx="8458200" cy="50901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Education Technology Initiative</a:t>
            </a:r>
            <a:endParaRPr lang="en-US" dirty="0"/>
          </a:p>
        </p:txBody>
      </p:sp>
      <p:sp>
        <p:nvSpPr>
          <p:cNvPr id="5" name="Content Placeholder 2"/>
          <p:cNvSpPr txBox="1">
            <a:spLocks/>
          </p:cNvSpPr>
          <p:nvPr/>
        </p:nvSpPr>
        <p:spPr>
          <a:xfrm>
            <a:off x="3581400" y="1767840"/>
            <a:ext cx="4267200" cy="18135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1800" b="1" dirty="0" smtClean="0">
                <a:solidFill>
                  <a:srgbClr val="000000"/>
                </a:solidFill>
              </a:rPr>
              <a:t>Timeline</a:t>
            </a:r>
            <a:endParaRPr lang="en-US" sz="1800" b="1" dirty="0">
              <a:solidFill>
                <a:srgbClr val="000000"/>
              </a:solidFill>
            </a:endParaRPr>
          </a:p>
          <a:p>
            <a:pPr lvl="0">
              <a:buClrTx/>
            </a:pPr>
            <a:r>
              <a:rPr lang="en-US" sz="1600" dirty="0">
                <a:solidFill>
                  <a:srgbClr val="000000"/>
                </a:solidFill>
              </a:rPr>
              <a:t>Planning—Spring 2014</a:t>
            </a:r>
          </a:p>
          <a:p>
            <a:pPr lvl="0">
              <a:buClrTx/>
            </a:pPr>
            <a:r>
              <a:rPr lang="en-US" sz="1600" dirty="0">
                <a:solidFill>
                  <a:srgbClr val="000000"/>
                </a:solidFill>
              </a:rPr>
              <a:t>Pilots—Fall 2014</a:t>
            </a:r>
          </a:p>
          <a:p>
            <a:pPr lvl="0">
              <a:buClrTx/>
            </a:pPr>
            <a:r>
              <a:rPr lang="en-US" sz="1600" dirty="0">
                <a:solidFill>
                  <a:srgbClr val="000000"/>
                </a:solidFill>
              </a:rPr>
              <a:t>Adoptions—Spring 2015</a:t>
            </a:r>
          </a:p>
          <a:p>
            <a:pPr lvl="0">
              <a:buClrTx/>
            </a:pPr>
            <a:r>
              <a:rPr lang="en-US" sz="1600" dirty="0">
                <a:solidFill>
                  <a:srgbClr val="000000"/>
                </a:solidFill>
              </a:rPr>
              <a:t>Implementation—Fall </a:t>
            </a:r>
            <a:r>
              <a:rPr lang="en-US" sz="1600" dirty="0" smtClean="0">
                <a:solidFill>
                  <a:srgbClr val="000000"/>
                </a:solidFill>
              </a:rPr>
              <a:t>2015</a:t>
            </a:r>
            <a:endParaRPr lang="en-US" sz="1600" dirty="0">
              <a:solidFill>
                <a:srgbClr val="000000"/>
              </a:solidFill>
            </a:endParaRPr>
          </a:p>
        </p:txBody>
      </p:sp>
      <p:sp>
        <p:nvSpPr>
          <p:cNvPr id="8" name="Content Placeholder 2"/>
          <p:cNvSpPr txBox="1">
            <a:spLocks/>
          </p:cNvSpPr>
          <p:nvPr/>
        </p:nvSpPr>
        <p:spPr>
          <a:xfrm>
            <a:off x="645160" y="3970020"/>
            <a:ext cx="7696200" cy="23545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1800" b="1" dirty="0" smtClean="0">
                <a:solidFill>
                  <a:srgbClr val="203610"/>
                </a:solidFill>
              </a:rPr>
              <a:t>Administrative and Academic Issues We Need to Address </a:t>
            </a:r>
            <a:r>
              <a:rPr lang="en-US" sz="1800" b="1" u="sng" dirty="0" smtClean="0">
                <a:solidFill>
                  <a:srgbClr val="203610"/>
                </a:solidFill>
              </a:rPr>
              <a:t>Together</a:t>
            </a:r>
            <a:r>
              <a:rPr lang="en-US" sz="1800" b="1" dirty="0" smtClean="0">
                <a:solidFill>
                  <a:srgbClr val="203610"/>
                </a:solidFill>
              </a:rPr>
              <a:t> </a:t>
            </a:r>
            <a:endParaRPr lang="en-US" sz="1800" b="1" dirty="0">
              <a:solidFill>
                <a:srgbClr val="203610"/>
              </a:solidFill>
            </a:endParaRPr>
          </a:p>
          <a:p>
            <a:pPr lvl="0">
              <a:buClrTx/>
            </a:pPr>
            <a:r>
              <a:rPr lang="en-US" sz="1600" dirty="0" err="1">
                <a:solidFill>
                  <a:srgbClr val="000000"/>
                </a:solidFill>
              </a:rPr>
              <a:t>BlackBoard</a:t>
            </a:r>
            <a:r>
              <a:rPr lang="en-US" sz="1600" dirty="0">
                <a:solidFill>
                  <a:srgbClr val="000000"/>
                </a:solidFill>
              </a:rPr>
              <a:t> Integration</a:t>
            </a:r>
          </a:p>
          <a:p>
            <a:pPr lvl="0">
              <a:buClrTx/>
            </a:pPr>
            <a:r>
              <a:rPr lang="en-US" sz="1600" dirty="0">
                <a:solidFill>
                  <a:srgbClr val="000000"/>
                </a:solidFill>
              </a:rPr>
              <a:t>Smart </a:t>
            </a:r>
            <a:r>
              <a:rPr lang="en-US" sz="1600" dirty="0" smtClean="0">
                <a:solidFill>
                  <a:srgbClr val="000000"/>
                </a:solidFill>
              </a:rPr>
              <a:t>Classrooms</a:t>
            </a:r>
            <a:endParaRPr lang="en-US" sz="1600" dirty="0">
              <a:solidFill>
                <a:srgbClr val="000000"/>
              </a:solidFill>
            </a:endParaRPr>
          </a:p>
          <a:p>
            <a:pPr lvl="0">
              <a:buClrTx/>
            </a:pPr>
            <a:r>
              <a:rPr lang="en-US" sz="1600" dirty="0">
                <a:solidFill>
                  <a:srgbClr val="000000"/>
                </a:solidFill>
              </a:rPr>
              <a:t>Wireless Campus</a:t>
            </a:r>
          </a:p>
          <a:p>
            <a:pPr lvl="0">
              <a:buClrTx/>
            </a:pPr>
            <a:r>
              <a:rPr lang="en-US" sz="1600" dirty="0">
                <a:solidFill>
                  <a:srgbClr val="000000"/>
                </a:solidFill>
              </a:rPr>
              <a:t>Support for </a:t>
            </a:r>
            <a:r>
              <a:rPr lang="en-US" sz="1600" dirty="0" smtClean="0">
                <a:solidFill>
                  <a:srgbClr val="000000"/>
                </a:solidFill>
              </a:rPr>
              <a:t>Students, Faculty </a:t>
            </a:r>
            <a:r>
              <a:rPr lang="en-US" sz="1600" dirty="0">
                <a:solidFill>
                  <a:srgbClr val="000000"/>
                </a:solidFill>
              </a:rPr>
              <a:t>and Staff</a:t>
            </a:r>
          </a:p>
          <a:p>
            <a:pPr lvl="0">
              <a:buClrTx/>
            </a:pPr>
            <a:r>
              <a:rPr lang="en-US" sz="1600" dirty="0">
                <a:solidFill>
                  <a:srgbClr val="000000"/>
                </a:solidFill>
              </a:rPr>
              <a:t>Partnerships</a:t>
            </a:r>
          </a:p>
          <a:p>
            <a:pPr lvl="0">
              <a:buClrTx/>
            </a:pPr>
            <a:r>
              <a:rPr lang="en-US" sz="1600" dirty="0">
                <a:solidFill>
                  <a:srgbClr val="000000"/>
                </a:solidFill>
              </a:rPr>
              <a:t>W</a:t>
            </a:r>
            <a:r>
              <a:rPr lang="en-US" sz="1600" dirty="0" smtClean="0">
                <a:solidFill>
                  <a:srgbClr val="000000"/>
                </a:solidFill>
              </a:rPr>
              <a:t>ork </a:t>
            </a:r>
            <a:r>
              <a:rPr lang="en-US" sz="1600" dirty="0">
                <a:solidFill>
                  <a:srgbClr val="000000"/>
                </a:solidFill>
              </a:rPr>
              <a:t>with </a:t>
            </a:r>
            <a:r>
              <a:rPr lang="en-US" sz="1600" dirty="0" smtClean="0">
                <a:solidFill>
                  <a:srgbClr val="000000"/>
                </a:solidFill>
              </a:rPr>
              <a:t>PT </a:t>
            </a:r>
            <a:r>
              <a:rPr lang="en-US" sz="1600" dirty="0">
                <a:solidFill>
                  <a:srgbClr val="000000"/>
                </a:solidFill>
              </a:rPr>
              <a:t>F</a:t>
            </a:r>
            <a:r>
              <a:rPr lang="en-US" sz="1600" dirty="0" smtClean="0">
                <a:solidFill>
                  <a:srgbClr val="000000"/>
                </a:solidFill>
              </a:rPr>
              <a:t>aculty</a:t>
            </a:r>
            <a:r>
              <a:rPr lang="en-US" sz="1600" dirty="0">
                <a:solidFill>
                  <a:srgbClr val="000000"/>
                </a:solidFill>
              </a:rPr>
              <a:t>, </a:t>
            </a:r>
            <a:r>
              <a:rPr lang="en-US" sz="1600" dirty="0" smtClean="0">
                <a:solidFill>
                  <a:srgbClr val="000000"/>
                </a:solidFill>
              </a:rPr>
              <a:t>PT Students and PT Staff</a:t>
            </a:r>
          </a:p>
        </p:txBody>
      </p:sp>
      <p:sp>
        <p:nvSpPr>
          <p:cNvPr id="11" name="Oval 10"/>
          <p:cNvSpPr/>
          <p:nvPr/>
        </p:nvSpPr>
        <p:spPr>
          <a:xfrm>
            <a:off x="762000" y="2348148"/>
            <a:ext cx="1343500" cy="797701"/>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2" name="Oval 11"/>
          <p:cNvSpPr/>
          <p:nvPr/>
        </p:nvSpPr>
        <p:spPr>
          <a:xfrm rot="18773338">
            <a:off x="1480121" y="2083155"/>
            <a:ext cx="1343497" cy="797703"/>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3" name="Oval 12"/>
          <p:cNvSpPr/>
          <p:nvPr/>
        </p:nvSpPr>
        <p:spPr>
          <a:xfrm rot="18552682">
            <a:off x="825997" y="2679943"/>
            <a:ext cx="1343497" cy="797703"/>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4" name="Oval 13"/>
          <p:cNvSpPr/>
          <p:nvPr/>
        </p:nvSpPr>
        <p:spPr>
          <a:xfrm rot="2653548">
            <a:off x="1471884" y="2661665"/>
            <a:ext cx="1343500" cy="797701"/>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5" name="Oval 14"/>
          <p:cNvSpPr/>
          <p:nvPr/>
        </p:nvSpPr>
        <p:spPr>
          <a:xfrm rot="3003997">
            <a:off x="906643" y="2048660"/>
            <a:ext cx="1343497" cy="797703"/>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
        <p:nvSpPr>
          <p:cNvPr id="16" name="Oval 15"/>
          <p:cNvSpPr/>
          <p:nvPr/>
        </p:nvSpPr>
        <p:spPr>
          <a:xfrm>
            <a:off x="1613060" y="2348148"/>
            <a:ext cx="1343500" cy="797701"/>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17" name="Oval 16"/>
          <p:cNvSpPr/>
          <p:nvPr/>
        </p:nvSpPr>
        <p:spPr>
          <a:xfrm rot="16200000">
            <a:off x="1160853" y="1949297"/>
            <a:ext cx="1343497" cy="797703"/>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18" name="Oval 17"/>
          <p:cNvSpPr/>
          <p:nvPr/>
        </p:nvSpPr>
        <p:spPr>
          <a:xfrm rot="16200000">
            <a:off x="1202837" y="2792596"/>
            <a:ext cx="1343497" cy="797703"/>
          </a:xfrm>
          <a:prstGeom prst="ellipse">
            <a:avLst/>
          </a:prstGeom>
          <a:solidFill>
            <a:srgbClr val="E4E905">
              <a:alpha val="50196"/>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               </a:t>
            </a:r>
            <a:endParaRPr lang="en-US" sz="1600" b="1" dirty="0">
              <a:solidFill>
                <a:srgbClr val="000000"/>
              </a:solidFill>
            </a:endParaRPr>
          </a:p>
        </p:txBody>
      </p:sp>
      <p:sp>
        <p:nvSpPr>
          <p:cNvPr id="19" name="Oval 18"/>
          <p:cNvSpPr/>
          <p:nvPr/>
        </p:nvSpPr>
        <p:spPr>
          <a:xfrm>
            <a:off x="1582948" y="2474101"/>
            <a:ext cx="554194" cy="503811"/>
          </a:xfrm>
          <a:prstGeom prst="ellipse">
            <a:avLst/>
          </a:prstGeom>
          <a:solidFill>
            <a:srgbClr val="005828">
              <a:alpha val="89804"/>
            </a:srgbClr>
          </a:solidFill>
          <a:ln>
            <a:solidFill>
              <a:srgbClr val="00843C">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000000"/>
              </a:solidFill>
            </a:endParaRPr>
          </a:p>
        </p:txBody>
      </p:sp>
    </p:spTree>
    <p:extLst>
      <p:ext uri="{BB962C8B-B14F-4D97-AF65-F5344CB8AC3E}">
        <p14:creationId xmlns:p14="http://schemas.microsoft.com/office/powerpoint/2010/main" val="4020905828"/>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86840"/>
            <a:ext cx="8458200" cy="50901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Education Master Plan</a:t>
            </a:r>
            <a:endParaRPr lang="en-US" dirty="0"/>
          </a:p>
        </p:txBody>
      </p:sp>
      <p:sp>
        <p:nvSpPr>
          <p:cNvPr id="8" name="Content Placeholder 2"/>
          <p:cNvSpPr txBox="1">
            <a:spLocks/>
          </p:cNvSpPr>
          <p:nvPr/>
        </p:nvSpPr>
        <p:spPr>
          <a:xfrm>
            <a:off x="2895600" y="1828800"/>
            <a:ext cx="5445760" cy="23545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1800" b="1" dirty="0" smtClean="0">
                <a:solidFill>
                  <a:srgbClr val="203610"/>
                </a:solidFill>
              </a:rPr>
              <a:t>Why Should I be Concerned About the EMP?</a:t>
            </a:r>
            <a:endParaRPr lang="en-US" sz="1800" b="1" dirty="0">
              <a:solidFill>
                <a:srgbClr val="203610"/>
              </a:solidFill>
            </a:endParaRPr>
          </a:p>
          <a:p>
            <a:pPr>
              <a:lnSpc>
                <a:spcPct val="120000"/>
              </a:lnSpc>
              <a:spcBef>
                <a:spcPts val="0"/>
              </a:spcBef>
              <a:spcAft>
                <a:spcPts val="300"/>
              </a:spcAft>
              <a:buClr>
                <a:schemeClr val="tx2">
                  <a:lumMod val="75000"/>
                </a:schemeClr>
              </a:buClr>
            </a:pPr>
            <a:r>
              <a:rPr lang="en-US" sz="1600" dirty="0" smtClean="0">
                <a:solidFill>
                  <a:srgbClr val="203610"/>
                </a:solidFill>
              </a:rPr>
              <a:t>Importance of the Classroom</a:t>
            </a:r>
          </a:p>
          <a:p>
            <a:pPr>
              <a:lnSpc>
                <a:spcPct val="120000"/>
              </a:lnSpc>
              <a:spcBef>
                <a:spcPts val="0"/>
              </a:spcBef>
              <a:spcAft>
                <a:spcPts val="300"/>
              </a:spcAft>
              <a:buClr>
                <a:schemeClr val="tx2">
                  <a:lumMod val="75000"/>
                </a:schemeClr>
              </a:buClr>
            </a:pPr>
            <a:r>
              <a:rPr lang="en-US" sz="1600" dirty="0" smtClean="0">
                <a:solidFill>
                  <a:srgbClr val="203610"/>
                </a:solidFill>
              </a:rPr>
              <a:t>Importance of Wrapping Support around the Classroom</a:t>
            </a:r>
          </a:p>
          <a:p>
            <a:pPr>
              <a:lnSpc>
                <a:spcPct val="120000"/>
              </a:lnSpc>
              <a:spcBef>
                <a:spcPts val="0"/>
              </a:spcBef>
              <a:spcAft>
                <a:spcPts val="300"/>
              </a:spcAft>
              <a:buClr>
                <a:schemeClr val="tx2">
                  <a:lumMod val="75000"/>
                </a:schemeClr>
              </a:buClr>
            </a:pPr>
            <a:r>
              <a:rPr lang="en-US" sz="1600" dirty="0" smtClean="0">
                <a:solidFill>
                  <a:srgbClr val="203610"/>
                </a:solidFill>
              </a:rPr>
              <a:t>Services (Support and Academic), Infrastructure (Physical, Digital, Technological), Professional Development (Staff, Managers and Faculty) </a:t>
            </a:r>
            <a:endParaRPr lang="en-US" sz="1600" dirty="0">
              <a:solidFill>
                <a:srgbClr val="20361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1683938"/>
            <a:ext cx="1893843" cy="1920240"/>
          </a:xfrm>
          <a:prstGeom prst="rect">
            <a:avLst/>
          </a:prstGeom>
        </p:spPr>
      </p:pic>
      <p:sp>
        <p:nvSpPr>
          <p:cNvPr id="6" name="Content Placeholder 2"/>
          <p:cNvSpPr txBox="1">
            <a:spLocks/>
          </p:cNvSpPr>
          <p:nvPr/>
        </p:nvSpPr>
        <p:spPr>
          <a:xfrm>
            <a:off x="914400" y="4724400"/>
            <a:ext cx="7086600" cy="9829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lnSpc>
                <a:spcPct val="120000"/>
              </a:lnSpc>
              <a:spcBef>
                <a:spcPts val="0"/>
              </a:spcBef>
              <a:spcAft>
                <a:spcPts val="300"/>
              </a:spcAft>
              <a:buClr>
                <a:schemeClr val="tx2">
                  <a:lumMod val="75000"/>
                </a:schemeClr>
              </a:buClr>
              <a:buNone/>
            </a:pPr>
            <a:r>
              <a:rPr lang="en-US" sz="2400" b="1" dirty="0" smtClean="0">
                <a:solidFill>
                  <a:srgbClr val="203610"/>
                </a:solidFill>
              </a:rPr>
              <a:t>EMP formally identifies what we will wrap around the classroom and how we plan to do it.</a:t>
            </a:r>
            <a:endParaRPr lang="en-US" sz="2000" dirty="0">
              <a:solidFill>
                <a:srgbClr val="203610"/>
              </a:solidFill>
            </a:endParaRPr>
          </a:p>
        </p:txBody>
      </p:sp>
    </p:spTree>
    <p:extLst>
      <p:ext uri="{BB962C8B-B14F-4D97-AF65-F5344CB8AC3E}">
        <p14:creationId xmlns:p14="http://schemas.microsoft.com/office/powerpoint/2010/main" val="3596889225"/>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86840"/>
            <a:ext cx="8458200" cy="50901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Education Master Plan</a:t>
            </a:r>
            <a:endParaRPr lang="en-US" dirty="0"/>
          </a:p>
        </p:txBody>
      </p:sp>
      <p:sp>
        <p:nvSpPr>
          <p:cNvPr id="8" name="Content Placeholder 2"/>
          <p:cNvSpPr txBox="1">
            <a:spLocks/>
          </p:cNvSpPr>
          <p:nvPr/>
        </p:nvSpPr>
        <p:spPr>
          <a:xfrm>
            <a:off x="645160" y="2446020"/>
            <a:ext cx="3657600" cy="33451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120000"/>
              </a:lnSpc>
              <a:spcBef>
                <a:spcPts val="0"/>
              </a:spcBef>
              <a:spcAft>
                <a:spcPts val="300"/>
              </a:spcAft>
              <a:buClr>
                <a:schemeClr val="tx2">
                  <a:lumMod val="75000"/>
                </a:schemeClr>
              </a:buClr>
            </a:pPr>
            <a:r>
              <a:rPr lang="en-US" sz="1600" dirty="0" smtClean="0">
                <a:solidFill>
                  <a:srgbClr val="203610"/>
                </a:solidFill>
              </a:rPr>
              <a:t>Ed Planning and Degree Audit</a:t>
            </a:r>
          </a:p>
          <a:p>
            <a:pPr>
              <a:lnSpc>
                <a:spcPct val="120000"/>
              </a:lnSpc>
              <a:spcBef>
                <a:spcPts val="0"/>
              </a:spcBef>
              <a:spcAft>
                <a:spcPts val="300"/>
              </a:spcAft>
              <a:buClr>
                <a:schemeClr val="tx2">
                  <a:lumMod val="75000"/>
                </a:schemeClr>
              </a:buClr>
            </a:pPr>
            <a:r>
              <a:rPr lang="en-US" sz="1600" dirty="0" smtClean="0">
                <a:solidFill>
                  <a:srgbClr val="203610"/>
                </a:solidFill>
              </a:rPr>
              <a:t>College Readiness Prerequisites</a:t>
            </a:r>
          </a:p>
          <a:p>
            <a:pPr>
              <a:lnSpc>
                <a:spcPct val="120000"/>
              </a:lnSpc>
              <a:spcBef>
                <a:spcPts val="0"/>
              </a:spcBef>
              <a:spcAft>
                <a:spcPts val="300"/>
              </a:spcAft>
              <a:buClr>
                <a:schemeClr val="tx2">
                  <a:lumMod val="75000"/>
                </a:schemeClr>
              </a:buClr>
            </a:pPr>
            <a:r>
              <a:rPr lang="en-US" sz="1600" dirty="0" smtClean="0">
                <a:solidFill>
                  <a:srgbClr val="203610"/>
                </a:solidFill>
              </a:rPr>
              <a:t>Enrollment Management</a:t>
            </a:r>
          </a:p>
          <a:p>
            <a:pPr>
              <a:lnSpc>
                <a:spcPct val="120000"/>
              </a:lnSpc>
              <a:spcBef>
                <a:spcPts val="0"/>
              </a:spcBef>
              <a:spcAft>
                <a:spcPts val="300"/>
              </a:spcAft>
              <a:buClr>
                <a:schemeClr val="tx2">
                  <a:lumMod val="75000"/>
                </a:schemeClr>
              </a:buClr>
            </a:pPr>
            <a:r>
              <a:rPr lang="en-US" sz="1600" dirty="0" smtClean="0">
                <a:solidFill>
                  <a:srgbClr val="203610"/>
                </a:solidFill>
              </a:rPr>
              <a:t>Construction</a:t>
            </a:r>
          </a:p>
          <a:p>
            <a:pPr>
              <a:lnSpc>
                <a:spcPct val="120000"/>
              </a:lnSpc>
              <a:spcBef>
                <a:spcPts val="0"/>
              </a:spcBef>
              <a:spcAft>
                <a:spcPts val="300"/>
              </a:spcAft>
              <a:buClr>
                <a:schemeClr val="tx2">
                  <a:lumMod val="75000"/>
                </a:schemeClr>
              </a:buClr>
            </a:pPr>
            <a:r>
              <a:rPr lang="en-US" sz="1600" dirty="0" smtClean="0">
                <a:solidFill>
                  <a:srgbClr val="203610"/>
                </a:solidFill>
              </a:rPr>
              <a:t>Professional Development</a:t>
            </a:r>
          </a:p>
          <a:p>
            <a:pPr>
              <a:lnSpc>
                <a:spcPct val="120000"/>
              </a:lnSpc>
              <a:spcBef>
                <a:spcPts val="0"/>
              </a:spcBef>
              <a:spcAft>
                <a:spcPts val="300"/>
              </a:spcAft>
              <a:buClr>
                <a:schemeClr val="tx2">
                  <a:lumMod val="75000"/>
                </a:schemeClr>
              </a:buClr>
            </a:pPr>
            <a:r>
              <a:rPr lang="en-US" sz="1600" dirty="0" smtClean="0">
                <a:solidFill>
                  <a:srgbClr val="203610"/>
                </a:solidFill>
              </a:rPr>
              <a:t>Transfer Services</a:t>
            </a:r>
            <a:endParaRPr lang="en-US" sz="1600" dirty="0">
              <a:solidFill>
                <a:srgbClr val="203610"/>
              </a:solidFill>
            </a:endParaRPr>
          </a:p>
          <a:p>
            <a:pPr>
              <a:lnSpc>
                <a:spcPct val="120000"/>
              </a:lnSpc>
              <a:spcBef>
                <a:spcPts val="0"/>
              </a:spcBef>
              <a:spcAft>
                <a:spcPts val="300"/>
              </a:spcAft>
              <a:buClr>
                <a:schemeClr val="tx2">
                  <a:lumMod val="75000"/>
                </a:schemeClr>
              </a:buClr>
            </a:pPr>
            <a:r>
              <a:rPr lang="en-US" sz="1600" dirty="0" smtClean="0">
                <a:solidFill>
                  <a:srgbClr val="203610"/>
                </a:solidFill>
              </a:rPr>
              <a:t>Basic Skills Strategy</a:t>
            </a:r>
          </a:p>
          <a:p>
            <a:pPr>
              <a:lnSpc>
                <a:spcPct val="120000"/>
              </a:lnSpc>
              <a:spcBef>
                <a:spcPts val="0"/>
              </a:spcBef>
              <a:spcAft>
                <a:spcPts val="300"/>
              </a:spcAft>
              <a:buClr>
                <a:schemeClr val="tx2">
                  <a:lumMod val="75000"/>
                </a:schemeClr>
              </a:buClr>
            </a:pPr>
            <a:r>
              <a:rPr lang="en-US" sz="1600" dirty="0" smtClean="0">
                <a:solidFill>
                  <a:srgbClr val="203610"/>
                </a:solidFill>
              </a:rPr>
              <a:t>Campus Communications</a:t>
            </a:r>
          </a:p>
        </p:txBody>
      </p:sp>
      <p:sp>
        <p:nvSpPr>
          <p:cNvPr id="5" name="Content Placeholder 2"/>
          <p:cNvSpPr txBox="1">
            <a:spLocks/>
          </p:cNvSpPr>
          <p:nvPr/>
        </p:nvSpPr>
        <p:spPr>
          <a:xfrm>
            <a:off x="645160" y="1685170"/>
            <a:ext cx="7696200" cy="52463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0"/>
              </a:spcBef>
              <a:spcAft>
                <a:spcPts val="300"/>
              </a:spcAft>
              <a:buClr>
                <a:schemeClr val="tx2">
                  <a:lumMod val="75000"/>
                </a:schemeClr>
              </a:buClr>
              <a:buNone/>
            </a:pPr>
            <a:r>
              <a:rPr lang="en-US" sz="2000" b="1" dirty="0" smtClean="0">
                <a:solidFill>
                  <a:srgbClr val="203610"/>
                </a:solidFill>
              </a:rPr>
              <a:t>Example Projects Under Consideration . . .</a:t>
            </a:r>
            <a:endParaRPr lang="en-US" sz="1800" dirty="0" smtClean="0">
              <a:solidFill>
                <a:srgbClr val="203610"/>
              </a:solidFill>
            </a:endParaRPr>
          </a:p>
        </p:txBody>
      </p:sp>
      <p:sp>
        <p:nvSpPr>
          <p:cNvPr id="6" name="Content Placeholder 2"/>
          <p:cNvSpPr txBox="1">
            <a:spLocks/>
          </p:cNvSpPr>
          <p:nvPr/>
        </p:nvSpPr>
        <p:spPr>
          <a:xfrm>
            <a:off x="4419600" y="2446020"/>
            <a:ext cx="3657600" cy="319278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120000"/>
              </a:lnSpc>
              <a:spcBef>
                <a:spcPts val="0"/>
              </a:spcBef>
              <a:spcAft>
                <a:spcPts val="300"/>
              </a:spcAft>
              <a:buClr>
                <a:schemeClr val="tx2">
                  <a:lumMod val="75000"/>
                </a:schemeClr>
              </a:buClr>
            </a:pPr>
            <a:r>
              <a:rPr lang="en-US" sz="1600" dirty="0" smtClean="0">
                <a:solidFill>
                  <a:srgbClr val="203610"/>
                </a:solidFill>
              </a:rPr>
              <a:t>Achievement Gap</a:t>
            </a:r>
          </a:p>
          <a:p>
            <a:pPr>
              <a:lnSpc>
                <a:spcPct val="120000"/>
              </a:lnSpc>
              <a:spcBef>
                <a:spcPts val="0"/>
              </a:spcBef>
              <a:spcAft>
                <a:spcPts val="300"/>
              </a:spcAft>
              <a:buClr>
                <a:schemeClr val="tx2">
                  <a:lumMod val="75000"/>
                </a:schemeClr>
              </a:buClr>
            </a:pPr>
            <a:r>
              <a:rPr lang="en-US" sz="1600" dirty="0" smtClean="0">
                <a:solidFill>
                  <a:srgbClr val="203610"/>
                </a:solidFill>
              </a:rPr>
              <a:t>Teaching Best Practices</a:t>
            </a:r>
          </a:p>
          <a:p>
            <a:pPr>
              <a:lnSpc>
                <a:spcPct val="120000"/>
              </a:lnSpc>
              <a:spcBef>
                <a:spcPts val="0"/>
              </a:spcBef>
              <a:spcAft>
                <a:spcPts val="300"/>
              </a:spcAft>
              <a:buClr>
                <a:schemeClr val="tx2">
                  <a:lumMod val="75000"/>
                </a:schemeClr>
              </a:buClr>
            </a:pPr>
            <a:r>
              <a:rPr lang="en-US" sz="1600" dirty="0" smtClean="0">
                <a:solidFill>
                  <a:srgbClr val="203610"/>
                </a:solidFill>
              </a:rPr>
              <a:t>Engagement-Learning-Advance Assessment</a:t>
            </a:r>
          </a:p>
          <a:p>
            <a:pPr>
              <a:lnSpc>
                <a:spcPct val="120000"/>
              </a:lnSpc>
              <a:spcBef>
                <a:spcPts val="0"/>
              </a:spcBef>
              <a:spcAft>
                <a:spcPts val="300"/>
              </a:spcAft>
              <a:buClr>
                <a:schemeClr val="tx2">
                  <a:lumMod val="75000"/>
                </a:schemeClr>
              </a:buClr>
            </a:pPr>
            <a:r>
              <a:rPr lang="en-US" sz="1600" dirty="0" smtClean="0">
                <a:solidFill>
                  <a:srgbClr val="203610"/>
                </a:solidFill>
              </a:rPr>
              <a:t>Community Involvement/Support</a:t>
            </a:r>
          </a:p>
          <a:p>
            <a:pPr>
              <a:lnSpc>
                <a:spcPct val="120000"/>
              </a:lnSpc>
              <a:spcBef>
                <a:spcPts val="0"/>
              </a:spcBef>
              <a:spcAft>
                <a:spcPts val="300"/>
              </a:spcAft>
              <a:buClr>
                <a:schemeClr val="tx2">
                  <a:lumMod val="75000"/>
                </a:schemeClr>
              </a:buClr>
            </a:pPr>
            <a:r>
              <a:rPr lang="en-US" sz="1600" dirty="0" smtClean="0">
                <a:solidFill>
                  <a:srgbClr val="203610"/>
                </a:solidFill>
              </a:rPr>
              <a:t>Planning and Decision-Making</a:t>
            </a:r>
          </a:p>
          <a:p>
            <a:pPr>
              <a:lnSpc>
                <a:spcPct val="120000"/>
              </a:lnSpc>
              <a:spcBef>
                <a:spcPts val="0"/>
              </a:spcBef>
              <a:spcAft>
                <a:spcPts val="300"/>
              </a:spcAft>
              <a:buClr>
                <a:schemeClr val="tx2">
                  <a:lumMod val="75000"/>
                </a:schemeClr>
              </a:buClr>
            </a:pPr>
            <a:r>
              <a:rPr lang="en-US" sz="1600" dirty="0" smtClean="0">
                <a:solidFill>
                  <a:srgbClr val="203610"/>
                </a:solidFill>
              </a:rPr>
              <a:t>Budgeting and Resource Allocation </a:t>
            </a:r>
          </a:p>
        </p:txBody>
      </p:sp>
      <p:sp>
        <p:nvSpPr>
          <p:cNvPr id="9" name="Content Placeholder 2"/>
          <p:cNvSpPr txBox="1">
            <a:spLocks/>
          </p:cNvSpPr>
          <p:nvPr/>
        </p:nvSpPr>
        <p:spPr>
          <a:xfrm>
            <a:off x="838200" y="5647570"/>
            <a:ext cx="7696200" cy="52463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r">
              <a:lnSpc>
                <a:spcPct val="120000"/>
              </a:lnSpc>
              <a:spcBef>
                <a:spcPts val="0"/>
              </a:spcBef>
              <a:spcAft>
                <a:spcPts val="300"/>
              </a:spcAft>
              <a:buClr>
                <a:schemeClr val="tx2">
                  <a:lumMod val="75000"/>
                </a:schemeClr>
              </a:buClr>
              <a:buNone/>
            </a:pPr>
            <a:r>
              <a:rPr lang="en-US" sz="2000" b="1" dirty="0" smtClean="0">
                <a:solidFill>
                  <a:srgbClr val="203610"/>
                </a:solidFill>
              </a:rPr>
              <a:t>The Hardest Part of Education Master Planning</a:t>
            </a:r>
            <a:endParaRPr lang="en-US" sz="1800" dirty="0" smtClean="0">
              <a:solidFill>
                <a:srgbClr val="20361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880" y="1447800"/>
            <a:ext cx="1188720" cy="1205289"/>
          </a:xfrm>
          <a:prstGeom prst="rect">
            <a:avLst/>
          </a:prstGeom>
        </p:spPr>
      </p:pic>
    </p:spTree>
    <p:extLst>
      <p:ext uri="{BB962C8B-B14F-4D97-AF65-F5344CB8AC3E}">
        <p14:creationId xmlns:p14="http://schemas.microsoft.com/office/powerpoint/2010/main" val="560620618"/>
      </p:ext>
    </p:extLst>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00400" y="118872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800" dirty="0" smtClean="0"/>
              <a:t>Assessment</a:t>
            </a:r>
            <a:endParaRPr lang="en-US"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743200"/>
            <a:ext cx="6248400" cy="3458936"/>
          </a:xfrm>
          <a:prstGeom prst="rect">
            <a:avLst/>
          </a:prstGeom>
        </p:spPr>
      </p:pic>
    </p:spTree>
    <p:extLst>
      <p:ext uri="{BB962C8B-B14F-4D97-AF65-F5344CB8AC3E}">
        <p14:creationId xmlns:p14="http://schemas.microsoft.com/office/powerpoint/2010/main" val="1241513382"/>
      </p:ext>
    </p:extLst>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Spring 2014</a:t>
            </a:r>
            <a:r>
              <a:rPr lang="en-US" dirty="0" smtClean="0"/>
              <a:t/>
            </a:r>
            <a:br>
              <a:rPr lang="en-US" dirty="0" smtClean="0"/>
            </a:br>
            <a:r>
              <a:rPr lang="en-US" sz="4000" b="1" dirty="0" smtClean="0"/>
              <a:t>Outcomes </a:t>
            </a:r>
            <a:r>
              <a:rPr lang="en-US" sz="4000" b="1" dirty="0"/>
              <a:t>Assessment </a:t>
            </a:r>
            <a:r>
              <a:rPr lang="en-US" sz="4000" b="1" dirty="0" smtClean="0"/>
              <a:t>Objectives</a:t>
            </a:r>
            <a:endParaRPr lang="en-US" sz="4000" dirty="0"/>
          </a:p>
        </p:txBody>
      </p:sp>
      <p:sp>
        <p:nvSpPr>
          <p:cNvPr id="3" name="Content Placeholder 2"/>
          <p:cNvSpPr>
            <a:spLocks noGrp="1"/>
          </p:cNvSpPr>
          <p:nvPr>
            <p:ph idx="1"/>
          </p:nvPr>
        </p:nvSpPr>
        <p:spPr/>
        <p:txBody>
          <a:bodyPr>
            <a:normAutofit/>
          </a:bodyPr>
          <a:lstStyle/>
          <a:p>
            <a:pPr lvl="0"/>
            <a:r>
              <a:rPr lang="en-US" dirty="0">
                <a:solidFill>
                  <a:srgbClr val="000000"/>
                </a:solidFill>
                <a:latin typeface="Calibri" panose="020F0502020204030204" pitchFamily="34" charset="0"/>
              </a:rPr>
              <a:t>Identify a database to manage all outcomes assessment data</a:t>
            </a:r>
          </a:p>
          <a:p>
            <a:pPr lvl="0"/>
            <a:r>
              <a:rPr lang="en-US" dirty="0">
                <a:solidFill>
                  <a:srgbClr val="000000"/>
                </a:solidFill>
                <a:latin typeface="Calibri" panose="020F0502020204030204" pitchFamily="34" charset="0"/>
              </a:rPr>
              <a:t>Work with campus to map ILOs to all course outcomes</a:t>
            </a:r>
          </a:p>
          <a:p>
            <a:pPr lvl="0"/>
            <a:r>
              <a:rPr lang="en-US" dirty="0">
                <a:solidFill>
                  <a:srgbClr val="000000"/>
                </a:solidFill>
                <a:latin typeface="Calibri" panose="020F0502020204030204" pitchFamily="34" charset="0"/>
              </a:rPr>
              <a:t>Work with campus to map program level outcomes to course outcomes</a:t>
            </a:r>
          </a:p>
          <a:p>
            <a:pPr lvl="0"/>
            <a:r>
              <a:rPr lang="en-US" dirty="0">
                <a:solidFill>
                  <a:srgbClr val="000000"/>
                </a:solidFill>
                <a:latin typeface="Calibri" panose="020F0502020204030204" pitchFamily="34" charset="0"/>
              </a:rPr>
              <a:t>Develop annual course, program, and ILO assessment calendar</a:t>
            </a:r>
          </a:p>
          <a:p>
            <a:pPr lvl="0"/>
            <a:r>
              <a:rPr lang="en-US" dirty="0">
                <a:solidFill>
                  <a:srgbClr val="000000"/>
                </a:solidFill>
                <a:latin typeface="Calibri" panose="020F0502020204030204" pitchFamily="34" charset="0"/>
              </a:rPr>
              <a:t>Develop a process for collecting and compiling assessment </a:t>
            </a:r>
            <a:r>
              <a:rPr lang="en-US" dirty="0" smtClean="0">
                <a:solidFill>
                  <a:srgbClr val="000000"/>
                </a:solidFill>
                <a:latin typeface="Calibri" panose="020F0502020204030204" pitchFamily="34" charset="0"/>
              </a:rPr>
              <a:t>data</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7893496"/>
      </p:ext>
    </p:extLst>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0">
                  <a:solidFill>
                    <a:srgbClr val="00B050"/>
                  </a:solidFill>
                  <a:prstDash val="solid"/>
                </a:ln>
                <a:solidFill>
                  <a:srgbClr val="FFFF00"/>
                </a:solidFill>
                <a:effectLst>
                  <a:outerShdw blurRad="50000" dist="50800" dir="7500000" algn="tl">
                    <a:srgbClr val="000000">
                      <a:shade val="5000"/>
                      <a:alpha val="35000"/>
                    </a:srgbClr>
                  </a:outerShdw>
                </a:effectLst>
              </a:rPr>
              <a:t>Outcomes Assessment Roles</a:t>
            </a:r>
          </a:p>
        </p:txBody>
      </p:sp>
      <p:graphicFrame>
        <p:nvGraphicFramePr>
          <p:cNvPr id="4" name="Diagram 3"/>
          <p:cNvGraphicFramePr/>
          <p:nvPr>
            <p:extLst>
              <p:ext uri="{D42A27DB-BD31-4B8C-83A1-F6EECF244321}">
                <p14:modId xmlns:p14="http://schemas.microsoft.com/office/powerpoint/2010/main" val="4174917266"/>
              </p:ext>
            </p:extLst>
          </p:nvPr>
        </p:nvGraphicFramePr>
        <p:xfrm>
          <a:off x="1143000" y="2133600"/>
          <a:ext cx="6835140" cy="353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
          <p:cNvSpPr txBox="1">
            <a:spLocks noChangeArrowheads="1"/>
          </p:cNvSpPr>
          <p:nvPr/>
        </p:nvSpPr>
        <p:spPr bwMode="auto">
          <a:xfrm>
            <a:off x="3573780" y="1347497"/>
            <a:ext cx="1905000" cy="617220"/>
          </a:xfrm>
          <a:prstGeom prst="rect">
            <a:avLst/>
          </a:prstGeom>
          <a:solidFill>
            <a:srgbClr val="FFFF00"/>
          </a:solidFill>
          <a:ln w="38100">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dirty="0">
                <a:solidFill>
                  <a:prstClr val="black"/>
                </a:solidFill>
                <a:ea typeface="Calibri"/>
                <a:cs typeface="Times New Roman"/>
              </a:rPr>
              <a:t>Faculty/Staff develop outcomes statement</a:t>
            </a:r>
            <a:endParaRPr lang="en-US" sz="1100" dirty="0">
              <a:solidFill>
                <a:prstClr val="black"/>
              </a:solidFill>
              <a:ea typeface="Calibri"/>
              <a:cs typeface="Times New Roman"/>
            </a:endParaRPr>
          </a:p>
        </p:txBody>
      </p:sp>
      <p:sp>
        <p:nvSpPr>
          <p:cNvPr id="6" name="Text Box 2"/>
          <p:cNvSpPr txBox="1">
            <a:spLocks noChangeArrowheads="1"/>
          </p:cNvSpPr>
          <p:nvPr/>
        </p:nvSpPr>
        <p:spPr bwMode="auto">
          <a:xfrm>
            <a:off x="6515100" y="1354773"/>
            <a:ext cx="2476500" cy="3634740"/>
          </a:xfrm>
          <a:prstGeom prst="rect">
            <a:avLst/>
          </a:prstGeom>
          <a:solidFill>
            <a:srgbClr val="FFFF00"/>
          </a:solidFill>
          <a:ln w="38100">
            <a:solidFill>
              <a:srgbClr val="000000"/>
            </a:solidFill>
            <a:miter lim="800000"/>
            <a:headEnd/>
            <a:tailEnd/>
          </a:ln>
        </p:spPr>
        <p:txBody>
          <a:bodyPr rot="0" vert="horz" wrap="square" lIns="91440" tIns="45720" rIns="91440" bIns="45720" anchor="t" anchorCtr="0">
            <a:noAutofit/>
          </a:bodyPr>
          <a:lstStyle/>
          <a:p>
            <a:pPr marL="342900" indent="-342900">
              <a:lnSpc>
                <a:spcPct val="115000"/>
              </a:lnSpc>
              <a:buFont typeface="Symbol"/>
              <a:buChar char=""/>
            </a:pPr>
            <a:r>
              <a:rPr lang="en-US" sz="1200" dirty="0">
                <a:solidFill>
                  <a:prstClr val="black"/>
                </a:solidFill>
                <a:ea typeface="Calibri"/>
                <a:cs typeface="Times New Roman"/>
              </a:rPr>
              <a:t>Use 4-Level Rubric campus adopted to assess students</a:t>
            </a:r>
            <a:endParaRPr lang="en-US" sz="1100" dirty="0">
              <a:solidFill>
                <a:prstClr val="black"/>
              </a:solidFill>
              <a:ea typeface="Calibri"/>
              <a:cs typeface="Times New Roman"/>
            </a:endParaRPr>
          </a:p>
          <a:p>
            <a:pPr marL="342900" indent="-342900">
              <a:lnSpc>
                <a:spcPct val="115000"/>
              </a:lnSpc>
              <a:buFont typeface="Symbol"/>
              <a:buChar char=""/>
            </a:pPr>
            <a:r>
              <a:rPr lang="en-US" sz="1200" b="1" dirty="0">
                <a:solidFill>
                  <a:prstClr val="black"/>
                </a:solidFill>
                <a:ea typeface="Calibri"/>
                <a:cs typeface="Times New Roman"/>
              </a:rPr>
              <a:t>Following services offered by the research office</a:t>
            </a:r>
            <a:endParaRPr lang="en-US" sz="1100" dirty="0">
              <a:solidFill>
                <a:prstClr val="black"/>
              </a:solidFill>
              <a:ea typeface="Calibri"/>
              <a:cs typeface="Times New Roman"/>
            </a:endParaRPr>
          </a:p>
          <a:p>
            <a:pPr marL="742950" lvl="1" indent="-285750">
              <a:lnSpc>
                <a:spcPct val="115000"/>
              </a:lnSpc>
              <a:buFont typeface="+mj-lt"/>
              <a:buAutoNum type="arabicPeriod"/>
            </a:pPr>
            <a:r>
              <a:rPr lang="en-US" sz="1200" dirty="0">
                <a:solidFill>
                  <a:prstClr val="black"/>
                </a:solidFill>
                <a:ea typeface="Calibri"/>
                <a:cs typeface="Times New Roman"/>
              </a:rPr>
              <a:t>Help with developing approach for assessing outcome</a:t>
            </a:r>
            <a:endParaRPr lang="en-US" sz="1100" dirty="0">
              <a:solidFill>
                <a:prstClr val="black"/>
              </a:solidFill>
              <a:ea typeface="Calibri"/>
              <a:cs typeface="Times New Roman"/>
            </a:endParaRPr>
          </a:p>
          <a:p>
            <a:pPr marL="742950" lvl="1" indent="-285750">
              <a:lnSpc>
                <a:spcPct val="115000"/>
              </a:lnSpc>
              <a:buFont typeface="+mj-lt"/>
              <a:buAutoNum type="arabicPeriod"/>
            </a:pPr>
            <a:r>
              <a:rPr lang="en-US" sz="1200" dirty="0">
                <a:solidFill>
                  <a:prstClr val="black"/>
                </a:solidFill>
                <a:ea typeface="Calibri"/>
                <a:cs typeface="Times New Roman"/>
              </a:rPr>
              <a:t>Create </a:t>
            </a:r>
            <a:r>
              <a:rPr lang="en-US" sz="1200" dirty="0" err="1">
                <a:solidFill>
                  <a:prstClr val="black"/>
                </a:solidFill>
                <a:ea typeface="Calibri"/>
                <a:cs typeface="Times New Roman"/>
              </a:rPr>
              <a:t>scannable</a:t>
            </a:r>
            <a:r>
              <a:rPr lang="en-US" sz="1200" dirty="0">
                <a:solidFill>
                  <a:prstClr val="black"/>
                </a:solidFill>
                <a:ea typeface="Calibri"/>
                <a:cs typeface="Times New Roman"/>
              </a:rPr>
              <a:t> surveys and/or forms to collect and enter data into outcomes assessment database</a:t>
            </a:r>
            <a:endParaRPr lang="en-US" sz="1100" dirty="0">
              <a:solidFill>
                <a:prstClr val="black"/>
              </a:solidFill>
              <a:ea typeface="Calibri"/>
              <a:cs typeface="Times New Roman"/>
            </a:endParaRPr>
          </a:p>
          <a:p>
            <a:pPr marL="742950" lvl="1" indent="-285750">
              <a:lnSpc>
                <a:spcPct val="115000"/>
              </a:lnSpc>
              <a:buFont typeface="+mj-lt"/>
              <a:buAutoNum type="arabicPeriod"/>
            </a:pPr>
            <a:r>
              <a:rPr lang="en-US" sz="1200" dirty="0">
                <a:solidFill>
                  <a:prstClr val="black"/>
                </a:solidFill>
                <a:ea typeface="Calibri"/>
                <a:cs typeface="Times New Roman"/>
              </a:rPr>
              <a:t>Enter data into e-Lumen or other database</a:t>
            </a:r>
            <a:endParaRPr lang="en-US" sz="1100" dirty="0">
              <a:solidFill>
                <a:prstClr val="black"/>
              </a:solidFill>
              <a:ea typeface="Calibri"/>
              <a:cs typeface="Times New Roman"/>
            </a:endParaRPr>
          </a:p>
          <a:p>
            <a:pPr marL="742950" lvl="1" indent="-285750">
              <a:lnSpc>
                <a:spcPct val="115000"/>
              </a:lnSpc>
              <a:spcAft>
                <a:spcPts val="1000"/>
              </a:spcAft>
              <a:buFont typeface="+mj-lt"/>
              <a:buAutoNum type="arabicPeriod"/>
            </a:pPr>
            <a:r>
              <a:rPr lang="en-US" sz="1200" dirty="0">
                <a:solidFill>
                  <a:prstClr val="black"/>
                </a:solidFill>
                <a:ea typeface="Calibri"/>
                <a:cs typeface="Times New Roman"/>
              </a:rPr>
              <a:t>Create and maintain assessment database</a:t>
            </a:r>
            <a:endParaRPr lang="en-US" sz="1100" dirty="0">
              <a:solidFill>
                <a:prstClr val="black"/>
              </a:solidFill>
              <a:ea typeface="Calibri"/>
              <a:cs typeface="Times New Roman"/>
            </a:endParaRPr>
          </a:p>
        </p:txBody>
      </p:sp>
      <p:sp>
        <p:nvSpPr>
          <p:cNvPr id="7" name="Text Box 2"/>
          <p:cNvSpPr txBox="1">
            <a:spLocks noChangeArrowheads="1"/>
          </p:cNvSpPr>
          <p:nvPr/>
        </p:nvSpPr>
        <p:spPr bwMode="auto">
          <a:xfrm>
            <a:off x="6126480" y="5334000"/>
            <a:ext cx="1257300" cy="541020"/>
          </a:xfrm>
          <a:prstGeom prst="rect">
            <a:avLst/>
          </a:prstGeom>
          <a:solidFill>
            <a:srgbClr val="FFFF00"/>
          </a:solidFill>
          <a:ln w="38100">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dirty="0">
                <a:solidFill>
                  <a:prstClr val="black"/>
                </a:solidFill>
                <a:ea typeface="Calibri"/>
                <a:cs typeface="Times New Roman"/>
              </a:rPr>
              <a:t>Developed by Faculty/Staff</a:t>
            </a:r>
            <a:endParaRPr lang="en-US" sz="1100" dirty="0">
              <a:solidFill>
                <a:prstClr val="black"/>
              </a:solidFill>
              <a:ea typeface="Calibri"/>
              <a:cs typeface="Times New Roman"/>
            </a:endParaRPr>
          </a:p>
        </p:txBody>
      </p:sp>
      <p:sp>
        <p:nvSpPr>
          <p:cNvPr id="8" name="Text Box 5"/>
          <p:cNvSpPr txBox="1">
            <a:spLocks noChangeArrowheads="1"/>
          </p:cNvSpPr>
          <p:nvPr/>
        </p:nvSpPr>
        <p:spPr bwMode="auto">
          <a:xfrm>
            <a:off x="990600" y="5188909"/>
            <a:ext cx="2072640" cy="1363980"/>
          </a:xfrm>
          <a:prstGeom prst="rect">
            <a:avLst/>
          </a:prstGeom>
          <a:solidFill>
            <a:srgbClr val="FFFF00"/>
          </a:solidFill>
          <a:ln w="38100">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dirty="0">
                <a:solidFill>
                  <a:prstClr val="black"/>
                </a:solidFill>
                <a:ea typeface="Calibri"/>
                <a:cs typeface="Times New Roman"/>
              </a:rPr>
              <a:t>Faculty/Staff summarize results based on aggregated data. If research office compiled data in Step 2, research office will provide aggregated data to unit.</a:t>
            </a:r>
            <a:endParaRPr lang="en-US" sz="1100" dirty="0">
              <a:solidFill>
                <a:prstClr val="black"/>
              </a:solidFill>
              <a:ea typeface="Calibri"/>
              <a:cs typeface="Times New Roman"/>
            </a:endParaRPr>
          </a:p>
        </p:txBody>
      </p:sp>
      <p:sp>
        <p:nvSpPr>
          <p:cNvPr id="9" name="Text Box 6"/>
          <p:cNvSpPr txBox="1">
            <a:spLocks noChangeArrowheads="1"/>
          </p:cNvSpPr>
          <p:nvPr/>
        </p:nvSpPr>
        <p:spPr bwMode="auto">
          <a:xfrm>
            <a:off x="304800" y="2286000"/>
            <a:ext cx="2362200" cy="1981200"/>
          </a:xfrm>
          <a:prstGeom prst="rect">
            <a:avLst/>
          </a:prstGeom>
          <a:solidFill>
            <a:srgbClr val="FFFF00"/>
          </a:solidFill>
          <a:ln w="38100">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prstClr val="black"/>
                </a:solidFill>
                <a:ea typeface="Calibri"/>
                <a:cs typeface="Times New Roman"/>
              </a:rPr>
              <a:t>Faculty/Staff identify what learned from assessment and develop plan for improvement, if needed.</a:t>
            </a:r>
            <a:endParaRPr lang="en-US" sz="1100" dirty="0">
              <a:solidFill>
                <a:prstClr val="black"/>
              </a:solidFill>
              <a:ea typeface="Calibri"/>
              <a:cs typeface="Times New Roman"/>
            </a:endParaRPr>
          </a:p>
          <a:p>
            <a:pPr>
              <a:lnSpc>
                <a:spcPct val="115000"/>
              </a:lnSpc>
              <a:spcAft>
                <a:spcPts val="1000"/>
              </a:spcAft>
            </a:pPr>
            <a:r>
              <a:rPr lang="en-US" sz="1200" dirty="0">
                <a:solidFill>
                  <a:prstClr val="black"/>
                </a:solidFill>
                <a:ea typeface="Calibri"/>
                <a:cs typeface="Times New Roman"/>
              </a:rPr>
              <a:t>Faculty complete outcomes assessment process by recording all five steps in the planning and program review web tool (This is not a research office function).</a:t>
            </a:r>
            <a:endParaRPr lang="en-US" sz="1100" dirty="0">
              <a:solidFill>
                <a:prstClr val="black"/>
              </a:solidFill>
              <a:ea typeface="Calibri"/>
              <a:cs typeface="Times New Roman"/>
            </a:endParaRPr>
          </a:p>
        </p:txBody>
      </p:sp>
      <p:cxnSp>
        <p:nvCxnSpPr>
          <p:cNvPr id="10" name="Straight Connector 9"/>
          <p:cNvCxnSpPr/>
          <p:nvPr/>
        </p:nvCxnSpPr>
        <p:spPr>
          <a:xfrm flipV="1">
            <a:off x="6141720" y="3092133"/>
            <a:ext cx="37338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51045" y="1961542"/>
            <a:ext cx="0" cy="2362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53100" y="5448300"/>
            <a:ext cx="373380" cy="1447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4620" y="3398520"/>
            <a:ext cx="99060" cy="3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63240" y="5372955"/>
            <a:ext cx="266700" cy="152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3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Mary Bender!</a:t>
            </a:r>
            <a:endParaRPr lang="en-US" dirty="0"/>
          </a:p>
        </p:txBody>
      </p:sp>
      <p:sp>
        <p:nvSpPr>
          <p:cNvPr id="3" name="Content Placeholder 2"/>
          <p:cNvSpPr>
            <a:spLocks noGrp="1"/>
          </p:cNvSpPr>
          <p:nvPr>
            <p:ph sz="half" idx="1"/>
          </p:nvPr>
        </p:nvSpPr>
        <p:spPr/>
        <p:txBody>
          <a:bodyPr>
            <a:normAutofit/>
          </a:bodyPr>
          <a:lstStyle/>
          <a:p>
            <a:r>
              <a:rPr lang="en-US" sz="2400" b="1" dirty="0" smtClean="0">
                <a:solidFill>
                  <a:srgbClr val="000000"/>
                </a:solidFill>
              </a:rPr>
              <a:t>Administrative Secretary, Division of Career and Technical Education and Human Development</a:t>
            </a:r>
            <a:endParaRPr lang="en-US" sz="2400" b="1" dirty="0">
              <a:solidFill>
                <a:srgbClr val="000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600200"/>
            <a:ext cx="3114675" cy="3829050"/>
          </a:xfrm>
          <a:prstGeom prst="rect">
            <a:avLst/>
          </a:prstGeom>
          <a:ln>
            <a:noFill/>
          </a:ln>
          <a:effectLst>
            <a:softEdge rad="112500"/>
          </a:effectLst>
        </p:spPr>
      </p:pic>
    </p:spTree>
    <p:extLst>
      <p:ext uri="{BB962C8B-B14F-4D97-AF65-F5344CB8AC3E}">
        <p14:creationId xmlns:p14="http://schemas.microsoft.com/office/powerpoint/2010/main" val="3679307102"/>
      </p:ext>
    </p:extLst>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00400" y="121920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800" dirty="0" smtClean="0"/>
              <a:t>Assembly Bill 86</a:t>
            </a:r>
            <a:endParaRPr lang="en-US" sz="4800" dirty="0"/>
          </a:p>
        </p:txBody>
      </p:sp>
      <p:sp>
        <p:nvSpPr>
          <p:cNvPr id="3" name="TextBox 2"/>
          <p:cNvSpPr txBox="1"/>
          <p:nvPr/>
        </p:nvSpPr>
        <p:spPr>
          <a:xfrm>
            <a:off x="762000" y="2209800"/>
            <a:ext cx="7467600" cy="677108"/>
          </a:xfrm>
          <a:prstGeom prst="rect">
            <a:avLst/>
          </a:prstGeom>
          <a:noFill/>
        </p:spPr>
        <p:txBody>
          <a:bodyPr wrap="square" rtlCol="0">
            <a:spAutoFit/>
          </a:bodyPr>
          <a:lstStyle/>
          <a:p>
            <a:r>
              <a:rPr lang="en-US" sz="2000" dirty="0" smtClean="0"/>
              <a:t>Re-Envisioning Adult Education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47009"/>
            <a:ext cx="5562600" cy="3615691"/>
          </a:xfrm>
          <a:prstGeom prst="rect">
            <a:avLst/>
          </a:prstGeom>
        </p:spPr>
      </p:pic>
    </p:spTree>
    <p:extLst>
      <p:ext uri="{BB962C8B-B14F-4D97-AF65-F5344CB8AC3E}">
        <p14:creationId xmlns:p14="http://schemas.microsoft.com/office/powerpoint/2010/main" val="170293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Education and AB 86</a:t>
            </a:r>
            <a:endParaRPr lang="en-US" dirty="0"/>
          </a:p>
        </p:txBody>
      </p:sp>
      <p:sp>
        <p:nvSpPr>
          <p:cNvPr id="3" name="Content Placeholder 2"/>
          <p:cNvSpPr>
            <a:spLocks noGrp="1"/>
          </p:cNvSpPr>
          <p:nvPr>
            <p:ph idx="1"/>
          </p:nvPr>
        </p:nvSpPr>
        <p:spPr>
          <a:xfrm>
            <a:off x="457200" y="1600200"/>
            <a:ext cx="8077200" cy="3733800"/>
          </a:xfrm>
        </p:spPr>
        <p:txBody>
          <a:bodyPr/>
          <a:lstStyle/>
          <a:p>
            <a:r>
              <a:rPr lang="en-US" dirty="0" smtClean="0">
                <a:solidFill>
                  <a:srgbClr val="000000"/>
                </a:solidFill>
              </a:rPr>
              <a:t>One in five Californians lacks a high school diploma</a:t>
            </a:r>
          </a:p>
          <a:p>
            <a:r>
              <a:rPr lang="en-US" dirty="0" smtClean="0">
                <a:solidFill>
                  <a:srgbClr val="000000"/>
                </a:solidFill>
              </a:rPr>
              <a:t>Over 50% of these have less than a ninth-grade education</a:t>
            </a:r>
          </a:p>
          <a:p>
            <a:r>
              <a:rPr lang="en-US" dirty="0" smtClean="0">
                <a:solidFill>
                  <a:srgbClr val="000000"/>
                </a:solidFill>
              </a:rPr>
              <a:t>The systems responsible for adult education don’t always play well together</a:t>
            </a:r>
          </a:p>
          <a:p>
            <a:r>
              <a:rPr lang="en-US" dirty="0" smtClean="0">
                <a:solidFill>
                  <a:srgbClr val="000000"/>
                </a:solidFill>
              </a:rPr>
              <a:t>We need an integrated approach</a:t>
            </a:r>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953000"/>
            <a:ext cx="2400300" cy="1600200"/>
          </a:xfrm>
          <a:prstGeom prst="rect">
            <a:avLst/>
          </a:prstGeom>
        </p:spPr>
      </p:pic>
    </p:spTree>
    <p:extLst>
      <p:ext uri="{BB962C8B-B14F-4D97-AF65-F5344CB8AC3E}">
        <p14:creationId xmlns:p14="http://schemas.microsoft.com/office/powerpoint/2010/main" val="3310232364"/>
      </p:ext>
    </p:extLst>
  </p:cSld>
  <p:clrMapOvr>
    <a:masterClrMapping/>
  </p:clrMapOvr>
  <p:transition spd="slow">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 86</a:t>
            </a:r>
            <a:endParaRPr lang="en-US" dirty="0"/>
          </a:p>
        </p:txBody>
      </p:sp>
      <p:sp>
        <p:nvSpPr>
          <p:cNvPr id="3" name="Content Placeholder 2"/>
          <p:cNvSpPr>
            <a:spLocks noGrp="1"/>
          </p:cNvSpPr>
          <p:nvPr>
            <p:ph idx="1"/>
          </p:nvPr>
        </p:nvSpPr>
        <p:spPr>
          <a:xfrm>
            <a:off x="2895600" y="1447800"/>
            <a:ext cx="5791200" cy="5029200"/>
          </a:xfrm>
        </p:spPr>
        <p:txBody>
          <a:bodyPr>
            <a:normAutofit/>
          </a:bodyPr>
          <a:lstStyle/>
          <a:p>
            <a:r>
              <a:rPr lang="en-US" dirty="0">
                <a:solidFill>
                  <a:srgbClr val="000000"/>
                </a:solidFill>
              </a:rPr>
              <a:t>Regional </a:t>
            </a:r>
            <a:r>
              <a:rPr lang="en-US" dirty="0" smtClean="0">
                <a:solidFill>
                  <a:srgbClr val="000000"/>
                </a:solidFill>
              </a:rPr>
              <a:t>approach</a:t>
            </a:r>
          </a:p>
          <a:p>
            <a:endParaRPr lang="en-US" dirty="0">
              <a:solidFill>
                <a:srgbClr val="000000"/>
              </a:solidFill>
            </a:endParaRPr>
          </a:p>
          <a:p>
            <a:r>
              <a:rPr lang="en-US" dirty="0" smtClean="0">
                <a:solidFill>
                  <a:srgbClr val="000000"/>
                </a:solidFill>
              </a:rPr>
              <a:t>Community </a:t>
            </a:r>
            <a:r>
              <a:rPr lang="en-US" dirty="0">
                <a:solidFill>
                  <a:srgbClr val="000000"/>
                </a:solidFill>
              </a:rPr>
              <a:t>Colleges as leaders</a:t>
            </a:r>
          </a:p>
          <a:p>
            <a:endParaRPr lang="en-US" dirty="0">
              <a:solidFill>
                <a:srgbClr val="000000"/>
              </a:solidFill>
            </a:endParaRPr>
          </a:p>
          <a:p>
            <a:r>
              <a:rPr lang="en-US" dirty="0" smtClean="0">
                <a:solidFill>
                  <a:srgbClr val="000000"/>
                </a:solidFill>
              </a:rPr>
              <a:t>Re-allocates resources</a:t>
            </a:r>
            <a:endParaRPr lang="en-US" dirty="0">
              <a:solidFill>
                <a:srgbClr val="000000"/>
              </a:solidFill>
            </a:endParaRPr>
          </a:p>
          <a:p>
            <a:endParaRPr lang="en-US" dirty="0">
              <a:solidFill>
                <a:srgbClr val="000000"/>
              </a:solidFill>
            </a:endParaRPr>
          </a:p>
          <a:p>
            <a:r>
              <a:rPr lang="en-US" dirty="0">
                <a:solidFill>
                  <a:srgbClr val="000000"/>
                </a:solidFill>
              </a:rPr>
              <a:t>Planning to occur 2013-2015</a:t>
            </a:r>
          </a:p>
          <a:p>
            <a:endParaRPr lang="en-US" dirty="0">
              <a:solidFill>
                <a:srgbClr val="000000"/>
              </a:solidFill>
            </a:endParaRPr>
          </a:p>
          <a:p>
            <a:r>
              <a:rPr lang="en-US" dirty="0" smtClean="0">
                <a:solidFill>
                  <a:srgbClr val="000000"/>
                </a:solidFill>
              </a:rPr>
              <a:t>Development of consortia</a:t>
            </a:r>
            <a:endParaRPr lang="en-US" dirty="0">
              <a:solidFill>
                <a:srgbClr val="000000"/>
              </a:solidFil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2057400" cy="2057400"/>
          </a:xfrm>
          <a:prstGeom prst="rect">
            <a:avLst/>
          </a:prstGeom>
        </p:spPr>
      </p:pic>
    </p:spTree>
    <p:extLst>
      <p:ext uri="{BB962C8B-B14F-4D97-AF65-F5344CB8AC3E}">
        <p14:creationId xmlns:p14="http://schemas.microsoft.com/office/powerpoint/2010/main" val="1128861530"/>
      </p:ext>
    </p:extLst>
  </p:cSld>
  <p:clrMapOvr>
    <a:masterClrMapping/>
  </p:clrMapOvr>
  <p:transition spd="slow">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Focus Areas</a:t>
            </a:r>
            <a:endParaRPr lang="en-US" dirty="0"/>
          </a:p>
        </p:txBody>
      </p:sp>
      <p:sp>
        <p:nvSpPr>
          <p:cNvPr id="3" name="Content Placeholder 2"/>
          <p:cNvSpPr>
            <a:spLocks noGrp="1"/>
          </p:cNvSpPr>
          <p:nvPr>
            <p:ph sz="half" idx="1"/>
          </p:nvPr>
        </p:nvSpPr>
        <p:spPr>
          <a:xfrm>
            <a:off x="3733800" y="1371600"/>
            <a:ext cx="5029200" cy="4724401"/>
          </a:xfrm>
        </p:spPr>
        <p:txBody>
          <a:bodyPr>
            <a:normAutofit/>
          </a:bodyPr>
          <a:lstStyle/>
          <a:p>
            <a:r>
              <a:rPr lang="en-US" dirty="0" smtClean="0">
                <a:solidFill>
                  <a:srgbClr val="000000"/>
                </a:solidFill>
              </a:rPr>
              <a:t>Basic  Skills, High School Equivalency</a:t>
            </a:r>
          </a:p>
          <a:p>
            <a:endParaRPr lang="en-US" dirty="0" smtClean="0">
              <a:solidFill>
                <a:srgbClr val="000000"/>
              </a:solidFill>
            </a:endParaRPr>
          </a:p>
          <a:p>
            <a:r>
              <a:rPr lang="en-US" dirty="0" smtClean="0">
                <a:solidFill>
                  <a:srgbClr val="000000"/>
                </a:solidFill>
              </a:rPr>
              <a:t>Citizenship and ESL</a:t>
            </a:r>
          </a:p>
          <a:p>
            <a:endParaRPr lang="en-US" dirty="0" smtClean="0">
              <a:solidFill>
                <a:srgbClr val="000000"/>
              </a:solidFill>
            </a:endParaRPr>
          </a:p>
          <a:p>
            <a:r>
              <a:rPr lang="en-US" dirty="0" smtClean="0">
                <a:solidFill>
                  <a:srgbClr val="000000"/>
                </a:solidFill>
              </a:rPr>
              <a:t>Adults with Disabilities</a:t>
            </a:r>
          </a:p>
          <a:p>
            <a:endParaRPr lang="en-US" dirty="0" smtClean="0">
              <a:solidFill>
                <a:srgbClr val="000000"/>
              </a:solidFill>
            </a:endParaRPr>
          </a:p>
          <a:p>
            <a:r>
              <a:rPr lang="en-US" dirty="0" smtClean="0">
                <a:solidFill>
                  <a:srgbClr val="000000"/>
                </a:solidFill>
              </a:rPr>
              <a:t>Short Term CTE programs</a:t>
            </a:r>
          </a:p>
          <a:p>
            <a:endParaRPr lang="en-US" dirty="0" smtClean="0">
              <a:solidFill>
                <a:srgbClr val="000000"/>
              </a:solidFill>
            </a:endParaRPr>
          </a:p>
          <a:p>
            <a:r>
              <a:rPr lang="en-US" dirty="0" smtClean="0">
                <a:solidFill>
                  <a:srgbClr val="000000"/>
                </a:solidFill>
              </a:rPr>
              <a:t>Apprenticeship programs</a:t>
            </a:r>
            <a:endParaRPr lang="en-US" dirty="0">
              <a:solidFill>
                <a:srgbClr val="000000"/>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0443507">
            <a:off x="551108" y="1341096"/>
            <a:ext cx="2447559" cy="190794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71559">
            <a:off x="772832" y="4641702"/>
            <a:ext cx="2705100" cy="16954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7440">
            <a:off x="565196" y="3069175"/>
            <a:ext cx="2628900" cy="1743075"/>
          </a:xfrm>
          <a:prstGeom prst="rect">
            <a:avLst/>
          </a:prstGeom>
        </p:spPr>
      </p:pic>
    </p:spTree>
    <p:extLst>
      <p:ext uri="{BB962C8B-B14F-4D97-AF65-F5344CB8AC3E}">
        <p14:creationId xmlns:p14="http://schemas.microsoft.com/office/powerpoint/2010/main" val="1987234694"/>
      </p:ext>
    </p:extLst>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Objectives and Purpose</a:t>
            </a:r>
            <a:endParaRPr lang="en-US" dirty="0"/>
          </a:p>
        </p:txBody>
      </p:sp>
      <p:sp>
        <p:nvSpPr>
          <p:cNvPr id="3" name="Content Placeholder 2"/>
          <p:cNvSpPr>
            <a:spLocks noGrp="1"/>
          </p:cNvSpPr>
          <p:nvPr>
            <p:ph sz="half" idx="1"/>
          </p:nvPr>
        </p:nvSpPr>
        <p:spPr>
          <a:xfrm>
            <a:off x="457200" y="1600200"/>
            <a:ext cx="4953000" cy="4525963"/>
          </a:xfrm>
        </p:spPr>
        <p:txBody>
          <a:bodyPr>
            <a:normAutofit fontScale="92500" lnSpcReduction="10000"/>
          </a:bodyPr>
          <a:lstStyle/>
          <a:p>
            <a:r>
              <a:rPr lang="en-US" dirty="0" smtClean="0">
                <a:solidFill>
                  <a:srgbClr val="000000"/>
                </a:solidFill>
              </a:rPr>
              <a:t>Evaluate existing programs</a:t>
            </a:r>
          </a:p>
          <a:p>
            <a:endParaRPr lang="en-US" dirty="0" smtClean="0">
              <a:solidFill>
                <a:srgbClr val="000000"/>
              </a:solidFill>
            </a:endParaRPr>
          </a:p>
          <a:p>
            <a:r>
              <a:rPr lang="en-US" dirty="0" smtClean="0">
                <a:solidFill>
                  <a:srgbClr val="000000"/>
                </a:solidFill>
              </a:rPr>
              <a:t>Determine regional needs</a:t>
            </a:r>
          </a:p>
          <a:p>
            <a:endParaRPr lang="en-US" dirty="0" smtClean="0">
              <a:solidFill>
                <a:srgbClr val="000000"/>
              </a:solidFill>
            </a:endParaRPr>
          </a:p>
          <a:p>
            <a:r>
              <a:rPr lang="en-US" dirty="0" smtClean="0">
                <a:solidFill>
                  <a:srgbClr val="000000"/>
                </a:solidFill>
              </a:rPr>
              <a:t>Integrate programs</a:t>
            </a:r>
          </a:p>
          <a:p>
            <a:endParaRPr lang="en-US" dirty="0" smtClean="0">
              <a:solidFill>
                <a:srgbClr val="000000"/>
              </a:solidFill>
            </a:endParaRPr>
          </a:p>
          <a:p>
            <a:r>
              <a:rPr lang="en-US" dirty="0" smtClean="0">
                <a:solidFill>
                  <a:srgbClr val="000000"/>
                </a:solidFill>
              </a:rPr>
              <a:t>Address gaps</a:t>
            </a:r>
          </a:p>
          <a:p>
            <a:endParaRPr lang="en-US" dirty="0" smtClean="0">
              <a:solidFill>
                <a:srgbClr val="000000"/>
              </a:solidFill>
            </a:endParaRPr>
          </a:p>
          <a:p>
            <a:r>
              <a:rPr lang="en-US" dirty="0" smtClean="0">
                <a:solidFill>
                  <a:srgbClr val="000000"/>
                </a:solidFill>
              </a:rPr>
              <a:t>Collaborate across segments</a:t>
            </a:r>
          </a:p>
          <a:p>
            <a:endParaRPr lang="en-US" dirty="0" smtClean="0">
              <a:solidFill>
                <a:srgbClr val="000000"/>
              </a:solidFill>
            </a:endParaRPr>
          </a:p>
          <a:p>
            <a:r>
              <a:rPr lang="en-US" dirty="0" smtClean="0">
                <a:solidFill>
                  <a:srgbClr val="000000"/>
                </a:solidFill>
              </a:rPr>
              <a:t>Use existing structures</a:t>
            </a:r>
            <a:endParaRPr lang="en-US" dirty="0">
              <a:solidFill>
                <a:srgbClr val="000000"/>
              </a:solidFill>
            </a:endParaRPr>
          </a:p>
        </p:txBody>
      </p:sp>
      <p:sp>
        <p:nvSpPr>
          <p:cNvPr id="4" name="Content Placeholder 3"/>
          <p:cNvSpPr>
            <a:spLocks noGrp="1"/>
          </p:cNvSpPr>
          <p:nvPr>
            <p:ph sz="half" idx="2"/>
          </p:nvPr>
        </p:nvSpPr>
        <p:spPr>
          <a:xfrm>
            <a:off x="5262880" y="1600201"/>
            <a:ext cx="3423920" cy="4323080"/>
          </a:xfrm>
        </p:spPr>
        <p:txBody>
          <a:bodyPr>
            <a:normAutofit fontScale="92500" lnSpcReduction="10000"/>
          </a:bodyPr>
          <a:lstStyle/>
          <a:p>
            <a:pPr marL="137160" indent="0" algn="ctr">
              <a:buNone/>
            </a:pPr>
            <a:r>
              <a:rPr lang="en-US" dirty="0" smtClean="0"/>
              <a:t>Advancement</a:t>
            </a:r>
          </a:p>
          <a:p>
            <a:pPr marL="137160" indent="0" algn="ctr">
              <a:buNone/>
            </a:pPr>
            <a:endParaRPr lang="en-US" dirty="0" smtClean="0"/>
          </a:p>
          <a:p>
            <a:pPr marL="137160" indent="0" algn="ctr">
              <a:buNone/>
            </a:pPr>
            <a:endParaRPr lang="en-US" dirty="0" smtClean="0"/>
          </a:p>
          <a:p>
            <a:pPr marL="137160" indent="0">
              <a:buNone/>
            </a:pPr>
            <a:endParaRPr lang="en-US" dirty="0"/>
          </a:p>
          <a:p>
            <a:pPr marL="13716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793" y="2286000"/>
            <a:ext cx="2798951" cy="3733800"/>
          </a:xfrm>
          <a:prstGeom prst="rect">
            <a:avLst/>
          </a:prstGeom>
        </p:spPr>
      </p:pic>
    </p:spTree>
    <p:extLst>
      <p:ext uri="{BB962C8B-B14F-4D97-AF65-F5344CB8AC3E}">
        <p14:creationId xmlns:p14="http://schemas.microsoft.com/office/powerpoint/2010/main" val="599051435"/>
      </p:ext>
    </p:extLst>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899920" y="205740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142240"/>
            <a:ext cx="8001000" cy="1828800"/>
          </a:xfrm>
        </p:spPr>
        <p:txBody>
          <a:bodyPr>
            <a:normAutofit fontScale="90000"/>
          </a:bodyPr>
          <a:lstStyle/>
          <a:p>
            <a:r>
              <a:rPr lang="en-US" sz="4400" dirty="0" smtClean="0"/>
              <a:t/>
            </a:r>
            <a:br>
              <a:rPr lang="en-US" sz="4400" dirty="0" smtClean="0"/>
            </a:br>
            <a:r>
              <a:rPr lang="en-US" sz="4400" dirty="0" smtClean="0"/>
              <a:t>CHC Left lane Student success project</a:t>
            </a:r>
            <a:endParaRPr lang="en-US" sz="4400" dirty="0"/>
          </a:p>
        </p:txBody>
      </p:sp>
      <p:sp>
        <p:nvSpPr>
          <p:cNvPr id="3" name="Subtitle 2"/>
          <p:cNvSpPr>
            <a:spLocks noGrp="1"/>
          </p:cNvSpPr>
          <p:nvPr>
            <p:ph type="subTitle" idx="1"/>
          </p:nvPr>
        </p:nvSpPr>
        <p:spPr>
          <a:xfrm>
            <a:off x="419100" y="2362200"/>
            <a:ext cx="8534400" cy="1066800"/>
          </a:xfrm>
        </p:spPr>
        <p:txBody>
          <a:bodyPr>
            <a:normAutofit/>
          </a:bodyPr>
          <a:lstStyle/>
          <a:p>
            <a:pPr lvl="1" algn="l"/>
            <a:r>
              <a:rPr lang="en-US" dirty="0" smtClean="0">
                <a:solidFill>
                  <a:srgbClr val="FFFFFF"/>
                </a:solidFill>
              </a:rPr>
              <a:t>Every CHC student will Engage, Learn, and Advance</a:t>
            </a:r>
            <a:endParaRPr 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440" y="3352800"/>
            <a:ext cx="2819400" cy="2466975"/>
          </a:xfrm>
          <a:prstGeom prst="rect">
            <a:avLst/>
          </a:prstGeom>
        </p:spPr>
      </p:pic>
    </p:spTree>
    <p:extLst>
      <p:ext uri="{BB962C8B-B14F-4D97-AF65-F5344CB8AC3E}">
        <p14:creationId xmlns:p14="http://schemas.microsoft.com/office/powerpoint/2010/main" val="2549073236"/>
      </p:ext>
    </p:extLst>
  </p:cSld>
  <p:clrMapOvr>
    <a:masterClrMapping/>
  </p:clrMapOvr>
  <p:transition spd="slow">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Major Goals</a:t>
            </a:r>
            <a:endParaRPr lang="en-US" dirty="0"/>
          </a:p>
        </p:txBody>
      </p:sp>
      <p:sp>
        <p:nvSpPr>
          <p:cNvPr id="3" name="Content Placeholder 2"/>
          <p:cNvSpPr>
            <a:spLocks noGrp="1"/>
          </p:cNvSpPr>
          <p:nvPr>
            <p:ph idx="1"/>
          </p:nvPr>
        </p:nvSpPr>
        <p:spPr>
          <a:xfrm>
            <a:off x="457200" y="1219200"/>
            <a:ext cx="6629400" cy="4953000"/>
          </a:xfrm>
        </p:spPr>
        <p:txBody>
          <a:bodyPr>
            <a:normAutofit/>
          </a:bodyPr>
          <a:lstStyle/>
          <a:p>
            <a:r>
              <a:rPr lang="en-US" dirty="0" smtClean="0">
                <a:solidFill>
                  <a:srgbClr val="000000"/>
                </a:solidFill>
              </a:rPr>
              <a:t>Improve student success in basic skills</a:t>
            </a:r>
          </a:p>
          <a:p>
            <a:r>
              <a:rPr lang="en-US" dirty="0" smtClean="0">
                <a:solidFill>
                  <a:srgbClr val="000000"/>
                </a:solidFill>
              </a:rPr>
              <a:t>Make sure every CHC student has an educational plan</a:t>
            </a:r>
          </a:p>
          <a:p>
            <a:r>
              <a:rPr lang="en-US" dirty="0" smtClean="0">
                <a:solidFill>
                  <a:srgbClr val="000000"/>
                </a:solidFill>
              </a:rPr>
              <a:t>Clarify educational pathways</a:t>
            </a:r>
          </a:p>
          <a:p>
            <a:r>
              <a:rPr lang="en-US" dirty="0" smtClean="0">
                <a:solidFill>
                  <a:srgbClr val="000000"/>
                </a:solidFill>
              </a:rPr>
              <a:t>Expand Left Lane to serve a larger population</a:t>
            </a:r>
          </a:p>
          <a:p>
            <a:r>
              <a:rPr lang="en-US" dirty="0" smtClean="0">
                <a:solidFill>
                  <a:srgbClr val="000000"/>
                </a:solidFill>
              </a:rPr>
              <a:t>Increase capacity through professional development</a:t>
            </a:r>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646" y="4495800"/>
            <a:ext cx="2619375" cy="1743075"/>
          </a:xfrm>
          <a:prstGeom prst="rect">
            <a:avLst/>
          </a:prstGeom>
        </p:spPr>
      </p:pic>
    </p:spTree>
    <p:extLst>
      <p:ext uri="{BB962C8B-B14F-4D97-AF65-F5344CB8AC3E}">
        <p14:creationId xmlns:p14="http://schemas.microsoft.com/office/powerpoint/2010/main" val="3298793853"/>
      </p:ext>
    </p:extLst>
  </p:cSld>
  <p:clrMapOvr>
    <a:masterClrMapping/>
  </p:clrMapOvr>
  <p:transition spd="slow">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Skills Improvement</a:t>
            </a:r>
            <a:endParaRPr lang="en-US" dirty="0"/>
          </a:p>
        </p:txBody>
      </p:sp>
      <p:sp>
        <p:nvSpPr>
          <p:cNvPr id="3" name="Content Placeholder 2"/>
          <p:cNvSpPr>
            <a:spLocks noGrp="1"/>
          </p:cNvSpPr>
          <p:nvPr>
            <p:ph idx="1"/>
          </p:nvPr>
        </p:nvSpPr>
        <p:spPr>
          <a:xfrm>
            <a:off x="914400" y="1219200"/>
            <a:ext cx="8229600" cy="4709160"/>
          </a:xfrm>
        </p:spPr>
        <p:txBody>
          <a:bodyPr/>
          <a:lstStyle/>
          <a:p>
            <a:r>
              <a:rPr lang="en-US" dirty="0" smtClean="0">
                <a:solidFill>
                  <a:srgbClr val="000000"/>
                </a:solidFill>
              </a:rPr>
              <a:t>Increase access to tutors</a:t>
            </a:r>
          </a:p>
          <a:p>
            <a:r>
              <a:rPr lang="en-US" dirty="0" smtClean="0">
                <a:solidFill>
                  <a:srgbClr val="000000"/>
                </a:solidFill>
              </a:rPr>
              <a:t>Develop Directed Learning Activities</a:t>
            </a:r>
          </a:p>
          <a:p>
            <a:r>
              <a:rPr lang="en-US" dirty="0" smtClean="0">
                <a:solidFill>
                  <a:srgbClr val="000000"/>
                </a:solidFill>
              </a:rPr>
              <a:t>Develop an assessment preparation course</a:t>
            </a:r>
          </a:p>
          <a:p>
            <a:r>
              <a:rPr lang="en-US" dirty="0" smtClean="0">
                <a:solidFill>
                  <a:srgbClr val="000000"/>
                </a:solidFill>
              </a:rPr>
              <a:t>Add sections of basic skills as needed</a:t>
            </a:r>
          </a:p>
          <a:p>
            <a:r>
              <a:rPr lang="en-US" dirty="0" smtClean="0">
                <a:solidFill>
                  <a:srgbClr val="000000"/>
                </a:solidFill>
              </a:rPr>
              <a:t>Increase use of technology in the classroom</a:t>
            </a:r>
          </a:p>
          <a:p>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0883">
            <a:off x="3352800" y="4180522"/>
            <a:ext cx="2143125" cy="2143125"/>
          </a:xfrm>
          <a:prstGeom prst="rect">
            <a:avLst/>
          </a:prstGeom>
        </p:spPr>
      </p:pic>
    </p:spTree>
    <p:extLst>
      <p:ext uri="{BB962C8B-B14F-4D97-AF65-F5344CB8AC3E}">
        <p14:creationId xmlns:p14="http://schemas.microsoft.com/office/powerpoint/2010/main" val="3418667411"/>
      </p:ext>
    </p:extLst>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Pathways</a:t>
            </a:r>
            <a:endParaRPr lang="en-US" dirty="0"/>
          </a:p>
        </p:txBody>
      </p:sp>
      <p:sp>
        <p:nvSpPr>
          <p:cNvPr id="3" name="Content Placeholder 2"/>
          <p:cNvSpPr>
            <a:spLocks noGrp="1"/>
          </p:cNvSpPr>
          <p:nvPr>
            <p:ph idx="1"/>
          </p:nvPr>
        </p:nvSpPr>
        <p:spPr>
          <a:xfrm>
            <a:off x="3200400" y="1295400"/>
            <a:ext cx="5486400" cy="5181600"/>
          </a:xfrm>
        </p:spPr>
        <p:txBody>
          <a:bodyPr>
            <a:normAutofit lnSpcReduction="10000"/>
          </a:bodyPr>
          <a:lstStyle/>
          <a:p>
            <a:r>
              <a:rPr lang="en-US" dirty="0" smtClean="0">
                <a:solidFill>
                  <a:srgbClr val="000000"/>
                </a:solidFill>
              </a:rPr>
              <a:t>Build out instructional website content</a:t>
            </a:r>
          </a:p>
          <a:p>
            <a:endParaRPr lang="en-US" dirty="0">
              <a:solidFill>
                <a:srgbClr val="000000"/>
              </a:solidFill>
            </a:endParaRPr>
          </a:p>
          <a:p>
            <a:r>
              <a:rPr lang="en-US" dirty="0" smtClean="0">
                <a:solidFill>
                  <a:srgbClr val="000000"/>
                </a:solidFill>
              </a:rPr>
              <a:t>Create pathways for undecided majors</a:t>
            </a:r>
          </a:p>
          <a:p>
            <a:pPr marL="137160" indent="0">
              <a:buNone/>
            </a:pPr>
            <a:endParaRPr lang="en-US" dirty="0">
              <a:solidFill>
                <a:srgbClr val="000000"/>
              </a:solidFill>
            </a:endParaRPr>
          </a:p>
          <a:p>
            <a:r>
              <a:rPr lang="en-US" dirty="0" smtClean="0">
                <a:solidFill>
                  <a:srgbClr val="000000"/>
                </a:solidFill>
              </a:rPr>
              <a:t>Redesign the CHC website around educational pathways</a:t>
            </a:r>
          </a:p>
          <a:p>
            <a:endParaRPr lang="en-US" dirty="0">
              <a:solidFill>
                <a:srgbClr val="000000"/>
              </a:solidFill>
            </a:endParaRPr>
          </a:p>
          <a:p>
            <a:r>
              <a:rPr lang="en-US" dirty="0" smtClean="0">
                <a:solidFill>
                  <a:srgbClr val="000000"/>
                </a:solidFill>
              </a:rPr>
              <a:t>Create additional pathways to meet community needs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2667000" cy="4007787"/>
          </a:xfrm>
          <a:prstGeom prst="rect">
            <a:avLst/>
          </a:prstGeom>
          <a:ln>
            <a:noFill/>
          </a:ln>
          <a:effectLst>
            <a:softEdge rad="112500"/>
          </a:effectLst>
        </p:spPr>
      </p:pic>
    </p:spTree>
    <p:extLst>
      <p:ext uri="{BB962C8B-B14F-4D97-AF65-F5344CB8AC3E}">
        <p14:creationId xmlns:p14="http://schemas.microsoft.com/office/powerpoint/2010/main" val="2665563530"/>
      </p:ext>
    </p:extLst>
  </p:cSld>
  <p:clrMapOvr>
    <a:masterClrMapping/>
  </p:clrMapOvr>
  <p:transition spd="slow">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Planning</a:t>
            </a:r>
            <a:endParaRPr lang="en-US" dirty="0"/>
          </a:p>
        </p:txBody>
      </p:sp>
      <p:sp>
        <p:nvSpPr>
          <p:cNvPr id="3" name="Content Placeholder 2"/>
          <p:cNvSpPr>
            <a:spLocks noGrp="1"/>
          </p:cNvSpPr>
          <p:nvPr>
            <p:ph idx="1"/>
          </p:nvPr>
        </p:nvSpPr>
        <p:spPr>
          <a:xfrm>
            <a:off x="3581400" y="1371600"/>
            <a:ext cx="5105400" cy="4937760"/>
          </a:xfrm>
        </p:spPr>
        <p:txBody>
          <a:bodyPr>
            <a:normAutofit/>
          </a:bodyPr>
          <a:lstStyle/>
          <a:p>
            <a:r>
              <a:rPr lang="en-US" dirty="0" smtClean="0">
                <a:solidFill>
                  <a:srgbClr val="000000"/>
                </a:solidFill>
              </a:rPr>
              <a:t>Purchase and implement Student Adviser</a:t>
            </a:r>
          </a:p>
          <a:p>
            <a:endParaRPr lang="en-US" dirty="0">
              <a:solidFill>
                <a:srgbClr val="000000"/>
              </a:solidFill>
            </a:endParaRPr>
          </a:p>
          <a:p>
            <a:r>
              <a:rPr lang="en-US" dirty="0" smtClean="0">
                <a:solidFill>
                  <a:srgbClr val="000000"/>
                </a:solidFill>
              </a:rPr>
              <a:t>Implement Degree audit</a:t>
            </a:r>
          </a:p>
          <a:p>
            <a:endParaRPr lang="en-US" dirty="0">
              <a:solidFill>
                <a:srgbClr val="000000"/>
              </a:solidFill>
            </a:endParaRPr>
          </a:p>
          <a:p>
            <a:r>
              <a:rPr lang="en-US" dirty="0" smtClean="0">
                <a:solidFill>
                  <a:srgbClr val="000000"/>
                </a:solidFill>
              </a:rPr>
              <a:t>Explore effective practices</a:t>
            </a:r>
          </a:p>
          <a:p>
            <a:endParaRPr lang="en-US" dirty="0"/>
          </a:p>
          <a:p>
            <a:pPr marL="13716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43200"/>
            <a:ext cx="2400300" cy="1905000"/>
          </a:xfrm>
          <a:prstGeom prst="rect">
            <a:avLst/>
          </a:prstGeom>
        </p:spPr>
      </p:pic>
    </p:spTree>
    <p:extLst>
      <p:ext uri="{BB962C8B-B14F-4D97-AF65-F5344CB8AC3E}">
        <p14:creationId xmlns:p14="http://schemas.microsoft.com/office/powerpoint/2010/main" val="3994282938"/>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Cyndi St. Jean!</a:t>
            </a:r>
            <a:endParaRPr lang="en-US" dirty="0"/>
          </a:p>
        </p:txBody>
      </p:sp>
      <p:sp>
        <p:nvSpPr>
          <p:cNvPr id="3" name="Content Placeholder 2"/>
          <p:cNvSpPr>
            <a:spLocks noGrp="1"/>
          </p:cNvSpPr>
          <p:nvPr>
            <p:ph sz="half" idx="1"/>
          </p:nvPr>
        </p:nvSpPr>
        <p:spPr/>
        <p:txBody>
          <a:bodyPr>
            <a:normAutofit/>
          </a:bodyPr>
          <a:lstStyle/>
          <a:p>
            <a:pPr marL="137160" lvl="0" indent="0">
              <a:buNone/>
            </a:pPr>
            <a:r>
              <a:rPr lang="en-US" b="1" dirty="0" smtClean="0">
                <a:solidFill>
                  <a:srgbClr val="000000"/>
                </a:solidFill>
              </a:rPr>
              <a:t>Administrative Assistant II, Office of the President</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905000"/>
            <a:ext cx="3657600" cy="3332794"/>
          </a:xfrm>
          <a:prstGeom prst="rect">
            <a:avLst/>
          </a:prstGeom>
          <a:ln>
            <a:noFill/>
          </a:ln>
          <a:effectLst>
            <a:softEdge rad="112500"/>
          </a:effectLst>
        </p:spPr>
      </p:pic>
    </p:spTree>
    <p:extLst>
      <p:ext uri="{BB962C8B-B14F-4D97-AF65-F5344CB8AC3E}">
        <p14:creationId xmlns:p14="http://schemas.microsoft.com/office/powerpoint/2010/main" val="2836309080"/>
      </p:ext>
    </p:extLst>
  </p:cSld>
  <p:clrMapOvr>
    <a:masterClrMapping/>
  </p:clrMapOvr>
  <p:transition spd="slow">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a Larger Population</a:t>
            </a:r>
            <a:endParaRPr lang="en-US" dirty="0"/>
          </a:p>
        </p:txBody>
      </p:sp>
      <p:sp>
        <p:nvSpPr>
          <p:cNvPr id="3" name="Content Placeholder 2"/>
          <p:cNvSpPr>
            <a:spLocks noGrp="1"/>
          </p:cNvSpPr>
          <p:nvPr>
            <p:ph idx="1"/>
          </p:nvPr>
        </p:nvSpPr>
        <p:spPr>
          <a:xfrm>
            <a:off x="381000" y="1295400"/>
            <a:ext cx="8305800" cy="2590800"/>
          </a:xfrm>
        </p:spPr>
        <p:txBody>
          <a:bodyPr/>
          <a:lstStyle/>
          <a:p>
            <a:r>
              <a:rPr lang="en-US" dirty="0" smtClean="0">
                <a:solidFill>
                  <a:srgbClr val="000000"/>
                </a:solidFill>
              </a:rPr>
              <a:t>Calimesa, Beaumont, Banning</a:t>
            </a:r>
          </a:p>
          <a:p>
            <a:endParaRPr lang="en-US" dirty="0">
              <a:solidFill>
                <a:srgbClr val="000000"/>
              </a:solidFill>
            </a:endParaRPr>
          </a:p>
          <a:p>
            <a:r>
              <a:rPr lang="en-US" dirty="0" smtClean="0">
                <a:solidFill>
                  <a:srgbClr val="000000"/>
                </a:solidFill>
              </a:rPr>
              <a:t>Expand SOA3R</a:t>
            </a:r>
          </a:p>
          <a:p>
            <a:endParaRPr lang="en-US" dirty="0">
              <a:solidFill>
                <a:srgbClr val="000000"/>
              </a:solidFill>
            </a:endParaRPr>
          </a:p>
          <a:p>
            <a:r>
              <a:rPr lang="en-US" dirty="0" smtClean="0">
                <a:solidFill>
                  <a:srgbClr val="000000"/>
                </a:solidFill>
              </a:rPr>
              <a:t>Expand Summer Bridge</a:t>
            </a:r>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920" y="3962399"/>
            <a:ext cx="3962400" cy="2709583"/>
          </a:xfrm>
          <a:prstGeom prst="rect">
            <a:avLst/>
          </a:prstGeom>
        </p:spPr>
      </p:pic>
    </p:spTree>
    <p:extLst>
      <p:ext uri="{BB962C8B-B14F-4D97-AF65-F5344CB8AC3E}">
        <p14:creationId xmlns:p14="http://schemas.microsoft.com/office/powerpoint/2010/main" val="186913526"/>
      </p:ext>
    </p:extLst>
  </p:cSld>
  <p:clrMapOvr>
    <a:masterClrMapping/>
  </p:clrMapOvr>
  <p:transition spd="slow">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Revitalize Professional Development</a:t>
            </a:r>
            <a:endParaRPr lang="en-US" dirty="0"/>
          </a:p>
        </p:txBody>
      </p:sp>
      <p:sp>
        <p:nvSpPr>
          <p:cNvPr id="3" name="Content Placeholder 2"/>
          <p:cNvSpPr>
            <a:spLocks noGrp="1"/>
          </p:cNvSpPr>
          <p:nvPr>
            <p:ph idx="1"/>
          </p:nvPr>
        </p:nvSpPr>
        <p:spPr>
          <a:xfrm>
            <a:off x="381000" y="1600200"/>
            <a:ext cx="5943600" cy="4419600"/>
          </a:xfrm>
        </p:spPr>
        <p:txBody>
          <a:bodyPr/>
          <a:lstStyle/>
          <a:p>
            <a:r>
              <a:rPr lang="en-US" dirty="0" smtClean="0">
                <a:solidFill>
                  <a:srgbClr val="000000"/>
                </a:solidFill>
              </a:rPr>
              <a:t>Identify needs</a:t>
            </a:r>
          </a:p>
          <a:p>
            <a:endParaRPr lang="en-US" dirty="0" smtClean="0">
              <a:solidFill>
                <a:srgbClr val="000000"/>
              </a:solidFill>
            </a:endParaRPr>
          </a:p>
          <a:p>
            <a:r>
              <a:rPr lang="en-US" dirty="0" smtClean="0">
                <a:solidFill>
                  <a:srgbClr val="000000"/>
                </a:solidFill>
              </a:rPr>
              <a:t>Identify a full-time coordinator and staff support</a:t>
            </a:r>
          </a:p>
          <a:p>
            <a:endParaRPr lang="en-US" dirty="0" smtClean="0">
              <a:solidFill>
                <a:srgbClr val="000000"/>
              </a:solidFill>
            </a:endParaRPr>
          </a:p>
          <a:p>
            <a:r>
              <a:rPr lang="en-US" dirty="0" smtClean="0">
                <a:solidFill>
                  <a:srgbClr val="000000"/>
                </a:solidFill>
              </a:rPr>
              <a:t>Increase the skills of faculty and tutors in basic skills course </a:t>
            </a:r>
            <a:r>
              <a:rPr lang="en-US" dirty="0" smtClean="0">
                <a:solidFill>
                  <a:srgbClr val="000000"/>
                </a:solidFill>
              </a:rPr>
              <a:t>design, delivery, and support</a:t>
            </a:r>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080" y="4648200"/>
            <a:ext cx="2857500" cy="1933575"/>
          </a:xfrm>
          <a:prstGeom prst="rect">
            <a:avLst/>
          </a:prstGeom>
        </p:spPr>
      </p:pic>
    </p:spTree>
    <p:extLst>
      <p:ext uri="{BB962C8B-B14F-4D97-AF65-F5344CB8AC3E}">
        <p14:creationId xmlns:p14="http://schemas.microsoft.com/office/powerpoint/2010/main" val="2623244778"/>
      </p:ext>
    </p:extLst>
  </p:cSld>
  <p:clrMapOvr>
    <a:masterClrMapping/>
  </p:clrMapOvr>
  <p:transition spd="slow">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Three-Year Budget = $1,555,834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4274349"/>
              </p:ext>
            </p:extLst>
          </p:nvPr>
        </p:nvGraphicFramePr>
        <p:xfrm>
          <a:off x="1143001" y="1752600"/>
          <a:ext cx="6553199" cy="4114800"/>
        </p:xfrm>
        <a:graphic>
          <a:graphicData uri="http://schemas.openxmlformats.org/drawingml/2006/table">
            <a:tbl>
              <a:tblPr firstRow="1" firstCol="1" bandRow="1">
                <a:tableStyleId>{5C22544A-7EE6-4342-B048-85BDC9FD1C3A}</a:tableStyleId>
              </a:tblPr>
              <a:tblGrid>
                <a:gridCol w="2684584"/>
                <a:gridCol w="1151435"/>
                <a:gridCol w="1278673"/>
                <a:gridCol w="1438507"/>
              </a:tblGrid>
              <a:tr h="1016000">
                <a:tc>
                  <a:txBody>
                    <a:bodyPr/>
                    <a:lstStyle/>
                    <a:p>
                      <a:pPr marL="0" marR="0" algn="l">
                        <a:lnSpc>
                          <a:spcPct val="115000"/>
                        </a:lnSpc>
                        <a:spcBef>
                          <a:spcPts val="0"/>
                        </a:spcBef>
                        <a:spcAft>
                          <a:spcPts val="0"/>
                        </a:spcAft>
                      </a:pPr>
                      <a:endParaRPr lang="en-US" sz="1600" b="1" dirty="0">
                        <a:solidFill>
                          <a:schemeClr val="accent2"/>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smtClean="0">
                          <a:solidFill>
                            <a:srgbClr val="000000"/>
                          </a:solidFill>
                          <a:effectLst/>
                          <a:latin typeface="Calibri"/>
                          <a:ea typeface="Times New Roman"/>
                          <a:cs typeface="Times New Roman"/>
                        </a:rPr>
                        <a:t>2013-2014</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smtClean="0">
                          <a:solidFill>
                            <a:srgbClr val="000000"/>
                          </a:solidFill>
                          <a:effectLst/>
                          <a:latin typeface="Calibri"/>
                          <a:ea typeface="Times New Roman"/>
                          <a:cs typeface="Times New Roman"/>
                        </a:rPr>
                        <a:t>2014-2015</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smtClean="0">
                          <a:solidFill>
                            <a:srgbClr val="000000"/>
                          </a:solidFill>
                          <a:effectLst/>
                          <a:latin typeface="Calibri"/>
                          <a:ea typeface="Times New Roman"/>
                          <a:cs typeface="Times New Roman"/>
                        </a:rPr>
                        <a:t>2015-2016</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r>
              <a:tr h="1016000">
                <a:tc>
                  <a:txBody>
                    <a:bodyPr/>
                    <a:lstStyle/>
                    <a:p>
                      <a:pPr marL="0" marR="0" algn="l">
                        <a:lnSpc>
                          <a:spcPct val="115000"/>
                        </a:lnSpc>
                        <a:spcBef>
                          <a:spcPts val="0"/>
                        </a:spcBef>
                        <a:spcAft>
                          <a:spcPts val="0"/>
                        </a:spcAft>
                      </a:pPr>
                      <a:r>
                        <a:rPr lang="en-US" sz="1600" b="1" dirty="0">
                          <a:solidFill>
                            <a:srgbClr val="000000"/>
                          </a:solidFill>
                          <a:effectLst/>
                        </a:rPr>
                        <a:t>Total</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$364,178 </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a:solidFill>
                            <a:srgbClr val="000000"/>
                          </a:solidFill>
                          <a:effectLst/>
                        </a:rPr>
                        <a:t>$595,329 </a:t>
                      </a:r>
                      <a:endParaRPr lang="en-US" sz="1600" b="1">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a:solidFill>
                            <a:srgbClr val="000000"/>
                          </a:solidFill>
                          <a:effectLst/>
                        </a:rPr>
                        <a:t>$596,327 </a:t>
                      </a:r>
                      <a:endParaRPr lang="en-US" sz="1600" b="1">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r>
              <a:tr h="1066800">
                <a:tc>
                  <a:txBody>
                    <a:bodyPr/>
                    <a:lstStyle/>
                    <a:p>
                      <a:pPr marL="0" marR="0" algn="l">
                        <a:lnSpc>
                          <a:spcPct val="115000"/>
                        </a:lnSpc>
                        <a:spcBef>
                          <a:spcPts val="0"/>
                        </a:spcBef>
                        <a:spcAft>
                          <a:spcPts val="0"/>
                        </a:spcAft>
                      </a:pPr>
                      <a:r>
                        <a:rPr lang="en-US" sz="1600" b="1" dirty="0">
                          <a:solidFill>
                            <a:srgbClr val="000000"/>
                          </a:solidFill>
                          <a:effectLst/>
                        </a:rPr>
                        <a:t>Per Student Cost (Approximate)</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$910.45 </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$992.22 </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$851.90 </a:t>
                      </a:r>
                      <a:endParaRPr lang="en-US" sz="1600" b="1"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tr>
              <a:tr h="1016000">
                <a:tc>
                  <a:txBody>
                    <a:bodyPr/>
                    <a:lstStyle/>
                    <a:p>
                      <a:pPr marL="0" marR="0" algn="l">
                        <a:lnSpc>
                          <a:spcPct val="115000"/>
                        </a:lnSpc>
                        <a:spcBef>
                          <a:spcPts val="0"/>
                        </a:spcBef>
                        <a:spcAft>
                          <a:spcPts val="0"/>
                        </a:spcAft>
                      </a:pPr>
                      <a:r>
                        <a:rPr lang="en-US" sz="1600" b="1" dirty="0" smtClean="0">
                          <a:solidFill>
                            <a:srgbClr val="000000"/>
                          </a:solidFill>
                          <a:effectLst/>
                          <a:latin typeface="+mn-lt"/>
                          <a:ea typeface="+mn-ea"/>
                          <a:cs typeface="+mn-cs"/>
                        </a:rPr>
                        <a:t>From</a:t>
                      </a:r>
                      <a:r>
                        <a:rPr lang="en-US" sz="1600" b="1" baseline="0" dirty="0" smtClean="0">
                          <a:solidFill>
                            <a:srgbClr val="000000"/>
                          </a:solidFill>
                          <a:effectLst/>
                          <a:latin typeface="+mn-lt"/>
                          <a:ea typeface="+mn-ea"/>
                          <a:cs typeface="+mn-cs"/>
                        </a:rPr>
                        <a:t> Reserves</a:t>
                      </a:r>
                    </a:p>
                    <a:p>
                      <a:pPr marL="0" marR="0" algn="l">
                        <a:lnSpc>
                          <a:spcPct val="115000"/>
                        </a:lnSpc>
                        <a:spcBef>
                          <a:spcPts val="0"/>
                        </a:spcBef>
                        <a:spcAft>
                          <a:spcPts val="0"/>
                        </a:spcAft>
                      </a:pPr>
                      <a:endParaRPr lang="en-US" sz="1600" b="1" baseline="0" dirty="0" smtClean="0">
                        <a:solidFill>
                          <a:srgbClr val="000000"/>
                        </a:solidFill>
                        <a:effectLst/>
                        <a:latin typeface="+mn-lt"/>
                        <a:ea typeface="+mn-ea"/>
                        <a:cs typeface="+mn-cs"/>
                      </a:endParaRPr>
                    </a:p>
                    <a:p>
                      <a:pPr marL="0" marR="0" algn="l">
                        <a:lnSpc>
                          <a:spcPct val="115000"/>
                        </a:lnSpc>
                        <a:spcBef>
                          <a:spcPts val="0"/>
                        </a:spcBef>
                        <a:spcAft>
                          <a:spcPts val="0"/>
                        </a:spcAft>
                      </a:pPr>
                      <a:endParaRPr lang="en-US" sz="1600" b="1" dirty="0">
                        <a:solidFill>
                          <a:srgbClr val="000000"/>
                        </a:solidFill>
                        <a:effectLst/>
                        <a:latin typeface="Calibri"/>
                        <a:ea typeface="Times New Roman"/>
                        <a:cs typeface="Times New Roman"/>
                      </a:endParaRPr>
                    </a:p>
                  </a:txBody>
                  <a:tcPr marL="68580" marR="68580" marT="0" marB="0" anchor="b">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a:t>
                      </a:r>
                      <a:r>
                        <a:rPr lang="en-US" sz="1600" b="1" dirty="0" smtClean="0">
                          <a:solidFill>
                            <a:srgbClr val="000000"/>
                          </a:solidFill>
                          <a:effectLst/>
                        </a:rPr>
                        <a:t>148,000</a:t>
                      </a:r>
                    </a:p>
                    <a:p>
                      <a:pPr marL="0" marR="0" algn="r">
                        <a:lnSpc>
                          <a:spcPct val="115000"/>
                        </a:lnSpc>
                        <a:spcBef>
                          <a:spcPts val="0"/>
                        </a:spcBef>
                        <a:spcAft>
                          <a:spcPts val="0"/>
                        </a:spcAft>
                      </a:pPr>
                      <a:endParaRPr lang="en-US" sz="1600" b="1" dirty="0" smtClean="0">
                        <a:solidFill>
                          <a:srgbClr val="000000"/>
                        </a:solidFill>
                        <a:effectLst/>
                      </a:endParaRPr>
                    </a:p>
                    <a:p>
                      <a:pPr marL="0" marR="0" algn="r">
                        <a:lnSpc>
                          <a:spcPct val="115000"/>
                        </a:lnSpc>
                        <a:spcBef>
                          <a:spcPts val="0"/>
                        </a:spcBef>
                        <a:spcAft>
                          <a:spcPts val="0"/>
                        </a:spcAft>
                      </a:pPr>
                      <a:r>
                        <a:rPr lang="en-US" sz="1600" b="1" dirty="0" smtClean="0">
                          <a:solidFill>
                            <a:srgbClr val="000000"/>
                          </a:solidFill>
                          <a:effectLst/>
                        </a:rPr>
                        <a:t> </a:t>
                      </a:r>
                      <a:endParaRPr lang="en-US" sz="1600" b="1" dirty="0">
                        <a:solidFill>
                          <a:srgbClr val="000000"/>
                        </a:solidFill>
                        <a:effectLst/>
                        <a:latin typeface="Calibri"/>
                        <a:ea typeface="Times New Roman"/>
                        <a:cs typeface="Times New Roman"/>
                      </a:endParaRPr>
                    </a:p>
                  </a:txBody>
                  <a:tcPr marL="68580" marR="68580" marT="0" marB="0" anchor="b">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a:t>
                      </a:r>
                      <a:r>
                        <a:rPr lang="en-US" sz="1600" b="1" dirty="0" smtClean="0">
                          <a:solidFill>
                            <a:srgbClr val="000000"/>
                          </a:solidFill>
                          <a:effectLst/>
                        </a:rPr>
                        <a:t>170,000</a:t>
                      </a:r>
                    </a:p>
                    <a:p>
                      <a:pPr marL="0" marR="0" algn="r">
                        <a:lnSpc>
                          <a:spcPct val="115000"/>
                        </a:lnSpc>
                        <a:spcBef>
                          <a:spcPts val="0"/>
                        </a:spcBef>
                        <a:spcAft>
                          <a:spcPts val="0"/>
                        </a:spcAft>
                      </a:pPr>
                      <a:endParaRPr lang="en-US" sz="1600" b="1" dirty="0" smtClean="0">
                        <a:solidFill>
                          <a:srgbClr val="000000"/>
                        </a:solidFill>
                        <a:effectLst/>
                      </a:endParaRPr>
                    </a:p>
                    <a:p>
                      <a:pPr marL="0" marR="0" algn="r">
                        <a:lnSpc>
                          <a:spcPct val="115000"/>
                        </a:lnSpc>
                        <a:spcBef>
                          <a:spcPts val="0"/>
                        </a:spcBef>
                        <a:spcAft>
                          <a:spcPts val="0"/>
                        </a:spcAft>
                      </a:pPr>
                      <a:r>
                        <a:rPr lang="en-US" sz="1600" b="1" dirty="0" smtClean="0">
                          <a:solidFill>
                            <a:srgbClr val="000000"/>
                          </a:solidFill>
                          <a:effectLst/>
                        </a:rPr>
                        <a:t> </a:t>
                      </a:r>
                      <a:endParaRPr lang="en-US" sz="1600" b="1" dirty="0">
                        <a:solidFill>
                          <a:srgbClr val="000000"/>
                        </a:solidFill>
                        <a:effectLst/>
                        <a:latin typeface="Calibri"/>
                        <a:ea typeface="Times New Roman"/>
                        <a:cs typeface="Times New Roman"/>
                      </a:endParaRPr>
                    </a:p>
                  </a:txBody>
                  <a:tcPr marL="68580" marR="68580" marT="0" marB="0" anchor="b">
                    <a:solidFill>
                      <a:schemeClr val="accent1">
                        <a:lumMod val="20000"/>
                        <a:lumOff val="80000"/>
                      </a:schemeClr>
                    </a:solidFill>
                  </a:tcPr>
                </a:tc>
                <a:tc>
                  <a:txBody>
                    <a:bodyPr/>
                    <a:lstStyle/>
                    <a:p>
                      <a:pPr marL="0" marR="0" algn="r">
                        <a:lnSpc>
                          <a:spcPct val="115000"/>
                        </a:lnSpc>
                        <a:spcBef>
                          <a:spcPts val="0"/>
                        </a:spcBef>
                        <a:spcAft>
                          <a:spcPts val="0"/>
                        </a:spcAft>
                      </a:pPr>
                      <a:r>
                        <a:rPr lang="en-US" sz="1600" b="1" dirty="0">
                          <a:solidFill>
                            <a:srgbClr val="000000"/>
                          </a:solidFill>
                          <a:effectLst/>
                        </a:rPr>
                        <a:t>$</a:t>
                      </a:r>
                      <a:r>
                        <a:rPr lang="en-US" sz="1600" b="1" dirty="0" smtClean="0">
                          <a:solidFill>
                            <a:srgbClr val="000000"/>
                          </a:solidFill>
                          <a:effectLst/>
                        </a:rPr>
                        <a:t>160,000</a:t>
                      </a:r>
                    </a:p>
                    <a:p>
                      <a:pPr marL="0" marR="0" algn="r">
                        <a:lnSpc>
                          <a:spcPct val="115000"/>
                        </a:lnSpc>
                        <a:spcBef>
                          <a:spcPts val="0"/>
                        </a:spcBef>
                        <a:spcAft>
                          <a:spcPts val="0"/>
                        </a:spcAft>
                      </a:pPr>
                      <a:endParaRPr lang="en-US" sz="1600" b="1" dirty="0" smtClean="0">
                        <a:solidFill>
                          <a:srgbClr val="000000"/>
                        </a:solidFill>
                        <a:effectLst/>
                      </a:endParaRPr>
                    </a:p>
                    <a:p>
                      <a:pPr marL="0" marR="0" algn="r">
                        <a:lnSpc>
                          <a:spcPct val="115000"/>
                        </a:lnSpc>
                        <a:spcBef>
                          <a:spcPts val="0"/>
                        </a:spcBef>
                        <a:spcAft>
                          <a:spcPts val="0"/>
                        </a:spcAft>
                      </a:pPr>
                      <a:r>
                        <a:rPr lang="en-US" sz="1600" b="1" dirty="0" smtClean="0">
                          <a:solidFill>
                            <a:srgbClr val="000000"/>
                          </a:solidFill>
                          <a:effectLst/>
                        </a:rPr>
                        <a:t> </a:t>
                      </a:r>
                      <a:endParaRPr lang="en-US" sz="1600" b="1" dirty="0">
                        <a:solidFill>
                          <a:srgbClr val="000000"/>
                        </a:solidFill>
                        <a:effectLst/>
                        <a:latin typeface="Calibri"/>
                        <a:ea typeface="Times New Roman"/>
                        <a:cs typeface="Times New Roman"/>
                      </a:endParaRPr>
                    </a:p>
                  </a:txBody>
                  <a:tcPr marL="68580" marR="68580" marT="0"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587022306"/>
      </p:ext>
    </p:extLst>
  </p:cSld>
  <p:clrMapOvr>
    <a:masterClrMapping/>
  </p:clrMapOvr>
  <p:transition spd="slow">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197104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43000" y="304800"/>
            <a:ext cx="6629400" cy="1295400"/>
          </a:xfrm>
        </p:spPr>
        <p:txBody>
          <a:bodyPr>
            <a:normAutofit fontScale="90000"/>
          </a:bodyPr>
          <a:lstStyle/>
          <a:p>
            <a:r>
              <a:rPr lang="en-US" sz="4400" dirty="0" smtClean="0"/>
              <a:t>Accreditation: Beyond Compliance</a:t>
            </a:r>
            <a:endParaRPr lang="en-US" sz="4400" dirty="0"/>
          </a:p>
        </p:txBody>
      </p:sp>
      <p:sp>
        <p:nvSpPr>
          <p:cNvPr id="3" name="Subtitle 2"/>
          <p:cNvSpPr>
            <a:spLocks noGrp="1"/>
          </p:cNvSpPr>
          <p:nvPr>
            <p:ph type="subTitle" idx="1"/>
          </p:nvPr>
        </p:nvSpPr>
        <p:spPr>
          <a:xfrm>
            <a:off x="1447800" y="2895600"/>
            <a:ext cx="6324600" cy="2819400"/>
          </a:xfrm>
        </p:spPr>
        <p:txBody>
          <a:bodyPr>
            <a:normAutofit lnSpcReduction="10000"/>
          </a:bodyPr>
          <a:lstStyle/>
          <a:p>
            <a:pPr algn="l"/>
            <a:r>
              <a:rPr lang="en-US" dirty="0" smtClean="0">
                <a:solidFill>
                  <a:srgbClr val="FFFFFF"/>
                </a:solidFill>
              </a:rPr>
              <a:t>CHC’s Progress to Date</a:t>
            </a:r>
          </a:p>
          <a:p>
            <a:pPr marL="914400" lvl="1" indent="-457200" algn="l">
              <a:buFont typeface="Arial" panose="020B0604020202020204" pitchFamily="34" charset="0"/>
              <a:buChar char="•"/>
            </a:pPr>
            <a:r>
              <a:rPr lang="en-US" dirty="0" smtClean="0">
                <a:solidFill>
                  <a:srgbClr val="FFFFFF"/>
                </a:solidFill>
              </a:rPr>
              <a:t>Chairs have been appointed</a:t>
            </a:r>
          </a:p>
          <a:p>
            <a:pPr marL="914400" lvl="1" indent="-457200" algn="l">
              <a:buFont typeface="Arial" panose="020B0604020202020204" pitchFamily="34" charset="0"/>
              <a:buChar char="•"/>
            </a:pPr>
            <a:r>
              <a:rPr lang="en-US" dirty="0" smtClean="0">
                <a:solidFill>
                  <a:srgbClr val="FFFFFF"/>
                </a:solidFill>
              </a:rPr>
              <a:t>Templates for information and evidence collection distributed</a:t>
            </a:r>
          </a:p>
          <a:p>
            <a:pPr marL="914400" lvl="1" indent="-457200" algn="l">
              <a:buFont typeface="Arial" panose="020B0604020202020204" pitchFamily="34" charset="0"/>
              <a:buChar char="•"/>
            </a:pPr>
            <a:r>
              <a:rPr lang="en-US" dirty="0" smtClean="0">
                <a:solidFill>
                  <a:srgbClr val="FFFFFF"/>
                </a:solidFill>
              </a:rPr>
              <a:t>Much of the evidence has been collected </a:t>
            </a:r>
          </a:p>
          <a:p>
            <a:pPr marL="914400" lvl="1" indent="-457200" algn="l">
              <a:buFont typeface="Arial" panose="020B0604020202020204" pitchFamily="34" charset="0"/>
              <a:buChar char="•"/>
            </a:pPr>
            <a:r>
              <a:rPr lang="en-US" dirty="0" smtClean="0">
                <a:solidFill>
                  <a:srgbClr val="FFFFFF"/>
                </a:solidFill>
              </a:rPr>
              <a:t>A writer has been identified</a:t>
            </a:r>
            <a:endParaRPr lang="en-US" dirty="0">
              <a:solidFill>
                <a:srgbClr val="FFFFFF"/>
              </a:solidFill>
            </a:endParaRPr>
          </a:p>
        </p:txBody>
      </p:sp>
    </p:spTree>
    <p:extLst>
      <p:ext uri="{BB962C8B-B14F-4D97-AF65-F5344CB8AC3E}">
        <p14:creationId xmlns:p14="http://schemas.microsoft.com/office/powerpoint/2010/main" val="1384192830"/>
      </p:ext>
    </p:extLst>
  </p:cSld>
  <p:clrMapOvr>
    <a:masterClrMapping/>
  </p:clrMapOvr>
  <p:transition spd="slow">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You Do?</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smtClean="0"/>
          </a:p>
          <a:p>
            <a:pPr marL="137160" indent="0">
              <a:buNone/>
            </a:pPr>
            <a:endParaRPr lang="en-US" dirty="0" smtClean="0"/>
          </a:p>
        </p:txBody>
      </p:sp>
      <p:sp>
        <p:nvSpPr>
          <p:cNvPr id="4" name="Content Placeholder 3"/>
          <p:cNvSpPr>
            <a:spLocks noGrp="1"/>
          </p:cNvSpPr>
          <p:nvPr>
            <p:ph sz="half" idx="2"/>
          </p:nvPr>
        </p:nvSpPr>
        <p:spPr>
          <a:xfrm>
            <a:off x="3429000" y="1447800"/>
            <a:ext cx="5334000" cy="4571999"/>
          </a:xfrm>
        </p:spPr>
        <p:txBody>
          <a:bodyPr>
            <a:normAutofit fontScale="92500" lnSpcReduction="20000"/>
          </a:bodyPr>
          <a:lstStyle/>
          <a:p>
            <a:r>
              <a:rPr lang="en-US" dirty="0">
                <a:solidFill>
                  <a:srgbClr val="000000"/>
                </a:solidFill>
              </a:rPr>
              <a:t>Look for weekly emails from the IEAOC chairs</a:t>
            </a:r>
          </a:p>
          <a:p>
            <a:endParaRPr lang="en-US" dirty="0" smtClean="0">
              <a:solidFill>
                <a:srgbClr val="000000"/>
              </a:solidFill>
            </a:endParaRPr>
          </a:p>
          <a:p>
            <a:r>
              <a:rPr lang="en-US" dirty="0" smtClean="0">
                <a:solidFill>
                  <a:srgbClr val="000000"/>
                </a:solidFill>
              </a:rPr>
              <a:t>Read the drafts critically and closely</a:t>
            </a:r>
          </a:p>
          <a:p>
            <a:endParaRPr lang="en-US" dirty="0" smtClean="0">
              <a:solidFill>
                <a:srgbClr val="000000"/>
              </a:solidFill>
            </a:endParaRPr>
          </a:p>
          <a:p>
            <a:r>
              <a:rPr lang="en-US" dirty="0" smtClean="0">
                <a:solidFill>
                  <a:srgbClr val="000000"/>
                </a:solidFill>
              </a:rPr>
              <a:t>Provide your input</a:t>
            </a:r>
          </a:p>
          <a:p>
            <a:endParaRPr lang="en-US" dirty="0" smtClean="0">
              <a:solidFill>
                <a:srgbClr val="000000"/>
              </a:solidFill>
            </a:endParaRPr>
          </a:p>
          <a:p>
            <a:r>
              <a:rPr lang="en-US" dirty="0" smtClean="0">
                <a:solidFill>
                  <a:srgbClr val="000000"/>
                </a:solidFill>
              </a:rPr>
              <a:t>Volunteer to answer a question or two</a:t>
            </a:r>
          </a:p>
          <a:p>
            <a:pPr marL="137160" indent="0">
              <a:buNone/>
            </a:pPr>
            <a:endParaRPr lang="en-US" dirty="0">
              <a:solidFill>
                <a:srgbClr val="000000"/>
              </a:solidFill>
            </a:endParaRPr>
          </a:p>
          <a:p>
            <a:r>
              <a:rPr lang="en-US" dirty="0" smtClean="0">
                <a:solidFill>
                  <a:srgbClr val="000000"/>
                </a:solidFill>
              </a:rPr>
              <a:t>Assess your course outcomes and service area outcomes this year.</a:t>
            </a:r>
          </a:p>
          <a:p>
            <a:pPr marL="137160" indent="0">
              <a:buNone/>
            </a:pPr>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7995">
            <a:off x="504695" y="1924002"/>
            <a:ext cx="2667000" cy="3048000"/>
          </a:xfrm>
          <a:prstGeom prst="rect">
            <a:avLst/>
          </a:prstGeom>
        </p:spPr>
      </p:pic>
    </p:spTree>
    <p:extLst>
      <p:ext uri="{BB962C8B-B14F-4D97-AF65-F5344CB8AC3E}">
        <p14:creationId xmlns:p14="http://schemas.microsoft.com/office/powerpoint/2010/main" val="4209162129"/>
      </p:ext>
    </p:extLst>
  </p:cSld>
  <p:clrMapOvr>
    <a:masterClrMapping/>
  </p:clrMapOvr>
  <p:transition spd="slow">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Marks to Hit</a:t>
            </a:r>
            <a:endParaRPr lang="en-US" dirty="0"/>
          </a:p>
        </p:txBody>
      </p:sp>
      <p:sp>
        <p:nvSpPr>
          <p:cNvPr id="3" name="Content Placeholder 2"/>
          <p:cNvSpPr>
            <a:spLocks noGrp="1"/>
          </p:cNvSpPr>
          <p:nvPr>
            <p:ph sz="half" idx="1"/>
          </p:nvPr>
        </p:nvSpPr>
        <p:spPr>
          <a:xfrm>
            <a:off x="3276600" y="1524000"/>
            <a:ext cx="5638800" cy="4495800"/>
          </a:xfrm>
        </p:spPr>
        <p:txBody>
          <a:bodyPr>
            <a:normAutofit fontScale="92500" lnSpcReduction="20000"/>
          </a:bodyPr>
          <a:lstStyle/>
          <a:p>
            <a:r>
              <a:rPr lang="en-US" dirty="0" smtClean="0">
                <a:solidFill>
                  <a:srgbClr val="000000"/>
                </a:solidFill>
              </a:rPr>
              <a:t>Finish information and evidence collection by February</a:t>
            </a:r>
          </a:p>
          <a:p>
            <a:endParaRPr lang="en-US" dirty="0">
              <a:solidFill>
                <a:srgbClr val="000000"/>
              </a:solidFill>
            </a:endParaRPr>
          </a:p>
          <a:p>
            <a:r>
              <a:rPr lang="en-US" dirty="0" smtClean="0">
                <a:solidFill>
                  <a:srgbClr val="000000"/>
                </a:solidFill>
              </a:rPr>
              <a:t>Writing throughout spring</a:t>
            </a:r>
          </a:p>
          <a:p>
            <a:endParaRPr lang="en-US" dirty="0">
              <a:solidFill>
                <a:srgbClr val="000000"/>
              </a:solidFill>
            </a:endParaRPr>
          </a:p>
          <a:p>
            <a:r>
              <a:rPr lang="en-US" dirty="0" smtClean="0">
                <a:solidFill>
                  <a:srgbClr val="000000"/>
                </a:solidFill>
              </a:rPr>
              <a:t>Campus review in April-May</a:t>
            </a:r>
          </a:p>
          <a:p>
            <a:endParaRPr lang="en-US" dirty="0" smtClean="0">
              <a:solidFill>
                <a:srgbClr val="000000"/>
              </a:solidFill>
            </a:endParaRPr>
          </a:p>
          <a:p>
            <a:r>
              <a:rPr lang="en-US" dirty="0" smtClean="0">
                <a:solidFill>
                  <a:srgbClr val="000000"/>
                </a:solidFill>
              </a:rPr>
              <a:t>Board report in June</a:t>
            </a:r>
          </a:p>
          <a:p>
            <a:endParaRPr lang="en-US" dirty="0" smtClean="0">
              <a:solidFill>
                <a:srgbClr val="000000"/>
              </a:solidFill>
            </a:endParaRPr>
          </a:p>
          <a:p>
            <a:r>
              <a:rPr lang="en-US" dirty="0" smtClean="0">
                <a:solidFill>
                  <a:srgbClr val="000000"/>
                </a:solidFill>
              </a:rPr>
              <a:t>Submittal to ACCJC in July</a:t>
            </a:r>
          </a:p>
          <a:p>
            <a:endParaRPr lang="en-US" dirty="0" smtClean="0">
              <a:solidFill>
                <a:srgbClr val="000000"/>
              </a:solidFill>
            </a:endParaRPr>
          </a:p>
          <a:p>
            <a:r>
              <a:rPr lang="en-US" dirty="0" smtClean="0">
                <a:solidFill>
                  <a:srgbClr val="000000"/>
                </a:solidFill>
              </a:rPr>
              <a:t>Site Visit in October</a:t>
            </a:r>
            <a:endParaRPr lang="en-US" dirty="0">
              <a:solidFill>
                <a:srgbClr val="000000"/>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6949" y="2013001"/>
            <a:ext cx="2959480" cy="295948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0800"/>
            <a:ext cx="2728635" cy="2362200"/>
          </a:xfrm>
          <a:prstGeom prst="rect">
            <a:avLst/>
          </a:prstGeom>
        </p:spPr>
      </p:pic>
    </p:spTree>
    <p:extLst>
      <p:ext uri="{BB962C8B-B14F-4D97-AF65-F5344CB8AC3E}">
        <p14:creationId xmlns:p14="http://schemas.microsoft.com/office/powerpoint/2010/main" val="638348822"/>
      </p:ext>
    </p:extLst>
  </p:cSld>
  <p:clrMapOvr>
    <a:masterClrMapping/>
  </p:clrMapOvr>
  <p:transition spd="slow">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Lighthearted</a:t>
            </a:r>
            <a:endParaRPr lang="en-US" dirty="0"/>
          </a:p>
        </p:txBody>
      </p:sp>
      <p:pic>
        <p:nvPicPr>
          <p:cNvPr id="4" name="Content Placeholder 3" descr="http://upload.stripgenerator.com/strip/46/95/87/00/00/full.png"/>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143000" y="1447800"/>
            <a:ext cx="6781800" cy="4267200"/>
          </a:xfrm>
          <a:prstGeom prst="rect">
            <a:avLst/>
          </a:prstGeom>
          <a:noFill/>
          <a:ln>
            <a:noFill/>
          </a:ln>
        </p:spPr>
      </p:pic>
    </p:spTree>
    <p:extLst>
      <p:ext uri="{BB962C8B-B14F-4D97-AF65-F5344CB8AC3E}">
        <p14:creationId xmlns:p14="http://schemas.microsoft.com/office/powerpoint/2010/main" val="2994523847"/>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Alicia Hallex!</a:t>
            </a:r>
            <a:endParaRPr lang="en-US" dirty="0"/>
          </a:p>
        </p:txBody>
      </p:sp>
      <p:sp>
        <p:nvSpPr>
          <p:cNvPr id="3" name="Content Placeholder 2"/>
          <p:cNvSpPr>
            <a:spLocks noGrp="1"/>
          </p:cNvSpPr>
          <p:nvPr>
            <p:ph sz="half" idx="1"/>
          </p:nvPr>
        </p:nvSpPr>
        <p:spPr/>
        <p:txBody>
          <a:bodyPr>
            <a:normAutofit/>
          </a:bodyPr>
          <a:lstStyle/>
          <a:p>
            <a:pPr lvl="0"/>
            <a:r>
              <a:rPr lang="en-US" b="1" dirty="0" smtClean="0">
                <a:solidFill>
                  <a:srgbClr val="000000"/>
                </a:solidFill>
              </a:rPr>
              <a:t>Student Services Technician II, Disabled Student Programs and Services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1524000"/>
            <a:ext cx="4038600" cy="4070908"/>
          </a:xfrm>
          <a:prstGeom prst="rect">
            <a:avLst/>
          </a:prstGeom>
          <a:ln>
            <a:noFill/>
          </a:ln>
          <a:effectLst>
            <a:softEdge rad="112500"/>
          </a:effectLst>
        </p:spPr>
      </p:pic>
    </p:spTree>
    <p:extLst>
      <p:ext uri="{BB962C8B-B14F-4D97-AF65-F5344CB8AC3E}">
        <p14:creationId xmlns:p14="http://schemas.microsoft.com/office/powerpoint/2010/main" val="947841734"/>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Back, Joe Cabrales!</a:t>
            </a:r>
            <a:endParaRPr lang="en-US" dirty="0"/>
          </a:p>
        </p:txBody>
      </p:sp>
      <p:sp>
        <p:nvSpPr>
          <p:cNvPr id="3" name="Content Placeholder 2"/>
          <p:cNvSpPr>
            <a:spLocks noGrp="1"/>
          </p:cNvSpPr>
          <p:nvPr>
            <p:ph sz="half" idx="1"/>
          </p:nvPr>
        </p:nvSpPr>
        <p:spPr/>
        <p:txBody>
          <a:bodyPr>
            <a:normAutofit/>
          </a:bodyPr>
          <a:lstStyle/>
          <a:p>
            <a:pPr marL="585216" lvl="1" indent="0">
              <a:buNone/>
            </a:pPr>
            <a:r>
              <a:rPr lang="en-US" b="1" dirty="0" smtClean="0">
                <a:solidFill>
                  <a:srgbClr val="000000"/>
                </a:solidFill>
              </a:rPr>
              <a:t>Dean, English and Math, January through June</a:t>
            </a:r>
          </a:p>
          <a:p>
            <a:pPr marL="585216" lvl="1" indent="0">
              <a:buNone/>
            </a:pPr>
            <a:endParaRPr lang="en-US" b="1" dirty="0">
              <a:solidFill>
                <a:srgbClr val="000000"/>
              </a:solidFill>
            </a:endParaRPr>
          </a:p>
          <a:p>
            <a:pPr marL="585216" lvl="1" indent="0">
              <a:buNone/>
            </a:pPr>
            <a:r>
              <a:rPr lang="en-US" b="1" dirty="0" smtClean="0">
                <a:solidFill>
                  <a:srgbClr val="000000"/>
                </a:solidFill>
              </a:rPr>
              <a:t>Dean, Student Services</a:t>
            </a:r>
            <a:r>
              <a:rPr lang="en-US" b="1" dirty="0">
                <a:solidFill>
                  <a:srgbClr val="000000"/>
                </a:solidFill>
              </a:rPr>
              <a:t> </a:t>
            </a:r>
            <a:r>
              <a:rPr lang="en-US" b="1" dirty="0" smtClean="0">
                <a:solidFill>
                  <a:srgbClr val="000000"/>
                </a:solidFill>
              </a:rPr>
              <a:t>as of July 2014</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9610" y="1905000"/>
            <a:ext cx="3030415" cy="3581400"/>
          </a:xfrm>
          <a:prstGeom prst="rect">
            <a:avLst/>
          </a:prstGeom>
          <a:ln>
            <a:noFill/>
          </a:ln>
          <a:effectLst>
            <a:softEdge rad="112500"/>
          </a:effectLst>
        </p:spPr>
      </p:pic>
    </p:spTree>
    <p:extLst>
      <p:ext uri="{BB962C8B-B14F-4D97-AF65-F5344CB8AC3E}">
        <p14:creationId xmlns:p14="http://schemas.microsoft.com/office/powerpoint/2010/main" val="3607752470"/>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828800" y="1971040"/>
            <a:ext cx="14173200" cy="7315200"/>
          </a:xfrm>
          <a:prstGeom prst="ellipse">
            <a:avLst/>
          </a:prstGeom>
          <a:solidFill>
            <a:schemeClr val="bg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3124200"/>
            <a:ext cx="7086600" cy="2133600"/>
          </a:xfrm>
        </p:spPr>
        <p:txBody>
          <a:bodyPr>
            <a:normAutofit fontScale="90000"/>
          </a:bodyPr>
          <a:lstStyle/>
          <a:p>
            <a:r>
              <a:rPr lang="en-US" sz="4400" dirty="0" smtClean="0"/>
              <a:t>Construction, </a:t>
            </a:r>
            <a:r>
              <a:rPr lang="en-US" sz="4400" dirty="0" err="1" smtClean="0"/>
              <a:t>ppr</a:t>
            </a:r>
            <a:r>
              <a:rPr lang="en-US" sz="4400" dirty="0" smtClean="0"/>
              <a:t> resource requests, &amp; budget</a:t>
            </a:r>
            <a:br>
              <a:rPr lang="en-US" sz="4400" dirty="0" smtClean="0"/>
            </a:br>
            <a:endParaRPr lang="en-US" sz="4400" dirty="0"/>
          </a:p>
        </p:txBody>
      </p:sp>
      <p:sp>
        <p:nvSpPr>
          <p:cNvPr id="3" name="Subtitle 2"/>
          <p:cNvSpPr>
            <a:spLocks noGrp="1"/>
          </p:cNvSpPr>
          <p:nvPr>
            <p:ph type="subTitle" idx="1"/>
          </p:nvPr>
        </p:nvSpPr>
        <p:spPr>
          <a:xfrm>
            <a:off x="1371600" y="5029200"/>
            <a:ext cx="6400800" cy="685800"/>
          </a:xfrm>
        </p:spPr>
        <p:txBody>
          <a:bodyPr/>
          <a:lstStyle/>
          <a:p>
            <a:r>
              <a:rPr lang="en-US" dirty="0" smtClean="0">
                <a:solidFill>
                  <a:srgbClr val="FFFFFF"/>
                </a:solidFill>
              </a:rPr>
              <a:t>Administrative Services</a:t>
            </a:r>
            <a:endParaRPr lang="en-US" dirty="0">
              <a:solidFill>
                <a:srgbClr val="FFFFFF"/>
              </a:solidFill>
            </a:endParaRPr>
          </a:p>
        </p:txBody>
      </p:sp>
      <p:pic>
        <p:nvPicPr>
          <p:cNvPr id="4" name="Picture 3" descr="CHC.png"/>
          <p:cNvPicPr>
            <a:picLocks noChangeAspect="1"/>
          </p:cNvPicPr>
          <p:nvPr/>
        </p:nvPicPr>
        <p:blipFill>
          <a:blip r:embed="rId3" cstate="print"/>
          <a:stretch>
            <a:fillRect/>
          </a:stretch>
        </p:blipFill>
        <p:spPr>
          <a:xfrm>
            <a:off x="304800" y="457200"/>
            <a:ext cx="3985259" cy="1143000"/>
          </a:xfrm>
          <a:prstGeom prst="rect">
            <a:avLst/>
          </a:prstGeom>
        </p:spPr>
      </p:pic>
    </p:spTree>
    <p:extLst>
      <p:ext uri="{BB962C8B-B14F-4D97-AF65-F5344CB8AC3E}">
        <p14:creationId xmlns:p14="http://schemas.microsoft.com/office/powerpoint/2010/main" val="135438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Users\mstrong\Dropbox\Photos\IMG_052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20361126">
            <a:off x="100321" y="1525509"/>
            <a:ext cx="2348802" cy="3133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strong\Dropbox\CHC\3 Peaks Challenge\IMG_19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440" y="432435"/>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strong\Dropbox\Camera Uploads\2012-01-15 23.3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048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The </a:t>
            </a:r>
            <a:r>
              <a:rPr lang="en-US" dirty="0" smtClean="0">
                <a:solidFill>
                  <a:srgbClr val="F6960A"/>
                </a:solidFill>
              </a:rPr>
              <a:t>Mountain</a:t>
            </a:r>
            <a:r>
              <a:rPr lang="en-US" dirty="0" smtClean="0"/>
              <a:t> of </a:t>
            </a:r>
            <a:r>
              <a:rPr lang="en-US" dirty="0" smtClean="0">
                <a:solidFill>
                  <a:srgbClr val="F6960A"/>
                </a:solidFill>
              </a:rPr>
              <a:t>Construction</a:t>
            </a:r>
            <a:endParaRPr lang="en-US" dirty="0">
              <a:solidFill>
                <a:srgbClr val="F6960A"/>
              </a:solidFill>
            </a:endParaRPr>
          </a:p>
        </p:txBody>
      </p:sp>
      <p:pic>
        <p:nvPicPr>
          <p:cNvPr id="10"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133600"/>
            <a:ext cx="4170823" cy="3128118"/>
          </a:xfrm>
          <a:prstGeom prst="rect">
            <a:avLst/>
          </a:prstGeom>
        </p:spPr>
      </p:pic>
      <p:pic>
        <p:nvPicPr>
          <p:cNvPr id="1031" name="Picture 7" descr="\\CASPER\depts\AdminSvcs\Admin Services\Construction\2010 CRF\CRF\DSC003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7205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SPER\depts\AdminSvcs\Admin Services\Construction\2010 LRC\LRC\DSC0032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0287"/>
          <a:stretch/>
        </p:blipFill>
        <p:spPr bwMode="auto">
          <a:xfrm>
            <a:off x="4406971" y="5096510"/>
            <a:ext cx="2946400" cy="176149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ASPER\depts\AdminSvcs\Admin Services\IMG00011-20101015-11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6411" y="5416023"/>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0400" y="4972050"/>
            <a:ext cx="2721733" cy="1356614"/>
          </a:xfrm>
          <a:prstGeom prst="rect">
            <a:avLst/>
          </a:prstGeom>
        </p:spPr>
      </p:pic>
    </p:spTree>
    <p:extLst>
      <p:ext uri="{BB962C8B-B14F-4D97-AF65-F5344CB8AC3E}">
        <p14:creationId xmlns:p14="http://schemas.microsoft.com/office/powerpoint/2010/main" val="222518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11535675" cy="688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438400" y="2819400"/>
            <a:ext cx="3276600" cy="2743200"/>
          </a:xfrm>
          <a:prstGeom prst="roundRect">
            <a:avLst/>
          </a:prstGeom>
          <a:solidFill>
            <a:srgbClr val="FFC000">
              <a:alpha val="40000"/>
            </a:srgbClr>
          </a:solid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5617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7">
      <a:dk1>
        <a:srgbClr val="FFFF00"/>
      </a:dk1>
      <a:lt1>
        <a:srgbClr val="FFFF00"/>
      </a:lt1>
      <a:dk2>
        <a:srgbClr val="00B050"/>
      </a:dk2>
      <a:lt2>
        <a:srgbClr val="00B050"/>
      </a:lt2>
      <a:accent1>
        <a:srgbClr val="E4E905"/>
      </a:accent1>
      <a:accent2>
        <a:srgbClr val="FFFF00"/>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7346</TotalTime>
  <Words>1578</Words>
  <Application>Microsoft Office PowerPoint</Application>
  <PresentationFormat>On-screen Show (4:3)</PresentationFormat>
  <Paragraphs>386</Paragraphs>
  <Slides>46</Slides>
  <Notes>33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Apex</vt:lpstr>
      <vt:lpstr>Office Theme</vt:lpstr>
      <vt:lpstr>CHC: What’s happening, spring 2014 </vt:lpstr>
      <vt:lpstr>Welcome Dr. Jeff Cervantez</vt:lpstr>
      <vt:lpstr>Welcome, Mary Bender!</vt:lpstr>
      <vt:lpstr>Welcome Cyndi St. Jean!</vt:lpstr>
      <vt:lpstr>Welcome Alicia Hallex!</vt:lpstr>
      <vt:lpstr>Welcome Back, Joe Cabrales!</vt:lpstr>
      <vt:lpstr>Construction, ppr resource requests, &amp; budget </vt:lpstr>
      <vt:lpstr>The Mountain of Construction</vt:lpstr>
      <vt:lpstr>PowerPoint Presentation</vt:lpstr>
      <vt:lpstr>PowerPoint Presentation</vt:lpstr>
      <vt:lpstr>PowerPoint Presentation</vt:lpstr>
      <vt:lpstr>PowerPoint Presentation</vt:lpstr>
      <vt:lpstr>PowerPoint Presentation</vt:lpstr>
      <vt:lpstr>Parking</vt:lpstr>
      <vt:lpstr>LRC Lot </vt:lpstr>
      <vt:lpstr>PowerPoint Presentation</vt:lpstr>
      <vt:lpstr>Mountain of Construction</vt:lpstr>
      <vt:lpstr>2012-13 PPR Resource Request Update</vt:lpstr>
      <vt:lpstr>Energy Savings Program</vt:lpstr>
      <vt:lpstr>Budget</vt:lpstr>
      <vt:lpstr>PowerPoint Presentation</vt:lpstr>
      <vt:lpstr>Enrollment Planning</vt:lpstr>
      <vt:lpstr>Education Technology Initiative</vt:lpstr>
      <vt:lpstr>Education Technology Initiative</vt:lpstr>
      <vt:lpstr>Education Master Plan</vt:lpstr>
      <vt:lpstr>Education Master Plan</vt:lpstr>
      <vt:lpstr>Assessment</vt:lpstr>
      <vt:lpstr>Spring 2014 Outcomes Assessment Objectives</vt:lpstr>
      <vt:lpstr>Outcomes Assessment Roles</vt:lpstr>
      <vt:lpstr>Assembly Bill 86</vt:lpstr>
      <vt:lpstr>Adult Education and AB 86</vt:lpstr>
      <vt:lpstr>AB 86</vt:lpstr>
      <vt:lpstr>Focus Areas</vt:lpstr>
      <vt:lpstr>Major Objectives and Purpose</vt:lpstr>
      <vt:lpstr> CHC Left lane Student success project</vt:lpstr>
      <vt:lpstr>Five Major Goals</vt:lpstr>
      <vt:lpstr>Basic Skills Improvement</vt:lpstr>
      <vt:lpstr>Clear Pathways</vt:lpstr>
      <vt:lpstr>Educational Planning</vt:lpstr>
      <vt:lpstr>Serve a Larger Population</vt:lpstr>
      <vt:lpstr>Revitalize Professional Development</vt:lpstr>
      <vt:lpstr>Three-Year Budget = $1,555,834</vt:lpstr>
      <vt:lpstr>Accreditation: Beyond Compliance</vt:lpstr>
      <vt:lpstr>What Can You Do?</vt:lpstr>
      <vt:lpstr>Marks to Hit</vt:lpstr>
      <vt:lpstr>Keep it Lighthearted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 Convocation</dc:title>
  <dc:creator>dkawamoto</dc:creator>
  <cp:lastModifiedBy>Warren-Marlatt, Rebeccah K</cp:lastModifiedBy>
  <cp:revision>334</cp:revision>
  <cp:lastPrinted>2014-01-10T00:36:13Z</cp:lastPrinted>
  <dcterms:created xsi:type="dcterms:W3CDTF">2013-04-16T21:12:06Z</dcterms:created>
  <dcterms:modified xsi:type="dcterms:W3CDTF">2014-01-10T15:34:52Z</dcterms:modified>
</cp:coreProperties>
</file>