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6" r:id="rId6"/>
    <p:sldId id="267" r:id="rId7"/>
    <p:sldId id="268" r:id="rId8"/>
    <p:sldId id="262" r:id="rId9"/>
    <p:sldId id="263" r:id="rId10"/>
    <p:sldId id="269" r:id="rId11"/>
    <p:sldId id="264" r:id="rId12"/>
    <p:sldId id="265" r:id="rId13"/>
  </p:sldIdLst>
  <p:sldSz cx="9144000" cy="6858000" type="screen4x3"/>
  <p:notesSz cx="6918325" cy="9204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C99055D0-058F-4730-B1AF-10EACCFD42C1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68414AD7-9129-408C-BEED-4A5A27937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4E535FC3-DA6E-4B66-9436-5FD5D8185516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372055"/>
            <a:ext cx="5534660" cy="4141946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3" y="8742511"/>
            <a:ext cx="2997941" cy="460216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D5F07B47-29B4-4D84-84F3-0F7A94FF5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7B47-29B4-4D84-84F3-0F7A94FF50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A01594-25FB-43A4-B4B7-7C8C7C23899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3E9BE6-AB12-498F-AC77-3E8936439D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ty4GBMuzQY&amp;feature=relat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D642C.3A57497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Development and Grants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10,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adets_Officer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-21127" b="-21127"/>
          <a:stretch>
            <a:fillRect/>
          </a:stretch>
        </p:blipFill>
        <p:spPr>
          <a:xfrm rot="420000">
            <a:off x="1239745" y="715339"/>
            <a:ext cx="6755769" cy="5752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$10</a:t>
            </a:r>
          </a:p>
          <a:p>
            <a:r>
              <a:rPr lang="en-US" dirty="0" smtClean="0"/>
              <a:t>$40*</a:t>
            </a:r>
          </a:p>
          <a:p>
            <a:r>
              <a:rPr lang="en-US" dirty="0" smtClean="0"/>
              <a:t>$100</a:t>
            </a:r>
          </a:p>
          <a:p>
            <a:r>
              <a:rPr lang="en-US" dirty="0" smtClean="0"/>
              <a:t>$1000*</a:t>
            </a:r>
          </a:p>
          <a:p>
            <a:r>
              <a:rPr lang="en-US" dirty="0" smtClean="0"/>
              <a:t>$5000 and up*</a:t>
            </a:r>
          </a:p>
          <a:p>
            <a:r>
              <a:rPr lang="en-US" dirty="0" smtClean="0"/>
              <a:t>Donations in any amount are gratefully accepted.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http://www.youtube.com/watch?v=nty4GBMuzQY&amp;feature=related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447800" y="1981200"/>
          <a:ext cx="6172200" cy="395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440026">
                <a:tc>
                  <a:txBody>
                    <a:bodyPr/>
                    <a:lstStyle/>
                    <a:p>
                      <a:r>
                        <a:rPr lang="en-US" dirty="0" smtClean="0"/>
                        <a:t>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440026">
                <a:tc>
                  <a:txBody>
                    <a:bodyPr/>
                    <a:lstStyle/>
                    <a:p>
                      <a:r>
                        <a:rPr lang="en-US" dirty="0" smtClean="0"/>
                        <a:t>LEDP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$1,135</a:t>
                      </a:r>
                      <a:endParaRPr lang="en-US" dirty="0"/>
                    </a:p>
                  </a:txBody>
                  <a:tcPr/>
                </a:tc>
              </a:tr>
              <a:tr h="491548">
                <a:tc>
                  <a:txBody>
                    <a:bodyPr/>
                    <a:lstStyle/>
                    <a:p>
                      <a:r>
                        <a:rPr lang="en-US" dirty="0" smtClean="0"/>
                        <a:t>Left Lane</a:t>
                      </a:r>
                      <a:r>
                        <a:rPr lang="en-US" baseline="0" dirty="0" smtClean="0"/>
                        <a:t> 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NEH</a:t>
                      </a:r>
                      <a:r>
                        <a:rPr lang="en-US" baseline="0" dirty="0" smtClean="0"/>
                        <a:t> Challenge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Arabic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$280,000</a:t>
                      </a:r>
                      <a:endParaRPr lang="en-US" dirty="0"/>
                    </a:p>
                  </a:txBody>
                  <a:tcPr/>
                </a:tc>
              </a:tr>
              <a:tr h="440026"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$12,500</a:t>
                      </a:r>
                      <a:endParaRPr lang="en-US" dirty="0"/>
                    </a:p>
                  </a:txBody>
                  <a:tcPr/>
                </a:tc>
              </a:tr>
              <a:tr h="440026">
                <a:tc>
                  <a:txBody>
                    <a:bodyPr/>
                    <a:lstStyle/>
                    <a:p>
                      <a:r>
                        <a:rPr lang="en-US" dirty="0" smtClean="0"/>
                        <a:t>CSCP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</a:t>
                      </a:r>
                      <a:endParaRPr lang="en-US" dirty="0"/>
                    </a:p>
                  </a:txBody>
                  <a:tcPr/>
                </a:tc>
              </a:tr>
              <a:tr h="491548">
                <a:tc>
                  <a:txBody>
                    <a:bodyPr/>
                    <a:lstStyle/>
                    <a:p>
                      <a:r>
                        <a:rPr lang="en-US" dirty="0" smtClean="0"/>
                        <a:t>CTE Transitions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$49,389</a:t>
                      </a:r>
                      <a:endParaRPr lang="en-US" dirty="0"/>
                    </a:p>
                  </a:txBody>
                  <a:tcPr/>
                </a:tc>
              </a:tr>
              <a:tr h="759498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Total since 1/1/12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$548,024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NEH Challenge Grant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National Endowment for the Humanities</a:t>
            </a:r>
          </a:p>
          <a:p>
            <a:r>
              <a:rPr lang="en-US" dirty="0" smtClean="0"/>
              <a:t>$280,000</a:t>
            </a:r>
          </a:p>
          <a:p>
            <a:r>
              <a:rPr lang="en-US" dirty="0" smtClean="0"/>
              <a:t>Expands foreign language offerings</a:t>
            </a:r>
          </a:p>
          <a:p>
            <a:r>
              <a:rPr lang="en-US" dirty="0" smtClean="0"/>
              <a:t>Good transfer path for CSUSB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$100,000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$20,867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$8,000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/>
              <a:t>$5,690</a:t>
            </a:r>
          </a:p>
          <a:p>
            <a:r>
              <a:rPr lang="en-US" dirty="0" smtClean="0"/>
              <a:t>$65,443 left to raise by 3/15/13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Students are statistically significantly and substantially more likely to earn a Degree or Certificate if they enroll in 2 or more summer semesters.</a:t>
            </a:r>
            <a:endParaRPr lang="en-US" dirty="0" smtClean="0"/>
          </a:p>
          <a:p>
            <a:r>
              <a:rPr lang="en-US" b="1" dirty="0" smtClean="0"/>
              <a:t>Students are statistically significantly and substantially more likely to transfer if they enroll in 2 or more summer semesters.</a:t>
            </a:r>
          </a:p>
          <a:p>
            <a:endParaRPr lang="en-US" b="1" dirty="0" smtClean="0"/>
          </a:p>
          <a:p>
            <a:r>
              <a:rPr lang="en-US" sz="2000" b="1" dirty="0" smtClean="0"/>
              <a:t>Source: CHC Office of Research and Planning, 2012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Session, continued</a:t>
            </a:r>
            <a:endParaRPr lang="en-US" dirty="0"/>
          </a:p>
        </p:txBody>
      </p:sp>
      <p:pic>
        <p:nvPicPr>
          <p:cNvPr id="4" name="Content Placeholder 3" descr="cid:image003.png@01CD642C.3A574970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600200" y="2057400"/>
            <a:ext cx="5943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Session,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In the future, I'm hoping Crafton can add more class and times.</a:t>
            </a:r>
          </a:p>
          <a:p>
            <a:r>
              <a:rPr lang="en-US" i="1" dirty="0" smtClean="0"/>
              <a:t>I am disappointed the Crafton is not offering a summer semester this year.  I really enjoyed taking advantage of it last year.</a:t>
            </a:r>
          </a:p>
          <a:p>
            <a:r>
              <a:rPr lang="en-US" i="1" dirty="0" smtClean="0"/>
              <a:t>More/better availability of classes. There is no room in any classes that is why I only have 9 units.</a:t>
            </a:r>
          </a:p>
          <a:p>
            <a:r>
              <a:rPr lang="en-US" i="1" dirty="0" smtClean="0"/>
              <a:t>Provide a summer semester, some of us depend on these things.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adets at donor wall_03221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-23506" b="-23506"/>
          <a:stretch>
            <a:fillRect/>
          </a:stretch>
        </p:blipFill>
        <p:spPr>
          <a:xfrm rot="420000">
            <a:off x="1164180" y="827539"/>
            <a:ext cx="6499250" cy="5534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adets_Musta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-3927" b="-3927"/>
          <a:stretch>
            <a:fillRect/>
          </a:stretch>
        </p:blipFill>
        <p:spPr>
          <a:xfrm rot="420000">
            <a:off x="1372079" y="899556"/>
            <a:ext cx="6339122" cy="5397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207</Words>
  <Application>Microsoft Office PowerPoint</Application>
  <PresentationFormat>On-screen Show (4:3)</PresentationFormat>
  <Paragraphs>66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Resource Development and Grants</vt:lpstr>
      <vt:lpstr>Grants</vt:lpstr>
      <vt:lpstr>NEH Challenge Grant</vt:lpstr>
      <vt:lpstr>Summer 2013</vt:lpstr>
      <vt:lpstr>Summer Session</vt:lpstr>
      <vt:lpstr>Summer Session, continued</vt:lpstr>
      <vt:lpstr>Summer Session, continued</vt:lpstr>
      <vt:lpstr>Slide 8</vt:lpstr>
      <vt:lpstr>Slide 9</vt:lpstr>
      <vt:lpstr>Slide 10</vt:lpstr>
      <vt:lpstr>Giving Levels</vt:lpstr>
      <vt:lpstr>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Development and Grants</dc:title>
  <dc:creator>kchilder</dc:creator>
  <cp:lastModifiedBy>kchilder</cp:lastModifiedBy>
  <cp:revision>26</cp:revision>
  <dcterms:created xsi:type="dcterms:W3CDTF">2012-08-10T04:01:51Z</dcterms:created>
  <dcterms:modified xsi:type="dcterms:W3CDTF">2012-08-13T18:15:46Z</dcterms:modified>
</cp:coreProperties>
</file>