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56" r:id="rId2"/>
    <p:sldId id="266" r:id="rId3"/>
    <p:sldId id="280" r:id="rId4"/>
    <p:sldId id="282" r:id="rId5"/>
    <p:sldId id="281" r:id="rId6"/>
    <p:sldId id="283" r:id="rId7"/>
    <p:sldId id="257" r:id="rId8"/>
    <p:sldId id="264" r:id="rId9"/>
    <p:sldId id="260" r:id="rId10"/>
    <p:sldId id="261" r:id="rId11"/>
    <p:sldId id="262" r:id="rId12"/>
    <p:sldId id="263" r:id="rId13"/>
    <p:sldId id="267" r:id="rId14"/>
    <p:sldId id="272" r:id="rId15"/>
    <p:sldId id="274" r:id="rId16"/>
    <p:sldId id="275" r:id="rId17"/>
    <p:sldId id="276" r:id="rId18"/>
    <p:sldId id="277" r:id="rId19"/>
    <p:sldId id="284" r:id="rId20"/>
    <p:sldId id="285" r:id="rId21"/>
    <p:sldId id="279"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9" autoAdjust="0"/>
    <p:restoredTop sz="94793" autoAdjust="0"/>
  </p:normalViewPr>
  <p:slideViewPr>
    <p:cSldViewPr>
      <p:cViewPr varScale="1">
        <p:scale>
          <a:sx n="101" d="100"/>
          <a:sy n="101" d="100"/>
        </p:scale>
        <p:origin x="11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523340-5C7E-4C08-9E51-C7D83D0417C1}" type="datetimeFigureOut">
              <a:rPr lang="en-US" smtClean="0"/>
              <a:t>8/17/2015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FE8DA6-1723-4DC5-8E3E-D5BDACC5C87F}" type="slidenum">
              <a:rPr lang="en-US" smtClean="0"/>
              <a:t>‹#›</a:t>
            </a:fld>
            <a:endParaRPr lang="en-US"/>
          </a:p>
        </p:txBody>
      </p:sp>
    </p:spTree>
    <p:extLst>
      <p:ext uri="{BB962C8B-B14F-4D97-AF65-F5344CB8AC3E}">
        <p14:creationId xmlns:p14="http://schemas.microsoft.com/office/powerpoint/2010/main" val="354079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the SLO grids</a:t>
            </a:r>
            <a:r>
              <a:rPr lang="en-US" baseline="0" dirty="0" smtClean="0"/>
              <a:t> now?</a:t>
            </a:r>
            <a:endParaRPr lang="en-US" dirty="0"/>
          </a:p>
        </p:txBody>
      </p:sp>
      <p:sp>
        <p:nvSpPr>
          <p:cNvPr id="4" name="Slide Number Placeholder 3"/>
          <p:cNvSpPr>
            <a:spLocks noGrp="1"/>
          </p:cNvSpPr>
          <p:nvPr>
            <p:ph type="sldNum" sz="quarter" idx="10"/>
          </p:nvPr>
        </p:nvSpPr>
        <p:spPr/>
        <p:txBody>
          <a:bodyPr/>
          <a:lstStyle/>
          <a:p>
            <a:fld id="{27FE8DA6-1723-4DC5-8E3E-D5BDACC5C87F}" type="slidenum">
              <a:rPr lang="en-US" smtClean="0"/>
              <a:t>2</a:t>
            </a:fld>
            <a:endParaRPr lang="en-US"/>
          </a:p>
        </p:txBody>
      </p:sp>
    </p:spTree>
    <p:extLst>
      <p:ext uri="{BB962C8B-B14F-4D97-AF65-F5344CB8AC3E}">
        <p14:creationId xmlns:p14="http://schemas.microsoft.com/office/powerpoint/2010/main" val="114858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 as a tool for institutional </a:t>
            </a:r>
            <a:r>
              <a:rPr lang="en-US" dirty="0" err="1" smtClean="0"/>
              <a:t>mprovement</a:t>
            </a:r>
            <a:r>
              <a:rPr lang="en-US" dirty="0" smtClean="0"/>
              <a:t>. Process</a:t>
            </a:r>
            <a:r>
              <a:rPr lang="en-US" baseline="0" dirty="0" smtClean="0"/>
              <a:t> was collaborative.  </a:t>
            </a:r>
            <a:endParaRPr lang="en-US" dirty="0"/>
          </a:p>
        </p:txBody>
      </p:sp>
      <p:sp>
        <p:nvSpPr>
          <p:cNvPr id="4" name="Slide Number Placeholder 3"/>
          <p:cNvSpPr>
            <a:spLocks noGrp="1"/>
          </p:cNvSpPr>
          <p:nvPr>
            <p:ph type="sldNum" sz="quarter" idx="10"/>
          </p:nvPr>
        </p:nvSpPr>
        <p:spPr/>
        <p:txBody>
          <a:bodyPr/>
          <a:lstStyle/>
          <a:p>
            <a:fld id="{27FE8DA6-1723-4DC5-8E3E-D5BDACC5C87F}" type="slidenum">
              <a:rPr lang="en-US" smtClean="0"/>
              <a:t>9</a:t>
            </a:fld>
            <a:endParaRPr lang="en-US"/>
          </a:p>
        </p:txBody>
      </p:sp>
    </p:spTree>
    <p:extLst>
      <p:ext uri="{BB962C8B-B14F-4D97-AF65-F5344CB8AC3E}">
        <p14:creationId xmlns:p14="http://schemas.microsoft.com/office/powerpoint/2010/main" val="2439137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unit grids</a:t>
            </a:r>
            <a:endParaRPr lang="en-US" dirty="0"/>
          </a:p>
        </p:txBody>
      </p:sp>
      <p:sp>
        <p:nvSpPr>
          <p:cNvPr id="4" name="Slide Number Placeholder 3"/>
          <p:cNvSpPr>
            <a:spLocks noGrp="1"/>
          </p:cNvSpPr>
          <p:nvPr>
            <p:ph type="sldNum" sz="quarter" idx="10"/>
          </p:nvPr>
        </p:nvSpPr>
        <p:spPr/>
        <p:txBody>
          <a:bodyPr/>
          <a:lstStyle/>
          <a:p>
            <a:fld id="{27FE8DA6-1723-4DC5-8E3E-D5BDACC5C87F}" type="slidenum">
              <a:rPr lang="en-US" smtClean="0"/>
              <a:t>14</a:t>
            </a:fld>
            <a:endParaRPr lang="en-US"/>
          </a:p>
        </p:txBody>
      </p:sp>
    </p:spTree>
    <p:extLst>
      <p:ext uri="{BB962C8B-B14F-4D97-AF65-F5344CB8AC3E}">
        <p14:creationId xmlns:p14="http://schemas.microsoft.com/office/powerpoint/2010/main" val="422561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1F497D"/>
                </a:solidFill>
                <a:ea typeface="Calibri"/>
                <a:cs typeface="Times New Roman"/>
              </a:rPr>
              <a:t>The team has been working hard on developing the EPI.  The EPI is a response to SB 1456 to provide the technology needed to help students gain comprehensive education planning and assist Counselors in identifying the needs of students.  Over the last few months we have developed user stories and personas and developed the RFP.  The RFP is currently being conducted and we are expecting the top 3 vendors to demonstrate how they will meet the needs defined in the RFP.  Because of the sensitivity to the RFP and confidentiality at this time, any questions from the group will need to be directed to the State Program Director.  The RFP is posted online. </a:t>
            </a:r>
          </a:p>
          <a:p>
            <a:r>
              <a:rPr lang="en-US" dirty="0">
                <a:solidFill>
                  <a:srgbClr val="1F497D"/>
                </a:solidFill>
                <a:ea typeface="Calibri"/>
                <a:cs typeface="Times New Roman"/>
              </a:rPr>
              <a:t>new BOG rules that go into effect for FALL 2016 but we must advertise this year</a:t>
            </a:r>
          </a:p>
          <a:p>
            <a:r>
              <a:rPr lang="en-US" dirty="0"/>
              <a:t>Cyndi Gunderson  serves as the  catalog specialist until the position is filled.  I  continue to oversee the project (Instruction /Student Services collaboration) </a:t>
            </a:r>
            <a:br>
              <a:rPr lang="en-US" dirty="0"/>
            </a:br>
            <a:r>
              <a:rPr lang="en-US" dirty="0"/>
              <a:t/>
            </a:r>
            <a:br>
              <a:rPr lang="en-US" dirty="0"/>
            </a:br>
            <a:r>
              <a:rPr lang="en-US" dirty="0"/>
              <a:t>NEXT STEPS: Minor tweaks left to fix,   reconvene  catalog workgroup,  begin Workflow setup. </a:t>
            </a:r>
            <a:br>
              <a:rPr lang="en-US" dirty="0"/>
            </a:br>
            <a:endParaRPr lang="en-US" dirty="0">
              <a:solidFill>
                <a:srgbClr val="1F497D"/>
              </a:solidFill>
              <a:cs typeface="Times New Roman"/>
            </a:endParaRPr>
          </a:p>
          <a:p>
            <a:r>
              <a:rPr lang="en-US" dirty="0">
                <a:solidFill>
                  <a:srgbClr val="1F497D"/>
                </a:solidFill>
                <a:ea typeface="Calibri"/>
                <a:cs typeface="Times New Roman"/>
              </a:rPr>
              <a:t>ANY student who is paid for 6 or more units and drop below 6 MUST pay back money. (FALL 2015) </a:t>
            </a:r>
            <a:endParaRPr lang="en-US" dirty="0">
              <a:ea typeface="Calibri"/>
              <a:cs typeface="Times New Roman"/>
            </a:endParaRPr>
          </a:p>
          <a:p>
            <a:r>
              <a:rPr lang="en-US" dirty="0"/>
              <a:t>foster youth program at CHC.  I am currently developing an outreach plan and creating  posters/information flyers to distribute to various group homes and foster youth agencies.  I am working with the John Burton Foundation to be able to provide textbooks for our foster youth students who are not EOPS eligible.</a:t>
            </a:r>
            <a:endParaRPr lang="en-US" dirty="0">
              <a:solidFill>
                <a:srgbClr val="1F497D"/>
              </a:solidFill>
              <a:cs typeface="Times New Roman"/>
            </a:endParaRPr>
          </a:p>
          <a:p>
            <a:endParaRPr lang="en-US" dirty="0"/>
          </a:p>
        </p:txBody>
      </p:sp>
      <p:sp>
        <p:nvSpPr>
          <p:cNvPr id="4" name="Slide Number Placeholder 3"/>
          <p:cNvSpPr>
            <a:spLocks noGrp="1"/>
          </p:cNvSpPr>
          <p:nvPr>
            <p:ph type="sldNum" sz="quarter" idx="10"/>
          </p:nvPr>
        </p:nvSpPr>
        <p:spPr/>
        <p:txBody>
          <a:bodyPr/>
          <a:lstStyle/>
          <a:p>
            <a:fld id="{27FE8DA6-1723-4DC5-8E3E-D5BDACC5C87F}" type="slidenum">
              <a:rPr lang="en-US" smtClean="0"/>
              <a:t>19</a:t>
            </a:fld>
            <a:endParaRPr lang="en-US"/>
          </a:p>
        </p:txBody>
      </p:sp>
    </p:spTree>
    <p:extLst>
      <p:ext uri="{BB962C8B-B14F-4D97-AF65-F5344CB8AC3E}">
        <p14:creationId xmlns:p14="http://schemas.microsoft.com/office/powerpoint/2010/main" val="274780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7C32BD-6336-4476-A5B1-CFA94F07B55C}"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206755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C32BD-6336-4476-A5B1-CFA94F07B55C}"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390829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C32BD-6336-4476-A5B1-CFA94F07B55C}"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EE0C4C1-BC4D-4C80-B88E-D70A23C4282D}"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0746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87C32BD-6336-4476-A5B1-CFA94F07B55C}"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3896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87C32BD-6336-4476-A5B1-CFA94F07B55C}"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E0C4C1-BC4D-4C80-B88E-D70A23C4282D}"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2953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87C32BD-6336-4476-A5B1-CFA94F07B55C}"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1774050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C32BD-6336-4476-A5B1-CFA94F07B55C}"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246005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C32BD-6336-4476-A5B1-CFA94F07B55C}"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316225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7C32BD-6336-4476-A5B1-CFA94F07B55C}"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268702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7C32BD-6336-4476-A5B1-CFA94F07B55C}" type="datetimeFigureOut">
              <a:rPr lang="en-US" smtClean="0"/>
              <a:t>8/17/2015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339861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7C32BD-6336-4476-A5B1-CFA94F07B55C}"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104795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7C32BD-6336-4476-A5B1-CFA94F07B55C}" type="datetimeFigureOut">
              <a:rPr lang="en-US" smtClean="0"/>
              <a:t>8/17/2015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253703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7C32BD-6336-4476-A5B1-CFA94F07B55C}" type="datetimeFigureOut">
              <a:rPr lang="en-US" smtClean="0"/>
              <a:t>8/17/2015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388852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C32BD-6336-4476-A5B1-CFA94F07B55C}" type="datetimeFigureOut">
              <a:rPr lang="en-US" smtClean="0"/>
              <a:t>8/17/2015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152011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C32BD-6336-4476-A5B1-CFA94F07B55C}"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2024892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C32BD-6336-4476-A5B1-CFA94F07B55C}" type="datetimeFigureOut">
              <a:rPr lang="en-US" smtClean="0"/>
              <a:t>8/17/2015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EE0C4C1-BC4D-4C80-B88E-D70A23C4282D}" type="slidenum">
              <a:rPr lang="en-US" smtClean="0"/>
              <a:t>‹#›</a:t>
            </a:fld>
            <a:endParaRPr lang="en-US"/>
          </a:p>
        </p:txBody>
      </p:sp>
    </p:spTree>
    <p:extLst>
      <p:ext uri="{BB962C8B-B14F-4D97-AF65-F5344CB8AC3E}">
        <p14:creationId xmlns:p14="http://schemas.microsoft.com/office/powerpoint/2010/main" val="294236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87C32BD-6336-4476-A5B1-CFA94F07B55C}" type="datetimeFigureOut">
              <a:rPr lang="en-US" smtClean="0"/>
              <a:t>8/17/2015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EE0C4C1-BC4D-4C80-B88E-D70A23C4282D}" type="slidenum">
              <a:rPr lang="en-US" smtClean="0"/>
              <a:t>‹#›</a:t>
            </a:fld>
            <a:endParaRPr lang="en-US"/>
          </a:p>
        </p:txBody>
      </p:sp>
    </p:spTree>
    <p:extLst>
      <p:ext uri="{BB962C8B-B14F-4D97-AF65-F5344CB8AC3E}">
        <p14:creationId xmlns:p14="http://schemas.microsoft.com/office/powerpoint/2010/main" val="2792491522"/>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ccedplan.org/rfp-noti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Services Updates</a:t>
            </a:r>
            <a:endParaRPr lang="en-US" dirty="0"/>
          </a:p>
        </p:txBody>
      </p:sp>
      <p:sp>
        <p:nvSpPr>
          <p:cNvPr id="3" name="Subtitle 2"/>
          <p:cNvSpPr>
            <a:spLocks noGrp="1"/>
          </p:cNvSpPr>
          <p:nvPr>
            <p:ph type="subTitle" idx="1"/>
          </p:nvPr>
        </p:nvSpPr>
        <p:spPr/>
        <p:txBody>
          <a:bodyPr>
            <a:normAutofit fontScale="92500" lnSpcReduction="10000"/>
          </a:bodyPr>
          <a:lstStyle/>
          <a:p>
            <a:pPr algn="l"/>
            <a:r>
              <a:rPr lang="en-US" dirty="0" smtClean="0"/>
              <a:t>In a "learning college" learning is the mission, the purpose, the core value. Every policy, program, and practice is designed to support and create improved and expanded learning for students.			</a:t>
            </a:r>
            <a:r>
              <a:rPr lang="en-US" dirty="0" smtClean="0">
                <a:sym typeface="Symbol"/>
              </a:rPr>
              <a:t>Terry </a:t>
            </a:r>
            <a:r>
              <a:rPr lang="en-US" dirty="0" err="1" smtClean="0">
                <a:sym typeface="Symbol"/>
              </a:rPr>
              <a:t>OBanion</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52070"/>
            <a:ext cx="3202610" cy="22098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31289"/>
            <a:ext cx="3352800" cy="2230582"/>
          </a:xfrm>
          <a:prstGeom prst="rect">
            <a:avLst/>
          </a:prstGeom>
        </p:spPr>
      </p:pic>
    </p:spTree>
    <p:extLst>
      <p:ext uri="{BB962C8B-B14F-4D97-AF65-F5344CB8AC3E}">
        <p14:creationId xmlns:p14="http://schemas.microsoft.com/office/powerpoint/2010/main" val="382730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Equity Goals</a:t>
            </a:r>
            <a:endParaRPr lang="en-US" dirty="0"/>
          </a:p>
        </p:txBody>
      </p:sp>
      <p:sp>
        <p:nvSpPr>
          <p:cNvPr id="3" name="Content Placeholder 2"/>
          <p:cNvSpPr>
            <a:spLocks noGrp="1"/>
          </p:cNvSpPr>
          <p:nvPr>
            <p:ph idx="1"/>
          </p:nvPr>
        </p:nvSpPr>
        <p:spPr>
          <a:xfrm>
            <a:off x="1752600" y="1600200"/>
            <a:ext cx="6591985" cy="3777622"/>
          </a:xfrm>
        </p:spPr>
        <p:txBody>
          <a:bodyPr>
            <a:normAutofit/>
          </a:bodyPr>
          <a:lstStyle/>
          <a:p>
            <a:r>
              <a:rPr lang="en-US" dirty="0" smtClean="0"/>
              <a:t>Increase access for individuals with disabilities and students aged 20-39</a:t>
            </a:r>
          </a:p>
          <a:p>
            <a:r>
              <a:rPr lang="en-US" dirty="0" smtClean="0"/>
              <a:t>Improve course success rates among foster youth</a:t>
            </a:r>
          </a:p>
          <a:p>
            <a:r>
              <a:rPr lang="en-US" dirty="0" smtClean="0"/>
              <a:t>Increase math throughput rates among African American and economically disadvantaged students</a:t>
            </a:r>
          </a:p>
          <a:p>
            <a:r>
              <a:rPr lang="en-US" dirty="0" smtClean="0"/>
              <a:t>Increase degree and certificate completion rates among males, African Americans, Hispanics, Native Americans, and students aged 20-34</a:t>
            </a:r>
          </a:p>
          <a:p>
            <a:r>
              <a:rPr lang="en-US" dirty="0" smtClean="0"/>
              <a:t>Increase transfer rates among African American, Hispanics, and Students aged 20-24</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55170105"/>
              </p:ext>
            </p:extLst>
          </p:nvPr>
        </p:nvGraphicFramePr>
        <p:xfrm>
          <a:off x="1752600" y="5486400"/>
          <a:ext cx="6126480" cy="335280"/>
        </p:xfrm>
        <a:graphic>
          <a:graphicData uri="http://schemas.openxmlformats.org/drawingml/2006/table">
            <a:tbl>
              <a:tblPr firstRow="1" firstCol="1" bandRow="1">
                <a:tableStyleId>{5C22544A-7EE6-4342-B048-85BDC9FD1C3A}</a:tableStyleId>
              </a:tblPr>
              <a:tblGrid>
                <a:gridCol w="5326380"/>
                <a:gridCol w="400050"/>
                <a:gridCol w="400050"/>
              </a:tblGrid>
              <a:tr h="0">
                <a:tc>
                  <a:txBody>
                    <a:bodyPr/>
                    <a:lstStyle/>
                    <a:p>
                      <a:pPr>
                        <a:spcAft>
                          <a:spcPts val="0"/>
                        </a:spcAft>
                      </a:pPr>
                      <a:r>
                        <a:rPr lang="en-US" sz="1100">
                          <a:effectLst/>
                        </a:rPr>
                        <a:t>This plan was one of the best I have read and should be used as a model for other colleges! (Please mark with an x if you agree with this statement.)</a:t>
                      </a:r>
                      <a:endParaRPr lang="en-US" sz="1100">
                        <a:effectLst/>
                        <a:latin typeface="Calibri" panose="020F0502020204030204" pitchFamily="34" charset="0"/>
                      </a:endParaRPr>
                    </a:p>
                  </a:txBody>
                  <a:tcPr marL="68580" marR="68580" marT="0" marB="0"/>
                </a:tc>
                <a:tc>
                  <a:txBody>
                    <a:bodyPr/>
                    <a:lstStyle/>
                    <a:p>
                      <a:pPr marL="228600" marR="0" indent="-228600">
                        <a:spcBef>
                          <a:spcPts val="0"/>
                        </a:spcBef>
                        <a:spcAft>
                          <a:spcPts val="0"/>
                        </a:spcAft>
                      </a:pPr>
                      <a:r>
                        <a:rPr lang="en-US" sz="1100">
                          <a:effectLst/>
                        </a:rPr>
                        <a:t>Yes</a:t>
                      </a:r>
                      <a:endParaRPr lang="en-US" sz="1100">
                        <a:effectLst/>
                        <a:latin typeface="Calibri" panose="020F0502020204030204" pitchFamily="34" charset="0"/>
                      </a:endParaRPr>
                    </a:p>
                  </a:txBody>
                  <a:tcPr marL="68580" marR="68580" marT="0" marB="0"/>
                </a:tc>
                <a:tc>
                  <a:txBody>
                    <a:bodyPr/>
                    <a:lstStyle/>
                    <a:p>
                      <a:pPr marL="228600" marR="0" indent="-228600">
                        <a:spcBef>
                          <a:spcPts val="0"/>
                        </a:spcBef>
                        <a:spcAft>
                          <a:spcPts val="0"/>
                        </a:spcAft>
                      </a:pPr>
                      <a:r>
                        <a:rPr lang="en-US" sz="1100" dirty="0">
                          <a:effectLst/>
                        </a:rPr>
                        <a:t>X</a:t>
                      </a:r>
                      <a:endParaRPr lang="en-US" sz="1100" dirty="0">
                        <a:effectLst/>
                        <a:latin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4277987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lstStyle/>
          <a:p>
            <a:r>
              <a:rPr lang="en-US" dirty="0" smtClean="0"/>
              <a:t>Targeted outreach</a:t>
            </a:r>
          </a:p>
          <a:p>
            <a:r>
              <a:rPr lang="en-US" dirty="0" smtClean="0"/>
              <a:t>Weekend, online, and/or hybrid course delivery</a:t>
            </a:r>
          </a:p>
          <a:p>
            <a:r>
              <a:rPr lang="en-US" dirty="0" smtClean="0"/>
              <a:t>Identify and support foster youth</a:t>
            </a:r>
          </a:p>
          <a:p>
            <a:r>
              <a:rPr lang="en-US" dirty="0" smtClean="0"/>
              <a:t>Provide interventions to increase success in English and Math</a:t>
            </a:r>
          </a:p>
          <a:p>
            <a:r>
              <a:rPr lang="en-US" dirty="0" smtClean="0"/>
              <a:t>Provide interventions to increase degree and certificate completion</a:t>
            </a:r>
            <a:endParaRPr lang="en-US" dirty="0"/>
          </a:p>
        </p:txBody>
      </p:sp>
    </p:spTree>
    <p:extLst>
      <p:ext uri="{BB962C8B-B14F-4D97-AF65-F5344CB8AC3E}">
        <p14:creationId xmlns:p14="http://schemas.microsoft.com/office/powerpoint/2010/main" val="3388240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Budget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5574949"/>
              </p:ext>
            </p:extLst>
          </p:nvPr>
        </p:nvGraphicFramePr>
        <p:xfrm>
          <a:off x="457200" y="1371600"/>
          <a:ext cx="7924799" cy="4008837"/>
        </p:xfrm>
        <a:graphic>
          <a:graphicData uri="http://schemas.openxmlformats.org/drawingml/2006/table">
            <a:tbl>
              <a:tblPr firstRow="1" firstCol="1" bandRow="1">
                <a:tableStyleId>{5C22544A-7EE6-4342-B048-85BDC9FD1C3A}</a:tableStyleId>
              </a:tblPr>
              <a:tblGrid>
                <a:gridCol w="5551674"/>
                <a:gridCol w="1150606"/>
                <a:gridCol w="1222519"/>
              </a:tblGrid>
              <a:tr h="732237">
                <a:tc>
                  <a:txBody>
                    <a:bodyPr/>
                    <a:lstStyle/>
                    <a:p>
                      <a:pPr marL="0" marR="0" algn="ctr">
                        <a:lnSpc>
                          <a:spcPct val="115000"/>
                        </a:lnSpc>
                        <a:spcBef>
                          <a:spcPts val="0"/>
                        </a:spcBef>
                        <a:spcAft>
                          <a:spcPts val="0"/>
                        </a:spcAft>
                      </a:pPr>
                      <a:r>
                        <a:rPr lang="en-US" sz="1800" dirty="0">
                          <a:effectLst/>
                        </a:rPr>
                        <a:t>Resource</a:t>
                      </a:r>
                      <a:endParaRPr lang="en-US" sz="18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2014-15 Cost</a:t>
                      </a:r>
                      <a:endParaRPr lang="en-US" sz="18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rPr>
                        <a:t>Ongoing Cost</a:t>
                      </a:r>
                      <a:endParaRPr lang="en-US" sz="1800">
                        <a:effectLst/>
                        <a:latin typeface="Calibri"/>
                        <a:ea typeface="Times New Roman"/>
                        <a:cs typeface="Times New Roman"/>
                      </a:endParaRPr>
                    </a:p>
                  </a:txBody>
                  <a:tcPr marL="68580" marR="68580" marT="0" marB="0"/>
                </a:tc>
              </a:tr>
              <a:tr h="362708">
                <a:tc>
                  <a:txBody>
                    <a:bodyPr/>
                    <a:lstStyle/>
                    <a:p>
                      <a:pPr marL="0" marR="0">
                        <a:lnSpc>
                          <a:spcPct val="115000"/>
                        </a:lnSpc>
                        <a:spcBef>
                          <a:spcPts val="0"/>
                        </a:spcBef>
                        <a:spcAft>
                          <a:spcPts val="0"/>
                        </a:spcAft>
                      </a:pPr>
                      <a:r>
                        <a:rPr lang="en-US" sz="1800" dirty="0">
                          <a:effectLst/>
                        </a:rPr>
                        <a:t>.25 Research Assistant</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$11,000</a:t>
                      </a:r>
                      <a:endParaRPr lang="en-US" sz="18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$20,048</a:t>
                      </a:r>
                      <a:endParaRPr lang="en-US" sz="1800">
                        <a:effectLst/>
                        <a:latin typeface="Calibri"/>
                        <a:ea typeface="Times New Roman"/>
                        <a:cs typeface="Times New Roman"/>
                      </a:endParaRPr>
                    </a:p>
                  </a:txBody>
                  <a:tcPr marL="68580" marR="68580" marT="0" marB="0"/>
                </a:tc>
              </a:tr>
              <a:tr h="362708">
                <a:tc>
                  <a:txBody>
                    <a:bodyPr/>
                    <a:lstStyle/>
                    <a:p>
                      <a:pPr marL="0" marR="0">
                        <a:lnSpc>
                          <a:spcPct val="115000"/>
                        </a:lnSpc>
                        <a:spcBef>
                          <a:spcPts val="0"/>
                        </a:spcBef>
                        <a:spcAft>
                          <a:spcPts val="0"/>
                        </a:spcAft>
                      </a:pPr>
                      <a:r>
                        <a:rPr lang="en-US" sz="1800" dirty="0">
                          <a:effectLst/>
                        </a:rPr>
                        <a:t>.50 Professional Development Coordinator</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$25,000</a:t>
                      </a:r>
                      <a:endParaRPr lang="en-US" sz="18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$50,000</a:t>
                      </a:r>
                      <a:endParaRPr lang="en-US" sz="1800">
                        <a:effectLst/>
                        <a:latin typeface="Calibri"/>
                        <a:ea typeface="Times New Roman"/>
                        <a:cs typeface="Times New Roman"/>
                      </a:endParaRPr>
                    </a:p>
                  </a:txBody>
                  <a:tcPr marL="68580" marR="68580" marT="0" marB="0"/>
                </a:tc>
              </a:tr>
              <a:tr h="362708">
                <a:tc>
                  <a:txBody>
                    <a:bodyPr/>
                    <a:lstStyle/>
                    <a:p>
                      <a:pPr marL="0" marR="0">
                        <a:lnSpc>
                          <a:spcPct val="115000"/>
                        </a:lnSpc>
                        <a:spcBef>
                          <a:spcPts val="0"/>
                        </a:spcBef>
                        <a:spcAft>
                          <a:spcPts val="0"/>
                        </a:spcAft>
                      </a:pPr>
                      <a:r>
                        <a:rPr lang="en-US" sz="1800" dirty="0">
                          <a:effectLst/>
                        </a:rPr>
                        <a:t>1.0  Benefits, Foster Youth Counselor</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$11,000</a:t>
                      </a:r>
                      <a:endParaRPr lang="en-US" sz="18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$22,000</a:t>
                      </a:r>
                      <a:endParaRPr lang="en-US" sz="1800">
                        <a:effectLst/>
                        <a:latin typeface="Calibri"/>
                        <a:ea typeface="Times New Roman"/>
                        <a:cs typeface="Times New Roman"/>
                      </a:endParaRPr>
                    </a:p>
                  </a:txBody>
                  <a:tcPr marL="68580" marR="68580" marT="0" marB="0"/>
                </a:tc>
              </a:tr>
              <a:tr h="362708">
                <a:tc>
                  <a:txBody>
                    <a:bodyPr/>
                    <a:lstStyle/>
                    <a:p>
                      <a:pPr marL="0" marR="0">
                        <a:lnSpc>
                          <a:spcPct val="115000"/>
                        </a:lnSpc>
                        <a:spcBef>
                          <a:spcPts val="0"/>
                        </a:spcBef>
                        <a:spcAft>
                          <a:spcPts val="0"/>
                        </a:spcAft>
                      </a:pPr>
                      <a:r>
                        <a:rPr lang="en-US" sz="1800" dirty="0">
                          <a:effectLst/>
                        </a:rPr>
                        <a:t>Professional Development</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$25,000</a:t>
                      </a:r>
                      <a:endParaRPr lang="en-US" sz="180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$10,700</a:t>
                      </a:r>
                      <a:endParaRPr lang="en-US" sz="1800">
                        <a:effectLst/>
                        <a:latin typeface="Calibri"/>
                        <a:ea typeface="Times New Roman"/>
                        <a:cs typeface="Times New Roman"/>
                      </a:endParaRPr>
                    </a:p>
                  </a:txBody>
                  <a:tcPr marL="68580" marR="68580" marT="0" marB="0"/>
                </a:tc>
              </a:tr>
              <a:tr h="407731">
                <a:tc>
                  <a:txBody>
                    <a:bodyPr/>
                    <a:lstStyle/>
                    <a:p>
                      <a:pPr marL="0" marR="0">
                        <a:lnSpc>
                          <a:spcPct val="115000"/>
                        </a:lnSpc>
                        <a:spcBef>
                          <a:spcPts val="0"/>
                        </a:spcBef>
                        <a:spcAft>
                          <a:spcPts val="0"/>
                        </a:spcAft>
                      </a:pPr>
                      <a:r>
                        <a:rPr lang="en-US" sz="1800" dirty="0">
                          <a:effectLst/>
                        </a:rPr>
                        <a:t>Tutoring/Instructional Support</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$150,748</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$100,000</a:t>
                      </a:r>
                      <a:endParaRPr lang="en-US" sz="1800" dirty="0">
                        <a:effectLst/>
                        <a:latin typeface="Calibri"/>
                        <a:ea typeface="Times New Roman"/>
                        <a:cs typeface="Times New Roman"/>
                      </a:endParaRPr>
                    </a:p>
                  </a:txBody>
                  <a:tcPr marL="68580" marR="68580" marT="0" marB="0"/>
                </a:tc>
              </a:tr>
              <a:tr h="362708">
                <a:tc>
                  <a:txBody>
                    <a:bodyPr/>
                    <a:lstStyle/>
                    <a:p>
                      <a:pPr marL="0" marR="0">
                        <a:lnSpc>
                          <a:spcPct val="115000"/>
                        </a:lnSpc>
                        <a:spcBef>
                          <a:spcPts val="0"/>
                        </a:spcBef>
                        <a:spcAft>
                          <a:spcPts val="0"/>
                        </a:spcAft>
                      </a:pPr>
                      <a:r>
                        <a:rPr lang="en-US" sz="1800" dirty="0">
                          <a:effectLst/>
                        </a:rPr>
                        <a:t>.25 Re-Entry Counselor</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$12,500</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a:effectLst/>
                        </a:rPr>
                        <a:t>$25,000</a:t>
                      </a:r>
                      <a:endParaRPr lang="en-US" sz="1800">
                        <a:effectLst/>
                        <a:latin typeface="Calibri"/>
                        <a:ea typeface="Times New Roman"/>
                        <a:cs typeface="Times New Roman"/>
                      </a:endParaRPr>
                    </a:p>
                  </a:txBody>
                  <a:tcPr marL="68580" marR="68580" marT="0" marB="0"/>
                </a:tc>
              </a:tr>
              <a:tr h="323092">
                <a:tc>
                  <a:txBody>
                    <a:bodyPr/>
                    <a:lstStyle/>
                    <a:p>
                      <a:pPr marL="0" marR="0">
                        <a:lnSpc>
                          <a:spcPct val="115000"/>
                        </a:lnSpc>
                        <a:spcBef>
                          <a:spcPts val="0"/>
                        </a:spcBef>
                        <a:spcAft>
                          <a:spcPts val="0"/>
                        </a:spcAft>
                      </a:pPr>
                      <a:r>
                        <a:rPr lang="en-US" sz="1800" dirty="0">
                          <a:effectLst/>
                        </a:rPr>
                        <a:t>Distance Education Coordinator</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$25,000</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dirty="0">
                          <a:effectLst/>
                        </a:rPr>
                        <a:t>$50,000</a:t>
                      </a:r>
                      <a:endParaRPr lang="en-US" sz="1800" dirty="0">
                        <a:effectLst/>
                        <a:latin typeface="Calibri"/>
                        <a:ea typeface="Times New Roman"/>
                        <a:cs typeface="Times New Roman"/>
                      </a:endParaRPr>
                    </a:p>
                  </a:txBody>
                  <a:tcPr marL="68580" marR="68580" marT="0" marB="0"/>
                </a:tc>
              </a:tr>
              <a:tr h="732237">
                <a:tc>
                  <a:txBody>
                    <a:bodyPr/>
                    <a:lstStyle/>
                    <a:p>
                      <a:pPr marL="0" marR="0">
                        <a:lnSpc>
                          <a:spcPct val="115000"/>
                        </a:lnSpc>
                        <a:spcBef>
                          <a:spcPts val="0"/>
                        </a:spcBef>
                        <a:spcAft>
                          <a:spcPts val="0"/>
                        </a:spcAft>
                      </a:pPr>
                      <a:r>
                        <a:rPr lang="en-US" sz="1800" dirty="0">
                          <a:effectLst/>
                        </a:rPr>
                        <a:t>Total</a:t>
                      </a:r>
                      <a:endParaRPr lang="en-US" sz="1800"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$277,748</a:t>
                      </a:r>
                      <a:endParaRPr lang="en-US" sz="1800" b="1" dirty="0">
                        <a:effectLst/>
                        <a:latin typeface="Calibri"/>
                        <a:ea typeface="Times New Roman"/>
                        <a:cs typeface="Times New Roman"/>
                      </a:endParaRPr>
                    </a:p>
                  </a:txBody>
                  <a:tcPr marL="68580" marR="68580" marT="0" marB="0"/>
                </a:tc>
                <a:tc>
                  <a:txBody>
                    <a:bodyPr/>
                    <a:lstStyle/>
                    <a:p>
                      <a:pPr marL="0" marR="0" algn="r">
                        <a:lnSpc>
                          <a:spcPct val="115000"/>
                        </a:lnSpc>
                        <a:spcBef>
                          <a:spcPts val="0"/>
                        </a:spcBef>
                        <a:spcAft>
                          <a:spcPts val="0"/>
                        </a:spcAft>
                      </a:pPr>
                      <a:r>
                        <a:rPr lang="en-US" sz="1800" b="1" dirty="0">
                          <a:effectLst/>
                        </a:rPr>
                        <a:t>$277,748</a:t>
                      </a:r>
                      <a:endParaRPr lang="en-US" sz="1800" b="1" dirty="0">
                        <a:effectLst/>
                        <a:latin typeface="Calibri"/>
                        <a:ea typeface="Times New Roman"/>
                        <a:cs typeface="Times New Roman"/>
                      </a:endParaRPr>
                    </a:p>
                  </a:txBody>
                  <a:tcPr marL="68580" marR="68580" marT="0" marB="0"/>
                </a:tc>
              </a:tr>
            </a:tbl>
          </a:graphicData>
        </a:graphic>
      </p:graphicFrame>
      <p:sp>
        <p:nvSpPr>
          <p:cNvPr id="5" name="Rectangle 1"/>
          <p:cNvSpPr>
            <a:spLocks noChangeArrowheads="1"/>
          </p:cNvSpPr>
          <p:nvPr/>
        </p:nvSpPr>
        <p:spPr bwMode="auto">
          <a:xfrm>
            <a:off x="1422400" y="28114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54541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 Update for Student Services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Presentation to the Commission</a:t>
            </a:r>
          </a:p>
          <a:p>
            <a:pPr marL="0" indent="0">
              <a:buNone/>
            </a:pPr>
            <a:r>
              <a:rPr lang="en-US" dirty="0" smtClean="0"/>
              <a:t>Commission approval for </a:t>
            </a:r>
          </a:p>
          <a:p>
            <a:pPr lvl="1"/>
            <a:r>
              <a:rPr lang="en-US" dirty="0" smtClean="0"/>
              <a:t>Art History AA-T</a:t>
            </a:r>
          </a:p>
          <a:p>
            <a:pPr lvl="1"/>
            <a:r>
              <a:rPr lang="en-US" dirty="0" smtClean="0"/>
              <a:t>Early Childhood Education AA-T</a:t>
            </a:r>
          </a:p>
          <a:p>
            <a:pPr lvl="1"/>
            <a:r>
              <a:rPr lang="en-US" dirty="0" smtClean="0"/>
              <a:t>Studio Arts AA-T</a:t>
            </a:r>
          </a:p>
          <a:p>
            <a:pPr lvl="1"/>
            <a:r>
              <a:rPr lang="en-US" dirty="0" smtClean="0"/>
              <a:t>Geography AA-T</a:t>
            </a:r>
          </a:p>
          <a:p>
            <a:pPr lvl="1"/>
            <a:r>
              <a:rPr lang="en-US" dirty="0" smtClean="0"/>
              <a:t>Kinesiology AA-T</a:t>
            </a:r>
          </a:p>
          <a:p>
            <a:pPr lvl="1"/>
            <a:r>
              <a:rPr lang="en-US" dirty="0" smtClean="0"/>
              <a:t>Spanish AA-T</a:t>
            </a:r>
          </a:p>
          <a:p>
            <a:pPr lvl="1"/>
            <a:r>
              <a:rPr lang="en-US" dirty="0" smtClean="0"/>
              <a:t>Computer Science AS-T</a:t>
            </a:r>
          </a:p>
          <a:p>
            <a:pPr lvl="1"/>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5563559"/>
            <a:ext cx="3533775" cy="695325"/>
          </a:xfrm>
          <a:prstGeom prst="rect">
            <a:avLst/>
          </a:prstGeom>
        </p:spPr>
      </p:pic>
    </p:spTree>
    <p:extLst>
      <p:ext uri="{BB962C8B-B14F-4D97-AF65-F5344CB8AC3E}">
        <p14:creationId xmlns:p14="http://schemas.microsoft.com/office/powerpoint/2010/main" val="2709893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 1, Assessment and Review of Outcomes </a:t>
            </a:r>
            <a:endParaRPr lang="en-US" dirty="0"/>
          </a:p>
        </p:txBody>
      </p:sp>
      <p:sp>
        <p:nvSpPr>
          <p:cNvPr id="3" name="Content Placeholder 2"/>
          <p:cNvSpPr>
            <a:spLocks noGrp="1"/>
          </p:cNvSpPr>
          <p:nvPr>
            <p:ph idx="1"/>
          </p:nvPr>
        </p:nvSpPr>
        <p:spPr/>
        <p:txBody>
          <a:bodyPr/>
          <a:lstStyle/>
          <a:p>
            <a:r>
              <a:rPr lang="en-US" dirty="0" smtClean="0"/>
              <a:t>Assessment 5-year Calendar</a:t>
            </a:r>
          </a:p>
          <a:p>
            <a:pPr lvl="1"/>
            <a:r>
              <a:rPr lang="en-US" dirty="0" smtClean="0"/>
              <a:t>Productivity</a:t>
            </a:r>
          </a:p>
          <a:p>
            <a:pPr lvl="1"/>
            <a:r>
              <a:rPr lang="en-US" dirty="0" smtClean="0"/>
              <a:t>Satisfaction</a:t>
            </a:r>
          </a:p>
          <a:p>
            <a:pPr lvl="1"/>
            <a:r>
              <a:rPr lang="en-US" dirty="0" smtClean="0"/>
              <a:t>Institutional Impact</a:t>
            </a:r>
          </a:p>
          <a:p>
            <a:pPr lvl="1"/>
            <a:r>
              <a:rPr lang="en-US" dirty="0" smtClean="0"/>
              <a:t>Learning</a:t>
            </a:r>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407" y="2743200"/>
            <a:ext cx="3008548" cy="2749422"/>
          </a:xfrm>
          <a:prstGeom prst="rect">
            <a:avLst/>
          </a:prstGeom>
        </p:spPr>
      </p:pic>
    </p:spTree>
    <p:extLst>
      <p:ext uri="{BB962C8B-B14F-4D97-AF65-F5344CB8AC3E}">
        <p14:creationId xmlns:p14="http://schemas.microsoft.com/office/powerpoint/2010/main" val="3447178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110"/>
            <a:ext cx="6705600" cy="1509490"/>
          </a:xfrm>
        </p:spPr>
        <p:txBody>
          <a:bodyPr>
            <a:normAutofit fontScale="90000"/>
          </a:bodyPr>
          <a:lstStyle/>
          <a:p>
            <a:r>
              <a:rPr lang="en-US" dirty="0" smtClean="0"/>
              <a:t>Recommendation 1, Use of Assessment in College-wide Planning</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Student Services Council changed the charge: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434722"/>
            <a:ext cx="3302000" cy="2476500"/>
          </a:xfrm>
          <a:prstGeom prst="rect">
            <a:avLst/>
          </a:prstGeom>
        </p:spPr>
      </p:pic>
    </p:spTree>
    <p:extLst>
      <p:ext uri="{BB962C8B-B14F-4D97-AF65-F5344CB8AC3E}">
        <p14:creationId xmlns:p14="http://schemas.microsoft.com/office/powerpoint/2010/main" val="2155384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2, Distance Education</a:t>
            </a:r>
            <a:endParaRPr lang="en-US" dirty="0"/>
          </a:p>
        </p:txBody>
      </p:sp>
      <p:sp>
        <p:nvSpPr>
          <p:cNvPr id="3" name="Content Placeholder 2"/>
          <p:cNvSpPr>
            <a:spLocks noGrp="1"/>
          </p:cNvSpPr>
          <p:nvPr>
            <p:ph idx="1"/>
          </p:nvPr>
        </p:nvSpPr>
        <p:spPr/>
        <p:txBody>
          <a:bodyPr/>
          <a:lstStyle/>
          <a:p>
            <a:r>
              <a:rPr lang="en-US" dirty="0" smtClean="0"/>
              <a:t>Online Counseling Tool was selected</a:t>
            </a:r>
          </a:p>
          <a:p>
            <a:r>
              <a:rPr lang="en-US" dirty="0" smtClean="0"/>
              <a:t>Implementation is slated for Fall 2015</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7118">
            <a:off x="5257800" y="3110872"/>
            <a:ext cx="2819400" cy="2819400"/>
          </a:xfrm>
          <a:prstGeom prst="rect">
            <a:avLst/>
          </a:prstGeom>
        </p:spPr>
      </p:pic>
    </p:spTree>
    <p:extLst>
      <p:ext uri="{BB962C8B-B14F-4D97-AF65-F5344CB8AC3E}">
        <p14:creationId xmlns:p14="http://schemas.microsoft.com/office/powerpoint/2010/main" val="1847868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4, College Catalog</a:t>
            </a:r>
            <a:endParaRPr lang="en-US" dirty="0"/>
          </a:p>
        </p:txBody>
      </p:sp>
      <p:sp>
        <p:nvSpPr>
          <p:cNvPr id="3" name="Content Placeholder 2"/>
          <p:cNvSpPr>
            <a:spLocks noGrp="1"/>
          </p:cNvSpPr>
          <p:nvPr>
            <p:ph idx="1"/>
          </p:nvPr>
        </p:nvSpPr>
        <p:spPr>
          <a:xfrm>
            <a:off x="1942415" y="1975478"/>
            <a:ext cx="6591985" cy="3777622"/>
          </a:xfrm>
        </p:spPr>
        <p:txBody>
          <a:bodyPr/>
          <a:lstStyle/>
          <a:p>
            <a:r>
              <a:rPr lang="en-US" dirty="0" smtClean="0"/>
              <a:t>Student Services oversight of online catalog implementation</a:t>
            </a:r>
          </a:p>
          <a:p>
            <a:r>
              <a:rPr lang="en-US" dirty="0" smtClean="0"/>
              <a:t>Dean Cabrales and Vicki Barra worked closely with instruction on implementation</a:t>
            </a:r>
          </a:p>
          <a:p>
            <a:r>
              <a:rPr lang="en-US" dirty="0" smtClean="0"/>
              <a:t>Open labs instituted</a:t>
            </a:r>
          </a:p>
          <a:p>
            <a:r>
              <a:rPr lang="en-US" dirty="0" smtClean="0"/>
              <a:t>Updates can be made electronically</a:t>
            </a:r>
          </a:p>
          <a:p>
            <a:r>
              <a:rPr lang="en-US" dirty="0" smtClean="0"/>
              <a:t>Catalog is printable, searchable, and accessible</a:t>
            </a:r>
          </a:p>
          <a:p>
            <a:r>
              <a:rPr lang="en-US" dirty="0" smtClean="0"/>
              <a:t>Customizable to student needs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0350" y="4648200"/>
            <a:ext cx="1905000" cy="1905000"/>
          </a:xfrm>
          <a:prstGeom prst="rect">
            <a:avLst/>
          </a:prstGeom>
        </p:spPr>
      </p:pic>
    </p:spTree>
    <p:extLst>
      <p:ext uri="{BB962C8B-B14F-4D97-AF65-F5344CB8AC3E}">
        <p14:creationId xmlns:p14="http://schemas.microsoft.com/office/powerpoint/2010/main" val="3957071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0">
              <a:schemeClr val="bg2">
                <a:lumMod val="40000"/>
                <a:lumOff val="60000"/>
              </a:schemeClr>
            </a:gs>
            <a:gs pos="100000">
              <a:schemeClr val="accent6">
                <a:lumMod val="6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6, Performance Evaluations</a:t>
            </a:r>
            <a:endParaRPr lang="en-US" dirty="0"/>
          </a:p>
        </p:txBody>
      </p:sp>
      <p:sp>
        <p:nvSpPr>
          <p:cNvPr id="3" name="Content Placeholder 2"/>
          <p:cNvSpPr>
            <a:spLocks noGrp="1"/>
          </p:cNvSpPr>
          <p:nvPr>
            <p:ph idx="1"/>
          </p:nvPr>
        </p:nvSpPr>
        <p:spPr/>
        <p:txBody>
          <a:bodyPr/>
          <a:lstStyle/>
          <a:p>
            <a:r>
              <a:rPr lang="en-US" dirty="0" smtClean="0"/>
              <a:t>Student Services has no late evaluations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3048000"/>
            <a:ext cx="3608832" cy="2377440"/>
          </a:xfrm>
          <a:prstGeom prst="rect">
            <a:avLst/>
          </a:prstGeom>
        </p:spPr>
      </p:pic>
    </p:spTree>
    <p:extLst>
      <p:ext uri="{BB962C8B-B14F-4D97-AF65-F5344CB8AC3E}">
        <p14:creationId xmlns:p14="http://schemas.microsoft.com/office/powerpoint/2010/main" val="35317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a:t>
            </a:r>
            <a:r>
              <a:rPr lang="en-US" dirty="0" smtClean="0"/>
              <a:t>Works:  BIG PROJECTS</a:t>
            </a:r>
            <a:endParaRPr lang="en-US" dirty="0"/>
          </a:p>
        </p:txBody>
      </p:sp>
      <p:sp>
        <p:nvSpPr>
          <p:cNvPr id="3" name="Content Placeholder 2"/>
          <p:cNvSpPr>
            <a:spLocks noGrp="1"/>
          </p:cNvSpPr>
          <p:nvPr>
            <p:ph idx="1"/>
          </p:nvPr>
        </p:nvSpPr>
        <p:spPr>
          <a:xfrm>
            <a:off x="1752601" y="1219200"/>
            <a:ext cx="7162799" cy="3505200"/>
          </a:xfrm>
        </p:spPr>
        <p:txBody>
          <a:bodyPr>
            <a:noAutofit/>
          </a:bodyPr>
          <a:lstStyle/>
          <a:p>
            <a:r>
              <a:rPr lang="en-US" dirty="0" smtClean="0"/>
              <a:t>Educational Planning Initiative</a:t>
            </a:r>
            <a:r>
              <a:rPr lang="en-US" dirty="0">
                <a:solidFill>
                  <a:srgbClr val="1F497D"/>
                </a:solidFill>
                <a:ea typeface="Calibri"/>
                <a:cs typeface="Times New Roman"/>
              </a:rPr>
              <a:t>  </a:t>
            </a:r>
            <a:r>
              <a:rPr lang="en-US" u="sng" dirty="0">
                <a:solidFill>
                  <a:srgbClr val="1F497D"/>
                </a:solidFill>
                <a:ea typeface="Calibri"/>
                <a:cs typeface="Times New Roman"/>
                <a:hlinkClick r:id="rId3"/>
              </a:rPr>
              <a:t>http://cccedplan.org/rfp-notice</a:t>
            </a:r>
            <a:endParaRPr lang="en-US" dirty="0" smtClean="0"/>
          </a:p>
          <a:p>
            <a:r>
              <a:rPr lang="en-US" dirty="0" smtClean="0"/>
              <a:t>Student Services Research and Assessment Agenda</a:t>
            </a:r>
          </a:p>
          <a:p>
            <a:r>
              <a:rPr lang="en-US" dirty="0" smtClean="0"/>
              <a:t>Behavioral Intervention Team (BIT)</a:t>
            </a:r>
          </a:p>
          <a:p>
            <a:r>
              <a:rPr lang="en-US" dirty="0" smtClean="0"/>
              <a:t>AAUW/University of Redlands Partnership</a:t>
            </a:r>
          </a:p>
          <a:p>
            <a:r>
              <a:rPr lang="en-US" dirty="0" smtClean="0"/>
              <a:t>Online Catalog </a:t>
            </a:r>
          </a:p>
          <a:p>
            <a:r>
              <a:rPr lang="en-US" dirty="0" smtClean="0"/>
              <a:t>Online Counseling</a:t>
            </a:r>
          </a:p>
          <a:p>
            <a:r>
              <a:rPr lang="en-US" dirty="0" smtClean="0"/>
              <a:t>Title IX/Sexual Assault: Student/Faculty Awareness</a:t>
            </a:r>
          </a:p>
          <a:p>
            <a:r>
              <a:rPr lang="en-US" dirty="0" smtClean="0"/>
              <a:t>Development of a Foster Youth Program</a:t>
            </a:r>
          </a:p>
          <a:p>
            <a:r>
              <a:rPr lang="en-US" dirty="0" smtClean="0"/>
              <a:t>Implementation of new BOG rules</a:t>
            </a:r>
          </a:p>
          <a:p>
            <a:r>
              <a:rPr lang="en-US" dirty="0" smtClean="0"/>
              <a:t>Implementation of new Pell Rules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5029200"/>
            <a:ext cx="2095500" cy="1483331"/>
          </a:xfrm>
          <a:prstGeom prst="rect">
            <a:avLst/>
          </a:prstGeom>
        </p:spPr>
      </p:pic>
    </p:spTree>
    <p:extLst>
      <p:ext uri="{BB962C8B-B14F-4D97-AF65-F5344CB8AC3E}">
        <p14:creationId xmlns:p14="http://schemas.microsoft.com/office/powerpoint/2010/main" val="4009889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Student Services Strategic Directions</a:t>
            </a:r>
            <a:endParaRPr lang="en-US" dirty="0"/>
          </a:p>
        </p:txBody>
      </p:sp>
      <p:sp>
        <p:nvSpPr>
          <p:cNvPr id="3" name="Content Placeholder 2"/>
          <p:cNvSpPr>
            <a:spLocks noGrp="1"/>
          </p:cNvSpPr>
          <p:nvPr>
            <p:ph idx="1"/>
          </p:nvPr>
        </p:nvSpPr>
        <p:spPr>
          <a:xfrm>
            <a:off x="457200" y="1371600"/>
            <a:ext cx="7696200" cy="4648200"/>
          </a:xfrm>
        </p:spPr>
        <p:txBody>
          <a:bodyPr>
            <a:normAutofit lnSpcReduction="10000"/>
          </a:bodyPr>
          <a:lstStyle/>
          <a:p>
            <a:pPr marL="0" indent="0">
              <a:buNone/>
            </a:pPr>
            <a:r>
              <a:rPr lang="en-US" sz="3600" dirty="0" smtClean="0">
                <a:solidFill>
                  <a:srgbClr val="000000"/>
                </a:solidFill>
              </a:rPr>
              <a:t> </a:t>
            </a:r>
            <a:endParaRPr lang="en-US" sz="3600" dirty="0">
              <a:solidFill>
                <a:srgbClr val="000000"/>
              </a:solidFill>
            </a:endParaRPr>
          </a:p>
          <a:p>
            <a:pPr lvl="1"/>
            <a:r>
              <a:rPr lang="en-US" dirty="0">
                <a:solidFill>
                  <a:srgbClr val="000000"/>
                </a:solidFill>
              </a:rPr>
              <a:t>Integrated and Mandatory Key Intake Programs, Placement in appropriate Programs of Study, Careful Monitoring of Student Success, and Creation of Student Success Pathways </a:t>
            </a:r>
            <a:endParaRPr lang="en-US" dirty="0" smtClean="0">
              <a:solidFill>
                <a:srgbClr val="000000"/>
              </a:solidFill>
            </a:endParaRPr>
          </a:p>
          <a:p>
            <a:pPr lvl="1"/>
            <a:endParaRPr lang="en-US" dirty="0">
              <a:solidFill>
                <a:srgbClr val="000000"/>
              </a:solidFill>
            </a:endParaRPr>
          </a:p>
          <a:p>
            <a:pPr lvl="1"/>
            <a:r>
              <a:rPr lang="en-US" dirty="0" smtClean="0">
                <a:solidFill>
                  <a:srgbClr val="000000"/>
                </a:solidFill>
              </a:rPr>
              <a:t>Promoting </a:t>
            </a:r>
            <a:r>
              <a:rPr lang="en-US" dirty="0">
                <a:solidFill>
                  <a:srgbClr val="000000"/>
                </a:solidFill>
              </a:rPr>
              <a:t>Equity, Access, and Inclusion, Valuing Diversity, and Supporting Student Connection </a:t>
            </a:r>
            <a:endParaRPr lang="en-US" dirty="0" smtClean="0">
              <a:solidFill>
                <a:srgbClr val="000000"/>
              </a:solidFill>
            </a:endParaRPr>
          </a:p>
          <a:p>
            <a:pPr lvl="1"/>
            <a:endParaRPr lang="en-US" dirty="0">
              <a:solidFill>
                <a:srgbClr val="000000"/>
              </a:solidFill>
            </a:endParaRPr>
          </a:p>
          <a:p>
            <a:pPr lvl="1"/>
            <a:r>
              <a:rPr lang="en-US" dirty="0" smtClean="0">
                <a:solidFill>
                  <a:srgbClr val="000000"/>
                </a:solidFill>
              </a:rPr>
              <a:t>Promotion </a:t>
            </a:r>
            <a:r>
              <a:rPr lang="en-US" dirty="0">
                <a:solidFill>
                  <a:srgbClr val="000000"/>
                </a:solidFill>
              </a:rPr>
              <a:t>of Deep Learning through Experiences and Courses </a:t>
            </a:r>
            <a:endParaRPr lang="en-US" dirty="0" smtClean="0">
              <a:solidFill>
                <a:srgbClr val="000000"/>
              </a:solidFill>
            </a:endParaRPr>
          </a:p>
          <a:p>
            <a:pPr lvl="1"/>
            <a:endParaRPr lang="en-US" dirty="0">
              <a:solidFill>
                <a:srgbClr val="000000"/>
              </a:solidFill>
            </a:endParaRPr>
          </a:p>
          <a:p>
            <a:pPr lvl="1"/>
            <a:r>
              <a:rPr lang="en-US" dirty="0" smtClean="0">
                <a:solidFill>
                  <a:srgbClr val="000000"/>
                </a:solidFill>
              </a:rPr>
              <a:t>Inclusion</a:t>
            </a:r>
            <a:r>
              <a:rPr lang="en-US" dirty="0">
                <a:solidFill>
                  <a:srgbClr val="000000"/>
                </a:solidFill>
              </a:rPr>
              <a:t>, Development, and Empowerment of Staff </a:t>
            </a:r>
            <a:endParaRPr lang="en-US" dirty="0" smtClean="0">
              <a:solidFill>
                <a:srgbClr val="000000"/>
              </a:solidFill>
            </a:endParaRPr>
          </a:p>
          <a:p>
            <a:pPr lvl="1"/>
            <a:endParaRPr lang="en-US" dirty="0">
              <a:solidFill>
                <a:srgbClr val="000000"/>
              </a:solidFill>
            </a:endParaRPr>
          </a:p>
          <a:p>
            <a:pPr lvl="1"/>
            <a:r>
              <a:rPr lang="en-US" dirty="0" smtClean="0">
                <a:solidFill>
                  <a:srgbClr val="000000"/>
                </a:solidFill>
              </a:rPr>
              <a:t>Continuous </a:t>
            </a:r>
            <a:r>
              <a:rPr lang="en-US" dirty="0">
                <a:solidFill>
                  <a:srgbClr val="000000"/>
                </a:solidFill>
              </a:rPr>
              <a:t>Quality Improvement and Effective Resource Utilization </a:t>
            </a:r>
          </a:p>
          <a:p>
            <a:endParaRPr lang="en-US" dirty="0"/>
          </a:p>
        </p:txBody>
      </p:sp>
    </p:spTree>
    <p:extLst>
      <p:ext uri="{BB962C8B-B14F-4D97-AF65-F5344CB8AC3E}">
        <p14:creationId xmlns:p14="http://schemas.microsoft.com/office/powerpoint/2010/main" val="3054121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Services Retreat</a:t>
            </a:r>
            <a:endParaRPr lang="en-US" dirty="0"/>
          </a:p>
        </p:txBody>
      </p:sp>
      <p:sp>
        <p:nvSpPr>
          <p:cNvPr id="3" name="Content Placeholder 2"/>
          <p:cNvSpPr>
            <a:spLocks noGrp="1"/>
          </p:cNvSpPr>
          <p:nvPr>
            <p:ph idx="1"/>
          </p:nvPr>
        </p:nvSpPr>
        <p:spPr>
          <a:xfrm>
            <a:off x="1942415" y="1895475"/>
            <a:ext cx="6591985" cy="3777622"/>
          </a:xfrm>
        </p:spPr>
        <p:txBody>
          <a:bodyPr/>
          <a:lstStyle/>
          <a:p>
            <a:r>
              <a:rPr lang="en-US" dirty="0" smtClean="0"/>
              <a:t>Develop Standards for Excellent Service</a:t>
            </a:r>
          </a:p>
          <a:p>
            <a:endParaRPr lang="en-US" dirty="0"/>
          </a:p>
          <a:p>
            <a:r>
              <a:rPr lang="en-US" dirty="0" smtClean="0"/>
              <a:t>New Space, New Processes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605818"/>
            <a:ext cx="3477110" cy="2534004"/>
          </a:xfrm>
          <a:prstGeom prst="rect">
            <a:avLst/>
          </a:prstGeom>
        </p:spPr>
      </p:pic>
    </p:spTree>
    <p:extLst>
      <p:ext uri="{BB962C8B-B14F-4D97-AF65-F5344CB8AC3E}">
        <p14:creationId xmlns:p14="http://schemas.microsoft.com/office/powerpoint/2010/main" val="51234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85800"/>
            <a:ext cx="6589199" cy="1280890"/>
          </a:xfrm>
        </p:spPr>
        <p:txBody>
          <a:bodyPr/>
          <a:lstStyle/>
          <a:p>
            <a:r>
              <a:rPr lang="en-US" dirty="0" smtClean="0"/>
              <a:t>Discussion </a:t>
            </a:r>
            <a:r>
              <a:rPr lang="en-US" dirty="0" smtClean="0"/>
              <a:t>Topics: Growth</a:t>
            </a:r>
            <a:endParaRPr lang="en-US" dirty="0"/>
          </a:p>
        </p:txBody>
      </p:sp>
      <p:sp>
        <p:nvSpPr>
          <p:cNvPr id="3" name="Content Placeholder 2"/>
          <p:cNvSpPr>
            <a:spLocks noGrp="1"/>
          </p:cNvSpPr>
          <p:nvPr>
            <p:ph idx="1"/>
          </p:nvPr>
        </p:nvSpPr>
        <p:spPr>
          <a:xfrm>
            <a:off x="1295400" y="2714974"/>
            <a:ext cx="7239001" cy="3196248"/>
          </a:xfrm>
        </p:spPr>
        <p:txBody>
          <a:bodyPr>
            <a:normAutofit fontScale="92500" lnSpcReduction="20000"/>
          </a:bodyPr>
          <a:lstStyle/>
          <a:p>
            <a:pPr marL="0" indent="0">
              <a:buNone/>
            </a:pPr>
            <a:endParaRPr lang="en-US" sz="2000" dirty="0" smtClean="0"/>
          </a:p>
          <a:p>
            <a:pPr lvl="1"/>
            <a:r>
              <a:rPr lang="en-US" sz="2000" dirty="0" smtClean="0"/>
              <a:t>How do we increase the a</a:t>
            </a:r>
            <a:r>
              <a:rPr lang="en-US" sz="2000" dirty="0" smtClean="0"/>
              <a:t>vailability </a:t>
            </a:r>
            <a:r>
              <a:rPr lang="en-US" sz="2000" dirty="0" smtClean="0"/>
              <a:t>of Student </a:t>
            </a:r>
            <a:r>
              <a:rPr lang="en-US" sz="2000" dirty="0" smtClean="0"/>
              <a:t>Services to a growing population?</a:t>
            </a:r>
            <a:endParaRPr lang="en-US" sz="2000" dirty="0" smtClean="0"/>
          </a:p>
          <a:p>
            <a:pPr marL="400050" lvl="1" indent="0">
              <a:buNone/>
            </a:pPr>
            <a:endParaRPr lang="en-US" sz="2000" dirty="0" smtClean="0"/>
          </a:p>
          <a:p>
            <a:pPr lvl="1"/>
            <a:r>
              <a:rPr lang="en-US" sz="2000" dirty="0" smtClean="0"/>
              <a:t>How do we reach out to n</a:t>
            </a:r>
            <a:r>
              <a:rPr lang="en-US" sz="2000" dirty="0" smtClean="0"/>
              <a:t>ew </a:t>
            </a:r>
            <a:r>
              <a:rPr lang="en-US" sz="2000" dirty="0" smtClean="0"/>
              <a:t>Populations—Concurrently Enrolled Student, Dual Enrollment, Contract </a:t>
            </a:r>
            <a:r>
              <a:rPr lang="en-US" sz="2000" dirty="0" smtClean="0"/>
              <a:t>Education?</a:t>
            </a:r>
          </a:p>
          <a:p>
            <a:endParaRPr lang="en-US" sz="2000" dirty="0" smtClean="0"/>
          </a:p>
          <a:p>
            <a:pPr lvl="1"/>
            <a:r>
              <a:rPr lang="en-US" sz="2000" dirty="0"/>
              <a:t>How do we become better at promoting the success of those who are currently enrolled?</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1340310"/>
            <a:ext cx="2095500" cy="1286113"/>
          </a:xfrm>
          <a:prstGeom prst="rect">
            <a:avLst/>
          </a:prstGeom>
        </p:spPr>
      </p:pic>
    </p:spTree>
    <p:extLst>
      <p:ext uri="{BB962C8B-B14F-4D97-AF65-F5344CB8AC3E}">
        <p14:creationId xmlns:p14="http://schemas.microsoft.com/office/powerpoint/2010/main" val="2071732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19310"/>
            <a:ext cx="6589199" cy="1280890"/>
          </a:xfrm>
        </p:spPr>
        <p:txBody>
          <a:bodyPr>
            <a:normAutofit/>
          </a:bodyPr>
          <a:lstStyle/>
          <a:p>
            <a:r>
              <a:rPr lang="en-US" sz="3200" dirty="0" smtClean="0"/>
              <a:t>Leadership</a:t>
            </a:r>
            <a:endParaRPr lang="en-US" sz="3200" dirty="0"/>
          </a:p>
        </p:txBody>
      </p:sp>
      <p:sp>
        <p:nvSpPr>
          <p:cNvPr id="3" name="Content Placeholder 2"/>
          <p:cNvSpPr>
            <a:spLocks noGrp="1"/>
          </p:cNvSpPr>
          <p:nvPr>
            <p:ph idx="1"/>
          </p:nvPr>
        </p:nvSpPr>
        <p:spPr>
          <a:xfrm>
            <a:off x="304800" y="1600200"/>
            <a:ext cx="8382000" cy="4876800"/>
          </a:xfrm>
        </p:spPr>
        <p:txBody>
          <a:bodyPr>
            <a:normAutofit/>
          </a:bodyPr>
          <a:lstStyle/>
          <a:p>
            <a:pPr lvl="1"/>
            <a:r>
              <a:rPr lang="en-US" dirty="0" smtClean="0"/>
              <a:t>John Muskavitch: Region IX Rep, CCCSFAAA </a:t>
            </a:r>
          </a:p>
          <a:p>
            <a:pPr lvl="1"/>
            <a:r>
              <a:rPr lang="en-US" dirty="0" smtClean="0"/>
              <a:t>Ben Mudgett, Robert McAtee: CHC Representatives, Statewide Educational Planning Initiative</a:t>
            </a:r>
          </a:p>
          <a:p>
            <a:pPr lvl="1"/>
            <a:r>
              <a:rPr lang="en-US" dirty="0" smtClean="0"/>
              <a:t>Dr. Rejoice Chavira, Region IX Rep, </a:t>
            </a:r>
            <a:r>
              <a:rPr lang="en-US" dirty="0" err="1" smtClean="0"/>
              <a:t>CalWORKS</a:t>
            </a:r>
            <a:r>
              <a:rPr lang="en-US" dirty="0" smtClean="0"/>
              <a:t> Association, EOPSA CSSO Representative, Region IX Advocacy Chair</a:t>
            </a:r>
          </a:p>
          <a:p>
            <a:pPr lvl="1"/>
            <a:r>
              <a:rPr lang="en-US" dirty="0" smtClean="0"/>
              <a:t>Dr. Rebeccah Warren-Marlatt, Region IX CSSOs; Institutional Effectiveness Partnership Initiative; San Bernardino Linked Learning Operational Board</a:t>
            </a:r>
          </a:p>
          <a:p>
            <a:pPr lvl="1"/>
            <a:r>
              <a:rPr lang="en-US" dirty="0" smtClean="0"/>
              <a:t>Kirsten </a:t>
            </a:r>
            <a:r>
              <a:rPr lang="en-US" dirty="0" err="1" smtClean="0"/>
              <a:t>Colvey</a:t>
            </a:r>
            <a:r>
              <a:rPr lang="en-US" dirty="0" smtClean="0"/>
              <a:t>, CHC Representative, AB86 Planning Group</a:t>
            </a:r>
          </a:p>
          <a:p>
            <a:pPr lvl="1"/>
            <a:r>
              <a:rPr lang="en-US" dirty="0" smtClean="0"/>
              <a:t>Joe Cabrales, CHC Representative, AB86 Planning Group</a:t>
            </a:r>
          </a:p>
          <a:p>
            <a:pPr lvl="1"/>
            <a:r>
              <a:rPr lang="en-US" dirty="0" smtClean="0"/>
              <a:t>Trinette Barrie, Strengths Quest Trainer</a:t>
            </a:r>
          </a:p>
          <a:p>
            <a:pPr lvl="1"/>
            <a:r>
              <a:rPr lang="en-US" dirty="0" smtClean="0"/>
              <a:t>Frances Southerland, Communications Officer, statewide CCCA ANCTA </a:t>
            </a:r>
            <a:r>
              <a:rPr lang="en-US" dirty="0"/>
              <a:t>representative, ADHOC Distance Learning </a:t>
            </a:r>
            <a:r>
              <a:rPr lang="en-US" dirty="0" smtClean="0"/>
              <a:t>Committee; CCCAA </a:t>
            </a:r>
            <a:r>
              <a:rPr lang="en-US" dirty="0"/>
              <a:t>representative, </a:t>
            </a:r>
            <a:r>
              <a:rPr lang="en-US" dirty="0" smtClean="0"/>
              <a:t>CAI </a:t>
            </a:r>
            <a:r>
              <a:rPr lang="en-US" dirty="0"/>
              <a:t>Assessment Platform </a:t>
            </a:r>
            <a:r>
              <a:rPr lang="en-US" dirty="0" smtClean="0"/>
              <a:t>Workgroup</a:t>
            </a:r>
          </a:p>
          <a:p>
            <a:pPr marL="0" indent="0">
              <a:buNone/>
            </a:pPr>
            <a:endParaRPr lang="en-US" dirty="0"/>
          </a:p>
        </p:txBody>
      </p:sp>
    </p:spTree>
    <p:extLst>
      <p:ext uri="{BB962C8B-B14F-4D97-AF65-F5344CB8AC3E}">
        <p14:creationId xmlns:p14="http://schemas.microsoft.com/office/powerpoint/2010/main" val="3196416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Advancement</a:t>
            </a:r>
            <a:endParaRPr lang="en-US" dirty="0"/>
          </a:p>
        </p:txBody>
      </p:sp>
      <p:sp>
        <p:nvSpPr>
          <p:cNvPr id="3" name="Content Placeholder 2"/>
          <p:cNvSpPr>
            <a:spLocks noGrp="1"/>
          </p:cNvSpPr>
          <p:nvPr>
            <p:ph idx="1"/>
          </p:nvPr>
        </p:nvSpPr>
        <p:spPr>
          <a:xfrm>
            <a:off x="1950482" y="2133600"/>
            <a:ext cx="6591985" cy="3777622"/>
          </a:xfrm>
        </p:spPr>
        <p:txBody>
          <a:bodyPr/>
          <a:lstStyle/>
          <a:p>
            <a:r>
              <a:rPr lang="en-US" dirty="0" smtClean="0"/>
              <a:t>Dr. Ericka Paddock, </a:t>
            </a:r>
            <a:r>
              <a:rPr lang="en-US" dirty="0" err="1" smtClean="0"/>
              <a:t>Ed.D</a:t>
            </a:r>
            <a:r>
              <a:rPr lang="en-US" dirty="0" smtClean="0"/>
              <a:t>, University of Redlands</a:t>
            </a:r>
          </a:p>
          <a:p>
            <a:pPr marL="0" indent="0">
              <a:buNone/>
            </a:pPr>
            <a:endParaRPr lang="en-US" dirty="0" smtClean="0"/>
          </a:p>
          <a:p>
            <a:r>
              <a:rPr lang="en-US" dirty="0" smtClean="0"/>
              <a:t>Ben </a:t>
            </a:r>
            <a:r>
              <a:rPr lang="en-US" dirty="0" err="1" smtClean="0"/>
              <a:t>Mudgett</a:t>
            </a:r>
            <a:r>
              <a:rPr lang="en-US" dirty="0" smtClean="0"/>
              <a:t>, M.A. Management, University of Redlands</a:t>
            </a:r>
          </a:p>
          <a:p>
            <a:endParaRPr lang="en-US" dirty="0"/>
          </a:p>
          <a:p>
            <a:r>
              <a:rPr lang="en-US" dirty="0" smtClean="0"/>
              <a:t>Larry Aycock, B.A. Management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63461">
            <a:off x="6038864" y="4208485"/>
            <a:ext cx="2438400" cy="1828800"/>
          </a:xfrm>
          <a:prstGeom prst="rect">
            <a:avLst/>
          </a:prstGeom>
        </p:spPr>
      </p:pic>
    </p:spTree>
    <p:extLst>
      <p:ext uri="{BB962C8B-B14F-4D97-AF65-F5344CB8AC3E}">
        <p14:creationId xmlns:p14="http://schemas.microsoft.com/office/powerpoint/2010/main" val="1406447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Advancement</a:t>
            </a:r>
            <a:endParaRPr lang="en-US" dirty="0"/>
          </a:p>
        </p:txBody>
      </p:sp>
      <p:sp>
        <p:nvSpPr>
          <p:cNvPr id="3" name="Content Placeholder 2"/>
          <p:cNvSpPr>
            <a:spLocks noGrp="1"/>
          </p:cNvSpPr>
          <p:nvPr>
            <p:ph idx="1"/>
          </p:nvPr>
        </p:nvSpPr>
        <p:spPr>
          <a:xfrm>
            <a:off x="1942415" y="1295400"/>
            <a:ext cx="5220385" cy="4876800"/>
          </a:xfrm>
        </p:spPr>
        <p:txBody>
          <a:bodyPr/>
          <a:lstStyle/>
          <a:p>
            <a:r>
              <a:rPr lang="en-US" dirty="0"/>
              <a:t>Rebecca Orta, promoted to Senior Student Services Technician</a:t>
            </a:r>
          </a:p>
          <a:p>
            <a:r>
              <a:rPr lang="en-US" dirty="0"/>
              <a:t>Monique Marrujo, promoted to </a:t>
            </a:r>
            <a:r>
              <a:rPr lang="en-US" dirty="0" smtClean="0"/>
              <a:t>Senior Student </a:t>
            </a:r>
            <a:r>
              <a:rPr lang="en-US" dirty="0"/>
              <a:t>Services </a:t>
            </a:r>
            <a:r>
              <a:rPr lang="en-US" dirty="0" smtClean="0"/>
              <a:t>Technician</a:t>
            </a:r>
          </a:p>
          <a:p>
            <a:r>
              <a:rPr lang="en-US" dirty="0" smtClean="0"/>
              <a:t>Ben </a:t>
            </a:r>
            <a:r>
              <a:rPr lang="en-US" dirty="0" err="1"/>
              <a:t>Mudgett</a:t>
            </a:r>
            <a:r>
              <a:rPr lang="en-US" dirty="0"/>
              <a:t>, Reclassification to Lead Evaluator</a:t>
            </a:r>
          </a:p>
          <a:p>
            <a:r>
              <a:rPr lang="en-US" dirty="0"/>
              <a:t>Veronica Lehman, Reclassification to FA Specialist</a:t>
            </a:r>
          </a:p>
          <a:p>
            <a:r>
              <a:rPr lang="en-US" dirty="0"/>
              <a:t>Michelle Cole, Reclassified to Secretary </a:t>
            </a:r>
            <a:r>
              <a:rPr lang="en-US" dirty="0" smtClean="0"/>
              <a:t>II</a:t>
            </a:r>
          </a:p>
          <a:p>
            <a:r>
              <a:rPr lang="en-US" dirty="0" smtClean="0"/>
              <a:t>Vicki Barra, Reclassified to Administrative Secretary</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77816">
            <a:off x="7315239" y="1828800"/>
            <a:ext cx="1200111" cy="1343025"/>
          </a:xfrm>
          <a:prstGeom prst="rect">
            <a:avLst/>
          </a:prstGeom>
        </p:spPr>
      </p:pic>
    </p:spTree>
    <p:extLst>
      <p:ext uri="{BB962C8B-B14F-4D97-AF65-F5344CB8AC3E}">
        <p14:creationId xmlns:p14="http://schemas.microsoft.com/office/powerpoint/2010/main" val="15870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Faces</a:t>
            </a:r>
            <a:endParaRPr lang="en-US" dirty="0"/>
          </a:p>
        </p:txBody>
      </p:sp>
      <p:sp>
        <p:nvSpPr>
          <p:cNvPr id="3" name="Content Placeholder 2"/>
          <p:cNvSpPr>
            <a:spLocks noGrp="1"/>
          </p:cNvSpPr>
          <p:nvPr>
            <p:ph idx="1"/>
          </p:nvPr>
        </p:nvSpPr>
        <p:spPr/>
        <p:txBody>
          <a:bodyPr/>
          <a:lstStyle/>
          <a:p>
            <a:r>
              <a:rPr lang="en-US" dirty="0" err="1" smtClean="0"/>
              <a:t>Brandice</a:t>
            </a:r>
            <a:r>
              <a:rPr lang="en-US" dirty="0" smtClean="0"/>
              <a:t> Mello, Transfer Center Student Services Technician II</a:t>
            </a:r>
          </a:p>
          <a:p>
            <a:endParaRPr lang="en-US" dirty="0"/>
          </a:p>
          <a:p>
            <a:r>
              <a:rPr lang="en-US" dirty="0" err="1" smtClean="0"/>
              <a:t>Keila</a:t>
            </a:r>
            <a:r>
              <a:rPr lang="en-US" dirty="0" smtClean="0"/>
              <a:t> Mendez, Counseling Secretary II</a:t>
            </a:r>
          </a:p>
          <a:p>
            <a:endParaRPr lang="en-US" dirty="0"/>
          </a:p>
          <a:p>
            <a:r>
              <a:rPr lang="en-US" dirty="0" smtClean="0"/>
              <a:t>Soutsakhone Xayaphanthong, Counseling, Counseling Faculty</a:t>
            </a:r>
            <a:endParaRPr lang="en-US" dirty="0"/>
          </a:p>
        </p:txBody>
      </p:sp>
    </p:spTree>
    <p:extLst>
      <p:ext uri="{BB962C8B-B14F-4D97-AF65-F5344CB8AC3E}">
        <p14:creationId xmlns:p14="http://schemas.microsoft.com/office/powerpoint/2010/main" val="3110699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Success and Support Plan</a:t>
            </a:r>
            <a:endParaRPr lang="en-US" dirty="0"/>
          </a:p>
        </p:txBody>
      </p:sp>
      <p:sp>
        <p:nvSpPr>
          <p:cNvPr id="3" name="Content Placeholder 2"/>
          <p:cNvSpPr>
            <a:spLocks noGrp="1"/>
          </p:cNvSpPr>
          <p:nvPr>
            <p:ph idx="1"/>
          </p:nvPr>
        </p:nvSpPr>
        <p:spPr/>
        <p:txBody>
          <a:bodyPr/>
          <a:lstStyle/>
          <a:p>
            <a:r>
              <a:rPr lang="en-US" dirty="0" smtClean="0"/>
              <a:t>Title 5, section 55531:</a:t>
            </a:r>
          </a:p>
          <a:p>
            <a:pPr lvl="1"/>
            <a:r>
              <a:rPr lang="en-US" dirty="0" smtClean="0"/>
              <a:t>Orientation</a:t>
            </a:r>
          </a:p>
          <a:p>
            <a:pPr marL="457200" lvl="1" indent="0">
              <a:buNone/>
            </a:pPr>
            <a:endParaRPr lang="en-US" dirty="0" smtClean="0"/>
          </a:p>
          <a:p>
            <a:pPr lvl="1"/>
            <a:r>
              <a:rPr lang="en-US" dirty="0" smtClean="0"/>
              <a:t>Assessment and Placement</a:t>
            </a:r>
          </a:p>
          <a:p>
            <a:pPr marL="457200" lvl="1" indent="0">
              <a:buNone/>
            </a:pPr>
            <a:endParaRPr lang="en-US" dirty="0" smtClean="0"/>
          </a:p>
          <a:p>
            <a:pPr lvl="1"/>
            <a:r>
              <a:rPr lang="en-US" dirty="0" smtClean="0"/>
              <a:t>Counseling, Advising, and Educational Planning</a:t>
            </a:r>
          </a:p>
          <a:p>
            <a:pPr marL="457200" lvl="1" indent="0">
              <a:buNone/>
            </a:pPr>
            <a:endParaRPr lang="en-US" dirty="0" smtClean="0"/>
          </a:p>
          <a:p>
            <a:pPr lvl="1"/>
            <a:r>
              <a:rPr lang="en-US" dirty="0" smtClean="0"/>
              <a:t>Follow-up Services for At-Risk Students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524000"/>
            <a:ext cx="2032000" cy="1524000"/>
          </a:xfrm>
          <a:prstGeom prst="rect">
            <a:avLst/>
          </a:prstGeom>
        </p:spPr>
      </p:pic>
    </p:spTree>
    <p:extLst>
      <p:ext uri="{BB962C8B-B14F-4D97-AF65-F5344CB8AC3E}">
        <p14:creationId xmlns:p14="http://schemas.microsoft.com/office/powerpoint/2010/main" val="4142046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SSSP Budget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4137325"/>
              </p:ext>
            </p:extLst>
          </p:nvPr>
        </p:nvGraphicFramePr>
        <p:xfrm>
          <a:off x="914400" y="1447806"/>
          <a:ext cx="7086599" cy="4678361"/>
        </p:xfrm>
        <a:graphic>
          <a:graphicData uri="http://schemas.openxmlformats.org/drawingml/2006/table">
            <a:tbl>
              <a:tblPr firstRow="1" firstCol="1" bandRow="1">
                <a:tableStyleId>{5C22544A-7EE6-4342-B048-85BDC9FD1C3A}</a:tableStyleId>
              </a:tblPr>
              <a:tblGrid>
                <a:gridCol w="4372180"/>
                <a:gridCol w="1373946"/>
                <a:gridCol w="1340473"/>
              </a:tblGrid>
              <a:tr h="261806">
                <a:tc>
                  <a:txBody>
                    <a:bodyPr/>
                    <a:lstStyle/>
                    <a:p>
                      <a:pPr marL="0" marR="0">
                        <a:lnSpc>
                          <a:spcPct val="115000"/>
                        </a:lnSpc>
                        <a:spcBef>
                          <a:spcPts val="0"/>
                        </a:spcBef>
                        <a:spcAft>
                          <a:spcPts val="0"/>
                        </a:spcAft>
                      </a:pPr>
                      <a:r>
                        <a:rPr lang="en-US" sz="1400" dirty="0">
                          <a:effectLst/>
                        </a:rPr>
                        <a:t>Item</a:t>
                      </a:r>
                      <a:endParaRPr lang="en-US" sz="800" dirty="0">
                        <a:effectLst/>
                        <a:latin typeface="Calibri"/>
                        <a:ea typeface="Calibri"/>
                        <a:cs typeface="Times New Roman"/>
                      </a:endParaRPr>
                    </a:p>
                  </a:txBody>
                  <a:tcPr marL="49554" marR="49554" marT="0" marB="0"/>
                </a:tc>
                <a:tc>
                  <a:txBody>
                    <a:bodyPr/>
                    <a:lstStyle/>
                    <a:p>
                      <a:pPr marL="0" marR="0">
                        <a:lnSpc>
                          <a:spcPct val="115000"/>
                        </a:lnSpc>
                        <a:spcBef>
                          <a:spcPts val="0"/>
                        </a:spcBef>
                        <a:spcAft>
                          <a:spcPts val="0"/>
                        </a:spcAft>
                      </a:pPr>
                      <a:r>
                        <a:rPr lang="en-US" sz="1400">
                          <a:effectLst/>
                        </a:rPr>
                        <a:t>Initial </a:t>
                      </a:r>
                      <a:endParaRPr lang="en-US" sz="800">
                        <a:effectLst/>
                        <a:latin typeface="Calibri"/>
                        <a:ea typeface="Calibri"/>
                        <a:cs typeface="Times New Roman"/>
                      </a:endParaRPr>
                    </a:p>
                  </a:txBody>
                  <a:tcPr marL="49554" marR="49554" marT="0" marB="0"/>
                </a:tc>
                <a:tc>
                  <a:txBody>
                    <a:bodyPr/>
                    <a:lstStyle/>
                    <a:p>
                      <a:pPr marL="0" marR="0">
                        <a:lnSpc>
                          <a:spcPct val="115000"/>
                        </a:lnSpc>
                        <a:spcBef>
                          <a:spcPts val="0"/>
                        </a:spcBef>
                        <a:spcAft>
                          <a:spcPts val="0"/>
                        </a:spcAft>
                      </a:pPr>
                      <a:r>
                        <a:rPr lang="en-US" sz="1400">
                          <a:effectLst/>
                        </a:rPr>
                        <a:t>Actual</a:t>
                      </a:r>
                      <a:endParaRPr lang="en-US" sz="800">
                        <a:effectLst/>
                        <a:latin typeface="Calibri"/>
                        <a:ea typeface="Calibri"/>
                        <a:cs typeface="Times New Roman"/>
                      </a:endParaRPr>
                    </a:p>
                  </a:txBody>
                  <a:tcPr marL="49554" marR="49554" marT="0" marB="0"/>
                </a:tc>
              </a:tr>
              <a:tr h="261806">
                <a:tc>
                  <a:txBody>
                    <a:bodyPr/>
                    <a:lstStyle/>
                    <a:p>
                      <a:pPr marL="0" marR="0"/>
                      <a:r>
                        <a:rPr lang="en-US" sz="1300" kern="1200" dirty="0">
                          <a:effectLst/>
                        </a:rPr>
                        <a:t>Adjunct Counselors</a:t>
                      </a:r>
                      <a:endParaRPr lang="en-US" sz="800" dirty="0">
                        <a:effectLst/>
                        <a:latin typeface="Calibri"/>
                        <a:ea typeface="Times New Roman"/>
                      </a:endParaRPr>
                    </a:p>
                  </a:txBody>
                  <a:tcPr marL="49554" marR="49554" marT="0" marB="0"/>
                </a:tc>
                <a:tc>
                  <a:txBody>
                    <a:bodyPr/>
                    <a:lstStyle/>
                    <a:p>
                      <a:pPr marL="0" marR="0" algn="r"/>
                      <a:r>
                        <a:rPr lang="en-US" sz="1400" kern="1200">
                          <a:effectLst/>
                        </a:rPr>
                        <a:t>129,094</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287,094</a:t>
                      </a:r>
                      <a:endParaRPr lang="en-US" sz="800">
                        <a:effectLst/>
                        <a:latin typeface="Calibri"/>
                        <a:ea typeface="Calibri"/>
                        <a:cs typeface="Times New Roman"/>
                      </a:endParaRPr>
                    </a:p>
                  </a:txBody>
                  <a:tcPr marL="49554" marR="49554" marT="0" marB="0"/>
                </a:tc>
              </a:tr>
              <a:tr h="261806">
                <a:tc>
                  <a:txBody>
                    <a:bodyPr/>
                    <a:lstStyle/>
                    <a:p>
                      <a:pPr marL="0" marR="0"/>
                      <a:r>
                        <a:rPr lang="en-US" sz="1300" kern="1200" dirty="0">
                          <a:effectLst/>
                        </a:rPr>
                        <a:t>Senior Student Services Technician</a:t>
                      </a:r>
                      <a:endParaRPr lang="en-US" sz="800" dirty="0">
                        <a:effectLst/>
                        <a:latin typeface="Calibri"/>
                        <a:ea typeface="Times New Roman"/>
                      </a:endParaRPr>
                    </a:p>
                  </a:txBody>
                  <a:tcPr marL="49554" marR="49554" marT="0" marB="0"/>
                </a:tc>
                <a:tc>
                  <a:txBody>
                    <a:bodyPr/>
                    <a:lstStyle/>
                    <a:p>
                      <a:pPr marL="0" marR="0" algn="r"/>
                      <a:r>
                        <a:rPr lang="en-US" sz="1400" kern="1200">
                          <a:effectLst/>
                        </a:rPr>
                        <a:t>105,720</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105,720</a:t>
                      </a:r>
                      <a:endParaRPr lang="en-US" sz="800">
                        <a:effectLst/>
                        <a:latin typeface="Calibri"/>
                        <a:ea typeface="Calibri"/>
                        <a:cs typeface="Times New Roman"/>
                      </a:endParaRPr>
                    </a:p>
                  </a:txBody>
                  <a:tcPr marL="49554" marR="49554" marT="0" marB="0"/>
                </a:tc>
              </a:tr>
              <a:tr h="261806">
                <a:tc>
                  <a:txBody>
                    <a:bodyPr/>
                    <a:lstStyle/>
                    <a:p>
                      <a:pPr marL="0" marR="0"/>
                      <a:r>
                        <a:rPr lang="en-US" sz="1300" kern="1200">
                          <a:effectLst/>
                        </a:rPr>
                        <a:t>Student Services Technician (partial)</a:t>
                      </a:r>
                      <a:endParaRPr lang="en-US" sz="800">
                        <a:effectLst/>
                        <a:latin typeface="Calibri"/>
                        <a:ea typeface="Times New Roman"/>
                      </a:endParaRPr>
                    </a:p>
                  </a:txBody>
                  <a:tcPr marL="49554" marR="49554" marT="0" marB="0"/>
                </a:tc>
                <a:tc>
                  <a:txBody>
                    <a:bodyPr/>
                    <a:lstStyle/>
                    <a:p>
                      <a:pPr marL="0" marR="0" algn="r"/>
                      <a:r>
                        <a:rPr lang="en-US" sz="1400" kern="1200">
                          <a:effectLst/>
                        </a:rPr>
                        <a:t> </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43,336</a:t>
                      </a:r>
                      <a:endParaRPr lang="en-US" sz="800">
                        <a:effectLst/>
                        <a:latin typeface="Calibri"/>
                        <a:ea typeface="Calibri"/>
                        <a:cs typeface="Times New Roman"/>
                      </a:endParaRPr>
                    </a:p>
                  </a:txBody>
                  <a:tcPr marL="49554" marR="49554" marT="0" marB="0"/>
                </a:tc>
              </a:tr>
              <a:tr h="261806">
                <a:tc>
                  <a:txBody>
                    <a:bodyPr/>
                    <a:lstStyle/>
                    <a:p>
                      <a:pPr marL="0" marR="0"/>
                      <a:r>
                        <a:rPr lang="en-US" sz="1300" kern="1200">
                          <a:effectLst/>
                        </a:rPr>
                        <a:t>Substitute and Out of Class</a:t>
                      </a:r>
                      <a:endParaRPr lang="en-US" sz="800">
                        <a:effectLst/>
                        <a:latin typeface="Calibri"/>
                        <a:ea typeface="Times New Roman"/>
                      </a:endParaRPr>
                    </a:p>
                  </a:txBody>
                  <a:tcPr marL="49554" marR="49554" marT="0" marB="0"/>
                </a:tc>
                <a:tc>
                  <a:txBody>
                    <a:bodyPr/>
                    <a:lstStyle/>
                    <a:p>
                      <a:pPr marL="0" marR="0" algn="r"/>
                      <a:r>
                        <a:rPr lang="en-US" sz="1400" kern="1200">
                          <a:effectLst/>
                        </a:rPr>
                        <a:t> </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12,754</a:t>
                      </a:r>
                      <a:endParaRPr lang="en-US" sz="800">
                        <a:effectLst/>
                        <a:latin typeface="Calibri"/>
                        <a:ea typeface="Calibri"/>
                        <a:cs typeface="Times New Roman"/>
                      </a:endParaRPr>
                    </a:p>
                  </a:txBody>
                  <a:tcPr marL="49554" marR="49554" marT="0" marB="0"/>
                </a:tc>
              </a:tr>
              <a:tr h="261806">
                <a:tc>
                  <a:txBody>
                    <a:bodyPr/>
                    <a:lstStyle/>
                    <a:p>
                      <a:pPr marL="0" marR="0"/>
                      <a:r>
                        <a:rPr lang="en-US" sz="1300" kern="1200">
                          <a:effectLst/>
                        </a:rPr>
                        <a:t>Secretary II (increase in salary range)</a:t>
                      </a:r>
                      <a:endParaRPr lang="en-US" sz="800">
                        <a:effectLst/>
                        <a:latin typeface="Calibri"/>
                        <a:ea typeface="Times New Roman"/>
                      </a:endParaRPr>
                    </a:p>
                  </a:txBody>
                  <a:tcPr marL="49554" marR="49554" marT="0" marB="0"/>
                </a:tc>
                <a:tc>
                  <a:txBody>
                    <a:bodyPr/>
                    <a:lstStyle/>
                    <a:p>
                      <a:pPr marL="0" marR="0" algn="r"/>
                      <a:r>
                        <a:rPr lang="en-US" sz="1400" kern="1200">
                          <a:effectLst/>
                        </a:rPr>
                        <a:t>6,888</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6,888</a:t>
                      </a:r>
                      <a:endParaRPr lang="en-US" sz="800">
                        <a:effectLst/>
                        <a:latin typeface="Calibri"/>
                        <a:ea typeface="Calibri"/>
                        <a:cs typeface="Times New Roman"/>
                      </a:endParaRPr>
                    </a:p>
                  </a:txBody>
                  <a:tcPr marL="49554" marR="49554" marT="0" marB="0"/>
                </a:tc>
              </a:tr>
              <a:tr h="261806">
                <a:tc>
                  <a:txBody>
                    <a:bodyPr/>
                    <a:lstStyle/>
                    <a:p>
                      <a:pPr marL="0" marR="0"/>
                      <a:r>
                        <a:rPr lang="en-US" sz="1300" kern="1200">
                          <a:effectLst/>
                        </a:rPr>
                        <a:t>Paid Counseling Interns</a:t>
                      </a:r>
                      <a:endParaRPr lang="en-US" sz="800">
                        <a:effectLst/>
                        <a:latin typeface="Calibri"/>
                        <a:ea typeface="Times New Roman"/>
                      </a:endParaRPr>
                    </a:p>
                  </a:txBody>
                  <a:tcPr marL="49554" marR="49554" marT="0" marB="0"/>
                </a:tc>
                <a:tc>
                  <a:txBody>
                    <a:bodyPr/>
                    <a:lstStyle/>
                    <a:p>
                      <a:pPr marL="0" marR="0" algn="r"/>
                      <a:r>
                        <a:rPr lang="en-US" sz="1400" kern="1200">
                          <a:effectLst/>
                        </a:rPr>
                        <a:t>15,813</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3,000</a:t>
                      </a:r>
                      <a:endParaRPr lang="en-US" sz="800">
                        <a:effectLst/>
                        <a:latin typeface="Calibri"/>
                        <a:ea typeface="Calibri"/>
                        <a:cs typeface="Times New Roman"/>
                      </a:endParaRPr>
                    </a:p>
                  </a:txBody>
                  <a:tcPr marL="49554" marR="49554" marT="0" marB="0"/>
                </a:tc>
              </a:tr>
              <a:tr h="261806">
                <a:tc>
                  <a:txBody>
                    <a:bodyPr/>
                    <a:lstStyle/>
                    <a:p>
                      <a:pPr marL="0" marR="0"/>
                      <a:r>
                        <a:rPr lang="en-US" sz="1300" kern="1200">
                          <a:effectLst/>
                        </a:rPr>
                        <a:t>Counselor (Re-Entry and Follow-up)</a:t>
                      </a:r>
                      <a:endParaRPr lang="en-US" sz="800">
                        <a:effectLst/>
                        <a:latin typeface="Calibri"/>
                        <a:ea typeface="Times New Roman"/>
                      </a:endParaRPr>
                    </a:p>
                  </a:txBody>
                  <a:tcPr marL="49554" marR="49554" marT="0" marB="0"/>
                </a:tc>
                <a:tc>
                  <a:txBody>
                    <a:bodyPr/>
                    <a:lstStyle/>
                    <a:p>
                      <a:pPr marL="0" marR="0" algn="r"/>
                      <a:r>
                        <a:rPr lang="en-US" sz="1400" kern="1200">
                          <a:effectLst/>
                        </a:rPr>
                        <a:t> </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97,450</a:t>
                      </a:r>
                      <a:endParaRPr lang="en-US" sz="800">
                        <a:effectLst/>
                        <a:latin typeface="Calibri"/>
                        <a:ea typeface="Calibri"/>
                        <a:cs typeface="Times New Roman"/>
                      </a:endParaRPr>
                    </a:p>
                  </a:txBody>
                  <a:tcPr marL="49554" marR="49554" marT="0" marB="0"/>
                </a:tc>
              </a:tr>
              <a:tr h="261806">
                <a:tc>
                  <a:txBody>
                    <a:bodyPr/>
                    <a:lstStyle/>
                    <a:p>
                      <a:pPr marL="0" marR="0"/>
                      <a:r>
                        <a:rPr lang="en-US" sz="1300" kern="1200" dirty="0">
                          <a:effectLst/>
                        </a:rPr>
                        <a:t>Software License</a:t>
                      </a:r>
                      <a:endParaRPr lang="en-US" sz="800" dirty="0">
                        <a:effectLst/>
                        <a:latin typeface="Calibri"/>
                        <a:ea typeface="Times New Roman"/>
                      </a:endParaRPr>
                    </a:p>
                  </a:txBody>
                  <a:tcPr marL="49554" marR="49554" marT="0" marB="0"/>
                </a:tc>
                <a:tc>
                  <a:txBody>
                    <a:bodyPr/>
                    <a:lstStyle/>
                    <a:p>
                      <a:pPr marL="0" marR="0" algn="r"/>
                      <a:r>
                        <a:rPr lang="en-US" sz="1400" kern="1200">
                          <a:effectLst/>
                        </a:rPr>
                        <a:t> </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48,000</a:t>
                      </a:r>
                      <a:endParaRPr lang="en-US" sz="800">
                        <a:effectLst/>
                        <a:latin typeface="Calibri"/>
                        <a:ea typeface="Calibri"/>
                        <a:cs typeface="Times New Roman"/>
                      </a:endParaRPr>
                    </a:p>
                  </a:txBody>
                  <a:tcPr marL="49554" marR="49554" marT="0" marB="0"/>
                </a:tc>
              </a:tr>
              <a:tr h="261806">
                <a:tc>
                  <a:txBody>
                    <a:bodyPr/>
                    <a:lstStyle/>
                    <a:p>
                      <a:pPr marL="0" marR="0"/>
                      <a:r>
                        <a:rPr lang="en-US" sz="1300" kern="1200" dirty="0">
                          <a:effectLst/>
                        </a:rPr>
                        <a:t>Travel</a:t>
                      </a:r>
                      <a:endParaRPr lang="en-US" sz="800" dirty="0">
                        <a:effectLst/>
                        <a:latin typeface="Calibri"/>
                        <a:ea typeface="Times New Roman"/>
                      </a:endParaRPr>
                    </a:p>
                  </a:txBody>
                  <a:tcPr marL="49554" marR="49554" marT="0" marB="0"/>
                </a:tc>
                <a:tc>
                  <a:txBody>
                    <a:bodyPr/>
                    <a:lstStyle/>
                    <a:p>
                      <a:pPr marL="0" marR="0" algn="r"/>
                      <a:r>
                        <a:rPr lang="en-US" sz="1400" kern="1200">
                          <a:effectLst/>
                        </a:rPr>
                        <a:t> </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15,000</a:t>
                      </a:r>
                      <a:endParaRPr lang="en-US" sz="800">
                        <a:effectLst/>
                        <a:latin typeface="Calibri"/>
                        <a:ea typeface="Calibri"/>
                        <a:cs typeface="Times New Roman"/>
                      </a:endParaRPr>
                    </a:p>
                  </a:txBody>
                  <a:tcPr marL="49554" marR="49554" marT="0" marB="0"/>
                </a:tc>
              </a:tr>
              <a:tr h="261806">
                <a:tc>
                  <a:txBody>
                    <a:bodyPr/>
                    <a:lstStyle/>
                    <a:p>
                      <a:pPr marL="0" marR="0"/>
                      <a:r>
                        <a:rPr lang="en-US" sz="1300" kern="1200">
                          <a:effectLst/>
                        </a:rPr>
                        <a:t>Advertisement</a:t>
                      </a:r>
                      <a:endParaRPr lang="en-US" sz="800">
                        <a:effectLst/>
                        <a:latin typeface="Calibri"/>
                        <a:ea typeface="Times New Roman"/>
                      </a:endParaRPr>
                    </a:p>
                  </a:txBody>
                  <a:tcPr marL="49554" marR="49554" marT="0" marB="0"/>
                </a:tc>
                <a:tc>
                  <a:txBody>
                    <a:bodyPr/>
                    <a:lstStyle/>
                    <a:p>
                      <a:pPr marL="0" marR="0" algn="r"/>
                      <a:r>
                        <a:rPr lang="en-US" sz="1400" kern="1200">
                          <a:effectLst/>
                        </a:rPr>
                        <a:t> </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1,300</a:t>
                      </a:r>
                      <a:endParaRPr lang="en-US" sz="800">
                        <a:effectLst/>
                        <a:latin typeface="Calibri"/>
                        <a:ea typeface="Calibri"/>
                        <a:cs typeface="Times New Roman"/>
                      </a:endParaRPr>
                    </a:p>
                  </a:txBody>
                  <a:tcPr marL="49554" marR="49554" marT="0" marB="0"/>
                </a:tc>
              </a:tr>
              <a:tr h="261806">
                <a:tc>
                  <a:txBody>
                    <a:bodyPr/>
                    <a:lstStyle/>
                    <a:p>
                      <a:pPr marL="0" marR="0"/>
                      <a:r>
                        <a:rPr lang="en-US" sz="1300" kern="1200" dirty="0">
                          <a:effectLst/>
                        </a:rPr>
                        <a:t>Non-Instructional Supplies</a:t>
                      </a:r>
                      <a:endParaRPr lang="en-US" sz="800" dirty="0">
                        <a:effectLst/>
                        <a:latin typeface="Calibri"/>
                        <a:ea typeface="Times New Roman"/>
                      </a:endParaRPr>
                    </a:p>
                  </a:txBody>
                  <a:tcPr marL="49554" marR="49554" marT="0" marB="0"/>
                </a:tc>
                <a:tc>
                  <a:txBody>
                    <a:bodyPr/>
                    <a:lstStyle/>
                    <a:p>
                      <a:pPr marL="0" marR="0" algn="r"/>
                      <a:r>
                        <a:rPr lang="en-US" sz="1400" kern="1200">
                          <a:effectLst/>
                        </a:rPr>
                        <a:t> </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5,000</a:t>
                      </a:r>
                      <a:endParaRPr lang="en-US" sz="800">
                        <a:effectLst/>
                        <a:latin typeface="Calibri"/>
                        <a:ea typeface="Calibri"/>
                        <a:cs typeface="Times New Roman"/>
                      </a:endParaRPr>
                    </a:p>
                  </a:txBody>
                  <a:tcPr marL="49554" marR="49554" marT="0" marB="0"/>
                </a:tc>
              </a:tr>
              <a:tr h="261806">
                <a:tc>
                  <a:txBody>
                    <a:bodyPr/>
                    <a:lstStyle/>
                    <a:p>
                      <a:pPr marL="0" marR="0"/>
                      <a:r>
                        <a:rPr lang="en-US" sz="1300" kern="1200">
                          <a:effectLst/>
                        </a:rPr>
                        <a:t>Accuplacer Test Units</a:t>
                      </a:r>
                      <a:endParaRPr lang="en-US" sz="800">
                        <a:effectLst/>
                        <a:latin typeface="Calibri"/>
                        <a:ea typeface="Times New Roman"/>
                      </a:endParaRPr>
                    </a:p>
                  </a:txBody>
                  <a:tcPr marL="49554" marR="49554" marT="0" marB="0"/>
                </a:tc>
                <a:tc>
                  <a:txBody>
                    <a:bodyPr/>
                    <a:lstStyle/>
                    <a:p>
                      <a:pPr marL="0" marR="0" algn="r"/>
                      <a:r>
                        <a:rPr lang="en-US" sz="1400" kern="1200">
                          <a:effectLst/>
                        </a:rPr>
                        <a:t>9,008</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9,008</a:t>
                      </a:r>
                      <a:endParaRPr lang="en-US" sz="800">
                        <a:effectLst/>
                        <a:latin typeface="Calibri"/>
                        <a:ea typeface="Calibri"/>
                        <a:cs typeface="Times New Roman"/>
                      </a:endParaRPr>
                    </a:p>
                  </a:txBody>
                  <a:tcPr marL="49554" marR="49554" marT="0" marB="0"/>
                </a:tc>
              </a:tr>
              <a:tr h="261806">
                <a:tc>
                  <a:txBody>
                    <a:bodyPr/>
                    <a:lstStyle/>
                    <a:p>
                      <a:pPr marL="0" marR="0"/>
                      <a:r>
                        <a:rPr lang="en-US" sz="1300" kern="1200">
                          <a:effectLst/>
                        </a:rPr>
                        <a:t>Benefits</a:t>
                      </a:r>
                      <a:endParaRPr lang="en-US" sz="800">
                        <a:effectLst/>
                        <a:latin typeface="Calibri"/>
                        <a:ea typeface="Times New Roman"/>
                      </a:endParaRPr>
                    </a:p>
                  </a:txBody>
                  <a:tcPr marL="49554" marR="49554" marT="0" marB="0"/>
                </a:tc>
                <a:tc>
                  <a:txBody>
                    <a:bodyPr/>
                    <a:lstStyle/>
                    <a:p>
                      <a:pPr marL="0" marR="0" algn="r"/>
                      <a:r>
                        <a:rPr lang="en-US" sz="1400" kern="1200">
                          <a:effectLst/>
                        </a:rPr>
                        <a:t>70,977</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70,977</a:t>
                      </a:r>
                      <a:endParaRPr lang="en-US" sz="800">
                        <a:effectLst/>
                        <a:latin typeface="Calibri"/>
                        <a:ea typeface="Calibri"/>
                        <a:cs typeface="Times New Roman"/>
                      </a:endParaRPr>
                    </a:p>
                  </a:txBody>
                  <a:tcPr marL="49554" marR="49554" marT="0" marB="0"/>
                </a:tc>
              </a:tr>
              <a:tr h="261806">
                <a:tc>
                  <a:txBody>
                    <a:bodyPr/>
                    <a:lstStyle/>
                    <a:p>
                      <a:pPr marL="0" marR="0">
                        <a:spcBef>
                          <a:spcPts val="455"/>
                        </a:spcBef>
                        <a:spcAft>
                          <a:spcPts val="0"/>
                        </a:spcAft>
                      </a:pPr>
                      <a:r>
                        <a:rPr lang="en-US" sz="1400" kern="1200">
                          <a:effectLst/>
                        </a:rPr>
                        <a:t>Subtotal SSSP</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b="1" kern="1200" dirty="0">
                          <a:effectLst/>
                        </a:rPr>
                        <a:t>347,500</a:t>
                      </a:r>
                      <a:endParaRPr lang="en-US" sz="800" b="1" dirty="0">
                        <a:effectLst/>
                        <a:latin typeface="Calibri"/>
                        <a:ea typeface="Calibri"/>
                        <a:cs typeface="Times New Roman"/>
                      </a:endParaRPr>
                    </a:p>
                  </a:txBody>
                  <a:tcPr marL="49554" marR="49554" marT="0" marB="0"/>
                </a:tc>
                <a:tc>
                  <a:txBody>
                    <a:bodyPr/>
                    <a:lstStyle/>
                    <a:p>
                      <a:pPr marL="0" marR="0" algn="r">
                        <a:lnSpc>
                          <a:spcPct val="115000"/>
                        </a:lnSpc>
                        <a:spcBef>
                          <a:spcPts val="0"/>
                        </a:spcBef>
                        <a:spcAft>
                          <a:spcPts val="0"/>
                        </a:spcAft>
                      </a:pPr>
                      <a:r>
                        <a:rPr lang="en-US" sz="1400" b="1" dirty="0">
                          <a:effectLst/>
                        </a:rPr>
                        <a:t>705,527</a:t>
                      </a:r>
                      <a:endParaRPr lang="en-US" sz="800" b="1" dirty="0">
                        <a:effectLst/>
                        <a:latin typeface="Calibri"/>
                        <a:ea typeface="Calibri"/>
                        <a:cs typeface="Times New Roman"/>
                      </a:endParaRPr>
                    </a:p>
                  </a:txBody>
                  <a:tcPr marL="49554" marR="49554" marT="0" marB="0"/>
                </a:tc>
              </a:tr>
              <a:tr h="261806">
                <a:tc>
                  <a:txBody>
                    <a:bodyPr/>
                    <a:lstStyle/>
                    <a:p>
                      <a:pPr marL="0" marR="0">
                        <a:spcBef>
                          <a:spcPts val="455"/>
                        </a:spcBef>
                        <a:spcAft>
                          <a:spcPts val="0"/>
                        </a:spcAft>
                      </a:pPr>
                      <a:r>
                        <a:rPr lang="en-US" sz="1300" kern="1200">
                          <a:effectLst/>
                        </a:rPr>
                        <a:t>District Match (2:1)</a:t>
                      </a:r>
                      <a:endParaRPr lang="en-US" sz="800">
                        <a:effectLst/>
                        <a:latin typeface="Calibri"/>
                        <a:ea typeface="Times New Roman"/>
                      </a:endParaRPr>
                    </a:p>
                  </a:txBody>
                  <a:tcPr marL="49554" marR="49554" marT="0" marB="0"/>
                </a:tc>
                <a:tc>
                  <a:txBody>
                    <a:bodyPr/>
                    <a:lstStyle/>
                    <a:p>
                      <a:pPr marL="0" marR="0" algn="r">
                        <a:spcBef>
                          <a:spcPts val="0"/>
                        </a:spcBef>
                        <a:spcAft>
                          <a:spcPts val="0"/>
                        </a:spcAft>
                      </a:pPr>
                      <a:r>
                        <a:rPr lang="en-US" sz="1400" kern="1200">
                          <a:effectLst/>
                        </a:rPr>
                        <a:t>1,032.672</a:t>
                      </a:r>
                      <a:endParaRPr lang="en-US" sz="800">
                        <a:effectLst/>
                        <a:latin typeface="Calibri"/>
                        <a:ea typeface="Times New Roman"/>
                      </a:endParaRPr>
                    </a:p>
                  </a:txBody>
                  <a:tcPr marL="49554" marR="49554" marT="0" marB="0"/>
                </a:tc>
                <a:tc>
                  <a:txBody>
                    <a:bodyPr/>
                    <a:lstStyle/>
                    <a:p>
                      <a:pPr marL="0" marR="0" algn="r">
                        <a:lnSpc>
                          <a:spcPct val="115000"/>
                        </a:lnSpc>
                        <a:spcBef>
                          <a:spcPts val="0"/>
                        </a:spcBef>
                        <a:spcAft>
                          <a:spcPts val="0"/>
                        </a:spcAft>
                      </a:pPr>
                      <a:r>
                        <a:rPr lang="en-US" sz="1400">
                          <a:effectLst/>
                        </a:rPr>
                        <a:t>1,411.054</a:t>
                      </a:r>
                      <a:endParaRPr lang="en-US" sz="800">
                        <a:effectLst/>
                        <a:latin typeface="Calibri"/>
                        <a:ea typeface="Calibri"/>
                        <a:cs typeface="Times New Roman"/>
                      </a:endParaRPr>
                    </a:p>
                  </a:txBody>
                  <a:tcPr marL="49554" marR="49554" marT="0" marB="0"/>
                </a:tc>
              </a:tr>
              <a:tr h="489465">
                <a:tc>
                  <a:txBody>
                    <a:bodyPr/>
                    <a:lstStyle/>
                    <a:p>
                      <a:pPr marL="0" marR="0">
                        <a:spcBef>
                          <a:spcPts val="455"/>
                        </a:spcBef>
                        <a:spcAft>
                          <a:spcPts val="0"/>
                        </a:spcAft>
                      </a:pPr>
                      <a:r>
                        <a:rPr lang="en-US" sz="1400" kern="1200">
                          <a:effectLst/>
                        </a:rPr>
                        <a:t>Grand Total</a:t>
                      </a:r>
                      <a:endParaRPr lang="en-US" sz="800">
                        <a:effectLst/>
                        <a:latin typeface="Calibri"/>
                        <a:ea typeface="Times New Roman"/>
                      </a:endParaRPr>
                    </a:p>
                  </a:txBody>
                  <a:tcPr marL="49554" marR="49554" marT="0" marB="0"/>
                </a:tc>
                <a:tc>
                  <a:txBody>
                    <a:bodyPr/>
                    <a:lstStyle/>
                    <a:p>
                      <a:pPr marL="0" marR="0" algn="r">
                        <a:spcBef>
                          <a:spcPts val="0"/>
                        </a:spcBef>
                        <a:spcAft>
                          <a:spcPts val="0"/>
                        </a:spcAft>
                      </a:pPr>
                      <a:r>
                        <a:rPr lang="en-US" sz="1400" b="1" kern="1200" dirty="0">
                          <a:effectLst/>
                        </a:rPr>
                        <a:t>1,380,172</a:t>
                      </a:r>
                      <a:endParaRPr lang="en-US" sz="800" b="1" dirty="0">
                        <a:effectLst/>
                      </a:endParaRPr>
                    </a:p>
                    <a:p>
                      <a:pPr marL="0" marR="0" algn="r">
                        <a:lnSpc>
                          <a:spcPct val="115000"/>
                        </a:lnSpc>
                        <a:spcBef>
                          <a:spcPts val="0"/>
                        </a:spcBef>
                        <a:spcAft>
                          <a:spcPts val="0"/>
                        </a:spcAft>
                      </a:pPr>
                      <a:r>
                        <a:rPr lang="en-US" sz="1400" b="1" dirty="0">
                          <a:effectLst/>
                        </a:rPr>
                        <a:t> </a:t>
                      </a:r>
                      <a:endParaRPr lang="en-US" sz="800" b="1" dirty="0">
                        <a:effectLst/>
                        <a:latin typeface="Calibri"/>
                        <a:ea typeface="Calibri"/>
                        <a:cs typeface="Times New Roman"/>
                      </a:endParaRPr>
                    </a:p>
                  </a:txBody>
                  <a:tcPr marL="49554" marR="49554" marT="0" marB="0"/>
                </a:tc>
                <a:tc>
                  <a:txBody>
                    <a:bodyPr/>
                    <a:lstStyle/>
                    <a:p>
                      <a:pPr marL="0" marR="0" algn="r">
                        <a:lnSpc>
                          <a:spcPct val="115000"/>
                        </a:lnSpc>
                        <a:spcBef>
                          <a:spcPts val="0"/>
                        </a:spcBef>
                        <a:spcAft>
                          <a:spcPts val="0"/>
                        </a:spcAft>
                      </a:pPr>
                      <a:r>
                        <a:rPr lang="en-US" sz="1400" b="1" dirty="0">
                          <a:effectLst/>
                        </a:rPr>
                        <a:t>2,116,581</a:t>
                      </a:r>
                      <a:endParaRPr lang="en-US" sz="800" b="1" dirty="0">
                        <a:effectLst/>
                        <a:latin typeface="Calibri"/>
                        <a:ea typeface="Calibri"/>
                        <a:cs typeface="Times New Roman"/>
                      </a:endParaRPr>
                    </a:p>
                  </a:txBody>
                  <a:tcPr marL="49554" marR="49554" marT="0" marB="0"/>
                </a:tc>
              </a:tr>
            </a:tbl>
          </a:graphicData>
        </a:graphic>
      </p:graphicFrame>
    </p:spTree>
    <p:extLst>
      <p:ext uri="{BB962C8B-B14F-4D97-AF65-F5344CB8AC3E}">
        <p14:creationId xmlns:p14="http://schemas.microsoft.com/office/powerpoint/2010/main" val="313335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Equity Plan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i="1" dirty="0"/>
              <a:t>All of us in the academy and in the culture as a whole are called to renew our minds if </a:t>
            </a:r>
            <a:r>
              <a:rPr lang="en-US" sz="2800" i="1" dirty="0" smtClean="0"/>
              <a:t>we are </a:t>
            </a:r>
            <a:r>
              <a:rPr lang="en-US" sz="2800" i="1" dirty="0"/>
              <a:t>to transform educational institutions--and society--so that the way we live, teach, </a:t>
            </a:r>
            <a:r>
              <a:rPr lang="en-US" sz="2800" i="1" dirty="0" smtClean="0"/>
              <a:t>and work </a:t>
            </a:r>
            <a:r>
              <a:rPr lang="en-US" sz="2800" i="1" dirty="0"/>
              <a:t>can reflect our joy in cultural diversity, our passion for justice, and our love </a:t>
            </a:r>
            <a:r>
              <a:rPr lang="en-US" sz="2800" i="1" dirty="0" smtClean="0"/>
              <a:t>of freedom.	</a:t>
            </a:r>
            <a:r>
              <a:rPr lang="en-US" sz="2800" dirty="0" smtClean="0"/>
              <a:t>		</a:t>
            </a:r>
          </a:p>
          <a:p>
            <a:pPr marL="3543300" lvl="8" indent="0">
              <a:buNone/>
            </a:pPr>
            <a:r>
              <a:rPr lang="en-US" sz="2800" dirty="0" smtClean="0"/>
              <a:t> </a:t>
            </a:r>
            <a:r>
              <a:rPr lang="en-US" sz="2800" dirty="0"/>
              <a:t>-bell hooks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14560"/>
            <a:ext cx="1647825" cy="1218507"/>
          </a:xfrm>
          <a:prstGeom prst="rect">
            <a:avLst/>
          </a:prstGeom>
        </p:spPr>
      </p:pic>
    </p:spTree>
    <p:extLst>
      <p:ext uri="{BB962C8B-B14F-4D97-AF65-F5344CB8AC3E}">
        <p14:creationId xmlns:p14="http://schemas.microsoft.com/office/powerpoint/2010/main" val="2866123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661</TotalTime>
  <Words>935</Words>
  <Application>Microsoft Office PowerPoint</Application>
  <PresentationFormat>On-screen Show (4:3)</PresentationFormat>
  <Paragraphs>215</Paragraphs>
  <Slides>21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Symbol</vt:lpstr>
      <vt:lpstr>Times New Roman</vt:lpstr>
      <vt:lpstr>Wingdings 3</vt:lpstr>
      <vt:lpstr>Wisp</vt:lpstr>
      <vt:lpstr>Student Services Updates</vt:lpstr>
      <vt:lpstr>Student Services Strategic Directions</vt:lpstr>
      <vt:lpstr>Leadership</vt:lpstr>
      <vt:lpstr>Educational Advancement</vt:lpstr>
      <vt:lpstr>Professional Advancement</vt:lpstr>
      <vt:lpstr>New Faces</vt:lpstr>
      <vt:lpstr>Student Success and Support Plan</vt:lpstr>
      <vt:lpstr>SSSP Budget</vt:lpstr>
      <vt:lpstr>Student Equity Plan</vt:lpstr>
      <vt:lpstr>Student Equity Goals</vt:lpstr>
      <vt:lpstr>Activities</vt:lpstr>
      <vt:lpstr>Budget</vt:lpstr>
      <vt:lpstr>Accreditation Update for Student Services</vt:lpstr>
      <vt:lpstr>Recommendation 1, Assessment and Review of Outcomes </vt:lpstr>
      <vt:lpstr>Recommendation 1, Use of Assessment in College-wide Planning</vt:lpstr>
      <vt:lpstr>Recommendation 2, Distance Education</vt:lpstr>
      <vt:lpstr>Recommendation 4, College Catalog</vt:lpstr>
      <vt:lpstr>Recommendation 6, Performance Evaluations</vt:lpstr>
      <vt:lpstr>In the Works:  BIG PROJECTS</vt:lpstr>
      <vt:lpstr>Student Services Retreat</vt:lpstr>
      <vt:lpstr>Discussion Topics: Growth</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Services Updates</dc:title>
  <dc:creator>Warren-Marlatt, Rebeccah K</dc:creator>
  <cp:lastModifiedBy>Warren-Marlatt, Rebeccah K</cp:lastModifiedBy>
  <cp:revision>33</cp:revision>
  <cp:lastPrinted>2015-08-17T17:45:29Z</cp:lastPrinted>
  <dcterms:created xsi:type="dcterms:W3CDTF">2015-01-08T16:39:06Z</dcterms:created>
  <dcterms:modified xsi:type="dcterms:W3CDTF">2015-08-17T18:06:23Z</dcterms:modified>
</cp:coreProperties>
</file>