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4"/>
  </p:sldMasterIdLst>
  <p:notesMasterIdLst>
    <p:notesMasterId r:id="rId15"/>
  </p:notesMasterIdLst>
  <p:handoutMasterIdLst>
    <p:handoutMasterId r:id="rId16"/>
  </p:handoutMasterIdLst>
  <p:sldIdLst>
    <p:sldId id="302" r:id="rId5"/>
    <p:sldId id="321" r:id="rId6"/>
    <p:sldId id="322" r:id="rId7"/>
    <p:sldId id="323" r:id="rId8"/>
    <p:sldId id="324" r:id="rId9"/>
    <p:sldId id="369" r:id="rId10"/>
    <p:sldId id="305" r:id="rId11"/>
    <p:sldId id="368" r:id="rId12"/>
    <p:sldId id="365" r:id="rId13"/>
    <p:sldId id="367" r:id="rId14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B8C4077-1124-451E-88A6-77156544CFD8}" v="49" dt="2021-08-11T02:11:31.203"/>
    <p1510:client id="{1F55D194-30E4-487C-B445-26551F3FAC1F}" v="116" dt="2021-08-11T16:52:27.98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87427" autoAdjust="0"/>
  </p:normalViewPr>
  <p:slideViewPr>
    <p:cSldViewPr snapToGrid="0">
      <p:cViewPr varScale="1">
        <p:scale>
          <a:sx n="58" d="100"/>
          <a:sy n="58" d="100"/>
        </p:scale>
        <p:origin x="952" y="52"/>
      </p:cViewPr>
      <p:guideLst/>
    </p:cSldViewPr>
  </p:slideViewPr>
  <p:outlineViewPr>
    <p:cViewPr>
      <p:scale>
        <a:sx n="33" d="100"/>
        <a:sy n="33" d="100"/>
      </p:scale>
      <p:origin x="0" y="-792"/>
    </p:cViewPr>
  </p:outlin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A3AC7194-EB8A-4C3F-91C8-BC77BDA38307}" type="datetimeFigureOut">
              <a:rPr lang="en-US" smtClean="0"/>
              <a:t>8/13/2021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7125F024-9710-4A82-8155-7C8E1D5BEC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6058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CA5EBA66-2A62-4449-93B8-B251FC23EF9F}" type="datetimeFigureOut">
              <a:rPr lang="en-US" smtClean="0"/>
              <a:t>8/13/2021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1851F44-32F1-44BB-A07B-D1020FFD2D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0317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Following guidelines</a:t>
            </a:r>
          </a:p>
          <a:p>
            <a:r>
              <a:rPr lang="en-US" dirty="0"/>
              <a:t>Changes over summer – Facemasks, All-District Meeting, email on facemask updates Aug 2</a:t>
            </a:r>
            <a:r>
              <a:rPr lang="en-US" baseline="30000" dirty="0"/>
              <a:t>nd</a:t>
            </a:r>
            <a:r>
              <a:rPr lang="en-US" dirty="0"/>
              <a:t>,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851F44-32F1-44BB-A07B-D1020FFD2DE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8097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Working through the changes over the summer; as changes happened emails were sent to the taskforce and all-District meeting on July 6th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Follow Guidelines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Q&amp;A – place questions in the chat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851F44-32F1-44BB-A07B-D1020FFD2DE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2456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New Permit system in Spring 2021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851F44-32F1-44BB-A07B-D1020FFD2DE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4564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Anthony-Interim Director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851F44-32F1-44BB-A07B-D1020FFD2DE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2314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3B5E71-6757-BB49-AA4E-3B568DE5B72D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16252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8/13/2021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11309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8/13/2021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8/13/2021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8/13/2021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8/13/2021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8/13/2021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8/13/2021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  <p:sldLayoutId id="2147483668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hyperlink" Target="https://sbccd.edu/covid-19-updates/index.php" TargetMode="External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6970" y="2327637"/>
            <a:ext cx="7766936" cy="1646302"/>
          </a:xfrm>
        </p:spPr>
        <p:txBody>
          <a:bodyPr/>
          <a:lstStyle/>
          <a:p>
            <a:r>
              <a:rPr lang="en-US" dirty="0"/>
              <a:t>Mike Strong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16970" y="4057004"/>
            <a:ext cx="7766936" cy="1096899"/>
          </a:xfrm>
        </p:spPr>
        <p:txBody>
          <a:bodyPr/>
          <a:lstStyle/>
          <a:p>
            <a:r>
              <a:rPr lang="en-US" dirty="0"/>
              <a:t>Vice President, Administrative Services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015" y="5697135"/>
            <a:ext cx="3032972" cy="784812"/>
          </a:xfrm>
          <a:prstGeom prst="rect">
            <a:avLst/>
          </a:prstGeom>
        </p:spPr>
      </p:pic>
      <p:pic>
        <p:nvPicPr>
          <p:cNvPr id="1026" name="Picture 2" descr="A picture containing outdoor, building, road&#10;&#10;Description automatically generated">
            <a:extLst>
              <a:ext uri="{FF2B5EF4-FFF2-40B4-BE49-F238E27FC236}">
                <a16:creationId xmlns:a16="http://schemas.microsoft.com/office/drawing/2014/main" id="{658E0C3E-4C55-483A-9199-73472F7ED3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0331" y="2074289"/>
            <a:ext cx="3209925" cy="215299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993653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6560" y="-977564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1292" y="0"/>
            <a:ext cx="1177458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1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Roboto Slab" charset="0"/>
                <a:ea typeface="Roboto Slab" charset="0"/>
                <a:cs typeface="Roboto Slab" charset="0"/>
              </a:rPr>
              <a:t>Next Steps</a:t>
            </a:r>
          </a:p>
        </p:txBody>
      </p:sp>
      <p:pic>
        <p:nvPicPr>
          <p:cNvPr id="6" name="Picture 2" descr="CHC Logo 8-15">
            <a:extLst>
              <a:ext uri="{FF2B5EF4-FFF2-40B4-BE49-F238E27FC236}">
                <a16:creationId xmlns:a16="http://schemas.microsoft.com/office/drawing/2014/main" id="{495817C9-95B3-4AB2-927A-FCB57A6D97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8127" y="219212"/>
            <a:ext cx="2298920" cy="594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7EE74DF-9C48-420B-B679-FBF8651C24B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94" t="2752" r="1297" b="82233"/>
          <a:stretch/>
        </p:blipFill>
        <p:spPr>
          <a:xfrm>
            <a:off x="292827" y="1743407"/>
            <a:ext cx="11606346" cy="72807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4539966-3436-4D69-A4BD-0111CA53363D}"/>
              </a:ext>
            </a:extLst>
          </p:cNvPr>
          <p:cNvSpPr txBox="1"/>
          <p:nvPr/>
        </p:nvSpPr>
        <p:spPr>
          <a:xfrm>
            <a:off x="484090" y="2660466"/>
            <a:ext cx="215275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u="sng" dirty="0">
                <a:solidFill>
                  <a:schemeClr val="tx1">
                    <a:lumMod val="50000"/>
                    <a:lumOff val="50000"/>
                  </a:schemeClr>
                </a:solidFill>
                <a:latin typeface="Roboto Light"/>
              </a:rPr>
              <a:t>1/26/21 Crafton Council</a:t>
            </a:r>
          </a:p>
          <a:p>
            <a:endParaRPr lang="en-US" sz="1200" b="1" dirty="0">
              <a:solidFill>
                <a:schemeClr val="tx1">
                  <a:lumMod val="50000"/>
                  <a:lumOff val="50000"/>
                </a:schemeClr>
              </a:solidFill>
              <a:latin typeface="Roboto Light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Roboto Light"/>
              </a:rPr>
              <a:t>FMP Update Timeline</a:t>
            </a:r>
          </a:p>
          <a:p>
            <a:endParaRPr lang="en-US" sz="1200" b="1" dirty="0">
              <a:solidFill>
                <a:schemeClr val="tx1">
                  <a:lumMod val="50000"/>
                  <a:lumOff val="50000"/>
                </a:schemeClr>
              </a:solidFill>
              <a:latin typeface="Roboto Light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Roboto Light"/>
              </a:rPr>
              <a:t>Review reprioritized projects from FMP 2020</a:t>
            </a:r>
          </a:p>
          <a:p>
            <a:endParaRPr lang="en-US" sz="1200" b="1" dirty="0">
              <a:solidFill>
                <a:schemeClr val="tx1">
                  <a:lumMod val="50000"/>
                  <a:lumOff val="50000"/>
                </a:schemeClr>
              </a:solidFill>
              <a:latin typeface="Roboto Light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Roboto Light"/>
              </a:rPr>
              <a:t>Review Program considerations by building</a:t>
            </a:r>
          </a:p>
          <a:p>
            <a:pPr>
              <a:lnSpc>
                <a:spcPct val="150000"/>
              </a:lnSpc>
            </a:pPr>
            <a:endParaRPr lang="en-US" sz="1200" b="1" dirty="0">
              <a:solidFill>
                <a:schemeClr val="tx1">
                  <a:lumMod val="50000"/>
                  <a:lumOff val="50000"/>
                </a:schemeClr>
              </a:solidFill>
              <a:latin typeface="Roboto Light"/>
            </a:endParaRPr>
          </a:p>
          <a:p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  <a:latin typeface="Roboto Ligh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418DC50-1D42-4533-BB5F-32BF506E5F55}"/>
              </a:ext>
            </a:extLst>
          </p:cNvPr>
          <p:cNvSpPr txBox="1"/>
          <p:nvPr/>
        </p:nvSpPr>
        <p:spPr>
          <a:xfrm>
            <a:off x="2751527" y="2655846"/>
            <a:ext cx="2152759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u="sng" dirty="0">
                <a:solidFill>
                  <a:schemeClr val="tx1">
                    <a:lumMod val="50000"/>
                    <a:lumOff val="50000"/>
                  </a:schemeClr>
                </a:solidFill>
                <a:latin typeface="Roboto Light"/>
              </a:rPr>
              <a:t>2/9/21 Crafton Council</a:t>
            </a:r>
          </a:p>
          <a:p>
            <a:endParaRPr lang="en-US" sz="1200" b="1" dirty="0">
              <a:solidFill>
                <a:schemeClr val="tx1">
                  <a:lumMod val="50000"/>
                  <a:lumOff val="50000"/>
                </a:schemeClr>
              </a:solidFill>
              <a:latin typeface="Roboto Light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Roboto Light"/>
              </a:rPr>
              <a:t>Continue review Program considerations by building 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b="1" dirty="0">
              <a:solidFill>
                <a:schemeClr val="tx1">
                  <a:lumMod val="50000"/>
                  <a:lumOff val="50000"/>
                </a:schemeClr>
              </a:solidFill>
              <a:latin typeface="Roboto Light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Roboto Light"/>
              </a:rPr>
              <a:t>Distribute documents for campus-wide discussions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b="1" dirty="0">
              <a:solidFill>
                <a:schemeClr val="tx1">
                  <a:lumMod val="50000"/>
                  <a:lumOff val="50000"/>
                </a:schemeClr>
              </a:solidFill>
              <a:latin typeface="Roboto Light"/>
            </a:endParaRPr>
          </a:p>
          <a:p>
            <a:r>
              <a:rPr lang="en-US" sz="1200" b="1" u="sng" dirty="0">
                <a:solidFill>
                  <a:schemeClr val="tx1">
                    <a:lumMod val="50000"/>
                    <a:lumOff val="50000"/>
                  </a:schemeClr>
                </a:solidFill>
                <a:latin typeface="Roboto Light"/>
              </a:rPr>
              <a:t>2/23/21 Crafton Council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b="1" u="sng" dirty="0">
              <a:solidFill>
                <a:schemeClr val="tx1">
                  <a:lumMod val="50000"/>
                  <a:lumOff val="50000"/>
                </a:schemeClr>
              </a:solidFill>
              <a:latin typeface="Roboto Light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Roboto Light"/>
              </a:rPr>
              <a:t> Report progress on campus-wide discussions</a:t>
            </a:r>
          </a:p>
          <a:p>
            <a:pPr>
              <a:lnSpc>
                <a:spcPct val="150000"/>
              </a:lnSpc>
            </a:pPr>
            <a:endParaRPr lang="en-US" sz="1200" b="1" dirty="0">
              <a:solidFill>
                <a:schemeClr val="tx1">
                  <a:lumMod val="50000"/>
                  <a:lumOff val="50000"/>
                </a:schemeClr>
              </a:solidFill>
              <a:latin typeface="Roboto Light"/>
            </a:endParaRPr>
          </a:p>
          <a:p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  <a:latin typeface="Roboto Ligh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E4277A5-AF90-4543-8032-CC57F711C3AC}"/>
              </a:ext>
            </a:extLst>
          </p:cNvPr>
          <p:cNvSpPr txBox="1"/>
          <p:nvPr/>
        </p:nvSpPr>
        <p:spPr>
          <a:xfrm>
            <a:off x="5118441" y="2655846"/>
            <a:ext cx="219576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u="sng" dirty="0">
                <a:solidFill>
                  <a:schemeClr val="tx1">
                    <a:lumMod val="50000"/>
                    <a:lumOff val="50000"/>
                  </a:schemeClr>
                </a:solidFill>
                <a:latin typeface="Roboto Light"/>
              </a:rPr>
              <a:t>3/9/21 Crafton Council</a:t>
            </a:r>
          </a:p>
          <a:p>
            <a:endParaRPr lang="en-US" sz="1200" b="1" dirty="0">
              <a:solidFill>
                <a:schemeClr val="tx1">
                  <a:lumMod val="50000"/>
                  <a:lumOff val="50000"/>
                </a:schemeClr>
              </a:solidFill>
              <a:latin typeface="Roboto Light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Roboto Light"/>
              </a:rPr>
              <a:t>Discuss feedback from campus-wide discussion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b="1" dirty="0">
              <a:solidFill>
                <a:schemeClr val="tx1">
                  <a:lumMod val="50000"/>
                  <a:lumOff val="50000"/>
                </a:schemeClr>
              </a:solidFill>
              <a:latin typeface="Roboto Light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Roboto Light"/>
              </a:rPr>
              <a:t>Review plan with input + ideas</a:t>
            </a:r>
          </a:p>
          <a:p>
            <a:pPr>
              <a:lnSpc>
                <a:spcPct val="150000"/>
              </a:lnSpc>
            </a:pPr>
            <a:endParaRPr lang="en-US" sz="1200" b="1" dirty="0">
              <a:solidFill>
                <a:schemeClr val="tx1">
                  <a:lumMod val="50000"/>
                  <a:lumOff val="50000"/>
                </a:schemeClr>
              </a:solidFill>
              <a:latin typeface="Roboto Light"/>
            </a:endParaRPr>
          </a:p>
          <a:p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  <a:latin typeface="Roboto Ligh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32CF721-F5E2-4561-AD72-1BE259C143B3}"/>
              </a:ext>
            </a:extLst>
          </p:cNvPr>
          <p:cNvSpPr txBox="1"/>
          <p:nvPr/>
        </p:nvSpPr>
        <p:spPr>
          <a:xfrm>
            <a:off x="7299092" y="2655846"/>
            <a:ext cx="215275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u="sng" dirty="0">
                <a:solidFill>
                  <a:schemeClr val="tx1">
                    <a:lumMod val="50000"/>
                    <a:lumOff val="50000"/>
                  </a:schemeClr>
                </a:solidFill>
                <a:latin typeface="Roboto Light"/>
              </a:rPr>
              <a:t>4/13/21 Crafton Council</a:t>
            </a:r>
          </a:p>
          <a:p>
            <a:endParaRPr lang="en-US" sz="1200" b="1" dirty="0">
              <a:solidFill>
                <a:schemeClr val="tx1">
                  <a:lumMod val="50000"/>
                  <a:lumOff val="50000"/>
                </a:schemeClr>
              </a:solidFill>
              <a:latin typeface="Roboto Light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Roboto Light"/>
              </a:rPr>
              <a:t>Present revised plan with updates + share with campus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b="1" dirty="0">
              <a:solidFill>
                <a:schemeClr val="tx1">
                  <a:lumMod val="50000"/>
                  <a:lumOff val="50000"/>
                </a:schemeClr>
              </a:solidFill>
              <a:latin typeface="Roboto Light"/>
            </a:endParaRPr>
          </a:p>
          <a:p>
            <a:r>
              <a:rPr lang="en-US" sz="1200" b="1" u="sng" dirty="0">
                <a:solidFill>
                  <a:schemeClr val="tx1">
                    <a:lumMod val="50000"/>
                    <a:lumOff val="50000"/>
                  </a:schemeClr>
                </a:solidFill>
                <a:latin typeface="Roboto Light"/>
              </a:rPr>
              <a:t>4/27/21 Crafton Council</a:t>
            </a:r>
          </a:p>
          <a:p>
            <a:endParaRPr lang="en-US" sz="1200" b="1" dirty="0">
              <a:solidFill>
                <a:schemeClr val="tx1">
                  <a:lumMod val="50000"/>
                  <a:lumOff val="50000"/>
                </a:schemeClr>
              </a:solidFill>
              <a:latin typeface="Roboto Light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Roboto Light"/>
              </a:rPr>
              <a:t>CC approval of direction</a:t>
            </a:r>
          </a:p>
          <a:p>
            <a:endParaRPr lang="en-US" sz="1200" b="1" u="sng" dirty="0">
              <a:solidFill>
                <a:schemeClr val="tx1">
                  <a:lumMod val="50000"/>
                  <a:lumOff val="50000"/>
                </a:schemeClr>
              </a:solidFill>
              <a:latin typeface="Roboto Light"/>
            </a:endParaRPr>
          </a:p>
          <a:p>
            <a:r>
              <a:rPr 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Roboto Light"/>
              </a:rPr>
              <a:t>       </a:t>
            </a:r>
            <a:r>
              <a:rPr lang="en-US" sz="1200" b="1" u="sng" dirty="0">
                <a:solidFill>
                  <a:schemeClr val="tx1">
                    <a:lumMod val="50000"/>
                    <a:lumOff val="50000"/>
                  </a:schemeClr>
                </a:solidFill>
                <a:latin typeface="Roboto Light"/>
              </a:rPr>
              <a:t>4/27/21  - 5/25/21</a:t>
            </a:r>
          </a:p>
          <a:p>
            <a:endParaRPr lang="en-US" sz="1200" b="1" dirty="0">
              <a:solidFill>
                <a:schemeClr val="tx1">
                  <a:lumMod val="50000"/>
                  <a:lumOff val="50000"/>
                </a:schemeClr>
              </a:solidFill>
              <a:latin typeface="Roboto Light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Roboto Light"/>
              </a:rPr>
              <a:t>Memorialize direction for addendum with HMC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b="1" dirty="0">
              <a:solidFill>
                <a:schemeClr val="tx1">
                  <a:lumMod val="50000"/>
                  <a:lumOff val="50000"/>
                </a:schemeClr>
              </a:solidFill>
              <a:latin typeface="Roboto Light"/>
            </a:endParaRPr>
          </a:p>
          <a:p>
            <a:r>
              <a:rPr lang="en-US" sz="1200" b="1" u="sng" dirty="0">
                <a:solidFill>
                  <a:schemeClr val="tx1">
                    <a:lumMod val="50000"/>
                    <a:lumOff val="50000"/>
                  </a:schemeClr>
                </a:solidFill>
                <a:latin typeface="Roboto Light"/>
              </a:rPr>
              <a:t>5/25/21 Crafton Council</a:t>
            </a:r>
          </a:p>
          <a:p>
            <a:endParaRPr lang="en-US" sz="1200" b="1" u="sng" dirty="0">
              <a:solidFill>
                <a:schemeClr val="tx1">
                  <a:lumMod val="50000"/>
                  <a:lumOff val="50000"/>
                </a:schemeClr>
              </a:solidFill>
              <a:latin typeface="Roboto Light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Roboto Light"/>
              </a:rPr>
              <a:t>Present draft addendum for 1</a:t>
            </a:r>
            <a:r>
              <a:rPr lang="en-US" sz="1200" b="1" baseline="30000" dirty="0">
                <a:solidFill>
                  <a:schemeClr val="tx1">
                    <a:lumMod val="50000"/>
                    <a:lumOff val="50000"/>
                  </a:schemeClr>
                </a:solidFill>
                <a:latin typeface="Roboto Light"/>
              </a:rPr>
              <a:t>st</a:t>
            </a:r>
            <a:r>
              <a:rPr 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Roboto Light"/>
              </a:rPr>
              <a:t> review</a:t>
            </a:r>
            <a:endParaRPr lang="en-US" sz="1200" b="1" u="sng" dirty="0">
              <a:solidFill>
                <a:schemeClr val="tx1">
                  <a:lumMod val="50000"/>
                  <a:lumOff val="50000"/>
                </a:schemeClr>
              </a:solidFill>
              <a:latin typeface="Roboto Light"/>
            </a:endParaRPr>
          </a:p>
          <a:p>
            <a:endParaRPr lang="en-US" sz="1200" dirty="0">
              <a:latin typeface="Roboto Ligh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9E35AFE-8117-4FAC-835E-35AC71E7EC9A}"/>
              </a:ext>
            </a:extLst>
          </p:cNvPr>
          <p:cNvSpPr txBox="1"/>
          <p:nvPr/>
        </p:nvSpPr>
        <p:spPr>
          <a:xfrm>
            <a:off x="9681207" y="2657376"/>
            <a:ext cx="2152759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u="sng" dirty="0">
                <a:latin typeface="Roboto Light"/>
              </a:rPr>
              <a:t>8/24/21 Crafton Council</a:t>
            </a:r>
          </a:p>
          <a:p>
            <a:endParaRPr lang="en-US" sz="1400" b="1" dirty="0">
              <a:latin typeface="Roboto Light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b="1" dirty="0">
                <a:latin typeface="Roboto Light"/>
              </a:rPr>
              <a:t>Review final draft of FMP Addendum + share back with Senates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400" b="1" dirty="0">
              <a:latin typeface="Roboto Light"/>
            </a:endParaRPr>
          </a:p>
          <a:p>
            <a:r>
              <a:rPr lang="en-US" sz="1400" b="1" u="sng" dirty="0">
                <a:latin typeface="Roboto Light"/>
              </a:rPr>
              <a:t>9/14/21 Crafton Council</a:t>
            </a:r>
          </a:p>
          <a:p>
            <a:endParaRPr lang="en-US" sz="1400" b="1" dirty="0">
              <a:latin typeface="Roboto Light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b="1" dirty="0">
                <a:latin typeface="Roboto Light"/>
              </a:rPr>
              <a:t>Crafton Council approval of FMP Addendum + submit to BOT for approval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400" b="1" dirty="0">
              <a:latin typeface="Roboto Light"/>
            </a:endParaRPr>
          </a:p>
          <a:p>
            <a:r>
              <a:rPr lang="en-US" sz="1400" b="1" u="sng" dirty="0">
                <a:latin typeface="Roboto Light"/>
              </a:rPr>
              <a:t>10/14/21 Board Meeting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400" b="1" dirty="0">
              <a:latin typeface="Roboto Light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b="1" dirty="0">
                <a:latin typeface="Roboto Light"/>
              </a:rPr>
              <a:t>Board approval </a:t>
            </a:r>
          </a:p>
          <a:p>
            <a:endParaRPr lang="en-US" sz="1200" dirty="0">
              <a:latin typeface="Roboto Light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3FA7283-A004-4CB3-A2A9-79053BABA5AD}"/>
              </a:ext>
            </a:extLst>
          </p:cNvPr>
          <p:cNvSpPr/>
          <p:nvPr/>
        </p:nvSpPr>
        <p:spPr>
          <a:xfrm>
            <a:off x="9338087" y="2445362"/>
            <a:ext cx="2647786" cy="4280558"/>
          </a:xfrm>
          <a:prstGeom prst="roundRect">
            <a:avLst/>
          </a:prstGeom>
          <a:solidFill>
            <a:schemeClr val="accent2">
              <a:alpha val="14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09791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EDAD31-A0A0-4D32-937A-52BBB85C44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Reopening Safely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5362FE-DBE7-4B5D-AB66-8B9C082FD0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2160589"/>
            <a:ext cx="9212101" cy="448868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600" dirty="0"/>
              <a:t>Covid supplies in classrooms</a:t>
            </a:r>
          </a:p>
          <a:p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sz="2600" dirty="0"/>
              <a:t>How to get more supplies:</a:t>
            </a:r>
          </a:p>
          <a:p>
            <a:pPr lvl="1"/>
            <a:r>
              <a:rPr lang="en-US" sz="2200" dirty="0"/>
              <a:t>Custodians will be monitoring &amp; restocking as needed</a:t>
            </a:r>
          </a:p>
          <a:p>
            <a:pPr lvl="1"/>
            <a:r>
              <a:rPr lang="en-US" sz="2200" dirty="0"/>
              <a:t>Send a request through Division Dean or Manager</a:t>
            </a:r>
          </a:p>
          <a:p>
            <a:pPr lvl="2"/>
            <a:r>
              <a:rPr lang="en-US" sz="2000" dirty="0"/>
              <a:t>Manager’s office to submit work order</a:t>
            </a:r>
          </a:p>
          <a:p>
            <a:r>
              <a:rPr lang="en-US" sz="2000" dirty="0"/>
              <a:t>SBCCD Covid Updates: </a:t>
            </a:r>
            <a:r>
              <a:rPr lang="en-US" sz="2000" dirty="0">
                <a:hlinkClick r:id="rId3"/>
              </a:rPr>
              <a:t>https://sbccd.edu/covid-19-updates/index.php</a:t>
            </a:r>
            <a:r>
              <a:rPr lang="en-US" sz="2000" dirty="0"/>
              <a:t> </a:t>
            </a:r>
          </a:p>
          <a:p>
            <a:endParaRPr lang="en-US" dirty="0"/>
          </a:p>
          <a:p>
            <a:pPr lvl="1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C0D5AE8-13E9-4F0A-BE41-92A5B1F4A3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609" b="90000" l="2943" r="98844">
                        <a14:foregroundMark x1="6043" y1="33913" x2="15502" y2="68913"/>
                        <a14:foregroundMark x1="15502" y1="68913" x2="15554" y2="68913"/>
                        <a14:foregroundMark x1="16080" y1="75217" x2="22964" y2="72826"/>
                        <a14:foregroundMark x1="55859" y1="89783" x2="62270" y2="89130"/>
                        <a14:foregroundMark x1="74356" y1="85000" x2="78087" y2="81304"/>
                        <a14:foregroundMark x1="84130" y1="75870" x2="87651" y2="71522"/>
                        <a14:foregroundMark x1="90646" y1="57826" x2="94062" y2="76304"/>
                        <a14:foregroundMark x1="95218" y1="47391" x2="95481" y2="78043"/>
                        <a14:foregroundMark x1="82344" y1="49348" x2="92958" y2="37826"/>
                        <a14:foregroundMark x1="98949" y1="88478" x2="98161" y2="75870"/>
                        <a14:foregroundMark x1="44824" y1="75870" x2="42459" y2="76739"/>
                        <a14:foregroundMark x1="16238" y1="83478" x2="13715" y2="81957"/>
                        <a14:foregroundMark x1="9774" y1="71522" x2="6096" y2="65870"/>
                        <a14:foregroundMark x1="16605" y1="26739" x2="19233" y2="38261"/>
                        <a14:foregroundMark x1="21597" y1="7826" x2="21335" y2="22609"/>
                        <a14:foregroundMark x1="24645" y1="17391" x2="25381" y2="37174"/>
                        <a14:foregroundMark x1="25381" y1="37174" x2="19653" y2="45217"/>
                        <a14:foregroundMark x1="23647" y1="31087" x2="18917" y2="32826"/>
                        <a14:foregroundMark x1="18917" y1="32826" x2="17867" y2="28043"/>
                        <a14:foregroundMark x1="2943" y1="50652" x2="4467" y2="62174"/>
                        <a14:foregroundMark x1="3100" y1="72826" x2="46295" y2="77391"/>
                        <a14:foregroundMark x1="46295" y1="77391" x2="79821" y2="73478"/>
                        <a14:foregroundMark x1="79821" y1="73478" x2="78192" y2="7434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7334" y="0"/>
            <a:ext cx="8368748" cy="2022924"/>
          </a:xfrm>
          <a:prstGeom prst="rect">
            <a:avLst/>
          </a:prstGeom>
        </p:spPr>
      </p:pic>
      <p:pic>
        <p:nvPicPr>
          <p:cNvPr id="2050" name="Picture 2" descr="A picture containing logo&#10;&#10;Description automatically generated">
            <a:extLst>
              <a:ext uri="{FF2B5EF4-FFF2-40B4-BE49-F238E27FC236}">
                <a16:creationId xmlns:a16="http://schemas.microsoft.com/office/drawing/2014/main" id="{3BA5925D-5D25-4BB7-8FEC-525E68168A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9167" y="3146357"/>
            <a:ext cx="964852" cy="773389"/>
          </a:xfrm>
          <a:prstGeom prst="rect">
            <a:avLst/>
          </a:prstGeom>
          <a:noFill/>
        </p:spPr>
      </p:pic>
      <p:pic>
        <p:nvPicPr>
          <p:cNvPr id="3074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F01FF722-793C-482E-93DD-A343DD6B34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131" y="2770443"/>
            <a:ext cx="744669" cy="1231141"/>
          </a:xfrm>
          <a:prstGeom prst="rect">
            <a:avLst/>
          </a:prstGeom>
          <a:noFill/>
        </p:spPr>
      </p:pic>
      <p:pic>
        <p:nvPicPr>
          <p:cNvPr id="4098" name="Picture 2" descr="A picture containing handwear&#10;&#10;Description automatically generated">
            <a:extLst>
              <a:ext uri="{FF2B5EF4-FFF2-40B4-BE49-F238E27FC236}">
                <a16:creationId xmlns:a16="http://schemas.microsoft.com/office/drawing/2014/main" id="{01C763F0-F2B4-4DA7-9BC1-EF78C75550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6523" y="2743649"/>
            <a:ext cx="1320800" cy="1320800"/>
          </a:xfrm>
          <a:prstGeom prst="rect">
            <a:avLst/>
          </a:prstGeom>
          <a:noFill/>
        </p:spPr>
      </p:pic>
      <p:pic>
        <p:nvPicPr>
          <p:cNvPr id="5122" name="Picture 2" descr="A picture containing toiletry&#10;&#10;Description automatically generated">
            <a:extLst>
              <a:ext uri="{FF2B5EF4-FFF2-40B4-BE49-F238E27FC236}">
                <a16:creationId xmlns:a16="http://schemas.microsoft.com/office/drawing/2014/main" id="{D1E50695-0910-4E68-AE1D-3282521892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7152" y="2743649"/>
            <a:ext cx="923357" cy="123114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887148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232392-02A7-4BF2-A133-08FF2D3CB0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Parking – Fall 2021</a:t>
            </a:r>
          </a:p>
        </p:txBody>
      </p:sp>
      <p:pic>
        <p:nvPicPr>
          <p:cNvPr id="6146" name="Picture 2" descr="A picture containing text, sign, outdoor, green&#10;&#10;Description automatically generated">
            <a:extLst>
              <a:ext uri="{FF2B5EF4-FFF2-40B4-BE49-F238E27FC236}">
                <a16:creationId xmlns:a16="http://schemas.microsoft.com/office/drawing/2014/main" id="{5183D83C-44A3-4137-AFEF-4BB5D18FEF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7998" y="1019161"/>
            <a:ext cx="4819678" cy="4819678"/>
          </a:xfrm>
          <a:prstGeom prst="rect">
            <a:avLst/>
          </a:prstGeom>
          <a:noFill/>
        </p:spPr>
      </p:pic>
      <p:pic>
        <p:nvPicPr>
          <p:cNvPr id="7170" name="Picture 2" descr="Icon&#10;&#10;Description automatically generated">
            <a:extLst>
              <a:ext uri="{FF2B5EF4-FFF2-40B4-BE49-F238E27FC236}">
                <a16:creationId xmlns:a16="http://schemas.microsoft.com/office/drawing/2014/main" id="{599E8E6C-8146-43C3-8072-77F59D331F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22" b="94009" l="9961" r="89844">
                        <a14:foregroundMark x1="38867" y1="11982" x2="50781" y2="4608"/>
                        <a14:foregroundMark x1="50781" y1="4608" x2="60742" y2="9217"/>
                        <a14:foregroundMark x1="60742" y1="9217" x2="62695" y2="11982"/>
                        <a14:foregroundMark x1="48828" y1="2304" x2="51172" y2="1382"/>
                        <a14:foregroundMark x1="38672" y1="86636" x2="49805" y2="96313"/>
                        <a14:foregroundMark x1="49805" y1="96313" x2="53906" y2="96313"/>
                        <a14:foregroundMark x1="53906" y1="96313" x2="58008" y2="94009"/>
                        <a14:foregroundMark x1="58008" y1="94009" x2="61719" y2="87097"/>
                        <a14:backgroundMark x1="36914" y1="38710" x2="36328" y2="50230"/>
                        <a14:backgroundMark x1="36328" y1="50230" x2="36328" y2="516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9350" y="1797903"/>
            <a:ext cx="7696974" cy="3262194"/>
          </a:xfrm>
          <a:prstGeom prst="rect">
            <a:avLst/>
          </a:prstGeom>
          <a:noFill/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38343E1-A13C-441D-96BA-4D7BA391D0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5422783"/>
            <a:ext cx="8596668" cy="61857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en-US" sz="2400" dirty="0"/>
              <a:t>Not required for Staff or Student parking areas</a:t>
            </a:r>
          </a:p>
          <a:p>
            <a:pPr marL="1028700" lvl="1">
              <a:spcBef>
                <a:spcPts val="0"/>
              </a:spcBef>
              <a:buFont typeface="Wingdings 3"/>
              <a:buChar char="•"/>
            </a:pPr>
            <a:endParaRPr lang="en-US" sz="2400" dirty="0">
              <a:ea typeface="+mn-lt"/>
              <a:cs typeface="+mn-lt"/>
            </a:endParaRPr>
          </a:p>
          <a:p>
            <a:pPr marL="0" indent="0" algn="ctr"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148937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5EC5E5-3F5C-44F8-AEC9-55942FEED7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5455903" cy="1320800"/>
          </a:xfrm>
        </p:spPr>
        <p:txBody>
          <a:bodyPr/>
          <a:lstStyle/>
          <a:p>
            <a:r>
              <a:rPr lang="en-US" dirty="0"/>
              <a:t>Food Services – Fall 2021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DB4369-0EC7-4545-AFE6-BF8D25BA74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5418666" cy="388077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800" dirty="0"/>
              <a:t>Campus Store </a:t>
            </a:r>
          </a:p>
          <a:p>
            <a:pPr lvl="1"/>
            <a:r>
              <a:rPr lang="en-US" sz="2400" dirty="0"/>
              <a:t>Sandwiches, Salads, Wraps, Fruit, Drinks, Breakfast and Protein Bars, Candy</a:t>
            </a:r>
          </a:p>
        </p:txBody>
      </p:sp>
      <p:pic>
        <p:nvPicPr>
          <p:cNvPr id="1026" name="Picture 5">
            <a:extLst>
              <a:ext uri="{FF2B5EF4-FFF2-40B4-BE49-F238E27FC236}">
                <a16:creationId xmlns:a16="http://schemas.microsoft.com/office/drawing/2014/main" id="{CEEA6CD1-B669-4557-AD7D-C4DEDB8C9F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55770"/>
            <a:ext cx="5084072" cy="3271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7">
            <a:extLst>
              <a:ext uri="{FF2B5EF4-FFF2-40B4-BE49-F238E27FC236}">
                <a16:creationId xmlns:a16="http://schemas.microsoft.com/office/drawing/2014/main" id="{5870B995-608D-471D-B67C-7C2EF905B1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327374"/>
            <a:ext cx="5084072" cy="3725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53317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6DCA16-27B7-4206-BEF9-FBAB24F68B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Computer Replacement Update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A1653D-07D0-4CC4-A735-7CA1F662CB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8973562" cy="3880773"/>
          </a:xfrm>
        </p:spPr>
        <p:txBody>
          <a:bodyPr/>
          <a:lstStyle/>
          <a:p>
            <a:r>
              <a:rPr lang="en-US" sz="2400" dirty="0"/>
              <a:t>Leadership change</a:t>
            </a:r>
          </a:p>
          <a:p>
            <a:r>
              <a:rPr lang="en-US" sz="2400" dirty="0"/>
              <a:t>Total desktops to replace = 180-ish</a:t>
            </a:r>
          </a:p>
          <a:p>
            <a:r>
              <a:rPr lang="en-US" sz="2400" dirty="0"/>
              <a:t>Total Replaced = 90-ish</a:t>
            </a:r>
          </a:p>
          <a:p>
            <a:r>
              <a:rPr lang="en-US" sz="2400" dirty="0"/>
              <a:t>Monitors backordered, Scheduled delivery = October 1</a:t>
            </a:r>
            <a:r>
              <a:rPr lang="en-US" sz="2400" baseline="30000" dirty="0"/>
              <a:t>st</a:t>
            </a:r>
            <a:r>
              <a:rPr lang="en-US" sz="2400" dirty="0"/>
              <a:t>-ish</a:t>
            </a:r>
          </a:p>
          <a:p>
            <a:r>
              <a:rPr lang="en-US" sz="2400" dirty="0"/>
              <a:t>Scheduled completion by December</a:t>
            </a:r>
          </a:p>
          <a:p>
            <a:endParaRPr lang="en-US" dirty="0"/>
          </a:p>
        </p:txBody>
      </p:sp>
      <p:pic>
        <p:nvPicPr>
          <p:cNvPr id="1026" name="Picture 2" descr="Dell Latitude 5420 14 Inch Laptop | Dell USA">
            <a:extLst>
              <a:ext uri="{FF2B5EF4-FFF2-40B4-BE49-F238E27FC236}">
                <a16:creationId xmlns:a16="http://schemas.microsoft.com/office/drawing/2014/main" id="{166D4C39-6A77-440C-8B66-BE6EAEC58F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156" b="89929" l="4266" r="94229">
                        <a14:foregroundMark x1="10812" y1="76301" x2="16241" y2="82591"/>
                        <a14:foregroundMark x1="7208" y1="77799" x2="4288" y2="76675"/>
                        <a14:foregroundMark x1="41720" y1="88169" x2="32231" y2="88169"/>
                        <a14:foregroundMark x1="73266" y1="12654" x2="84421" y2="10520"/>
                        <a14:foregroundMark x1="84421" y1="10520" x2="91994" y2="23025"/>
                        <a14:foregroundMark x1="86359" y1="6739" x2="94229" y2="4156"/>
                        <a14:foregroundMark x1="82299" y1="82965" x2="79129" y2="82965"/>
                        <a14:foregroundMark x1="84535" y1="78922" x2="88367" y2="58180"/>
                        <a14:foregroundMark x1="79585" y1="82591" x2="76209" y2="83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5444" y="455013"/>
            <a:ext cx="4408488" cy="2685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4828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43F32D-9AE3-4D96-ABB4-7BB6BBA525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30882" y="3074818"/>
            <a:ext cx="3805213" cy="1796869"/>
          </a:xfrm>
          <a:solidFill>
            <a:schemeClr val="accent3">
              <a:lumMod val="50000"/>
            </a:schemeClr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000" dirty="0">
                <a:solidFill>
                  <a:schemeClr val="bg1"/>
                </a:solidFill>
              </a:rPr>
              <a:t>A lot </a:t>
            </a:r>
          </a:p>
          <a:p>
            <a:pPr marL="0" indent="0" algn="ctr">
              <a:buNone/>
            </a:pPr>
            <a:r>
              <a:rPr lang="en-US" sz="4000" dirty="0">
                <a:solidFill>
                  <a:schemeClr val="bg1"/>
                </a:solidFill>
              </a:rPr>
              <a:t>Of Construction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EB69481-D866-48A1-A84F-F550636787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863" y="609600"/>
            <a:ext cx="8596312" cy="1320800"/>
          </a:xfrm>
        </p:spPr>
        <p:txBody>
          <a:bodyPr>
            <a:normAutofit/>
          </a:bodyPr>
          <a:lstStyle/>
          <a:p>
            <a:r>
              <a:rPr lang="en-US" dirty="0"/>
              <a:t>Measure CC Capital Construction Project Highlights – for 2021-22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3EB120-A838-447E-BEF0-F59508583E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915"/>
          <a:stretch/>
        </p:blipFill>
        <p:spPr>
          <a:xfrm>
            <a:off x="6968124" y="2371520"/>
            <a:ext cx="4193519" cy="3203467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473565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3" y="238539"/>
            <a:ext cx="8596668" cy="1320800"/>
          </a:xfrm>
        </p:spPr>
        <p:txBody>
          <a:bodyPr>
            <a:normAutofit/>
          </a:bodyPr>
          <a:lstStyle/>
          <a:p>
            <a:r>
              <a:rPr lang="en-US" dirty="0"/>
              <a:t>Measure CC Capital Construction Project Highlights – for 2021-22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6835" y="1930400"/>
            <a:ext cx="10923103" cy="4410765"/>
          </a:xfrm>
        </p:spPr>
        <p:txBody>
          <a:bodyPr numCol="2">
            <a:normAutofit fontScale="85000" lnSpcReduction="20000"/>
          </a:bodyPr>
          <a:lstStyle/>
          <a:p>
            <a:r>
              <a:rPr lang="en-US" sz="2400" dirty="0"/>
              <a:t>Public Safety Training Center</a:t>
            </a:r>
          </a:p>
          <a:p>
            <a:pPr lvl="1"/>
            <a:r>
              <a:rPr lang="en-US" sz="2200" dirty="0"/>
              <a:t>Finalizing Plans 2021</a:t>
            </a:r>
          </a:p>
          <a:p>
            <a:pPr lvl="1"/>
            <a:r>
              <a:rPr lang="en-US" sz="2200" dirty="0"/>
              <a:t>Construction: </a:t>
            </a:r>
            <a:r>
              <a:rPr lang="en-US" sz="2200" b="1" u="sng" dirty="0"/>
              <a:t>September 2022-July 2023</a:t>
            </a:r>
          </a:p>
          <a:p>
            <a:r>
              <a:rPr lang="en-US" sz="2400" dirty="0"/>
              <a:t>PAC </a:t>
            </a:r>
          </a:p>
          <a:p>
            <a:pPr lvl="1"/>
            <a:r>
              <a:rPr lang="en-US" sz="2000" dirty="0"/>
              <a:t>Finalizing Plans 2021</a:t>
            </a:r>
          </a:p>
          <a:p>
            <a:pPr lvl="1"/>
            <a:r>
              <a:rPr lang="en-US" sz="2000" dirty="0"/>
              <a:t>Construction: </a:t>
            </a:r>
            <a:r>
              <a:rPr lang="en-US" sz="2000" b="1" u="sng" dirty="0"/>
              <a:t>August 2022-April 2024</a:t>
            </a:r>
          </a:p>
          <a:p>
            <a:r>
              <a:rPr lang="en-US" sz="2200" dirty="0"/>
              <a:t>CNTL2 </a:t>
            </a:r>
          </a:p>
          <a:p>
            <a:pPr lvl="1"/>
            <a:r>
              <a:rPr lang="en-US" sz="2000" dirty="0"/>
              <a:t>Finalizing Plans – Fall 2021</a:t>
            </a:r>
          </a:p>
          <a:p>
            <a:pPr lvl="1"/>
            <a:r>
              <a:rPr lang="en-US" sz="2000" dirty="0"/>
              <a:t>Construction Start – Summer 2022</a:t>
            </a:r>
          </a:p>
          <a:p>
            <a:r>
              <a:rPr lang="en-US" sz="2200" dirty="0"/>
              <a:t>CDC </a:t>
            </a:r>
          </a:p>
          <a:p>
            <a:pPr lvl="1"/>
            <a:r>
              <a:rPr lang="en-US" sz="1800" dirty="0"/>
              <a:t>Finalizing Plans – Fall 2021</a:t>
            </a:r>
          </a:p>
          <a:p>
            <a:pPr lvl="1"/>
            <a:r>
              <a:rPr lang="en-US" sz="2000" dirty="0"/>
              <a:t>Construction – Spring-Summer 2022</a:t>
            </a:r>
          </a:p>
          <a:p>
            <a:r>
              <a:rPr lang="en-US" sz="2200" dirty="0"/>
              <a:t>Infrastructure</a:t>
            </a:r>
          </a:p>
          <a:p>
            <a:pPr lvl="1"/>
            <a:r>
              <a:rPr lang="en-US" sz="2000" dirty="0"/>
              <a:t>Campus-Wide Security </a:t>
            </a:r>
          </a:p>
          <a:p>
            <a:pPr lvl="2"/>
            <a:r>
              <a:rPr lang="en-US" sz="1800" dirty="0"/>
              <a:t>Construction Spring 2022</a:t>
            </a:r>
          </a:p>
          <a:p>
            <a:pPr lvl="1"/>
            <a:r>
              <a:rPr lang="en-US" sz="2000" dirty="0"/>
              <a:t>Campus-wide Accessibility and Site Improvements</a:t>
            </a:r>
          </a:p>
          <a:p>
            <a:pPr lvl="2"/>
            <a:r>
              <a:rPr lang="en-US" sz="1800" dirty="0"/>
              <a:t>Construction: Spring-Summer 2022</a:t>
            </a:r>
          </a:p>
          <a:p>
            <a:pPr lvl="1"/>
            <a:r>
              <a:rPr lang="en-US" sz="2000" dirty="0"/>
              <a:t>Solar Upgrades </a:t>
            </a:r>
          </a:p>
          <a:p>
            <a:pPr lvl="2"/>
            <a:r>
              <a:rPr lang="en-US" sz="1800" dirty="0"/>
              <a:t>Construction 2022-23</a:t>
            </a:r>
          </a:p>
          <a:p>
            <a:pPr lvl="1"/>
            <a:r>
              <a:rPr lang="en-US" sz="2000" dirty="0"/>
              <a:t>Campus-wide Lighting Controls – </a:t>
            </a:r>
          </a:p>
          <a:p>
            <a:pPr lvl="2"/>
            <a:r>
              <a:rPr lang="en-US" sz="1800" dirty="0"/>
              <a:t>Completion Aug 2021</a:t>
            </a:r>
          </a:p>
          <a:p>
            <a:pPr lvl="1"/>
            <a:r>
              <a:rPr lang="en-US" sz="2000" dirty="0"/>
              <a:t>Campus-wide Irrigation</a:t>
            </a:r>
          </a:p>
          <a:p>
            <a:pPr lvl="2"/>
            <a:r>
              <a:rPr lang="en-US" sz="1800" dirty="0"/>
              <a:t>Completion Sept. 2021</a:t>
            </a:r>
          </a:p>
          <a:p>
            <a:pPr lvl="1"/>
            <a:r>
              <a:rPr lang="en-US" sz="2000" dirty="0"/>
              <a:t>Central Plant Controls </a:t>
            </a:r>
          </a:p>
          <a:p>
            <a:pPr lvl="2"/>
            <a:r>
              <a:rPr lang="en-US" sz="1800" dirty="0"/>
              <a:t>Completed Summer 2021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4A045E9-54AF-4CD0-97CB-1187E60867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915"/>
          <a:stretch/>
        </p:blipFill>
        <p:spPr>
          <a:xfrm>
            <a:off x="9274002" y="114515"/>
            <a:ext cx="2736903" cy="209074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42523635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B6D1F29B-B4A4-4181-AC40-725B427707D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38" t="23189" r="30364" b="6576"/>
          <a:stretch/>
        </p:blipFill>
        <p:spPr>
          <a:xfrm>
            <a:off x="0" y="0"/>
            <a:ext cx="8509001" cy="6858000"/>
          </a:xfrm>
          <a:prstGeom prst="rect">
            <a:avLst/>
          </a:prstGeom>
        </p:spPr>
      </p:pic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E488C588-F829-4E78-908A-D6F74F2E9C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D8C0D79-7F28-4E9D-A6CE-C8CFA210729A}"/>
              </a:ext>
            </a:extLst>
          </p:cNvPr>
          <p:cNvSpPr txBox="1"/>
          <p:nvPr/>
        </p:nvSpPr>
        <p:spPr>
          <a:xfrm>
            <a:off x="8509001" y="1343951"/>
            <a:ext cx="3589404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Facility Master Plan Addendum</a:t>
            </a:r>
          </a:p>
          <a:p>
            <a:pPr algn="ctr"/>
            <a:r>
              <a:rPr lang="en-US" sz="4000" b="1" dirty="0">
                <a:solidFill>
                  <a:schemeClr val="bg1"/>
                </a:solidFill>
              </a:rPr>
              <a:t>-------</a:t>
            </a:r>
          </a:p>
          <a:p>
            <a:pPr algn="ctr"/>
            <a:r>
              <a:rPr lang="en-US" sz="3200" b="1" dirty="0">
                <a:solidFill>
                  <a:schemeClr val="bg1"/>
                </a:solidFill>
              </a:rPr>
              <a:t>Finalization &amp; Approval </a:t>
            </a:r>
          </a:p>
          <a:p>
            <a:pPr algn="ctr"/>
            <a:r>
              <a:rPr lang="en-US" sz="3200" b="1" dirty="0">
                <a:solidFill>
                  <a:schemeClr val="bg1"/>
                </a:solidFill>
              </a:rPr>
              <a:t>Fall 2021</a:t>
            </a:r>
          </a:p>
        </p:txBody>
      </p:sp>
    </p:spTree>
    <p:extLst>
      <p:ext uri="{BB962C8B-B14F-4D97-AF65-F5344CB8AC3E}">
        <p14:creationId xmlns:p14="http://schemas.microsoft.com/office/powerpoint/2010/main" val="42497370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85379"/>
            <a:ext cx="12192000" cy="443092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28874" y="5959824"/>
            <a:ext cx="8305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Roboto Slab" charset="0"/>
                <a:ea typeface="Roboto Slab" charset="0"/>
                <a:cs typeface="Roboto Slab" charset="0"/>
              </a:rPr>
              <a:t>Purpose + </a:t>
            </a:r>
            <a:r>
              <a:rPr lang="en-US" sz="6000" b="1" dirty="0">
                <a:solidFill>
                  <a:schemeClr val="accent3">
                    <a:lumMod val="50000"/>
                  </a:schemeClr>
                </a:solidFill>
                <a:latin typeface="Roboto Slab" charset="0"/>
                <a:ea typeface="Roboto Slab" charset="0"/>
                <a:cs typeface="Roboto Slab" charset="0"/>
              </a:rPr>
              <a:t>V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Roboto Slab" charset="0"/>
                <a:ea typeface="Roboto Slab" charset="0"/>
                <a:cs typeface="Roboto Slab" charset="0"/>
              </a:rPr>
              <a:t>ision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41018A4-28A0-4F18-AF31-1257D457870B}"/>
              </a:ext>
            </a:extLst>
          </p:cNvPr>
          <p:cNvSpPr txBox="1"/>
          <p:nvPr/>
        </p:nvSpPr>
        <p:spPr>
          <a:xfrm>
            <a:off x="646263" y="167595"/>
            <a:ext cx="51441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600" b="1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2021 FMP Addendum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DAC9605-30D2-4EB1-9168-C58A0BE18816}"/>
              </a:ext>
            </a:extLst>
          </p:cNvPr>
          <p:cNvSpPr txBox="1"/>
          <p:nvPr/>
        </p:nvSpPr>
        <p:spPr>
          <a:xfrm>
            <a:off x="390171" y="813926"/>
            <a:ext cx="9509203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Life to center of campus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Increase utilization and efficient use of existing spaces (LRC, SSB, CNTL2, NRTH, CHL)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Creates larger classrooms to increase efficiencies + support active learning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Considers future expansion of parking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Expansion of athletics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Protects for future growth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No funding wasted on temporary  space needed to house depts during construction (Swing Space)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Progress towards zero net energy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Efficient use of Measure CC funds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No old buildings left untouched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Overall  - no increase to square footage on campus</a:t>
            </a:r>
          </a:p>
        </p:txBody>
      </p:sp>
    </p:spTree>
    <p:extLst>
      <p:ext uri="{BB962C8B-B14F-4D97-AF65-F5344CB8AC3E}">
        <p14:creationId xmlns:p14="http://schemas.microsoft.com/office/powerpoint/2010/main" val="3280980496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Custom 32">
      <a:dk1>
        <a:srgbClr val="2C2C2C"/>
      </a:dk1>
      <a:lt1>
        <a:srgbClr val="FFFFFF"/>
      </a:lt1>
      <a:dk2>
        <a:srgbClr val="03663B"/>
      </a:dk2>
      <a:lt2>
        <a:srgbClr val="F2F2F2"/>
      </a:lt2>
      <a:accent1>
        <a:srgbClr val="03663B"/>
      </a:accent1>
      <a:accent2>
        <a:srgbClr val="FFC000"/>
      </a:accent2>
      <a:accent3>
        <a:srgbClr val="08CC78"/>
      </a:accent3>
      <a:accent4>
        <a:srgbClr val="C04908"/>
      </a:accent4>
      <a:accent5>
        <a:srgbClr val="2C2C2C"/>
      </a:accent5>
      <a:accent6>
        <a:srgbClr val="F56617"/>
      </a:accent6>
      <a:hlink>
        <a:srgbClr val="005DBA"/>
      </a:hlink>
      <a:folHlink>
        <a:srgbClr val="6C606A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D71F4B8B17F2B4F98ECD3A4AB9C0CC4" ma:contentTypeVersion="13" ma:contentTypeDescription="Create a new document." ma:contentTypeScope="" ma:versionID="4877059724a60ecd0d8ff030b621de15">
  <xsd:schema xmlns:xsd="http://www.w3.org/2001/XMLSchema" xmlns:xs="http://www.w3.org/2001/XMLSchema" xmlns:p="http://schemas.microsoft.com/office/2006/metadata/properties" xmlns:ns3="b72cc146-ed3f-41f8-8a62-ef7d9eeb9ed7" xmlns:ns4="b93eb899-462d-44b4-bdfc-1b03d77886a3" targetNamespace="http://schemas.microsoft.com/office/2006/metadata/properties" ma:root="true" ma:fieldsID="1c085d993d71605897948df19710a233" ns3:_="" ns4:_="">
    <xsd:import namespace="b72cc146-ed3f-41f8-8a62-ef7d9eeb9ed7"/>
    <xsd:import namespace="b93eb899-462d-44b4-bdfc-1b03d77886a3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KeyPoints" minOccurs="0"/>
                <xsd:element ref="ns4:MediaServiceKeyPoints" minOccurs="0"/>
                <xsd:element ref="ns4:MediaServiceDateTaken" minOccurs="0"/>
                <xsd:element ref="ns4:MediaServiceAutoTags" minOccurs="0"/>
                <xsd:element ref="ns4:MediaServiceGenerationTime" minOccurs="0"/>
                <xsd:element ref="ns4:MediaServiceEventHashCode" minOccurs="0"/>
                <xsd:element ref="ns4:MediaServiceLocation" minOccurs="0"/>
                <xsd:element ref="ns4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72cc146-ed3f-41f8-8a62-ef7d9eeb9ed7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93eb899-462d-44b4-bdfc-1b03d77886a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9A67270-277D-49D8-A9A1-DCFDC30B23F7}">
  <ds:schemaRefs>
    <ds:schemaRef ds:uri="http://purl.org/dc/elements/1.1/"/>
    <ds:schemaRef ds:uri="b72cc146-ed3f-41f8-8a62-ef7d9eeb9ed7"/>
    <ds:schemaRef ds:uri="http://schemas.microsoft.com/office/2006/documentManagement/types"/>
    <ds:schemaRef ds:uri="http://purl.org/dc/dcmitype/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b93eb899-462d-44b4-bdfc-1b03d77886a3"/>
    <ds:schemaRef ds:uri="http://schemas.microsoft.com/office/2006/metadata/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9C24D6CA-5E06-4C3B-8217-A241091AA23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72cc146-ed3f-41f8-8a62-ef7d9eeb9ed7"/>
    <ds:schemaRef ds:uri="b93eb899-462d-44b4-bdfc-1b03d77886a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AB57303A-68DD-4F72-8347-F72011C2125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Basis</Template>
  <TotalTime>13380</TotalTime>
  <Words>516</Words>
  <Application>Microsoft Office PowerPoint</Application>
  <PresentationFormat>Widescreen</PresentationFormat>
  <Paragraphs>130</Paragraphs>
  <Slides>10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Arial</vt:lpstr>
      <vt:lpstr>Calibri</vt:lpstr>
      <vt:lpstr>Roboto Light</vt:lpstr>
      <vt:lpstr>Roboto Slab</vt:lpstr>
      <vt:lpstr>Trebuchet MS</vt:lpstr>
      <vt:lpstr>Wingdings 3</vt:lpstr>
      <vt:lpstr>Facet</vt:lpstr>
      <vt:lpstr>Mike Strong</vt:lpstr>
      <vt:lpstr>Reopening Safely</vt:lpstr>
      <vt:lpstr>Parking – Fall 2021</vt:lpstr>
      <vt:lpstr>Food Services – Fall 2021</vt:lpstr>
      <vt:lpstr>Computer Replacement Update</vt:lpstr>
      <vt:lpstr>Measure CC Capital Construction Project Highlights – for 2021-22</vt:lpstr>
      <vt:lpstr>Measure CC Capital Construction Project Highlights – for 2021-22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Hoffmann, Donna J</dc:creator>
  <cp:lastModifiedBy>St. Jean, Cynthia J.</cp:lastModifiedBy>
  <cp:revision>206</cp:revision>
  <cp:lastPrinted>2019-01-09T21:22:30Z</cp:lastPrinted>
  <dcterms:created xsi:type="dcterms:W3CDTF">2017-01-05T21:44:48Z</dcterms:created>
  <dcterms:modified xsi:type="dcterms:W3CDTF">2021-08-13T16:42:16Z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0x0101002D71F4B8B17F2B4F98ECD3A4AB9C0CC4</vt:lpwstr>
  </property>
</Properties>
</file>