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97" r:id="rId3"/>
    <p:sldId id="257" r:id="rId4"/>
    <p:sldId id="296" r:id="rId5"/>
    <p:sldId id="258" r:id="rId6"/>
    <p:sldId id="259" r:id="rId7"/>
    <p:sldId id="260" r:id="rId8"/>
    <p:sldId id="261" r:id="rId9"/>
    <p:sldId id="262" r:id="rId10"/>
    <p:sldId id="263" r:id="rId11"/>
    <p:sldId id="264" r:id="rId12"/>
    <p:sldId id="266" r:id="rId13"/>
    <p:sldId id="267" r:id="rId14"/>
    <p:sldId id="26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20C79-FBAF-47B1-A633-E97962FCD6B1}"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A7555-E221-45D8-A9CB-3760789CBAC9}" type="slidenum">
              <a:rPr lang="en-US" smtClean="0"/>
              <a:t>‹#›</a:t>
            </a:fld>
            <a:endParaRPr lang="en-US"/>
          </a:p>
        </p:txBody>
      </p:sp>
    </p:spTree>
    <p:extLst>
      <p:ext uri="{BB962C8B-B14F-4D97-AF65-F5344CB8AC3E}">
        <p14:creationId xmlns:p14="http://schemas.microsoft.com/office/powerpoint/2010/main" val="337069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 track in terms of projections to be able to achieve the FTES that we budgeted for. If we can help our selves by improving FTES generation/</a:t>
            </a:r>
            <a:r>
              <a:rPr lang="en-US" baseline="0" dirty="0" smtClean="0"/>
              <a:t> productivity, that will improve our budget and gets closer to do the things we would like to do.</a:t>
            </a:r>
            <a:endParaRPr lang="en-US" dirty="0"/>
          </a:p>
        </p:txBody>
      </p:sp>
      <p:sp>
        <p:nvSpPr>
          <p:cNvPr id="4" name="Slide Number Placeholder 3"/>
          <p:cNvSpPr>
            <a:spLocks noGrp="1"/>
          </p:cNvSpPr>
          <p:nvPr>
            <p:ph type="sldNum" sz="quarter" idx="10"/>
          </p:nvPr>
        </p:nvSpPr>
        <p:spPr/>
        <p:txBody>
          <a:bodyPr/>
          <a:lstStyle/>
          <a:p>
            <a:fld id="{2788878E-3EDD-458B-8F71-791EA61F5145}" type="slidenum">
              <a:rPr lang="en-US" smtClean="0"/>
              <a:t>22</a:t>
            </a:fld>
            <a:endParaRPr lang="en-US" dirty="0"/>
          </a:p>
        </p:txBody>
      </p:sp>
    </p:spTree>
    <p:extLst>
      <p:ext uri="{BB962C8B-B14F-4D97-AF65-F5344CB8AC3E}">
        <p14:creationId xmlns:p14="http://schemas.microsoft.com/office/powerpoint/2010/main" val="36725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almost 50 % of the students who start college, do not come back to the following semester. So,</a:t>
            </a:r>
            <a:r>
              <a:rPr lang="en-US" baseline="0" dirty="0" smtClean="0"/>
              <a:t> retention, while it helps the students, it can also be a growth strategy. You can help and many already do that, by being attuned to the student experience and figuring our what they need help with and linking them to that help: DSPS, Tutoring, Fin Aid, Counseling, Food Pantry, and adapting classroom practices that have been validated by research to help students stay and be successful in class. We have PD activities…</a:t>
            </a:r>
          </a:p>
          <a:p>
            <a:r>
              <a:rPr lang="en-US" dirty="0" smtClean="0"/>
              <a:t>Improving enrollment:</a:t>
            </a:r>
          </a:p>
          <a:p>
            <a:r>
              <a:rPr lang="en-US" dirty="0" smtClean="0"/>
              <a:t> retention </a:t>
            </a:r>
          </a:p>
          <a:p>
            <a:r>
              <a:rPr lang="en-US" dirty="0" smtClean="0"/>
              <a:t>Growing DE</a:t>
            </a:r>
          </a:p>
          <a:p>
            <a:r>
              <a:rPr lang="en-US" dirty="0" smtClean="0"/>
              <a:t>Noncredit</a:t>
            </a:r>
          </a:p>
          <a:p>
            <a:r>
              <a:rPr lang="en-US" baseline="0" dirty="0" smtClean="0"/>
              <a:t>We are also working on improving the schedule by making it more student centered. Offer more of what the students demand and at times and modalities that they prefer. Chairs approved the time blocks…</a:t>
            </a:r>
          </a:p>
          <a:p>
            <a:r>
              <a:rPr lang="en-US" baseline="0" dirty="0" smtClean="0"/>
              <a:t>We are offering more DE, more DE courses, and more DE faculty</a:t>
            </a:r>
          </a:p>
          <a:p>
            <a:r>
              <a:rPr lang="en-US" baseline="0" dirty="0" smtClean="0"/>
              <a:t>Hoping to offer more noncredit</a:t>
            </a:r>
            <a:endParaRPr lang="en-US" dirty="0" smtClean="0"/>
          </a:p>
          <a:p>
            <a:endParaRPr lang="en-US" dirty="0" smtClean="0"/>
          </a:p>
          <a:p>
            <a:r>
              <a:rPr lang="en-US" dirty="0" smtClean="0"/>
              <a:t>Focus as we move forward will be: Guided Pathways</a:t>
            </a:r>
          </a:p>
          <a:p>
            <a:r>
              <a:rPr lang="en-US" dirty="0" smtClean="0"/>
              <a:t>Dual Enrollment:</a:t>
            </a:r>
            <a:r>
              <a:rPr lang="en-US" baseline="0" dirty="0" smtClean="0"/>
              <a:t> leading the effort, clarifying goals and plans forward</a:t>
            </a:r>
            <a:endParaRPr lang="en-US" dirty="0" smtClean="0"/>
          </a:p>
          <a:p>
            <a:r>
              <a:rPr lang="en-US" dirty="0" smtClean="0"/>
              <a:t>AEBG/ ESL: tried to move</a:t>
            </a:r>
            <a:r>
              <a:rPr lang="en-US" baseline="0" dirty="0" smtClean="0"/>
              <a:t> this project forward but it seems that there was a bit of confusion around it. We are hoping to address the concerns and move forward with it.</a:t>
            </a:r>
            <a:endParaRPr lang="en-US" dirty="0" smtClean="0"/>
          </a:p>
          <a:p>
            <a:r>
              <a:rPr lang="en-US" dirty="0" smtClean="0"/>
              <a:t>STEM:</a:t>
            </a:r>
            <a:r>
              <a:rPr lang="en-US" baseline="0" dirty="0" smtClean="0"/>
              <a:t> plan is to have it staffed by the 22</a:t>
            </a:r>
            <a:r>
              <a:rPr lang="en-US" baseline="30000" dirty="0" smtClean="0"/>
              <a:t>nd</a:t>
            </a:r>
            <a:r>
              <a:rPr lang="en-US" baseline="0" dirty="0" smtClean="0"/>
              <a:t>. Will update you on that soon…</a:t>
            </a:r>
            <a:endParaRPr lang="en-US" dirty="0" smtClean="0"/>
          </a:p>
          <a:p>
            <a:r>
              <a:rPr lang="en-US" dirty="0" smtClean="0"/>
              <a:t>Tutoring Center: Patti moved to VC. We will be working on addressing</a:t>
            </a:r>
            <a:r>
              <a:rPr lang="en-US" baseline="0" dirty="0" smtClean="0"/>
              <a:t> the needs of the Center while we go through the hiring process and also address some issues that were brought to our attention prior to Patti’s leaving.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Much more…, CTE projects, Amazon, deans positions permanent staffing, UCR pathways, RIM,…</a:t>
            </a:r>
          </a:p>
          <a:p>
            <a:r>
              <a:rPr lang="en-US" dirty="0" smtClean="0"/>
              <a:t>State level :</a:t>
            </a:r>
            <a:r>
              <a:rPr lang="en-US" dirty="0" smtClean="0">
                <a:solidFill>
                  <a:srgbClr val="FF0000"/>
                </a:solidFill>
              </a:rPr>
              <a:t>ULV implementation</a:t>
            </a:r>
            <a:endParaRPr lang="en-US" dirty="0" smtClean="0"/>
          </a:p>
          <a:p>
            <a:r>
              <a:rPr lang="en-US" dirty="0" smtClean="0"/>
              <a:t>New Online College</a:t>
            </a:r>
          </a:p>
          <a:p>
            <a:r>
              <a:rPr lang="en-US" dirty="0" smtClean="0"/>
              <a:t>Curriculum System</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88878E-3EDD-458B-8F71-791EA61F5145}" type="slidenum">
              <a:rPr lang="en-US" smtClean="0"/>
              <a:t>24</a:t>
            </a:fld>
            <a:endParaRPr lang="en-US" dirty="0"/>
          </a:p>
        </p:txBody>
      </p:sp>
    </p:spTree>
    <p:extLst>
      <p:ext uri="{BB962C8B-B14F-4D97-AF65-F5344CB8AC3E}">
        <p14:creationId xmlns:p14="http://schemas.microsoft.com/office/powerpoint/2010/main" val="215667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Liaison services include ISER</a:t>
            </a:r>
            <a:r>
              <a:rPr lang="en-US" baseline="0" dirty="0" smtClean="0"/>
              <a:t> training 18 months before due date. Help to choose peer reviewers. Answer questions about ACCJC standards or policies. Provide advice on our site visit. Help organize our accreditation efforts through the ALO. Bring lessons learned from their portfolio colleges. Ensure information provided to the Commission is complete and that it contains context based on their knowledge of our college. Be the point of contact between the college and the Commission.</a:t>
            </a:r>
            <a:endParaRPr lang="en-US" dirty="0"/>
          </a:p>
        </p:txBody>
      </p:sp>
      <p:sp>
        <p:nvSpPr>
          <p:cNvPr id="4" name="Slide Number Placeholder 3"/>
          <p:cNvSpPr>
            <a:spLocks noGrp="1"/>
          </p:cNvSpPr>
          <p:nvPr>
            <p:ph type="sldNum" sz="quarter" idx="10"/>
          </p:nvPr>
        </p:nvSpPr>
        <p:spPr/>
        <p:txBody>
          <a:bodyPr/>
          <a:lstStyle/>
          <a:p>
            <a:fld id="{2788878E-3EDD-458B-8F71-791EA61F5145}" type="slidenum">
              <a:rPr lang="en-US" smtClean="0"/>
              <a:t>25</a:t>
            </a:fld>
            <a:endParaRPr lang="en-US" dirty="0"/>
          </a:p>
        </p:txBody>
      </p:sp>
    </p:spTree>
    <p:extLst>
      <p:ext uri="{BB962C8B-B14F-4D97-AF65-F5344CB8AC3E}">
        <p14:creationId xmlns:p14="http://schemas.microsoft.com/office/powerpoint/2010/main" val="148912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Congratulations and 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C29F4EBF-5F65-40ED-908A-693F46D5C040}" type="slidenum">
              <a:rPr lang="en-US" smtClean="0"/>
              <a:t>30</a:t>
            </a:fld>
            <a:endParaRPr lang="en-US"/>
          </a:p>
        </p:txBody>
      </p:sp>
    </p:spTree>
    <p:extLst>
      <p:ext uri="{BB962C8B-B14F-4D97-AF65-F5344CB8AC3E}">
        <p14:creationId xmlns:p14="http://schemas.microsoft.com/office/powerpoint/2010/main" val="292725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729" y="1306679"/>
            <a:ext cx="8306634" cy="1646302"/>
          </a:xfrm>
        </p:spPr>
        <p:txBody>
          <a:bodyPr/>
          <a:lstStyle/>
          <a:p>
            <a:r>
              <a:rPr lang="en-US" b="1" dirty="0" smtClean="0"/>
              <a:t>SPRING 2018 </a:t>
            </a:r>
            <a:r>
              <a:rPr lang="en-US" b="1" dirty="0" smtClean="0"/>
              <a:t>IN-SERVICE</a:t>
            </a:r>
            <a:endParaRPr lang="en-US" b="1" dirty="0"/>
          </a:p>
        </p:txBody>
      </p:sp>
      <p:sp>
        <p:nvSpPr>
          <p:cNvPr id="3" name="Subtitle 2"/>
          <p:cNvSpPr>
            <a:spLocks noGrp="1"/>
          </p:cNvSpPr>
          <p:nvPr>
            <p:ph type="subTitle" idx="1"/>
          </p:nvPr>
        </p:nvSpPr>
        <p:spPr>
          <a:xfrm>
            <a:off x="1236611" y="4025076"/>
            <a:ext cx="7766936" cy="1096899"/>
          </a:xfrm>
        </p:spPr>
        <p:txBody>
          <a:bodyPr/>
          <a:lstStyle/>
          <a:p>
            <a:r>
              <a:rPr lang="en-US" dirty="0" smtClean="0"/>
              <a:t>FRIDAY, JANUARY 12,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26783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SUPPORT</a:t>
            </a:r>
            <a:endParaRPr lang="en-US" sz="4000" b="1" dirty="0"/>
          </a:p>
        </p:txBody>
      </p:sp>
      <p:sp>
        <p:nvSpPr>
          <p:cNvPr id="3" name="Content Placeholder 2"/>
          <p:cNvSpPr>
            <a:spLocks noGrp="1"/>
          </p:cNvSpPr>
          <p:nvPr>
            <p:ph idx="1"/>
          </p:nvPr>
        </p:nvSpPr>
        <p:spPr>
          <a:xfrm>
            <a:off x="751292" y="1602536"/>
            <a:ext cx="8596668" cy="4589835"/>
          </a:xfrm>
        </p:spPr>
        <p:txBody>
          <a:bodyPr>
            <a:noAutofit/>
          </a:bodyPr>
          <a:lstStyle/>
          <a:p>
            <a:pPr lvl="0"/>
            <a:r>
              <a:rPr lang="en-US" sz="2800" dirty="0"/>
              <a:t>Increased outreach and recruitment efforts (DSPS, Counseling, EOPS, Financial Aid, Student Life)</a:t>
            </a:r>
          </a:p>
          <a:p>
            <a:pPr lvl="0"/>
            <a:r>
              <a:rPr lang="en-US" sz="2800" dirty="0"/>
              <a:t>Counseling and Admissions and Records services supported Dual Enrollment and Amazon partnership </a:t>
            </a:r>
          </a:p>
          <a:p>
            <a:pPr lvl="0"/>
            <a:r>
              <a:rPr lang="en-US" sz="2800" dirty="0"/>
              <a:t>Student Services training on DACA</a:t>
            </a:r>
          </a:p>
          <a:p>
            <a:pPr lvl="0"/>
            <a:r>
              <a:rPr lang="en-US" sz="2800" dirty="0" err="1"/>
              <a:t>Maxient</a:t>
            </a:r>
            <a:r>
              <a:rPr lang="en-US" sz="2800" dirty="0"/>
              <a:t>, a tracking software for student conduct, Title IX, and </a:t>
            </a:r>
            <a:r>
              <a:rPr lang="en-US" sz="2800" dirty="0" err="1"/>
              <a:t>Clery</a:t>
            </a:r>
            <a:r>
              <a:rPr lang="en-US" sz="2800" dirty="0"/>
              <a:t> reporting </a:t>
            </a:r>
          </a:p>
          <a:p>
            <a:endParaRPr lang="en-US" sz="2400" dirty="0"/>
          </a:p>
        </p:txBody>
      </p:sp>
    </p:spTree>
    <p:extLst>
      <p:ext uri="{BB962C8B-B14F-4D97-AF65-F5344CB8AC3E}">
        <p14:creationId xmlns:p14="http://schemas.microsoft.com/office/powerpoint/2010/main" val="182032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SUPPORT, continued</a:t>
            </a:r>
            <a:endParaRPr lang="en-US" sz="4000" b="1" dirty="0"/>
          </a:p>
        </p:txBody>
      </p:sp>
      <p:sp>
        <p:nvSpPr>
          <p:cNvPr id="3" name="Content Placeholder 2"/>
          <p:cNvSpPr>
            <a:spLocks noGrp="1"/>
          </p:cNvSpPr>
          <p:nvPr>
            <p:ph idx="1"/>
          </p:nvPr>
        </p:nvSpPr>
        <p:spPr>
          <a:xfrm>
            <a:off x="610098" y="1669771"/>
            <a:ext cx="9061935" cy="4383299"/>
          </a:xfrm>
        </p:spPr>
        <p:txBody>
          <a:bodyPr>
            <a:normAutofit/>
          </a:bodyPr>
          <a:lstStyle/>
          <a:p>
            <a:pPr lvl="0"/>
            <a:r>
              <a:rPr lang="en-US" sz="2800" dirty="0"/>
              <a:t>LEA Medical-Cal Billing Option for the C</a:t>
            </a:r>
            <a:r>
              <a:rPr lang="en-US" sz="2800" dirty="0" smtClean="0"/>
              <a:t>ollege </a:t>
            </a:r>
            <a:r>
              <a:rPr lang="en-US" sz="2800" dirty="0"/>
              <a:t>to bill for certain health services</a:t>
            </a:r>
          </a:p>
          <a:p>
            <a:pPr lvl="0"/>
            <a:r>
              <a:rPr lang="en-US" sz="2800" dirty="0"/>
              <a:t>85% of Commencement 2017 graduates participated in BOTH the Graduation Breakfast and the Commencement Ceremony</a:t>
            </a:r>
          </a:p>
          <a:p>
            <a:r>
              <a:rPr lang="en-US" sz="2800" dirty="0"/>
              <a:t>Student Ambassador Program </a:t>
            </a:r>
          </a:p>
          <a:p>
            <a:pPr lvl="0"/>
            <a:r>
              <a:rPr lang="en-US" sz="2800" dirty="0" smtClean="0"/>
              <a:t>Tour </a:t>
            </a:r>
            <a:r>
              <a:rPr lang="en-US" sz="2800" dirty="0"/>
              <a:t>guides </a:t>
            </a:r>
            <a:r>
              <a:rPr lang="en-US" sz="2800" dirty="0" smtClean="0"/>
              <a:t>gave </a:t>
            </a:r>
            <a:r>
              <a:rPr lang="en-US" sz="2800" dirty="0"/>
              <a:t>tours to over 1,600 prospective students </a:t>
            </a:r>
          </a:p>
          <a:p>
            <a:endParaRPr lang="en-US" sz="2400" dirty="0"/>
          </a:p>
        </p:txBody>
      </p:sp>
    </p:spTree>
    <p:extLst>
      <p:ext uri="{BB962C8B-B14F-4D97-AF65-F5344CB8AC3E}">
        <p14:creationId xmlns:p14="http://schemas.microsoft.com/office/powerpoint/2010/main" val="240243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RESOURCES</a:t>
            </a:r>
            <a:endParaRPr lang="en-US" sz="4000" b="1" dirty="0"/>
          </a:p>
        </p:txBody>
      </p:sp>
      <p:sp>
        <p:nvSpPr>
          <p:cNvPr id="3" name="Content Placeholder 2"/>
          <p:cNvSpPr>
            <a:spLocks noGrp="1"/>
          </p:cNvSpPr>
          <p:nvPr>
            <p:ph idx="1"/>
          </p:nvPr>
        </p:nvSpPr>
        <p:spPr>
          <a:xfrm>
            <a:off x="677334" y="1494959"/>
            <a:ext cx="9417280" cy="3880773"/>
          </a:xfrm>
        </p:spPr>
        <p:txBody>
          <a:bodyPr/>
          <a:lstStyle/>
          <a:p>
            <a:pPr marL="0" lvl="0" indent="0">
              <a:buNone/>
            </a:pPr>
            <a:r>
              <a:rPr lang="en-US" sz="2800" dirty="0"/>
              <a:t>Financial Aid granted, in Fall 2017:</a:t>
            </a:r>
          </a:p>
          <a:p>
            <a:pPr lvl="0"/>
            <a:r>
              <a:rPr lang="en-US" sz="2800" dirty="0"/>
              <a:t>7242 BOGGs </a:t>
            </a:r>
            <a:endParaRPr lang="en-US" sz="2800" dirty="0" smtClean="0"/>
          </a:p>
          <a:p>
            <a:pPr marL="0" lvl="0" indent="0">
              <a:buNone/>
            </a:pPr>
            <a:r>
              <a:rPr lang="en-US" sz="2800" dirty="0"/>
              <a:t>	</a:t>
            </a:r>
            <a:r>
              <a:rPr lang="en-US" sz="2800" dirty="0" smtClean="0"/>
              <a:t>(</a:t>
            </a:r>
            <a:r>
              <a:rPr lang="en-US" sz="2800" dirty="0"/>
              <a:t>in a single semester, </a:t>
            </a:r>
            <a:r>
              <a:rPr lang="en-US" sz="2800" dirty="0" smtClean="0"/>
              <a:t>surpassed </a:t>
            </a:r>
            <a:r>
              <a:rPr lang="en-US" sz="2800" dirty="0"/>
              <a:t>2016-17 BOGGs by 94!)</a:t>
            </a:r>
          </a:p>
          <a:p>
            <a:pPr lvl="0"/>
            <a:r>
              <a:rPr lang="en-US" sz="2800" dirty="0"/>
              <a:t>855 PELL Grants              </a:t>
            </a:r>
          </a:p>
          <a:p>
            <a:pPr lvl="0"/>
            <a:r>
              <a:rPr lang="en-US" sz="2800" dirty="0"/>
              <a:t>299 CAL Grants               </a:t>
            </a:r>
          </a:p>
          <a:p>
            <a:pPr lvl="0"/>
            <a:r>
              <a:rPr lang="en-US" sz="2800" dirty="0"/>
              <a:t>199 FTSSG </a:t>
            </a:r>
          </a:p>
          <a:p>
            <a:pPr lvl="0"/>
            <a:r>
              <a:rPr lang="en-US" sz="2800" dirty="0"/>
              <a:t>47 </a:t>
            </a:r>
            <a:r>
              <a:rPr lang="en-US" sz="2800" dirty="0" smtClean="0"/>
              <a:t>CCCCG </a:t>
            </a:r>
            <a:endParaRPr lang="en-US" sz="2800" dirty="0"/>
          </a:p>
          <a:p>
            <a:endParaRPr lang="en-US" dirty="0"/>
          </a:p>
        </p:txBody>
      </p:sp>
    </p:spTree>
    <p:extLst>
      <p:ext uri="{BB962C8B-B14F-4D97-AF65-F5344CB8AC3E}">
        <p14:creationId xmlns:p14="http://schemas.microsoft.com/office/powerpoint/2010/main" val="57211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RESOURCES, continued</a:t>
            </a:r>
            <a:endParaRPr lang="en-US" sz="4000" b="1" dirty="0"/>
          </a:p>
        </p:txBody>
      </p:sp>
      <p:sp>
        <p:nvSpPr>
          <p:cNvPr id="3" name="Content Placeholder 2"/>
          <p:cNvSpPr>
            <a:spLocks noGrp="1"/>
          </p:cNvSpPr>
          <p:nvPr>
            <p:ph idx="1"/>
          </p:nvPr>
        </p:nvSpPr>
        <p:spPr>
          <a:xfrm>
            <a:off x="677334" y="1414940"/>
            <a:ext cx="8840153" cy="4818434"/>
          </a:xfrm>
        </p:spPr>
        <p:txBody>
          <a:bodyPr>
            <a:normAutofit fontScale="92500"/>
          </a:bodyPr>
          <a:lstStyle/>
          <a:p>
            <a:pPr lvl="0"/>
            <a:r>
              <a:rPr lang="en-US" sz="2600" dirty="0"/>
              <a:t>Over $740,000 from career-focused funding sources like Strong Workforce; Perkins; CTE Transitions; and Project RAMP-UP</a:t>
            </a:r>
            <a:r>
              <a:rPr lang="en-US" sz="2600" dirty="0" smtClean="0"/>
              <a:t>.</a:t>
            </a:r>
          </a:p>
          <a:p>
            <a:pPr lvl="0"/>
            <a:r>
              <a:rPr lang="en-US" sz="2600" dirty="0" smtClean="0"/>
              <a:t>$</a:t>
            </a:r>
            <a:r>
              <a:rPr lang="en-US" sz="2600" dirty="0"/>
              <a:t>303,500 San Manuel ISEEK </a:t>
            </a:r>
            <a:r>
              <a:rPr lang="en-US" sz="2600" dirty="0" smtClean="0"/>
              <a:t>grant to provide </a:t>
            </a:r>
            <a:r>
              <a:rPr lang="en-US" sz="2600" dirty="0"/>
              <a:t>employment opportunities for 60 students in 20 departments across the </a:t>
            </a:r>
            <a:r>
              <a:rPr lang="en-US" sz="2600" dirty="0" smtClean="0"/>
              <a:t>campus </a:t>
            </a:r>
            <a:endParaRPr lang="en-US" sz="2600" dirty="0"/>
          </a:p>
          <a:p>
            <a:pPr lvl="0"/>
            <a:r>
              <a:rPr lang="en-US" sz="2600" dirty="0"/>
              <a:t>$20,000 Truth Initiative’s </a:t>
            </a:r>
            <a:r>
              <a:rPr lang="en-US" sz="2600" dirty="0" err="1"/>
              <a:t>Tocacco</a:t>
            </a:r>
            <a:r>
              <a:rPr lang="en-US" sz="2600" dirty="0"/>
              <a:t>-Free College Program </a:t>
            </a:r>
          </a:p>
          <a:p>
            <a:pPr lvl="0"/>
            <a:r>
              <a:rPr lang="en-US" sz="2600" dirty="0"/>
              <a:t>$25,000 Southern California Edison for STEM Scholarships</a:t>
            </a:r>
          </a:p>
          <a:p>
            <a:pPr lvl="0"/>
            <a:r>
              <a:rPr lang="en-US" sz="2600" dirty="0"/>
              <a:t>$10,000 Bank of America for Veteran’s Resource Center</a:t>
            </a:r>
          </a:p>
          <a:p>
            <a:pPr lvl="0"/>
            <a:r>
              <a:rPr lang="en-US" sz="2600" dirty="0"/>
              <a:t>$8,000 Inland Empire United Way for Emergency Funds for students and High School Visitation </a:t>
            </a:r>
            <a:r>
              <a:rPr lang="en-US" sz="2600" dirty="0" smtClean="0"/>
              <a:t>Day</a:t>
            </a:r>
            <a:endParaRPr lang="en-US" sz="2600" dirty="0"/>
          </a:p>
          <a:p>
            <a:endParaRPr lang="en-US" sz="2400" dirty="0"/>
          </a:p>
        </p:txBody>
      </p:sp>
    </p:spTree>
    <p:extLst>
      <p:ext uri="{BB962C8B-B14F-4D97-AF65-F5344CB8AC3E}">
        <p14:creationId xmlns:p14="http://schemas.microsoft.com/office/powerpoint/2010/main" val="135539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97" y="629770"/>
            <a:ext cx="9145742" cy="1252818"/>
          </a:xfrm>
        </p:spPr>
        <p:txBody>
          <a:bodyPr>
            <a:noAutofit/>
          </a:bodyPr>
          <a:lstStyle/>
          <a:p>
            <a:r>
              <a:rPr lang="en-US" sz="4000" b="1" dirty="0" smtClean="0"/>
              <a:t>PROFESSIONAL DEVELOPMENT</a:t>
            </a:r>
            <a:endParaRPr lang="en-US" sz="4000" b="1" dirty="0"/>
          </a:p>
        </p:txBody>
      </p:sp>
      <p:sp>
        <p:nvSpPr>
          <p:cNvPr id="3" name="Content Placeholder 2"/>
          <p:cNvSpPr>
            <a:spLocks noGrp="1"/>
          </p:cNvSpPr>
          <p:nvPr>
            <p:ph idx="1"/>
          </p:nvPr>
        </p:nvSpPr>
        <p:spPr>
          <a:xfrm>
            <a:off x="677333" y="1562195"/>
            <a:ext cx="8981821" cy="5031788"/>
          </a:xfrm>
        </p:spPr>
        <p:txBody>
          <a:bodyPr>
            <a:normAutofit fontScale="55000" lnSpcReduction="20000"/>
          </a:bodyPr>
          <a:lstStyle/>
          <a:p>
            <a:pPr lvl="0"/>
            <a:r>
              <a:rPr lang="en-US" sz="4400" dirty="0" smtClean="0"/>
              <a:t>All counselors received </a:t>
            </a:r>
            <a:r>
              <a:rPr lang="en-US" sz="4400" dirty="0" err="1" smtClean="0"/>
              <a:t>OnCourse</a:t>
            </a:r>
            <a:r>
              <a:rPr lang="en-US" sz="4400" dirty="0" smtClean="0"/>
              <a:t> training.  Principles are being implemented in courses and workshops, as well as in individual counseling sessions.</a:t>
            </a:r>
          </a:p>
          <a:p>
            <a:pPr lvl="0"/>
            <a:r>
              <a:rPr lang="en-US" sz="4400" dirty="0" smtClean="0"/>
              <a:t>Faculty selected to participate in State Chancellor’s Office </a:t>
            </a:r>
            <a:r>
              <a:rPr lang="en-US" sz="4400" dirty="0"/>
              <a:t>sponsored </a:t>
            </a:r>
            <a:r>
              <a:rPr lang="en-US" sz="4400" dirty="0" smtClean="0"/>
              <a:t>pilot </a:t>
            </a:r>
            <a:r>
              <a:rPr lang="en-US" sz="4400" dirty="0"/>
              <a:t>program </a:t>
            </a:r>
            <a:r>
              <a:rPr lang="en-US" sz="4400" dirty="0" smtClean="0"/>
              <a:t>designed to support and improve teaching methodologies &amp; strategies among CTE teachers.</a:t>
            </a:r>
          </a:p>
          <a:p>
            <a:pPr lvl="0"/>
            <a:r>
              <a:rPr lang="en-US" sz="4400" dirty="0" smtClean="0"/>
              <a:t>Hosted </a:t>
            </a:r>
            <a:r>
              <a:rPr lang="en-US" sz="4400" dirty="0"/>
              <a:t>the </a:t>
            </a:r>
            <a:r>
              <a:rPr lang="en-US" sz="4400" dirty="0" smtClean="0"/>
              <a:t>conferences California </a:t>
            </a:r>
            <a:r>
              <a:rPr lang="en-US" sz="4400" dirty="0"/>
              <a:t>Community College Assessment </a:t>
            </a:r>
            <a:r>
              <a:rPr lang="en-US" sz="4400" dirty="0" smtClean="0"/>
              <a:t>Association, </a:t>
            </a:r>
            <a:r>
              <a:rPr lang="en-US" sz="4400" dirty="0"/>
              <a:t>CSU </a:t>
            </a:r>
            <a:r>
              <a:rPr lang="en-US" sz="4400" dirty="0" smtClean="0"/>
              <a:t>EAP</a:t>
            </a:r>
            <a:r>
              <a:rPr lang="en-US" sz="4400" dirty="0"/>
              <a:t>, California Foster Youth </a:t>
            </a:r>
            <a:r>
              <a:rPr lang="en-US" sz="4400" dirty="0" smtClean="0"/>
              <a:t>Connection, </a:t>
            </a:r>
            <a:r>
              <a:rPr lang="en-US" sz="4400" dirty="0"/>
              <a:t>County of San Bernardino/Walden After Care Foster Youth </a:t>
            </a:r>
            <a:r>
              <a:rPr lang="en-US" sz="4400" dirty="0" smtClean="0"/>
              <a:t>Employment, </a:t>
            </a:r>
            <a:r>
              <a:rPr lang="en-US" sz="4400" dirty="0"/>
              <a:t>County of San Bernardino Foster Youth Independent Living </a:t>
            </a:r>
            <a:r>
              <a:rPr lang="en-US" sz="4400" dirty="0" smtClean="0"/>
              <a:t>Program,  </a:t>
            </a:r>
            <a:r>
              <a:rPr lang="en-US" sz="4400" dirty="0"/>
              <a:t>Understanding Trauma and Supporting Educational Success Training for Foster Youth.</a:t>
            </a:r>
          </a:p>
          <a:p>
            <a:pPr lvl="0"/>
            <a:r>
              <a:rPr lang="en-US" sz="4400" dirty="0"/>
              <a:t>Professional Development Committee organized over 40 events for both flex days and over the semester. </a:t>
            </a:r>
            <a:endParaRPr lang="en-US" dirty="0"/>
          </a:p>
        </p:txBody>
      </p:sp>
    </p:spTree>
    <p:extLst>
      <p:ext uri="{BB962C8B-B14F-4D97-AF65-F5344CB8AC3E}">
        <p14:creationId xmlns:p14="http://schemas.microsoft.com/office/powerpoint/2010/main" val="96515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FOUNDATION SUPPORT</a:t>
            </a:r>
            <a:endParaRPr lang="en-US" sz="4000" b="1" dirty="0"/>
          </a:p>
        </p:txBody>
      </p:sp>
      <p:sp>
        <p:nvSpPr>
          <p:cNvPr id="3" name="Content Placeholder 2"/>
          <p:cNvSpPr>
            <a:spLocks noGrp="1"/>
          </p:cNvSpPr>
          <p:nvPr>
            <p:ph idx="1"/>
          </p:nvPr>
        </p:nvSpPr>
        <p:spPr>
          <a:xfrm>
            <a:off x="677334" y="1474887"/>
            <a:ext cx="8596668" cy="3880773"/>
          </a:xfrm>
        </p:spPr>
        <p:txBody>
          <a:bodyPr>
            <a:noAutofit/>
          </a:bodyPr>
          <a:lstStyle/>
          <a:p>
            <a:pPr lvl="0"/>
            <a:r>
              <a:rPr lang="en-US" sz="2800" dirty="0"/>
              <a:t>Awarded $112,450 in scholarships to 130 students.</a:t>
            </a:r>
          </a:p>
          <a:p>
            <a:pPr lvl="0"/>
            <a:r>
              <a:rPr lang="en-US" sz="2800" dirty="0"/>
              <a:t>Provided $8,902 in Emergency Textbook Loans to help 48 students continue their education.</a:t>
            </a:r>
          </a:p>
          <a:p>
            <a:pPr lvl="0"/>
            <a:r>
              <a:rPr lang="en-US" sz="2800" dirty="0"/>
              <a:t>Provided funding for events and activities including: Roadrunner Rally, HS Visitation Day, Arts Day, Student Recognition Dinner, Three Peaks Challenges, Herbivore Festival, Grad Breakfast, and Tea with the Deans. </a:t>
            </a:r>
          </a:p>
        </p:txBody>
      </p:sp>
    </p:spTree>
    <p:extLst>
      <p:ext uri="{BB962C8B-B14F-4D97-AF65-F5344CB8AC3E}">
        <p14:creationId xmlns:p14="http://schemas.microsoft.com/office/powerpoint/2010/main" val="190472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FOUNDATION SUPPORT, continued</a:t>
            </a:r>
            <a:endParaRPr lang="en-US" sz="4000" b="1" dirty="0"/>
          </a:p>
        </p:txBody>
      </p:sp>
      <p:sp>
        <p:nvSpPr>
          <p:cNvPr id="3" name="Content Placeholder 2"/>
          <p:cNvSpPr>
            <a:spLocks noGrp="1"/>
          </p:cNvSpPr>
          <p:nvPr>
            <p:ph idx="1"/>
          </p:nvPr>
        </p:nvSpPr>
        <p:spPr>
          <a:xfrm>
            <a:off x="677334" y="1523280"/>
            <a:ext cx="8363635" cy="4697216"/>
          </a:xfrm>
        </p:spPr>
        <p:txBody>
          <a:bodyPr>
            <a:normAutofit/>
          </a:bodyPr>
          <a:lstStyle/>
          <a:p>
            <a:r>
              <a:rPr lang="en-US" sz="2800" dirty="0"/>
              <a:t>Provided funding for programs such as: Honors Institute, Veterans Resource Center, Fire Academy, COACH, Transfer application fee waivers, and the Study Abroad Program.</a:t>
            </a:r>
          </a:p>
          <a:p>
            <a:pPr lvl="0"/>
            <a:r>
              <a:rPr lang="en-US" sz="2800" dirty="0" smtClean="0"/>
              <a:t>Overall </a:t>
            </a:r>
            <a:r>
              <a:rPr lang="en-US" sz="2800" dirty="0"/>
              <a:t>the CHC Foundation raised $721,037 and infused $352,974 back into the College. The CHC Foundation holds </a:t>
            </a:r>
            <a:r>
              <a:rPr lang="en-US" sz="2800" dirty="0" smtClean="0"/>
              <a:t>$2.6 </a:t>
            </a:r>
            <a:r>
              <a:rPr lang="en-US" sz="2800" dirty="0"/>
              <a:t>million in assets and we are committed to building our endowment so that the funds raised now will continue to support the college in-perpetuity.</a:t>
            </a:r>
          </a:p>
          <a:p>
            <a:endParaRPr lang="en-US" dirty="0"/>
          </a:p>
        </p:txBody>
      </p:sp>
    </p:spTree>
    <p:extLst>
      <p:ext uri="{BB962C8B-B14F-4D97-AF65-F5344CB8AC3E}">
        <p14:creationId xmlns:p14="http://schemas.microsoft.com/office/powerpoint/2010/main" val="91191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INSTITUTIONAL DEVELOPMENT</a:t>
            </a:r>
            <a:endParaRPr lang="en-US" sz="4000" b="1" dirty="0"/>
          </a:p>
        </p:txBody>
      </p:sp>
      <p:sp>
        <p:nvSpPr>
          <p:cNvPr id="3" name="Content Placeholder 2"/>
          <p:cNvSpPr>
            <a:spLocks noGrp="1"/>
          </p:cNvSpPr>
          <p:nvPr>
            <p:ph idx="1"/>
          </p:nvPr>
        </p:nvSpPr>
        <p:spPr>
          <a:xfrm>
            <a:off x="677333" y="1275008"/>
            <a:ext cx="9844705" cy="5422006"/>
          </a:xfrm>
        </p:spPr>
        <p:txBody>
          <a:bodyPr>
            <a:normAutofit/>
          </a:bodyPr>
          <a:lstStyle/>
          <a:p>
            <a:pPr lvl="0"/>
            <a:r>
              <a:rPr lang="en-US" sz="2400" dirty="0"/>
              <a:t>ACCJC Midterm Report </a:t>
            </a:r>
            <a:r>
              <a:rPr lang="en-US" sz="2400" dirty="0" smtClean="0"/>
              <a:t>completed</a:t>
            </a:r>
            <a:endParaRPr lang="en-US" sz="2400" dirty="0"/>
          </a:p>
          <a:p>
            <a:pPr lvl="0"/>
            <a:r>
              <a:rPr lang="en-US" sz="2400" dirty="0"/>
              <a:t>SSSP/Equity/Basic Skills Plan Integration</a:t>
            </a:r>
          </a:p>
          <a:p>
            <a:pPr lvl="0"/>
            <a:r>
              <a:rPr lang="en-US" sz="2400" dirty="0"/>
              <a:t>Guided Pathways </a:t>
            </a:r>
          </a:p>
          <a:p>
            <a:pPr lvl="0"/>
            <a:r>
              <a:rPr lang="en-US" sz="2400" dirty="0"/>
              <a:t>Tableau dashboard for use with program review, enrollment management, planning, and evidence-based decision making</a:t>
            </a:r>
          </a:p>
          <a:p>
            <a:pPr lvl="0"/>
            <a:r>
              <a:rPr lang="en-US" sz="2400" dirty="0"/>
              <a:t>Committee Chairs Training</a:t>
            </a:r>
          </a:p>
          <a:p>
            <a:pPr lvl="0"/>
            <a:r>
              <a:rPr lang="en-US" sz="2400" dirty="0"/>
              <a:t>Completed “Churn 2”</a:t>
            </a:r>
          </a:p>
          <a:p>
            <a:pPr lvl="0"/>
            <a:r>
              <a:rPr lang="en-US" sz="2400" dirty="0"/>
              <a:t>Renovations of CNTL, CTB, and PAC </a:t>
            </a:r>
            <a:r>
              <a:rPr lang="en-US" sz="2400" dirty="0" smtClean="0"/>
              <a:t>buildings</a:t>
            </a:r>
          </a:p>
          <a:p>
            <a:pPr lvl="0"/>
            <a:r>
              <a:rPr lang="en-US" sz="2400" dirty="0"/>
              <a:t>Obtained LEED Platinum certification on the Crafton Center</a:t>
            </a:r>
          </a:p>
          <a:p>
            <a:r>
              <a:rPr lang="en-US" sz="2400" dirty="0"/>
              <a:t>Non-potable water system installation received IEEP Red Tape to Red Carpet Award</a:t>
            </a:r>
          </a:p>
          <a:p>
            <a:endParaRPr lang="en-US" dirty="0"/>
          </a:p>
        </p:txBody>
      </p:sp>
    </p:spTree>
    <p:extLst>
      <p:ext uri="{BB962C8B-B14F-4D97-AF65-F5344CB8AC3E}">
        <p14:creationId xmlns:p14="http://schemas.microsoft.com/office/powerpoint/2010/main" val="1164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WHAT’S NEW?</a:t>
            </a:r>
            <a:endParaRPr lang="en-US" sz="4000" b="1" dirty="0"/>
          </a:p>
        </p:txBody>
      </p:sp>
      <p:sp>
        <p:nvSpPr>
          <p:cNvPr id="3" name="Content Placeholder 2"/>
          <p:cNvSpPr>
            <a:spLocks noGrp="1"/>
          </p:cNvSpPr>
          <p:nvPr>
            <p:ph idx="1"/>
          </p:nvPr>
        </p:nvSpPr>
        <p:spPr>
          <a:xfrm>
            <a:off x="614989" y="1523280"/>
            <a:ext cx="8596668" cy="4912156"/>
          </a:xfrm>
        </p:spPr>
        <p:txBody>
          <a:bodyPr>
            <a:normAutofit fontScale="92500"/>
          </a:bodyPr>
          <a:lstStyle/>
          <a:p>
            <a:pPr lvl="0"/>
            <a:r>
              <a:rPr lang="en-US" sz="2600" dirty="0"/>
              <a:t>Hobson’s and Starfish </a:t>
            </a:r>
          </a:p>
          <a:p>
            <a:pPr lvl="0"/>
            <a:r>
              <a:rPr lang="en-US" sz="2600" dirty="0"/>
              <a:t>Acceleration in Math and English Basic Skills (Math is the Inland Empire’s first to adopt the co-requisite model)</a:t>
            </a:r>
          </a:p>
          <a:p>
            <a:pPr lvl="0"/>
            <a:r>
              <a:rPr lang="en-US" sz="2600" dirty="0"/>
              <a:t>New block class schedule</a:t>
            </a:r>
          </a:p>
          <a:p>
            <a:pPr lvl="0"/>
            <a:r>
              <a:rPr lang="en-US" sz="2600" dirty="0"/>
              <a:t>“Free textbook” label in class schedule</a:t>
            </a:r>
          </a:p>
          <a:p>
            <a:pPr lvl="0"/>
            <a:r>
              <a:rPr lang="en-US" sz="2600" dirty="0" smtClean="0"/>
              <a:t>Veterans </a:t>
            </a:r>
            <a:r>
              <a:rPr lang="en-US" sz="2600" dirty="0"/>
              <a:t>Resource Center </a:t>
            </a:r>
          </a:p>
          <a:p>
            <a:pPr lvl="0"/>
            <a:r>
              <a:rPr lang="en-US" sz="2600" dirty="0"/>
              <a:t>STEM Center </a:t>
            </a:r>
          </a:p>
          <a:p>
            <a:pPr lvl="0"/>
            <a:r>
              <a:rPr lang="en-US" sz="2600" i="1" dirty="0"/>
              <a:t>Student Lingo</a:t>
            </a:r>
            <a:r>
              <a:rPr lang="en-US" sz="2600" dirty="0"/>
              <a:t>, a series of Online Counseling </a:t>
            </a:r>
            <a:r>
              <a:rPr lang="en-US" sz="2600" dirty="0" smtClean="0"/>
              <a:t>workshops</a:t>
            </a:r>
            <a:endParaRPr lang="en-US" sz="2600" dirty="0"/>
          </a:p>
          <a:p>
            <a:pPr lvl="0"/>
            <a:r>
              <a:rPr lang="en-US" sz="2600" dirty="0"/>
              <a:t>New Guardian Scholars Program (EOPS)</a:t>
            </a:r>
          </a:p>
          <a:p>
            <a:pPr lvl="0"/>
            <a:r>
              <a:rPr lang="en-US" sz="2600" dirty="0"/>
              <a:t>Athletics</a:t>
            </a:r>
          </a:p>
          <a:p>
            <a:endParaRPr lang="en-US" dirty="0"/>
          </a:p>
        </p:txBody>
      </p:sp>
    </p:spTree>
    <p:extLst>
      <p:ext uri="{BB962C8B-B14F-4D97-AF65-F5344CB8AC3E}">
        <p14:creationId xmlns:p14="http://schemas.microsoft.com/office/powerpoint/2010/main" val="241384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EDUCATIONAL MASTER PLAN</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676" y="1270000"/>
            <a:ext cx="6734431" cy="5204896"/>
          </a:xfrm>
        </p:spPr>
      </p:pic>
    </p:spTree>
    <p:extLst>
      <p:ext uri="{BB962C8B-B14F-4D97-AF65-F5344CB8AC3E}">
        <p14:creationId xmlns:p14="http://schemas.microsoft.com/office/powerpoint/2010/main" val="320587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0799" y="2868848"/>
            <a:ext cx="7766936" cy="1646302"/>
          </a:xfrm>
        </p:spPr>
        <p:txBody>
          <a:bodyPr/>
          <a:lstStyle/>
          <a:p>
            <a:r>
              <a:rPr lang="en-US" b="1" dirty="0" smtClean="0"/>
              <a:t>HAPPY NEW YEAR</a:t>
            </a:r>
            <a:r>
              <a:rPr lang="en-US" b="1" dirty="0" smtClean="0"/>
              <a:t>!</a:t>
            </a:r>
            <a:br>
              <a:rPr lang="en-US" b="1" dirty="0" smtClean="0"/>
            </a:br>
            <a:r>
              <a:rPr lang="en-US" b="1" dirty="0" smtClean="0"/>
              <a:t/>
            </a:r>
            <a:br>
              <a:rPr lang="en-US" b="1" dirty="0" smtClean="0"/>
            </a:br>
            <a:r>
              <a:rPr lang="en-US" b="1" dirty="0" smtClean="0"/>
              <a:t>HAPPY NEW SEMESTER! </a:t>
            </a:r>
            <a:endParaRPr lang="en-US" b="1" dirty="0"/>
          </a:p>
        </p:txBody>
      </p:sp>
    </p:spTree>
    <p:extLst>
      <p:ext uri="{BB962C8B-B14F-4D97-AF65-F5344CB8AC3E}">
        <p14:creationId xmlns:p14="http://schemas.microsoft.com/office/powerpoint/2010/main" val="208470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STRATEGIC OBJECTIVES</a:t>
            </a:r>
            <a:endParaRPr lang="en-US" sz="4000" b="1" dirty="0"/>
          </a:p>
        </p:txBody>
      </p:sp>
      <p:sp>
        <p:nvSpPr>
          <p:cNvPr id="3" name="Content Placeholder 2"/>
          <p:cNvSpPr>
            <a:spLocks noGrp="1"/>
          </p:cNvSpPr>
          <p:nvPr>
            <p:ph idx="1"/>
          </p:nvPr>
        </p:nvSpPr>
        <p:spPr>
          <a:xfrm>
            <a:off x="677334" y="1357400"/>
            <a:ext cx="8596668" cy="4944546"/>
          </a:xfrm>
        </p:spPr>
        <p:txBody>
          <a:bodyPr>
            <a:normAutofit fontScale="92500"/>
          </a:bodyPr>
          <a:lstStyle/>
          <a:p>
            <a:pPr lvl="0"/>
            <a:r>
              <a:rPr lang="en-US" sz="2400" dirty="0"/>
              <a:t>Achieve the applicable goals in the Distance Education Plan (1.1.4)</a:t>
            </a:r>
          </a:p>
          <a:p>
            <a:pPr lvl="0"/>
            <a:r>
              <a:rPr lang="en-US" sz="2400" dirty="0"/>
              <a:t>Expand enrollment and services to underrepresented groups (4.2.3)</a:t>
            </a:r>
          </a:p>
          <a:p>
            <a:pPr lvl="0"/>
            <a:r>
              <a:rPr lang="en-US" sz="2400" dirty="0"/>
              <a:t>Align course offerings with student needs and demands (7.2.1)</a:t>
            </a:r>
          </a:p>
          <a:p>
            <a:pPr lvl="0"/>
            <a:r>
              <a:rPr lang="en-US" sz="2400" dirty="0"/>
              <a:t>Expand access to programs (i.e. international students, transfer model curriculum, and dual enrollment with K-12 partners) (7.2.6)</a:t>
            </a:r>
          </a:p>
          <a:p>
            <a:pPr lvl="0"/>
            <a:r>
              <a:rPr lang="en-US" sz="2400" dirty="0"/>
              <a:t>Refine and revise the Resource Allocation Model (RAM) to meet campus needs (9.1.3)</a:t>
            </a:r>
          </a:p>
          <a:p>
            <a:pPr lvl="0"/>
            <a:r>
              <a:rPr lang="en-US" sz="2400" dirty="0"/>
              <a:t>Ensure institutional planning informs the allocation of resources (9.1.5)</a:t>
            </a:r>
          </a:p>
          <a:p>
            <a:endParaRPr lang="en-US" dirty="0"/>
          </a:p>
        </p:txBody>
      </p:sp>
    </p:spTree>
    <p:extLst>
      <p:ext uri="{BB962C8B-B14F-4D97-AF65-F5344CB8AC3E}">
        <p14:creationId xmlns:p14="http://schemas.microsoft.com/office/powerpoint/2010/main" val="256448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NEXT STEPS</a:t>
            </a:r>
            <a:endParaRPr lang="en-US" sz="4000" b="1" dirty="0"/>
          </a:p>
        </p:txBody>
      </p:sp>
      <p:sp>
        <p:nvSpPr>
          <p:cNvPr id="3" name="Content Placeholder 2"/>
          <p:cNvSpPr>
            <a:spLocks noGrp="1"/>
          </p:cNvSpPr>
          <p:nvPr>
            <p:ph idx="1"/>
          </p:nvPr>
        </p:nvSpPr>
        <p:spPr/>
        <p:txBody>
          <a:bodyPr>
            <a:normAutofit/>
          </a:bodyPr>
          <a:lstStyle/>
          <a:p>
            <a:pPr lvl="0"/>
            <a:r>
              <a:rPr lang="en-US" sz="3600" dirty="0"/>
              <a:t>Open forums</a:t>
            </a:r>
          </a:p>
          <a:p>
            <a:pPr lvl="0"/>
            <a:r>
              <a:rPr lang="en-US" sz="3600" dirty="0"/>
              <a:t>Planning session </a:t>
            </a:r>
          </a:p>
          <a:p>
            <a:endParaRPr lang="en-US" sz="2400" dirty="0"/>
          </a:p>
        </p:txBody>
      </p:sp>
    </p:spTree>
    <p:extLst>
      <p:ext uri="{BB962C8B-B14F-4D97-AF65-F5344CB8AC3E}">
        <p14:creationId xmlns:p14="http://schemas.microsoft.com/office/powerpoint/2010/main" val="338419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882"/>
            <a:ext cx="10676466" cy="824311"/>
          </a:xfrm>
        </p:spPr>
        <p:txBody>
          <a:bodyPr>
            <a:normAutofit/>
          </a:bodyPr>
          <a:lstStyle/>
          <a:p>
            <a:r>
              <a:rPr lang="en-US" sz="4000" b="1" dirty="0" smtClean="0"/>
              <a:t>INSTRUCTION OFFICE UPDATE</a:t>
            </a:r>
            <a:endParaRPr lang="en-US" sz="4000" b="1" dirty="0"/>
          </a:p>
        </p:txBody>
      </p:sp>
      <p:sp>
        <p:nvSpPr>
          <p:cNvPr id="3" name="Content Placeholder 2"/>
          <p:cNvSpPr>
            <a:spLocks noGrp="1"/>
          </p:cNvSpPr>
          <p:nvPr>
            <p:ph idx="1"/>
          </p:nvPr>
        </p:nvSpPr>
        <p:spPr>
          <a:xfrm>
            <a:off x="840620" y="1543519"/>
            <a:ext cx="9019169" cy="1942632"/>
          </a:xfrm>
        </p:spPr>
        <p:txBody>
          <a:bodyPr>
            <a:normAutofit/>
          </a:bodyPr>
          <a:lstStyle/>
          <a:p>
            <a:r>
              <a:rPr lang="en-US" sz="3600" dirty="0" smtClean="0"/>
              <a:t>Enrollment on Track…mostly…</a:t>
            </a:r>
            <a:endParaRPr lang="en-US" sz="3600" dirty="0"/>
          </a:p>
        </p:txBody>
      </p:sp>
    </p:spTree>
    <p:extLst>
      <p:ext uri="{BB962C8B-B14F-4D97-AF65-F5344CB8AC3E}">
        <p14:creationId xmlns:p14="http://schemas.microsoft.com/office/powerpoint/2010/main" val="615338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705" y="600429"/>
            <a:ext cx="10470200" cy="5039327"/>
          </a:xfrm>
          <a:prstGeom prst="rect">
            <a:avLst/>
          </a:prstGeom>
        </p:spPr>
      </p:pic>
    </p:spTree>
    <p:extLst>
      <p:ext uri="{BB962C8B-B14F-4D97-AF65-F5344CB8AC3E}">
        <p14:creationId xmlns:p14="http://schemas.microsoft.com/office/powerpoint/2010/main" val="105633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61" y="336551"/>
            <a:ext cx="10515600" cy="1137104"/>
          </a:xfrm>
        </p:spPr>
        <p:txBody>
          <a:bodyPr>
            <a:normAutofit/>
          </a:bodyPr>
          <a:lstStyle/>
          <a:p>
            <a:r>
              <a:rPr lang="en-US" sz="4000" b="1" dirty="0" smtClean="0"/>
              <a:t>OFFICE OF INSTRUCTION, continued</a:t>
            </a:r>
            <a:endParaRPr lang="en-US" sz="4000" b="1" dirty="0"/>
          </a:p>
        </p:txBody>
      </p:sp>
      <p:sp>
        <p:nvSpPr>
          <p:cNvPr id="3" name="Content Placeholder 2"/>
          <p:cNvSpPr>
            <a:spLocks noGrp="1"/>
          </p:cNvSpPr>
          <p:nvPr>
            <p:ph idx="1"/>
          </p:nvPr>
        </p:nvSpPr>
        <p:spPr>
          <a:xfrm>
            <a:off x="649574" y="1049311"/>
            <a:ext cx="11542426" cy="5561351"/>
          </a:xfrm>
        </p:spPr>
        <p:txBody>
          <a:bodyPr>
            <a:noAutofit/>
          </a:bodyPr>
          <a:lstStyle/>
          <a:p>
            <a:r>
              <a:rPr lang="en-US" sz="2400" dirty="0" smtClean="0"/>
              <a:t>Improving </a:t>
            </a:r>
            <a:r>
              <a:rPr lang="en-US" sz="2400" dirty="0"/>
              <a:t>enrollment:</a:t>
            </a:r>
          </a:p>
          <a:p>
            <a:pPr lvl="1"/>
            <a:r>
              <a:rPr lang="en-US" sz="2400" dirty="0"/>
              <a:t> </a:t>
            </a:r>
            <a:r>
              <a:rPr lang="en-US" sz="2400" dirty="0" smtClean="0"/>
              <a:t>Retention </a:t>
            </a:r>
            <a:endParaRPr lang="en-US" sz="2400" dirty="0"/>
          </a:p>
          <a:p>
            <a:pPr lvl="1">
              <a:defRPr/>
            </a:pPr>
            <a:r>
              <a:rPr lang="en-US" sz="2400" dirty="0"/>
              <a:t>Growing </a:t>
            </a:r>
          </a:p>
          <a:p>
            <a:r>
              <a:rPr lang="en-US" sz="2400" dirty="0" smtClean="0"/>
              <a:t>Guided Pathways</a:t>
            </a:r>
          </a:p>
          <a:p>
            <a:r>
              <a:rPr lang="en-US" sz="2400" dirty="0" smtClean="0"/>
              <a:t>Dual Enrollment</a:t>
            </a:r>
          </a:p>
          <a:p>
            <a:r>
              <a:rPr lang="en-US" sz="2400" dirty="0" smtClean="0"/>
              <a:t>AEBG/ ESL</a:t>
            </a:r>
          </a:p>
          <a:p>
            <a:r>
              <a:rPr lang="en-US" sz="2400" dirty="0" smtClean="0"/>
              <a:t>STEM </a:t>
            </a:r>
            <a:endParaRPr lang="en-US" sz="2400" dirty="0"/>
          </a:p>
          <a:p>
            <a:r>
              <a:rPr lang="en-US" sz="2400" dirty="0"/>
              <a:t>Tutoring Center</a:t>
            </a:r>
          </a:p>
          <a:p>
            <a:r>
              <a:rPr lang="en-US" sz="2400" dirty="0" smtClean="0"/>
              <a:t>State level :</a:t>
            </a:r>
          </a:p>
          <a:p>
            <a:pPr lvl="1"/>
            <a:r>
              <a:rPr lang="en-US" sz="2400" dirty="0" smtClean="0"/>
              <a:t>New </a:t>
            </a:r>
            <a:r>
              <a:rPr lang="en-US" sz="2400" dirty="0"/>
              <a:t>Online College</a:t>
            </a:r>
          </a:p>
          <a:p>
            <a:pPr lvl="1"/>
            <a:r>
              <a:rPr lang="en-US" sz="2400" dirty="0"/>
              <a:t>Curriculum </a:t>
            </a:r>
            <a:r>
              <a:rPr lang="en-US" sz="2400" dirty="0" smtClean="0"/>
              <a:t>System</a:t>
            </a:r>
          </a:p>
        </p:txBody>
      </p:sp>
    </p:spTree>
    <p:extLst>
      <p:ext uri="{BB962C8B-B14F-4D97-AF65-F5344CB8AC3E}">
        <p14:creationId xmlns:p14="http://schemas.microsoft.com/office/powerpoint/2010/main" val="413338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ACCREDITATION</a:t>
            </a:r>
            <a:endParaRPr lang="en-US" sz="4000" b="1" dirty="0"/>
          </a:p>
        </p:txBody>
      </p:sp>
      <p:sp>
        <p:nvSpPr>
          <p:cNvPr id="3" name="Content Placeholder 2"/>
          <p:cNvSpPr>
            <a:spLocks noGrp="1"/>
          </p:cNvSpPr>
          <p:nvPr>
            <p:ph idx="1"/>
          </p:nvPr>
        </p:nvSpPr>
        <p:spPr>
          <a:xfrm>
            <a:off x="512443" y="1396090"/>
            <a:ext cx="8596668" cy="3880773"/>
          </a:xfrm>
        </p:spPr>
        <p:txBody>
          <a:bodyPr>
            <a:noAutofit/>
          </a:bodyPr>
          <a:lstStyle/>
          <a:p>
            <a:r>
              <a:rPr lang="en-US" sz="2400" dirty="0" smtClean="0"/>
              <a:t>Midterm Report submitted</a:t>
            </a:r>
          </a:p>
          <a:p>
            <a:pPr lvl="1"/>
            <a:r>
              <a:rPr lang="en-US" sz="2200" dirty="0" smtClean="0"/>
              <a:t>Commission meets January 10-12, 2018</a:t>
            </a:r>
          </a:p>
          <a:p>
            <a:pPr lvl="1"/>
            <a:r>
              <a:rPr lang="en-US" sz="2200" dirty="0" smtClean="0"/>
              <a:t>Notification in February</a:t>
            </a:r>
          </a:p>
          <a:p>
            <a:r>
              <a:rPr lang="en-US" sz="2400" dirty="0" smtClean="0"/>
              <a:t>“The New” ACCJC</a:t>
            </a:r>
          </a:p>
          <a:p>
            <a:pPr lvl="1"/>
            <a:r>
              <a:rPr lang="en-US" sz="2400" dirty="0" smtClean="0"/>
              <a:t>Commission’s new Portfolio Model</a:t>
            </a:r>
          </a:p>
          <a:p>
            <a:pPr lvl="1"/>
            <a:r>
              <a:rPr lang="en-US" sz="2400" dirty="0" smtClean="0"/>
              <a:t>Vice President Gohar Momjian, CHC’s Assigned Liaison</a:t>
            </a:r>
          </a:p>
          <a:p>
            <a:r>
              <a:rPr lang="en-US" sz="2400" dirty="0" smtClean="0"/>
              <a:t>IEAOC:</a:t>
            </a:r>
          </a:p>
          <a:p>
            <a:pPr lvl="1"/>
            <a:r>
              <a:rPr lang="en-US" sz="2400" dirty="0" smtClean="0"/>
              <a:t>Revising the Institutional Assessment Plan</a:t>
            </a:r>
          </a:p>
          <a:p>
            <a:pPr lvl="1"/>
            <a:r>
              <a:rPr lang="en-US" sz="2400" dirty="0" smtClean="0"/>
              <a:t>Sharing the Standards with committees</a:t>
            </a:r>
          </a:p>
          <a:p>
            <a:pPr lvl="1"/>
            <a:r>
              <a:rPr lang="en-US" sz="2400" dirty="0" smtClean="0"/>
              <a:t>Increasing the number of courses assessed.</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874" y="357565"/>
            <a:ext cx="3966255" cy="2978911"/>
          </a:xfrm>
          <a:prstGeom prst="rect">
            <a:avLst/>
          </a:prstGeom>
        </p:spPr>
      </p:pic>
    </p:spTree>
    <p:extLst>
      <p:ext uri="{BB962C8B-B14F-4D97-AF65-F5344CB8AC3E}">
        <p14:creationId xmlns:p14="http://schemas.microsoft.com/office/powerpoint/2010/main" val="405163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564130" cy="1243914"/>
          </a:xfrm>
        </p:spPr>
        <p:txBody>
          <a:bodyPr>
            <a:normAutofit fontScale="90000"/>
          </a:bodyPr>
          <a:lstStyle/>
          <a:p>
            <a:r>
              <a:rPr lang="en-US" sz="4000" b="1" dirty="0" smtClean="0"/>
              <a:t>INTEGRATED PLANNING</a:t>
            </a:r>
            <a:r>
              <a:rPr lang="en-US" sz="4000" b="1" dirty="0"/>
              <a:t> (</a:t>
            </a:r>
            <a:r>
              <a:rPr lang="en-US" sz="4000" b="1" dirty="0" smtClean="0"/>
              <a:t>SSSP, Equity, BSI)</a:t>
            </a:r>
            <a:endParaRPr lang="en-US" sz="4000" b="1" dirty="0"/>
          </a:p>
        </p:txBody>
      </p:sp>
      <p:sp>
        <p:nvSpPr>
          <p:cNvPr id="3" name="Content Placeholder 2"/>
          <p:cNvSpPr>
            <a:spLocks noGrp="1"/>
          </p:cNvSpPr>
          <p:nvPr>
            <p:ph idx="1"/>
          </p:nvPr>
        </p:nvSpPr>
        <p:spPr>
          <a:xfrm>
            <a:off x="854439" y="1450713"/>
            <a:ext cx="7607508" cy="4235711"/>
          </a:xfrm>
        </p:spPr>
        <p:txBody>
          <a:bodyPr>
            <a:noAutofit/>
          </a:bodyPr>
          <a:lstStyle/>
          <a:p>
            <a:pPr marL="514350" indent="-514350">
              <a:buFont typeface="+mj-lt"/>
              <a:buAutoNum type="arabicPeriod"/>
            </a:pPr>
            <a:r>
              <a:rPr lang="en-US" sz="2400" dirty="0" smtClean="0"/>
              <a:t>Promote Basic Skills Completion</a:t>
            </a:r>
          </a:p>
          <a:p>
            <a:pPr lvl="1"/>
            <a:r>
              <a:rPr lang="en-US" sz="2400" dirty="0" smtClean="0"/>
              <a:t>MMAP Assessment, Educational Planning, tutoring, redesign of Developmental Education sequences</a:t>
            </a:r>
          </a:p>
          <a:p>
            <a:pPr marL="514350" indent="-514350">
              <a:buFont typeface="+mj-lt"/>
              <a:buAutoNum type="arabicPeriod"/>
            </a:pPr>
            <a:r>
              <a:rPr lang="en-US" sz="2400" dirty="0" smtClean="0"/>
              <a:t>Close Achievement Gaps</a:t>
            </a:r>
          </a:p>
          <a:p>
            <a:pPr lvl="1"/>
            <a:r>
              <a:rPr lang="en-US" sz="2400" dirty="0" smtClean="0"/>
              <a:t>Ed planning, early alert, first year experience program, professional development, tutoring, research-based initiatives and practices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958" y="3993533"/>
            <a:ext cx="3477110" cy="2534004"/>
          </a:xfrm>
          <a:prstGeom prst="rect">
            <a:avLst/>
          </a:prstGeom>
          <a:effectLst>
            <a:softEdge rad="152400"/>
          </a:effectLst>
        </p:spPr>
      </p:pic>
    </p:spTree>
    <p:extLst>
      <p:ext uri="{BB962C8B-B14F-4D97-AF65-F5344CB8AC3E}">
        <p14:creationId xmlns:p14="http://schemas.microsoft.com/office/powerpoint/2010/main" val="266858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INTEGRATED PLANNING, continued</a:t>
            </a:r>
            <a:endParaRPr lang="en-US" sz="4000" b="1" dirty="0"/>
          </a:p>
        </p:txBody>
      </p:sp>
      <p:sp>
        <p:nvSpPr>
          <p:cNvPr id="3" name="Content Placeholder 2"/>
          <p:cNvSpPr>
            <a:spLocks noGrp="1"/>
          </p:cNvSpPr>
          <p:nvPr>
            <p:ph idx="1"/>
          </p:nvPr>
        </p:nvSpPr>
        <p:spPr>
          <a:xfrm>
            <a:off x="677334" y="1869038"/>
            <a:ext cx="8596668" cy="3880773"/>
          </a:xfrm>
        </p:spPr>
        <p:txBody>
          <a:bodyPr/>
          <a:lstStyle/>
          <a:p>
            <a:pPr marL="514350" indent="-514350">
              <a:buFont typeface="+mj-lt"/>
              <a:buAutoNum type="arabicPeriod" startAt="3"/>
            </a:pPr>
            <a:r>
              <a:rPr lang="en-US" sz="2400" dirty="0"/>
              <a:t>Success rates—Degrees, Certificates, Transfer</a:t>
            </a:r>
          </a:p>
          <a:p>
            <a:pPr lvl="1"/>
            <a:r>
              <a:rPr lang="en-US" sz="2400" dirty="0"/>
              <a:t>Ed planning, MMAP, guided pathways, structured career exploration, tutoring, support for basic skills co-requisite courses, guided major exploration</a:t>
            </a:r>
          </a:p>
          <a:p>
            <a:endParaRPr lang="en-US" dirty="0"/>
          </a:p>
        </p:txBody>
      </p:sp>
    </p:spTree>
    <p:extLst>
      <p:ext uri="{BB962C8B-B14F-4D97-AF65-F5344CB8AC3E}">
        <p14:creationId xmlns:p14="http://schemas.microsoft.com/office/powerpoint/2010/main" val="274804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INTEGRATED PLANNING, continued</a:t>
            </a:r>
            <a:endParaRPr lang="en-US" sz="4000" b="1" dirty="0"/>
          </a:p>
        </p:txBody>
      </p:sp>
      <p:sp>
        <p:nvSpPr>
          <p:cNvPr id="3" name="Content Placeholder 2"/>
          <p:cNvSpPr>
            <a:spLocks noGrp="1"/>
          </p:cNvSpPr>
          <p:nvPr>
            <p:ph idx="1"/>
          </p:nvPr>
        </p:nvSpPr>
        <p:spPr>
          <a:xfrm>
            <a:off x="689548" y="1394084"/>
            <a:ext cx="8169639" cy="5336499"/>
          </a:xfrm>
        </p:spPr>
        <p:txBody>
          <a:bodyPr>
            <a:noAutofit/>
          </a:bodyPr>
          <a:lstStyle/>
          <a:p>
            <a:pPr marL="457200" indent="-457200">
              <a:buFont typeface="+mj-lt"/>
              <a:buAutoNum type="arabicPeriod" startAt="4"/>
            </a:pPr>
            <a:r>
              <a:rPr lang="en-US" sz="2400" dirty="0" smtClean="0"/>
              <a:t>Deeper collaborations with school districts, workforce agencies and community partners</a:t>
            </a:r>
          </a:p>
          <a:p>
            <a:pPr lvl="1"/>
            <a:r>
              <a:rPr lang="en-US" sz="2400" dirty="0" smtClean="0"/>
              <a:t>SOA</a:t>
            </a:r>
            <a:r>
              <a:rPr lang="en-US" sz="2400" baseline="30000" dirty="0" smtClean="0"/>
              <a:t>3</a:t>
            </a:r>
            <a:r>
              <a:rPr lang="en-US" sz="2400" dirty="0" smtClean="0"/>
              <a:t>R, dual enrollment, course sequences for adult learners, Multiple Measures assessment, SSSP/AEBG services for adult school learners, noncredit basic skills course sequences</a:t>
            </a:r>
            <a:endParaRPr lang="en-US" sz="2400" dirty="0"/>
          </a:p>
          <a:p>
            <a:pPr marL="514350" indent="-514350">
              <a:buFont typeface="+mj-lt"/>
              <a:buAutoNum type="arabicPeriod" startAt="4"/>
            </a:pPr>
            <a:r>
              <a:rPr lang="en-US" sz="2400" dirty="0" smtClean="0"/>
              <a:t>Improve support for students on or at-risk of being on academic or progress probation</a:t>
            </a:r>
          </a:p>
          <a:p>
            <a:pPr lvl="1"/>
            <a:r>
              <a:rPr lang="en-US" sz="2400" dirty="0" smtClean="0"/>
              <a:t>Starfish, identification of at-risk students, educational planning, online workshops, mandatory tutorial support</a:t>
            </a:r>
          </a:p>
        </p:txBody>
      </p:sp>
    </p:spTree>
    <p:extLst>
      <p:ext uri="{BB962C8B-B14F-4D97-AF65-F5344CB8AC3E}">
        <p14:creationId xmlns:p14="http://schemas.microsoft.com/office/powerpoint/2010/main" val="189255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SERVICES UPDATE</a:t>
            </a:r>
            <a:endParaRPr lang="en-US" sz="4000" b="1" dirty="0"/>
          </a:p>
        </p:txBody>
      </p:sp>
      <p:sp>
        <p:nvSpPr>
          <p:cNvPr id="3" name="Content Placeholder 2"/>
          <p:cNvSpPr>
            <a:spLocks noGrp="1"/>
          </p:cNvSpPr>
          <p:nvPr>
            <p:ph idx="1"/>
          </p:nvPr>
        </p:nvSpPr>
        <p:spPr>
          <a:xfrm>
            <a:off x="677334" y="1521034"/>
            <a:ext cx="8596668" cy="4377454"/>
          </a:xfrm>
        </p:spPr>
        <p:txBody>
          <a:bodyPr>
            <a:noAutofit/>
          </a:bodyPr>
          <a:lstStyle/>
          <a:p>
            <a:r>
              <a:rPr lang="en-US" sz="2400" dirty="0" smtClean="0"/>
              <a:t>Answer Centers</a:t>
            </a:r>
          </a:p>
          <a:p>
            <a:r>
              <a:rPr lang="en-US" sz="2400" dirty="0" smtClean="0"/>
              <a:t>Degree Planner and Starfish</a:t>
            </a:r>
          </a:p>
          <a:p>
            <a:r>
              <a:rPr lang="en-US" sz="2400" dirty="0" smtClean="0"/>
              <a:t>High school partnerships</a:t>
            </a:r>
          </a:p>
          <a:p>
            <a:r>
              <a:rPr lang="en-US" sz="2400" dirty="0"/>
              <a:t>S</a:t>
            </a:r>
            <a:r>
              <a:rPr lang="en-US" sz="2400" dirty="0" smtClean="0"/>
              <a:t>ervice pathway for online students</a:t>
            </a:r>
          </a:p>
          <a:p>
            <a:r>
              <a:rPr lang="en-US" sz="2400" dirty="0" smtClean="0"/>
              <a:t>Service pathways that meet individual students’ needs</a:t>
            </a:r>
          </a:p>
          <a:p>
            <a:r>
              <a:rPr lang="en-US" sz="2400" dirty="0" smtClean="0"/>
              <a:t>AVID for Higher Education</a:t>
            </a:r>
          </a:p>
          <a:p>
            <a:r>
              <a:rPr lang="en-US" sz="2400" dirty="0" smtClean="0"/>
              <a:t>Paperless workflow</a:t>
            </a:r>
          </a:p>
          <a:p>
            <a:r>
              <a:rPr lang="en-US" sz="2400" dirty="0" smtClean="0"/>
              <a:t>Title IX training</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793" y="4183535"/>
            <a:ext cx="3987384" cy="2674465"/>
          </a:xfrm>
          <a:prstGeom prst="rect">
            <a:avLst/>
          </a:prstGeom>
        </p:spPr>
      </p:pic>
    </p:spTree>
    <p:extLst>
      <p:ext uri="{BB962C8B-B14F-4D97-AF65-F5344CB8AC3E}">
        <p14:creationId xmlns:p14="http://schemas.microsoft.com/office/powerpoint/2010/main" val="406217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35525"/>
            <a:ext cx="8596668" cy="1320800"/>
          </a:xfrm>
        </p:spPr>
        <p:txBody>
          <a:bodyPr>
            <a:normAutofit/>
          </a:bodyPr>
          <a:lstStyle/>
          <a:p>
            <a:r>
              <a:rPr lang="en-US" sz="4000" b="1" dirty="0" smtClean="0"/>
              <a:t>VISION </a:t>
            </a:r>
            <a:endParaRPr lang="en-US" sz="4000" b="1" dirty="0"/>
          </a:p>
        </p:txBody>
      </p:sp>
      <p:sp>
        <p:nvSpPr>
          <p:cNvPr id="3" name="Content Placeholder 2"/>
          <p:cNvSpPr>
            <a:spLocks noGrp="1"/>
          </p:cNvSpPr>
          <p:nvPr>
            <p:ph idx="1"/>
          </p:nvPr>
        </p:nvSpPr>
        <p:spPr>
          <a:xfrm>
            <a:off x="677333" y="1930400"/>
            <a:ext cx="9548491" cy="3646152"/>
          </a:xfrm>
        </p:spPr>
        <p:txBody>
          <a:bodyPr/>
          <a:lstStyle/>
          <a:p>
            <a:pPr lvl="0"/>
            <a:r>
              <a:rPr lang="en-US" sz="3600" dirty="0" smtClean="0"/>
              <a:t>Access</a:t>
            </a:r>
            <a:endParaRPr lang="en-US" sz="3600" dirty="0"/>
          </a:p>
          <a:p>
            <a:pPr lvl="0"/>
            <a:r>
              <a:rPr lang="en-US" sz="3600" dirty="0" smtClean="0"/>
              <a:t>Student Success </a:t>
            </a:r>
            <a:endParaRPr lang="en-US" sz="3600" dirty="0"/>
          </a:p>
          <a:p>
            <a:pPr lvl="0"/>
            <a:r>
              <a:rPr lang="en-US" sz="3600" dirty="0" smtClean="0"/>
              <a:t>More comprehensive (Growth)</a:t>
            </a:r>
            <a:endParaRPr lang="en-US" sz="3600" dirty="0"/>
          </a:p>
          <a:p>
            <a:endParaRPr lang="en-US" dirty="0"/>
          </a:p>
        </p:txBody>
      </p:sp>
    </p:spTree>
    <p:extLst>
      <p:ext uri="{BB962C8B-B14F-4D97-AF65-F5344CB8AC3E}">
        <p14:creationId xmlns:p14="http://schemas.microsoft.com/office/powerpoint/2010/main" val="41141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6174" t="34254" r="38559" b="34669"/>
          <a:stretch/>
        </p:blipFill>
        <p:spPr>
          <a:xfrm>
            <a:off x="7963704" y="3048834"/>
            <a:ext cx="2071264" cy="1376862"/>
          </a:xfrm>
          <a:prstGeom prst="rect">
            <a:avLst/>
          </a:prstGeom>
        </p:spPr>
      </p:pic>
      <p:sp>
        <p:nvSpPr>
          <p:cNvPr id="2" name="Title 1"/>
          <p:cNvSpPr>
            <a:spLocks noGrp="1"/>
          </p:cNvSpPr>
          <p:nvPr>
            <p:ph type="title"/>
          </p:nvPr>
        </p:nvSpPr>
        <p:spPr>
          <a:xfrm>
            <a:off x="526502" y="251375"/>
            <a:ext cx="10515600" cy="1104499"/>
          </a:xfrm>
        </p:spPr>
        <p:txBody>
          <a:bodyPr>
            <a:normAutofit/>
          </a:bodyPr>
          <a:lstStyle/>
          <a:p>
            <a:r>
              <a:rPr lang="en-US" sz="4000" b="1" dirty="0" smtClean="0"/>
              <a:t>ADMINISTRATIVE SERVICES UPDATE</a:t>
            </a:r>
            <a:endParaRPr lang="en-US" sz="4000" b="1" dirty="0"/>
          </a:p>
        </p:txBody>
      </p:sp>
      <p:graphicFrame>
        <p:nvGraphicFramePr>
          <p:cNvPr id="4" name="Table 3"/>
          <p:cNvGraphicFramePr>
            <a:graphicFrameLocks noGrp="1"/>
          </p:cNvGraphicFramePr>
          <p:nvPr>
            <p:extLst/>
          </p:nvPr>
        </p:nvGraphicFramePr>
        <p:xfrm>
          <a:off x="-2" y="1128041"/>
          <a:ext cx="12192002" cy="1906550"/>
        </p:xfrm>
        <a:graphic>
          <a:graphicData uri="http://schemas.openxmlformats.org/drawingml/2006/table">
            <a:tbl>
              <a:tblPr firstRow="1" bandRow="1">
                <a:tableStyleId>{93296810-A885-4BE3-A3E7-6D5BEEA58F35}</a:tableStyleId>
              </a:tblPr>
              <a:tblGrid>
                <a:gridCol w="1434433">
                  <a:extLst>
                    <a:ext uri="{9D8B030D-6E8A-4147-A177-3AD203B41FA5}">
                      <a16:colId xmlns="" xmlns:a16="http://schemas.microsoft.com/office/drawing/2014/main" val="799081447"/>
                    </a:ext>
                  </a:extLst>
                </a:gridCol>
                <a:gridCol w="1165392">
                  <a:extLst>
                    <a:ext uri="{9D8B030D-6E8A-4147-A177-3AD203B41FA5}">
                      <a16:colId xmlns="" xmlns:a16="http://schemas.microsoft.com/office/drawing/2014/main" val="143876224"/>
                    </a:ext>
                  </a:extLst>
                </a:gridCol>
                <a:gridCol w="1165392">
                  <a:extLst>
                    <a:ext uri="{9D8B030D-6E8A-4147-A177-3AD203B41FA5}">
                      <a16:colId xmlns="" xmlns:a16="http://schemas.microsoft.com/office/drawing/2014/main" val="3214842382"/>
                    </a:ext>
                  </a:extLst>
                </a:gridCol>
                <a:gridCol w="1165392">
                  <a:extLst>
                    <a:ext uri="{9D8B030D-6E8A-4147-A177-3AD203B41FA5}">
                      <a16:colId xmlns="" xmlns:a16="http://schemas.microsoft.com/office/drawing/2014/main" val="1357993086"/>
                    </a:ext>
                  </a:extLst>
                </a:gridCol>
                <a:gridCol w="1165392">
                  <a:extLst>
                    <a:ext uri="{9D8B030D-6E8A-4147-A177-3AD203B41FA5}">
                      <a16:colId xmlns="" xmlns:a16="http://schemas.microsoft.com/office/drawing/2014/main" val="4030996833"/>
                    </a:ext>
                  </a:extLst>
                </a:gridCol>
                <a:gridCol w="1165392">
                  <a:extLst>
                    <a:ext uri="{9D8B030D-6E8A-4147-A177-3AD203B41FA5}">
                      <a16:colId xmlns="" xmlns:a16="http://schemas.microsoft.com/office/drawing/2014/main" val="1929409735"/>
                    </a:ext>
                  </a:extLst>
                </a:gridCol>
                <a:gridCol w="1165392">
                  <a:extLst>
                    <a:ext uri="{9D8B030D-6E8A-4147-A177-3AD203B41FA5}">
                      <a16:colId xmlns="" xmlns:a16="http://schemas.microsoft.com/office/drawing/2014/main" val="4063873007"/>
                    </a:ext>
                  </a:extLst>
                </a:gridCol>
                <a:gridCol w="1165392">
                  <a:extLst>
                    <a:ext uri="{9D8B030D-6E8A-4147-A177-3AD203B41FA5}">
                      <a16:colId xmlns="" xmlns:a16="http://schemas.microsoft.com/office/drawing/2014/main" val="3953063628"/>
                    </a:ext>
                  </a:extLst>
                </a:gridCol>
                <a:gridCol w="1434433">
                  <a:extLst>
                    <a:ext uri="{9D8B030D-6E8A-4147-A177-3AD203B41FA5}">
                      <a16:colId xmlns="" xmlns:a16="http://schemas.microsoft.com/office/drawing/2014/main" val="3547245252"/>
                    </a:ext>
                  </a:extLst>
                </a:gridCol>
                <a:gridCol w="1165392">
                  <a:extLst>
                    <a:ext uri="{9D8B030D-6E8A-4147-A177-3AD203B41FA5}">
                      <a16:colId xmlns="" xmlns:a16="http://schemas.microsoft.com/office/drawing/2014/main" val="547927588"/>
                    </a:ext>
                  </a:extLst>
                </a:gridCol>
              </a:tblGrid>
              <a:tr h="385535">
                <a:tc>
                  <a:txBody>
                    <a:bodyPr/>
                    <a:lstStyle/>
                    <a:p>
                      <a:pPr algn="ctr"/>
                      <a:r>
                        <a:rPr lang="en-US" dirty="0" smtClean="0"/>
                        <a:t>2017-18</a:t>
                      </a:r>
                      <a:endParaRPr lang="en-US" dirty="0"/>
                    </a:p>
                  </a:txBody>
                  <a:tcPr/>
                </a:tc>
                <a:tc>
                  <a:txBody>
                    <a:bodyPr/>
                    <a:lstStyle/>
                    <a:p>
                      <a:pPr algn="ctr"/>
                      <a:r>
                        <a:rPr lang="en-US" dirty="0" smtClean="0"/>
                        <a:t>2016-17</a:t>
                      </a:r>
                      <a:endParaRPr lang="en-US" dirty="0"/>
                    </a:p>
                  </a:txBody>
                  <a:tcPr/>
                </a:tc>
                <a:tc>
                  <a:txBody>
                    <a:bodyPr/>
                    <a:lstStyle/>
                    <a:p>
                      <a:pPr algn="ctr"/>
                      <a:r>
                        <a:rPr lang="en-US" dirty="0" smtClean="0"/>
                        <a:t>2015-16</a:t>
                      </a:r>
                      <a:endParaRPr lang="en-US" dirty="0"/>
                    </a:p>
                  </a:txBody>
                  <a:tcPr/>
                </a:tc>
                <a:tc>
                  <a:txBody>
                    <a:bodyPr/>
                    <a:lstStyle/>
                    <a:p>
                      <a:pPr algn="ctr"/>
                      <a:r>
                        <a:rPr lang="en-US" dirty="0" smtClean="0"/>
                        <a:t>2014-15</a:t>
                      </a:r>
                      <a:endParaRPr lang="en-US" dirty="0"/>
                    </a:p>
                  </a:txBody>
                  <a:tcPr/>
                </a:tc>
                <a:tc>
                  <a:txBody>
                    <a:bodyPr/>
                    <a:lstStyle/>
                    <a:p>
                      <a:pPr algn="ctr"/>
                      <a:r>
                        <a:rPr lang="en-US" dirty="0" smtClean="0"/>
                        <a:t>2013-14</a:t>
                      </a:r>
                      <a:endParaRPr lang="en-US" dirty="0"/>
                    </a:p>
                  </a:txBody>
                  <a:tcPr/>
                </a:tc>
                <a:tc>
                  <a:txBody>
                    <a:bodyPr/>
                    <a:lstStyle/>
                    <a:p>
                      <a:pPr algn="ctr"/>
                      <a:r>
                        <a:rPr lang="en-US" dirty="0" smtClean="0"/>
                        <a:t>2012-13</a:t>
                      </a:r>
                      <a:endParaRPr lang="en-US" dirty="0"/>
                    </a:p>
                  </a:txBody>
                  <a:tcPr/>
                </a:tc>
                <a:tc>
                  <a:txBody>
                    <a:bodyPr/>
                    <a:lstStyle/>
                    <a:p>
                      <a:pPr algn="ctr"/>
                      <a:r>
                        <a:rPr lang="en-US" dirty="0" smtClean="0"/>
                        <a:t>2011-12</a:t>
                      </a:r>
                      <a:endParaRPr lang="en-US" dirty="0"/>
                    </a:p>
                  </a:txBody>
                  <a:tcPr/>
                </a:tc>
                <a:tc>
                  <a:txBody>
                    <a:bodyPr/>
                    <a:lstStyle/>
                    <a:p>
                      <a:pPr algn="ctr"/>
                      <a:r>
                        <a:rPr lang="en-US" dirty="0" smtClean="0"/>
                        <a:t>2010-11</a:t>
                      </a:r>
                      <a:endParaRPr lang="en-US" dirty="0"/>
                    </a:p>
                  </a:txBody>
                  <a:tcPr/>
                </a:tc>
                <a:tc>
                  <a:txBody>
                    <a:bodyPr/>
                    <a:lstStyle/>
                    <a:p>
                      <a:pPr algn="ctr"/>
                      <a:r>
                        <a:rPr lang="en-US" dirty="0" smtClean="0"/>
                        <a:t>2009-10</a:t>
                      </a:r>
                      <a:endParaRPr lang="en-US" dirty="0"/>
                    </a:p>
                  </a:txBody>
                  <a:tcPr/>
                </a:tc>
                <a:tc>
                  <a:txBody>
                    <a:bodyPr/>
                    <a:lstStyle/>
                    <a:p>
                      <a:pPr algn="ctr"/>
                      <a:r>
                        <a:rPr lang="en-US" dirty="0" smtClean="0"/>
                        <a:t>2008-09</a:t>
                      </a:r>
                      <a:endParaRPr lang="en-US" dirty="0"/>
                    </a:p>
                  </a:txBody>
                  <a:tcPr/>
                </a:tc>
                <a:extLst>
                  <a:ext uri="{0D108BD9-81ED-4DB2-BD59-A6C34878D82A}">
                    <a16:rowId xmlns="" xmlns:a16="http://schemas.microsoft.com/office/drawing/2014/main" val="3443270504"/>
                  </a:ext>
                </a:extLst>
              </a:tr>
              <a:tr h="1521015">
                <a:tc>
                  <a:txBody>
                    <a:bodyPr/>
                    <a:lstStyle/>
                    <a:p>
                      <a:pPr algn="ctr"/>
                      <a:r>
                        <a:rPr lang="en-US" dirty="0" smtClean="0"/>
                        <a:t>Churn 2</a:t>
                      </a:r>
                      <a:endParaRPr lang="en-US" dirty="0"/>
                    </a:p>
                  </a:txBody>
                  <a:tcPr/>
                </a:tc>
                <a:tc>
                  <a:txBody>
                    <a:bodyPr/>
                    <a:lstStyle/>
                    <a:p>
                      <a:pPr algn="ctr"/>
                      <a:r>
                        <a:rPr lang="en-US" dirty="0" smtClean="0"/>
                        <a:t>Reno</a:t>
                      </a:r>
                      <a:r>
                        <a:rPr lang="en-US" baseline="0" dirty="0" smtClean="0"/>
                        <a:t> CNTL</a:t>
                      </a:r>
                    </a:p>
                    <a:p>
                      <a:pPr algn="ctr"/>
                      <a:r>
                        <a:rPr lang="en-US" baseline="0" dirty="0" smtClean="0"/>
                        <a:t>CTB</a:t>
                      </a:r>
                      <a:endParaRPr lang="en-US" dirty="0"/>
                    </a:p>
                  </a:txBody>
                  <a:tcPr/>
                </a:tc>
                <a:tc>
                  <a:txBody>
                    <a:bodyPr/>
                    <a:lstStyle/>
                    <a:p>
                      <a:pPr algn="ctr"/>
                      <a:r>
                        <a:rPr lang="en-US" dirty="0" smtClean="0"/>
                        <a:t>PSAH</a:t>
                      </a:r>
                    </a:p>
                    <a:p>
                      <a:pPr algn="ctr"/>
                      <a:r>
                        <a:rPr lang="en-US" dirty="0" smtClean="0"/>
                        <a:t>CYN</a:t>
                      </a:r>
                    </a:p>
                    <a:p>
                      <a:pPr algn="ctr"/>
                      <a:r>
                        <a:rPr lang="en-US" dirty="0" smtClean="0"/>
                        <a:t>CCR</a:t>
                      </a:r>
                      <a:endParaRPr lang="en-US" baseline="0" dirty="0" smtClean="0"/>
                    </a:p>
                    <a:p>
                      <a:pPr algn="ctr"/>
                      <a:r>
                        <a:rPr lang="en-US" baseline="0" dirty="0" smtClean="0"/>
                        <a:t>Churn 1</a:t>
                      </a:r>
                      <a:endParaRPr lang="en-US" dirty="0"/>
                    </a:p>
                  </a:txBody>
                  <a:tcPr/>
                </a:tc>
                <a:tc>
                  <a:txBody>
                    <a:bodyPr/>
                    <a:lstStyle/>
                    <a:p>
                      <a:pPr algn="ctr"/>
                      <a:r>
                        <a:rPr lang="en-US" dirty="0" smtClean="0"/>
                        <a:t>In const.</a:t>
                      </a:r>
                      <a:endParaRPr lang="en-US" dirty="0"/>
                    </a:p>
                  </a:txBody>
                  <a:tcPr/>
                </a:tc>
                <a:tc>
                  <a:txBody>
                    <a:bodyPr/>
                    <a:lstStyle/>
                    <a:p>
                      <a:pPr algn="ctr"/>
                      <a:r>
                        <a:rPr lang="en-US" dirty="0" smtClean="0"/>
                        <a:t>Demo OE2</a:t>
                      </a:r>
                    </a:p>
                    <a:p>
                      <a:pPr algn="ctr"/>
                      <a:r>
                        <a:rPr lang="en-US" dirty="0" smtClean="0"/>
                        <a:t>Const.</a:t>
                      </a:r>
                      <a:r>
                        <a:rPr lang="en-US" baseline="0" dirty="0" smtClean="0"/>
                        <a:t> new </a:t>
                      </a:r>
                      <a:r>
                        <a:rPr lang="en-US" baseline="0" dirty="0" err="1" smtClean="0"/>
                        <a:t>bdgs</a:t>
                      </a:r>
                      <a:endParaRPr lang="en-US" dirty="0"/>
                    </a:p>
                  </a:txBody>
                  <a:tcPr/>
                </a:tc>
                <a:tc>
                  <a:txBody>
                    <a:bodyPr/>
                    <a:lstStyle/>
                    <a:p>
                      <a:pPr algn="ctr"/>
                      <a:r>
                        <a:rPr lang="en-US" dirty="0" smtClean="0"/>
                        <a:t>Solar Farm</a:t>
                      </a:r>
                      <a:endParaRPr lang="en-US" dirty="0"/>
                    </a:p>
                  </a:txBody>
                  <a:tcPr/>
                </a:tc>
                <a:tc>
                  <a:txBody>
                    <a:bodyPr/>
                    <a:lstStyle/>
                    <a:p>
                      <a:pPr algn="ctr"/>
                      <a:r>
                        <a:rPr lang="en-US" dirty="0" smtClean="0"/>
                        <a:t>Campus Lighting Upgrade</a:t>
                      </a:r>
                      <a:endParaRPr lang="en-US" dirty="0"/>
                    </a:p>
                  </a:txBody>
                  <a:tcPr/>
                </a:tc>
                <a:tc>
                  <a:txBody>
                    <a:bodyPr/>
                    <a:lstStyle/>
                    <a:p>
                      <a:pPr algn="ctr"/>
                      <a:r>
                        <a:rPr lang="en-US" dirty="0" smtClean="0"/>
                        <a:t>LRC</a:t>
                      </a:r>
                    </a:p>
                    <a:p>
                      <a:pPr algn="ctr"/>
                      <a:r>
                        <a:rPr lang="en-US" dirty="0" smtClean="0"/>
                        <a:t>KHA</a:t>
                      </a:r>
                    </a:p>
                    <a:p>
                      <a:pPr algn="ctr"/>
                      <a:r>
                        <a:rPr lang="en-US" dirty="0" smtClean="0"/>
                        <a:t>Old</a:t>
                      </a:r>
                      <a:r>
                        <a:rPr lang="en-US" baseline="0" dirty="0" smtClean="0"/>
                        <a:t> Library Demo</a:t>
                      </a:r>
                      <a:endParaRPr lang="en-US" dirty="0"/>
                    </a:p>
                  </a:txBody>
                  <a:tcPr/>
                </a:tc>
                <a:tc>
                  <a:txBody>
                    <a:bodyPr/>
                    <a:lstStyle/>
                    <a:p>
                      <a:pPr algn="ctr"/>
                      <a:r>
                        <a:rPr lang="en-US" dirty="0" smtClean="0"/>
                        <a:t>In</a:t>
                      </a:r>
                      <a:r>
                        <a:rPr lang="en-US" baseline="0" dirty="0" smtClean="0"/>
                        <a:t> const.</a:t>
                      </a:r>
                    </a:p>
                    <a:p>
                      <a:pPr algn="ctr"/>
                      <a:r>
                        <a:rPr lang="en-US" baseline="0" dirty="0" smtClean="0"/>
                        <a:t>NRTH</a:t>
                      </a:r>
                      <a:endParaRPr lang="en-US" dirty="0"/>
                    </a:p>
                  </a:txBody>
                  <a:tcPr/>
                </a:tc>
                <a:tc>
                  <a:txBody>
                    <a:bodyPr/>
                    <a:lstStyle/>
                    <a:p>
                      <a:pPr algn="ctr"/>
                      <a:r>
                        <a:rPr lang="en-US" dirty="0" smtClean="0"/>
                        <a:t>Campus</a:t>
                      </a:r>
                      <a:r>
                        <a:rPr lang="en-US" baseline="0" dirty="0" smtClean="0"/>
                        <a:t> Infrastructure</a:t>
                      </a:r>
                      <a:endParaRPr lang="en-US" dirty="0"/>
                    </a:p>
                  </a:txBody>
                  <a:tcPr/>
                </a:tc>
                <a:extLst>
                  <a:ext uri="{0D108BD9-81ED-4DB2-BD59-A6C34878D82A}">
                    <a16:rowId xmlns="" xmlns:a16="http://schemas.microsoft.com/office/drawing/2014/main" val="2648181985"/>
                  </a:ext>
                </a:extLst>
              </a:tr>
            </a:tbl>
          </a:graphicData>
        </a:graphic>
      </p:graphicFrame>
      <p:pic>
        <p:nvPicPr>
          <p:cNvPr id="5" name="Picture 3"/>
          <p:cNvPicPr>
            <a:picLocks noGrp="1" noChangeAspect="1" noChangeArrowheads="1"/>
          </p:cNvPicPr>
          <p:nvPr>
            <p:ph idx="1"/>
          </p:nvPr>
        </p:nvPicPr>
        <p:blipFill rotWithShape="1">
          <a:blip r:embed="rId4" cstate="print"/>
          <a:srcRect l="8847" t="375" r="41726" b="4339"/>
          <a:stretch/>
        </p:blipFill>
        <p:spPr bwMode="auto">
          <a:xfrm>
            <a:off x="5718592" y="5032357"/>
            <a:ext cx="1958455" cy="1926071"/>
          </a:xfrm>
          <a:prstGeom prst="rect">
            <a:avLst/>
          </a:prstGeom>
          <a:noFill/>
          <a:ln w="9525">
            <a:noFill/>
            <a:miter lim="800000"/>
            <a:headEnd/>
            <a:tailEnd/>
          </a:ln>
        </p:spPr>
      </p:pic>
      <p:pic>
        <p:nvPicPr>
          <p:cNvPr id="8" name="Picture 4" descr="DSC003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360" t="19210" r="8309" b="37965"/>
          <a:stretch/>
        </p:blipFill>
        <p:spPr bwMode="auto">
          <a:xfrm>
            <a:off x="9895252" y="3034591"/>
            <a:ext cx="2296748" cy="20304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SC_0023"/>
          <p:cNvPicPr>
            <a:picLocks noChangeAspect="1" noChangeArrowheads="1"/>
          </p:cNvPicPr>
          <p:nvPr/>
        </p:nvPicPr>
        <p:blipFill rotWithShape="1">
          <a:blip r:embed="rId6" cstate="print"/>
          <a:srcRect r="17509"/>
          <a:stretch/>
        </p:blipFill>
        <p:spPr bwMode="auto">
          <a:xfrm>
            <a:off x="9895252" y="5009122"/>
            <a:ext cx="2293700" cy="1848877"/>
          </a:xfrm>
          <a:prstGeom prst="rect">
            <a:avLst/>
          </a:prstGeom>
          <a:noFill/>
        </p:spPr>
      </p:pic>
      <p:pic>
        <p:nvPicPr>
          <p:cNvPr id="11" name="Picture 2" descr="\\Casper\depts\AdminSvcs\CHC Facility Director\Construction\CRF\CRF\DSC00314.JPG"/>
          <p:cNvPicPr>
            <a:picLocks noChangeAspect="1" noChangeArrowheads="1"/>
          </p:cNvPicPr>
          <p:nvPr/>
        </p:nvPicPr>
        <p:blipFill rotWithShape="1">
          <a:blip r:embed="rId7" cstate="print"/>
          <a:srcRect l="4528" t="-1997" r="23093" b="1997"/>
          <a:stretch/>
        </p:blipFill>
        <p:spPr bwMode="auto">
          <a:xfrm>
            <a:off x="7677047" y="4356092"/>
            <a:ext cx="2414487" cy="2501907"/>
          </a:xfrm>
          <a:prstGeom prst="rect">
            <a:avLst/>
          </a:prstGeom>
          <a:noFill/>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 y="3027922"/>
            <a:ext cx="3009942" cy="2006628"/>
          </a:xfrm>
          <a:prstGeom prst="rect">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3867" r="10593" b="13600"/>
          <a:stretch/>
        </p:blipFill>
        <p:spPr>
          <a:xfrm>
            <a:off x="-1" y="5032357"/>
            <a:ext cx="3009941" cy="1852347"/>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8440" t="5734" b="20722"/>
          <a:stretch/>
        </p:blipFill>
        <p:spPr>
          <a:xfrm>
            <a:off x="2806957" y="5185951"/>
            <a:ext cx="3122475" cy="167204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940" y="3027922"/>
            <a:ext cx="3255471" cy="2158029"/>
          </a:xfrm>
          <a:prstGeom prst="rect">
            <a:avLst/>
          </a:prstGeom>
        </p:spPr>
      </p:pic>
      <p:pic>
        <p:nvPicPr>
          <p:cNvPr id="7" name="Picture 3" descr="\\Casper\depts\AdminSvcs\Admin Services\Construction\Photos - Construction\September 2010\IMGP2091.JPG"/>
          <p:cNvPicPr>
            <a:picLocks noChangeAspect="1" noChangeArrowheads="1"/>
          </p:cNvPicPr>
          <p:nvPr/>
        </p:nvPicPr>
        <p:blipFill rotWithShape="1">
          <a:blip r:embed="rId12" cstate="print"/>
          <a:srcRect l="13476" t="37756" r="42318"/>
          <a:stretch/>
        </p:blipFill>
        <p:spPr bwMode="auto">
          <a:xfrm>
            <a:off x="5952736" y="3014282"/>
            <a:ext cx="2036987" cy="2171669"/>
          </a:xfrm>
          <a:prstGeom prst="rect">
            <a:avLst/>
          </a:prstGeom>
          <a:noFill/>
        </p:spPr>
      </p:pic>
    </p:spTree>
    <p:extLst>
      <p:ext uri="{BB962C8B-B14F-4D97-AF65-F5344CB8AC3E}">
        <p14:creationId xmlns:p14="http://schemas.microsoft.com/office/powerpoint/2010/main" val="3927636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59" y="1104201"/>
            <a:ext cx="4978620" cy="3146171"/>
          </a:xfrm>
        </p:spPr>
        <p:txBody>
          <a:bodyPr>
            <a:normAutofit/>
          </a:bodyPr>
          <a:lstStyle/>
          <a:p>
            <a:r>
              <a:rPr lang="en-US" sz="4000" b="1" dirty="0" smtClean="0"/>
              <a:t>FACILITIES MASTER PLAN </a:t>
            </a:r>
            <a:br>
              <a:rPr lang="en-US" sz="4000" b="1" dirty="0" smtClean="0"/>
            </a:br>
            <a:r>
              <a:rPr lang="en-US" sz="4000" b="1" dirty="0" smtClean="0"/>
              <a:t>NEXT STEPS</a:t>
            </a:r>
            <a:endParaRPr lang="en-US" sz="4000" b="1" dirty="0"/>
          </a:p>
        </p:txBody>
      </p:sp>
      <p:sp>
        <p:nvSpPr>
          <p:cNvPr id="3" name="Content Placeholder 2"/>
          <p:cNvSpPr>
            <a:spLocks noGrp="1"/>
          </p:cNvSpPr>
          <p:nvPr>
            <p:ph idx="1"/>
          </p:nvPr>
        </p:nvSpPr>
        <p:spPr>
          <a:xfrm>
            <a:off x="829056" y="3297809"/>
            <a:ext cx="4291584" cy="1905127"/>
          </a:xfrm>
        </p:spPr>
        <p:txBody>
          <a:bodyPr>
            <a:normAutofit/>
          </a:bodyPr>
          <a:lstStyle/>
          <a:p>
            <a:r>
              <a:rPr lang="en-US" sz="2800" dirty="0" smtClean="0"/>
              <a:t>Local Bond</a:t>
            </a:r>
            <a:endParaRPr lang="en-US" sz="2800" dirty="0"/>
          </a:p>
        </p:txBody>
      </p:sp>
      <p:pic>
        <p:nvPicPr>
          <p:cNvPr id="4" name="Picture 3"/>
          <p:cNvPicPr>
            <a:picLocks noChangeAspect="1"/>
          </p:cNvPicPr>
          <p:nvPr/>
        </p:nvPicPr>
        <p:blipFill>
          <a:blip r:embed="rId2"/>
          <a:stretch>
            <a:fillRect/>
          </a:stretch>
        </p:blipFill>
        <p:spPr>
          <a:xfrm>
            <a:off x="6007966" y="1"/>
            <a:ext cx="5907226" cy="6858000"/>
          </a:xfrm>
          <a:prstGeom prst="rect">
            <a:avLst/>
          </a:prstGeom>
        </p:spPr>
      </p:pic>
    </p:spTree>
    <p:extLst>
      <p:ext uri="{BB962C8B-B14F-4D97-AF65-F5344CB8AC3E}">
        <p14:creationId xmlns:p14="http://schemas.microsoft.com/office/powerpoint/2010/main" val="91239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a:t>
            </a:r>
            <a:endParaRPr lang="en-US" b="1" dirty="0"/>
          </a:p>
        </p:txBody>
      </p:sp>
      <p:sp>
        <p:nvSpPr>
          <p:cNvPr id="3" name="Content Placeholder 2"/>
          <p:cNvSpPr>
            <a:spLocks noGrp="1"/>
          </p:cNvSpPr>
          <p:nvPr>
            <p:ph idx="1"/>
          </p:nvPr>
        </p:nvSpPr>
        <p:spPr/>
        <p:txBody>
          <a:bodyPr/>
          <a:lstStyle/>
          <a:p>
            <a:r>
              <a:rPr lang="en-US" sz="2800" dirty="0" smtClean="0"/>
              <a:t>Hopes high, expectations low</a:t>
            </a:r>
          </a:p>
          <a:p>
            <a:r>
              <a:rPr lang="en-US" sz="2800" dirty="0" smtClean="0"/>
              <a:t>Developmental Budget 2018-19</a:t>
            </a:r>
          </a:p>
          <a:p>
            <a:endParaRPr lang="en-US" dirty="0"/>
          </a:p>
        </p:txBody>
      </p:sp>
    </p:spTree>
    <p:extLst>
      <p:ext uri="{BB962C8B-B14F-4D97-AF65-F5344CB8AC3E}">
        <p14:creationId xmlns:p14="http://schemas.microsoft.com/office/powerpoint/2010/main" val="897331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PLANNING &amp; PROGRAM REVIEW</a:t>
            </a:r>
            <a:endParaRPr lang="en-US" sz="4000" b="1" dirty="0"/>
          </a:p>
        </p:txBody>
      </p:sp>
      <p:sp>
        <p:nvSpPr>
          <p:cNvPr id="3" name="Content Placeholder 2"/>
          <p:cNvSpPr>
            <a:spLocks noGrp="1"/>
          </p:cNvSpPr>
          <p:nvPr>
            <p:ph idx="1"/>
          </p:nvPr>
        </p:nvSpPr>
        <p:spPr/>
        <p:txBody>
          <a:bodyPr>
            <a:normAutofit/>
          </a:bodyPr>
          <a:lstStyle/>
          <a:p>
            <a:r>
              <a:rPr lang="en-US" sz="2800" dirty="0" smtClean="0"/>
              <a:t>505 Total Prioritized Objectives in 2016-17 PPR</a:t>
            </a:r>
          </a:p>
          <a:p>
            <a:r>
              <a:rPr lang="en-US" sz="2800" dirty="0" smtClean="0"/>
              <a:t>312/505 requested resources</a:t>
            </a:r>
          </a:p>
          <a:p>
            <a:r>
              <a:rPr lang="en-US" sz="2800" dirty="0" smtClean="0"/>
              <a:t>66/312 are funded or partially funded</a:t>
            </a:r>
            <a:endParaRPr lang="en-US" sz="2800" dirty="0"/>
          </a:p>
        </p:txBody>
      </p:sp>
    </p:spTree>
    <p:extLst>
      <p:ext uri="{BB962C8B-B14F-4D97-AF65-F5344CB8AC3E}">
        <p14:creationId xmlns:p14="http://schemas.microsoft.com/office/powerpoint/2010/main" val="1400690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BOOKSTORE UPDATE</a:t>
            </a:r>
            <a:endParaRPr lang="en-US" sz="4000" b="1" dirty="0"/>
          </a:p>
        </p:txBody>
      </p:sp>
      <p:sp>
        <p:nvSpPr>
          <p:cNvPr id="3" name="Content Placeholder 2"/>
          <p:cNvSpPr>
            <a:spLocks noGrp="1"/>
          </p:cNvSpPr>
          <p:nvPr>
            <p:ph idx="1"/>
          </p:nvPr>
        </p:nvSpPr>
        <p:spPr>
          <a:xfrm>
            <a:off x="677334" y="1728103"/>
            <a:ext cx="8596668" cy="3880773"/>
          </a:xfrm>
        </p:spPr>
        <p:txBody>
          <a:bodyPr>
            <a:normAutofit/>
          </a:bodyPr>
          <a:lstStyle/>
          <a:p>
            <a:r>
              <a:rPr lang="en-US" sz="3200" dirty="0" smtClean="0"/>
              <a:t>Follett</a:t>
            </a:r>
          </a:p>
          <a:p>
            <a:r>
              <a:rPr lang="en-US" sz="3200" dirty="0" smtClean="0"/>
              <a:t>Transition around spring break</a:t>
            </a:r>
          </a:p>
          <a:p>
            <a:r>
              <a:rPr lang="en-US" sz="3200" dirty="0" smtClean="0"/>
              <a:t>Satellite Store – Making way for </a:t>
            </a:r>
            <a:r>
              <a:rPr lang="en-US" sz="3200" dirty="0" err="1" smtClean="0"/>
              <a:t>Printshop</a:t>
            </a:r>
            <a:r>
              <a:rPr lang="en-US" sz="3200" dirty="0" smtClean="0"/>
              <a:t> and TESS</a:t>
            </a:r>
          </a:p>
          <a:p>
            <a:pPr lvl="1"/>
            <a:r>
              <a:rPr lang="en-US" sz="2800" dirty="0" smtClean="0"/>
              <a:t>Food, snack, and supplies options</a:t>
            </a:r>
            <a:endParaRPr lang="en-US" sz="2800" dirty="0"/>
          </a:p>
        </p:txBody>
      </p:sp>
    </p:spTree>
    <p:extLst>
      <p:ext uri="{BB962C8B-B14F-4D97-AF65-F5344CB8AC3E}">
        <p14:creationId xmlns:p14="http://schemas.microsoft.com/office/powerpoint/2010/main" val="671521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Benjamin Franklin</a:t>
            </a:r>
            <a:br>
              <a:rPr lang="en-US" dirty="0"/>
            </a:br>
            <a:endParaRPr lang="en-US" dirty="0"/>
          </a:p>
        </p:txBody>
      </p:sp>
      <p:pic>
        <p:nvPicPr>
          <p:cNvPr id="4" name="Picture 3"/>
          <p:cNvPicPr>
            <a:picLocks noChangeAspect="1"/>
          </p:cNvPicPr>
          <p:nvPr/>
        </p:nvPicPr>
        <p:blipFill>
          <a:blip r:embed="rId2"/>
          <a:stretch>
            <a:fillRect/>
          </a:stretch>
        </p:blipFill>
        <p:spPr>
          <a:xfrm>
            <a:off x="1095426" y="3898761"/>
            <a:ext cx="1335087" cy="2640831"/>
          </a:xfrm>
          <a:prstGeom prst="rect">
            <a:avLst/>
          </a:prstGeom>
        </p:spPr>
      </p:pic>
      <p:sp>
        <p:nvSpPr>
          <p:cNvPr id="5" name="Oval Callout 4"/>
          <p:cNvSpPr/>
          <p:nvPr/>
        </p:nvSpPr>
        <p:spPr>
          <a:xfrm>
            <a:off x="2120203" y="1517301"/>
            <a:ext cx="6138916" cy="2491991"/>
          </a:xfrm>
          <a:prstGeom prst="wedgeEllipseCallout">
            <a:avLst>
              <a:gd name="adj1" fmla="val -47513"/>
              <a:gd name="adj2" fmla="val 76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“When </a:t>
            </a:r>
            <a:r>
              <a:rPr lang="en-US" sz="3200" dirty="0"/>
              <a:t>you're finished changing, you're finished</a:t>
            </a:r>
            <a:r>
              <a:rPr lang="en-US" sz="3200" dirty="0" smtClean="0"/>
              <a:t>.”</a:t>
            </a:r>
            <a:endParaRPr lang="en-US" sz="3200" dirty="0"/>
          </a:p>
        </p:txBody>
      </p:sp>
    </p:spTree>
    <p:extLst>
      <p:ext uri="{BB962C8B-B14F-4D97-AF65-F5344CB8AC3E}">
        <p14:creationId xmlns:p14="http://schemas.microsoft.com/office/powerpoint/2010/main" val="157924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ACADEMIC SENATE REPORT	</a:t>
            </a:r>
            <a:endParaRPr lang="en-US" sz="4000" b="1" dirty="0"/>
          </a:p>
        </p:txBody>
      </p:sp>
      <p:sp>
        <p:nvSpPr>
          <p:cNvPr id="3" name="Content Placeholder 2"/>
          <p:cNvSpPr>
            <a:spLocks noGrp="1"/>
          </p:cNvSpPr>
          <p:nvPr>
            <p:ph idx="1"/>
          </p:nvPr>
        </p:nvSpPr>
        <p:spPr/>
        <p:txBody>
          <a:bodyPr>
            <a:normAutofit/>
          </a:bodyPr>
          <a:lstStyle/>
          <a:p>
            <a:r>
              <a:rPr lang="en-US" sz="2400" dirty="0" smtClean="0"/>
              <a:t>Mark McConnell, President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3658716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CLASSIFIED SENATE REPORT</a:t>
            </a:r>
            <a:endParaRPr lang="en-US" sz="4000" b="1" dirty="0"/>
          </a:p>
        </p:txBody>
      </p:sp>
      <p:sp>
        <p:nvSpPr>
          <p:cNvPr id="3" name="Content Placeholder 2"/>
          <p:cNvSpPr>
            <a:spLocks noGrp="1"/>
          </p:cNvSpPr>
          <p:nvPr>
            <p:ph idx="1"/>
          </p:nvPr>
        </p:nvSpPr>
        <p:spPr/>
        <p:txBody>
          <a:bodyPr>
            <a:normAutofit/>
          </a:bodyPr>
          <a:lstStyle/>
          <a:p>
            <a:r>
              <a:rPr lang="en-US" sz="2400" dirty="0" smtClean="0"/>
              <a:t>Ben Gamboa, President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4234150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SENATE REPORT</a:t>
            </a:r>
            <a:endParaRPr lang="en-US" sz="4000" b="1" dirty="0"/>
          </a:p>
        </p:txBody>
      </p:sp>
      <p:sp>
        <p:nvSpPr>
          <p:cNvPr id="3" name="Content Placeholder 2"/>
          <p:cNvSpPr>
            <a:spLocks noGrp="1"/>
          </p:cNvSpPr>
          <p:nvPr>
            <p:ph idx="1"/>
          </p:nvPr>
        </p:nvSpPr>
        <p:spPr/>
        <p:txBody>
          <a:bodyPr>
            <a:normAutofit/>
          </a:bodyPr>
          <a:lstStyle/>
          <a:p>
            <a:r>
              <a:rPr lang="en-US" sz="2400" dirty="0" smtClean="0"/>
              <a:t>Junior Gutierrez, President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93420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SBCCD BOARD OF TRUSTEES REPORT</a:t>
            </a:r>
            <a:endParaRPr lang="en-US" sz="4000" b="1" dirty="0"/>
          </a:p>
        </p:txBody>
      </p:sp>
      <p:sp>
        <p:nvSpPr>
          <p:cNvPr id="3" name="Content Placeholder 2"/>
          <p:cNvSpPr>
            <a:spLocks noGrp="1"/>
          </p:cNvSpPr>
          <p:nvPr>
            <p:ph idx="1"/>
          </p:nvPr>
        </p:nvSpPr>
        <p:spPr/>
        <p:txBody>
          <a:bodyPr>
            <a:normAutofit/>
          </a:bodyPr>
          <a:lstStyle/>
          <a:p>
            <a:r>
              <a:rPr lang="en-US" sz="2400" dirty="0" smtClean="0"/>
              <a:t>Joseph Williams, President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233384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SUCCESS</a:t>
            </a:r>
            <a:endParaRPr lang="en-US" sz="4000" b="1" dirty="0"/>
          </a:p>
        </p:txBody>
      </p:sp>
      <p:sp>
        <p:nvSpPr>
          <p:cNvPr id="3" name="Content Placeholder 2"/>
          <p:cNvSpPr>
            <a:spLocks noGrp="1"/>
          </p:cNvSpPr>
          <p:nvPr>
            <p:ph idx="1"/>
          </p:nvPr>
        </p:nvSpPr>
        <p:spPr>
          <a:xfrm>
            <a:off x="677334" y="1509089"/>
            <a:ext cx="8827274" cy="4595498"/>
          </a:xfrm>
        </p:spPr>
        <p:txBody>
          <a:bodyPr>
            <a:normAutofit/>
          </a:bodyPr>
          <a:lstStyle/>
          <a:p>
            <a:pPr marL="0" indent="0">
              <a:buNone/>
            </a:pPr>
            <a:r>
              <a:rPr lang="en-US" sz="2800" dirty="0"/>
              <a:t>Compared to Inland Empire </a:t>
            </a:r>
            <a:r>
              <a:rPr lang="en-US" sz="2800" dirty="0" smtClean="0"/>
              <a:t>community </a:t>
            </a:r>
            <a:r>
              <a:rPr lang="en-US" sz="2800" dirty="0"/>
              <a:t>c</a:t>
            </a:r>
            <a:r>
              <a:rPr lang="en-US" sz="2800" dirty="0" smtClean="0"/>
              <a:t>olleges </a:t>
            </a:r>
            <a:r>
              <a:rPr lang="en-US" sz="2800" dirty="0"/>
              <a:t>(San Bernardino and Riverside Counties</a:t>
            </a:r>
            <a:r>
              <a:rPr lang="en-US" sz="2800" dirty="0" smtClean="0"/>
              <a:t>), CHC has:</a:t>
            </a:r>
            <a:endParaRPr lang="en-US" sz="2800" dirty="0"/>
          </a:p>
          <a:p>
            <a:pPr lvl="0"/>
            <a:r>
              <a:rPr lang="en-US" sz="2800" dirty="0"/>
              <a:t>The highest course success rate in basic skills courses</a:t>
            </a:r>
          </a:p>
          <a:p>
            <a:pPr lvl="0"/>
            <a:r>
              <a:rPr lang="en-US" sz="2800" dirty="0"/>
              <a:t>The second highest course success rate in credit, degree applicable, and transferable courses</a:t>
            </a:r>
          </a:p>
          <a:p>
            <a:pPr lvl="0"/>
            <a:r>
              <a:rPr lang="en-US" sz="2800" dirty="0"/>
              <a:t>The third highest vocational course success rate</a:t>
            </a:r>
          </a:p>
          <a:p>
            <a:pPr lvl="0"/>
            <a:r>
              <a:rPr lang="en-US" sz="2800" dirty="0"/>
              <a:t>#1 for the CTE Completion Rate </a:t>
            </a:r>
          </a:p>
          <a:p>
            <a:pPr lvl="0"/>
            <a:r>
              <a:rPr lang="en-US" sz="2800" dirty="0"/>
              <a:t>#1 for the Completion Rate </a:t>
            </a:r>
          </a:p>
          <a:p>
            <a:endParaRPr lang="en-US" dirty="0"/>
          </a:p>
        </p:txBody>
      </p:sp>
    </p:spTree>
    <p:extLst>
      <p:ext uri="{BB962C8B-B14F-4D97-AF65-F5344CB8AC3E}">
        <p14:creationId xmlns:p14="http://schemas.microsoft.com/office/powerpoint/2010/main" val="720999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CHANCELLOR REPORT</a:t>
            </a:r>
            <a:endParaRPr lang="en-US" sz="4000" b="1" dirty="0"/>
          </a:p>
        </p:txBody>
      </p:sp>
      <p:sp>
        <p:nvSpPr>
          <p:cNvPr id="3" name="Content Placeholder 2"/>
          <p:cNvSpPr>
            <a:spLocks noGrp="1"/>
          </p:cNvSpPr>
          <p:nvPr>
            <p:ph idx="1"/>
          </p:nvPr>
        </p:nvSpPr>
        <p:spPr/>
        <p:txBody>
          <a:bodyPr>
            <a:normAutofit/>
          </a:bodyPr>
          <a:lstStyle/>
          <a:p>
            <a:r>
              <a:rPr lang="en-US" sz="2400" dirty="0" smtClean="0"/>
              <a:t>Bruce Baron, Chancellor</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4047768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GUIDED PATHWAYS WORKSHOP</a:t>
            </a:r>
            <a:endParaRPr lang="en-US" sz="4000" b="1" dirty="0"/>
          </a:p>
        </p:txBody>
      </p:sp>
      <p:sp>
        <p:nvSpPr>
          <p:cNvPr id="3" name="Content Placeholder 2"/>
          <p:cNvSpPr>
            <a:spLocks noGrp="1"/>
          </p:cNvSpPr>
          <p:nvPr>
            <p:ph idx="1"/>
          </p:nvPr>
        </p:nvSpPr>
        <p:spPr>
          <a:xfrm>
            <a:off x="677334" y="2160589"/>
            <a:ext cx="8960936" cy="3880773"/>
          </a:xfrm>
        </p:spPr>
        <p:txBody>
          <a:bodyPr/>
          <a:lstStyle/>
          <a:p>
            <a:r>
              <a:rPr lang="en-US" sz="2400" dirty="0" smtClean="0"/>
              <a:t>Kathy Bakhit, Vice President of Instruction</a:t>
            </a:r>
          </a:p>
          <a:p>
            <a:r>
              <a:rPr lang="en-US" sz="2400" dirty="0" err="1" smtClean="0"/>
              <a:t>Rebeccah</a:t>
            </a:r>
            <a:r>
              <a:rPr lang="en-US" sz="2400" dirty="0" smtClean="0"/>
              <a:t> Warren-Marlatt, Vice President of Student Services</a:t>
            </a:r>
          </a:p>
          <a:p>
            <a:r>
              <a:rPr lang="en-US" sz="2400" dirty="0" smtClean="0"/>
              <a:t>Keith Wurtz, Dean of Institutional Effectiveness, Research &amp; Planning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75350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SUCCESS &amp; EQUITY</a:t>
            </a:r>
            <a:endParaRPr lang="en-US" sz="4000" b="1" dirty="0"/>
          </a:p>
        </p:txBody>
      </p:sp>
      <p:sp>
        <p:nvSpPr>
          <p:cNvPr id="3" name="Content Placeholder 2"/>
          <p:cNvSpPr>
            <a:spLocks noGrp="1"/>
          </p:cNvSpPr>
          <p:nvPr>
            <p:ph idx="1"/>
          </p:nvPr>
        </p:nvSpPr>
        <p:spPr>
          <a:xfrm>
            <a:off x="547532" y="1665794"/>
            <a:ext cx="8856272" cy="4464550"/>
          </a:xfrm>
        </p:spPr>
        <p:txBody>
          <a:bodyPr/>
          <a:lstStyle/>
          <a:p>
            <a:pPr lvl="0"/>
            <a:r>
              <a:rPr lang="en-US" sz="2800" dirty="0"/>
              <a:t>Reduced the number of disproportionate impacts from 32 to 28</a:t>
            </a:r>
          </a:p>
          <a:p>
            <a:pPr lvl="0"/>
            <a:r>
              <a:rPr lang="en-US" sz="2800" dirty="0"/>
              <a:t>Eliminated disproportionate impact in math and English throughput for Hispanic students </a:t>
            </a:r>
          </a:p>
          <a:p>
            <a:pPr lvl="0"/>
            <a:r>
              <a:rPr lang="en-US" sz="2800" dirty="0"/>
              <a:t>Distance Education course success and course completion rates exceed statewide rates (72.9% and 90.1% vs. 62.3% and 81.4%)</a:t>
            </a:r>
          </a:p>
          <a:p>
            <a:endParaRPr lang="en-US" dirty="0"/>
          </a:p>
        </p:txBody>
      </p:sp>
    </p:spTree>
    <p:extLst>
      <p:ext uri="{BB962C8B-B14F-4D97-AF65-F5344CB8AC3E}">
        <p14:creationId xmlns:p14="http://schemas.microsoft.com/office/powerpoint/2010/main" val="5298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TRANSFER</a:t>
            </a:r>
            <a:endParaRPr lang="en-US" sz="4000" b="1" dirty="0"/>
          </a:p>
        </p:txBody>
      </p:sp>
      <p:sp>
        <p:nvSpPr>
          <p:cNvPr id="3" name="Content Placeholder 2"/>
          <p:cNvSpPr>
            <a:spLocks noGrp="1"/>
          </p:cNvSpPr>
          <p:nvPr>
            <p:ph idx="1"/>
          </p:nvPr>
        </p:nvSpPr>
        <p:spPr>
          <a:xfrm>
            <a:off x="595202" y="1667799"/>
            <a:ext cx="8596668" cy="3880773"/>
          </a:xfrm>
        </p:spPr>
        <p:txBody>
          <a:bodyPr/>
          <a:lstStyle/>
          <a:p>
            <a:pPr lvl="0"/>
            <a:r>
              <a:rPr lang="en-US" sz="2800" dirty="0" smtClean="0"/>
              <a:t>California </a:t>
            </a:r>
            <a:r>
              <a:rPr lang="en-US" sz="2800" dirty="0"/>
              <a:t>State University</a:t>
            </a:r>
          </a:p>
          <a:p>
            <a:pPr lvl="0"/>
            <a:r>
              <a:rPr lang="en-US" sz="2800" dirty="0" smtClean="0"/>
              <a:t>University </a:t>
            </a:r>
            <a:r>
              <a:rPr lang="en-US" sz="2800" dirty="0"/>
              <a:t>of California </a:t>
            </a:r>
          </a:p>
          <a:p>
            <a:pPr lvl="0"/>
            <a:r>
              <a:rPr lang="en-US" sz="2800" dirty="0"/>
              <a:t>University of Redlands</a:t>
            </a:r>
          </a:p>
          <a:p>
            <a:pPr lvl="0"/>
            <a:r>
              <a:rPr lang="en-US" sz="2800" dirty="0"/>
              <a:t>University of La Verne</a:t>
            </a:r>
          </a:p>
          <a:p>
            <a:endParaRPr lang="en-US" dirty="0"/>
          </a:p>
        </p:txBody>
      </p:sp>
    </p:spTree>
    <p:extLst>
      <p:ext uri="{BB962C8B-B14F-4D97-AF65-F5344CB8AC3E}">
        <p14:creationId xmlns:p14="http://schemas.microsoft.com/office/powerpoint/2010/main" val="293505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CAREER TECHNICAL EDUCATION</a:t>
            </a:r>
            <a:br>
              <a:rPr lang="en-US" sz="4000" b="1" dirty="0" smtClean="0"/>
            </a:br>
            <a:r>
              <a:rPr lang="en-US" sz="4000" b="1" dirty="0" smtClean="0"/>
              <a:t>PROGRAM GRADUATION</a:t>
            </a:r>
            <a:endParaRPr lang="en-US" sz="4000" b="1" dirty="0"/>
          </a:p>
        </p:txBody>
      </p:sp>
      <p:sp>
        <p:nvSpPr>
          <p:cNvPr id="3" name="Content Placeholder 2"/>
          <p:cNvSpPr>
            <a:spLocks noGrp="1"/>
          </p:cNvSpPr>
          <p:nvPr>
            <p:ph idx="1"/>
          </p:nvPr>
        </p:nvSpPr>
        <p:spPr/>
        <p:txBody>
          <a:bodyPr>
            <a:normAutofit/>
          </a:bodyPr>
          <a:lstStyle/>
          <a:p>
            <a:pPr lvl="0"/>
            <a:r>
              <a:rPr lang="en-US" sz="2800" dirty="0"/>
              <a:t>Fire Academy (44)</a:t>
            </a:r>
          </a:p>
          <a:p>
            <a:pPr lvl="0"/>
            <a:r>
              <a:rPr lang="en-US" sz="2800" dirty="0"/>
              <a:t>Respiratory Care (31)</a:t>
            </a:r>
          </a:p>
          <a:p>
            <a:pPr lvl="0"/>
            <a:r>
              <a:rPr lang="en-US" sz="2800" dirty="0"/>
              <a:t>Radiologic Technician (8)</a:t>
            </a:r>
          </a:p>
          <a:p>
            <a:pPr lvl="0"/>
            <a:r>
              <a:rPr lang="en-US" sz="2800" dirty="0"/>
              <a:t>EMT (138)</a:t>
            </a:r>
          </a:p>
          <a:p>
            <a:pPr lvl="0"/>
            <a:r>
              <a:rPr lang="en-US" sz="2800" dirty="0"/>
              <a:t>Paramedic (30)</a:t>
            </a:r>
          </a:p>
          <a:p>
            <a:endParaRPr lang="en-US" sz="2400" dirty="0"/>
          </a:p>
        </p:txBody>
      </p:sp>
    </p:spTree>
    <p:extLst>
      <p:ext uri="{BB962C8B-B14F-4D97-AF65-F5344CB8AC3E}">
        <p14:creationId xmlns:p14="http://schemas.microsoft.com/office/powerpoint/2010/main" val="245451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76" y="771133"/>
            <a:ext cx="8596668" cy="1320800"/>
          </a:xfrm>
        </p:spPr>
        <p:txBody>
          <a:bodyPr>
            <a:normAutofit/>
          </a:bodyPr>
          <a:lstStyle/>
          <a:p>
            <a:r>
              <a:rPr lang="en-US" sz="4000" b="1" dirty="0"/>
              <a:t>State Chancellor Eloy Ortiz Oakley</a:t>
            </a:r>
            <a:br>
              <a:rPr lang="en-US" sz="4000" b="1" dirty="0"/>
            </a:br>
            <a:endParaRPr lang="en-US" sz="4000" b="1" dirty="0"/>
          </a:p>
        </p:txBody>
      </p:sp>
      <p:sp>
        <p:nvSpPr>
          <p:cNvPr id="3" name="Content Placeholder 2"/>
          <p:cNvSpPr>
            <a:spLocks noGrp="1"/>
          </p:cNvSpPr>
          <p:nvPr>
            <p:ph idx="1"/>
          </p:nvPr>
        </p:nvSpPr>
        <p:spPr>
          <a:xfrm>
            <a:off x="651576" y="1834356"/>
            <a:ext cx="8596668" cy="3880773"/>
          </a:xfrm>
        </p:spPr>
        <p:txBody>
          <a:bodyPr/>
          <a:lstStyle/>
          <a:p>
            <a:pPr marL="0" indent="0">
              <a:buNone/>
            </a:pPr>
            <a:r>
              <a:rPr lang="en-US" sz="2800" dirty="0"/>
              <a:t>With enrollment flat or declining across much of the state, a comprehensive new funding formula (for the first time in more than a decade) will be focused on linking a portion of the budget to improving student outcomes as outlined in the Chancellor’s Vision for Success.</a:t>
            </a:r>
          </a:p>
          <a:p>
            <a:endParaRPr lang="en-US" dirty="0"/>
          </a:p>
        </p:txBody>
      </p:sp>
    </p:spTree>
    <p:extLst>
      <p:ext uri="{BB962C8B-B14F-4D97-AF65-F5344CB8AC3E}">
        <p14:creationId xmlns:p14="http://schemas.microsoft.com/office/powerpoint/2010/main" val="313761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3365"/>
          </a:xfrm>
        </p:spPr>
        <p:txBody>
          <a:bodyPr>
            <a:normAutofit fontScale="90000"/>
          </a:bodyPr>
          <a:lstStyle/>
          <a:p>
            <a:r>
              <a:rPr lang="en-US" sz="4400" b="1" dirty="0" smtClean="0"/>
              <a:t>PER FTES FUNDING</a:t>
            </a:r>
            <a:r>
              <a:rPr lang="en-US" dirty="0"/>
              <a:t/>
            </a:r>
            <a:br>
              <a:rPr lang="en-US" dirty="0"/>
            </a:br>
            <a:endParaRPr lang="en-US" dirty="0"/>
          </a:p>
        </p:txBody>
      </p:sp>
      <p:sp>
        <p:nvSpPr>
          <p:cNvPr id="3" name="Content Placeholder 2"/>
          <p:cNvSpPr>
            <a:spLocks noGrp="1"/>
          </p:cNvSpPr>
          <p:nvPr>
            <p:ph idx="1"/>
          </p:nvPr>
        </p:nvSpPr>
        <p:spPr>
          <a:xfrm>
            <a:off x="724399" y="1743730"/>
            <a:ext cx="8596668" cy="3880773"/>
          </a:xfrm>
        </p:spPr>
        <p:txBody>
          <a:bodyPr/>
          <a:lstStyle/>
          <a:p>
            <a:pPr lvl="0"/>
            <a:r>
              <a:rPr lang="en-US" sz="2800" dirty="0"/>
              <a:t>K–12 					</a:t>
            </a:r>
            <a:r>
              <a:rPr lang="en-US" sz="2800" dirty="0" smtClean="0"/>
              <a:t>					 	</a:t>
            </a:r>
            <a:r>
              <a:rPr lang="en-US" sz="2800" dirty="0" smtClean="0"/>
              <a:t>		$</a:t>
            </a:r>
            <a:r>
              <a:rPr lang="en-US" sz="2800" dirty="0"/>
              <a:t>11,601</a:t>
            </a:r>
          </a:p>
          <a:p>
            <a:pPr lvl="0"/>
            <a:r>
              <a:rPr lang="en-US" sz="2800" dirty="0"/>
              <a:t>California Community Colleges (CCC)	 </a:t>
            </a:r>
            <a:r>
              <a:rPr lang="en-US" sz="2800" dirty="0" smtClean="0"/>
              <a:t>	$  7,949</a:t>
            </a:r>
            <a:endParaRPr lang="en-US" sz="2800" dirty="0"/>
          </a:p>
          <a:p>
            <a:pPr lvl="0"/>
            <a:r>
              <a:rPr lang="en-US" sz="2800" dirty="0"/>
              <a:t>California State University (CSU) 	</a:t>
            </a:r>
            <a:r>
              <a:rPr lang="en-US" sz="2800" dirty="0" smtClean="0"/>
              <a:t>		$</a:t>
            </a:r>
            <a:r>
              <a:rPr lang="en-US" sz="2800" dirty="0"/>
              <a:t>14,723</a:t>
            </a:r>
          </a:p>
          <a:p>
            <a:pPr lvl="0"/>
            <a:r>
              <a:rPr lang="en-US" sz="2800" dirty="0"/>
              <a:t>University of California (UC)		 </a:t>
            </a:r>
            <a:r>
              <a:rPr lang="en-US" sz="2800" dirty="0" smtClean="0"/>
              <a:t>		</a:t>
            </a:r>
            <a:r>
              <a:rPr lang="en-US" sz="2800" dirty="0" smtClean="0"/>
              <a:t>	$</a:t>
            </a:r>
            <a:r>
              <a:rPr lang="en-US" sz="2800" dirty="0"/>
              <a:t>26,391</a:t>
            </a:r>
          </a:p>
          <a:p>
            <a:endParaRPr lang="en-US" dirty="0"/>
          </a:p>
        </p:txBody>
      </p:sp>
    </p:spTree>
    <p:extLst>
      <p:ext uri="{BB962C8B-B14F-4D97-AF65-F5344CB8AC3E}">
        <p14:creationId xmlns:p14="http://schemas.microsoft.com/office/powerpoint/2010/main" val="15298628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TotalTime>
  <Words>1817</Words>
  <Application>Microsoft Office PowerPoint</Application>
  <PresentationFormat>Widescreen</PresentationFormat>
  <Paragraphs>237</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Trebuchet MS</vt:lpstr>
      <vt:lpstr>Wingdings 3</vt:lpstr>
      <vt:lpstr>Facet</vt:lpstr>
      <vt:lpstr>SPRING 2018 IN-SERVICE</vt:lpstr>
      <vt:lpstr>HAPPY NEW YEAR!  HAPPY NEW SEMESTER! </vt:lpstr>
      <vt:lpstr>VISION </vt:lpstr>
      <vt:lpstr>STUDENT SUCCESS</vt:lpstr>
      <vt:lpstr>STUDENT SUCCESS &amp; EQUITY</vt:lpstr>
      <vt:lpstr>TRANSFER</vt:lpstr>
      <vt:lpstr>CAREER TECHNICAL EDUCATION PROGRAM GRADUATION</vt:lpstr>
      <vt:lpstr>State Chancellor Eloy Ortiz Oakley </vt:lpstr>
      <vt:lpstr>PER FTES FUNDING </vt:lpstr>
      <vt:lpstr>STUDENT SUPPORT</vt:lpstr>
      <vt:lpstr>STUDENT SUPPORT, continued</vt:lpstr>
      <vt:lpstr>RESOURCES</vt:lpstr>
      <vt:lpstr>RESOURCES, continued</vt:lpstr>
      <vt:lpstr>PROFESSIONAL DEVELOPMENT</vt:lpstr>
      <vt:lpstr>FOUNDATION SUPPORT</vt:lpstr>
      <vt:lpstr>FOUNDATION SUPPORT, continued</vt:lpstr>
      <vt:lpstr>INSTITUTIONAL DEVELOPMENT</vt:lpstr>
      <vt:lpstr>WHAT’S NEW?</vt:lpstr>
      <vt:lpstr>EDUCATIONAL MASTER PLAN</vt:lpstr>
      <vt:lpstr>STRATEGIC OBJECTIVES</vt:lpstr>
      <vt:lpstr>NEXT STEPS</vt:lpstr>
      <vt:lpstr>INSTRUCTION OFFICE UPDATE</vt:lpstr>
      <vt:lpstr>PowerPoint Presentation</vt:lpstr>
      <vt:lpstr>OFFICE OF INSTRUCTION, continued</vt:lpstr>
      <vt:lpstr>ACCREDITATION</vt:lpstr>
      <vt:lpstr>INTEGRATED PLANNING (SSSP, Equity, BSI)</vt:lpstr>
      <vt:lpstr>INTEGRATED PLANNING, continued</vt:lpstr>
      <vt:lpstr>INTEGRATED PLANNING, continued</vt:lpstr>
      <vt:lpstr>STUDENT SERVICES UPDATE</vt:lpstr>
      <vt:lpstr>ADMINISTRATIVE SERVICES UPDATE</vt:lpstr>
      <vt:lpstr>FACILITIES MASTER PLAN  NEXT STEPS</vt:lpstr>
      <vt:lpstr>BUDGET</vt:lpstr>
      <vt:lpstr>PLANNING &amp; PROGRAM REVIEW</vt:lpstr>
      <vt:lpstr>BOOKSTORE UPDATE</vt:lpstr>
      <vt:lpstr>Benjamin Franklin </vt:lpstr>
      <vt:lpstr>ACADEMIC SENATE REPORT </vt:lpstr>
      <vt:lpstr>CLASSIFIED SENATE REPORT</vt:lpstr>
      <vt:lpstr>STUDENT SENATE REPORT</vt:lpstr>
      <vt:lpstr>SBCCD BOARD OF TRUSTEES REPORT</vt:lpstr>
      <vt:lpstr>CHANCELLOR REPORT</vt:lpstr>
      <vt:lpstr>GUIDED PATHWAYS WORKSHOP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Hoffmann, Donna J</dc:creator>
  <cp:lastModifiedBy>Wei Zhou</cp:lastModifiedBy>
  <cp:revision>19</cp:revision>
  <dcterms:created xsi:type="dcterms:W3CDTF">2017-01-05T21:44:48Z</dcterms:created>
  <dcterms:modified xsi:type="dcterms:W3CDTF">2018-01-12T10:21:06Z</dcterms:modified>
</cp:coreProperties>
</file>