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Lst>
  <p:notesMasterIdLst>
    <p:notesMasterId r:id="rId77"/>
  </p:notesMasterIdLst>
  <p:sldIdLst>
    <p:sldId id="566" r:id="rId5"/>
    <p:sldId id="599" r:id="rId6"/>
    <p:sldId id="592" r:id="rId7"/>
    <p:sldId id="593" r:id="rId8"/>
    <p:sldId id="595" r:id="rId9"/>
    <p:sldId id="594" r:id="rId10"/>
    <p:sldId id="591" r:id="rId11"/>
    <p:sldId id="604" r:id="rId12"/>
    <p:sldId id="596" r:id="rId13"/>
    <p:sldId id="600" r:id="rId14"/>
    <p:sldId id="597" r:id="rId15"/>
    <p:sldId id="598" r:id="rId16"/>
    <p:sldId id="590" r:id="rId17"/>
    <p:sldId id="553" r:id="rId18"/>
    <p:sldId id="571" r:id="rId19"/>
    <p:sldId id="603" r:id="rId20"/>
    <p:sldId id="601" r:id="rId21"/>
    <p:sldId id="515" r:id="rId22"/>
    <p:sldId id="511" r:id="rId23"/>
    <p:sldId id="516" r:id="rId24"/>
    <p:sldId id="517" r:id="rId25"/>
    <p:sldId id="518" r:id="rId26"/>
    <p:sldId id="519" r:id="rId27"/>
    <p:sldId id="584" r:id="rId28"/>
    <p:sldId id="258" r:id="rId29"/>
    <p:sldId id="612" r:id="rId30"/>
    <p:sldId id="259" r:id="rId31"/>
    <p:sldId id="613" r:id="rId32"/>
    <p:sldId id="614" r:id="rId33"/>
    <p:sldId id="615" r:id="rId34"/>
    <p:sldId id="261" r:id="rId35"/>
    <p:sldId id="616" r:id="rId36"/>
    <p:sldId id="565" r:id="rId37"/>
    <p:sldId id="257" r:id="rId38"/>
    <p:sldId id="542" r:id="rId39"/>
    <p:sldId id="549" r:id="rId40"/>
    <p:sldId id="548" r:id="rId41"/>
    <p:sldId id="605" r:id="rId42"/>
    <p:sldId id="606" r:id="rId43"/>
    <p:sldId id="589" r:id="rId44"/>
    <p:sldId id="607" r:id="rId45"/>
    <p:sldId id="608" r:id="rId46"/>
    <p:sldId id="609" r:id="rId47"/>
    <p:sldId id="610" r:id="rId48"/>
    <p:sldId id="536" r:id="rId49"/>
    <p:sldId id="577" r:id="rId50"/>
    <p:sldId id="582" r:id="rId51"/>
    <p:sldId id="580" r:id="rId52"/>
    <p:sldId id="263" r:id="rId53"/>
    <p:sldId id="568" r:id="rId54"/>
    <p:sldId id="576" r:id="rId55"/>
    <p:sldId id="574" r:id="rId56"/>
    <p:sldId id="267" r:id="rId57"/>
    <p:sldId id="575" r:id="rId58"/>
    <p:sldId id="579" r:id="rId59"/>
    <p:sldId id="262" r:id="rId60"/>
    <p:sldId id="528" r:id="rId61"/>
    <p:sldId id="618" r:id="rId62"/>
    <p:sldId id="619" r:id="rId63"/>
    <p:sldId id="537" r:id="rId64"/>
    <p:sldId id="620" r:id="rId65"/>
    <p:sldId id="621" r:id="rId66"/>
    <p:sldId id="622" r:id="rId67"/>
    <p:sldId id="623" r:id="rId68"/>
    <p:sldId id="535" r:id="rId69"/>
    <p:sldId id="540" r:id="rId70"/>
    <p:sldId id="617" r:id="rId71"/>
    <p:sldId id="538" r:id="rId72"/>
    <p:sldId id="539" r:id="rId73"/>
    <p:sldId id="521" r:id="rId74"/>
    <p:sldId id="522" r:id="rId75"/>
    <p:sldId id="524"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9"/>
    <a:srgbClr val="00351C"/>
    <a:srgbClr val="012F18"/>
    <a:srgbClr val="002B16"/>
    <a:srgbClr val="002F19"/>
    <a:srgbClr val="008345"/>
    <a:srgbClr val="96989A"/>
    <a:srgbClr val="CC9700"/>
    <a:srgbClr val="F3B403"/>
    <a:srgbClr val="EAA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23" autoAdjust="0"/>
    <p:restoredTop sz="94660"/>
  </p:normalViewPr>
  <p:slideViewPr>
    <p:cSldViewPr snapToGrid="0" showGuides="1">
      <p:cViewPr varScale="1">
        <p:scale>
          <a:sx n="91" d="100"/>
          <a:sy n="91" d="100"/>
        </p:scale>
        <p:origin x="84" y="1158"/>
      </p:cViewPr>
      <p:guideLst>
        <p:guide orient="horz" pos="2112"/>
        <p:guide pos="3816"/>
      </p:guideLst>
    </p:cSldViewPr>
  </p:slideViewPr>
  <p:notesTextViewPr>
    <p:cViewPr>
      <p:scale>
        <a:sx n="3" d="2"/>
        <a:sy n="3" d="2"/>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bccd-my.sharepoint.com/personal/mstrong_sbccd_cc_ca_us/Documents/CHC/mstrong/VP%20Adm%20Services/Budget/Fees/Student%20Activity%20Fee%20Projections%2012-15-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bccd-my.sharepoint.com/personal/mstrong_sbccd_cc_ca_us/Documents/CHC/mstrong/VP%20Adm%20Services/Budget/Fees/Recreation%20and%20Wellness%20Fee%20Net%20Income%20Projections%2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bccd-my.sharepoint.com/personal/mstrong_sbccd_cc_ca_us/Documents/CHC/mstrong/VP%20Adm%20Services/Budget/Fees/Student%20Activity%20Fee%20Projections%2012-15-25.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sbccd-my.sharepoint.com/personal/mstrong_sbccd_cc_ca_us/Documents/CHC/mstrong/VP%20Adm%20Services/Budget/Fees/Recreation%20and%20Wellness%20Fee%20Net%20Income%20Projections%202025.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of CHC Sections Meeting AB607 Requirements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AB607 Requirement</c:v>
                </c:pt>
              </c:strCache>
            </c:strRef>
          </c:tx>
          <c:spPr>
            <a:solidFill>
              <a:schemeClr val="accent6"/>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d\-mmm\-yy</c:formatCode>
                <c:ptCount val="4"/>
                <c:pt idx="0">
                  <c:v>45658</c:v>
                </c:pt>
                <c:pt idx="1">
                  <c:v>46023</c:v>
                </c:pt>
                <c:pt idx="2">
                  <c:v>46388</c:v>
                </c:pt>
                <c:pt idx="3">
                  <c:v>46753</c:v>
                </c:pt>
              </c:numCache>
            </c:numRef>
          </c:cat>
          <c:val>
            <c:numRef>
              <c:f>Sheet1!$B$2:$B$5</c:f>
              <c:numCache>
                <c:formatCode>0%</c:formatCode>
                <c:ptCount val="4"/>
                <c:pt idx="0">
                  <c:v>0.4</c:v>
                </c:pt>
                <c:pt idx="1">
                  <c:v>0.55000000000000004</c:v>
                </c:pt>
                <c:pt idx="2">
                  <c:v>0.65</c:v>
                </c:pt>
                <c:pt idx="3">
                  <c:v>0.75</c:v>
                </c:pt>
              </c:numCache>
            </c:numRef>
          </c:val>
          <c:extLst>
            <c:ext xmlns:c16="http://schemas.microsoft.com/office/drawing/2014/chart" uri="{C3380CC4-5D6E-409C-BE32-E72D297353CC}">
              <c16:uniqueId val="{00000000-495A-4276-B03A-70C7F9C2108B}"/>
            </c:ext>
          </c:extLst>
        </c:ser>
        <c:ser>
          <c:idx val="1"/>
          <c:order val="1"/>
          <c:tx>
            <c:strRef>
              <c:f>Sheet1!$C$1</c:f>
              <c:strCache>
                <c:ptCount val="1"/>
                <c:pt idx="0">
                  <c:v>CHC Percent of Sections with Estimated Cost</c:v>
                </c:pt>
              </c:strCache>
            </c:strRef>
          </c:tx>
          <c:spPr>
            <a:solidFill>
              <a:srgbClr val="FFC000"/>
            </a:solidFill>
            <a:ln>
              <a:solidFill>
                <a:srgbClr val="FFC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d\-mmm\-yy</c:formatCode>
                <c:ptCount val="4"/>
                <c:pt idx="0">
                  <c:v>45658</c:v>
                </c:pt>
                <c:pt idx="1">
                  <c:v>46023</c:v>
                </c:pt>
                <c:pt idx="2">
                  <c:v>46388</c:v>
                </c:pt>
                <c:pt idx="3">
                  <c:v>46753</c:v>
                </c:pt>
              </c:numCache>
            </c:numRef>
          </c:cat>
          <c:val>
            <c:numRef>
              <c:f>Sheet1!$C$2:$C$5</c:f>
              <c:numCache>
                <c:formatCode>0%</c:formatCode>
                <c:ptCount val="4"/>
                <c:pt idx="0">
                  <c:v>0.73</c:v>
                </c:pt>
                <c:pt idx="1">
                  <c:v>0.93</c:v>
                </c:pt>
              </c:numCache>
            </c:numRef>
          </c:val>
          <c:extLst>
            <c:ext xmlns:c16="http://schemas.microsoft.com/office/drawing/2014/chart" uri="{C3380CC4-5D6E-409C-BE32-E72D297353CC}">
              <c16:uniqueId val="{00000001-495A-4276-B03A-70C7F9C2108B}"/>
            </c:ext>
          </c:extLst>
        </c:ser>
        <c:dLbls>
          <c:dLblPos val="inEnd"/>
          <c:showLegendKey val="0"/>
          <c:showVal val="1"/>
          <c:showCatName val="0"/>
          <c:showSerName val="0"/>
          <c:showPercent val="0"/>
          <c:showBubbleSize val="0"/>
        </c:dLbls>
        <c:gapWidth val="219"/>
        <c:overlap val="-27"/>
        <c:axId val="352052352"/>
        <c:axId val="352046592"/>
      </c:barChart>
      <c:dateAx>
        <c:axId val="352052352"/>
        <c:scaling>
          <c:orientation val="minMax"/>
        </c:scaling>
        <c:delete val="0"/>
        <c:axPos val="b"/>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2046592"/>
        <c:crosses val="autoZero"/>
        <c:auto val="1"/>
        <c:lblOffset val="100"/>
        <c:baseTimeUnit val="years"/>
      </c:dateAx>
      <c:valAx>
        <c:axId val="352046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2052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 of OER Sections</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Spring 2025</c:v>
                </c:pt>
                <c:pt idx="1">
                  <c:v>Spring 2026</c:v>
                </c:pt>
              </c:strCache>
            </c:strRef>
          </c:cat>
          <c:val>
            <c:numRef>
              <c:f>Sheet1!$B$2:$B$3</c:f>
              <c:numCache>
                <c:formatCode>0%</c:formatCode>
                <c:ptCount val="2"/>
                <c:pt idx="0">
                  <c:v>0.19</c:v>
                </c:pt>
                <c:pt idx="1">
                  <c:v>0.55000000000000004</c:v>
                </c:pt>
              </c:numCache>
            </c:numRef>
          </c:val>
          <c:extLst>
            <c:ext xmlns:c16="http://schemas.microsoft.com/office/drawing/2014/chart" uri="{C3380CC4-5D6E-409C-BE32-E72D297353CC}">
              <c16:uniqueId val="{00000000-A5B3-4DFE-8270-C62F616639EB}"/>
            </c:ext>
          </c:extLst>
        </c:ser>
        <c:dLbls>
          <c:dLblPos val="inEnd"/>
          <c:showLegendKey val="0"/>
          <c:showVal val="1"/>
          <c:showCatName val="0"/>
          <c:showSerName val="0"/>
          <c:showPercent val="0"/>
          <c:showBubbleSize val="0"/>
        </c:dLbls>
        <c:gapWidth val="219"/>
        <c:overlap val="-27"/>
        <c:axId val="518836296"/>
        <c:axId val="518837016"/>
      </c:barChart>
      <c:catAx>
        <c:axId val="518836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8837016"/>
        <c:crosses val="autoZero"/>
        <c:auto val="1"/>
        <c:lblAlgn val="ctr"/>
        <c:lblOffset val="100"/>
        <c:noMultiLvlLbl val="0"/>
      </c:catAx>
      <c:valAx>
        <c:axId val="518837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8836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55336832895887"/>
          <c:y val="0.17171296296296298"/>
          <c:w val="0.83644663167104116"/>
          <c:h val="0.6704013560804899"/>
        </c:manualLayout>
      </c:layout>
      <c:lineChart>
        <c:grouping val="standard"/>
        <c:varyColors val="0"/>
        <c:ser>
          <c:idx val="0"/>
          <c:order val="0"/>
          <c:tx>
            <c:strRef>
              <c:f>Sheet1!$A$5</c:f>
              <c:strCache>
                <c:ptCount val="1"/>
                <c:pt idx="0">
                  <c:v>ASB Annual Revenue</c:v>
                </c:pt>
              </c:strCache>
            </c:strRef>
          </c:tx>
          <c:spPr>
            <a:ln w="28575" cap="rnd">
              <a:solidFill>
                <a:schemeClr val="accent3"/>
              </a:solidFill>
              <a:round/>
            </a:ln>
            <a:effectLst/>
          </c:spPr>
          <c:marker>
            <c:symbol val="none"/>
          </c:marker>
          <c:dLbls>
            <c:dLbl>
              <c:idx val="0"/>
              <c:layout>
                <c:manualLayout>
                  <c:x val="-5.8333333333333334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D3-4A5C-9727-DA00C3A75128}"/>
                </c:ext>
              </c:extLst>
            </c:dLbl>
            <c:dLbl>
              <c:idx val="1"/>
              <c:layout>
                <c:manualLayout>
                  <c:x val="-6.9444444444444448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D3-4A5C-9727-DA00C3A75128}"/>
                </c:ext>
              </c:extLst>
            </c:dLbl>
            <c:dLbl>
              <c:idx val="2"/>
              <c:layout>
                <c:manualLayout>
                  <c:x val="-6.6666666666666666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D3-4A5C-9727-DA00C3A75128}"/>
                </c:ext>
              </c:extLst>
            </c:dLbl>
            <c:dLbl>
              <c:idx val="3"/>
              <c:layout>
                <c:manualLayout>
                  <c:x val="-2.777777777777788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D3-4A5C-9727-DA00C3A75128}"/>
                </c:ext>
              </c:extLst>
            </c:dLbl>
            <c:dLbl>
              <c:idx val="4"/>
              <c:layout>
                <c:manualLayout>
                  <c:x val="-6.6666666666666763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D3-4A5C-9727-DA00C3A7512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Sheet1!$B$4:$F$4</c:f>
              <c:strCache>
                <c:ptCount val="5"/>
                <c:pt idx="0">
                  <c:v>2021-22</c:v>
                </c:pt>
                <c:pt idx="1">
                  <c:v>2022-23</c:v>
                </c:pt>
                <c:pt idx="2">
                  <c:v>2023-24</c:v>
                </c:pt>
                <c:pt idx="3">
                  <c:v>2024-25</c:v>
                </c:pt>
                <c:pt idx="4">
                  <c:v>2025-26 (Projected)</c:v>
                </c:pt>
              </c:strCache>
            </c:strRef>
          </c:cat>
          <c:val>
            <c:numRef>
              <c:f>Sheet1!$B$5:$F$5</c:f>
              <c:numCache>
                <c:formatCode>_("$"* #,##0_);_("$"* \(#,##0\);_("$"* "-"??_);_(@_)</c:formatCode>
                <c:ptCount val="5"/>
                <c:pt idx="0">
                  <c:v>39197.5</c:v>
                </c:pt>
                <c:pt idx="1">
                  <c:v>41068.5</c:v>
                </c:pt>
                <c:pt idx="2">
                  <c:v>48592.5</c:v>
                </c:pt>
                <c:pt idx="3">
                  <c:v>35237.5</c:v>
                </c:pt>
                <c:pt idx="4">
                  <c:v>14683</c:v>
                </c:pt>
              </c:numCache>
            </c:numRef>
          </c:val>
          <c:smooth val="0"/>
          <c:extLst>
            <c:ext xmlns:c16="http://schemas.microsoft.com/office/drawing/2014/chart" uri="{C3380CC4-5D6E-409C-BE32-E72D297353CC}">
              <c16:uniqueId val="{00000005-D3D3-4A5C-9727-DA00C3A75128}"/>
            </c:ext>
          </c:extLst>
        </c:ser>
        <c:dLbls>
          <c:showLegendKey val="0"/>
          <c:showVal val="0"/>
          <c:showCatName val="0"/>
          <c:showSerName val="0"/>
          <c:showPercent val="0"/>
          <c:showBubbleSize val="0"/>
        </c:dLbls>
        <c:smooth val="0"/>
        <c:axId val="1961749343"/>
        <c:axId val="1961746943"/>
      </c:lineChart>
      <c:catAx>
        <c:axId val="196174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61746943"/>
        <c:crosses val="autoZero"/>
        <c:auto val="1"/>
        <c:lblAlgn val="ctr"/>
        <c:lblOffset val="100"/>
        <c:noMultiLvlLbl val="0"/>
      </c:catAx>
      <c:valAx>
        <c:axId val="196174694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617493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'Rec Fee Income History'!$A$4</c:f>
              <c:strCache>
                <c:ptCount val="1"/>
                <c:pt idx="0">
                  <c:v>Rec Fee Annual Revenue</c:v>
                </c:pt>
              </c:strCache>
            </c:strRef>
          </c:tx>
          <c:spPr>
            <a:ln w="28575" cap="rnd">
              <a:solidFill>
                <a:schemeClr val="accent3"/>
              </a:solidFill>
              <a:round/>
            </a:ln>
            <a:effectLst/>
          </c:spPr>
          <c:marker>
            <c:symbol val="none"/>
          </c:marker>
          <c:dLbls>
            <c:dLbl>
              <c:idx val="0"/>
              <c:layout>
                <c:manualLayout>
                  <c:x val="-7.7636564431992128E-2"/>
                  <c:y val="-9.2592592592592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0E-45D8-85BC-6647412459DF}"/>
                </c:ext>
              </c:extLst>
            </c:dLbl>
            <c:dLbl>
              <c:idx val="1"/>
              <c:layout>
                <c:manualLayout>
                  <c:x val="-5.0126239759665063E-2"/>
                  <c:y val="-8.333333333333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0E-45D8-85BC-6647412459DF}"/>
                </c:ext>
              </c:extLst>
            </c:dLbl>
            <c:dLbl>
              <c:idx val="2"/>
              <c:layout>
                <c:manualLayout>
                  <c:x val="-2.2035483853724086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0E-45D8-85BC-6647412459DF}"/>
                </c:ext>
              </c:extLst>
            </c:dLbl>
            <c:dLbl>
              <c:idx val="3"/>
              <c:layout>
                <c:manualLayout>
                  <c:x val="-5.1822035483854723E-3"/>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0E-45D8-85BC-6647412459DF}"/>
                </c:ext>
              </c:extLst>
            </c:dLbl>
            <c:dLbl>
              <c:idx val="4"/>
              <c:layout>
                <c:manualLayout>
                  <c:x val="-7.0604209097080789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0E-45D8-85BC-6647412459D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 Fee Income History'!$B$3:$F$3</c:f>
              <c:strCache>
                <c:ptCount val="5"/>
                <c:pt idx="0">
                  <c:v>2021-22</c:v>
                </c:pt>
                <c:pt idx="1">
                  <c:v>2022-23</c:v>
                </c:pt>
                <c:pt idx="2">
                  <c:v>2023-24</c:v>
                </c:pt>
                <c:pt idx="3">
                  <c:v>2024-25</c:v>
                </c:pt>
                <c:pt idx="4">
                  <c:v>2025-26 ($8 Optional Fee)</c:v>
                </c:pt>
              </c:strCache>
            </c:strRef>
          </c:cat>
          <c:val>
            <c:numRef>
              <c:f>'Rec Fee Income History'!$B$4:$F$4</c:f>
              <c:numCache>
                <c:formatCode>_("$"* #,##0_);_("$"* \(#,##0\);_("$"* "-"??_);_(@_)</c:formatCode>
                <c:ptCount val="5"/>
                <c:pt idx="0">
                  <c:v>42272</c:v>
                </c:pt>
                <c:pt idx="1">
                  <c:v>42960</c:v>
                </c:pt>
                <c:pt idx="2">
                  <c:v>52920</c:v>
                </c:pt>
                <c:pt idx="3">
                  <c:v>40936</c:v>
                </c:pt>
                <c:pt idx="4">
                  <c:v>29410</c:v>
                </c:pt>
              </c:numCache>
            </c:numRef>
          </c:val>
          <c:smooth val="0"/>
          <c:extLst>
            <c:ext xmlns:c16="http://schemas.microsoft.com/office/drawing/2014/chart" uri="{C3380CC4-5D6E-409C-BE32-E72D297353CC}">
              <c16:uniqueId val="{00000005-230E-45D8-85BC-6647412459DF}"/>
            </c:ext>
          </c:extLst>
        </c:ser>
        <c:dLbls>
          <c:showLegendKey val="0"/>
          <c:showVal val="0"/>
          <c:showCatName val="0"/>
          <c:showSerName val="0"/>
          <c:showPercent val="0"/>
          <c:showBubbleSize val="0"/>
        </c:dLbls>
        <c:smooth val="0"/>
        <c:axId val="735700079"/>
        <c:axId val="735698159"/>
      </c:lineChart>
      <c:catAx>
        <c:axId val="73570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5698159"/>
        <c:crosses val="autoZero"/>
        <c:auto val="1"/>
        <c:lblAlgn val="ctr"/>
        <c:lblOffset val="100"/>
        <c:noMultiLvlLbl val="0"/>
      </c:catAx>
      <c:valAx>
        <c:axId val="73569815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5700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ASB Annual Revenue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125444666417284E-2"/>
          <c:y val="0.19486099436087523"/>
          <c:w val="0.86497462817147852"/>
          <c:h val="0.6704013560804899"/>
        </c:manualLayout>
      </c:layout>
      <c:lineChart>
        <c:grouping val="standard"/>
        <c:varyColors val="0"/>
        <c:ser>
          <c:idx val="0"/>
          <c:order val="0"/>
          <c:tx>
            <c:strRef>
              <c:f>Sheet1!$A$5</c:f>
              <c:strCache>
                <c:ptCount val="1"/>
                <c:pt idx="0">
                  <c:v>ASB Annual Revenue</c:v>
                </c:pt>
              </c:strCache>
            </c:strRef>
          </c:tx>
          <c:spPr>
            <a:ln w="28575" cap="rnd">
              <a:solidFill>
                <a:schemeClr val="accent3"/>
              </a:solidFill>
              <a:round/>
            </a:ln>
            <a:effectLst/>
          </c:spPr>
          <c:marker>
            <c:symbol val="none"/>
          </c:marker>
          <c:dPt>
            <c:idx val="5"/>
            <c:marker>
              <c:symbol val="none"/>
            </c:marker>
            <c:bubble3D val="0"/>
            <c:spPr>
              <a:ln w="28575" cap="rnd">
                <a:solidFill>
                  <a:srgbClr val="FF0000"/>
                </a:solidFill>
                <a:round/>
              </a:ln>
              <a:effectLst/>
            </c:spPr>
            <c:extLst>
              <c:ext xmlns:c16="http://schemas.microsoft.com/office/drawing/2014/chart" uri="{C3380CC4-5D6E-409C-BE32-E72D297353CC}">
                <c16:uniqueId val="{00000001-FCA8-4F67-ADEB-1069956A8E3E}"/>
              </c:ext>
            </c:extLst>
          </c:dPt>
          <c:dPt>
            <c:idx val="6"/>
            <c:marker>
              <c:symbol val="none"/>
            </c:marker>
            <c:bubble3D val="0"/>
            <c:spPr>
              <a:ln w="28575" cap="rnd">
                <a:solidFill>
                  <a:srgbClr val="FF0000"/>
                </a:solidFill>
                <a:round/>
              </a:ln>
              <a:effectLst/>
            </c:spPr>
            <c:extLst>
              <c:ext xmlns:c16="http://schemas.microsoft.com/office/drawing/2014/chart" uri="{C3380CC4-5D6E-409C-BE32-E72D297353CC}">
                <c16:uniqueId val="{00000003-FCA8-4F67-ADEB-1069956A8E3E}"/>
              </c:ext>
            </c:extLst>
          </c:dPt>
          <c:dPt>
            <c:idx val="7"/>
            <c:marker>
              <c:symbol val="none"/>
            </c:marker>
            <c:bubble3D val="0"/>
            <c:spPr>
              <a:ln w="28575" cap="rnd">
                <a:solidFill>
                  <a:srgbClr val="FF0000"/>
                </a:solidFill>
                <a:round/>
              </a:ln>
              <a:effectLst/>
            </c:spPr>
            <c:extLst>
              <c:ext xmlns:c16="http://schemas.microsoft.com/office/drawing/2014/chart" uri="{C3380CC4-5D6E-409C-BE32-E72D297353CC}">
                <c16:uniqueId val="{00000005-FCA8-4F67-ADEB-1069956A8E3E}"/>
              </c:ext>
            </c:extLst>
          </c:dPt>
          <c:dPt>
            <c:idx val="8"/>
            <c:marker>
              <c:symbol val="none"/>
            </c:marker>
            <c:bubble3D val="0"/>
            <c:spPr>
              <a:ln w="28575" cap="rnd">
                <a:solidFill>
                  <a:srgbClr val="FF0000"/>
                </a:solidFill>
                <a:round/>
              </a:ln>
              <a:effectLst/>
            </c:spPr>
            <c:extLst>
              <c:ext xmlns:c16="http://schemas.microsoft.com/office/drawing/2014/chart" uri="{C3380CC4-5D6E-409C-BE32-E72D297353CC}">
                <c16:uniqueId val="{00000007-FCA8-4F67-ADEB-1069956A8E3E}"/>
              </c:ext>
            </c:extLst>
          </c:dPt>
          <c:dPt>
            <c:idx val="9"/>
            <c:marker>
              <c:symbol val="none"/>
            </c:marker>
            <c:bubble3D val="0"/>
            <c:spPr>
              <a:ln w="28575" cap="rnd">
                <a:solidFill>
                  <a:srgbClr val="FF0000"/>
                </a:solidFill>
                <a:round/>
              </a:ln>
              <a:effectLst/>
            </c:spPr>
            <c:extLst>
              <c:ext xmlns:c16="http://schemas.microsoft.com/office/drawing/2014/chart" uri="{C3380CC4-5D6E-409C-BE32-E72D297353CC}">
                <c16:uniqueId val="{00000009-FCA8-4F67-ADEB-1069956A8E3E}"/>
              </c:ext>
            </c:extLst>
          </c:dPt>
          <c:dPt>
            <c:idx val="10"/>
            <c:marker>
              <c:symbol val="none"/>
            </c:marker>
            <c:bubble3D val="0"/>
            <c:spPr>
              <a:ln w="28575" cap="rnd">
                <a:solidFill>
                  <a:srgbClr val="FF0000"/>
                </a:solidFill>
                <a:round/>
              </a:ln>
              <a:effectLst/>
            </c:spPr>
            <c:extLst>
              <c:ext xmlns:c16="http://schemas.microsoft.com/office/drawing/2014/chart" uri="{C3380CC4-5D6E-409C-BE32-E72D297353CC}">
                <c16:uniqueId val="{0000000B-FCA8-4F67-ADEB-1069956A8E3E}"/>
              </c:ext>
            </c:extLst>
          </c:dPt>
          <c:dPt>
            <c:idx val="11"/>
            <c:marker>
              <c:symbol val="none"/>
            </c:marker>
            <c:bubble3D val="0"/>
            <c:spPr>
              <a:ln w="28575" cap="rnd">
                <a:solidFill>
                  <a:srgbClr val="FF0000"/>
                </a:solidFill>
                <a:round/>
              </a:ln>
              <a:effectLst/>
            </c:spPr>
            <c:extLst>
              <c:ext xmlns:c16="http://schemas.microsoft.com/office/drawing/2014/chart" uri="{C3380CC4-5D6E-409C-BE32-E72D297353CC}">
                <c16:uniqueId val="{0000000D-FCA8-4F67-ADEB-1069956A8E3E}"/>
              </c:ext>
            </c:extLst>
          </c:dPt>
          <c:dPt>
            <c:idx val="12"/>
            <c:marker>
              <c:symbol val="none"/>
            </c:marker>
            <c:bubble3D val="0"/>
            <c:spPr>
              <a:ln w="28575" cap="rnd">
                <a:solidFill>
                  <a:srgbClr val="FF0000"/>
                </a:solidFill>
                <a:round/>
              </a:ln>
              <a:effectLst/>
            </c:spPr>
            <c:extLst>
              <c:ext xmlns:c16="http://schemas.microsoft.com/office/drawing/2014/chart" uri="{C3380CC4-5D6E-409C-BE32-E72D297353CC}">
                <c16:uniqueId val="{0000000F-FCA8-4F67-ADEB-1069956A8E3E}"/>
              </c:ext>
            </c:extLst>
          </c:dPt>
          <c:dPt>
            <c:idx val="13"/>
            <c:marker>
              <c:symbol val="none"/>
            </c:marker>
            <c:bubble3D val="0"/>
            <c:spPr>
              <a:ln w="28575" cap="rnd">
                <a:solidFill>
                  <a:srgbClr val="FF0000"/>
                </a:solidFill>
                <a:round/>
              </a:ln>
              <a:effectLst/>
            </c:spPr>
            <c:extLst>
              <c:ext xmlns:c16="http://schemas.microsoft.com/office/drawing/2014/chart" uri="{C3380CC4-5D6E-409C-BE32-E72D297353CC}">
                <c16:uniqueId val="{00000011-FCA8-4F67-ADEB-1069956A8E3E}"/>
              </c:ext>
            </c:extLst>
          </c:dPt>
          <c:dLbls>
            <c:dLbl>
              <c:idx val="0"/>
              <c:layout>
                <c:manualLayout>
                  <c:x val="-4.2933810375670838E-2"/>
                  <c:y val="-4.8411490041496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CA8-4F67-ADEB-1069956A8E3E}"/>
                </c:ext>
              </c:extLst>
            </c:dLbl>
            <c:dLbl>
              <c:idx val="1"/>
              <c:layout>
                <c:manualLayout>
                  <c:x val="-3.8580242225595168E-2"/>
                  <c:y val="-7.5934388996992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CA8-4F67-ADEB-1069956A8E3E}"/>
                </c:ext>
              </c:extLst>
            </c:dLbl>
            <c:dLbl>
              <c:idx val="2"/>
              <c:layout>
                <c:manualLayout>
                  <c:x val="-3.1570910910504679E-2"/>
                  <c:y val="-5.8561954643272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CA8-4F67-ADEB-1069956A8E3E}"/>
                </c:ext>
              </c:extLst>
            </c:dLbl>
            <c:dLbl>
              <c:idx val="3"/>
              <c:layout>
                <c:manualLayout>
                  <c:x val="-3.2415666324527762E-2"/>
                  <c:y val="-5.6480036485338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CA8-4F67-ADEB-1069956A8E3E}"/>
                </c:ext>
              </c:extLst>
            </c:dLbl>
            <c:dLbl>
              <c:idx val="4"/>
              <c:layout>
                <c:manualLayout>
                  <c:x val="-8.9793296175598308E-2"/>
                  <c:y val="-3.886439864566961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CA8-4F67-ADEB-1069956A8E3E}"/>
                </c:ext>
              </c:extLst>
            </c:dLbl>
            <c:dLbl>
              <c:idx val="5"/>
              <c:layout>
                <c:manualLayout>
                  <c:x val="-6.7443194896789724E-2"/>
                  <c:y val="-6.118858457338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A8-4F67-ADEB-1069956A8E3E}"/>
                </c:ext>
              </c:extLst>
            </c:dLbl>
            <c:dLbl>
              <c:idx val="6"/>
              <c:layout>
                <c:manualLayout>
                  <c:x val="-3.9551658637986396E-2"/>
                  <c:y val="-5.805100608555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A8-4F67-ADEB-1069956A8E3E}"/>
                </c:ext>
              </c:extLst>
            </c:dLbl>
            <c:dLbl>
              <c:idx val="7"/>
              <c:layout>
                <c:manualLayout>
                  <c:x val="-3.9260594511873602E-2"/>
                  <c:y val="-6.3649022644542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A8-4F67-ADEB-1069956A8E3E}"/>
                </c:ext>
              </c:extLst>
            </c:dLbl>
            <c:dLbl>
              <c:idx val="8"/>
              <c:layout>
                <c:manualLayout>
                  <c:x val="-4.1666633414138982E-2"/>
                  <c:y val="-8.2674491830300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CA8-4F67-ADEB-1069956A8E3E}"/>
                </c:ext>
              </c:extLst>
            </c:dLbl>
            <c:dLbl>
              <c:idx val="9"/>
              <c:layout>
                <c:manualLayout>
                  <c:x val="-3.5493822847547644E-2"/>
                  <c:y val="-4.58715485873610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CA8-4F67-ADEB-1069956A8E3E}"/>
                </c:ext>
              </c:extLst>
            </c:dLbl>
            <c:dLbl>
              <c:idx val="10"/>
              <c:layout>
                <c:manualLayout>
                  <c:x val="-4.8810872504906185E-2"/>
                  <c:y val="-8.266119085783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CA8-4F67-ADEB-1069956A8E3E}"/>
                </c:ext>
              </c:extLst>
            </c:dLbl>
            <c:dLbl>
              <c:idx val="11"/>
              <c:layout>
                <c:manualLayout>
                  <c:x val="-4.1094879950584189E-2"/>
                  <c:y val="-7.6531860907619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CA8-4F67-ADEB-1069956A8E3E}"/>
                </c:ext>
              </c:extLst>
            </c:dLbl>
            <c:dLbl>
              <c:idx val="12"/>
              <c:layout>
                <c:manualLayout>
                  <c:x val="-3.6751149748901715E-2"/>
                  <c:y val="-5.8117269112046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CA8-4F67-ADEB-1069956A8E3E}"/>
                </c:ext>
              </c:extLst>
            </c:dLbl>
            <c:dLbl>
              <c:idx val="13"/>
              <c:layout>
                <c:manualLayout>
                  <c:x val="-2.7873066854796166E-2"/>
                  <c:y val="-7.9656138422978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CA8-4F67-ADEB-1069956A8E3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Sheet1!$B$4:$O$4</c:f>
              <c:strCache>
                <c:ptCount val="14"/>
                <c:pt idx="0">
                  <c:v>2021-22</c:v>
                </c:pt>
                <c:pt idx="1">
                  <c:v>2022-23</c:v>
                </c:pt>
                <c:pt idx="2">
                  <c:v>2023-24</c:v>
                </c:pt>
                <c:pt idx="3">
                  <c:v>2024-25</c:v>
                </c:pt>
                <c:pt idx="4">
                  <c:v>2025-26 (Projected)</c:v>
                </c:pt>
                <c:pt idx="5">
                  <c:v>2026-27 ($4/Semester)</c:v>
                </c:pt>
                <c:pt idx="6">
                  <c:v>2027-28 (4.25/semester)</c:v>
                </c:pt>
                <c:pt idx="7">
                  <c:v>2028-29 (4.50/semester)</c:v>
                </c:pt>
                <c:pt idx="8">
                  <c:v>2029-30 (4.75/semester)</c:v>
                </c:pt>
                <c:pt idx="9">
                  <c:v>2030-31 (5.00/semester)</c:v>
                </c:pt>
                <c:pt idx="10">
                  <c:v>2031-32 (5.25/semester)</c:v>
                </c:pt>
                <c:pt idx="11">
                  <c:v>2032-33 (5.50/semester)</c:v>
                </c:pt>
                <c:pt idx="12">
                  <c:v>2033-34 (5.75/semester)</c:v>
                </c:pt>
                <c:pt idx="13">
                  <c:v>2034-35 (6.00/semester)</c:v>
                </c:pt>
              </c:strCache>
            </c:strRef>
          </c:cat>
          <c:val>
            <c:numRef>
              <c:f>Sheet1!$B$5:$O$5</c:f>
              <c:numCache>
                <c:formatCode>_("$"* #,##0_);_("$"* \(#,##0\);_("$"* "-"??_);_(@_)</c:formatCode>
                <c:ptCount val="14"/>
                <c:pt idx="0">
                  <c:v>39197.5</c:v>
                </c:pt>
                <c:pt idx="1">
                  <c:v>41068.5</c:v>
                </c:pt>
                <c:pt idx="2">
                  <c:v>48592.5</c:v>
                </c:pt>
                <c:pt idx="3">
                  <c:v>35237.5</c:v>
                </c:pt>
                <c:pt idx="4">
                  <c:v>14683</c:v>
                </c:pt>
                <c:pt idx="5">
                  <c:v>67796</c:v>
                </c:pt>
                <c:pt idx="6">
                  <c:v>72033.25</c:v>
                </c:pt>
                <c:pt idx="7">
                  <c:v>76270.5</c:v>
                </c:pt>
                <c:pt idx="8">
                  <c:v>80507.75</c:v>
                </c:pt>
                <c:pt idx="9">
                  <c:v>84745</c:v>
                </c:pt>
                <c:pt idx="10">
                  <c:v>88982.25</c:v>
                </c:pt>
                <c:pt idx="11">
                  <c:v>93219.5</c:v>
                </c:pt>
                <c:pt idx="12">
                  <c:v>97456.75</c:v>
                </c:pt>
                <c:pt idx="13">
                  <c:v>101694</c:v>
                </c:pt>
              </c:numCache>
            </c:numRef>
          </c:val>
          <c:smooth val="0"/>
          <c:extLst>
            <c:ext xmlns:c16="http://schemas.microsoft.com/office/drawing/2014/chart" uri="{C3380CC4-5D6E-409C-BE32-E72D297353CC}">
              <c16:uniqueId val="{00000017-FCA8-4F67-ADEB-1069956A8E3E}"/>
            </c:ext>
          </c:extLst>
        </c:ser>
        <c:dLbls>
          <c:showLegendKey val="0"/>
          <c:showVal val="0"/>
          <c:showCatName val="0"/>
          <c:showSerName val="0"/>
          <c:showPercent val="0"/>
          <c:showBubbleSize val="0"/>
        </c:dLbls>
        <c:smooth val="0"/>
        <c:axId val="1160248175"/>
        <c:axId val="1160252495"/>
      </c:lineChart>
      <c:catAx>
        <c:axId val="1160248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60252495"/>
        <c:crosses val="autoZero"/>
        <c:auto val="1"/>
        <c:lblAlgn val="ctr"/>
        <c:lblOffset val="100"/>
        <c:noMultiLvlLbl val="0"/>
      </c:catAx>
      <c:valAx>
        <c:axId val="1160252495"/>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024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Rec Fee Revenue</a:t>
            </a:r>
            <a:r>
              <a:rPr lang="en-US" baseline="0"/>
              <a:t> &amp; Expenses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'Rec Fee Income History'!$A$4</c:f>
              <c:strCache>
                <c:ptCount val="1"/>
                <c:pt idx="0">
                  <c:v>Rec Fee Annual Revenue</c:v>
                </c:pt>
              </c:strCache>
            </c:strRef>
          </c:tx>
          <c:spPr>
            <a:ln w="28575" cap="rnd">
              <a:solidFill>
                <a:schemeClr val="accent1"/>
              </a:solidFill>
              <a:round/>
            </a:ln>
            <a:effectLst/>
          </c:spPr>
          <c:marker>
            <c:symbol val="none"/>
          </c:marker>
          <c:dLbls>
            <c:dLbl>
              <c:idx val="4"/>
              <c:layout>
                <c:manualLayout>
                  <c:x val="-4.3174846760297522E-2"/>
                  <c:y val="-0.1168227773852498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34-4EF1-B029-42EBBFE00890}"/>
                </c:ext>
              </c:extLst>
            </c:dLbl>
            <c:dLbl>
              <c:idx val="5"/>
              <c:layout>
                <c:manualLayout>
                  <c:x val="-5.3937487458587258E-2"/>
                  <c:y val="-5.59984553193302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34-4EF1-B029-42EBBFE00890}"/>
                </c:ext>
              </c:extLst>
            </c:dLbl>
            <c:dLbl>
              <c:idx val="9"/>
              <c:layout>
                <c:manualLayout>
                  <c:x val="-6.0792672616733483E-2"/>
                  <c:y val="-7.2004855862993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34-4EF1-B029-42EBBFE00890}"/>
                </c:ext>
              </c:extLst>
            </c:dLbl>
            <c:dLbl>
              <c:idx val="10"/>
              <c:layout>
                <c:manualLayout>
                  <c:x val="-4.5368506010904336E-2"/>
                  <c:y val="-6.880357575426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34-4EF1-B029-42EBBFE00890}"/>
                </c:ext>
              </c:extLst>
            </c:dLbl>
            <c:dLbl>
              <c:idx val="11"/>
              <c:layout>
                <c:manualLayout>
                  <c:x val="-4.5368506010904461E-2"/>
                  <c:y val="-5.2797175210597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34-4EF1-B029-42EBBFE00890}"/>
                </c:ext>
              </c:extLst>
            </c:dLbl>
            <c:dLbl>
              <c:idx val="12"/>
              <c:layout>
                <c:manualLayout>
                  <c:x val="-4.5368506010904336E-2"/>
                  <c:y val="-5.91997354280628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34-4EF1-B029-42EBBFE00890}"/>
                </c:ext>
              </c:extLst>
            </c:dLbl>
            <c:dLbl>
              <c:idx val="13"/>
              <c:layout>
                <c:manualLayout>
                  <c:x val="-4.4578945216409965E-3"/>
                  <c:y val="-6.5602295645528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34-4EF1-B029-42EBBFE008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 Fee Income History'!$B$3:$O$3</c:f>
              <c:strCache>
                <c:ptCount val="14"/>
                <c:pt idx="0">
                  <c:v>2021-22</c:v>
                </c:pt>
                <c:pt idx="1">
                  <c:v>2022-23</c:v>
                </c:pt>
                <c:pt idx="2">
                  <c:v>2023-24</c:v>
                </c:pt>
                <c:pt idx="3">
                  <c:v>2024-25</c:v>
                </c:pt>
                <c:pt idx="4">
                  <c:v>2025-26 ($8 Optional Fee)</c:v>
                </c:pt>
                <c:pt idx="5">
                  <c:v>2026-27 ($6 Fee)</c:v>
                </c:pt>
                <c:pt idx="6">
                  <c:v>2027-28 ($7 Fee)</c:v>
                </c:pt>
                <c:pt idx="7">
                  <c:v>2028-29 ($8 Fee)</c:v>
                </c:pt>
                <c:pt idx="8">
                  <c:v>2029-30 ($9 Fee)</c:v>
                </c:pt>
                <c:pt idx="9">
                  <c:v>2030-31 ($10 Fee)</c:v>
                </c:pt>
                <c:pt idx="10">
                  <c:v>2031-32 ($11 Fee)</c:v>
                </c:pt>
                <c:pt idx="11">
                  <c:v>2032-33 ($12 Fee)</c:v>
                </c:pt>
                <c:pt idx="12">
                  <c:v>2033-34 ($12 Fee)</c:v>
                </c:pt>
                <c:pt idx="13">
                  <c:v>2034-35 ($12 Fee)</c:v>
                </c:pt>
              </c:strCache>
            </c:strRef>
          </c:cat>
          <c:val>
            <c:numRef>
              <c:f>'Rec Fee Income History'!$B$4:$O$4</c:f>
              <c:numCache>
                <c:formatCode>_("$"* #,##0_);_("$"* \(#,##0\);_("$"* "-"??_);_(@_)</c:formatCode>
                <c:ptCount val="14"/>
                <c:pt idx="0">
                  <c:v>42272</c:v>
                </c:pt>
                <c:pt idx="1">
                  <c:v>42960</c:v>
                </c:pt>
                <c:pt idx="2">
                  <c:v>52920</c:v>
                </c:pt>
                <c:pt idx="3">
                  <c:v>40936</c:v>
                </c:pt>
                <c:pt idx="4">
                  <c:v>29410</c:v>
                </c:pt>
                <c:pt idx="5">
                  <c:v>101694</c:v>
                </c:pt>
                <c:pt idx="6">
                  <c:v>118643</c:v>
                </c:pt>
                <c:pt idx="7">
                  <c:v>135592</c:v>
                </c:pt>
                <c:pt idx="8">
                  <c:v>152541</c:v>
                </c:pt>
                <c:pt idx="9">
                  <c:v>169490</c:v>
                </c:pt>
                <c:pt idx="10">
                  <c:v>186439</c:v>
                </c:pt>
                <c:pt idx="11">
                  <c:v>203388</c:v>
                </c:pt>
                <c:pt idx="12">
                  <c:v>203388</c:v>
                </c:pt>
                <c:pt idx="13">
                  <c:v>203388</c:v>
                </c:pt>
              </c:numCache>
            </c:numRef>
          </c:val>
          <c:smooth val="0"/>
          <c:extLst>
            <c:ext xmlns:c16="http://schemas.microsoft.com/office/drawing/2014/chart" uri="{C3380CC4-5D6E-409C-BE32-E72D297353CC}">
              <c16:uniqueId val="{00000007-4434-4EF1-B029-42EBBFE00890}"/>
            </c:ext>
          </c:extLst>
        </c:ser>
        <c:ser>
          <c:idx val="1"/>
          <c:order val="1"/>
          <c:tx>
            <c:strRef>
              <c:f>'Rec Fee Income History'!$A$5</c:f>
              <c:strCache>
                <c:ptCount val="1"/>
                <c:pt idx="0">
                  <c:v>Annual Projected Expenses</c:v>
                </c:pt>
              </c:strCache>
            </c:strRef>
          </c:tx>
          <c:spPr>
            <a:ln w="28575" cap="rnd">
              <a:solidFill>
                <a:schemeClr val="accent2"/>
              </a:solidFill>
              <a:round/>
            </a:ln>
            <a:effectLst/>
          </c:spPr>
          <c:marker>
            <c:symbol val="none"/>
          </c:marker>
          <c:cat>
            <c:strRef>
              <c:f>'Rec Fee Income History'!$B$3:$O$3</c:f>
              <c:strCache>
                <c:ptCount val="14"/>
                <c:pt idx="0">
                  <c:v>2021-22</c:v>
                </c:pt>
                <c:pt idx="1">
                  <c:v>2022-23</c:v>
                </c:pt>
                <c:pt idx="2">
                  <c:v>2023-24</c:v>
                </c:pt>
                <c:pt idx="3">
                  <c:v>2024-25</c:v>
                </c:pt>
                <c:pt idx="4">
                  <c:v>2025-26 ($8 Optional Fee)</c:v>
                </c:pt>
                <c:pt idx="5">
                  <c:v>2026-27 ($6 Fee)</c:v>
                </c:pt>
                <c:pt idx="6">
                  <c:v>2027-28 ($7 Fee)</c:v>
                </c:pt>
                <c:pt idx="7">
                  <c:v>2028-29 ($8 Fee)</c:v>
                </c:pt>
                <c:pt idx="8">
                  <c:v>2029-30 ($9 Fee)</c:v>
                </c:pt>
                <c:pt idx="9">
                  <c:v>2030-31 ($10 Fee)</c:v>
                </c:pt>
                <c:pt idx="10">
                  <c:v>2031-32 ($11 Fee)</c:v>
                </c:pt>
                <c:pt idx="11">
                  <c:v>2032-33 ($12 Fee)</c:v>
                </c:pt>
                <c:pt idx="12">
                  <c:v>2033-34 ($12 Fee)</c:v>
                </c:pt>
                <c:pt idx="13">
                  <c:v>2034-35 ($12 Fee)</c:v>
                </c:pt>
              </c:strCache>
            </c:strRef>
          </c:cat>
          <c:val>
            <c:numRef>
              <c:f>'Rec Fee Income History'!$B$5:$O$5</c:f>
              <c:numCache>
                <c:formatCode>_("$"* #,##0_);_("$"* \(#,##0\);_("$"* "-"??_);_(@_)</c:formatCode>
                <c:ptCount val="14"/>
                <c:pt idx="0">
                  <c:v>42272</c:v>
                </c:pt>
                <c:pt idx="1">
                  <c:v>51966</c:v>
                </c:pt>
                <c:pt idx="2">
                  <c:v>54696</c:v>
                </c:pt>
                <c:pt idx="3">
                  <c:v>40936</c:v>
                </c:pt>
                <c:pt idx="4">
                  <c:v>40085</c:v>
                </c:pt>
                <c:pt idx="5">
                  <c:v>101983.14835849105</c:v>
                </c:pt>
                <c:pt idx="6">
                  <c:v>105373.89455924577</c:v>
                </c:pt>
                <c:pt idx="7">
                  <c:v>108877.95695727316</c:v>
                </c:pt>
                <c:pt idx="8">
                  <c:v>112499.14082188508</c:v>
                </c:pt>
                <c:pt idx="9">
                  <c:v>184855.59296382678</c:v>
                </c:pt>
                <c:pt idx="10">
                  <c:v>190876.4095053944</c:v>
                </c:pt>
                <c:pt idx="11">
                  <c:v>197094.48074955196</c:v>
                </c:pt>
                <c:pt idx="12">
                  <c:v>203516.30639459906</c:v>
                </c:pt>
                <c:pt idx="13">
                  <c:v>210148.6015017872</c:v>
                </c:pt>
              </c:numCache>
            </c:numRef>
          </c:val>
          <c:smooth val="0"/>
          <c:extLst>
            <c:ext xmlns:c16="http://schemas.microsoft.com/office/drawing/2014/chart" uri="{C3380CC4-5D6E-409C-BE32-E72D297353CC}">
              <c16:uniqueId val="{00000008-4434-4EF1-B029-42EBBFE00890}"/>
            </c:ext>
          </c:extLst>
        </c:ser>
        <c:dLbls>
          <c:showLegendKey val="0"/>
          <c:showVal val="0"/>
          <c:showCatName val="0"/>
          <c:showSerName val="0"/>
          <c:showPercent val="0"/>
          <c:showBubbleSize val="0"/>
        </c:dLbls>
        <c:smooth val="0"/>
        <c:axId val="89183760"/>
        <c:axId val="1962300559"/>
      </c:lineChart>
      <c:catAx>
        <c:axId val="8918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62300559"/>
        <c:crosses val="autoZero"/>
        <c:auto val="1"/>
        <c:lblAlgn val="ctr"/>
        <c:lblOffset val="100"/>
        <c:noMultiLvlLbl val="0"/>
      </c:catAx>
      <c:valAx>
        <c:axId val="196230055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183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dirty="0"/>
            <a:t>Review draft ISER in all constituent groups, and  recommend approval</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dirty="0"/>
            <a:t>Submit to Board of Trustees, and 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dirty="0"/>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dirty="0"/>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8BD44D1D-01D7-4F7B-B18F-770FAA3C2B9A}" type="presOf" srcId="{663C9420-AA48-4B39-962F-691A2289367A}" destId="{0177C805-0D8A-41E3-919F-4CE4A3F38B98}" srcOrd="0" destOrd="0" presId="urn:microsoft.com/office/officeart/2017/3/layout/HorizontalPathTimeline"/>
    <dgm:cxn modelId="{81D7951D-DE18-442A-83B0-A3D76935527B}" type="presOf" srcId="{7614042C-C745-4552-AF6A-C989EBB6BCA6}" destId="{FC11F6F0-0D2C-4808-8515-CA5D5CDA7B3D}"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0C0BC43C-F7F0-4D50-A235-7A5A4C0E4D23}" type="presOf" srcId="{0FF3305D-6837-4DF9-B38D-E688ECA61011}" destId="{467DAB47-634C-1D4F-8B45-F3E6CF811D59}"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3F192266-1640-409D-8771-DDB0CA2CB27D}" type="presOf" srcId="{222D4628-9A73-4C6E-A55A-3CA77C2A7B99}" destId="{BE661A33-E336-2241-BCAC-DB8ABF990AA9}" srcOrd="0" destOrd="0" presId="urn:microsoft.com/office/officeart/2017/3/layout/HorizontalPathTimeline"/>
    <dgm:cxn modelId="{59EA9147-74D1-4E9A-AE50-A707269221A9}" srcId="{8FC4EFD4-732D-4AB5-92BB-E236EF3E0B3E}" destId="{92714368-7EA2-47B3-B1E0-098163BF4482}" srcOrd="3" destOrd="0" parTransId="{BBEE9E66-C56F-4658-838D-487A70D3AD72}" sibTransId="{5B3D8F86-EC2A-4CDB-8BA2-B77BED9B025B}"/>
    <dgm:cxn modelId="{664ED269-4721-4429-9456-352B554EFABF}" srcId="{92714368-7EA2-47B3-B1E0-098163BF4482}" destId="{6EA78B32-4FA8-49F8-A6B2-B6B05584DD7F}" srcOrd="1" destOrd="0" parTransId="{9C5A83DB-CC14-43C9-96F5-22B59427DDED}" sibTransId="{F5E607F7-3259-4CC3-B1FA-F7FB1ADA99E5}"/>
    <dgm:cxn modelId="{ECD33C6B-C11E-4A95-B8A2-54B1759F8ED8}" type="presOf" srcId="{4F3CF5E5-3E2B-4488-8E91-4FF3BE75ADD3}" destId="{00392504-A5B0-344D-AB85-F4AF161AF7B8}" srcOrd="0" destOrd="0" presId="urn:microsoft.com/office/officeart/2017/3/layout/HorizontalPathTimeline"/>
    <dgm:cxn modelId="{3BE0C94B-E312-40A7-AF28-8A0B07F5A1B0}" srcId="{8FC4EFD4-732D-4AB5-92BB-E236EF3E0B3E}" destId="{4F3CF5E5-3E2B-4488-8E91-4FF3BE75ADD3}" srcOrd="6" destOrd="0" parTransId="{89C76448-E5EE-4446-8174-1A1BBE29D6E2}" sibTransId="{93D69B5F-95C6-44B4-8777-CDF4669F3324}"/>
    <dgm:cxn modelId="{6AC52C4D-2524-4A56-A483-0789D15BB8DF}" srcId="{4456C95F-FF00-48DF-9A3C-9998259314CC}" destId="{E590ADE4-0162-4CCC-87AC-AEC663C9B033}" srcOrd="0" destOrd="0" parTransId="{A74456AC-4436-4FBA-AE7A-F0F90B4E66D9}" sibTransId="{106D6AE4-2193-4068-9908-2D1AA5033569}"/>
    <dgm:cxn modelId="{28AA8970-FBE7-42BC-A30A-9DD57075F96C}" type="presOf" srcId="{E2E4D908-B816-4E4F-BCD3-C74E213518FF}" destId="{EF752A85-ADE3-44FE-95F3-A76C0DB82A0C}"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B1C35E57-FD79-4369-9CBC-179D247DE14F}" type="presOf" srcId="{9CC991BD-55E7-43CB-842C-7484A4C148B9}" destId="{5E1AF8DD-49B6-424D-A052-BBFE5A3D6276}" srcOrd="0" destOrd="0" presId="urn:microsoft.com/office/officeart/2017/3/layout/HorizontalPathTimeline"/>
    <dgm:cxn modelId="{619B1579-8034-46F6-8C9F-48F224B08E16}" type="presOf" srcId="{77D6580D-8C58-4EEE-B078-D8F68CD43457}" destId="{D7864A87-95F0-9345-B03C-496A3D9788BD}" srcOrd="0" destOrd="0" presId="urn:microsoft.com/office/officeart/2017/3/layout/HorizontalPathTimeline"/>
    <dgm:cxn modelId="{0FE82979-CB23-4C62-B057-468902B524DF}" srcId="{222D4628-9A73-4C6E-A55A-3CA77C2A7B99}" destId="{9CC991BD-55E7-43CB-842C-7484A4C148B9}" srcOrd="0" destOrd="0" parTransId="{E82EC7FB-6F69-478E-8E22-59B4D4D3E4F1}" sibTransId="{2537767D-74AD-4E47-AF48-43DF2690AC6E}"/>
    <dgm:cxn modelId="{B92FA585-0EF5-4C66-90F0-DA6FE3BEA451}" type="presOf" srcId="{8077CFEA-C38D-43E6-8DD8-0E127B22901F}" destId="{5D9899C0-2B9A-4912-A957-D186DD2B780B}" srcOrd="0" destOrd="0" presId="urn:microsoft.com/office/officeart/2017/3/layout/HorizontalPathTimelin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BBCE0899-180A-4A91-97B6-7EADCC4AA167}" type="presOf" srcId="{AE8C708E-3897-4CB1-B470-28A93358F798}" destId="{84FF56A9-3508-BF4D-B014-6C3CB3B63891}" srcOrd="0" destOrd="0" presId="urn:microsoft.com/office/officeart/2017/3/layout/HorizontalPathTimeline"/>
    <dgm:cxn modelId="{4E86F89A-899E-4F17-B335-EF1CD10F311E}" type="presOf" srcId="{6EA78B32-4FA8-49F8-A6B2-B6B05584DD7F}" destId="{FC11F6F0-0D2C-4808-8515-CA5D5CDA7B3D}" srcOrd="0" destOrd="1" presId="urn:microsoft.com/office/officeart/2017/3/layout/HorizontalPathTimeline"/>
    <dgm:cxn modelId="{F256AFA1-8DBB-4F0C-9BC1-530D6F098D19}" srcId="{D47D5F44-57FB-4579-8E67-A55AFDE6C0A9}" destId="{851F747E-F3BC-4810-97B1-A275386557E8}" srcOrd="0" destOrd="0" parTransId="{0A15A3C8-88A3-4142-98B6-79C12F9740BC}" sibTransId="{7833570D-16E3-4D68-A7FC-23382A8DC4D2}"/>
    <dgm:cxn modelId="{8B0296A8-4990-4141-89F9-3D230F4374A0}" type="presOf" srcId="{92714368-7EA2-47B3-B1E0-098163BF4482}" destId="{8BC72DBA-1406-48D1-B0EB-D60B43CFD947}" srcOrd="0" destOrd="0" presId="urn:microsoft.com/office/officeart/2017/3/layout/HorizontalPathTimeline"/>
    <dgm:cxn modelId="{CD21F4B0-54FA-4F1E-A112-73202AAED046}" type="presOf" srcId="{87EAE307-DEE0-4B59-9BCC-EF557E7D64C0}" destId="{033813DD-7A26-8E4A-93C3-78E19083014D}" srcOrd="0" destOrd="0" presId="urn:microsoft.com/office/officeart/2017/3/layout/HorizontalPathTimeline"/>
    <dgm:cxn modelId="{30EED8B3-D2F6-44B4-8067-DF38482669AD}" type="presOf" srcId="{9AE2B313-6367-42FF-B1B9-6D1578A5DABE}" destId="{1128EF03-F9C3-CA4D-A38E-E6B12E99BEE3}"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A6EC70C7-D4F7-4A8A-892E-44BE99411760}" type="presOf" srcId="{E590ADE4-0162-4CCC-87AC-AEC663C9B033}" destId="{CF8D98A5-28B7-460C-B805-BFEC22A505C9}"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34C6F1DA-3ECA-4975-B2FE-D92262ABE781}" type="presOf" srcId="{D47D5F44-57FB-4579-8E67-A55AFDE6C0A9}" destId="{E2FBDBF6-36A3-4678-9997-029530515B7E}" srcOrd="0" destOrd="0" presId="urn:microsoft.com/office/officeart/2017/3/layout/HorizontalPathTimeline"/>
    <dgm:cxn modelId="{C151C5E2-5A22-4081-97C7-58A2AE3A3297}" type="presOf" srcId="{4456C95F-FF00-48DF-9A3C-9998259314CC}" destId="{BD70F26D-BCCB-4B4C-9C97-0461C9474185}" srcOrd="0" destOrd="0" presId="urn:microsoft.com/office/officeart/2017/3/layout/HorizontalPathTimeline"/>
    <dgm:cxn modelId="{C9A06EE3-6257-4929-9554-6495CE73A199}" type="presOf" srcId="{B08F6ADF-1647-4687-8A12-A80CA0CAF0BA}" destId="{6494C9E5-5DD7-AD44-B5FF-3E385D596FE3}" srcOrd="0" destOrd="0" presId="urn:microsoft.com/office/officeart/2017/3/layout/HorizontalPathTimeline"/>
    <dgm:cxn modelId="{7D70E9EA-57B7-4CE7-8456-7BFE985385CD}" type="presOf" srcId="{1F6808C3-341E-4702-B10D-092F08471607}" destId="{1683E5D7-EF41-664B-8760-2265FDF923A6}" srcOrd="0" destOrd="0" presId="urn:microsoft.com/office/officeart/2017/3/layout/HorizontalPathTimeline"/>
    <dgm:cxn modelId="{B35A1FF1-24DE-4D5A-A978-08C88CBAE6D7}" type="presOf" srcId="{851F747E-F3BC-4810-97B1-A275386557E8}" destId="{0608E189-E54F-4932-A76A-A66A4354E6C0}"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9CFFC5F8-B343-4C2C-AF05-CC73B7FCB632}" type="presOf" srcId="{563B9F33-EF2D-438F-B35E-0E8E63DC03D0}" destId="{4DD9DBE2-6BCE-45CE-9272-08CBFBAE5A81}"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2C458830-A7BE-41CF-81F2-F357115C460A}" type="presParOf" srcId="{0121AC51-9526-A848-83EB-2849F12FA729}" destId="{544627CC-AB27-9D44-9EB6-BC8F732FD153}" srcOrd="0" destOrd="0" presId="urn:microsoft.com/office/officeart/2017/3/layout/HorizontalPathTimeline"/>
    <dgm:cxn modelId="{3F8C7BCB-1889-45C2-B9FE-1DA8DD9A8AED}" type="presParOf" srcId="{544627CC-AB27-9D44-9EB6-BC8F732FD153}" destId="{6494C9E5-5DD7-AD44-B5FF-3E385D596FE3}" srcOrd="0" destOrd="0" presId="urn:microsoft.com/office/officeart/2017/3/layout/HorizontalPathTimeline"/>
    <dgm:cxn modelId="{D862866B-BBA9-44C0-BCFB-7C84C1EC5557}" type="presParOf" srcId="{544627CC-AB27-9D44-9EB6-BC8F732FD153}" destId="{DFAB1DB5-CCE5-074D-BD0D-3BE5AC22BE17}" srcOrd="1" destOrd="0" presId="urn:microsoft.com/office/officeart/2017/3/layout/HorizontalPathTimeline"/>
    <dgm:cxn modelId="{AB19D1F2-6EAE-4E15-814A-88B570BFD8CE}" type="presParOf" srcId="{DFAB1DB5-CCE5-074D-BD0D-3BE5AC22BE17}" destId="{D7864A87-95F0-9345-B03C-496A3D9788BD}" srcOrd="0" destOrd="0" presId="urn:microsoft.com/office/officeart/2017/3/layout/HorizontalPathTimeline"/>
    <dgm:cxn modelId="{DD6D1D40-625F-4607-AF7A-04BA81A4F3AC}" type="presParOf" srcId="{DFAB1DB5-CCE5-074D-BD0D-3BE5AC22BE17}" destId="{9A6D0361-B443-2248-A3DA-D691BE2F30E6}" srcOrd="1" destOrd="0" presId="urn:microsoft.com/office/officeart/2017/3/layout/HorizontalPathTimeline"/>
    <dgm:cxn modelId="{BBD18E7D-141A-4FD0-9D38-6D213E583043}" type="presParOf" srcId="{544627CC-AB27-9D44-9EB6-BC8F732FD153}" destId="{6C0D8FD1-7872-F54C-98A8-9CEC70F386F3}" srcOrd="2" destOrd="0" presId="urn:microsoft.com/office/officeart/2017/3/layout/HorizontalPathTimeline"/>
    <dgm:cxn modelId="{0E34F7BC-F9BE-4576-A11F-BEDD8C8758AF}" type="presParOf" srcId="{544627CC-AB27-9D44-9EB6-BC8F732FD153}" destId="{6DFA87C0-83FE-C546-AD30-310E1CD713C8}" srcOrd="3" destOrd="0" presId="urn:microsoft.com/office/officeart/2017/3/layout/HorizontalPathTimeline"/>
    <dgm:cxn modelId="{7F2CA0A0-04F8-49A5-BDC6-D529D266C5C0}" type="presParOf" srcId="{544627CC-AB27-9D44-9EB6-BC8F732FD153}" destId="{4900D9B2-86FF-E448-803F-B58E804D9921}" srcOrd="4" destOrd="0" presId="urn:microsoft.com/office/officeart/2017/3/layout/HorizontalPathTimeline"/>
    <dgm:cxn modelId="{0143359C-0184-4A86-B60A-807784F6F7E5}" type="presParOf" srcId="{0121AC51-9526-A848-83EB-2849F12FA729}" destId="{C7C61924-E193-B94F-A48B-47A31E3E4D9B}" srcOrd="1" destOrd="0" presId="urn:microsoft.com/office/officeart/2017/3/layout/HorizontalPathTimeline"/>
    <dgm:cxn modelId="{7BDBE28D-4EDC-438B-B772-618367A5DCA0}" type="presParOf" srcId="{0121AC51-9526-A848-83EB-2849F12FA729}" destId="{6D1FF9F2-4EE2-49D9-85D4-2E566836CA1F}" srcOrd="2" destOrd="0" presId="urn:microsoft.com/office/officeart/2017/3/layout/HorizontalPathTimeline"/>
    <dgm:cxn modelId="{20E3C95C-97FA-48F2-8329-6CDFCC8855BA}" type="presParOf" srcId="{6D1FF9F2-4EE2-49D9-85D4-2E566836CA1F}" destId="{BD70F26D-BCCB-4B4C-9C97-0461C9474185}" srcOrd="0" destOrd="0" presId="urn:microsoft.com/office/officeart/2017/3/layout/HorizontalPathTimeline"/>
    <dgm:cxn modelId="{26DE85B6-0E6E-4265-A54F-5BD3ED516FE0}" type="presParOf" srcId="{6D1FF9F2-4EE2-49D9-85D4-2E566836CA1F}" destId="{82CC90D1-FDDD-4715-9AED-CBCE99293D3A}" srcOrd="1" destOrd="0" presId="urn:microsoft.com/office/officeart/2017/3/layout/HorizontalPathTimeline"/>
    <dgm:cxn modelId="{C5AD07F6-1433-4BB9-84E1-204868BEDC79}" type="presParOf" srcId="{82CC90D1-FDDD-4715-9AED-CBCE99293D3A}" destId="{CF8D98A5-28B7-460C-B805-BFEC22A505C9}" srcOrd="0" destOrd="0" presId="urn:microsoft.com/office/officeart/2017/3/layout/HorizontalPathTimeline"/>
    <dgm:cxn modelId="{C30C543F-45AD-46D5-A6CD-A9B19D8720D3}" type="presParOf" srcId="{82CC90D1-FDDD-4715-9AED-CBCE99293D3A}" destId="{69C09006-C493-43CB-B568-278A50E3EAF1}" srcOrd="1" destOrd="0" presId="urn:microsoft.com/office/officeart/2017/3/layout/HorizontalPathTimeline"/>
    <dgm:cxn modelId="{B1C4303B-CE4C-4F1C-8707-BA3C46ADA00C}" type="presParOf" srcId="{6D1FF9F2-4EE2-49D9-85D4-2E566836CA1F}" destId="{23F5B161-E08E-4CB0-AE48-4E7F71C7B485}" srcOrd="2" destOrd="0" presId="urn:microsoft.com/office/officeart/2017/3/layout/HorizontalPathTimeline"/>
    <dgm:cxn modelId="{563963F7-9566-4DF2-AEF3-8F880F276016}" type="presParOf" srcId="{6D1FF9F2-4EE2-49D9-85D4-2E566836CA1F}" destId="{7895C6A7-F6DA-4166-BFD7-F013673F4AF7}" srcOrd="3" destOrd="0" presId="urn:microsoft.com/office/officeart/2017/3/layout/HorizontalPathTimeline"/>
    <dgm:cxn modelId="{4D505126-3E12-4BF1-A90A-37644DFE5A04}" type="presParOf" srcId="{6D1FF9F2-4EE2-49D9-85D4-2E566836CA1F}" destId="{FEE398E9-0B77-4599-9155-2051DD41D455}" srcOrd="4" destOrd="0" presId="urn:microsoft.com/office/officeart/2017/3/layout/HorizontalPathTimeline"/>
    <dgm:cxn modelId="{1D625B04-71E2-4A94-885E-350FF6223116}" type="presParOf" srcId="{0121AC51-9526-A848-83EB-2849F12FA729}" destId="{42CC25BD-3A35-4087-B3A6-635AE31320A6}" srcOrd="3" destOrd="0" presId="urn:microsoft.com/office/officeart/2017/3/layout/HorizontalPathTimeline"/>
    <dgm:cxn modelId="{EBB11253-BF92-4724-8D6D-659954142CD8}" type="presParOf" srcId="{0121AC51-9526-A848-83EB-2849F12FA729}" destId="{0B7B7F9B-CC3F-46BE-884E-461903E306CF}" srcOrd="4" destOrd="0" presId="urn:microsoft.com/office/officeart/2017/3/layout/HorizontalPathTimeline"/>
    <dgm:cxn modelId="{01B44B78-4347-421D-9441-14B33E0227D7}" type="presParOf" srcId="{0B7B7F9B-CC3F-46BE-884E-461903E306CF}" destId="{4DD9DBE2-6BCE-45CE-9272-08CBFBAE5A81}" srcOrd="0" destOrd="0" presId="urn:microsoft.com/office/officeart/2017/3/layout/HorizontalPathTimeline"/>
    <dgm:cxn modelId="{068E975D-88CD-486F-A262-A5A769A851D8}" type="presParOf" srcId="{0B7B7F9B-CC3F-46BE-884E-461903E306CF}" destId="{28F5C871-32E2-4A4C-B163-85CA149C9314}" srcOrd="1" destOrd="0" presId="urn:microsoft.com/office/officeart/2017/3/layout/HorizontalPathTimeline"/>
    <dgm:cxn modelId="{6A4DE64E-3C19-4A50-9CB1-83C004ADBB0E}" type="presParOf" srcId="{28F5C871-32E2-4A4C-B163-85CA149C9314}" destId="{EF752A85-ADE3-44FE-95F3-A76C0DB82A0C}" srcOrd="0" destOrd="0" presId="urn:microsoft.com/office/officeart/2017/3/layout/HorizontalPathTimeline"/>
    <dgm:cxn modelId="{23EA43AA-32CF-4A1C-B7FC-8EC538DA41CC}" type="presParOf" srcId="{28F5C871-32E2-4A4C-B163-85CA149C9314}" destId="{1CA42A14-96B6-4C88-9782-E597A7111D96}" srcOrd="1" destOrd="0" presId="urn:microsoft.com/office/officeart/2017/3/layout/HorizontalPathTimeline"/>
    <dgm:cxn modelId="{BD651BCB-679C-4784-9530-EB302A648DA7}" type="presParOf" srcId="{0B7B7F9B-CC3F-46BE-884E-461903E306CF}" destId="{D06AD205-BB3C-4401-B3D8-647B6D45FFFD}" srcOrd="2" destOrd="0" presId="urn:microsoft.com/office/officeart/2017/3/layout/HorizontalPathTimeline"/>
    <dgm:cxn modelId="{C6C038BF-C468-4279-86D1-5FB3A834E7FC}" type="presParOf" srcId="{0B7B7F9B-CC3F-46BE-884E-461903E306CF}" destId="{126DA2D3-8DE6-4401-80E8-82BFF3771DE5}" srcOrd="3" destOrd="0" presId="urn:microsoft.com/office/officeart/2017/3/layout/HorizontalPathTimeline"/>
    <dgm:cxn modelId="{C5D777CA-A142-4EA2-9CE3-256B06E69735}" type="presParOf" srcId="{0B7B7F9B-CC3F-46BE-884E-461903E306CF}" destId="{C60F6EFF-8886-4054-8E0F-991F04C2160C}" srcOrd="4" destOrd="0" presId="urn:microsoft.com/office/officeart/2017/3/layout/HorizontalPathTimeline"/>
    <dgm:cxn modelId="{BDA6EAA4-64CC-42D2-A35F-248EB6566AA7}" type="presParOf" srcId="{0121AC51-9526-A848-83EB-2849F12FA729}" destId="{79103CFC-6C55-49EE-8BC1-428B0B4D6DA4}" srcOrd="5" destOrd="0" presId="urn:microsoft.com/office/officeart/2017/3/layout/HorizontalPathTimeline"/>
    <dgm:cxn modelId="{B707221C-3DDA-43B4-897E-FF3CB0E9502B}" type="presParOf" srcId="{0121AC51-9526-A848-83EB-2849F12FA729}" destId="{737CE27A-B7FE-41F9-90DC-1D290DE288A5}" srcOrd="6" destOrd="0" presId="urn:microsoft.com/office/officeart/2017/3/layout/HorizontalPathTimeline"/>
    <dgm:cxn modelId="{83CC40FF-AC29-47E2-8079-0E50109DED87}" type="presParOf" srcId="{737CE27A-B7FE-41F9-90DC-1D290DE288A5}" destId="{8BC72DBA-1406-48D1-B0EB-D60B43CFD947}" srcOrd="0" destOrd="0" presId="urn:microsoft.com/office/officeart/2017/3/layout/HorizontalPathTimeline"/>
    <dgm:cxn modelId="{AA9D2E25-2EF7-4EEB-BF2D-15E74684038F}" type="presParOf" srcId="{737CE27A-B7FE-41F9-90DC-1D290DE288A5}" destId="{63477F52-8405-4080-9E94-976E6D5474A1}" srcOrd="1" destOrd="0" presId="urn:microsoft.com/office/officeart/2017/3/layout/HorizontalPathTimeline"/>
    <dgm:cxn modelId="{DE346E94-9239-43E9-BE76-40FDE604FCB9}" type="presParOf" srcId="{63477F52-8405-4080-9E94-976E6D5474A1}" destId="{FC11F6F0-0D2C-4808-8515-CA5D5CDA7B3D}" srcOrd="0" destOrd="0" presId="urn:microsoft.com/office/officeart/2017/3/layout/HorizontalPathTimeline"/>
    <dgm:cxn modelId="{3977501E-969B-4A00-9CDB-5312A212C49C}" type="presParOf" srcId="{63477F52-8405-4080-9E94-976E6D5474A1}" destId="{57A5684F-D34F-49F9-B3C8-0CE8A353F059}" srcOrd="1" destOrd="0" presId="urn:microsoft.com/office/officeart/2017/3/layout/HorizontalPathTimeline"/>
    <dgm:cxn modelId="{68C081A4-4FC4-4404-9847-5196DD95D572}" type="presParOf" srcId="{737CE27A-B7FE-41F9-90DC-1D290DE288A5}" destId="{EAC7F973-2AB3-4A78-BB0B-C0D8268A3ADB}" srcOrd="2" destOrd="0" presId="urn:microsoft.com/office/officeart/2017/3/layout/HorizontalPathTimeline"/>
    <dgm:cxn modelId="{D834E85F-FBD4-4D28-8FD4-7B18BFC9BB2F}" type="presParOf" srcId="{737CE27A-B7FE-41F9-90DC-1D290DE288A5}" destId="{98BB9066-BA8C-4D4B-91CB-FD1F0A802A0E}" srcOrd="3" destOrd="0" presId="urn:microsoft.com/office/officeart/2017/3/layout/HorizontalPathTimeline"/>
    <dgm:cxn modelId="{9D54FBE3-892B-44AB-ACD6-45A57BFB5ECC}" type="presParOf" srcId="{737CE27A-B7FE-41F9-90DC-1D290DE288A5}" destId="{6BE373A6-E22D-4989-90B3-496BD905B25D}" srcOrd="4" destOrd="0" presId="urn:microsoft.com/office/officeart/2017/3/layout/HorizontalPathTimeline"/>
    <dgm:cxn modelId="{DF80954B-4780-4444-B7DE-3259ADD5F5EE}" type="presParOf" srcId="{0121AC51-9526-A848-83EB-2849F12FA729}" destId="{FB54BF59-4BBE-4485-B85D-334E9B772F39}" srcOrd="7" destOrd="0" presId="urn:microsoft.com/office/officeart/2017/3/layout/HorizontalPathTimeline"/>
    <dgm:cxn modelId="{E121700E-6A3F-4B85-8D44-5753CB44150D}" type="presParOf" srcId="{0121AC51-9526-A848-83EB-2849F12FA729}" destId="{5FFBD787-1D27-4B64-BE16-F3571D2E3DD2}" srcOrd="8" destOrd="0" presId="urn:microsoft.com/office/officeart/2017/3/layout/HorizontalPathTimeline"/>
    <dgm:cxn modelId="{684DC021-125F-4E14-95B8-00812845ECB1}" type="presParOf" srcId="{5FFBD787-1D27-4B64-BE16-F3571D2E3DD2}" destId="{E2FBDBF6-36A3-4678-9997-029530515B7E}" srcOrd="0" destOrd="0" presId="urn:microsoft.com/office/officeart/2017/3/layout/HorizontalPathTimeline"/>
    <dgm:cxn modelId="{3DF52CF5-39B8-40E6-A920-A3881485897B}" type="presParOf" srcId="{5FFBD787-1D27-4B64-BE16-F3571D2E3DD2}" destId="{4008A23B-0E1E-4DF8-93F7-181108F3C4EE}" srcOrd="1" destOrd="0" presId="urn:microsoft.com/office/officeart/2017/3/layout/HorizontalPathTimeline"/>
    <dgm:cxn modelId="{6B502123-DAB0-4B89-AAC9-30FE20DE81E2}" type="presParOf" srcId="{4008A23B-0E1E-4DF8-93F7-181108F3C4EE}" destId="{0608E189-E54F-4932-A76A-A66A4354E6C0}" srcOrd="0" destOrd="0" presId="urn:microsoft.com/office/officeart/2017/3/layout/HorizontalPathTimeline"/>
    <dgm:cxn modelId="{170928D8-860A-4700-8CAD-4E530224B1FE}" type="presParOf" srcId="{4008A23B-0E1E-4DF8-93F7-181108F3C4EE}" destId="{9DD9636B-7F57-4AE1-8E28-E2F9E67E758C}" srcOrd="1" destOrd="0" presId="urn:microsoft.com/office/officeart/2017/3/layout/HorizontalPathTimeline"/>
    <dgm:cxn modelId="{6074CE4A-B61E-4858-BDE3-04BE72ED97AF}" type="presParOf" srcId="{5FFBD787-1D27-4B64-BE16-F3571D2E3DD2}" destId="{412A2DCF-07C4-41AD-A597-304767FFC312}" srcOrd="2" destOrd="0" presId="urn:microsoft.com/office/officeart/2017/3/layout/HorizontalPathTimeline"/>
    <dgm:cxn modelId="{022EB3B3-C25F-47AD-86B8-E821CA5715AD}" type="presParOf" srcId="{5FFBD787-1D27-4B64-BE16-F3571D2E3DD2}" destId="{238A9B35-8073-4EE7-BA99-8826CE2CF163}" srcOrd="3" destOrd="0" presId="urn:microsoft.com/office/officeart/2017/3/layout/HorizontalPathTimeline"/>
    <dgm:cxn modelId="{AD092E72-0792-443B-8DBE-C04AC821D3A6}" type="presParOf" srcId="{5FFBD787-1D27-4B64-BE16-F3571D2E3DD2}" destId="{E6479014-E202-4648-B182-F8102F6EFE09}" srcOrd="4" destOrd="0" presId="urn:microsoft.com/office/officeart/2017/3/layout/HorizontalPathTimeline"/>
    <dgm:cxn modelId="{3AA78835-78CE-4FFA-B089-C79AD064A586}" type="presParOf" srcId="{0121AC51-9526-A848-83EB-2849F12FA729}" destId="{AD1D459B-C38B-4725-9C49-F0F2F4AC61ED}" srcOrd="9" destOrd="0" presId="urn:microsoft.com/office/officeart/2017/3/layout/HorizontalPathTimeline"/>
    <dgm:cxn modelId="{D3A8E3EE-849F-4169-BCBF-6F5805F0D00B}" type="presParOf" srcId="{0121AC51-9526-A848-83EB-2849F12FA729}" destId="{FC65B490-AED7-4270-BBB0-86AD29E2B627}" srcOrd="10" destOrd="0" presId="urn:microsoft.com/office/officeart/2017/3/layout/HorizontalPathTimeline"/>
    <dgm:cxn modelId="{8B9CE044-09B7-4017-A3D9-BC2EADDDD65C}" type="presParOf" srcId="{FC65B490-AED7-4270-BBB0-86AD29E2B627}" destId="{0177C805-0D8A-41E3-919F-4CE4A3F38B98}" srcOrd="0" destOrd="0" presId="urn:microsoft.com/office/officeart/2017/3/layout/HorizontalPathTimeline"/>
    <dgm:cxn modelId="{1E9B5CAA-BC01-42BB-B7E2-4334C2E6AF6B}" type="presParOf" srcId="{FC65B490-AED7-4270-BBB0-86AD29E2B627}" destId="{B96A37E0-D8AC-4036-AD73-9EDDEDD5A4F6}" srcOrd="1" destOrd="0" presId="urn:microsoft.com/office/officeart/2017/3/layout/HorizontalPathTimeline"/>
    <dgm:cxn modelId="{16F4F945-8F58-4802-98FD-A227884BD7AA}" type="presParOf" srcId="{B96A37E0-D8AC-4036-AD73-9EDDEDD5A4F6}" destId="{5D9899C0-2B9A-4912-A957-D186DD2B780B}" srcOrd="0" destOrd="0" presId="urn:microsoft.com/office/officeart/2017/3/layout/HorizontalPathTimeline"/>
    <dgm:cxn modelId="{7C0E872A-AABA-4A35-BB9F-67ED980A9CE8}" type="presParOf" srcId="{B96A37E0-D8AC-4036-AD73-9EDDEDD5A4F6}" destId="{83B30CEB-BFCA-4AD4-AFDF-4D0E6CB181EA}" srcOrd="1" destOrd="0" presId="urn:microsoft.com/office/officeart/2017/3/layout/HorizontalPathTimeline"/>
    <dgm:cxn modelId="{4BB5D0F9-7517-4271-92DD-5B3D7FF1EC4E}" type="presParOf" srcId="{FC65B490-AED7-4270-BBB0-86AD29E2B627}" destId="{EB9CD3F5-13CB-4752-AE5B-926C09F3FE99}" srcOrd="2" destOrd="0" presId="urn:microsoft.com/office/officeart/2017/3/layout/HorizontalPathTimeline"/>
    <dgm:cxn modelId="{99707900-9F6D-4D8A-B003-58A130522F88}" type="presParOf" srcId="{FC65B490-AED7-4270-BBB0-86AD29E2B627}" destId="{8FF96A8C-A091-47F3-A4DB-28E30C90D115}" srcOrd="3" destOrd="0" presId="urn:microsoft.com/office/officeart/2017/3/layout/HorizontalPathTimeline"/>
    <dgm:cxn modelId="{91D95378-4451-4C1D-BE2B-7B51B7EFBC9F}" type="presParOf" srcId="{FC65B490-AED7-4270-BBB0-86AD29E2B627}" destId="{78205AF5-D888-4FAD-A007-430965A9EBDF}" srcOrd="4" destOrd="0" presId="urn:microsoft.com/office/officeart/2017/3/layout/HorizontalPathTimeline"/>
    <dgm:cxn modelId="{2D92701E-C6E4-4DA0-92B3-3D83BB93EEE6}" type="presParOf" srcId="{0121AC51-9526-A848-83EB-2849F12FA729}" destId="{C055CD00-21DE-4D81-93D4-EA9001167FDF}" srcOrd="11" destOrd="0" presId="urn:microsoft.com/office/officeart/2017/3/layout/HorizontalPathTimeline"/>
    <dgm:cxn modelId="{574920DD-358C-4325-81C6-47F940A25E92}" type="presParOf" srcId="{0121AC51-9526-A848-83EB-2849F12FA729}" destId="{F27A4142-7AF8-0646-A516-5BE5F9B237CC}" srcOrd="12" destOrd="0" presId="urn:microsoft.com/office/officeart/2017/3/layout/HorizontalPathTimeline"/>
    <dgm:cxn modelId="{DC00E41B-57A7-41F2-9EAD-61530A0E4A7C}" type="presParOf" srcId="{F27A4142-7AF8-0646-A516-5BE5F9B237CC}" destId="{00392504-A5B0-344D-AB85-F4AF161AF7B8}" srcOrd="0" destOrd="0" presId="urn:microsoft.com/office/officeart/2017/3/layout/HorizontalPathTimeline"/>
    <dgm:cxn modelId="{16768AF5-0F3C-40C5-8477-7D3B7D10A58C}" type="presParOf" srcId="{F27A4142-7AF8-0646-A516-5BE5F9B237CC}" destId="{8E89E964-6C07-304B-B3EA-41CBAB92236E}" srcOrd="1" destOrd="0" presId="urn:microsoft.com/office/officeart/2017/3/layout/HorizontalPathTimeline"/>
    <dgm:cxn modelId="{B67D042D-39D6-4F53-9EB6-F7FED6A4A696}" type="presParOf" srcId="{8E89E964-6C07-304B-B3EA-41CBAB92236E}" destId="{84FF56A9-3508-BF4D-B014-6C3CB3B63891}" srcOrd="0" destOrd="0" presId="urn:microsoft.com/office/officeart/2017/3/layout/HorizontalPathTimeline"/>
    <dgm:cxn modelId="{50EE03A9-4FF6-4289-91C4-FFA945B769A4}" type="presParOf" srcId="{8E89E964-6C07-304B-B3EA-41CBAB92236E}" destId="{35DDDE00-BBC1-6548-9CD2-6D36244BC77A}" srcOrd="1" destOrd="0" presId="urn:microsoft.com/office/officeart/2017/3/layout/HorizontalPathTimeline"/>
    <dgm:cxn modelId="{A2846B1D-F55D-465E-A3F9-30CCF2EEFBE6}" type="presParOf" srcId="{F27A4142-7AF8-0646-A516-5BE5F9B237CC}" destId="{FC4B9765-A4C3-204E-95B9-4E7CC7CD0619}" srcOrd="2" destOrd="0" presId="urn:microsoft.com/office/officeart/2017/3/layout/HorizontalPathTimeline"/>
    <dgm:cxn modelId="{08F570F4-E951-4749-901C-D25C5D8A1A0A}" type="presParOf" srcId="{F27A4142-7AF8-0646-A516-5BE5F9B237CC}" destId="{DD551AD4-5E57-E54E-81C4-99532364A982}" srcOrd="3" destOrd="0" presId="urn:microsoft.com/office/officeart/2017/3/layout/HorizontalPathTimeline"/>
    <dgm:cxn modelId="{928114F2-9DE4-4DE8-971D-B46C6FF7F705}" type="presParOf" srcId="{F27A4142-7AF8-0646-A516-5BE5F9B237CC}" destId="{6AAC3B97-919C-734C-8BE0-B2077CA41534}" srcOrd="4" destOrd="0" presId="urn:microsoft.com/office/officeart/2017/3/layout/HorizontalPathTimeline"/>
    <dgm:cxn modelId="{D73DCD2F-1182-4519-82C2-B825A7A6170A}" type="presParOf" srcId="{0121AC51-9526-A848-83EB-2849F12FA729}" destId="{E9E6E138-6037-6043-B15E-D0A4522376F1}" srcOrd="13" destOrd="0" presId="urn:microsoft.com/office/officeart/2017/3/layout/HorizontalPathTimeline"/>
    <dgm:cxn modelId="{51700ACD-64DE-4E65-BCFF-7E5C534ADB22}" type="presParOf" srcId="{0121AC51-9526-A848-83EB-2849F12FA729}" destId="{1AE7E44D-AD84-6D4E-83A2-426119CB65E9}" srcOrd="14" destOrd="0" presId="urn:microsoft.com/office/officeart/2017/3/layout/HorizontalPathTimeline"/>
    <dgm:cxn modelId="{D1B5EF1F-0645-4983-B716-A9FD01A522DB}" type="presParOf" srcId="{1AE7E44D-AD84-6D4E-83A2-426119CB65E9}" destId="{1683E5D7-EF41-664B-8760-2265FDF923A6}" srcOrd="0" destOrd="0" presId="urn:microsoft.com/office/officeart/2017/3/layout/HorizontalPathTimeline"/>
    <dgm:cxn modelId="{8909193C-0569-4C12-A613-962EE36B1201}" type="presParOf" srcId="{1AE7E44D-AD84-6D4E-83A2-426119CB65E9}" destId="{B8F353A1-A3C3-A24F-B8B3-2F3F677246F0}" srcOrd="1" destOrd="0" presId="urn:microsoft.com/office/officeart/2017/3/layout/HorizontalPathTimeline"/>
    <dgm:cxn modelId="{31BFDDBE-ED48-4221-AEB3-AEEA8A53E8C3}" type="presParOf" srcId="{B8F353A1-A3C3-A24F-B8B3-2F3F677246F0}" destId="{033813DD-7A26-8E4A-93C3-78E19083014D}" srcOrd="0" destOrd="0" presId="urn:microsoft.com/office/officeart/2017/3/layout/HorizontalPathTimeline"/>
    <dgm:cxn modelId="{7C911191-C1AE-4330-837D-1EB2EB9B2BD4}" type="presParOf" srcId="{B8F353A1-A3C3-A24F-B8B3-2F3F677246F0}" destId="{8C8A2FEF-8718-E142-82A9-2DCFC910608E}" srcOrd="1" destOrd="0" presId="urn:microsoft.com/office/officeart/2017/3/layout/HorizontalPathTimeline"/>
    <dgm:cxn modelId="{4E4848C6-351E-49C0-9CCB-2F0632CA46DB}" type="presParOf" srcId="{1AE7E44D-AD84-6D4E-83A2-426119CB65E9}" destId="{471D6C86-8334-3746-A134-0533EC1F652D}" srcOrd="2" destOrd="0" presId="urn:microsoft.com/office/officeart/2017/3/layout/HorizontalPathTimeline"/>
    <dgm:cxn modelId="{13729202-81CE-4A91-8063-D7C618928C8F}" type="presParOf" srcId="{1AE7E44D-AD84-6D4E-83A2-426119CB65E9}" destId="{8EDC6CCF-95C8-2144-B1C3-7BDD5B91AB18}" srcOrd="3" destOrd="0" presId="urn:microsoft.com/office/officeart/2017/3/layout/HorizontalPathTimeline"/>
    <dgm:cxn modelId="{A6C51A5A-689C-4912-BEA5-68B72F806D89}" type="presParOf" srcId="{1AE7E44D-AD84-6D4E-83A2-426119CB65E9}" destId="{65F49F77-FE9E-8843-B252-7613E291C426}" srcOrd="4" destOrd="0" presId="urn:microsoft.com/office/officeart/2017/3/layout/HorizontalPathTimeline"/>
    <dgm:cxn modelId="{1392D0BC-3820-416C-9510-D603087BE73B}" type="presParOf" srcId="{0121AC51-9526-A848-83EB-2849F12FA729}" destId="{5F9EF9EA-3176-6042-8DFE-63E9363AFB26}" srcOrd="15" destOrd="0" presId="urn:microsoft.com/office/officeart/2017/3/layout/HorizontalPathTimeline"/>
    <dgm:cxn modelId="{10B54EBE-6665-4E61-BDEC-82BD0B0863B2}" type="presParOf" srcId="{0121AC51-9526-A848-83EB-2849F12FA729}" destId="{F49A2F8A-C312-E54D-B8CC-BA56FDAB1925}" srcOrd="16" destOrd="0" presId="urn:microsoft.com/office/officeart/2017/3/layout/HorizontalPathTimeline"/>
    <dgm:cxn modelId="{984652B4-EE6E-4342-A831-DCBEBAECF6E2}" type="presParOf" srcId="{F49A2F8A-C312-E54D-B8CC-BA56FDAB1925}" destId="{467DAB47-634C-1D4F-8B45-F3E6CF811D59}" srcOrd="0" destOrd="0" presId="urn:microsoft.com/office/officeart/2017/3/layout/HorizontalPathTimeline"/>
    <dgm:cxn modelId="{3039683A-BCAB-4DF2-BAD3-0A288033F361}" type="presParOf" srcId="{F49A2F8A-C312-E54D-B8CC-BA56FDAB1925}" destId="{1076CB31-101F-3445-826E-1872861BC164}" srcOrd="1" destOrd="0" presId="urn:microsoft.com/office/officeart/2017/3/layout/HorizontalPathTimeline"/>
    <dgm:cxn modelId="{FC2B6B3C-3C70-47D3-A537-1754749B27D2}" type="presParOf" srcId="{1076CB31-101F-3445-826E-1872861BC164}" destId="{1128EF03-F9C3-CA4D-A38E-E6B12E99BEE3}" srcOrd="0" destOrd="0" presId="urn:microsoft.com/office/officeart/2017/3/layout/HorizontalPathTimeline"/>
    <dgm:cxn modelId="{FBAA0416-A326-4359-8249-22985E544304}" type="presParOf" srcId="{1076CB31-101F-3445-826E-1872861BC164}" destId="{6C34B09C-D57C-3243-A29A-15CEB8C839DB}" srcOrd="1" destOrd="0" presId="urn:microsoft.com/office/officeart/2017/3/layout/HorizontalPathTimeline"/>
    <dgm:cxn modelId="{FD97F17F-2665-4EB7-B3CF-E19A7737BAFD}" type="presParOf" srcId="{F49A2F8A-C312-E54D-B8CC-BA56FDAB1925}" destId="{2EAF1841-C596-594A-BA1D-C6C48D325B03}" srcOrd="2" destOrd="0" presId="urn:microsoft.com/office/officeart/2017/3/layout/HorizontalPathTimeline"/>
    <dgm:cxn modelId="{05164B12-B01A-4705-B33E-B50531C5C110}" type="presParOf" srcId="{F49A2F8A-C312-E54D-B8CC-BA56FDAB1925}" destId="{3EEECF01-4280-5943-A1F4-519E248CEAA1}" srcOrd="3" destOrd="0" presId="urn:microsoft.com/office/officeart/2017/3/layout/HorizontalPathTimeline"/>
    <dgm:cxn modelId="{E2BFAA41-C1AC-4A25-A1F5-934E3A6EFFED}" type="presParOf" srcId="{F49A2F8A-C312-E54D-B8CC-BA56FDAB1925}" destId="{182110F1-F477-5D4D-90A0-A8E27BEAF433}" srcOrd="4" destOrd="0" presId="urn:microsoft.com/office/officeart/2017/3/layout/HorizontalPathTimeline"/>
    <dgm:cxn modelId="{58321B59-C45C-4FCD-B12D-34F9FB7756C7}" type="presParOf" srcId="{0121AC51-9526-A848-83EB-2849F12FA729}" destId="{8983C94D-2932-4F46-8B28-A0CDC89DDA38}" srcOrd="17" destOrd="0" presId="urn:microsoft.com/office/officeart/2017/3/layout/HorizontalPathTimeline"/>
    <dgm:cxn modelId="{4F35FB5F-B853-4AF1-BA85-77A12B5A40BF}" type="presParOf" srcId="{0121AC51-9526-A848-83EB-2849F12FA729}" destId="{F0D1E406-9359-AC43-A1F4-712B8BB26CA4}" srcOrd="18" destOrd="0" presId="urn:microsoft.com/office/officeart/2017/3/layout/HorizontalPathTimeline"/>
    <dgm:cxn modelId="{B6C4F2BD-4D87-471B-97A9-49BD09AFEBFB}" type="presParOf" srcId="{F0D1E406-9359-AC43-A1F4-712B8BB26CA4}" destId="{BE661A33-E336-2241-BCAC-DB8ABF990AA9}" srcOrd="0" destOrd="0" presId="urn:microsoft.com/office/officeart/2017/3/layout/HorizontalPathTimeline"/>
    <dgm:cxn modelId="{0C25EDB8-A20E-453E-A7DA-AEE9CF3C0286}" type="presParOf" srcId="{F0D1E406-9359-AC43-A1F4-712B8BB26CA4}" destId="{1E60AE6F-9925-AA48-BF64-92C44A4E185F}" srcOrd="1" destOrd="0" presId="urn:microsoft.com/office/officeart/2017/3/layout/HorizontalPathTimeline"/>
    <dgm:cxn modelId="{0645F485-34E4-4EFA-B5B7-15530C8C8A10}" type="presParOf" srcId="{1E60AE6F-9925-AA48-BF64-92C44A4E185F}" destId="{5E1AF8DD-49B6-424D-A052-BBFE5A3D6276}" srcOrd="0" destOrd="0" presId="urn:microsoft.com/office/officeart/2017/3/layout/HorizontalPathTimeline"/>
    <dgm:cxn modelId="{B200E336-ECB9-460E-9E61-C8A375AE2098}" type="presParOf" srcId="{1E60AE6F-9925-AA48-BF64-92C44A4E185F}" destId="{4FDD654D-5888-B844-A149-29BFC9CAE197}" srcOrd="1" destOrd="0" presId="urn:microsoft.com/office/officeart/2017/3/layout/HorizontalPathTimeline"/>
    <dgm:cxn modelId="{75CEF87C-0FA8-4E9D-A0F0-44E53171159C}" type="presParOf" srcId="{F0D1E406-9359-AC43-A1F4-712B8BB26CA4}" destId="{C409FC54-45E4-2E4A-92A7-6EEB88736030}" srcOrd="2" destOrd="0" presId="urn:microsoft.com/office/officeart/2017/3/layout/HorizontalPathTimeline"/>
    <dgm:cxn modelId="{22D5BCEC-DDEE-4088-8D36-B0602C2A2458}" type="presParOf" srcId="{F0D1E406-9359-AC43-A1F4-712B8BB26CA4}" destId="{A5F029BF-4D7F-2348-B84B-A17586DB4227}" srcOrd="3" destOrd="0" presId="urn:microsoft.com/office/officeart/2017/3/layout/HorizontalPathTimeline"/>
    <dgm:cxn modelId="{D7D38CDA-B4EA-4FEB-AADA-73882D4C84A6}"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dirty="0"/>
            <a:t>Review draft ISER in all constituent groups, and  recommend approval</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dirty="0"/>
            <a:t>Submit to Board of Trustees, and 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91F79502-4D3E-4458-9859-604BD36383C1}" type="presOf" srcId="{B08F6ADF-1647-4687-8A12-A80CA0CAF0BA}" destId="{6494C9E5-5DD7-AD44-B5FF-3E385D596FE3}" srcOrd="0" destOrd="0" presId="urn:microsoft.com/office/officeart/2017/3/layout/HorizontalPathTimeline"/>
    <dgm:cxn modelId="{E7290303-8937-442D-BBB8-A37CCA588615}" type="presOf" srcId="{663C9420-AA48-4B39-962F-691A2289367A}" destId="{0177C805-0D8A-41E3-919F-4CE4A3F38B98}" srcOrd="0" destOrd="0" presId="urn:microsoft.com/office/officeart/2017/3/layout/HorizontalPathTimeline"/>
    <dgm:cxn modelId="{9050A605-3842-4DC3-9AF2-A308979D844C}" type="presOf" srcId="{0FF3305D-6837-4DF9-B38D-E688ECA61011}" destId="{467DAB47-634C-1D4F-8B45-F3E6CF811D59}" srcOrd="0" destOrd="0" presId="urn:microsoft.com/office/officeart/2017/3/layout/HorizontalPathTimeline"/>
    <dgm:cxn modelId="{8642100B-C0EC-4B74-9783-D8BA1D8A6349}" type="presOf" srcId="{6EA78B32-4FA8-49F8-A6B2-B6B05584DD7F}" destId="{FC11F6F0-0D2C-4808-8515-CA5D5CDA7B3D}" srcOrd="0" destOrd="1" presId="urn:microsoft.com/office/officeart/2017/3/layout/HorizontalPathTimeline"/>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5F2B9D24-E101-4A6B-B2D4-B2B7ECAA7B37}" srcId="{8FC4EFD4-732D-4AB5-92BB-E236EF3E0B3E}" destId="{563B9F33-EF2D-438F-B35E-0E8E63DC03D0}" srcOrd="2" destOrd="0" parTransId="{F2EDB853-2379-416B-B342-6EBA672441A0}" sibTransId="{B3EE9BFF-C473-4C4B-8633-DE4B79CEE2C0}"/>
    <dgm:cxn modelId="{16B3C332-E3D0-4B97-B3C0-60B18A7C5D92}" type="presOf" srcId="{7614042C-C745-4552-AF6A-C989EBB6BCA6}" destId="{FC11F6F0-0D2C-4808-8515-CA5D5CDA7B3D}" srcOrd="0" destOrd="0" presId="urn:microsoft.com/office/officeart/2017/3/layout/HorizontalPathTimeline"/>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79B7A340-3919-4043-AF37-91222B1D023B}" type="presOf" srcId="{9AE2B313-6367-42FF-B1B9-6D1578A5DABE}" destId="{1128EF03-F9C3-CA4D-A38E-E6B12E99BEE3}" srcOrd="0" destOrd="0" presId="urn:microsoft.com/office/officeart/2017/3/layout/HorizontalPathTimeline"/>
    <dgm:cxn modelId="{78CB7D5B-F8E0-4C31-B169-C6D7915ECFC4}" type="presOf" srcId="{851F747E-F3BC-4810-97B1-A275386557E8}" destId="{0608E189-E54F-4932-A76A-A66A4354E6C0}" srcOrd="0" destOrd="0" presId="urn:microsoft.com/office/officeart/2017/3/layout/HorizontalPathTimeline"/>
    <dgm:cxn modelId="{6F43105E-7060-443A-80F9-0782DB5BE124}" type="presOf" srcId="{E590ADE4-0162-4CCC-87AC-AEC663C9B033}" destId="{CF8D98A5-28B7-460C-B805-BFEC22A505C9}"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59EA9147-74D1-4E9A-AE50-A707269221A9}" srcId="{8FC4EFD4-732D-4AB5-92BB-E236EF3E0B3E}" destId="{92714368-7EA2-47B3-B1E0-098163BF4482}" srcOrd="3" destOrd="0" parTransId="{BBEE9E66-C56F-4658-838D-487A70D3AD72}" sibTransId="{5B3D8F86-EC2A-4CDB-8BA2-B77BED9B025B}"/>
    <dgm:cxn modelId="{3F772148-E7FB-4198-87A7-F882652B325E}" type="presOf" srcId="{AE8C708E-3897-4CB1-B470-28A93358F798}" destId="{84FF56A9-3508-BF4D-B014-6C3CB3B63891}" srcOrd="0" destOrd="0" presId="urn:microsoft.com/office/officeart/2017/3/layout/HorizontalPathTimeline"/>
    <dgm:cxn modelId="{F442AA68-8267-49BB-B078-BB6F4F6CE207}" type="presOf" srcId="{77D6580D-8C58-4EEE-B078-D8F68CD43457}" destId="{D7864A87-95F0-9345-B03C-496A3D9788BD}" srcOrd="0" destOrd="0" presId="urn:microsoft.com/office/officeart/2017/3/layout/HorizontalPathTimeline"/>
    <dgm:cxn modelId="{664ED269-4721-4429-9456-352B554EFABF}" srcId="{92714368-7EA2-47B3-B1E0-098163BF4482}" destId="{6EA78B32-4FA8-49F8-A6B2-B6B05584DD7F}" srcOrd="1" destOrd="0" parTransId="{9C5A83DB-CC14-43C9-96F5-22B59427DDED}" sibTransId="{F5E607F7-3259-4CC3-B1FA-F7FB1ADA99E5}"/>
    <dgm:cxn modelId="{E97E926A-D9A4-4C10-ACFD-0FF9AED54546}" type="presOf" srcId="{4456C95F-FF00-48DF-9A3C-9998259314CC}" destId="{BD70F26D-BCCB-4B4C-9C97-0461C9474185}" srcOrd="0" destOrd="0" presId="urn:microsoft.com/office/officeart/2017/3/layout/HorizontalPathTimeline"/>
    <dgm:cxn modelId="{3BE0C94B-E312-40A7-AF28-8A0B07F5A1B0}" srcId="{8FC4EFD4-732D-4AB5-92BB-E236EF3E0B3E}" destId="{4F3CF5E5-3E2B-4488-8E91-4FF3BE75ADD3}" srcOrd="6" destOrd="0" parTransId="{89C76448-E5EE-4446-8174-1A1BBE29D6E2}" sibTransId="{93D69B5F-95C6-44B4-8777-CDF4669F3324}"/>
    <dgm:cxn modelId="{6AC52C4D-2524-4A56-A483-0789D15BB8DF}" srcId="{4456C95F-FF00-48DF-9A3C-9998259314CC}" destId="{E590ADE4-0162-4CCC-87AC-AEC663C9B033}" srcOrd="0" destOrd="0" parTransId="{A74456AC-4436-4FBA-AE7A-F0F90B4E66D9}" sibTransId="{106D6AE4-2193-4068-9908-2D1AA5033569}"/>
    <dgm:cxn modelId="{A961DB54-6288-4C49-868F-57DBD092F47B}" type="presOf" srcId="{1F6808C3-341E-4702-B10D-092F08471607}" destId="{1683E5D7-EF41-664B-8760-2265FDF923A6}"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C0497B77-FC48-4137-B5EB-E2BA6E29F742}" type="presOf" srcId="{87EAE307-DEE0-4B59-9BCC-EF557E7D64C0}" destId="{033813DD-7A26-8E4A-93C3-78E19083014D}" srcOrd="0" destOrd="0" presId="urn:microsoft.com/office/officeart/2017/3/layout/HorizontalPathTimeline"/>
    <dgm:cxn modelId="{0FE82979-CB23-4C62-B057-468902B524DF}" srcId="{222D4628-9A73-4C6E-A55A-3CA77C2A7B99}" destId="{9CC991BD-55E7-43CB-842C-7484A4C148B9}" srcOrd="0" destOrd="0" parTransId="{E82EC7FB-6F69-478E-8E22-59B4D4D3E4F1}" sibTransId="{2537767D-74AD-4E47-AF48-43DF2690AC6E}"/>
    <dgm:cxn modelId="{63AEDF7D-935D-4C32-A576-16478D7E1057}" type="presOf" srcId="{222D4628-9A73-4C6E-A55A-3CA77C2A7B99}" destId="{BE661A33-E336-2241-BCAC-DB8ABF990AA9}" srcOrd="0" destOrd="0" presId="urn:microsoft.com/office/officeart/2017/3/layout/HorizontalPathTimeline"/>
    <dgm:cxn modelId="{AE718585-D695-4899-A8C8-C1A23E5E9A81}" type="presOf" srcId="{E2E4D908-B816-4E4F-BCD3-C74E213518FF}" destId="{EF752A85-ADE3-44FE-95F3-A76C0DB82A0C}" srcOrd="0" destOrd="0" presId="urn:microsoft.com/office/officeart/2017/3/layout/HorizontalPathTimelin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F256AFA1-8DBB-4F0C-9BC1-530D6F098D19}" srcId="{D47D5F44-57FB-4579-8E67-A55AFDE6C0A9}" destId="{851F747E-F3BC-4810-97B1-A275386557E8}" srcOrd="0" destOrd="0" parTransId="{0A15A3C8-88A3-4142-98B6-79C12F9740BC}" sibTransId="{7833570D-16E3-4D68-A7FC-23382A8DC4D2}"/>
    <dgm:cxn modelId="{8BB0FBA1-210F-4CD3-B806-3D106C583777}" type="presOf" srcId="{4F3CF5E5-3E2B-4488-8E91-4FF3BE75ADD3}" destId="{00392504-A5B0-344D-AB85-F4AF161AF7B8}" srcOrd="0" destOrd="0" presId="urn:microsoft.com/office/officeart/2017/3/layout/HorizontalPathTimeline"/>
    <dgm:cxn modelId="{84C2E0AB-92C2-4A97-AB71-FBCA90086A95}" type="presOf" srcId="{8077CFEA-C38D-43E6-8DD8-0E127B22901F}" destId="{5D9899C0-2B9A-4912-A957-D186DD2B780B}" srcOrd="0" destOrd="0" presId="urn:microsoft.com/office/officeart/2017/3/layout/HorizontalPathTimeline"/>
    <dgm:cxn modelId="{2C9BEEB5-21BE-481C-B01B-EFDDC951F213}" type="presOf" srcId="{D47D5F44-57FB-4579-8E67-A55AFDE6C0A9}" destId="{E2FBDBF6-36A3-4678-9997-029530515B7E}"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34587FD2-F898-4DAA-98D3-C734F3D2BE89}" type="presOf" srcId="{9CC991BD-55E7-43CB-842C-7484A4C148B9}" destId="{5E1AF8DD-49B6-424D-A052-BBFE5A3D6276}"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CCB375D3-5AA9-4A7B-966F-035EE8638E0E}" type="presOf" srcId="{92714368-7EA2-47B3-B1E0-098163BF4482}" destId="{8BC72DBA-1406-48D1-B0EB-D60B43CFD947}"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1B8FF1F3-5E08-472C-A9BF-09DD12C1CAC3}" type="presOf" srcId="{563B9F33-EF2D-438F-B35E-0E8E63DC03D0}" destId="{4DD9DBE2-6BCE-45CE-9272-08CBFBAE5A81}"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AC82CD18-1935-49F6-9FBA-DDEABD451521}" type="presParOf" srcId="{0121AC51-9526-A848-83EB-2849F12FA729}" destId="{544627CC-AB27-9D44-9EB6-BC8F732FD153}" srcOrd="0" destOrd="0" presId="urn:microsoft.com/office/officeart/2017/3/layout/HorizontalPathTimeline"/>
    <dgm:cxn modelId="{CB3E9169-B037-4DF2-88F6-FB944E24F5E0}" type="presParOf" srcId="{544627CC-AB27-9D44-9EB6-BC8F732FD153}" destId="{6494C9E5-5DD7-AD44-B5FF-3E385D596FE3}" srcOrd="0" destOrd="0" presId="urn:microsoft.com/office/officeart/2017/3/layout/HorizontalPathTimeline"/>
    <dgm:cxn modelId="{783C0B72-BE2F-4D43-8294-FF6EFF56E9C9}" type="presParOf" srcId="{544627CC-AB27-9D44-9EB6-BC8F732FD153}" destId="{DFAB1DB5-CCE5-074D-BD0D-3BE5AC22BE17}" srcOrd="1" destOrd="0" presId="urn:microsoft.com/office/officeart/2017/3/layout/HorizontalPathTimeline"/>
    <dgm:cxn modelId="{A842A54A-1B1E-44DE-8626-437E622690C8}" type="presParOf" srcId="{DFAB1DB5-CCE5-074D-BD0D-3BE5AC22BE17}" destId="{D7864A87-95F0-9345-B03C-496A3D9788BD}" srcOrd="0" destOrd="0" presId="urn:microsoft.com/office/officeart/2017/3/layout/HorizontalPathTimeline"/>
    <dgm:cxn modelId="{233940FF-FF4B-48BD-B3B3-F20F7F2EAE2B}" type="presParOf" srcId="{DFAB1DB5-CCE5-074D-BD0D-3BE5AC22BE17}" destId="{9A6D0361-B443-2248-A3DA-D691BE2F30E6}" srcOrd="1" destOrd="0" presId="urn:microsoft.com/office/officeart/2017/3/layout/HorizontalPathTimeline"/>
    <dgm:cxn modelId="{4959F2B2-9114-4D7A-8127-AB75B3BF9B7E}" type="presParOf" srcId="{544627CC-AB27-9D44-9EB6-BC8F732FD153}" destId="{6C0D8FD1-7872-F54C-98A8-9CEC70F386F3}" srcOrd="2" destOrd="0" presId="urn:microsoft.com/office/officeart/2017/3/layout/HorizontalPathTimeline"/>
    <dgm:cxn modelId="{96AA9319-69AE-461B-B148-07D32C13983C}" type="presParOf" srcId="{544627CC-AB27-9D44-9EB6-BC8F732FD153}" destId="{6DFA87C0-83FE-C546-AD30-310E1CD713C8}" srcOrd="3" destOrd="0" presId="urn:microsoft.com/office/officeart/2017/3/layout/HorizontalPathTimeline"/>
    <dgm:cxn modelId="{636CF224-6A9D-42B3-9DA3-C0D515F92CF8}" type="presParOf" srcId="{544627CC-AB27-9D44-9EB6-BC8F732FD153}" destId="{4900D9B2-86FF-E448-803F-B58E804D9921}" srcOrd="4" destOrd="0" presId="urn:microsoft.com/office/officeart/2017/3/layout/HorizontalPathTimeline"/>
    <dgm:cxn modelId="{361621C8-8995-4DAA-ACC0-6F647F700FA2}" type="presParOf" srcId="{0121AC51-9526-A848-83EB-2849F12FA729}" destId="{C7C61924-E193-B94F-A48B-47A31E3E4D9B}" srcOrd="1" destOrd="0" presId="urn:microsoft.com/office/officeart/2017/3/layout/HorizontalPathTimeline"/>
    <dgm:cxn modelId="{FAC120A4-C227-487F-8D86-531FBA656D97}" type="presParOf" srcId="{0121AC51-9526-A848-83EB-2849F12FA729}" destId="{6D1FF9F2-4EE2-49D9-85D4-2E566836CA1F}" srcOrd="2" destOrd="0" presId="urn:microsoft.com/office/officeart/2017/3/layout/HorizontalPathTimeline"/>
    <dgm:cxn modelId="{BD72D24D-89D1-44AB-B3BC-B77396DC05B2}" type="presParOf" srcId="{6D1FF9F2-4EE2-49D9-85D4-2E566836CA1F}" destId="{BD70F26D-BCCB-4B4C-9C97-0461C9474185}" srcOrd="0" destOrd="0" presId="urn:microsoft.com/office/officeart/2017/3/layout/HorizontalPathTimeline"/>
    <dgm:cxn modelId="{AAF0C57D-9058-4DC4-9E60-70B9EA459373}" type="presParOf" srcId="{6D1FF9F2-4EE2-49D9-85D4-2E566836CA1F}" destId="{82CC90D1-FDDD-4715-9AED-CBCE99293D3A}" srcOrd="1" destOrd="0" presId="urn:microsoft.com/office/officeart/2017/3/layout/HorizontalPathTimeline"/>
    <dgm:cxn modelId="{57CC8684-B7CC-4858-9876-88848674B5E4}" type="presParOf" srcId="{82CC90D1-FDDD-4715-9AED-CBCE99293D3A}" destId="{CF8D98A5-28B7-460C-B805-BFEC22A505C9}" srcOrd="0" destOrd="0" presId="urn:microsoft.com/office/officeart/2017/3/layout/HorizontalPathTimeline"/>
    <dgm:cxn modelId="{52BA1C47-96F6-4723-AFC5-2170CAD4D986}" type="presParOf" srcId="{82CC90D1-FDDD-4715-9AED-CBCE99293D3A}" destId="{69C09006-C493-43CB-B568-278A50E3EAF1}" srcOrd="1" destOrd="0" presId="urn:microsoft.com/office/officeart/2017/3/layout/HorizontalPathTimeline"/>
    <dgm:cxn modelId="{4BB2D2A5-C636-4B6A-81FF-EE59077A0C03}" type="presParOf" srcId="{6D1FF9F2-4EE2-49D9-85D4-2E566836CA1F}" destId="{23F5B161-E08E-4CB0-AE48-4E7F71C7B485}" srcOrd="2" destOrd="0" presId="urn:microsoft.com/office/officeart/2017/3/layout/HorizontalPathTimeline"/>
    <dgm:cxn modelId="{DE295D1B-97F2-4AED-A6E4-B03ACB83BF90}" type="presParOf" srcId="{6D1FF9F2-4EE2-49D9-85D4-2E566836CA1F}" destId="{7895C6A7-F6DA-4166-BFD7-F013673F4AF7}" srcOrd="3" destOrd="0" presId="urn:microsoft.com/office/officeart/2017/3/layout/HorizontalPathTimeline"/>
    <dgm:cxn modelId="{BD057E22-7DEB-4040-93C7-0137A12821F9}" type="presParOf" srcId="{6D1FF9F2-4EE2-49D9-85D4-2E566836CA1F}" destId="{FEE398E9-0B77-4599-9155-2051DD41D455}" srcOrd="4" destOrd="0" presId="urn:microsoft.com/office/officeart/2017/3/layout/HorizontalPathTimeline"/>
    <dgm:cxn modelId="{5992D7FB-04C0-45C8-9952-6054C7095341}" type="presParOf" srcId="{0121AC51-9526-A848-83EB-2849F12FA729}" destId="{42CC25BD-3A35-4087-B3A6-635AE31320A6}" srcOrd="3" destOrd="0" presId="urn:microsoft.com/office/officeart/2017/3/layout/HorizontalPathTimeline"/>
    <dgm:cxn modelId="{E5F21E24-9630-47A6-A873-ACADADE03453}" type="presParOf" srcId="{0121AC51-9526-A848-83EB-2849F12FA729}" destId="{0B7B7F9B-CC3F-46BE-884E-461903E306CF}" srcOrd="4" destOrd="0" presId="urn:microsoft.com/office/officeart/2017/3/layout/HorizontalPathTimeline"/>
    <dgm:cxn modelId="{DEEDDB0E-01B1-4147-B363-D6B40E937E15}" type="presParOf" srcId="{0B7B7F9B-CC3F-46BE-884E-461903E306CF}" destId="{4DD9DBE2-6BCE-45CE-9272-08CBFBAE5A81}" srcOrd="0" destOrd="0" presId="urn:microsoft.com/office/officeart/2017/3/layout/HorizontalPathTimeline"/>
    <dgm:cxn modelId="{67A59453-99EA-40BC-A715-ED55AC3A7ED2}" type="presParOf" srcId="{0B7B7F9B-CC3F-46BE-884E-461903E306CF}" destId="{28F5C871-32E2-4A4C-B163-85CA149C9314}" srcOrd="1" destOrd="0" presId="urn:microsoft.com/office/officeart/2017/3/layout/HorizontalPathTimeline"/>
    <dgm:cxn modelId="{55286268-C71B-4368-942D-0C71A70E43EB}" type="presParOf" srcId="{28F5C871-32E2-4A4C-B163-85CA149C9314}" destId="{EF752A85-ADE3-44FE-95F3-A76C0DB82A0C}" srcOrd="0" destOrd="0" presId="urn:microsoft.com/office/officeart/2017/3/layout/HorizontalPathTimeline"/>
    <dgm:cxn modelId="{FABC3AFE-7172-46BB-BBEB-64937CB43850}" type="presParOf" srcId="{28F5C871-32E2-4A4C-B163-85CA149C9314}" destId="{1CA42A14-96B6-4C88-9782-E597A7111D96}" srcOrd="1" destOrd="0" presId="urn:microsoft.com/office/officeart/2017/3/layout/HorizontalPathTimeline"/>
    <dgm:cxn modelId="{B394C7BB-4F6F-4410-8710-D7891470E3DE}" type="presParOf" srcId="{0B7B7F9B-CC3F-46BE-884E-461903E306CF}" destId="{D06AD205-BB3C-4401-B3D8-647B6D45FFFD}" srcOrd="2" destOrd="0" presId="urn:microsoft.com/office/officeart/2017/3/layout/HorizontalPathTimeline"/>
    <dgm:cxn modelId="{0486802C-C016-4D78-A874-8E47AFDEAD44}" type="presParOf" srcId="{0B7B7F9B-CC3F-46BE-884E-461903E306CF}" destId="{126DA2D3-8DE6-4401-80E8-82BFF3771DE5}" srcOrd="3" destOrd="0" presId="urn:microsoft.com/office/officeart/2017/3/layout/HorizontalPathTimeline"/>
    <dgm:cxn modelId="{732030FB-A906-4E74-A639-FD99B29622F3}" type="presParOf" srcId="{0B7B7F9B-CC3F-46BE-884E-461903E306CF}" destId="{C60F6EFF-8886-4054-8E0F-991F04C2160C}" srcOrd="4" destOrd="0" presId="urn:microsoft.com/office/officeart/2017/3/layout/HorizontalPathTimeline"/>
    <dgm:cxn modelId="{FC7D1E9B-ACD1-4EA3-AD6A-76AB6D19E740}" type="presParOf" srcId="{0121AC51-9526-A848-83EB-2849F12FA729}" destId="{79103CFC-6C55-49EE-8BC1-428B0B4D6DA4}" srcOrd="5" destOrd="0" presId="urn:microsoft.com/office/officeart/2017/3/layout/HorizontalPathTimeline"/>
    <dgm:cxn modelId="{5E2DA29D-24B8-445C-8C92-FEB7B922C1BF}" type="presParOf" srcId="{0121AC51-9526-A848-83EB-2849F12FA729}" destId="{737CE27A-B7FE-41F9-90DC-1D290DE288A5}" srcOrd="6" destOrd="0" presId="urn:microsoft.com/office/officeart/2017/3/layout/HorizontalPathTimeline"/>
    <dgm:cxn modelId="{6CC46250-B95A-4989-9280-5525CCE687F3}" type="presParOf" srcId="{737CE27A-B7FE-41F9-90DC-1D290DE288A5}" destId="{8BC72DBA-1406-48D1-B0EB-D60B43CFD947}" srcOrd="0" destOrd="0" presId="urn:microsoft.com/office/officeart/2017/3/layout/HorizontalPathTimeline"/>
    <dgm:cxn modelId="{2722C1A0-A045-4815-8519-06EC900A1489}" type="presParOf" srcId="{737CE27A-B7FE-41F9-90DC-1D290DE288A5}" destId="{63477F52-8405-4080-9E94-976E6D5474A1}" srcOrd="1" destOrd="0" presId="urn:microsoft.com/office/officeart/2017/3/layout/HorizontalPathTimeline"/>
    <dgm:cxn modelId="{4B6A20D8-4DFC-490A-8622-9D9FA9E83EAA}" type="presParOf" srcId="{63477F52-8405-4080-9E94-976E6D5474A1}" destId="{FC11F6F0-0D2C-4808-8515-CA5D5CDA7B3D}" srcOrd="0" destOrd="0" presId="urn:microsoft.com/office/officeart/2017/3/layout/HorizontalPathTimeline"/>
    <dgm:cxn modelId="{A3644F80-34B3-437D-9C1B-A656110087DD}" type="presParOf" srcId="{63477F52-8405-4080-9E94-976E6D5474A1}" destId="{57A5684F-D34F-49F9-B3C8-0CE8A353F059}" srcOrd="1" destOrd="0" presId="urn:microsoft.com/office/officeart/2017/3/layout/HorizontalPathTimeline"/>
    <dgm:cxn modelId="{F08205FA-8D32-4070-AC99-D06BD7D666FC}" type="presParOf" srcId="{737CE27A-B7FE-41F9-90DC-1D290DE288A5}" destId="{EAC7F973-2AB3-4A78-BB0B-C0D8268A3ADB}" srcOrd="2" destOrd="0" presId="urn:microsoft.com/office/officeart/2017/3/layout/HorizontalPathTimeline"/>
    <dgm:cxn modelId="{8C0D0533-9B24-480F-84FD-22E960E40B1D}" type="presParOf" srcId="{737CE27A-B7FE-41F9-90DC-1D290DE288A5}" destId="{98BB9066-BA8C-4D4B-91CB-FD1F0A802A0E}" srcOrd="3" destOrd="0" presId="urn:microsoft.com/office/officeart/2017/3/layout/HorizontalPathTimeline"/>
    <dgm:cxn modelId="{BEF706A4-B2D7-4AC3-AA99-1C765D75A747}" type="presParOf" srcId="{737CE27A-B7FE-41F9-90DC-1D290DE288A5}" destId="{6BE373A6-E22D-4989-90B3-496BD905B25D}" srcOrd="4" destOrd="0" presId="urn:microsoft.com/office/officeart/2017/3/layout/HorizontalPathTimeline"/>
    <dgm:cxn modelId="{CCEEAFFD-3011-4B2B-83B6-EE1EEB1722E9}" type="presParOf" srcId="{0121AC51-9526-A848-83EB-2849F12FA729}" destId="{FB54BF59-4BBE-4485-B85D-334E9B772F39}" srcOrd="7" destOrd="0" presId="urn:microsoft.com/office/officeart/2017/3/layout/HorizontalPathTimeline"/>
    <dgm:cxn modelId="{C3BFF71C-A4C8-4085-BE3B-486093282309}" type="presParOf" srcId="{0121AC51-9526-A848-83EB-2849F12FA729}" destId="{5FFBD787-1D27-4B64-BE16-F3571D2E3DD2}" srcOrd="8" destOrd="0" presId="urn:microsoft.com/office/officeart/2017/3/layout/HorizontalPathTimeline"/>
    <dgm:cxn modelId="{56C2EF25-7E79-4F72-81FC-7553B74875E4}" type="presParOf" srcId="{5FFBD787-1D27-4B64-BE16-F3571D2E3DD2}" destId="{E2FBDBF6-36A3-4678-9997-029530515B7E}" srcOrd="0" destOrd="0" presId="urn:microsoft.com/office/officeart/2017/3/layout/HorizontalPathTimeline"/>
    <dgm:cxn modelId="{82CB6A00-9EA3-4307-8FEF-9D657FBCE48D}" type="presParOf" srcId="{5FFBD787-1D27-4B64-BE16-F3571D2E3DD2}" destId="{4008A23B-0E1E-4DF8-93F7-181108F3C4EE}" srcOrd="1" destOrd="0" presId="urn:microsoft.com/office/officeart/2017/3/layout/HorizontalPathTimeline"/>
    <dgm:cxn modelId="{78C5E03B-D272-4ECC-A644-B52DE833932E}" type="presParOf" srcId="{4008A23B-0E1E-4DF8-93F7-181108F3C4EE}" destId="{0608E189-E54F-4932-A76A-A66A4354E6C0}" srcOrd="0" destOrd="0" presId="urn:microsoft.com/office/officeart/2017/3/layout/HorizontalPathTimeline"/>
    <dgm:cxn modelId="{B7A4F9BE-DD30-4C2A-A672-87F1D8A8736E}" type="presParOf" srcId="{4008A23B-0E1E-4DF8-93F7-181108F3C4EE}" destId="{9DD9636B-7F57-4AE1-8E28-E2F9E67E758C}" srcOrd="1" destOrd="0" presId="urn:microsoft.com/office/officeart/2017/3/layout/HorizontalPathTimeline"/>
    <dgm:cxn modelId="{71C136F3-F7D7-4A81-A0B0-0A635D657049}" type="presParOf" srcId="{5FFBD787-1D27-4B64-BE16-F3571D2E3DD2}" destId="{412A2DCF-07C4-41AD-A597-304767FFC312}" srcOrd="2" destOrd="0" presId="urn:microsoft.com/office/officeart/2017/3/layout/HorizontalPathTimeline"/>
    <dgm:cxn modelId="{BE8B4230-99D9-4369-A743-3F131F81A7A0}" type="presParOf" srcId="{5FFBD787-1D27-4B64-BE16-F3571D2E3DD2}" destId="{238A9B35-8073-4EE7-BA99-8826CE2CF163}" srcOrd="3" destOrd="0" presId="urn:microsoft.com/office/officeart/2017/3/layout/HorizontalPathTimeline"/>
    <dgm:cxn modelId="{48E3E6F9-1925-4FB4-B2CA-ADCA6E728E63}" type="presParOf" srcId="{5FFBD787-1D27-4B64-BE16-F3571D2E3DD2}" destId="{E6479014-E202-4648-B182-F8102F6EFE09}" srcOrd="4" destOrd="0" presId="urn:microsoft.com/office/officeart/2017/3/layout/HorizontalPathTimeline"/>
    <dgm:cxn modelId="{0978BFD9-7AB5-42E7-9C52-4EDCE3F0F121}" type="presParOf" srcId="{0121AC51-9526-A848-83EB-2849F12FA729}" destId="{AD1D459B-C38B-4725-9C49-F0F2F4AC61ED}" srcOrd="9" destOrd="0" presId="urn:microsoft.com/office/officeart/2017/3/layout/HorizontalPathTimeline"/>
    <dgm:cxn modelId="{5481FEF1-CD05-4E3B-A1B5-82151DECF40B}" type="presParOf" srcId="{0121AC51-9526-A848-83EB-2849F12FA729}" destId="{FC65B490-AED7-4270-BBB0-86AD29E2B627}" srcOrd="10" destOrd="0" presId="urn:microsoft.com/office/officeart/2017/3/layout/HorizontalPathTimeline"/>
    <dgm:cxn modelId="{75C5C85A-933B-4EB0-AE4B-FC0AE093DEE8}" type="presParOf" srcId="{FC65B490-AED7-4270-BBB0-86AD29E2B627}" destId="{0177C805-0D8A-41E3-919F-4CE4A3F38B98}" srcOrd="0" destOrd="0" presId="urn:microsoft.com/office/officeart/2017/3/layout/HorizontalPathTimeline"/>
    <dgm:cxn modelId="{295FC9B8-587F-453E-9D0F-67B6283EDDDF}" type="presParOf" srcId="{FC65B490-AED7-4270-BBB0-86AD29E2B627}" destId="{B96A37E0-D8AC-4036-AD73-9EDDEDD5A4F6}" srcOrd="1" destOrd="0" presId="urn:microsoft.com/office/officeart/2017/3/layout/HorizontalPathTimeline"/>
    <dgm:cxn modelId="{E8E89F2D-8293-4836-BB77-8951884EA4C8}" type="presParOf" srcId="{B96A37E0-D8AC-4036-AD73-9EDDEDD5A4F6}" destId="{5D9899C0-2B9A-4912-A957-D186DD2B780B}" srcOrd="0" destOrd="0" presId="urn:microsoft.com/office/officeart/2017/3/layout/HorizontalPathTimeline"/>
    <dgm:cxn modelId="{CAF36005-E89A-4CB0-B590-D31C5740FAF0}" type="presParOf" srcId="{B96A37E0-D8AC-4036-AD73-9EDDEDD5A4F6}" destId="{83B30CEB-BFCA-4AD4-AFDF-4D0E6CB181EA}" srcOrd="1" destOrd="0" presId="urn:microsoft.com/office/officeart/2017/3/layout/HorizontalPathTimeline"/>
    <dgm:cxn modelId="{D80F586C-053F-46A1-AFB1-E4B054681A27}" type="presParOf" srcId="{FC65B490-AED7-4270-BBB0-86AD29E2B627}" destId="{EB9CD3F5-13CB-4752-AE5B-926C09F3FE99}" srcOrd="2" destOrd="0" presId="urn:microsoft.com/office/officeart/2017/3/layout/HorizontalPathTimeline"/>
    <dgm:cxn modelId="{7FA80EA3-C940-4311-9B8D-AC1E46FC9B23}" type="presParOf" srcId="{FC65B490-AED7-4270-BBB0-86AD29E2B627}" destId="{8FF96A8C-A091-47F3-A4DB-28E30C90D115}" srcOrd="3" destOrd="0" presId="urn:microsoft.com/office/officeart/2017/3/layout/HorizontalPathTimeline"/>
    <dgm:cxn modelId="{5EF583E8-8B3D-406B-A108-4EE3F8E171E2}" type="presParOf" srcId="{FC65B490-AED7-4270-BBB0-86AD29E2B627}" destId="{78205AF5-D888-4FAD-A007-430965A9EBDF}" srcOrd="4" destOrd="0" presId="urn:microsoft.com/office/officeart/2017/3/layout/HorizontalPathTimeline"/>
    <dgm:cxn modelId="{5ACDE633-BDF7-4BF4-A5B9-908C5F5BE344}" type="presParOf" srcId="{0121AC51-9526-A848-83EB-2849F12FA729}" destId="{C055CD00-21DE-4D81-93D4-EA9001167FDF}" srcOrd="11" destOrd="0" presId="urn:microsoft.com/office/officeart/2017/3/layout/HorizontalPathTimeline"/>
    <dgm:cxn modelId="{607153F2-47CE-426F-A978-5FE4EF10CC68}" type="presParOf" srcId="{0121AC51-9526-A848-83EB-2849F12FA729}" destId="{F27A4142-7AF8-0646-A516-5BE5F9B237CC}" srcOrd="12" destOrd="0" presId="urn:microsoft.com/office/officeart/2017/3/layout/HorizontalPathTimeline"/>
    <dgm:cxn modelId="{1AA6F015-34DA-48EB-9EFB-F8A88E40094B}" type="presParOf" srcId="{F27A4142-7AF8-0646-A516-5BE5F9B237CC}" destId="{00392504-A5B0-344D-AB85-F4AF161AF7B8}" srcOrd="0" destOrd="0" presId="urn:microsoft.com/office/officeart/2017/3/layout/HorizontalPathTimeline"/>
    <dgm:cxn modelId="{55F222FF-5B06-4AC5-80D8-EE632771E355}" type="presParOf" srcId="{F27A4142-7AF8-0646-A516-5BE5F9B237CC}" destId="{8E89E964-6C07-304B-B3EA-41CBAB92236E}" srcOrd="1" destOrd="0" presId="urn:microsoft.com/office/officeart/2017/3/layout/HorizontalPathTimeline"/>
    <dgm:cxn modelId="{0B52F584-5005-43B7-902B-493D22A20D55}" type="presParOf" srcId="{8E89E964-6C07-304B-B3EA-41CBAB92236E}" destId="{84FF56A9-3508-BF4D-B014-6C3CB3B63891}" srcOrd="0" destOrd="0" presId="urn:microsoft.com/office/officeart/2017/3/layout/HorizontalPathTimeline"/>
    <dgm:cxn modelId="{EF144DDE-4C08-4D3D-BD2C-F30B7974A7B5}" type="presParOf" srcId="{8E89E964-6C07-304B-B3EA-41CBAB92236E}" destId="{35DDDE00-BBC1-6548-9CD2-6D36244BC77A}" srcOrd="1" destOrd="0" presId="urn:microsoft.com/office/officeart/2017/3/layout/HorizontalPathTimeline"/>
    <dgm:cxn modelId="{64730660-FEA9-4BD3-AFA2-72DE861792D4}" type="presParOf" srcId="{F27A4142-7AF8-0646-A516-5BE5F9B237CC}" destId="{FC4B9765-A4C3-204E-95B9-4E7CC7CD0619}" srcOrd="2" destOrd="0" presId="urn:microsoft.com/office/officeart/2017/3/layout/HorizontalPathTimeline"/>
    <dgm:cxn modelId="{AF13F272-4734-4FDF-8BD1-95B291752D25}" type="presParOf" srcId="{F27A4142-7AF8-0646-A516-5BE5F9B237CC}" destId="{DD551AD4-5E57-E54E-81C4-99532364A982}" srcOrd="3" destOrd="0" presId="urn:microsoft.com/office/officeart/2017/3/layout/HorizontalPathTimeline"/>
    <dgm:cxn modelId="{88B15F56-7D67-4673-B1F1-D16C5C4B0092}" type="presParOf" srcId="{F27A4142-7AF8-0646-A516-5BE5F9B237CC}" destId="{6AAC3B97-919C-734C-8BE0-B2077CA41534}" srcOrd="4" destOrd="0" presId="urn:microsoft.com/office/officeart/2017/3/layout/HorizontalPathTimeline"/>
    <dgm:cxn modelId="{F2031C24-A1BA-400A-BE64-0F0C54B5B624}" type="presParOf" srcId="{0121AC51-9526-A848-83EB-2849F12FA729}" destId="{E9E6E138-6037-6043-B15E-D0A4522376F1}" srcOrd="13" destOrd="0" presId="urn:microsoft.com/office/officeart/2017/3/layout/HorizontalPathTimeline"/>
    <dgm:cxn modelId="{0A60F480-B513-4C97-943C-F823AF0937D0}" type="presParOf" srcId="{0121AC51-9526-A848-83EB-2849F12FA729}" destId="{1AE7E44D-AD84-6D4E-83A2-426119CB65E9}" srcOrd="14" destOrd="0" presId="urn:microsoft.com/office/officeart/2017/3/layout/HorizontalPathTimeline"/>
    <dgm:cxn modelId="{2035F95B-1B86-400C-89FA-1E7EF6479D38}" type="presParOf" srcId="{1AE7E44D-AD84-6D4E-83A2-426119CB65E9}" destId="{1683E5D7-EF41-664B-8760-2265FDF923A6}" srcOrd="0" destOrd="0" presId="urn:microsoft.com/office/officeart/2017/3/layout/HorizontalPathTimeline"/>
    <dgm:cxn modelId="{DA7BD51E-DACA-447B-984B-C0F4C5B843B0}" type="presParOf" srcId="{1AE7E44D-AD84-6D4E-83A2-426119CB65E9}" destId="{B8F353A1-A3C3-A24F-B8B3-2F3F677246F0}" srcOrd="1" destOrd="0" presId="urn:microsoft.com/office/officeart/2017/3/layout/HorizontalPathTimeline"/>
    <dgm:cxn modelId="{80AA2032-34FE-4BB6-8D01-CF4CBBFDCA44}" type="presParOf" srcId="{B8F353A1-A3C3-A24F-B8B3-2F3F677246F0}" destId="{033813DD-7A26-8E4A-93C3-78E19083014D}" srcOrd="0" destOrd="0" presId="urn:microsoft.com/office/officeart/2017/3/layout/HorizontalPathTimeline"/>
    <dgm:cxn modelId="{616A3E61-7828-41D0-82A0-1F7D97DD57FE}" type="presParOf" srcId="{B8F353A1-A3C3-A24F-B8B3-2F3F677246F0}" destId="{8C8A2FEF-8718-E142-82A9-2DCFC910608E}" srcOrd="1" destOrd="0" presId="urn:microsoft.com/office/officeart/2017/3/layout/HorizontalPathTimeline"/>
    <dgm:cxn modelId="{A4B81ED6-0BA1-4BCE-B618-E7D0FEA08A5E}" type="presParOf" srcId="{1AE7E44D-AD84-6D4E-83A2-426119CB65E9}" destId="{471D6C86-8334-3746-A134-0533EC1F652D}" srcOrd="2" destOrd="0" presId="urn:microsoft.com/office/officeart/2017/3/layout/HorizontalPathTimeline"/>
    <dgm:cxn modelId="{DC7BA60A-4578-4522-9650-515692CE10C2}" type="presParOf" srcId="{1AE7E44D-AD84-6D4E-83A2-426119CB65E9}" destId="{8EDC6CCF-95C8-2144-B1C3-7BDD5B91AB18}" srcOrd="3" destOrd="0" presId="urn:microsoft.com/office/officeart/2017/3/layout/HorizontalPathTimeline"/>
    <dgm:cxn modelId="{EEC68A1A-31A8-447E-995E-1F2339F8511A}" type="presParOf" srcId="{1AE7E44D-AD84-6D4E-83A2-426119CB65E9}" destId="{65F49F77-FE9E-8843-B252-7613E291C426}" srcOrd="4" destOrd="0" presId="urn:microsoft.com/office/officeart/2017/3/layout/HorizontalPathTimeline"/>
    <dgm:cxn modelId="{AE956502-E69A-4D6A-A46F-B78C4580EBBD}" type="presParOf" srcId="{0121AC51-9526-A848-83EB-2849F12FA729}" destId="{5F9EF9EA-3176-6042-8DFE-63E9363AFB26}" srcOrd="15" destOrd="0" presId="urn:microsoft.com/office/officeart/2017/3/layout/HorizontalPathTimeline"/>
    <dgm:cxn modelId="{D62E84F6-AA2B-48AE-BC28-AD14426670A6}" type="presParOf" srcId="{0121AC51-9526-A848-83EB-2849F12FA729}" destId="{F49A2F8A-C312-E54D-B8CC-BA56FDAB1925}" srcOrd="16" destOrd="0" presId="urn:microsoft.com/office/officeart/2017/3/layout/HorizontalPathTimeline"/>
    <dgm:cxn modelId="{546DC422-4D3B-4C22-9CEC-218E9CAD7B95}" type="presParOf" srcId="{F49A2F8A-C312-E54D-B8CC-BA56FDAB1925}" destId="{467DAB47-634C-1D4F-8B45-F3E6CF811D59}" srcOrd="0" destOrd="0" presId="urn:microsoft.com/office/officeart/2017/3/layout/HorizontalPathTimeline"/>
    <dgm:cxn modelId="{FEAAC860-114E-450B-9A7D-BCE76B0B6717}" type="presParOf" srcId="{F49A2F8A-C312-E54D-B8CC-BA56FDAB1925}" destId="{1076CB31-101F-3445-826E-1872861BC164}" srcOrd="1" destOrd="0" presId="urn:microsoft.com/office/officeart/2017/3/layout/HorizontalPathTimeline"/>
    <dgm:cxn modelId="{B8F3D5FE-743C-463D-B187-39425CB3171D}" type="presParOf" srcId="{1076CB31-101F-3445-826E-1872861BC164}" destId="{1128EF03-F9C3-CA4D-A38E-E6B12E99BEE3}" srcOrd="0" destOrd="0" presId="urn:microsoft.com/office/officeart/2017/3/layout/HorizontalPathTimeline"/>
    <dgm:cxn modelId="{63D085CF-BEA7-4FCF-834A-3C7396EE4F53}" type="presParOf" srcId="{1076CB31-101F-3445-826E-1872861BC164}" destId="{6C34B09C-D57C-3243-A29A-15CEB8C839DB}" srcOrd="1" destOrd="0" presId="urn:microsoft.com/office/officeart/2017/3/layout/HorizontalPathTimeline"/>
    <dgm:cxn modelId="{FC734422-3E50-4EE3-9553-15051C484B25}" type="presParOf" srcId="{F49A2F8A-C312-E54D-B8CC-BA56FDAB1925}" destId="{2EAF1841-C596-594A-BA1D-C6C48D325B03}" srcOrd="2" destOrd="0" presId="urn:microsoft.com/office/officeart/2017/3/layout/HorizontalPathTimeline"/>
    <dgm:cxn modelId="{B2C9F8BA-EAAD-49E8-B113-D6AF2F40C40C}" type="presParOf" srcId="{F49A2F8A-C312-E54D-B8CC-BA56FDAB1925}" destId="{3EEECF01-4280-5943-A1F4-519E248CEAA1}" srcOrd="3" destOrd="0" presId="urn:microsoft.com/office/officeart/2017/3/layout/HorizontalPathTimeline"/>
    <dgm:cxn modelId="{86AFF2C1-E2BD-4B57-8DEF-693923F76C89}" type="presParOf" srcId="{F49A2F8A-C312-E54D-B8CC-BA56FDAB1925}" destId="{182110F1-F477-5D4D-90A0-A8E27BEAF433}" srcOrd="4" destOrd="0" presId="urn:microsoft.com/office/officeart/2017/3/layout/HorizontalPathTimeline"/>
    <dgm:cxn modelId="{35213139-9519-4C2A-A509-BF8785EE0714}" type="presParOf" srcId="{0121AC51-9526-A848-83EB-2849F12FA729}" destId="{8983C94D-2932-4F46-8B28-A0CDC89DDA38}" srcOrd="17" destOrd="0" presId="urn:microsoft.com/office/officeart/2017/3/layout/HorizontalPathTimeline"/>
    <dgm:cxn modelId="{890AF89B-3B18-424B-A80E-BEAD2FD1CB06}" type="presParOf" srcId="{0121AC51-9526-A848-83EB-2849F12FA729}" destId="{F0D1E406-9359-AC43-A1F4-712B8BB26CA4}" srcOrd="18" destOrd="0" presId="urn:microsoft.com/office/officeart/2017/3/layout/HorizontalPathTimeline"/>
    <dgm:cxn modelId="{3E92F1A7-3C18-4D30-AB10-1CBEE4A1D782}" type="presParOf" srcId="{F0D1E406-9359-AC43-A1F4-712B8BB26CA4}" destId="{BE661A33-E336-2241-BCAC-DB8ABF990AA9}" srcOrd="0" destOrd="0" presId="urn:microsoft.com/office/officeart/2017/3/layout/HorizontalPathTimeline"/>
    <dgm:cxn modelId="{9ECD1C7D-8471-4745-B35F-97AFDBDC61BE}" type="presParOf" srcId="{F0D1E406-9359-AC43-A1F4-712B8BB26CA4}" destId="{1E60AE6F-9925-AA48-BF64-92C44A4E185F}" srcOrd="1" destOrd="0" presId="urn:microsoft.com/office/officeart/2017/3/layout/HorizontalPathTimeline"/>
    <dgm:cxn modelId="{7A4F2CE7-A909-4663-8D2A-5AD2E5E8C507}" type="presParOf" srcId="{1E60AE6F-9925-AA48-BF64-92C44A4E185F}" destId="{5E1AF8DD-49B6-424D-A052-BBFE5A3D6276}" srcOrd="0" destOrd="0" presId="urn:microsoft.com/office/officeart/2017/3/layout/HorizontalPathTimeline"/>
    <dgm:cxn modelId="{A4C5B3CC-4758-4161-9C92-1B0BA80ADE49}" type="presParOf" srcId="{1E60AE6F-9925-AA48-BF64-92C44A4E185F}" destId="{4FDD654D-5888-B844-A149-29BFC9CAE197}" srcOrd="1" destOrd="0" presId="urn:microsoft.com/office/officeart/2017/3/layout/HorizontalPathTimeline"/>
    <dgm:cxn modelId="{2544115F-C6CE-4B50-A508-2495F1769136}" type="presParOf" srcId="{F0D1E406-9359-AC43-A1F4-712B8BB26CA4}" destId="{C409FC54-45E4-2E4A-92A7-6EEB88736030}" srcOrd="2" destOrd="0" presId="urn:microsoft.com/office/officeart/2017/3/layout/HorizontalPathTimeline"/>
    <dgm:cxn modelId="{E43132C5-058B-4EDD-B760-216CF2EB2A6A}" type="presParOf" srcId="{F0D1E406-9359-AC43-A1F4-712B8BB26CA4}" destId="{A5F029BF-4D7F-2348-B84B-A17586DB4227}" srcOrd="3" destOrd="0" presId="urn:microsoft.com/office/officeart/2017/3/layout/HorizontalPathTimeline"/>
    <dgm:cxn modelId="{1FDFAB2A-F377-47F5-88A3-3D3A14FA5C17}"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dirty="0"/>
            <a:t>Review draft ISER in all constituent groups, and  recommend approval</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dirty="0"/>
            <a:t>Submit to Board of Trustees, and 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F56E6124-8342-416A-B200-82C4D2C7ECB8}" type="presOf" srcId="{87EAE307-DEE0-4B59-9BCC-EF557E7D64C0}" destId="{033813DD-7A26-8E4A-93C3-78E19083014D}"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3C6C8F25-BDCB-48C8-A276-143A7828B402}" type="presOf" srcId="{6EA78B32-4FA8-49F8-A6B2-B6B05584DD7F}" destId="{FC11F6F0-0D2C-4808-8515-CA5D5CDA7B3D}" srcOrd="0" destOrd="1" presId="urn:microsoft.com/office/officeart/2017/3/layout/HorizontalPathTimeline"/>
    <dgm:cxn modelId="{DDC34833-D38D-48E4-9FF5-7D806CA4B13E}" type="presOf" srcId="{851F747E-F3BC-4810-97B1-A275386557E8}" destId="{0608E189-E54F-4932-A76A-A66A4354E6C0}" srcOrd="0" destOrd="0" presId="urn:microsoft.com/office/officeart/2017/3/layout/HorizontalPathTimeline"/>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5CDBC83B-4D04-4440-8696-752528BF1E9B}" type="presOf" srcId="{563B9F33-EF2D-438F-B35E-0E8E63DC03D0}" destId="{4DD9DBE2-6BCE-45CE-9272-08CBFBAE5A81}" srcOrd="0" destOrd="0" presId="urn:microsoft.com/office/officeart/2017/3/layout/HorizontalPathTimeline"/>
    <dgm:cxn modelId="{BF7E173C-0D8F-4AD6-9F93-16E62FB2FEBC}" type="presOf" srcId="{B08F6ADF-1647-4687-8A12-A80CA0CAF0BA}" destId="{6494C9E5-5DD7-AD44-B5FF-3E385D596FE3}" srcOrd="0" destOrd="0" presId="urn:microsoft.com/office/officeart/2017/3/layout/HorizontalPathTimeline"/>
    <dgm:cxn modelId="{7B7DDC5E-0352-47F6-9FEE-2E114B1CE133}" type="presOf" srcId="{9AE2B313-6367-42FF-B1B9-6D1578A5DABE}" destId="{1128EF03-F9C3-CA4D-A38E-E6B12E99BEE3}"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C487E941-F628-42A5-841E-A00A9E904011}" type="presOf" srcId="{663C9420-AA48-4B39-962F-691A2289367A}" destId="{0177C805-0D8A-41E3-919F-4CE4A3F38B98}" srcOrd="0" destOrd="0" presId="urn:microsoft.com/office/officeart/2017/3/layout/HorizontalPathTimeline"/>
    <dgm:cxn modelId="{59EA9147-74D1-4E9A-AE50-A707269221A9}" srcId="{8FC4EFD4-732D-4AB5-92BB-E236EF3E0B3E}" destId="{92714368-7EA2-47B3-B1E0-098163BF4482}" srcOrd="3" destOrd="0" parTransId="{BBEE9E66-C56F-4658-838D-487A70D3AD72}" sibTransId="{5B3D8F86-EC2A-4CDB-8BA2-B77BED9B025B}"/>
    <dgm:cxn modelId="{664ED269-4721-4429-9456-352B554EFABF}" srcId="{92714368-7EA2-47B3-B1E0-098163BF4482}" destId="{6EA78B32-4FA8-49F8-A6B2-B6B05584DD7F}" srcOrd="1" destOrd="0" parTransId="{9C5A83DB-CC14-43C9-96F5-22B59427DDED}" sibTransId="{F5E607F7-3259-4CC3-B1FA-F7FB1ADA99E5}"/>
    <dgm:cxn modelId="{3BE0C94B-E312-40A7-AF28-8A0B07F5A1B0}" srcId="{8FC4EFD4-732D-4AB5-92BB-E236EF3E0B3E}" destId="{4F3CF5E5-3E2B-4488-8E91-4FF3BE75ADD3}" srcOrd="6" destOrd="0" parTransId="{89C76448-E5EE-4446-8174-1A1BBE29D6E2}" sibTransId="{93D69B5F-95C6-44B4-8777-CDF4669F3324}"/>
    <dgm:cxn modelId="{18F8D34C-238D-479B-BB95-A0A46C7CA7FC}" type="presOf" srcId="{222D4628-9A73-4C6E-A55A-3CA77C2A7B99}" destId="{BE661A33-E336-2241-BCAC-DB8ABF990AA9}" srcOrd="0" destOrd="0" presId="urn:microsoft.com/office/officeart/2017/3/layout/HorizontalPathTimeline"/>
    <dgm:cxn modelId="{6AC52C4D-2524-4A56-A483-0789D15BB8DF}" srcId="{4456C95F-FF00-48DF-9A3C-9998259314CC}" destId="{E590ADE4-0162-4CCC-87AC-AEC663C9B033}" srcOrd="0" destOrd="0" parTransId="{A74456AC-4436-4FBA-AE7A-F0F90B4E66D9}" sibTransId="{106D6AE4-2193-4068-9908-2D1AA5033569}"/>
    <dgm:cxn modelId="{D59A084E-94BE-4065-BF4D-B3674903C235}" type="presOf" srcId="{AE8C708E-3897-4CB1-B470-28A93358F798}" destId="{84FF56A9-3508-BF4D-B014-6C3CB3B63891}" srcOrd="0" destOrd="0" presId="urn:microsoft.com/office/officeart/2017/3/layout/HorizontalPathTimeline"/>
    <dgm:cxn modelId="{7ECFEB71-BCBB-49B3-8157-B2FDBFC81276}" type="presOf" srcId="{9CC991BD-55E7-43CB-842C-7484A4C148B9}" destId="{5E1AF8DD-49B6-424D-A052-BBFE5A3D6276}" srcOrd="0" destOrd="0" presId="urn:microsoft.com/office/officeart/2017/3/layout/HorizontalPathTimeline"/>
    <dgm:cxn modelId="{9EFE5D74-0AC7-44C3-BE34-C03D079BE7FA}" type="presOf" srcId="{92714368-7EA2-47B3-B1E0-098163BF4482}" destId="{8BC72DBA-1406-48D1-B0EB-D60B43CFD947}"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0FE82979-CB23-4C62-B057-468902B524DF}" srcId="{222D4628-9A73-4C6E-A55A-3CA77C2A7B99}" destId="{9CC991BD-55E7-43CB-842C-7484A4C148B9}" srcOrd="0" destOrd="0" parTransId="{E82EC7FB-6F69-478E-8E22-59B4D4D3E4F1}" sibTransId="{2537767D-74AD-4E47-AF48-43DF2690AC6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3775A49C-43ED-4495-A4B7-656CB9DD0EE4}" type="presOf" srcId="{4F3CF5E5-3E2B-4488-8E91-4FF3BE75ADD3}" destId="{00392504-A5B0-344D-AB85-F4AF161AF7B8}" srcOrd="0" destOrd="0" presId="urn:microsoft.com/office/officeart/2017/3/layout/HorizontalPathTimeline"/>
    <dgm:cxn modelId="{F256AFA1-8DBB-4F0C-9BC1-530D6F098D19}" srcId="{D47D5F44-57FB-4579-8E67-A55AFDE6C0A9}" destId="{851F747E-F3BC-4810-97B1-A275386557E8}" srcOrd="0" destOrd="0" parTransId="{0A15A3C8-88A3-4142-98B6-79C12F9740BC}" sibTransId="{7833570D-16E3-4D68-A7FC-23382A8DC4D2}"/>
    <dgm:cxn modelId="{5B1C48A7-3547-416A-BEDA-EB3647631DDF}" type="presOf" srcId="{77D6580D-8C58-4EEE-B078-D8F68CD43457}" destId="{D7864A87-95F0-9345-B03C-496A3D9788BD}" srcOrd="0" destOrd="0" presId="urn:microsoft.com/office/officeart/2017/3/layout/HorizontalPathTimeline"/>
    <dgm:cxn modelId="{49C8DAAD-71D7-44FE-9ECC-1096DC83F92E}" type="presOf" srcId="{8077CFEA-C38D-43E6-8DD8-0E127B22901F}" destId="{5D9899C0-2B9A-4912-A957-D186DD2B780B}" srcOrd="0" destOrd="0" presId="urn:microsoft.com/office/officeart/2017/3/layout/HorizontalPathTimeline"/>
    <dgm:cxn modelId="{94AD60AE-6F5C-4EC9-AE96-00BB315E4740}" type="presOf" srcId="{7614042C-C745-4552-AF6A-C989EBB6BCA6}" destId="{FC11F6F0-0D2C-4808-8515-CA5D5CDA7B3D}" srcOrd="0" destOrd="0" presId="urn:microsoft.com/office/officeart/2017/3/layout/HorizontalPathTimeline"/>
    <dgm:cxn modelId="{9EC51EC0-FBF6-4E6D-A7BB-C2A21AC1E511}" type="presOf" srcId="{E590ADE4-0162-4CCC-87AC-AEC663C9B033}" destId="{CF8D98A5-28B7-460C-B805-BFEC22A505C9}"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54DE2FC3-B3CF-4346-AA00-E8C43535AC7C}" type="presOf" srcId="{4456C95F-FF00-48DF-9A3C-9998259314CC}" destId="{BD70F26D-BCCB-4B4C-9C97-0461C9474185}" srcOrd="0" destOrd="0" presId="urn:microsoft.com/office/officeart/2017/3/layout/HorizontalPathTimeline"/>
    <dgm:cxn modelId="{27DA3ED0-104D-4202-B946-5D38F0C465F2}" type="presOf" srcId="{0FF3305D-6837-4DF9-B38D-E688ECA61011}" destId="{467DAB47-634C-1D4F-8B45-F3E6CF811D59}"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1128B8D7-9576-47E4-BB58-27089AC00612}" type="presOf" srcId="{D47D5F44-57FB-4579-8E67-A55AFDE6C0A9}" destId="{E2FBDBF6-36A3-4678-9997-029530515B7E}" srcOrd="0" destOrd="0" presId="urn:microsoft.com/office/officeart/2017/3/layout/HorizontalPathTimeline"/>
    <dgm:cxn modelId="{1F3501E4-0497-4874-B422-3D82EB6DA9EA}" type="presOf" srcId="{E2E4D908-B816-4E4F-BCD3-C74E213518FF}" destId="{EF752A85-ADE3-44FE-95F3-A76C0DB82A0C}"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CA68DBF2-6C7F-4CE9-831B-A1E75B8BEBA4}" type="presOf" srcId="{1F6808C3-341E-4702-B10D-092F08471607}" destId="{1683E5D7-EF41-664B-8760-2265FDF923A6}"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370F26DD-387D-4360-8668-B26ECE7DD3F1}" type="presParOf" srcId="{0121AC51-9526-A848-83EB-2849F12FA729}" destId="{544627CC-AB27-9D44-9EB6-BC8F732FD153}" srcOrd="0" destOrd="0" presId="urn:microsoft.com/office/officeart/2017/3/layout/HorizontalPathTimeline"/>
    <dgm:cxn modelId="{85282DF1-580E-4AE6-9AEC-0AC4DC037489}" type="presParOf" srcId="{544627CC-AB27-9D44-9EB6-BC8F732FD153}" destId="{6494C9E5-5DD7-AD44-B5FF-3E385D596FE3}" srcOrd="0" destOrd="0" presId="urn:microsoft.com/office/officeart/2017/3/layout/HorizontalPathTimeline"/>
    <dgm:cxn modelId="{21B90828-502E-47E1-A11D-40ED1EA52251}" type="presParOf" srcId="{544627CC-AB27-9D44-9EB6-BC8F732FD153}" destId="{DFAB1DB5-CCE5-074D-BD0D-3BE5AC22BE17}" srcOrd="1" destOrd="0" presId="urn:microsoft.com/office/officeart/2017/3/layout/HorizontalPathTimeline"/>
    <dgm:cxn modelId="{DA9B6899-DAB9-42C5-8D4A-85BBB0C30CF4}" type="presParOf" srcId="{DFAB1DB5-CCE5-074D-BD0D-3BE5AC22BE17}" destId="{D7864A87-95F0-9345-B03C-496A3D9788BD}" srcOrd="0" destOrd="0" presId="urn:microsoft.com/office/officeart/2017/3/layout/HorizontalPathTimeline"/>
    <dgm:cxn modelId="{9C26698C-1C22-4601-A7F0-99AE885AE843}" type="presParOf" srcId="{DFAB1DB5-CCE5-074D-BD0D-3BE5AC22BE17}" destId="{9A6D0361-B443-2248-A3DA-D691BE2F30E6}" srcOrd="1" destOrd="0" presId="urn:microsoft.com/office/officeart/2017/3/layout/HorizontalPathTimeline"/>
    <dgm:cxn modelId="{89F57967-E59D-41A5-A1CF-A118A08BED9B}" type="presParOf" srcId="{544627CC-AB27-9D44-9EB6-BC8F732FD153}" destId="{6C0D8FD1-7872-F54C-98A8-9CEC70F386F3}" srcOrd="2" destOrd="0" presId="urn:microsoft.com/office/officeart/2017/3/layout/HorizontalPathTimeline"/>
    <dgm:cxn modelId="{11B5A07F-1855-49D9-A365-ABFA74502179}" type="presParOf" srcId="{544627CC-AB27-9D44-9EB6-BC8F732FD153}" destId="{6DFA87C0-83FE-C546-AD30-310E1CD713C8}" srcOrd="3" destOrd="0" presId="urn:microsoft.com/office/officeart/2017/3/layout/HorizontalPathTimeline"/>
    <dgm:cxn modelId="{CEA3A7E8-D3E4-4BF2-9C1F-BDC8F758F274}" type="presParOf" srcId="{544627CC-AB27-9D44-9EB6-BC8F732FD153}" destId="{4900D9B2-86FF-E448-803F-B58E804D9921}" srcOrd="4" destOrd="0" presId="urn:microsoft.com/office/officeart/2017/3/layout/HorizontalPathTimeline"/>
    <dgm:cxn modelId="{1C79B99A-13AB-4B08-9451-B36F8CF42610}" type="presParOf" srcId="{0121AC51-9526-A848-83EB-2849F12FA729}" destId="{C7C61924-E193-B94F-A48B-47A31E3E4D9B}" srcOrd="1" destOrd="0" presId="urn:microsoft.com/office/officeart/2017/3/layout/HorizontalPathTimeline"/>
    <dgm:cxn modelId="{43C72BD9-842F-458F-A170-0489F3A82E85}" type="presParOf" srcId="{0121AC51-9526-A848-83EB-2849F12FA729}" destId="{6D1FF9F2-4EE2-49D9-85D4-2E566836CA1F}" srcOrd="2" destOrd="0" presId="urn:microsoft.com/office/officeart/2017/3/layout/HorizontalPathTimeline"/>
    <dgm:cxn modelId="{A81C8444-8EFD-4B35-B0EE-4FC3E207E5B5}" type="presParOf" srcId="{6D1FF9F2-4EE2-49D9-85D4-2E566836CA1F}" destId="{BD70F26D-BCCB-4B4C-9C97-0461C9474185}" srcOrd="0" destOrd="0" presId="urn:microsoft.com/office/officeart/2017/3/layout/HorizontalPathTimeline"/>
    <dgm:cxn modelId="{DDF994F6-E51A-4BD0-96EE-87DD494B2A11}" type="presParOf" srcId="{6D1FF9F2-4EE2-49D9-85D4-2E566836CA1F}" destId="{82CC90D1-FDDD-4715-9AED-CBCE99293D3A}" srcOrd="1" destOrd="0" presId="urn:microsoft.com/office/officeart/2017/3/layout/HorizontalPathTimeline"/>
    <dgm:cxn modelId="{4756D717-96DA-4E72-BE02-DEC6444B5E49}" type="presParOf" srcId="{82CC90D1-FDDD-4715-9AED-CBCE99293D3A}" destId="{CF8D98A5-28B7-460C-B805-BFEC22A505C9}" srcOrd="0" destOrd="0" presId="urn:microsoft.com/office/officeart/2017/3/layout/HorizontalPathTimeline"/>
    <dgm:cxn modelId="{8AB040E2-2F40-486F-8A26-B79A7171B7E6}" type="presParOf" srcId="{82CC90D1-FDDD-4715-9AED-CBCE99293D3A}" destId="{69C09006-C493-43CB-B568-278A50E3EAF1}" srcOrd="1" destOrd="0" presId="urn:microsoft.com/office/officeart/2017/3/layout/HorizontalPathTimeline"/>
    <dgm:cxn modelId="{25C7D3CF-39A9-4FF4-8DB6-715CD57156AA}" type="presParOf" srcId="{6D1FF9F2-4EE2-49D9-85D4-2E566836CA1F}" destId="{23F5B161-E08E-4CB0-AE48-4E7F71C7B485}" srcOrd="2" destOrd="0" presId="urn:microsoft.com/office/officeart/2017/3/layout/HorizontalPathTimeline"/>
    <dgm:cxn modelId="{B1DF43E9-C012-42F9-BD92-4778DC77D8B8}" type="presParOf" srcId="{6D1FF9F2-4EE2-49D9-85D4-2E566836CA1F}" destId="{7895C6A7-F6DA-4166-BFD7-F013673F4AF7}" srcOrd="3" destOrd="0" presId="urn:microsoft.com/office/officeart/2017/3/layout/HorizontalPathTimeline"/>
    <dgm:cxn modelId="{17F067D3-3FA3-4B07-B469-9AAA96855E34}" type="presParOf" srcId="{6D1FF9F2-4EE2-49D9-85D4-2E566836CA1F}" destId="{FEE398E9-0B77-4599-9155-2051DD41D455}" srcOrd="4" destOrd="0" presId="urn:microsoft.com/office/officeart/2017/3/layout/HorizontalPathTimeline"/>
    <dgm:cxn modelId="{95A9FAAA-43A7-4772-8AC1-61C319F51A65}" type="presParOf" srcId="{0121AC51-9526-A848-83EB-2849F12FA729}" destId="{42CC25BD-3A35-4087-B3A6-635AE31320A6}" srcOrd="3" destOrd="0" presId="urn:microsoft.com/office/officeart/2017/3/layout/HorizontalPathTimeline"/>
    <dgm:cxn modelId="{D1C26708-BDE5-40DC-9323-1AC52AF7D1EB}" type="presParOf" srcId="{0121AC51-9526-A848-83EB-2849F12FA729}" destId="{0B7B7F9B-CC3F-46BE-884E-461903E306CF}" srcOrd="4" destOrd="0" presId="urn:microsoft.com/office/officeart/2017/3/layout/HorizontalPathTimeline"/>
    <dgm:cxn modelId="{05B803E2-2ACC-4B34-8FAB-16364C52FD29}" type="presParOf" srcId="{0B7B7F9B-CC3F-46BE-884E-461903E306CF}" destId="{4DD9DBE2-6BCE-45CE-9272-08CBFBAE5A81}" srcOrd="0" destOrd="0" presId="urn:microsoft.com/office/officeart/2017/3/layout/HorizontalPathTimeline"/>
    <dgm:cxn modelId="{CC6835C1-91FF-4A18-8D20-AC7E39ACAFFE}" type="presParOf" srcId="{0B7B7F9B-CC3F-46BE-884E-461903E306CF}" destId="{28F5C871-32E2-4A4C-B163-85CA149C9314}" srcOrd="1" destOrd="0" presId="urn:microsoft.com/office/officeart/2017/3/layout/HorizontalPathTimeline"/>
    <dgm:cxn modelId="{BBFC3107-87B5-4997-BBCB-CB52E0078841}" type="presParOf" srcId="{28F5C871-32E2-4A4C-B163-85CA149C9314}" destId="{EF752A85-ADE3-44FE-95F3-A76C0DB82A0C}" srcOrd="0" destOrd="0" presId="urn:microsoft.com/office/officeart/2017/3/layout/HorizontalPathTimeline"/>
    <dgm:cxn modelId="{E0EB27D9-2E56-4F30-BFFA-2AA70FB52246}" type="presParOf" srcId="{28F5C871-32E2-4A4C-B163-85CA149C9314}" destId="{1CA42A14-96B6-4C88-9782-E597A7111D96}" srcOrd="1" destOrd="0" presId="urn:microsoft.com/office/officeart/2017/3/layout/HorizontalPathTimeline"/>
    <dgm:cxn modelId="{8E689D9B-67AA-45BD-800E-EE63993C7825}" type="presParOf" srcId="{0B7B7F9B-CC3F-46BE-884E-461903E306CF}" destId="{D06AD205-BB3C-4401-B3D8-647B6D45FFFD}" srcOrd="2" destOrd="0" presId="urn:microsoft.com/office/officeart/2017/3/layout/HorizontalPathTimeline"/>
    <dgm:cxn modelId="{B3E06229-1CD7-4308-98E0-DAD5229973A5}" type="presParOf" srcId="{0B7B7F9B-CC3F-46BE-884E-461903E306CF}" destId="{126DA2D3-8DE6-4401-80E8-82BFF3771DE5}" srcOrd="3" destOrd="0" presId="urn:microsoft.com/office/officeart/2017/3/layout/HorizontalPathTimeline"/>
    <dgm:cxn modelId="{AD288617-3531-46AF-AFDC-B66D893938FF}" type="presParOf" srcId="{0B7B7F9B-CC3F-46BE-884E-461903E306CF}" destId="{C60F6EFF-8886-4054-8E0F-991F04C2160C}" srcOrd="4" destOrd="0" presId="urn:microsoft.com/office/officeart/2017/3/layout/HorizontalPathTimeline"/>
    <dgm:cxn modelId="{6FACDA51-F19C-4833-B7C3-37DE53DDF65F}" type="presParOf" srcId="{0121AC51-9526-A848-83EB-2849F12FA729}" destId="{79103CFC-6C55-49EE-8BC1-428B0B4D6DA4}" srcOrd="5" destOrd="0" presId="urn:microsoft.com/office/officeart/2017/3/layout/HorizontalPathTimeline"/>
    <dgm:cxn modelId="{F0A7FE73-3A76-43C0-9FE5-9D2CC9FB21B7}" type="presParOf" srcId="{0121AC51-9526-A848-83EB-2849F12FA729}" destId="{737CE27A-B7FE-41F9-90DC-1D290DE288A5}" srcOrd="6" destOrd="0" presId="urn:microsoft.com/office/officeart/2017/3/layout/HorizontalPathTimeline"/>
    <dgm:cxn modelId="{19C7C42D-FA55-4F7B-B48D-AA70B979EC7A}" type="presParOf" srcId="{737CE27A-B7FE-41F9-90DC-1D290DE288A5}" destId="{8BC72DBA-1406-48D1-B0EB-D60B43CFD947}" srcOrd="0" destOrd="0" presId="urn:microsoft.com/office/officeart/2017/3/layout/HorizontalPathTimeline"/>
    <dgm:cxn modelId="{29D633D7-729D-44A5-AA3D-8743B93A7C90}" type="presParOf" srcId="{737CE27A-B7FE-41F9-90DC-1D290DE288A5}" destId="{63477F52-8405-4080-9E94-976E6D5474A1}" srcOrd="1" destOrd="0" presId="urn:microsoft.com/office/officeart/2017/3/layout/HorizontalPathTimeline"/>
    <dgm:cxn modelId="{193A289B-8720-41E8-92BD-B7469F1871A3}" type="presParOf" srcId="{63477F52-8405-4080-9E94-976E6D5474A1}" destId="{FC11F6F0-0D2C-4808-8515-CA5D5CDA7B3D}" srcOrd="0" destOrd="0" presId="urn:microsoft.com/office/officeart/2017/3/layout/HorizontalPathTimeline"/>
    <dgm:cxn modelId="{62A20C93-373C-4248-812D-F6A19BB3416D}" type="presParOf" srcId="{63477F52-8405-4080-9E94-976E6D5474A1}" destId="{57A5684F-D34F-49F9-B3C8-0CE8A353F059}" srcOrd="1" destOrd="0" presId="urn:microsoft.com/office/officeart/2017/3/layout/HorizontalPathTimeline"/>
    <dgm:cxn modelId="{E89ED1B8-4088-4925-9FFC-E46E3795868B}" type="presParOf" srcId="{737CE27A-B7FE-41F9-90DC-1D290DE288A5}" destId="{EAC7F973-2AB3-4A78-BB0B-C0D8268A3ADB}" srcOrd="2" destOrd="0" presId="urn:microsoft.com/office/officeart/2017/3/layout/HorizontalPathTimeline"/>
    <dgm:cxn modelId="{281EC56A-E4C8-4598-9027-C80C9584BCE0}" type="presParOf" srcId="{737CE27A-B7FE-41F9-90DC-1D290DE288A5}" destId="{98BB9066-BA8C-4D4B-91CB-FD1F0A802A0E}" srcOrd="3" destOrd="0" presId="urn:microsoft.com/office/officeart/2017/3/layout/HorizontalPathTimeline"/>
    <dgm:cxn modelId="{91C8F20E-36A8-4586-AAAF-D7934C2E59A9}" type="presParOf" srcId="{737CE27A-B7FE-41F9-90DC-1D290DE288A5}" destId="{6BE373A6-E22D-4989-90B3-496BD905B25D}" srcOrd="4" destOrd="0" presId="urn:microsoft.com/office/officeart/2017/3/layout/HorizontalPathTimeline"/>
    <dgm:cxn modelId="{B6B2418B-243F-4F04-B7A2-FD176A5C456B}" type="presParOf" srcId="{0121AC51-9526-A848-83EB-2849F12FA729}" destId="{FB54BF59-4BBE-4485-B85D-334E9B772F39}" srcOrd="7" destOrd="0" presId="urn:microsoft.com/office/officeart/2017/3/layout/HorizontalPathTimeline"/>
    <dgm:cxn modelId="{66DE19DA-0B2C-40A2-828D-00713F900489}" type="presParOf" srcId="{0121AC51-9526-A848-83EB-2849F12FA729}" destId="{5FFBD787-1D27-4B64-BE16-F3571D2E3DD2}" srcOrd="8" destOrd="0" presId="urn:microsoft.com/office/officeart/2017/3/layout/HorizontalPathTimeline"/>
    <dgm:cxn modelId="{2586BBC0-E265-4AF5-BA73-73387D9A010B}" type="presParOf" srcId="{5FFBD787-1D27-4B64-BE16-F3571D2E3DD2}" destId="{E2FBDBF6-36A3-4678-9997-029530515B7E}" srcOrd="0" destOrd="0" presId="urn:microsoft.com/office/officeart/2017/3/layout/HorizontalPathTimeline"/>
    <dgm:cxn modelId="{BAC226F9-4DB3-4392-A7E6-03141D75C342}" type="presParOf" srcId="{5FFBD787-1D27-4B64-BE16-F3571D2E3DD2}" destId="{4008A23B-0E1E-4DF8-93F7-181108F3C4EE}" srcOrd="1" destOrd="0" presId="urn:microsoft.com/office/officeart/2017/3/layout/HorizontalPathTimeline"/>
    <dgm:cxn modelId="{D8EB904C-8A7C-46CF-9709-CEF349C6FA10}" type="presParOf" srcId="{4008A23B-0E1E-4DF8-93F7-181108F3C4EE}" destId="{0608E189-E54F-4932-A76A-A66A4354E6C0}" srcOrd="0" destOrd="0" presId="urn:microsoft.com/office/officeart/2017/3/layout/HorizontalPathTimeline"/>
    <dgm:cxn modelId="{01D776F4-0C90-4DD8-A239-7463DFCA6199}" type="presParOf" srcId="{4008A23B-0E1E-4DF8-93F7-181108F3C4EE}" destId="{9DD9636B-7F57-4AE1-8E28-E2F9E67E758C}" srcOrd="1" destOrd="0" presId="urn:microsoft.com/office/officeart/2017/3/layout/HorizontalPathTimeline"/>
    <dgm:cxn modelId="{9B486F4E-9C80-463B-9D0B-991DEF4A53D2}" type="presParOf" srcId="{5FFBD787-1D27-4B64-BE16-F3571D2E3DD2}" destId="{412A2DCF-07C4-41AD-A597-304767FFC312}" srcOrd="2" destOrd="0" presId="urn:microsoft.com/office/officeart/2017/3/layout/HorizontalPathTimeline"/>
    <dgm:cxn modelId="{13374D1C-085D-4006-8E2D-063EDC069CD7}" type="presParOf" srcId="{5FFBD787-1D27-4B64-BE16-F3571D2E3DD2}" destId="{238A9B35-8073-4EE7-BA99-8826CE2CF163}" srcOrd="3" destOrd="0" presId="urn:microsoft.com/office/officeart/2017/3/layout/HorizontalPathTimeline"/>
    <dgm:cxn modelId="{B5B4EDD0-9AF1-4F43-8BED-1DAB87DE319B}" type="presParOf" srcId="{5FFBD787-1D27-4B64-BE16-F3571D2E3DD2}" destId="{E6479014-E202-4648-B182-F8102F6EFE09}" srcOrd="4" destOrd="0" presId="urn:microsoft.com/office/officeart/2017/3/layout/HorizontalPathTimeline"/>
    <dgm:cxn modelId="{CE149351-4423-4DE8-A7C4-EB927ACD37C0}" type="presParOf" srcId="{0121AC51-9526-A848-83EB-2849F12FA729}" destId="{AD1D459B-C38B-4725-9C49-F0F2F4AC61ED}" srcOrd="9" destOrd="0" presId="urn:microsoft.com/office/officeart/2017/3/layout/HorizontalPathTimeline"/>
    <dgm:cxn modelId="{FFDB8428-17F2-4890-9DFE-8D6FF07FECBA}" type="presParOf" srcId="{0121AC51-9526-A848-83EB-2849F12FA729}" destId="{FC65B490-AED7-4270-BBB0-86AD29E2B627}" srcOrd="10" destOrd="0" presId="urn:microsoft.com/office/officeart/2017/3/layout/HorizontalPathTimeline"/>
    <dgm:cxn modelId="{3DF425CF-DA6C-4D01-8E6C-88A67C8F8EF4}" type="presParOf" srcId="{FC65B490-AED7-4270-BBB0-86AD29E2B627}" destId="{0177C805-0D8A-41E3-919F-4CE4A3F38B98}" srcOrd="0" destOrd="0" presId="urn:microsoft.com/office/officeart/2017/3/layout/HorizontalPathTimeline"/>
    <dgm:cxn modelId="{A0028201-A12C-4F4C-9381-B6E5FE53BCA8}" type="presParOf" srcId="{FC65B490-AED7-4270-BBB0-86AD29E2B627}" destId="{B96A37E0-D8AC-4036-AD73-9EDDEDD5A4F6}" srcOrd="1" destOrd="0" presId="urn:microsoft.com/office/officeart/2017/3/layout/HorizontalPathTimeline"/>
    <dgm:cxn modelId="{C84AE69F-7CB3-47A7-89C9-B9EA00DC1322}" type="presParOf" srcId="{B96A37E0-D8AC-4036-AD73-9EDDEDD5A4F6}" destId="{5D9899C0-2B9A-4912-A957-D186DD2B780B}" srcOrd="0" destOrd="0" presId="urn:microsoft.com/office/officeart/2017/3/layout/HorizontalPathTimeline"/>
    <dgm:cxn modelId="{55BB7163-FEA1-46A6-9A6D-60A6244046DE}" type="presParOf" srcId="{B96A37E0-D8AC-4036-AD73-9EDDEDD5A4F6}" destId="{83B30CEB-BFCA-4AD4-AFDF-4D0E6CB181EA}" srcOrd="1" destOrd="0" presId="urn:microsoft.com/office/officeart/2017/3/layout/HorizontalPathTimeline"/>
    <dgm:cxn modelId="{54693D30-ABE8-4FEE-ADBE-0C3D61A63912}" type="presParOf" srcId="{FC65B490-AED7-4270-BBB0-86AD29E2B627}" destId="{EB9CD3F5-13CB-4752-AE5B-926C09F3FE99}" srcOrd="2" destOrd="0" presId="urn:microsoft.com/office/officeart/2017/3/layout/HorizontalPathTimeline"/>
    <dgm:cxn modelId="{98E4B716-8BBB-448A-A6C2-468984DA8E18}" type="presParOf" srcId="{FC65B490-AED7-4270-BBB0-86AD29E2B627}" destId="{8FF96A8C-A091-47F3-A4DB-28E30C90D115}" srcOrd="3" destOrd="0" presId="urn:microsoft.com/office/officeart/2017/3/layout/HorizontalPathTimeline"/>
    <dgm:cxn modelId="{D4A2D6F9-8992-4976-BAEA-3847F17FBA04}" type="presParOf" srcId="{FC65B490-AED7-4270-BBB0-86AD29E2B627}" destId="{78205AF5-D888-4FAD-A007-430965A9EBDF}" srcOrd="4" destOrd="0" presId="urn:microsoft.com/office/officeart/2017/3/layout/HorizontalPathTimeline"/>
    <dgm:cxn modelId="{1549CE82-7D1B-480D-B5FE-1AAE271EE2E0}" type="presParOf" srcId="{0121AC51-9526-A848-83EB-2849F12FA729}" destId="{C055CD00-21DE-4D81-93D4-EA9001167FDF}" srcOrd="11" destOrd="0" presId="urn:microsoft.com/office/officeart/2017/3/layout/HorizontalPathTimeline"/>
    <dgm:cxn modelId="{003817A0-8174-4647-8946-BF1E6989211D}" type="presParOf" srcId="{0121AC51-9526-A848-83EB-2849F12FA729}" destId="{F27A4142-7AF8-0646-A516-5BE5F9B237CC}" srcOrd="12" destOrd="0" presId="urn:microsoft.com/office/officeart/2017/3/layout/HorizontalPathTimeline"/>
    <dgm:cxn modelId="{F73116D2-63B1-4DF7-B43E-7E95A203D8DD}" type="presParOf" srcId="{F27A4142-7AF8-0646-A516-5BE5F9B237CC}" destId="{00392504-A5B0-344D-AB85-F4AF161AF7B8}" srcOrd="0" destOrd="0" presId="urn:microsoft.com/office/officeart/2017/3/layout/HorizontalPathTimeline"/>
    <dgm:cxn modelId="{9B2B9FBD-1D61-4F4D-9315-3A75836E55EC}" type="presParOf" srcId="{F27A4142-7AF8-0646-A516-5BE5F9B237CC}" destId="{8E89E964-6C07-304B-B3EA-41CBAB92236E}" srcOrd="1" destOrd="0" presId="urn:microsoft.com/office/officeart/2017/3/layout/HorizontalPathTimeline"/>
    <dgm:cxn modelId="{49917F2E-9DCC-43E3-9B4F-E92CA9F11D20}" type="presParOf" srcId="{8E89E964-6C07-304B-B3EA-41CBAB92236E}" destId="{84FF56A9-3508-BF4D-B014-6C3CB3B63891}" srcOrd="0" destOrd="0" presId="urn:microsoft.com/office/officeart/2017/3/layout/HorizontalPathTimeline"/>
    <dgm:cxn modelId="{8F48CEA1-6D89-46B4-9522-0F2686E16A0F}" type="presParOf" srcId="{8E89E964-6C07-304B-B3EA-41CBAB92236E}" destId="{35DDDE00-BBC1-6548-9CD2-6D36244BC77A}" srcOrd="1" destOrd="0" presId="urn:microsoft.com/office/officeart/2017/3/layout/HorizontalPathTimeline"/>
    <dgm:cxn modelId="{13A536F2-E91E-41CF-AD77-E17458C3124D}" type="presParOf" srcId="{F27A4142-7AF8-0646-A516-5BE5F9B237CC}" destId="{FC4B9765-A4C3-204E-95B9-4E7CC7CD0619}" srcOrd="2" destOrd="0" presId="urn:microsoft.com/office/officeart/2017/3/layout/HorizontalPathTimeline"/>
    <dgm:cxn modelId="{553BCD22-8F27-4FBE-8284-2AB35BC3E007}" type="presParOf" srcId="{F27A4142-7AF8-0646-A516-5BE5F9B237CC}" destId="{DD551AD4-5E57-E54E-81C4-99532364A982}" srcOrd="3" destOrd="0" presId="urn:microsoft.com/office/officeart/2017/3/layout/HorizontalPathTimeline"/>
    <dgm:cxn modelId="{244C0B56-C81C-4671-B45E-1B6B04DFF340}" type="presParOf" srcId="{F27A4142-7AF8-0646-A516-5BE5F9B237CC}" destId="{6AAC3B97-919C-734C-8BE0-B2077CA41534}" srcOrd="4" destOrd="0" presId="urn:microsoft.com/office/officeart/2017/3/layout/HorizontalPathTimeline"/>
    <dgm:cxn modelId="{96059C85-12E0-4669-9E4E-DCBF1C0D3953}" type="presParOf" srcId="{0121AC51-9526-A848-83EB-2849F12FA729}" destId="{E9E6E138-6037-6043-B15E-D0A4522376F1}" srcOrd="13" destOrd="0" presId="urn:microsoft.com/office/officeart/2017/3/layout/HorizontalPathTimeline"/>
    <dgm:cxn modelId="{E051027E-F4CA-4C21-B9A7-EE4C715CFDD3}" type="presParOf" srcId="{0121AC51-9526-A848-83EB-2849F12FA729}" destId="{1AE7E44D-AD84-6D4E-83A2-426119CB65E9}" srcOrd="14" destOrd="0" presId="urn:microsoft.com/office/officeart/2017/3/layout/HorizontalPathTimeline"/>
    <dgm:cxn modelId="{8094F838-2C3B-45C0-8518-EBD038166D60}" type="presParOf" srcId="{1AE7E44D-AD84-6D4E-83A2-426119CB65E9}" destId="{1683E5D7-EF41-664B-8760-2265FDF923A6}" srcOrd="0" destOrd="0" presId="urn:microsoft.com/office/officeart/2017/3/layout/HorizontalPathTimeline"/>
    <dgm:cxn modelId="{B2DF1AAB-4ADA-4A3E-BF50-2A07BEDD7B7C}" type="presParOf" srcId="{1AE7E44D-AD84-6D4E-83A2-426119CB65E9}" destId="{B8F353A1-A3C3-A24F-B8B3-2F3F677246F0}" srcOrd="1" destOrd="0" presId="urn:microsoft.com/office/officeart/2017/3/layout/HorizontalPathTimeline"/>
    <dgm:cxn modelId="{57135E09-BC5A-4E01-A7C7-59D7094FAD6B}" type="presParOf" srcId="{B8F353A1-A3C3-A24F-B8B3-2F3F677246F0}" destId="{033813DD-7A26-8E4A-93C3-78E19083014D}" srcOrd="0" destOrd="0" presId="urn:microsoft.com/office/officeart/2017/3/layout/HorizontalPathTimeline"/>
    <dgm:cxn modelId="{5BE453D5-1183-4062-A64F-0AFDAC6BFCE9}" type="presParOf" srcId="{B8F353A1-A3C3-A24F-B8B3-2F3F677246F0}" destId="{8C8A2FEF-8718-E142-82A9-2DCFC910608E}" srcOrd="1" destOrd="0" presId="urn:microsoft.com/office/officeart/2017/3/layout/HorizontalPathTimeline"/>
    <dgm:cxn modelId="{81233785-F310-4822-B22E-5C8B883EDF27}" type="presParOf" srcId="{1AE7E44D-AD84-6D4E-83A2-426119CB65E9}" destId="{471D6C86-8334-3746-A134-0533EC1F652D}" srcOrd="2" destOrd="0" presId="urn:microsoft.com/office/officeart/2017/3/layout/HorizontalPathTimeline"/>
    <dgm:cxn modelId="{CCE94D00-5209-445C-81F3-483C27D57A9B}" type="presParOf" srcId="{1AE7E44D-AD84-6D4E-83A2-426119CB65E9}" destId="{8EDC6CCF-95C8-2144-B1C3-7BDD5B91AB18}" srcOrd="3" destOrd="0" presId="urn:microsoft.com/office/officeart/2017/3/layout/HorizontalPathTimeline"/>
    <dgm:cxn modelId="{DB3EACDC-8EDE-49C1-BCE8-BE5AA4CADFFB}" type="presParOf" srcId="{1AE7E44D-AD84-6D4E-83A2-426119CB65E9}" destId="{65F49F77-FE9E-8843-B252-7613E291C426}" srcOrd="4" destOrd="0" presId="urn:microsoft.com/office/officeart/2017/3/layout/HorizontalPathTimeline"/>
    <dgm:cxn modelId="{73F68D43-E83E-4D3E-8701-BA99C3EBCA6F}" type="presParOf" srcId="{0121AC51-9526-A848-83EB-2849F12FA729}" destId="{5F9EF9EA-3176-6042-8DFE-63E9363AFB26}" srcOrd="15" destOrd="0" presId="urn:microsoft.com/office/officeart/2017/3/layout/HorizontalPathTimeline"/>
    <dgm:cxn modelId="{4AD4E0CD-4210-4C74-A57D-046C43DA4DD1}" type="presParOf" srcId="{0121AC51-9526-A848-83EB-2849F12FA729}" destId="{F49A2F8A-C312-E54D-B8CC-BA56FDAB1925}" srcOrd="16" destOrd="0" presId="urn:microsoft.com/office/officeart/2017/3/layout/HorizontalPathTimeline"/>
    <dgm:cxn modelId="{234D8D2E-B443-481E-B211-5CC69F0C2347}" type="presParOf" srcId="{F49A2F8A-C312-E54D-B8CC-BA56FDAB1925}" destId="{467DAB47-634C-1D4F-8B45-F3E6CF811D59}" srcOrd="0" destOrd="0" presId="urn:microsoft.com/office/officeart/2017/3/layout/HorizontalPathTimeline"/>
    <dgm:cxn modelId="{9957BDFF-F65F-4CBB-8C43-386733044812}" type="presParOf" srcId="{F49A2F8A-C312-E54D-B8CC-BA56FDAB1925}" destId="{1076CB31-101F-3445-826E-1872861BC164}" srcOrd="1" destOrd="0" presId="urn:microsoft.com/office/officeart/2017/3/layout/HorizontalPathTimeline"/>
    <dgm:cxn modelId="{C139D419-8997-48E6-AAFA-D8CB6B69EEE5}" type="presParOf" srcId="{1076CB31-101F-3445-826E-1872861BC164}" destId="{1128EF03-F9C3-CA4D-A38E-E6B12E99BEE3}" srcOrd="0" destOrd="0" presId="urn:microsoft.com/office/officeart/2017/3/layout/HorizontalPathTimeline"/>
    <dgm:cxn modelId="{F6FA04D1-0F4E-43A4-9C66-DB99EB440B09}" type="presParOf" srcId="{1076CB31-101F-3445-826E-1872861BC164}" destId="{6C34B09C-D57C-3243-A29A-15CEB8C839DB}" srcOrd="1" destOrd="0" presId="urn:microsoft.com/office/officeart/2017/3/layout/HorizontalPathTimeline"/>
    <dgm:cxn modelId="{ECF4BFF5-7A9B-4029-89FB-2743EDF6E244}" type="presParOf" srcId="{F49A2F8A-C312-E54D-B8CC-BA56FDAB1925}" destId="{2EAF1841-C596-594A-BA1D-C6C48D325B03}" srcOrd="2" destOrd="0" presId="urn:microsoft.com/office/officeart/2017/3/layout/HorizontalPathTimeline"/>
    <dgm:cxn modelId="{02131EFB-8555-4BC3-BA5E-F1A6536D20BF}" type="presParOf" srcId="{F49A2F8A-C312-E54D-B8CC-BA56FDAB1925}" destId="{3EEECF01-4280-5943-A1F4-519E248CEAA1}" srcOrd="3" destOrd="0" presId="urn:microsoft.com/office/officeart/2017/3/layout/HorizontalPathTimeline"/>
    <dgm:cxn modelId="{3C308817-3C2D-4C97-ABAB-6A85115359C0}" type="presParOf" srcId="{F49A2F8A-C312-E54D-B8CC-BA56FDAB1925}" destId="{182110F1-F477-5D4D-90A0-A8E27BEAF433}" srcOrd="4" destOrd="0" presId="urn:microsoft.com/office/officeart/2017/3/layout/HorizontalPathTimeline"/>
    <dgm:cxn modelId="{488441B5-60FB-410D-B1E6-6A5C32465C77}" type="presParOf" srcId="{0121AC51-9526-A848-83EB-2849F12FA729}" destId="{8983C94D-2932-4F46-8B28-A0CDC89DDA38}" srcOrd="17" destOrd="0" presId="urn:microsoft.com/office/officeart/2017/3/layout/HorizontalPathTimeline"/>
    <dgm:cxn modelId="{41452A27-562C-4991-9933-A0EB78C53C2E}" type="presParOf" srcId="{0121AC51-9526-A848-83EB-2849F12FA729}" destId="{F0D1E406-9359-AC43-A1F4-712B8BB26CA4}" srcOrd="18" destOrd="0" presId="urn:microsoft.com/office/officeart/2017/3/layout/HorizontalPathTimeline"/>
    <dgm:cxn modelId="{A24FD379-BD5F-4818-86F1-22A024069401}" type="presParOf" srcId="{F0D1E406-9359-AC43-A1F4-712B8BB26CA4}" destId="{BE661A33-E336-2241-BCAC-DB8ABF990AA9}" srcOrd="0" destOrd="0" presId="urn:microsoft.com/office/officeart/2017/3/layout/HorizontalPathTimeline"/>
    <dgm:cxn modelId="{3BD7DFDE-E192-46AD-93A2-98D224E6C868}" type="presParOf" srcId="{F0D1E406-9359-AC43-A1F4-712B8BB26CA4}" destId="{1E60AE6F-9925-AA48-BF64-92C44A4E185F}" srcOrd="1" destOrd="0" presId="urn:microsoft.com/office/officeart/2017/3/layout/HorizontalPathTimeline"/>
    <dgm:cxn modelId="{C4B1CE8E-080C-4816-9A65-956EFC26B4D1}" type="presParOf" srcId="{1E60AE6F-9925-AA48-BF64-92C44A4E185F}" destId="{5E1AF8DD-49B6-424D-A052-BBFE5A3D6276}" srcOrd="0" destOrd="0" presId="urn:microsoft.com/office/officeart/2017/3/layout/HorizontalPathTimeline"/>
    <dgm:cxn modelId="{66CE5E93-7CF5-473C-A543-1A60392432CF}" type="presParOf" srcId="{1E60AE6F-9925-AA48-BF64-92C44A4E185F}" destId="{4FDD654D-5888-B844-A149-29BFC9CAE197}" srcOrd="1" destOrd="0" presId="urn:microsoft.com/office/officeart/2017/3/layout/HorizontalPathTimeline"/>
    <dgm:cxn modelId="{EF18AC3E-1BD8-4935-A12F-1652C46C540C}" type="presParOf" srcId="{F0D1E406-9359-AC43-A1F4-712B8BB26CA4}" destId="{C409FC54-45E4-2E4A-92A7-6EEB88736030}" srcOrd="2" destOrd="0" presId="urn:microsoft.com/office/officeart/2017/3/layout/HorizontalPathTimeline"/>
    <dgm:cxn modelId="{16ABC6F2-56DE-4A59-8FF8-8E0CC7C76148}" type="presParOf" srcId="{F0D1E406-9359-AC43-A1F4-712B8BB26CA4}" destId="{A5F029BF-4D7F-2348-B84B-A17586DB4227}" srcOrd="3" destOrd="0" presId="urn:microsoft.com/office/officeart/2017/3/layout/HorizontalPathTimeline"/>
    <dgm:cxn modelId="{3618636A-A9E2-45E5-BB0A-A7F5EABE8805}"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dirty="0"/>
            <a:t>Review draft ISER in all constituent groups, and  recommend approval</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dirty="0"/>
            <a:t>Submit to Board of Trustees, and 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F56E6124-8342-416A-B200-82C4D2C7ECB8}" type="presOf" srcId="{87EAE307-DEE0-4B59-9BCC-EF557E7D64C0}" destId="{033813DD-7A26-8E4A-93C3-78E19083014D}"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3C6C8F25-BDCB-48C8-A276-143A7828B402}" type="presOf" srcId="{6EA78B32-4FA8-49F8-A6B2-B6B05584DD7F}" destId="{FC11F6F0-0D2C-4808-8515-CA5D5CDA7B3D}" srcOrd="0" destOrd="1" presId="urn:microsoft.com/office/officeart/2017/3/layout/HorizontalPathTimeline"/>
    <dgm:cxn modelId="{DDC34833-D38D-48E4-9FF5-7D806CA4B13E}" type="presOf" srcId="{851F747E-F3BC-4810-97B1-A275386557E8}" destId="{0608E189-E54F-4932-A76A-A66A4354E6C0}" srcOrd="0" destOrd="0" presId="urn:microsoft.com/office/officeart/2017/3/layout/HorizontalPathTimeline"/>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5CDBC83B-4D04-4440-8696-752528BF1E9B}" type="presOf" srcId="{563B9F33-EF2D-438F-B35E-0E8E63DC03D0}" destId="{4DD9DBE2-6BCE-45CE-9272-08CBFBAE5A81}" srcOrd="0" destOrd="0" presId="urn:microsoft.com/office/officeart/2017/3/layout/HorizontalPathTimeline"/>
    <dgm:cxn modelId="{BF7E173C-0D8F-4AD6-9F93-16E62FB2FEBC}" type="presOf" srcId="{B08F6ADF-1647-4687-8A12-A80CA0CAF0BA}" destId="{6494C9E5-5DD7-AD44-B5FF-3E385D596FE3}" srcOrd="0" destOrd="0" presId="urn:microsoft.com/office/officeart/2017/3/layout/HorizontalPathTimeline"/>
    <dgm:cxn modelId="{7B7DDC5E-0352-47F6-9FEE-2E114B1CE133}" type="presOf" srcId="{9AE2B313-6367-42FF-B1B9-6D1578A5DABE}" destId="{1128EF03-F9C3-CA4D-A38E-E6B12E99BEE3}"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C487E941-F628-42A5-841E-A00A9E904011}" type="presOf" srcId="{663C9420-AA48-4B39-962F-691A2289367A}" destId="{0177C805-0D8A-41E3-919F-4CE4A3F38B98}" srcOrd="0" destOrd="0" presId="urn:microsoft.com/office/officeart/2017/3/layout/HorizontalPathTimeline"/>
    <dgm:cxn modelId="{59EA9147-74D1-4E9A-AE50-A707269221A9}" srcId="{8FC4EFD4-732D-4AB5-92BB-E236EF3E0B3E}" destId="{92714368-7EA2-47B3-B1E0-098163BF4482}" srcOrd="3" destOrd="0" parTransId="{BBEE9E66-C56F-4658-838D-487A70D3AD72}" sibTransId="{5B3D8F86-EC2A-4CDB-8BA2-B77BED9B025B}"/>
    <dgm:cxn modelId="{664ED269-4721-4429-9456-352B554EFABF}" srcId="{92714368-7EA2-47B3-B1E0-098163BF4482}" destId="{6EA78B32-4FA8-49F8-A6B2-B6B05584DD7F}" srcOrd="1" destOrd="0" parTransId="{9C5A83DB-CC14-43C9-96F5-22B59427DDED}" sibTransId="{F5E607F7-3259-4CC3-B1FA-F7FB1ADA99E5}"/>
    <dgm:cxn modelId="{3BE0C94B-E312-40A7-AF28-8A0B07F5A1B0}" srcId="{8FC4EFD4-732D-4AB5-92BB-E236EF3E0B3E}" destId="{4F3CF5E5-3E2B-4488-8E91-4FF3BE75ADD3}" srcOrd="6" destOrd="0" parTransId="{89C76448-E5EE-4446-8174-1A1BBE29D6E2}" sibTransId="{93D69B5F-95C6-44B4-8777-CDF4669F3324}"/>
    <dgm:cxn modelId="{18F8D34C-238D-479B-BB95-A0A46C7CA7FC}" type="presOf" srcId="{222D4628-9A73-4C6E-A55A-3CA77C2A7B99}" destId="{BE661A33-E336-2241-BCAC-DB8ABF990AA9}" srcOrd="0" destOrd="0" presId="urn:microsoft.com/office/officeart/2017/3/layout/HorizontalPathTimeline"/>
    <dgm:cxn modelId="{6AC52C4D-2524-4A56-A483-0789D15BB8DF}" srcId="{4456C95F-FF00-48DF-9A3C-9998259314CC}" destId="{E590ADE4-0162-4CCC-87AC-AEC663C9B033}" srcOrd="0" destOrd="0" parTransId="{A74456AC-4436-4FBA-AE7A-F0F90B4E66D9}" sibTransId="{106D6AE4-2193-4068-9908-2D1AA5033569}"/>
    <dgm:cxn modelId="{D59A084E-94BE-4065-BF4D-B3674903C235}" type="presOf" srcId="{AE8C708E-3897-4CB1-B470-28A93358F798}" destId="{84FF56A9-3508-BF4D-B014-6C3CB3B63891}" srcOrd="0" destOrd="0" presId="urn:microsoft.com/office/officeart/2017/3/layout/HorizontalPathTimeline"/>
    <dgm:cxn modelId="{7ECFEB71-BCBB-49B3-8157-B2FDBFC81276}" type="presOf" srcId="{9CC991BD-55E7-43CB-842C-7484A4C148B9}" destId="{5E1AF8DD-49B6-424D-A052-BBFE5A3D6276}" srcOrd="0" destOrd="0" presId="urn:microsoft.com/office/officeart/2017/3/layout/HorizontalPathTimeline"/>
    <dgm:cxn modelId="{9EFE5D74-0AC7-44C3-BE34-C03D079BE7FA}" type="presOf" srcId="{92714368-7EA2-47B3-B1E0-098163BF4482}" destId="{8BC72DBA-1406-48D1-B0EB-D60B43CFD947}"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0FE82979-CB23-4C62-B057-468902B524DF}" srcId="{222D4628-9A73-4C6E-A55A-3CA77C2A7B99}" destId="{9CC991BD-55E7-43CB-842C-7484A4C148B9}" srcOrd="0" destOrd="0" parTransId="{E82EC7FB-6F69-478E-8E22-59B4D4D3E4F1}" sibTransId="{2537767D-74AD-4E47-AF48-43DF2690AC6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3775A49C-43ED-4495-A4B7-656CB9DD0EE4}" type="presOf" srcId="{4F3CF5E5-3E2B-4488-8E91-4FF3BE75ADD3}" destId="{00392504-A5B0-344D-AB85-F4AF161AF7B8}" srcOrd="0" destOrd="0" presId="urn:microsoft.com/office/officeart/2017/3/layout/HorizontalPathTimeline"/>
    <dgm:cxn modelId="{F256AFA1-8DBB-4F0C-9BC1-530D6F098D19}" srcId="{D47D5F44-57FB-4579-8E67-A55AFDE6C0A9}" destId="{851F747E-F3BC-4810-97B1-A275386557E8}" srcOrd="0" destOrd="0" parTransId="{0A15A3C8-88A3-4142-98B6-79C12F9740BC}" sibTransId="{7833570D-16E3-4D68-A7FC-23382A8DC4D2}"/>
    <dgm:cxn modelId="{5B1C48A7-3547-416A-BEDA-EB3647631DDF}" type="presOf" srcId="{77D6580D-8C58-4EEE-B078-D8F68CD43457}" destId="{D7864A87-95F0-9345-B03C-496A3D9788BD}" srcOrd="0" destOrd="0" presId="urn:microsoft.com/office/officeart/2017/3/layout/HorizontalPathTimeline"/>
    <dgm:cxn modelId="{49C8DAAD-71D7-44FE-9ECC-1096DC83F92E}" type="presOf" srcId="{8077CFEA-C38D-43E6-8DD8-0E127B22901F}" destId="{5D9899C0-2B9A-4912-A957-D186DD2B780B}" srcOrd="0" destOrd="0" presId="urn:microsoft.com/office/officeart/2017/3/layout/HorizontalPathTimeline"/>
    <dgm:cxn modelId="{94AD60AE-6F5C-4EC9-AE96-00BB315E4740}" type="presOf" srcId="{7614042C-C745-4552-AF6A-C989EBB6BCA6}" destId="{FC11F6F0-0D2C-4808-8515-CA5D5CDA7B3D}" srcOrd="0" destOrd="0" presId="urn:microsoft.com/office/officeart/2017/3/layout/HorizontalPathTimeline"/>
    <dgm:cxn modelId="{9EC51EC0-FBF6-4E6D-A7BB-C2A21AC1E511}" type="presOf" srcId="{E590ADE4-0162-4CCC-87AC-AEC663C9B033}" destId="{CF8D98A5-28B7-460C-B805-BFEC22A505C9}"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54DE2FC3-B3CF-4346-AA00-E8C43535AC7C}" type="presOf" srcId="{4456C95F-FF00-48DF-9A3C-9998259314CC}" destId="{BD70F26D-BCCB-4B4C-9C97-0461C9474185}" srcOrd="0" destOrd="0" presId="urn:microsoft.com/office/officeart/2017/3/layout/HorizontalPathTimeline"/>
    <dgm:cxn modelId="{27DA3ED0-104D-4202-B946-5D38F0C465F2}" type="presOf" srcId="{0FF3305D-6837-4DF9-B38D-E688ECA61011}" destId="{467DAB47-634C-1D4F-8B45-F3E6CF811D59}"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1128B8D7-9576-47E4-BB58-27089AC00612}" type="presOf" srcId="{D47D5F44-57FB-4579-8E67-A55AFDE6C0A9}" destId="{E2FBDBF6-36A3-4678-9997-029530515B7E}" srcOrd="0" destOrd="0" presId="urn:microsoft.com/office/officeart/2017/3/layout/HorizontalPathTimeline"/>
    <dgm:cxn modelId="{1F3501E4-0497-4874-B422-3D82EB6DA9EA}" type="presOf" srcId="{E2E4D908-B816-4E4F-BCD3-C74E213518FF}" destId="{EF752A85-ADE3-44FE-95F3-A76C0DB82A0C}"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CA68DBF2-6C7F-4CE9-831B-A1E75B8BEBA4}" type="presOf" srcId="{1F6808C3-341E-4702-B10D-092F08471607}" destId="{1683E5D7-EF41-664B-8760-2265FDF923A6}"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370F26DD-387D-4360-8668-B26ECE7DD3F1}" type="presParOf" srcId="{0121AC51-9526-A848-83EB-2849F12FA729}" destId="{544627CC-AB27-9D44-9EB6-BC8F732FD153}" srcOrd="0" destOrd="0" presId="urn:microsoft.com/office/officeart/2017/3/layout/HorizontalPathTimeline"/>
    <dgm:cxn modelId="{85282DF1-580E-4AE6-9AEC-0AC4DC037489}" type="presParOf" srcId="{544627CC-AB27-9D44-9EB6-BC8F732FD153}" destId="{6494C9E5-5DD7-AD44-B5FF-3E385D596FE3}" srcOrd="0" destOrd="0" presId="urn:microsoft.com/office/officeart/2017/3/layout/HorizontalPathTimeline"/>
    <dgm:cxn modelId="{21B90828-502E-47E1-A11D-40ED1EA52251}" type="presParOf" srcId="{544627CC-AB27-9D44-9EB6-BC8F732FD153}" destId="{DFAB1DB5-CCE5-074D-BD0D-3BE5AC22BE17}" srcOrd="1" destOrd="0" presId="urn:microsoft.com/office/officeart/2017/3/layout/HorizontalPathTimeline"/>
    <dgm:cxn modelId="{DA9B6899-DAB9-42C5-8D4A-85BBB0C30CF4}" type="presParOf" srcId="{DFAB1DB5-CCE5-074D-BD0D-3BE5AC22BE17}" destId="{D7864A87-95F0-9345-B03C-496A3D9788BD}" srcOrd="0" destOrd="0" presId="urn:microsoft.com/office/officeart/2017/3/layout/HorizontalPathTimeline"/>
    <dgm:cxn modelId="{9C26698C-1C22-4601-A7F0-99AE885AE843}" type="presParOf" srcId="{DFAB1DB5-CCE5-074D-BD0D-3BE5AC22BE17}" destId="{9A6D0361-B443-2248-A3DA-D691BE2F30E6}" srcOrd="1" destOrd="0" presId="urn:microsoft.com/office/officeart/2017/3/layout/HorizontalPathTimeline"/>
    <dgm:cxn modelId="{89F57967-E59D-41A5-A1CF-A118A08BED9B}" type="presParOf" srcId="{544627CC-AB27-9D44-9EB6-BC8F732FD153}" destId="{6C0D8FD1-7872-F54C-98A8-9CEC70F386F3}" srcOrd="2" destOrd="0" presId="urn:microsoft.com/office/officeart/2017/3/layout/HorizontalPathTimeline"/>
    <dgm:cxn modelId="{11B5A07F-1855-49D9-A365-ABFA74502179}" type="presParOf" srcId="{544627CC-AB27-9D44-9EB6-BC8F732FD153}" destId="{6DFA87C0-83FE-C546-AD30-310E1CD713C8}" srcOrd="3" destOrd="0" presId="urn:microsoft.com/office/officeart/2017/3/layout/HorizontalPathTimeline"/>
    <dgm:cxn modelId="{CEA3A7E8-D3E4-4BF2-9C1F-BDC8F758F274}" type="presParOf" srcId="{544627CC-AB27-9D44-9EB6-BC8F732FD153}" destId="{4900D9B2-86FF-E448-803F-B58E804D9921}" srcOrd="4" destOrd="0" presId="urn:microsoft.com/office/officeart/2017/3/layout/HorizontalPathTimeline"/>
    <dgm:cxn modelId="{1C79B99A-13AB-4B08-9451-B36F8CF42610}" type="presParOf" srcId="{0121AC51-9526-A848-83EB-2849F12FA729}" destId="{C7C61924-E193-B94F-A48B-47A31E3E4D9B}" srcOrd="1" destOrd="0" presId="urn:microsoft.com/office/officeart/2017/3/layout/HorizontalPathTimeline"/>
    <dgm:cxn modelId="{43C72BD9-842F-458F-A170-0489F3A82E85}" type="presParOf" srcId="{0121AC51-9526-A848-83EB-2849F12FA729}" destId="{6D1FF9F2-4EE2-49D9-85D4-2E566836CA1F}" srcOrd="2" destOrd="0" presId="urn:microsoft.com/office/officeart/2017/3/layout/HorizontalPathTimeline"/>
    <dgm:cxn modelId="{A81C8444-8EFD-4B35-B0EE-4FC3E207E5B5}" type="presParOf" srcId="{6D1FF9F2-4EE2-49D9-85D4-2E566836CA1F}" destId="{BD70F26D-BCCB-4B4C-9C97-0461C9474185}" srcOrd="0" destOrd="0" presId="urn:microsoft.com/office/officeart/2017/3/layout/HorizontalPathTimeline"/>
    <dgm:cxn modelId="{DDF994F6-E51A-4BD0-96EE-87DD494B2A11}" type="presParOf" srcId="{6D1FF9F2-4EE2-49D9-85D4-2E566836CA1F}" destId="{82CC90D1-FDDD-4715-9AED-CBCE99293D3A}" srcOrd="1" destOrd="0" presId="urn:microsoft.com/office/officeart/2017/3/layout/HorizontalPathTimeline"/>
    <dgm:cxn modelId="{4756D717-96DA-4E72-BE02-DEC6444B5E49}" type="presParOf" srcId="{82CC90D1-FDDD-4715-9AED-CBCE99293D3A}" destId="{CF8D98A5-28B7-460C-B805-BFEC22A505C9}" srcOrd="0" destOrd="0" presId="urn:microsoft.com/office/officeart/2017/3/layout/HorizontalPathTimeline"/>
    <dgm:cxn modelId="{8AB040E2-2F40-486F-8A26-B79A7171B7E6}" type="presParOf" srcId="{82CC90D1-FDDD-4715-9AED-CBCE99293D3A}" destId="{69C09006-C493-43CB-B568-278A50E3EAF1}" srcOrd="1" destOrd="0" presId="urn:microsoft.com/office/officeart/2017/3/layout/HorizontalPathTimeline"/>
    <dgm:cxn modelId="{25C7D3CF-39A9-4FF4-8DB6-715CD57156AA}" type="presParOf" srcId="{6D1FF9F2-4EE2-49D9-85D4-2E566836CA1F}" destId="{23F5B161-E08E-4CB0-AE48-4E7F71C7B485}" srcOrd="2" destOrd="0" presId="urn:microsoft.com/office/officeart/2017/3/layout/HorizontalPathTimeline"/>
    <dgm:cxn modelId="{B1DF43E9-C012-42F9-BD92-4778DC77D8B8}" type="presParOf" srcId="{6D1FF9F2-4EE2-49D9-85D4-2E566836CA1F}" destId="{7895C6A7-F6DA-4166-BFD7-F013673F4AF7}" srcOrd="3" destOrd="0" presId="urn:microsoft.com/office/officeart/2017/3/layout/HorizontalPathTimeline"/>
    <dgm:cxn modelId="{17F067D3-3FA3-4B07-B469-9AAA96855E34}" type="presParOf" srcId="{6D1FF9F2-4EE2-49D9-85D4-2E566836CA1F}" destId="{FEE398E9-0B77-4599-9155-2051DD41D455}" srcOrd="4" destOrd="0" presId="urn:microsoft.com/office/officeart/2017/3/layout/HorizontalPathTimeline"/>
    <dgm:cxn modelId="{95A9FAAA-43A7-4772-8AC1-61C319F51A65}" type="presParOf" srcId="{0121AC51-9526-A848-83EB-2849F12FA729}" destId="{42CC25BD-3A35-4087-B3A6-635AE31320A6}" srcOrd="3" destOrd="0" presId="urn:microsoft.com/office/officeart/2017/3/layout/HorizontalPathTimeline"/>
    <dgm:cxn modelId="{D1C26708-BDE5-40DC-9323-1AC52AF7D1EB}" type="presParOf" srcId="{0121AC51-9526-A848-83EB-2849F12FA729}" destId="{0B7B7F9B-CC3F-46BE-884E-461903E306CF}" srcOrd="4" destOrd="0" presId="urn:microsoft.com/office/officeart/2017/3/layout/HorizontalPathTimeline"/>
    <dgm:cxn modelId="{05B803E2-2ACC-4B34-8FAB-16364C52FD29}" type="presParOf" srcId="{0B7B7F9B-CC3F-46BE-884E-461903E306CF}" destId="{4DD9DBE2-6BCE-45CE-9272-08CBFBAE5A81}" srcOrd="0" destOrd="0" presId="urn:microsoft.com/office/officeart/2017/3/layout/HorizontalPathTimeline"/>
    <dgm:cxn modelId="{CC6835C1-91FF-4A18-8D20-AC7E39ACAFFE}" type="presParOf" srcId="{0B7B7F9B-CC3F-46BE-884E-461903E306CF}" destId="{28F5C871-32E2-4A4C-B163-85CA149C9314}" srcOrd="1" destOrd="0" presId="urn:microsoft.com/office/officeart/2017/3/layout/HorizontalPathTimeline"/>
    <dgm:cxn modelId="{BBFC3107-87B5-4997-BBCB-CB52E0078841}" type="presParOf" srcId="{28F5C871-32E2-4A4C-B163-85CA149C9314}" destId="{EF752A85-ADE3-44FE-95F3-A76C0DB82A0C}" srcOrd="0" destOrd="0" presId="urn:microsoft.com/office/officeart/2017/3/layout/HorizontalPathTimeline"/>
    <dgm:cxn modelId="{E0EB27D9-2E56-4F30-BFFA-2AA70FB52246}" type="presParOf" srcId="{28F5C871-32E2-4A4C-B163-85CA149C9314}" destId="{1CA42A14-96B6-4C88-9782-E597A7111D96}" srcOrd="1" destOrd="0" presId="urn:microsoft.com/office/officeart/2017/3/layout/HorizontalPathTimeline"/>
    <dgm:cxn modelId="{8E689D9B-67AA-45BD-800E-EE63993C7825}" type="presParOf" srcId="{0B7B7F9B-CC3F-46BE-884E-461903E306CF}" destId="{D06AD205-BB3C-4401-B3D8-647B6D45FFFD}" srcOrd="2" destOrd="0" presId="urn:microsoft.com/office/officeart/2017/3/layout/HorizontalPathTimeline"/>
    <dgm:cxn modelId="{B3E06229-1CD7-4308-98E0-DAD5229973A5}" type="presParOf" srcId="{0B7B7F9B-CC3F-46BE-884E-461903E306CF}" destId="{126DA2D3-8DE6-4401-80E8-82BFF3771DE5}" srcOrd="3" destOrd="0" presId="urn:microsoft.com/office/officeart/2017/3/layout/HorizontalPathTimeline"/>
    <dgm:cxn modelId="{AD288617-3531-46AF-AFDC-B66D893938FF}" type="presParOf" srcId="{0B7B7F9B-CC3F-46BE-884E-461903E306CF}" destId="{C60F6EFF-8886-4054-8E0F-991F04C2160C}" srcOrd="4" destOrd="0" presId="urn:microsoft.com/office/officeart/2017/3/layout/HorizontalPathTimeline"/>
    <dgm:cxn modelId="{6FACDA51-F19C-4833-B7C3-37DE53DDF65F}" type="presParOf" srcId="{0121AC51-9526-A848-83EB-2849F12FA729}" destId="{79103CFC-6C55-49EE-8BC1-428B0B4D6DA4}" srcOrd="5" destOrd="0" presId="urn:microsoft.com/office/officeart/2017/3/layout/HorizontalPathTimeline"/>
    <dgm:cxn modelId="{F0A7FE73-3A76-43C0-9FE5-9D2CC9FB21B7}" type="presParOf" srcId="{0121AC51-9526-A848-83EB-2849F12FA729}" destId="{737CE27A-B7FE-41F9-90DC-1D290DE288A5}" srcOrd="6" destOrd="0" presId="urn:microsoft.com/office/officeart/2017/3/layout/HorizontalPathTimeline"/>
    <dgm:cxn modelId="{19C7C42D-FA55-4F7B-B48D-AA70B979EC7A}" type="presParOf" srcId="{737CE27A-B7FE-41F9-90DC-1D290DE288A5}" destId="{8BC72DBA-1406-48D1-B0EB-D60B43CFD947}" srcOrd="0" destOrd="0" presId="urn:microsoft.com/office/officeart/2017/3/layout/HorizontalPathTimeline"/>
    <dgm:cxn modelId="{29D633D7-729D-44A5-AA3D-8743B93A7C90}" type="presParOf" srcId="{737CE27A-B7FE-41F9-90DC-1D290DE288A5}" destId="{63477F52-8405-4080-9E94-976E6D5474A1}" srcOrd="1" destOrd="0" presId="urn:microsoft.com/office/officeart/2017/3/layout/HorizontalPathTimeline"/>
    <dgm:cxn modelId="{193A289B-8720-41E8-92BD-B7469F1871A3}" type="presParOf" srcId="{63477F52-8405-4080-9E94-976E6D5474A1}" destId="{FC11F6F0-0D2C-4808-8515-CA5D5CDA7B3D}" srcOrd="0" destOrd="0" presId="urn:microsoft.com/office/officeart/2017/3/layout/HorizontalPathTimeline"/>
    <dgm:cxn modelId="{62A20C93-373C-4248-812D-F6A19BB3416D}" type="presParOf" srcId="{63477F52-8405-4080-9E94-976E6D5474A1}" destId="{57A5684F-D34F-49F9-B3C8-0CE8A353F059}" srcOrd="1" destOrd="0" presId="urn:microsoft.com/office/officeart/2017/3/layout/HorizontalPathTimeline"/>
    <dgm:cxn modelId="{E89ED1B8-4088-4925-9FFC-E46E3795868B}" type="presParOf" srcId="{737CE27A-B7FE-41F9-90DC-1D290DE288A5}" destId="{EAC7F973-2AB3-4A78-BB0B-C0D8268A3ADB}" srcOrd="2" destOrd="0" presId="urn:microsoft.com/office/officeart/2017/3/layout/HorizontalPathTimeline"/>
    <dgm:cxn modelId="{281EC56A-E4C8-4598-9027-C80C9584BCE0}" type="presParOf" srcId="{737CE27A-B7FE-41F9-90DC-1D290DE288A5}" destId="{98BB9066-BA8C-4D4B-91CB-FD1F0A802A0E}" srcOrd="3" destOrd="0" presId="urn:microsoft.com/office/officeart/2017/3/layout/HorizontalPathTimeline"/>
    <dgm:cxn modelId="{91C8F20E-36A8-4586-AAAF-D7934C2E59A9}" type="presParOf" srcId="{737CE27A-B7FE-41F9-90DC-1D290DE288A5}" destId="{6BE373A6-E22D-4989-90B3-496BD905B25D}" srcOrd="4" destOrd="0" presId="urn:microsoft.com/office/officeart/2017/3/layout/HorizontalPathTimeline"/>
    <dgm:cxn modelId="{B6B2418B-243F-4F04-B7A2-FD176A5C456B}" type="presParOf" srcId="{0121AC51-9526-A848-83EB-2849F12FA729}" destId="{FB54BF59-4BBE-4485-B85D-334E9B772F39}" srcOrd="7" destOrd="0" presId="urn:microsoft.com/office/officeart/2017/3/layout/HorizontalPathTimeline"/>
    <dgm:cxn modelId="{66DE19DA-0B2C-40A2-828D-00713F900489}" type="presParOf" srcId="{0121AC51-9526-A848-83EB-2849F12FA729}" destId="{5FFBD787-1D27-4B64-BE16-F3571D2E3DD2}" srcOrd="8" destOrd="0" presId="urn:microsoft.com/office/officeart/2017/3/layout/HorizontalPathTimeline"/>
    <dgm:cxn modelId="{2586BBC0-E265-4AF5-BA73-73387D9A010B}" type="presParOf" srcId="{5FFBD787-1D27-4B64-BE16-F3571D2E3DD2}" destId="{E2FBDBF6-36A3-4678-9997-029530515B7E}" srcOrd="0" destOrd="0" presId="urn:microsoft.com/office/officeart/2017/3/layout/HorizontalPathTimeline"/>
    <dgm:cxn modelId="{BAC226F9-4DB3-4392-A7E6-03141D75C342}" type="presParOf" srcId="{5FFBD787-1D27-4B64-BE16-F3571D2E3DD2}" destId="{4008A23B-0E1E-4DF8-93F7-181108F3C4EE}" srcOrd="1" destOrd="0" presId="urn:microsoft.com/office/officeart/2017/3/layout/HorizontalPathTimeline"/>
    <dgm:cxn modelId="{D8EB904C-8A7C-46CF-9709-CEF349C6FA10}" type="presParOf" srcId="{4008A23B-0E1E-4DF8-93F7-181108F3C4EE}" destId="{0608E189-E54F-4932-A76A-A66A4354E6C0}" srcOrd="0" destOrd="0" presId="urn:microsoft.com/office/officeart/2017/3/layout/HorizontalPathTimeline"/>
    <dgm:cxn modelId="{01D776F4-0C90-4DD8-A239-7463DFCA6199}" type="presParOf" srcId="{4008A23B-0E1E-4DF8-93F7-181108F3C4EE}" destId="{9DD9636B-7F57-4AE1-8E28-E2F9E67E758C}" srcOrd="1" destOrd="0" presId="urn:microsoft.com/office/officeart/2017/3/layout/HorizontalPathTimeline"/>
    <dgm:cxn modelId="{9B486F4E-9C80-463B-9D0B-991DEF4A53D2}" type="presParOf" srcId="{5FFBD787-1D27-4B64-BE16-F3571D2E3DD2}" destId="{412A2DCF-07C4-41AD-A597-304767FFC312}" srcOrd="2" destOrd="0" presId="urn:microsoft.com/office/officeart/2017/3/layout/HorizontalPathTimeline"/>
    <dgm:cxn modelId="{13374D1C-085D-4006-8E2D-063EDC069CD7}" type="presParOf" srcId="{5FFBD787-1D27-4B64-BE16-F3571D2E3DD2}" destId="{238A9B35-8073-4EE7-BA99-8826CE2CF163}" srcOrd="3" destOrd="0" presId="urn:microsoft.com/office/officeart/2017/3/layout/HorizontalPathTimeline"/>
    <dgm:cxn modelId="{B5B4EDD0-9AF1-4F43-8BED-1DAB87DE319B}" type="presParOf" srcId="{5FFBD787-1D27-4B64-BE16-F3571D2E3DD2}" destId="{E6479014-E202-4648-B182-F8102F6EFE09}" srcOrd="4" destOrd="0" presId="urn:microsoft.com/office/officeart/2017/3/layout/HorizontalPathTimeline"/>
    <dgm:cxn modelId="{CE149351-4423-4DE8-A7C4-EB927ACD37C0}" type="presParOf" srcId="{0121AC51-9526-A848-83EB-2849F12FA729}" destId="{AD1D459B-C38B-4725-9C49-F0F2F4AC61ED}" srcOrd="9" destOrd="0" presId="urn:microsoft.com/office/officeart/2017/3/layout/HorizontalPathTimeline"/>
    <dgm:cxn modelId="{FFDB8428-17F2-4890-9DFE-8D6FF07FECBA}" type="presParOf" srcId="{0121AC51-9526-A848-83EB-2849F12FA729}" destId="{FC65B490-AED7-4270-BBB0-86AD29E2B627}" srcOrd="10" destOrd="0" presId="urn:microsoft.com/office/officeart/2017/3/layout/HorizontalPathTimeline"/>
    <dgm:cxn modelId="{3DF425CF-DA6C-4D01-8E6C-88A67C8F8EF4}" type="presParOf" srcId="{FC65B490-AED7-4270-BBB0-86AD29E2B627}" destId="{0177C805-0D8A-41E3-919F-4CE4A3F38B98}" srcOrd="0" destOrd="0" presId="urn:microsoft.com/office/officeart/2017/3/layout/HorizontalPathTimeline"/>
    <dgm:cxn modelId="{A0028201-A12C-4F4C-9381-B6E5FE53BCA8}" type="presParOf" srcId="{FC65B490-AED7-4270-BBB0-86AD29E2B627}" destId="{B96A37E0-D8AC-4036-AD73-9EDDEDD5A4F6}" srcOrd="1" destOrd="0" presId="urn:microsoft.com/office/officeart/2017/3/layout/HorizontalPathTimeline"/>
    <dgm:cxn modelId="{C84AE69F-7CB3-47A7-89C9-B9EA00DC1322}" type="presParOf" srcId="{B96A37E0-D8AC-4036-AD73-9EDDEDD5A4F6}" destId="{5D9899C0-2B9A-4912-A957-D186DD2B780B}" srcOrd="0" destOrd="0" presId="urn:microsoft.com/office/officeart/2017/3/layout/HorizontalPathTimeline"/>
    <dgm:cxn modelId="{55BB7163-FEA1-46A6-9A6D-60A6244046DE}" type="presParOf" srcId="{B96A37E0-D8AC-4036-AD73-9EDDEDD5A4F6}" destId="{83B30CEB-BFCA-4AD4-AFDF-4D0E6CB181EA}" srcOrd="1" destOrd="0" presId="urn:microsoft.com/office/officeart/2017/3/layout/HorizontalPathTimeline"/>
    <dgm:cxn modelId="{54693D30-ABE8-4FEE-ADBE-0C3D61A63912}" type="presParOf" srcId="{FC65B490-AED7-4270-BBB0-86AD29E2B627}" destId="{EB9CD3F5-13CB-4752-AE5B-926C09F3FE99}" srcOrd="2" destOrd="0" presId="urn:microsoft.com/office/officeart/2017/3/layout/HorizontalPathTimeline"/>
    <dgm:cxn modelId="{98E4B716-8BBB-448A-A6C2-468984DA8E18}" type="presParOf" srcId="{FC65B490-AED7-4270-BBB0-86AD29E2B627}" destId="{8FF96A8C-A091-47F3-A4DB-28E30C90D115}" srcOrd="3" destOrd="0" presId="urn:microsoft.com/office/officeart/2017/3/layout/HorizontalPathTimeline"/>
    <dgm:cxn modelId="{D4A2D6F9-8992-4976-BAEA-3847F17FBA04}" type="presParOf" srcId="{FC65B490-AED7-4270-BBB0-86AD29E2B627}" destId="{78205AF5-D888-4FAD-A007-430965A9EBDF}" srcOrd="4" destOrd="0" presId="urn:microsoft.com/office/officeart/2017/3/layout/HorizontalPathTimeline"/>
    <dgm:cxn modelId="{1549CE82-7D1B-480D-B5FE-1AAE271EE2E0}" type="presParOf" srcId="{0121AC51-9526-A848-83EB-2849F12FA729}" destId="{C055CD00-21DE-4D81-93D4-EA9001167FDF}" srcOrd="11" destOrd="0" presId="urn:microsoft.com/office/officeart/2017/3/layout/HorizontalPathTimeline"/>
    <dgm:cxn modelId="{003817A0-8174-4647-8946-BF1E6989211D}" type="presParOf" srcId="{0121AC51-9526-A848-83EB-2849F12FA729}" destId="{F27A4142-7AF8-0646-A516-5BE5F9B237CC}" srcOrd="12" destOrd="0" presId="urn:microsoft.com/office/officeart/2017/3/layout/HorizontalPathTimeline"/>
    <dgm:cxn modelId="{F73116D2-63B1-4DF7-B43E-7E95A203D8DD}" type="presParOf" srcId="{F27A4142-7AF8-0646-A516-5BE5F9B237CC}" destId="{00392504-A5B0-344D-AB85-F4AF161AF7B8}" srcOrd="0" destOrd="0" presId="urn:microsoft.com/office/officeart/2017/3/layout/HorizontalPathTimeline"/>
    <dgm:cxn modelId="{9B2B9FBD-1D61-4F4D-9315-3A75836E55EC}" type="presParOf" srcId="{F27A4142-7AF8-0646-A516-5BE5F9B237CC}" destId="{8E89E964-6C07-304B-B3EA-41CBAB92236E}" srcOrd="1" destOrd="0" presId="urn:microsoft.com/office/officeart/2017/3/layout/HorizontalPathTimeline"/>
    <dgm:cxn modelId="{49917F2E-9DCC-43E3-9B4F-E92CA9F11D20}" type="presParOf" srcId="{8E89E964-6C07-304B-B3EA-41CBAB92236E}" destId="{84FF56A9-3508-BF4D-B014-6C3CB3B63891}" srcOrd="0" destOrd="0" presId="urn:microsoft.com/office/officeart/2017/3/layout/HorizontalPathTimeline"/>
    <dgm:cxn modelId="{8F48CEA1-6D89-46B4-9522-0F2686E16A0F}" type="presParOf" srcId="{8E89E964-6C07-304B-B3EA-41CBAB92236E}" destId="{35DDDE00-BBC1-6548-9CD2-6D36244BC77A}" srcOrd="1" destOrd="0" presId="urn:microsoft.com/office/officeart/2017/3/layout/HorizontalPathTimeline"/>
    <dgm:cxn modelId="{13A536F2-E91E-41CF-AD77-E17458C3124D}" type="presParOf" srcId="{F27A4142-7AF8-0646-A516-5BE5F9B237CC}" destId="{FC4B9765-A4C3-204E-95B9-4E7CC7CD0619}" srcOrd="2" destOrd="0" presId="urn:microsoft.com/office/officeart/2017/3/layout/HorizontalPathTimeline"/>
    <dgm:cxn modelId="{553BCD22-8F27-4FBE-8284-2AB35BC3E007}" type="presParOf" srcId="{F27A4142-7AF8-0646-A516-5BE5F9B237CC}" destId="{DD551AD4-5E57-E54E-81C4-99532364A982}" srcOrd="3" destOrd="0" presId="urn:microsoft.com/office/officeart/2017/3/layout/HorizontalPathTimeline"/>
    <dgm:cxn modelId="{244C0B56-C81C-4671-B45E-1B6B04DFF340}" type="presParOf" srcId="{F27A4142-7AF8-0646-A516-5BE5F9B237CC}" destId="{6AAC3B97-919C-734C-8BE0-B2077CA41534}" srcOrd="4" destOrd="0" presId="urn:microsoft.com/office/officeart/2017/3/layout/HorizontalPathTimeline"/>
    <dgm:cxn modelId="{96059C85-12E0-4669-9E4E-DCBF1C0D3953}" type="presParOf" srcId="{0121AC51-9526-A848-83EB-2849F12FA729}" destId="{E9E6E138-6037-6043-B15E-D0A4522376F1}" srcOrd="13" destOrd="0" presId="urn:microsoft.com/office/officeart/2017/3/layout/HorizontalPathTimeline"/>
    <dgm:cxn modelId="{E051027E-F4CA-4C21-B9A7-EE4C715CFDD3}" type="presParOf" srcId="{0121AC51-9526-A848-83EB-2849F12FA729}" destId="{1AE7E44D-AD84-6D4E-83A2-426119CB65E9}" srcOrd="14" destOrd="0" presId="urn:microsoft.com/office/officeart/2017/3/layout/HorizontalPathTimeline"/>
    <dgm:cxn modelId="{8094F838-2C3B-45C0-8518-EBD038166D60}" type="presParOf" srcId="{1AE7E44D-AD84-6D4E-83A2-426119CB65E9}" destId="{1683E5D7-EF41-664B-8760-2265FDF923A6}" srcOrd="0" destOrd="0" presId="urn:microsoft.com/office/officeart/2017/3/layout/HorizontalPathTimeline"/>
    <dgm:cxn modelId="{B2DF1AAB-4ADA-4A3E-BF50-2A07BEDD7B7C}" type="presParOf" srcId="{1AE7E44D-AD84-6D4E-83A2-426119CB65E9}" destId="{B8F353A1-A3C3-A24F-B8B3-2F3F677246F0}" srcOrd="1" destOrd="0" presId="urn:microsoft.com/office/officeart/2017/3/layout/HorizontalPathTimeline"/>
    <dgm:cxn modelId="{57135E09-BC5A-4E01-A7C7-59D7094FAD6B}" type="presParOf" srcId="{B8F353A1-A3C3-A24F-B8B3-2F3F677246F0}" destId="{033813DD-7A26-8E4A-93C3-78E19083014D}" srcOrd="0" destOrd="0" presId="urn:microsoft.com/office/officeart/2017/3/layout/HorizontalPathTimeline"/>
    <dgm:cxn modelId="{5BE453D5-1183-4062-A64F-0AFDAC6BFCE9}" type="presParOf" srcId="{B8F353A1-A3C3-A24F-B8B3-2F3F677246F0}" destId="{8C8A2FEF-8718-E142-82A9-2DCFC910608E}" srcOrd="1" destOrd="0" presId="urn:microsoft.com/office/officeart/2017/3/layout/HorizontalPathTimeline"/>
    <dgm:cxn modelId="{81233785-F310-4822-B22E-5C8B883EDF27}" type="presParOf" srcId="{1AE7E44D-AD84-6D4E-83A2-426119CB65E9}" destId="{471D6C86-8334-3746-A134-0533EC1F652D}" srcOrd="2" destOrd="0" presId="urn:microsoft.com/office/officeart/2017/3/layout/HorizontalPathTimeline"/>
    <dgm:cxn modelId="{CCE94D00-5209-445C-81F3-483C27D57A9B}" type="presParOf" srcId="{1AE7E44D-AD84-6D4E-83A2-426119CB65E9}" destId="{8EDC6CCF-95C8-2144-B1C3-7BDD5B91AB18}" srcOrd="3" destOrd="0" presId="urn:microsoft.com/office/officeart/2017/3/layout/HorizontalPathTimeline"/>
    <dgm:cxn modelId="{DB3EACDC-8EDE-49C1-BCE8-BE5AA4CADFFB}" type="presParOf" srcId="{1AE7E44D-AD84-6D4E-83A2-426119CB65E9}" destId="{65F49F77-FE9E-8843-B252-7613E291C426}" srcOrd="4" destOrd="0" presId="urn:microsoft.com/office/officeart/2017/3/layout/HorizontalPathTimeline"/>
    <dgm:cxn modelId="{73F68D43-E83E-4D3E-8701-BA99C3EBCA6F}" type="presParOf" srcId="{0121AC51-9526-A848-83EB-2849F12FA729}" destId="{5F9EF9EA-3176-6042-8DFE-63E9363AFB26}" srcOrd="15" destOrd="0" presId="urn:microsoft.com/office/officeart/2017/3/layout/HorizontalPathTimeline"/>
    <dgm:cxn modelId="{4AD4E0CD-4210-4C74-A57D-046C43DA4DD1}" type="presParOf" srcId="{0121AC51-9526-A848-83EB-2849F12FA729}" destId="{F49A2F8A-C312-E54D-B8CC-BA56FDAB1925}" srcOrd="16" destOrd="0" presId="urn:microsoft.com/office/officeart/2017/3/layout/HorizontalPathTimeline"/>
    <dgm:cxn modelId="{234D8D2E-B443-481E-B211-5CC69F0C2347}" type="presParOf" srcId="{F49A2F8A-C312-E54D-B8CC-BA56FDAB1925}" destId="{467DAB47-634C-1D4F-8B45-F3E6CF811D59}" srcOrd="0" destOrd="0" presId="urn:microsoft.com/office/officeart/2017/3/layout/HorizontalPathTimeline"/>
    <dgm:cxn modelId="{9957BDFF-F65F-4CBB-8C43-386733044812}" type="presParOf" srcId="{F49A2F8A-C312-E54D-B8CC-BA56FDAB1925}" destId="{1076CB31-101F-3445-826E-1872861BC164}" srcOrd="1" destOrd="0" presId="urn:microsoft.com/office/officeart/2017/3/layout/HorizontalPathTimeline"/>
    <dgm:cxn modelId="{C139D419-8997-48E6-AAFA-D8CB6B69EEE5}" type="presParOf" srcId="{1076CB31-101F-3445-826E-1872861BC164}" destId="{1128EF03-F9C3-CA4D-A38E-E6B12E99BEE3}" srcOrd="0" destOrd="0" presId="urn:microsoft.com/office/officeart/2017/3/layout/HorizontalPathTimeline"/>
    <dgm:cxn modelId="{F6FA04D1-0F4E-43A4-9C66-DB99EB440B09}" type="presParOf" srcId="{1076CB31-101F-3445-826E-1872861BC164}" destId="{6C34B09C-D57C-3243-A29A-15CEB8C839DB}" srcOrd="1" destOrd="0" presId="urn:microsoft.com/office/officeart/2017/3/layout/HorizontalPathTimeline"/>
    <dgm:cxn modelId="{ECF4BFF5-7A9B-4029-89FB-2743EDF6E244}" type="presParOf" srcId="{F49A2F8A-C312-E54D-B8CC-BA56FDAB1925}" destId="{2EAF1841-C596-594A-BA1D-C6C48D325B03}" srcOrd="2" destOrd="0" presId="urn:microsoft.com/office/officeart/2017/3/layout/HorizontalPathTimeline"/>
    <dgm:cxn modelId="{02131EFB-8555-4BC3-BA5E-F1A6536D20BF}" type="presParOf" srcId="{F49A2F8A-C312-E54D-B8CC-BA56FDAB1925}" destId="{3EEECF01-4280-5943-A1F4-519E248CEAA1}" srcOrd="3" destOrd="0" presId="urn:microsoft.com/office/officeart/2017/3/layout/HorizontalPathTimeline"/>
    <dgm:cxn modelId="{3C308817-3C2D-4C97-ABAB-6A85115359C0}" type="presParOf" srcId="{F49A2F8A-C312-E54D-B8CC-BA56FDAB1925}" destId="{182110F1-F477-5D4D-90A0-A8E27BEAF433}" srcOrd="4" destOrd="0" presId="urn:microsoft.com/office/officeart/2017/3/layout/HorizontalPathTimeline"/>
    <dgm:cxn modelId="{488441B5-60FB-410D-B1E6-6A5C32465C77}" type="presParOf" srcId="{0121AC51-9526-A848-83EB-2849F12FA729}" destId="{8983C94D-2932-4F46-8B28-A0CDC89DDA38}" srcOrd="17" destOrd="0" presId="urn:microsoft.com/office/officeart/2017/3/layout/HorizontalPathTimeline"/>
    <dgm:cxn modelId="{41452A27-562C-4991-9933-A0EB78C53C2E}" type="presParOf" srcId="{0121AC51-9526-A848-83EB-2849F12FA729}" destId="{F0D1E406-9359-AC43-A1F4-712B8BB26CA4}" srcOrd="18" destOrd="0" presId="urn:microsoft.com/office/officeart/2017/3/layout/HorizontalPathTimeline"/>
    <dgm:cxn modelId="{A24FD379-BD5F-4818-86F1-22A024069401}" type="presParOf" srcId="{F0D1E406-9359-AC43-A1F4-712B8BB26CA4}" destId="{BE661A33-E336-2241-BCAC-DB8ABF990AA9}" srcOrd="0" destOrd="0" presId="urn:microsoft.com/office/officeart/2017/3/layout/HorizontalPathTimeline"/>
    <dgm:cxn modelId="{3BD7DFDE-E192-46AD-93A2-98D224E6C868}" type="presParOf" srcId="{F0D1E406-9359-AC43-A1F4-712B8BB26CA4}" destId="{1E60AE6F-9925-AA48-BF64-92C44A4E185F}" srcOrd="1" destOrd="0" presId="urn:microsoft.com/office/officeart/2017/3/layout/HorizontalPathTimeline"/>
    <dgm:cxn modelId="{C4B1CE8E-080C-4816-9A65-956EFC26B4D1}" type="presParOf" srcId="{1E60AE6F-9925-AA48-BF64-92C44A4E185F}" destId="{5E1AF8DD-49B6-424D-A052-BBFE5A3D6276}" srcOrd="0" destOrd="0" presId="urn:microsoft.com/office/officeart/2017/3/layout/HorizontalPathTimeline"/>
    <dgm:cxn modelId="{66CE5E93-7CF5-473C-A543-1A60392432CF}" type="presParOf" srcId="{1E60AE6F-9925-AA48-BF64-92C44A4E185F}" destId="{4FDD654D-5888-B844-A149-29BFC9CAE197}" srcOrd="1" destOrd="0" presId="urn:microsoft.com/office/officeart/2017/3/layout/HorizontalPathTimeline"/>
    <dgm:cxn modelId="{EF18AC3E-1BD8-4935-A12F-1652C46C540C}" type="presParOf" srcId="{F0D1E406-9359-AC43-A1F4-712B8BB26CA4}" destId="{C409FC54-45E4-2E4A-92A7-6EEB88736030}" srcOrd="2" destOrd="0" presId="urn:microsoft.com/office/officeart/2017/3/layout/HorizontalPathTimeline"/>
    <dgm:cxn modelId="{16ABC6F2-56DE-4A59-8FF8-8E0CC7C76148}" type="presParOf" srcId="{F0D1E406-9359-AC43-A1F4-712B8BB26CA4}" destId="{A5F029BF-4D7F-2348-B84B-A17586DB4227}" srcOrd="3" destOrd="0" presId="urn:microsoft.com/office/officeart/2017/3/layout/HorizontalPathTimeline"/>
    <dgm:cxn modelId="{3618636A-A9E2-45E5-BB0A-A7F5EABE8805}" type="presParOf" srcId="{F0D1E406-9359-AC43-A1F4-712B8BB26CA4}" destId="{D55CF369-7944-AF48-9C98-A72C30C26923}" srcOrd="4" destOrd="0" presId="urn:microsoft.com/office/officeart/2017/3/layout/HorizontalPath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a:t>Summer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a:t>Begin reviewing drafts of Standards I and II</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a:ln>
          <a:solidFill>
            <a:srgbClr val="C00000">
              <a:alpha val="90000"/>
            </a:srgbClr>
          </a:solidFill>
        </a:ln>
      </dgm:spPr>
      <dgm:t>
        <a:bodyPr/>
        <a:lstStyle/>
        <a:p>
          <a:r>
            <a:rPr lang="en-US" dirty="0"/>
            <a:t>Review draft ISER in all constituent groups, and  recommend approval</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dirty="0"/>
            <a:t>Submit to Board of Trustees, and 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714368-7EA2-47B3-B1E0-098163BF4482}">
      <dgm:prSet/>
      <dgm:spPr/>
      <dgm:t>
        <a:bodyPr/>
        <a:lstStyle/>
        <a:p>
          <a:pPr>
            <a:defRPr b="1"/>
          </a:pPr>
          <a:r>
            <a:rPr lang="en-US"/>
            <a:t>Fall 2025</a:t>
          </a:r>
        </a:p>
      </dgm:t>
    </dgm:pt>
    <dgm:pt modelId="{BBEE9E66-C56F-4658-838D-487A70D3AD72}" type="parTrans" cxnId="{59EA9147-74D1-4E9A-AE50-A707269221A9}">
      <dgm:prSet/>
      <dgm:spPr/>
      <dgm:t>
        <a:bodyPr/>
        <a:lstStyle/>
        <a:p>
          <a:endParaRPr lang="en-US"/>
        </a:p>
      </dgm:t>
    </dgm:pt>
    <dgm:pt modelId="{5B3D8F86-EC2A-4CDB-8BA2-B77BED9B025B}" type="sibTrans" cxnId="{59EA9147-74D1-4E9A-AE50-A707269221A9}">
      <dgm:prSet/>
      <dgm:spPr/>
      <dgm:t>
        <a:bodyPr/>
        <a:lstStyle/>
        <a:p>
          <a:endParaRPr lang="en-US"/>
        </a:p>
      </dgm:t>
    </dgm:pt>
    <dgm:pt modelId="{6EA78B32-4FA8-49F8-A6B2-B6B05584DD7F}">
      <dgm:prSet/>
      <dgm:spPr/>
      <dgm:t>
        <a:bodyPr/>
        <a:lstStyle/>
        <a:p>
          <a:r>
            <a:rPr lang="en-US"/>
            <a:t>IEAOC Meets with committees to begin writing Standards III and IV</a:t>
          </a:r>
        </a:p>
      </dgm:t>
    </dgm:pt>
    <dgm:pt modelId="{9C5A83DB-CC14-43C9-96F5-22B59427DDED}" type="parTrans" cxnId="{664ED269-4721-4429-9456-352B554EFABF}">
      <dgm:prSet/>
      <dgm:spPr/>
      <dgm:t>
        <a:bodyPr/>
        <a:lstStyle/>
        <a:p>
          <a:endParaRPr lang="en-US"/>
        </a:p>
      </dgm:t>
    </dgm:pt>
    <dgm:pt modelId="{F5E607F7-3259-4CC3-B1FA-F7FB1ADA99E5}" type="sibTrans" cxnId="{664ED269-4721-4429-9456-352B554EFABF}">
      <dgm:prSet/>
      <dgm:spPr/>
      <dgm:t>
        <a:bodyPr/>
        <a:lstStyle/>
        <a:p>
          <a:endParaRPr lang="en-US"/>
        </a:p>
      </dgm:t>
    </dgm:pt>
    <dgm:pt modelId="{E2E4D908-B816-4E4F-BCD3-C74E213518FF}">
      <dgm:prSet/>
      <dgm:spPr/>
      <dgm:t>
        <a:bodyPr/>
        <a:lstStyle/>
        <a:p>
          <a:r>
            <a:rPr lang="en-US"/>
            <a:t>Complete drafts of Standards I and II</a:t>
          </a:r>
        </a:p>
      </dgm:t>
    </dgm:pt>
    <dgm:pt modelId="{E116E724-065E-4E7F-864E-8A73E95D0E32}" type="parTrans" cxnId="{27AC1015-056D-436C-9A35-700D41AC2C7A}">
      <dgm:prSet/>
      <dgm:spPr/>
      <dgm:t>
        <a:bodyPr/>
        <a:lstStyle/>
        <a:p>
          <a:endParaRPr lang="en-US"/>
        </a:p>
      </dgm:t>
    </dgm:pt>
    <dgm:pt modelId="{691E514B-0797-4A8D-B517-F7992BA7AAB7}" type="sibTrans" cxnId="{27AC1015-056D-436C-9A35-700D41AC2C7A}">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10">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10"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10">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10"/>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10">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10"/>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737CE27A-B7FE-41F9-90DC-1D290DE288A5}" type="pres">
      <dgm:prSet presAssocID="{92714368-7EA2-47B3-B1E0-098163BF4482}" presName="composite" presStyleCnt="0"/>
      <dgm:spPr/>
    </dgm:pt>
    <dgm:pt modelId="{8BC72DBA-1406-48D1-B0EB-D60B43CFD947}" type="pres">
      <dgm:prSet presAssocID="{92714368-7EA2-47B3-B1E0-098163BF4482}" presName="L1TextContainer" presStyleLbl="revTx" presStyleIdx="3" presStyleCnt="10">
        <dgm:presLayoutVars>
          <dgm:chMax val="1"/>
          <dgm:chPref val="1"/>
          <dgm:bulletEnabled val="1"/>
        </dgm:presLayoutVars>
      </dgm:prSet>
      <dgm:spPr/>
    </dgm:pt>
    <dgm:pt modelId="{63477F52-8405-4080-9E94-976E6D5474A1}" type="pres">
      <dgm:prSet presAssocID="{92714368-7EA2-47B3-B1E0-098163BF4482}" presName="L2TextContainerWrapper" presStyleCnt="0">
        <dgm:presLayoutVars>
          <dgm:chMax val="0"/>
          <dgm:chPref val="0"/>
          <dgm:bulletEnabled val="1"/>
        </dgm:presLayoutVars>
      </dgm:prSet>
      <dgm:spPr/>
    </dgm:pt>
    <dgm:pt modelId="{FC11F6F0-0D2C-4808-8515-CA5D5CDA7B3D}" type="pres">
      <dgm:prSet presAssocID="{92714368-7EA2-47B3-B1E0-098163BF4482}" presName="L2TextContainer" presStyleLbl="bgAccFollowNode1" presStyleIdx="3" presStyleCnt="10"/>
      <dgm:spPr/>
    </dgm:pt>
    <dgm:pt modelId="{57A5684F-D34F-49F9-B3C8-0CE8A353F059}" type="pres">
      <dgm:prSet presAssocID="{92714368-7EA2-47B3-B1E0-098163BF4482}" presName="FlexibleEmptyPlaceHolder" presStyleCnt="0"/>
      <dgm:spPr/>
    </dgm:pt>
    <dgm:pt modelId="{EAC7F973-2AB3-4A78-BB0B-C0D8268A3ADB}" type="pres">
      <dgm:prSet presAssocID="{92714368-7EA2-47B3-B1E0-098163BF4482}"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8BB9066-BA8C-4D4B-91CB-FD1F0A802A0E}" type="pres">
      <dgm:prSet presAssocID="{92714368-7EA2-47B3-B1E0-098163BF4482}"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6BE373A6-E22D-4989-90B3-496BD905B25D}" type="pres">
      <dgm:prSet presAssocID="{92714368-7EA2-47B3-B1E0-098163BF4482}" presName="EmptyPlaceHolder" presStyleCnt="0"/>
      <dgm:spPr/>
    </dgm:pt>
    <dgm:pt modelId="{FB54BF59-4BBE-4485-B85D-334E9B772F39}" type="pres">
      <dgm:prSet presAssocID="{5B3D8F86-EC2A-4CDB-8BA2-B77BED9B025B}"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4" presStyleCnt="10">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4" presStyleCnt="10"/>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5" presStyleCnt="10">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5" presStyleCnt="10"/>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6" presStyleCnt="10">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6" presStyleCnt="10"/>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7" presStyleCnt="10">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7" presStyleCnt="10"/>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8" presStyleCnt="10">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8" presStyleCnt="10"/>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9" presStyleCnt="10">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9" presStyleCnt="10"/>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127B2113-6A25-6C4F-A80A-A6EFBB7FA8FD}" type="presOf" srcId="{8FC4EFD4-732D-4AB5-92BB-E236EF3E0B3E}" destId="{92CC9DF4-F472-4E4D-8655-0B044E680768}" srcOrd="0" destOrd="0" presId="urn:microsoft.com/office/officeart/2017/3/layout/HorizontalPathTimeline"/>
    <dgm:cxn modelId="{27AC1015-056D-436C-9A35-700D41AC2C7A}" srcId="{563B9F33-EF2D-438F-B35E-0E8E63DC03D0}" destId="{E2E4D908-B816-4E4F-BCD3-C74E213518FF}" srcOrd="0" destOrd="0" parTransId="{E116E724-065E-4E7F-864E-8A73E95D0E32}" sibTransId="{691E514B-0797-4A8D-B517-F7992BA7AAB7}"/>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8" destOrd="0" parTransId="{CA9A345F-5CDC-4EE1-8F5F-D7F41A4928A6}" sibTransId="{75F7E48D-6DAB-40D7-A508-E4797C447454}"/>
    <dgm:cxn modelId="{F56E6124-8342-416A-B200-82C4D2C7ECB8}" type="presOf" srcId="{87EAE307-DEE0-4B59-9BCC-EF557E7D64C0}" destId="{033813DD-7A26-8E4A-93C3-78E19083014D}"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3C6C8F25-BDCB-48C8-A276-143A7828B402}" type="presOf" srcId="{6EA78B32-4FA8-49F8-A6B2-B6B05584DD7F}" destId="{FC11F6F0-0D2C-4808-8515-CA5D5CDA7B3D}" srcOrd="0" destOrd="1" presId="urn:microsoft.com/office/officeart/2017/3/layout/HorizontalPathTimeline"/>
    <dgm:cxn modelId="{DDC34833-D38D-48E4-9FF5-7D806CA4B13E}" type="presOf" srcId="{851F747E-F3BC-4810-97B1-A275386557E8}" destId="{0608E189-E54F-4932-A76A-A66A4354E6C0}" srcOrd="0" destOrd="0" presId="urn:microsoft.com/office/officeart/2017/3/layout/HorizontalPathTimeline"/>
    <dgm:cxn modelId="{3CC86234-1E39-408D-B003-19C9BD78B271}" srcId="{8FC4EFD4-732D-4AB5-92BB-E236EF3E0B3E}" destId="{222D4628-9A73-4C6E-A55A-3CA77C2A7B99}" srcOrd="9" destOrd="0" parTransId="{47E4B8EC-297B-4B8A-97A7-8187118AA28E}" sibTransId="{CDC5FB6D-A135-4563-A980-AC2FA22FCA03}"/>
    <dgm:cxn modelId="{28F11F38-FCBB-4782-8395-310C4546DD12}" srcId="{8FC4EFD4-732D-4AB5-92BB-E236EF3E0B3E}" destId="{663C9420-AA48-4B39-962F-691A2289367A}" srcOrd="5" destOrd="0" parTransId="{99EE1F02-1988-4F3B-AC3B-318AEF4A8001}" sibTransId="{D264AF56-D8C2-4B56-9CFB-77DAE08500C4}"/>
    <dgm:cxn modelId="{5CDBC83B-4D04-4440-8696-752528BF1E9B}" type="presOf" srcId="{563B9F33-EF2D-438F-B35E-0E8E63DC03D0}" destId="{4DD9DBE2-6BCE-45CE-9272-08CBFBAE5A81}" srcOrd="0" destOrd="0" presId="urn:microsoft.com/office/officeart/2017/3/layout/HorizontalPathTimeline"/>
    <dgm:cxn modelId="{BF7E173C-0D8F-4AD6-9F93-16E62FB2FEBC}" type="presOf" srcId="{B08F6ADF-1647-4687-8A12-A80CA0CAF0BA}" destId="{6494C9E5-5DD7-AD44-B5FF-3E385D596FE3}" srcOrd="0" destOrd="0" presId="urn:microsoft.com/office/officeart/2017/3/layout/HorizontalPathTimeline"/>
    <dgm:cxn modelId="{7B7DDC5E-0352-47F6-9FEE-2E114B1CE133}" type="presOf" srcId="{9AE2B313-6367-42FF-B1B9-6D1578A5DABE}" destId="{1128EF03-F9C3-CA4D-A38E-E6B12E99BEE3}" srcOrd="0" destOrd="0" presId="urn:microsoft.com/office/officeart/2017/3/layout/HorizontalPathTimeline"/>
    <dgm:cxn modelId="{8280755F-1DB3-4F35-BA6C-89B7207C1BEA}" srcId="{8FC4EFD4-732D-4AB5-92BB-E236EF3E0B3E}" destId="{1F6808C3-341E-4702-B10D-092F08471607}" srcOrd="7" destOrd="0" parTransId="{E65D7F88-728F-4B18-97A4-10A2D5EA3929}" sibTransId="{DDD528E9-6050-4368-AEC8-C8F572E19B23}"/>
    <dgm:cxn modelId="{C487E941-F628-42A5-841E-A00A9E904011}" type="presOf" srcId="{663C9420-AA48-4B39-962F-691A2289367A}" destId="{0177C805-0D8A-41E3-919F-4CE4A3F38B98}" srcOrd="0" destOrd="0" presId="urn:microsoft.com/office/officeart/2017/3/layout/HorizontalPathTimeline"/>
    <dgm:cxn modelId="{59EA9147-74D1-4E9A-AE50-A707269221A9}" srcId="{8FC4EFD4-732D-4AB5-92BB-E236EF3E0B3E}" destId="{92714368-7EA2-47B3-B1E0-098163BF4482}" srcOrd="3" destOrd="0" parTransId="{BBEE9E66-C56F-4658-838D-487A70D3AD72}" sibTransId="{5B3D8F86-EC2A-4CDB-8BA2-B77BED9B025B}"/>
    <dgm:cxn modelId="{664ED269-4721-4429-9456-352B554EFABF}" srcId="{92714368-7EA2-47B3-B1E0-098163BF4482}" destId="{6EA78B32-4FA8-49F8-A6B2-B6B05584DD7F}" srcOrd="1" destOrd="0" parTransId="{9C5A83DB-CC14-43C9-96F5-22B59427DDED}" sibTransId="{F5E607F7-3259-4CC3-B1FA-F7FB1ADA99E5}"/>
    <dgm:cxn modelId="{3BE0C94B-E312-40A7-AF28-8A0B07F5A1B0}" srcId="{8FC4EFD4-732D-4AB5-92BB-E236EF3E0B3E}" destId="{4F3CF5E5-3E2B-4488-8E91-4FF3BE75ADD3}" srcOrd="6" destOrd="0" parTransId="{89C76448-E5EE-4446-8174-1A1BBE29D6E2}" sibTransId="{93D69B5F-95C6-44B4-8777-CDF4669F3324}"/>
    <dgm:cxn modelId="{18F8D34C-238D-479B-BB95-A0A46C7CA7FC}" type="presOf" srcId="{222D4628-9A73-4C6E-A55A-3CA77C2A7B99}" destId="{BE661A33-E336-2241-BCAC-DB8ABF990AA9}" srcOrd="0" destOrd="0" presId="urn:microsoft.com/office/officeart/2017/3/layout/HorizontalPathTimeline"/>
    <dgm:cxn modelId="{6AC52C4D-2524-4A56-A483-0789D15BB8DF}" srcId="{4456C95F-FF00-48DF-9A3C-9998259314CC}" destId="{E590ADE4-0162-4CCC-87AC-AEC663C9B033}" srcOrd="0" destOrd="0" parTransId="{A74456AC-4436-4FBA-AE7A-F0F90B4E66D9}" sibTransId="{106D6AE4-2193-4068-9908-2D1AA5033569}"/>
    <dgm:cxn modelId="{D59A084E-94BE-4065-BF4D-B3674903C235}" type="presOf" srcId="{AE8C708E-3897-4CB1-B470-28A93358F798}" destId="{84FF56A9-3508-BF4D-B014-6C3CB3B63891}" srcOrd="0" destOrd="0" presId="urn:microsoft.com/office/officeart/2017/3/layout/HorizontalPathTimeline"/>
    <dgm:cxn modelId="{7ECFEB71-BCBB-49B3-8157-B2FDBFC81276}" type="presOf" srcId="{9CC991BD-55E7-43CB-842C-7484A4C148B9}" destId="{5E1AF8DD-49B6-424D-A052-BBFE5A3D6276}" srcOrd="0" destOrd="0" presId="urn:microsoft.com/office/officeart/2017/3/layout/HorizontalPathTimeline"/>
    <dgm:cxn modelId="{9EFE5D74-0AC7-44C3-BE34-C03D079BE7FA}" type="presOf" srcId="{92714368-7EA2-47B3-B1E0-098163BF4482}" destId="{8BC72DBA-1406-48D1-B0EB-D60B43CFD947}"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0FE82979-CB23-4C62-B057-468902B524DF}" srcId="{222D4628-9A73-4C6E-A55A-3CA77C2A7B99}" destId="{9CC991BD-55E7-43CB-842C-7484A4C148B9}" srcOrd="0" destOrd="0" parTransId="{E82EC7FB-6F69-478E-8E22-59B4D4D3E4F1}" sibTransId="{2537767D-74AD-4E47-AF48-43DF2690AC6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3775A49C-43ED-4495-A4B7-656CB9DD0EE4}" type="presOf" srcId="{4F3CF5E5-3E2B-4488-8E91-4FF3BE75ADD3}" destId="{00392504-A5B0-344D-AB85-F4AF161AF7B8}" srcOrd="0" destOrd="0" presId="urn:microsoft.com/office/officeart/2017/3/layout/HorizontalPathTimeline"/>
    <dgm:cxn modelId="{F256AFA1-8DBB-4F0C-9BC1-530D6F098D19}" srcId="{D47D5F44-57FB-4579-8E67-A55AFDE6C0A9}" destId="{851F747E-F3BC-4810-97B1-A275386557E8}" srcOrd="0" destOrd="0" parTransId="{0A15A3C8-88A3-4142-98B6-79C12F9740BC}" sibTransId="{7833570D-16E3-4D68-A7FC-23382A8DC4D2}"/>
    <dgm:cxn modelId="{5B1C48A7-3547-416A-BEDA-EB3647631DDF}" type="presOf" srcId="{77D6580D-8C58-4EEE-B078-D8F68CD43457}" destId="{D7864A87-95F0-9345-B03C-496A3D9788BD}" srcOrd="0" destOrd="0" presId="urn:microsoft.com/office/officeart/2017/3/layout/HorizontalPathTimeline"/>
    <dgm:cxn modelId="{49C8DAAD-71D7-44FE-9ECC-1096DC83F92E}" type="presOf" srcId="{8077CFEA-C38D-43E6-8DD8-0E127B22901F}" destId="{5D9899C0-2B9A-4912-A957-D186DD2B780B}" srcOrd="0" destOrd="0" presId="urn:microsoft.com/office/officeart/2017/3/layout/HorizontalPathTimeline"/>
    <dgm:cxn modelId="{94AD60AE-6F5C-4EC9-AE96-00BB315E4740}" type="presOf" srcId="{7614042C-C745-4552-AF6A-C989EBB6BCA6}" destId="{FC11F6F0-0D2C-4808-8515-CA5D5CDA7B3D}" srcOrd="0" destOrd="0" presId="urn:microsoft.com/office/officeart/2017/3/layout/HorizontalPathTimeline"/>
    <dgm:cxn modelId="{9EC51EC0-FBF6-4E6D-A7BB-C2A21AC1E511}" type="presOf" srcId="{E590ADE4-0162-4CCC-87AC-AEC663C9B033}" destId="{CF8D98A5-28B7-460C-B805-BFEC22A505C9}" srcOrd="0" destOrd="0" presId="urn:microsoft.com/office/officeart/2017/3/layout/HorizontalPathTimeline"/>
    <dgm:cxn modelId="{1160D8C1-E50C-437F-A2C2-DBCB157BB714}" srcId="{92714368-7EA2-47B3-B1E0-098163BF4482}" destId="{7614042C-C745-4552-AF6A-C989EBB6BCA6}" srcOrd="0" destOrd="0" parTransId="{4FA76C69-F623-4CBF-B084-70163D2F2151}" sibTransId="{F421794C-6F88-43F9-BC5A-B25AF9E09F6B}"/>
    <dgm:cxn modelId="{54DE2FC3-B3CF-4346-AA00-E8C43535AC7C}" type="presOf" srcId="{4456C95F-FF00-48DF-9A3C-9998259314CC}" destId="{BD70F26D-BCCB-4B4C-9C97-0461C9474185}" srcOrd="0" destOrd="0" presId="urn:microsoft.com/office/officeart/2017/3/layout/HorizontalPathTimeline"/>
    <dgm:cxn modelId="{27DA3ED0-104D-4202-B946-5D38F0C465F2}" type="presOf" srcId="{0FF3305D-6837-4DF9-B38D-E688ECA61011}" destId="{467DAB47-634C-1D4F-8B45-F3E6CF811D59}" srcOrd="0" destOrd="0" presId="urn:microsoft.com/office/officeart/2017/3/layout/HorizontalPathTimeline"/>
    <dgm:cxn modelId="{4A5EB6D2-E572-4799-BA00-B4FA234B8CE9}" srcId="{8FC4EFD4-732D-4AB5-92BB-E236EF3E0B3E}" destId="{D47D5F44-57FB-4579-8E67-A55AFDE6C0A9}" srcOrd="4" destOrd="0" parTransId="{A0FD3CA9-443E-4D66-9019-E3A5F7D9BCF5}" sibTransId="{597DB2F6-982D-445A-A345-F6A156B1C420}"/>
    <dgm:cxn modelId="{1128B8D7-9576-47E4-BB58-27089AC00612}" type="presOf" srcId="{D47D5F44-57FB-4579-8E67-A55AFDE6C0A9}" destId="{E2FBDBF6-36A3-4678-9997-029530515B7E}" srcOrd="0" destOrd="0" presId="urn:microsoft.com/office/officeart/2017/3/layout/HorizontalPathTimeline"/>
    <dgm:cxn modelId="{1F3501E4-0497-4874-B422-3D82EB6DA9EA}" type="presOf" srcId="{E2E4D908-B816-4E4F-BCD3-C74E213518FF}" destId="{EF752A85-ADE3-44FE-95F3-A76C0DB82A0C}"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CA68DBF2-6C7F-4CE9-831B-A1E75B8BEBA4}" type="presOf" srcId="{1F6808C3-341E-4702-B10D-092F08471607}" destId="{1683E5D7-EF41-664B-8760-2265FDF923A6}"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A8FBE4D1-88E1-4D89-8E12-129D4226D488}" type="presParOf" srcId="{92CC9DF4-F472-4E4D-8655-0B044E680768}" destId="{4F470327-9AEB-244B-9A59-2E8C16604806}" srcOrd="0" destOrd="0" presId="urn:microsoft.com/office/officeart/2017/3/layout/HorizontalPathTimeline"/>
    <dgm:cxn modelId="{E0F8C1F3-D9FC-4BB5-ABAC-0FFE0545B07F}" type="presParOf" srcId="{92CC9DF4-F472-4E4D-8655-0B044E680768}" destId="{0121AC51-9526-A848-83EB-2849F12FA729}" srcOrd="1" destOrd="0" presId="urn:microsoft.com/office/officeart/2017/3/layout/HorizontalPathTimeline"/>
    <dgm:cxn modelId="{370F26DD-387D-4360-8668-B26ECE7DD3F1}" type="presParOf" srcId="{0121AC51-9526-A848-83EB-2849F12FA729}" destId="{544627CC-AB27-9D44-9EB6-BC8F732FD153}" srcOrd="0" destOrd="0" presId="urn:microsoft.com/office/officeart/2017/3/layout/HorizontalPathTimeline"/>
    <dgm:cxn modelId="{85282DF1-580E-4AE6-9AEC-0AC4DC037489}" type="presParOf" srcId="{544627CC-AB27-9D44-9EB6-BC8F732FD153}" destId="{6494C9E5-5DD7-AD44-B5FF-3E385D596FE3}" srcOrd="0" destOrd="0" presId="urn:microsoft.com/office/officeart/2017/3/layout/HorizontalPathTimeline"/>
    <dgm:cxn modelId="{21B90828-502E-47E1-A11D-40ED1EA52251}" type="presParOf" srcId="{544627CC-AB27-9D44-9EB6-BC8F732FD153}" destId="{DFAB1DB5-CCE5-074D-BD0D-3BE5AC22BE17}" srcOrd="1" destOrd="0" presId="urn:microsoft.com/office/officeart/2017/3/layout/HorizontalPathTimeline"/>
    <dgm:cxn modelId="{DA9B6899-DAB9-42C5-8D4A-85BBB0C30CF4}" type="presParOf" srcId="{DFAB1DB5-CCE5-074D-BD0D-3BE5AC22BE17}" destId="{D7864A87-95F0-9345-B03C-496A3D9788BD}" srcOrd="0" destOrd="0" presId="urn:microsoft.com/office/officeart/2017/3/layout/HorizontalPathTimeline"/>
    <dgm:cxn modelId="{9C26698C-1C22-4601-A7F0-99AE885AE843}" type="presParOf" srcId="{DFAB1DB5-CCE5-074D-BD0D-3BE5AC22BE17}" destId="{9A6D0361-B443-2248-A3DA-D691BE2F30E6}" srcOrd="1" destOrd="0" presId="urn:microsoft.com/office/officeart/2017/3/layout/HorizontalPathTimeline"/>
    <dgm:cxn modelId="{89F57967-E59D-41A5-A1CF-A118A08BED9B}" type="presParOf" srcId="{544627CC-AB27-9D44-9EB6-BC8F732FD153}" destId="{6C0D8FD1-7872-F54C-98A8-9CEC70F386F3}" srcOrd="2" destOrd="0" presId="urn:microsoft.com/office/officeart/2017/3/layout/HorizontalPathTimeline"/>
    <dgm:cxn modelId="{11B5A07F-1855-49D9-A365-ABFA74502179}" type="presParOf" srcId="{544627CC-AB27-9D44-9EB6-BC8F732FD153}" destId="{6DFA87C0-83FE-C546-AD30-310E1CD713C8}" srcOrd="3" destOrd="0" presId="urn:microsoft.com/office/officeart/2017/3/layout/HorizontalPathTimeline"/>
    <dgm:cxn modelId="{CEA3A7E8-D3E4-4BF2-9C1F-BDC8F758F274}" type="presParOf" srcId="{544627CC-AB27-9D44-9EB6-BC8F732FD153}" destId="{4900D9B2-86FF-E448-803F-B58E804D9921}" srcOrd="4" destOrd="0" presId="urn:microsoft.com/office/officeart/2017/3/layout/HorizontalPathTimeline"/>
    <dgm:cxn modelId="{1C79B99A-13AB-4B08-9451-B36F8CF42610}" type="presParOf" srcId="{0121AC51-9526-A848-83EB-2849F12FA729}" destId="{C7C61924-E193-B94F-A48B-47A31E3E4D9B}" srcOrd="1" destOrd="0" presId="urn:microsoft.com/office/officeart/2017/3/layout/HorizontalPathTimeline"/>
    <dgm:cxn modelId="{43C72BD9-842F-458F-A170-0489F3A82E85}" type="presParOf" srcId="{0121AC51-9526-A848-83EB-2849F12FA729}" destId="{6D1FF9F2-4EE2-49D9-85D4-2E566836CA1F}" srcOrd="2" destOrd="0" presId="urn:microsoft.com/office/officeart/2017/3/layout/HorizontalPathTimeline"/>
    <dgm:cxn modelId="{A81C8444-8EFD-4B35-B0EE-4FC3E207E5B5}" type="presParOf" srcId="{6D1FF9F2-4EE2-49D9-85D4-2E566836CA1F}" destId="{BD70F26D-BCCB-4B4C-9C97-0461C9474185}" srcOrd="0" destOrd="0" presId="urn:microsoft.com/office/officeart/2017/3/layout/HorizontalPathTimeline"/>
    <dgm:cxn modelId="{DDF994F6-E51A-4BD0-96EE-87DD494B2A11}" type="presParOf" srcId="{6D1FF9F2-4EE2-49D9-85D4-2E566836CA1F}" destId="{82CC90D1-FDDD-4715-9AED-CBCE99293D3A}" srcOrd="1" destOrd="0" presId="urn:microsoft.com/office/officeart/2017/3/layout/HorizontalPathTimeline"/>
    <dgm:cxn modelId="{4756D717-96DA-4E72-BE02-DEC6444B5E49}" type="presParOf" srcId="{82CC90D1-FDDD-4715-9AED-CBCE99293D3A}" destId="{CF8D98A5-28B7-460C-B805-BFEC22A505C9}" srcOrd="0" destOrd="0" presId="urn:microsoft.com/office/officeart/2017/3/layout/HorizontalPathTimeline"/>
    <dgm:cxn modelId="{8AB040E2-2F40-486F-8A26-B79A7171B7E6}" type="presParOf" srcId="{82CC90D1-FDDD-4715-9AED-CBCE99293D3A}" destId="{69C09006-C493-43CB-B568-278A50E3EAF1}" srcOrd="1" destOrd="0" presId="urn:microsoft.com/office/officeart/2017/3/layout/HorizontalPathTimeline"/>
    <dgm:cxn modelId="{25C7D3CF-39A9-4FF4-8DB6-715CD57156AA}" type="presParOf" srcId="{6D1FF9F2-4EE2-49D9-85D4-2E566836CA1F}" destId="{23F5B161-E08E-4CB0-AE48-4E7F71C7B485}" srcOrd="2" destOrd="0" presId="urn:microsoft.com/office/officeart/2017/3/layout/HorizontalPathTimeline"/>
    <dgm:cxn modelId="{B1DF43E9-C012-42F9-BD92-4778DC77D8B8}" type="presParOf" srcId="{6D1FF9F2-4EE2-49D9-85D4-2E566836CA1F}" destId="{7895C6A7-F6DA-4166-BFD7-F013673F4AF7}" srcOrd="3" destOrd="0" presId="urn:microsoft.com/office/officeart/2017/3/layout/HorizontalPathTimeline"/>
    <dgm:cxn modelId="{17F067D3-3FA3-4B07-B469-9AAA96855E34}" type="presParOf" srcId="{6D1FF9F2-4EE2-49D9-85D4-2E566836CA1F}" destId="{FEE398E9-0B77-4599-9155-2051DD41D455}" srcOrd="4" destOrd="0" presId="urn:microsoft.com/office/officeart/2017/3/layout/HorizontalPathTimeline"/>
    <dgm:cxn modelId="{95A9FAAA-43A7-4772-8AC1-61C319F51A65}" type="presParOf" srcId="{0121AC51-9526-A848-83EB-2849F12FA729}" destId="{42CC25BD-3A35-4087-B3A6-635AE31320A6}" srcOrd="3" destOrd="0" presId="urn:microsoft.com/office/officeart/2017/3/layout/HorizontalPathTimeline"/>
    <dgm:cxn modelId="{D1C26708-BDE5-40DC-9323-1AC52AF7D1EB}" type="presParOf" srcId="{0121AC51-9526-A848-83EB-2849F12FA729}" destId="{0B7B7F9B-CC3F-46BE-884E-461903E306CF}" srcOrd="4" destOrd="0" presId="urn:microsoft.com/office/officeart/2017/3/layout/HorizontalPathTimeline"/>
    <dgm:cxn modelId="{05B803E2-2ACC-4B34-8FAB-16364C52FD29}" type="presParOf" srcId="{0B7B7F9B-CC3F-46BE-884E-461903E306CF}" destId="{4DD9DBE2-6BCE-45CE-9272-08CBFBAE5A81}" srcOrd="0" destOrd="0" presId="urn:microsoft.com/office/officeart/2017/3/layout/HorizontalPathTimeline"/>
    <dgm:cxn modelId="{CC6835C1-91FF-4A18-8D20-AC7E39ACAFFE}" type="presParOf" srcId="{0B7B7F9B-CC3F-46BE-884E-461903E306CF}" destId="{28F5C871-32E2-4A4C-B163-85CA149C9314}" srcOrd="1" destOrd="0" presId="urn:microsoft.com/office/officeart/2017/3/layout/HorizontalPathTimeline"/>
    <dgm:cxn modelId="{BBFC3107-87B5-4997-BBCB-CB52E0078841}" type="presParOf" srcId="{28F5C871-32E2-4A4C-B163-85CA149C9314}" destId="{EF752A85-ADE3-44FE-95F3-A76C0DB82A0C}" srcOrd="0" destOrd="0" presId="urn:microsoft.com/office/officeart/2017/3/layout/HorizontalPathTimeline"/>
    <dgm:cxn modelId="{E0EB27D9-2E56-4F30-BFFA-2AA70FB52246}" type="presParOf" srcId="{28F5C871-32E2-4A4C-B163-85CA149C9314}" destId="{1CA42A14-96B6-4C88-9782-E597A7111D96}" srcOrd="1" destOrd="0" presId="urn:microsoft.com/office/officeart/2017/3/layout/HorizontalPathTimeline"/>
    <dgm:cxn modelId="{8E689D9B-67AA-45BD-800E-EE63993C7825}" type="presParOf" srcId="{0B7B7F9B-CC3F-46BE-884E-461903E306CF}" destId="{D06AD205-BB3C-4401-B3D8-647B6D45FFFD}" srcOrd="2" destOrd="0" presId="urn:microsoft.com/office/officeart/2017/3/layout/HorizontalPathTimeline"/>
    <dgm:cxn modelId="{B3E06229-1CD7-4308-98E0-DAD5229973A5}" type="presParOf" srcId="{0B7B7F9B-CC3F-46BE-884E-461903E306CF}" destId="{126DA2D3-8DE6-4401-80E8-82BFF3771DE5}" srcOrd="3" destOrd="0" presId="urn:microsoft.com/office/officeart/2017/3/layout/HorizontalPathTimeline"/>
    <dgm:cxn modelId="{AD288617-3531-46AF-AFDC-B66D893938FF}" type="presParOf" srcId="{0B7B7F9B-CC3F-46BE-884E-461903E306CF}" destId="{C60F6EFF-8886-4054-8E0F-991F04C2160C}" srcOrd="4" destOrd="0" presId="urn:microsoft.com/office/officeart/2017/3/layout/HorizontalPathTimeline"/>
    <dgm:cxn modelId="{6FACDA51-F19C-4833-B7C3-37DE53DDF65F}" type="presParOf" srcId="{0121AC51-9526-A848-83EB-2849F12FA729}" destId="{79103CFC-6C55-49EE-8BC1-428B0B4D6DA4}" srcOrd="5" destOrd="0" presId="urn:microsoft.com/office/officeart/2017/3/layout/HorizontalPathTimeline"/>
    <dgm:cxn modelId="{F0A7FE73-3A76-43C0-9FE5-9D2CC9FB21B7}" type="presParOf" srcId="{0121AC51-9526-A848-83EB-2849F12FA729}" destId="{737CE27A-B7FE-41F9-90DC-1D290DE288A5}" srcOrd="6" destOrd="0" presId="urn:microsoft.com/office/officeart/2017/3/layout/HorizontalPathTimeline"/>
    <dgm:cxn modelId="{19C7C42D-FA55-4F7B-B48D-AA70B979EC7A}" type="presParOf" srcId="{737CE27A-B7FE-41F9-90DC-1D290DE288A5}" destId="{8BC72DBA-1406-48D1-B0EB-D60B43CFD947}" srcOrd="0" destOrd="0" presId="urn:microsoft.com/office/officeart/2017/3/layout/HorizontalPathTimeline"/>
    <dgm:cxn modelId="{29D633D7-729D-44A5-AA3D-8743B93A7C90}" type="presParOf" srcId="{737CE27A-B7FE-41F9-90DC-1D290DE288A5}" destId="{63477F52-8405-4080-9E94-976E6D5474A1}" srcOrd="1" destOrd="0" presId="urn:microsoft.com/office/officeart/2017/3/layout/HorizontalPathTimeline"/>
    <dgm:cxn modelId="{193A289B-8720-41E8-92BD-B7469F1871A3}" type="presParOf" srcId="{63477F52-8405-4080-9E94-976E6D5474A1}" destId="{FC11F6F0-0D2C-4808-8515-CA5D5CDA7B3D}" srcOrd="0" destOrd="0" presId="urn:microsoft.com/office/officeart/2017/3/layout/HorizontalPathTimeline"/>
    <dgm:cxn modelId="{62A20C93-373C-4248-812D-F6A19BB3416D}" type="presParOf" srcId="{63477F52-8405-4080-9E94-976E6D5474A1}" destId="{57A5684F-D34F-49F9-B3C8-0CE8A353F059}" srcOrd="1" destOrd="0" presId="urn:microsoft.com/office/officeart/2017/3/layout/HorizontalPathTimeline"/>
    <dgm:cxn modelId="{E89ED1B8-4088-4925-9FFC-E46E3795868B}" type="presParOf" srcId="{737CE27A-B7FE-41F9-90DC-1D290DE288A5}" destId="{EAC7F973-2AB3-4A78-BB0B-C0D8268A3ADB}" srcOrd="2" destOrd="0" presId="urn:microsoft.com/office/officeart/2017/3/layout/HorizontalPathTimeline"/>
    <dgm:cxn modelId="{281EC56A-E4C8-4598-9027-C80C9584BCE0}" type="presParOf" srcId="{737CE27A-B7FE-41F9-90DC-1D290DE288A5}" destId="{98BB9066-BA8C-4D4B-91CB-FD1F0A802A0E}" srcOrd="3" destOrd="0" presId="urn:microsoft.com/office/officeart/2017/3/layout/HorizontalPathTimeline"/>
    <dgm:cxn modelId="{91C8F20E-36A8-4586-AAAF-D7934C2E59A9}" type="presParOf" srcId="{737CE27A-B7FE-41F9-90DC-1D290DE288A5}" destId="{6BE373A6-E22D-4989-90B3-496BD905B25D}" srcOrd="4" destOrd="0" presId="urn:microsoft.com/office/officeart/2017/3/layout/HorizontalPathTimeline"/>
    <dgm:cxn modelId="{B6B2418B-243F-4F04-B7A2-FD176A5C456B}" type="presParOf" srcId="{0121AC51-9526-A848-83EB-2849F12FA729}" destId="{FB54BF59-4BBE-4485-B85D-334E9B772F39}" srcOrd="7" destOrd="0" presId="urn:microsoft.com/office/officeart/2017/3/layout/HorizontalPathTimeline"/>
    <dgm:cxn modelId="{66DE19DA-0B2C-40A2-828D-00713F900489}" type="presParOf" srcId="{0121AC51-9526-A848-83EB-2849F12FA729}" destId="{5FFBD787-1D27-4B64-BE16-F3571D2E3DD2}" srcOrd="8" destOrd="0" presId="urn:microsoft.com/office/officeart/2017/3/layout/HorizontalPathTimeline"/>
    <dgm:cxn modelId="{2586BBC0-E265-4AF5-BA73-73387D9A010B}" type="presParOf" srcId="{5FFBD787-1D27-4B64-BE16-F3571D2E3DD2}" destId="{E2FBDBF6-36A3-4678-9997-029530515B7E}" srcOrd="0" destOrd="0" presId="urn:microsoft.com/office/officeart/2017/3/layout/HorizontalPathTimeline"/>
    <dgm:cxn modelId="{BAC226F9-4DB3-4392-A7E6-03141D75C342}" type="presParOf" srcId="{5FFBD787-1D27-4B64-BE16-F3571D2E3DD2}" destId="{4008A23B-0E1E-4DF8-93F7-181108F3C4EE}" srcOrd="1" destOrd="0" presId="urn:microsoft.com/office/officeart/2017/3/layout/HorizontalPathTimeline"/>
    <dgm:cxn modelId="{D8EB904C-8A7C-46CF-9709-CEF349C6FA10}" type="presParOf" srcId="{4008A23B-0E1E-4DF8-93F7-181108F3C4EE}" destId="{0608E189-E54F-4932-A76A-A66A4354E6C0}" srcOrd="0" destOrd="0" presId="urn:microsoft.com/office/officeart/2017/3/layout/HorizontalPathTimeline"/>
    <dgm:cxn modelId="{01D776F4-0C90-4DD8-A239-7463DFCA6199}" type="presParOf" srcId="{4008A23B-0E1E-4DF8-93F7-181108F3C4EE}" destId="{9DD9636B-7F57-4AE1-8E28-E2F9E67E758C}" srcOrd="1" destOrd="0" presId="urn:microsoft.com/office/officeart/2017/3/layout/HorizontalPathTimeline"/>
    <dgm:cxn modelId="{9B486F4E-9C80-463B-9D0B-991DEF4A53D2}" type="presParOf" srcId="{5FFBD787-1D27-4B64-BE16-F3571D2E3DD2}" destId="{412A2DCF-07C4-41AD-A597-304767FFC312}" srcOrd="2" destOrd="0" presId="urn:microsoft.com/office/officeart/2017/3/layout/HorizontalPathTimeline"/>
    <dgm:cxn modelId="{13374D1C-085D-4006-8E2D-063EDC069CD7}" type="presParOf" srcId="{5FFBD787-1D27-4B64-BE16-F3571D2E3DD2}" destId="{238A9B35-8073-4EE7-BA99-8826CE2CF163}" srcOrd="3" destOrd="0" presId="urn:microsoft.com/office/officeart/2017/3/layout/HorizontalPathTimeline"/>
    <dgm:cxn modelId="{B5B4EDD0-9AF1-4F43-8BED-1DAB87DE319B}" type="presParOf" srcId="{5FFBD787-1D27-4B64-BE16-F3571D2E3DD2}" destId="{E6479014-E202-4648-B182-F8102F6EFE09}" srcOrd="4" destOrd="0" presId="urn:microsoft.com/office/officeart/2017/3/layout/HorizontalPathTimeline"/>
    <dgm:cxn modelId="{CE149351-4423-4DE8-A7C4-EB927ACD37C0}" type="presParOf" srcId="{0121AC51-9526-A848-83EB-2849F12FA729}" destId="{AD1D459B-C38B-4725-9C49-F0F2F4AC61ED}" srcOrd="9" destOrd="0" presId="urn:microsoft.com/office/officeart/2017/3/layout/HorizontalPathTimeline"/>
    <dgm:cxn modelId="{FFDB8428-17F2-4890-9DFE-8D6FF07FECBA}" type="presParOf" srcId="{0121AC51-9526-A848-83EB-2849F12FA729}" destId="{FC65B490-AED7-4270-BBB0-86AD29E2B627}" srcOrd="10" destOrd="0" presId="urn:microsoft.com/office/officeart/2017/3/layout/HorizontalPathTimeline"/>
    <dgm:cxn modelId="{3DF425CF-DA6C-4D01-8E6C-88A67C8F8EF4}" type="presParOf" srcId="{FC65B490-AED7-4270-BBB0-86AD29E2B627}" destId="{0177C805-0D8A-41E3-919F-4CE4A3F38B98}" srcOrd="0" destOrd="0" presId="urn:microsoft.com/office/officeart/2017/3/layout/HorizontalPathTimeline"/>
    <dgm:cxn modelId="{A0028201-A12C-4F4C-9381-B6E5FE53BCA8}" type="presParOf" srcId="{FC65B490-AED7-4270-BBB0-86AD29E2B627}" destId="{B96A37E0-D8AC-4036-AD73-9EDDEDD5A4F6}" srcOrd="1" destOrd="0" presId="urn:microsoft.com/office/officeart/2017/3/layout/HorizontalPathTimeline"/>
    <dgm:cxn modelId="{C84AE69F-7CB3-47A7-89C9-B9EA00DC1322}" type="presParOf" srcId="{B96A37E0-D8AC-4036-AD73-9EDDEDD5A4F6}" destId="{5D9899C0-2B9A-4912-A957-D186DD2B780B}" srcOrd="0" destOrd="0" presId="urn:microsoft.com/office/officeart/2017/3/layout/HorizontalPathTimeline"/>
    <dgm:cxn modelId="{55BB7163-FEA1-46A6-9A6D-60A6244046DE}" type="presParOf" srcId="{B96A37E0-D8AC-4036-AD73-9EDDEDD5A4F6}" destId="{83B30CEB-BFCA-4AD4-AFDF-4D0E6CB181EA}" srcOrd="1" destOrd="0" presId="urn:microsoft.com/office/officeart/2017/3/layout/HorizontalPathTimeline"/>
    <dgm:cxn modelId="{54693D30-ABE8-4FEE-ADBE-0C3D61A63912}" type="presParOf" srcId="{FC65B490-AED7-4270-BBB0-86AD29E2B627}" destId="{EB9CD3F5-13CB-4752-AE5B-926C09F3FE99}" srcOrd="2" destOrd="0" presId="urn:microsoft.com/office/officeart/2017/3/layout/HorizontalPathTimeline"/>
    <dgm:cxn modelId="{98E4B716-8BBB-448A-A6C2-468984DA8E18}" type="presParOf" srcId="{FC65B490-AED7-4270-BBB0-86AD29E2B627}" destId="{8FF96A8C-A091-47F3-A4DB-28E30C90D115}" srcOrd="3" destOrd="0" presId="urn:microsoft.com/office/officeart/2017/3/layout/HorizontalPathTimeline"/>
    <dgm:cxn modelId="{D4A2D6F9-8992-4976-BAEA-3847F17FBA04}" type="presParOf" srcId="{FC65B490-AED7-4270-BBB0-86AD29E2B627}" destId="{78205AF5-D888-4FAD-A007-430965A9EBDF}" srcOrd="4" destOrd="0" presId="urn:microsoft.com/office/officeart/2017/3/layout/HorizontalPathTimeline"/>
    <dgm:cxn modelId="{1549CE82-7D1B-480D-B5FE-1AAE271EE2E0}" type="presParOf" srcId="{0121AC51-9526-A848-83EB-2849F12FA729}" destId="{C055CD00-21DE-4D81-93D4-EA9001167FDF}" srcOrd="11" destOrd="0" presId="urn:microsoft.com/office/officeart/2017/3/layout/HorizontalPathTimeline"/>
    <dgm:cxn modelId="{003817A0-8174-4647-8946-BF1E6989211D}" type="presParOf" srcId="{0121AC51-9526-A848-83EB-2849F12FA729}" destId="{F27A4142-7AF8-0646-A516-5BE5F9B237CC}" srcOrd="12" destOrd="0" presId="urn:microsoft.com/office/officeart/2017/3/layout/HorizontalPathTimeline"/>
    <dgm:cxn modelId="{F73116D2-63B1-4DF7-B43E-7E95A203D8DD}" type="presParOf" srcId="{F27A4142-7AF8-0646-A516-5BE5F9B237CC}" destId="{00392504-A5B0-344D-AB85-F4AF161AF7B8}" srcOrd="0" destOrd="0" presId="urn:microsoft.com/office/officeart/2017/3/layout/HorizontalPathTimeline"/>
    <dgm:cxn modelId="{9B2B9FBD-1D61-4F4D-9315-3A75836E55EC}" type="presParOf" srcId="{F27A4142-7AF8-0646-A516-5BE5F9B237CC}" destId="{8E89E964-6C07-304B-B3EA-41CBAB92236E}" srcOrd="1" destOrd="0" presId="urn:microsoft.com/office/officeart/2017/3/layout/HorizontalPathTimeline"/>
    <dgm:cxn modelId="{49917F2E-9DCC-43E3-9B4F-E92CA9F11D20}" type="presParOf" srcId="{8E89E964-6C07-304B-B3EA-41CBAB92236E}" destId="{84FF56A9-3508-BF4D-B014-6C3CB3B63891}" srcOrd="0" destOrd="0" presId="urn:microsoft.com/office/officeart/2017/3/layout/HorizontalPathTimeline"/>
    <dgm:cxn modelId="{8F48CEA1-6D89-46B4-9522-0F2686E16A0F}" type="presParOf" srcId="{8E89E964-6C07-304B-B3EA-41CBAB92236E}" destId="{35DDDE00-BBC1-6548-9CD2-6D36244BC77A}" srcOrd="1" destOrd="0" presId="urn:microsoft.com/office/officeart/2017/3/layout/HorizontalPathTimeline"/>
    <dgm:cxn modelId="{13A536F2-E91E-41CF-AD77-E17458C3124D}" type="presParOf" srcId="{F27A4142-7AF8-0646-A516-5BE5F9B237CC}" destId="{FC4B9765-A4C3-204E-95B9-4E7CC7CD0619}" srcOrd="2" destOrd="0" presId="urn:microsoft.com/office/officeart/2017/3/layout/HorizontalPathTimeline"/>
    <dgm:cxn modelId="{553BCD22-8F27-4FBE-8284-2AB35BC3E007}" type="presParOf" srcId="{F27A4142-7AF8-0646-A516-5BE5F9B237CC}" destId="{DD551AD4-5E57-E54E-81C4-99532364A982}" srcOrd="3" destOrd="0" presId="urn:microsoft.com/office/officeart/2017/3/layout/HorizontalPathTimeline"/>
    <dgm:cxn modelId="{244C0B56-C81C-4671-B45E-1B6B04DFF340}" type="presParOf" srcId="{F27A4142-7AF8-0646-A516-5BE5F9B237CC}" destId="{6AAC3B97-919C-734C-8BE0-B2077CA41534}" srcOrd="4" destOrd="0" presId="urn:microsoft.com/office/officeart/2017/3/layout/HorizontalPathTimeline"/>
    <dgm:cxn modelId="{96059C85-12E0-4669-9E4E-DCBF1C0D3953}" type="presParOf" srcId="{0121AC51-9526-A848-83EB-2849F12FA729}" destId="{E9E6E138-6037-6043-B15E-D0A4522376F1}" srcOrd="13" destOrd="0" presId="urn:microsoft.com/office/officeart/2017/3/layout/HorizontalPathTimeline"/>
    <dgm:cxn modelId="{E051027E-F4CA-4C21-B9A7-EE4C715CFDD3}" type="presParOf" srcId="{0121AC51-9526-A848-83EB-2849F12FA729}" destId="{1AE7E44D-AD84-6D4E-83A2-426119CB65E9}" srcOrd="14" destOrd="0" presId="urn:microsoft.com/office/officeart/2017/3/layout/HorizontalPathTimeline"/>
    <dgm:cxn modelId="{8094F838-2C3B-45C0-8518-EBD038166D60}" type="presParOf" srcId="{1AE7E44D-AD84-6D4E-83A2-426119CB65E9}" destId="{1683E5D7-EF41-664B-8760-2265FDF923A6}" srcOrd="0" destOrd="0" presId="urn:microsoft.com/office/officeart/2017/3/layout/HorizontalPathTimeline"/>
    <dgm:cxn modelId="{B2DF1AAB-4ADA-4A3E-BF50-2A07BEDD7B7C}" type="presParOf" srcId="{1AE7E44D-AD84-6D4E-83A2-426119CB65E9}" destId="{B8F353A1-A3C3-A24F-B8B3-2F3F677246F0}" srcOrd="1" destOrd="0" presId="urn:microsoft.com/office/officeart/2017/3/layout/HorizontalPathTimeline"/>
    <dgm:cxn modelId="{57135E09-BC5A-4E01-A7C7-59D7094FAD6B}" type="presParOf" srcId="{B8F353A1-A3C3-A24F-B8B3-2F3F677246F0}" destId="{033813DD-7A26-8E4A-93C3-78E19083014D}" srcOrd="0" destOrd="0" presId="urn:microsoft.com/office/officeart/2017/3/layout/HorizontalPathTimeline"/>
    <dgm:cxn modelId="{5BE453D5-1183-4062-A64F-0AFDAC6BFCE9}" type="presParOf" srcId="{B8F353A1-A3C3-A24F-B8B3-2F3F677246F0}" destId="{8C8A2FEF-8718-E142-82A9-2DCFC910608E}" srcOrd="1" destOrd="0" presId="urn:microsoft.com/office/officeart/2017/3/layout/HorizontalPathTimeline"/>
    <dgm:cxn modelId="{81233785-F310-4822-B22E-5C8B883EDF27}" type="presParOf" srcId="{1AE7E44D-AD84-6D4E-83A2-426119CB65E9}" destId="{471D6C86-8334-3746-A134-0533EC1F652D}" srcOrd="2" destOrd="0" presId="urn:microsoft.com/office/officeart/2017/3/layout/HorizontalPathTimeline"/>
    <dgm:cxn modelId="{CCE94D00-5209-445C-81F3-483C27D57A9B}" type="presParOf" srcId="{1AE7E44D-AD84-6D4E-83A2-426119CB65E9}" destId="{8EDC6CCF-95C8-2144-B1C3-7BDD5B91AB18}" srcOrd="3" destOrd="0" presId="urn:microsoft.com/office/officeart/2017/3/layout/HorizontalPathTimeline"/>
    <dgm:cxn modelId="{DB3EACDC-8EDE-49C1-BCE8-BE5AA4CADFFB}" type="presParOf" srcId="{1AE7E44D-AD84-6D4E-83A2-426119CB65E9}" destId="{65F49F77-FE9E-8843-B252-7613E291C426}" srcOrd="4" destOrd="0" presId="urn:microsoft.com/office/officeart/2017/3/layout/HorizontalPathTimeline"/>
    <dgm:cxn modelId="{73F68D43-E83E-4D3E-8701-BA99C3EBCA6F}" type="presParOf" srcId="{0121AC51-9526-A848-83EB-2849F12FA729}" destId="{5F9EF9EA-3176-6042-8DFE-63E9363AFB26}" srcOrd="15" destOrd="0" presId="urn:microsoft.com/office/officeart/2017/3/layout/HorizontalPathTimeline"/>
    <dgm:cxn modelId="{4AD4E0CD-4210-4C74-A57D-046C43DA4DD1}" type="presParOf" srcId="{0121AC51-9526-A848-83EB-2849F12FA729}" destId="{F49A2F8A-C312-E54D-B8CC-BA56FDAB1925}" srcOrd="16" destOrd="0" presId="urn:microsoft.com/office/officeart/2017/3/layout/HorizontalPathTimeline"/>
    <dgm:cxn modelId="{234D8D2E-B443-481E-B211-5CC69F0C2347}" type="presParOf" srcId="{F49A2F8A-C312-E54D-B8CC-BA56FDAB1925}" destId="{467DAB47-634C-1D4F-8B45-F3E6CF811D59}" srcOrd="0" destOrd="0" presId="urn:microsoft.com/office/officeart/2017/3/layout/HorizontalPathTimeline"/>
    <dgm:cxn modelId="{9957BDFF-F65F-4CBB-8C43-386733044812}" type="presParOf" srcId="{F49A2F8A-C312-E54D-B8CC-BA56FDAB1925}" destId="{1076CB31-101F-3445-826E-1872861BC164}" srcOrd="1" destOrd="0" presId="urn:microsoft.com/office/officeart/2017/3/layout/HorizontalPathTimeline"/>
    <dgm:cxn modelId="{C139D419-8997-48E6-AAFA-D8CB6B69EEE5}" type="presParOf" srcId="{1076CB31-101F-3445-826E-1872861BC164}" destId="{1128EF03-F9C3-CA4D-A38E-E6B12E99BEE3}" srcOrd="0" destOrd="0" presId="urn:microsoft.com/office/officeart/2017/3/layout/HorizontalPathTimeline"/>
    <dgm:cxn modelId="{F6FA04D1-0F4E-43A4-9C66-DB99EB440B09}" type="presParOf" srcId="{1076CB31-101F-3445-826E-1872861BC164}" destId="{6C34B09C-D57C-3243-A29A-15CEB8C839DB}" srcOrd="1" destOrd="0" presId="urn:microsoft.com/office/officeart/2017/3/layout/HorizontalPathTimeline"/>
    <dgm:cxn modelId="{ECF4BFF5-7A9B-4029-89FB-2743EDF6E244}" type="presParOf" srcId="{F49A2F8A-C312-E54D-B8CC-BA56FDAB1925}" destId="{2EAF1841-C596-594A-BA1D-C6C48D325B03}" srcOrd="2" destOrd="0" presId="urn:microsoft.com/office/officeart/2017/3/layout/HorizontalPathTimeline"/>
    <dgm:cxn modelId="{02131EFB-8555-4BC3-BA5E-F1A6536D20BF}" type="presParOf" srcId="{F49A2F8A-C312-E54D-B8CC-BA56FDAB1925}" destId="{3EEECF01-4280-5943-A1F4-519E248CEAA1}" srcOrd="3" destOrd="0" presId="urn:microsoft.com/office/officeart/2017/3/layout/HorizontalPathTimeline"/>
    <dgm:cxn modelId="{3C308817-3C2D-4C97-ABAB-6A85115359C0}" type="presParOf" srcId="{F49A2F8A-C312-E54D-B8CC-BA56FDAB1925}" destId="{182110F1-F477-5D4D-90A0-A8E27BEAF433}" srcOrd="4" destOrd="0" presId="urn:microsoft.com/office/officeart/2017/3/layout/HorizontalPathTimeline"/>
    <dgm:cxn modelId="{488441B5-60FB-410D-B1E6-6A5C32465C77}" type="presParOf" srcId="{0121AC51-9526-A848-83EB-2849F12FA729}" destId="{8983C94D-2932-4F46-8B28-A0CDC89DDA38}" srcOrd="17" destOrd="0" presId="urn:microsoft.com/office/officeart/2017/3/layout/HorizontalPathTimeline"/>
    <dgm:cxn modelId="{41452A27-562C-4991-9933-A0EB78C53C2E}" type="presParOf" srcId="{0121AC51-9526-A848-83EB-2849F12FA729}" destId="{F0D1E406-9359-AC43-A1F4-712B8BB26CA4}" srcOrd="18" destOrd="0" presId="urn:microsoft.com/office/officeart/2017/3/layout/HorizontalPathTimeline"/>
    <dgm:cxn modelId="{A24FD379-BD5F-4818-86F1-22A024069401}" type="presParOf" srcId="{F0D1E406-9359-AC43-A1F4-712B8BB26CA4}" destId="{BE661A33-E336-2241-BCAC-DB8ABF990AA9}" srcOrd="0" destOrd="0" presId="urn:microsoft.com/office/officeart/2017/3/layout/HorizontalPathTimeline"/>
    <dgm:cxn modelId="{3BD7DFDE-E192-46AD-93A2-98D224E6C868}" type="presParOf" srcId="{F0D1E406-9359-AC43-A1F4-712B8BB26CA4}" destId="{1E60AE6F-9925-AA48-BF64-92C44A4E185F}" srcOrd="1" destOrd="0" presId="urn:microsoft.com/office/officeart/2017/3/layout/HorizontalPathTimeline"/>
    <dgm:cxn modelId="{C4B1CE8E-080C-4816-9A65-956EFC26B4D1}" type="presParOf" srcId="{1E60AE6F-9925-AA48-BF64-92C44A4E185F}" destId="{5E1AF8DD-49B6-424D-A052-BBFE5A3D6276}" srcOrd="0" destOrd="0" presId="urn:microsoft.com/office/officeart/2017/3/layout/HorizontalPathTimeline"/>
    <dgm:cxn modelId="{66CE5E93-7CF5-473C-A543-1A60392432CF}" type="presParOf" srcId="{1E60AE6F-9925-AA48-BF64-92C44A4E185F}" destId="{4FDD654D-5888-B844-A149-29BFC9CAE197}" srcOrd="1" destOrd="0" presId="urn:microsoft.com/office/officeart/2017/3/layout/HorizontalPathTimeline"/>
    <dgm:cxn modelId="{EF18AC3E-1BD8-4935-A12F-1652C46C540C}" type="presParOf" srcId="{F0D1E406-9359-AC43-A1F4-712B8BB26CA4}" destId="{C409FC54-45E4-2E4A-92A7-6EEB88736030}" srcOrd="2" destOrd="0" presId="urn:microsoft.com/office/officeart/2017/3/layout/HorizontalPathTimeline"/>
    <dgm:cxn modelId="{16ABC6F2-56DE-4A59-8FF8-8E0CC7C76148}" type="presParOf" srcId="{F0D1E406-9359-AC43-A1F4-712B8BB26CA4}" destId="{A5F029BF-4D7F-2348-B84B-A17586DB4227}" srcOrd="3" destOrd="0" presId="urn:microsoft.com/office/officeart/2017/3/layout/HorizontalPathTimeline"/>
    <dgm:cxn modelId="{3618636A-A9E2-45E5-BB0A-A7F5EABE8805}" type="presParOf" srcId="{F0D1E406-9359-AC43-A1F4-712B8BB26CA4}" destId="{D55CF369-7944-AF48-9C98-A72C30C26923}" srcOrd="4" destOrd="0" presId="urn:microsoft.com/office/officeart/2017/3/layout/HorizontalPath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B81F8E-2083-48BC-907D-943915323F56}" type="doc">
      <dgm:prSet loTypeId="urn:microsoft.com/office/officeart/2005/8/layout/equation1" loCatId="process" qsTypeId="urn:microsoft.com/office/officeart/2005/8/quickstyle/3d1" qsCatId="3D" csTypeId="urn:microsoft.com/office/officeart/2005/8/colors/colorful1" csCatId="colorful" phldr="1"/>
      <dgm:spPr/>
    </dgm:pt>
    <dgm:pt modelId="{3A03EACA-DB0A-413C-A3A6-76C9F782F54F}">
      <dgm:prSet phldrT="[Text]" custT="1"/>
      <dgm:spPr/>
      <dgm:t>
        <a:bodyPr/>
        <a:lstStyle/>
        <a:p>
          <a:r>
            <a:rPr lang="en-US" sz="1900" b="1" dirty="0">
              <a:latin typeface="Gill Sans" panose="020B0602020104020203" pitchFamily="34" charset="0"/>
            </a:rPr>
            <a:t>Investment</a:t>
          </a:r>
        </a:p>
        <a:p>
          <a:r>
            <a:rPr lang="en-US" sz="2400" b="1" dirty="0">
              <a:latin typeface="Gill Sans" panose="020B0602020104020203" pitchFamily="34" charset="0"/>
            </a:rPr>
            <a:t>$2.7M</a:t>
          </a:r>
        </a:p>
      </dgm:t>
    </dgm:pt>
    <dgm:pt modelId="{F637879F-AE30-484D-BB38-FAADF9FA6338}" type="parTrans" cxnId="{ABC28B16-20F5-401F-8D37-75FB1FF7CBB3}">
      <dgm:prSet/>
      <dgm:spPr/>
      <dgm:t>
        <a:bodyPr/>
        <a:lstStyle/>
        <a:p>
          <a:endParaRPr lang="en-US"/>
        </a:p>
      </dgm:t>
    </dgm:pt>
    <dgm:pt modelId="{010263B9-7D85-4BC9-A979-98E1FEC1E7AB}" type="sibTrans" cxnId="{ABC28B16-20F5-401F-8D37-75FB1FF7CBB3}">
      <dgm:prSet/>
      <dgm:spPr>
        <a:solidFill>
          <a:srgbClr val="96989A"/>
        </a:solidFill>
      </dgm:spPr>
      <dgm:t>
        <a:bodyPr/>
        <a:lstStyle/>
        <a:p>
          <a:endParaRPr lang="en-US"/>
        </a:p>
      </dgm:t>
    </dgm:pt>
    <dgm:pt modelId="{BF948CF1-C636-45D6-9E24-0F635EA2657D}">
      <dgm:prSet phldrT="[Text]" custT="1"/>
      <dgm:spPr>
        <a:solidFill>
          <a:schemeClr val="accent1">
            <a:hueOff val="0"/>
            <a:satOff val="0"/>
            <a:lumOff val="0"/>
          </a:schemeClr>
        </a:solidFill>
      </dgm:spPr>
      <dgm:t>
        <a:bodyPr/>
        <a:lstStyle/>
        <a:p>
          <a:r>
            <a:rPr lang="en-US" sz="2400" b="1" dirty="0">
              <a:latin typeface="Gill Sans" panose="020B0602020104020203" pitchFamily="34" charset="0"/>
            </a:rPr>
            <a:t>Gains</a:t>
          </a:r>
          <a:endParaRPr lang="en-US" sz="2000" b="1" dirty="0">
            <a:latin typeface="Gill Sans" panose="020B0602020104020203" pitchFamily="34" charset="0"/>
          </a:endParaRPr>
        </a:p>
        <a:p>
          <a:r>
            <a:rPr lang="en-US" sz="1800" b="1" dirty="0">
              <a:latin typeface="Gill Sans" panose="020B0602020104020203" pitchFamily="34" charset="0"/>
            </a:rPr>
            <a:t>$1,052,047</a:t>
          </a:r>
        </a:p>
      </dgm:t>
    </dgm:pt>
    <dgm:pt modelId="{D14560B6-631B-4852-B457-78E2FEF80E9B}" type="parTrans" cxnId="{98842AFC-D859-42E2-8666-CC6FEFEF2053}">
      <dgm:prSet/>
      <dgm:spPr/>
      <dgm:t>
        <a:bodyPr/>
        <a:lstStyle/>
        <a:p>
          <a:endParaRPr lang="en-US"/>
        </a:p>
      </dgm:t>
    </dgm:pt>
    <dgm:pt modelId="{75399BD0-57C9-4357-BFD0-3DF0A2D2D234}" type="sibTrans" cxnId="{98842AFC-D859-42E2-8666-CC6FEFEF2053}">
      <dgm:prSet/>
      <dgm:spPr>
        <a:solidFill>
          <a:srgbClr val="96989A"/>
        </a:solidFill>
      </dgm:spPr>
      <dgm:t>
        <a:bodyPr/>
        <a:lstStyle/>
        <a:p>
          <a:endParaRPr lang="en-US"/>
        </a:p>
      </dgm:t>
    </dgm:pt>
    <dgm:pt modelId="{7343CE85-0EB0-4516-ACFE-61119B1BB132}">
      <dgm:prSet phldrT="[Text]" custT="1"/>
      <dgm:spPr>
        <a:gradFill rotWithShape="0">
          <a:gsLst>
            <a:gs pos="0">
              <a:schemeClr val="accent5">
                <a:hueOff val="0"/>
                <a:satOff val="0"/>
                <a:lumOff val="0"/>
                <a:alphaOff val="0"/>
                <a:satMod val="103000"/>
                <a:lumMod val="102000"/>
                <a:tint val="94000"/>
              </a:schemeClr>
            </a:gs>
            <a:gs pos="76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gradFill>
      </dgm:spPr>
      <dgm:t>
        <a:bodyPr/>
        <a:lstStyle/>
        <a:p>
          <a:r>
            <a:rPr lang="en-US" sz="2400" b="1" dirty="0">
              <a:latin typeface="Gill Sans" panose="020B0602020104020203" pitchFamily="34" charset="0"/>
            </a:rPr>
            <a:t>PPR Fund Balance 2025</a:t>
          </a:r>
          <a:endParaRPr lang="en-US" sz="2000" b="1" dirty="0">
            <a:latin typeface="Gill Sans" panose="020B0602020104020203" pitchFamily="34" charset="0"/>
          </a:endParaRPr>
        </a:p>
        <a:p>
          <a:r>
            <a:rPr lang="en-US" sz="2300" b="1" dirty="0">
              <a:latin typeface="Gill Sans" panose="020B0602020104020203" pitchFamily="34" charset="0"/>
            </a:rPr>
            <a:t>$3,622,047</a:t>
          </a:r>
        </a:p>
      </dgm:t>
    </dgm:pt>
    <dgm:pt modelId="{5EFD9960-7991-47A4-AE42-BF88D76C1989}" type="parTrans" cxnId="{E9C8DDF4-3945-4D47-968A-FA0A7F10262E}">
      <dgm:prSet/>
      <dgm:spPr/>
      <dgm:t>
        <a:bodyPr/>
        <a:lstStyle/>
        <a:p>
          <a:endParaRPr lang="en-US"/>
        </a:p>
      </dgm:t>
    </dgm:pt>
    <dgm:pt modelId="{9D53A917-1A39-4681-A99C-F5E923DAA617}" type="sibTrans" cxnId="{E9C8DDF4-3945-4D47-968A-FA0A7F10262E}">
      <dgm:prSet/>
      <dgm:spPr/>
      <dgm:t>
        <a:bodyPr/>
        <a:lstStyle/>
        <a:p>
          <a:endParaRPr lang="en-US"/>
        </a:p>
      </dgm:t>
    </dgm:pt>
    <dgm:pt modelId="{543312AF-5AEC-41F3-A09C-051437AC0268}">
      <dgm:prSet custT="1"/>
      <dgm:spPr/>
      <dgm:t>
        <a:bodyPr/>
        <a:lstStyle/>
        <a:p>
          <a:r>
            <a:rPr lang="en-US" sz="1300" b="1" dirty="0">
              <a:latin typeface="Gill Sans" panose="020B0602020104020203" pitchFamily="34" charset="0"/>
            </a:rPr>
            <a:t>Distribution (2020)</a:t>
          </a:r>
        </a:p>
        <a:p>
          <a:r>
            <a:rPr lang="en-US" sz="2400" b="1" dirty="0">
              <a:latin typeface="Gill Sans" panose="020B0602020104020203" pitchFamily="34" charset="0"/>
            </a:rPr>
            <a:t>$130K</a:t>
          </a:r>
        </a:p>
      </dgm:t>
    </dgm:pt>
    <dgm:pt modelId="{B59930A6-5DAA-48FE-8D9E-C200E0CAD68F}" type="parTrans" cxnId="{A4A24946-1DC8-42B3-AC49-290EB3F216BA}">
      <dgm:prSet/>
      <dgm:spPr/>
      <dgm:t>
        <a:bodyPr/>
        <a:lstStyle/>
        <a:p>
          <a:endParaRPr lang="en-US"/>
        </a:p>
      </dgm:t>
    </dgm:pt>
    <dgm:pt modelId="{CF564918-745B-4383-A286-A7F4A43C8FE2}" type="sibTrans" cxnId="{A4A24946-1DC8-42B3-AC49-290EB3F216BA}">
      <dgm:prSet/>
      <dgm:spPr>
        <a:solidFill>
          <a:srgbClr val="96989A"/>
        </a:solidFill>
      </dgm:spPr>
      <dgm:t>
        <a:bodyPr/>
        <a:lstStyle/>
        <a:p>
          <a:endParaRPr lang="en-US"/>
        </a:p>
      </dgm:t>
    </dgm:pt>
    <dgm:pt modelId="{408C0299-891B-4638-902B-94C2C1E78C88}" type="pres">
      <dgm:prSet presAssocID="{0CB81F8E-2083-48BC-907D-943915323F56}" presName="linearFlow" presStyleCnt="0">
        <dgm:presLayoutVars>
          <dgm:dir/>
          <dgm:resizeHandles val="exact"/>
        </dgm:presLayoutVars>
      </dgm:prSet>
      <dgm:spPr/>
    </dgm:pt>
    <dgm:pt modelId="{137A8C25-E021-414C-B1D0-F9BB48C204DE}" type="pres">
      <dgm:prSet presAssocID="{3A03EACA-DB0A-413C-A3A6-76C9F782F54F}" presName="node" presStyleLbl="node1" presStyleIdx="0" presStyleCnt="4" custScaleX="123834" custScaleY="117689">
        <dgm:presLayoutVars>
          <dgm:bulletEnabled val="1"/>
        </dgm:presLayoutVars>
      </dgm:prSet>
      <dgm:spPr/>
    </dgm:pt>
    <dgm:pt modelId="{DB2FFC12-C21F-4788-BF7B-2147B72038F0}" type="pres">
      <dgm:prSet presAssocID="{010263B9-7D85-4BC9-A979-98E1FEC1E7AB}" presName="spacerL" presStyleCnt="0"/>
      <dgm:spPr/>
    </dgm:pt>
    <dgm:pt modelId="{790A4E9E-5EA3-40EB-824B-6D6460765C15}" type="pres">
      <dgm:prSet presAssocID="{010263B9-7D85-4BC9-A979-98E1FEC1E7AB}" presName="sibTrans" presStyleLbl="sibTrans2D1" presStyleIdx="0" presStyleCnt="3"/>
      <dgm:spPr/>
    </dgm:pt>
    <dgm:pt modelId="{DB0D3D62-C508-4D09-8E13-0944C5971ECC}" type="pres">
      <dgm:prSet presAssocID="{010263B9-7D85-4BC9-A979-98E1FEC1E7AB}" presName="spacerR" presStyleCnt="0"/>
      <dgm:spPr/>
    </dgm:pt>
    <dgm:pt modelId="{87661C12-1875-440A-A67C-CD068739F674}" type="pres">
      <dgm:prSet presAssocID="{BF948CF1-C636-45D6-9E24-0F635EA2657D}" presName="node" presStyleLbl="node1" presStyleIdx="1" presStyleCnt="4" custScaleX="111547" custScaleY="105142">
        <dgm:presLayoutVars>
          <dgm:bulletEnabled val="1"/>
        </dgm:presLayoutVars>
      </dgm:prSet>
      <dgm:spPr/>
    </dgm:pt>
    <dgm:pt modelId="{15B4DC40-9CDD-4891-8A4A-136FCA21FF18}" type="pres">
      <dgm:prSet presAssocID="{75399BD0-57C9-4357-BFD0-3DF0A2D2D234}" presName="spacerL" presStyleCnt="0"/>
      <dgm:spPr/>
    </dgm:pt>
    <dgm:pt modelId="{03286E4D-7C10-424F-A676-3FB7478A4464}" type="pres">
      <dgm:prSet presAssocID="{75399BD0-57C9-4357-BFD0-3DF0A2D2D234}" presName="sibTrans" presStyleLbl="sibTrans2D1" presStyleIdx="1" presStyleCnt="3" custScaleX="58076" custScaleY="22673"/>
      <dgm:spPr>
        <a:prstGeom prst="rect">
          <a:avLst/>
        </a:prstGeom>
      </dgm:spPr>
    </dgm:pt>
    <dgm:pt modelId="{702BE609-835B-4458-B950-4787F9852E5D}" type="pres">
      <dgm:prSet presAssocID="{75399BD0-57C9-4357-BFD0-3DF0A2D2D234}" presName="spacerR" presStyleCnt="0"/>
      <dgm:spPr/>
    </dgm:pt>
    <dgm:pt modelId="{13496FE1-71C2-4F5A-853A-0405C642D710}" type="pres">
      <dgm:prSet presAssocID="{543312AF-5AEC-41F3-A09C-051437AC0268}" presName="node" presStyleLbl="node1" presStyleIdx="2" presStyleCnt="4" custScaleX="89326" custScaleY="87512">
        <dgm:presLayoutVars>
          <dgm:bulletEnabled val="1"/>
        </dgm:presLayoutVars>
      </dgm:prSet>
      <dgm:spPr/>
    </dgm:pt>
    <dgm:pt modelId="{5BF14286-639C-49B1-9999-FC3E162DD138}" type="pres">
      <dgm:prSet presAssocID="{CF564918-745B-4383-A286-A7F4A43C8FE2}" presName="spacerL" presStyleCnt="0"/>
      <dgm:spPr/>
    </dgm:pt>
    <dgm:pt modelId="{7C412FA1-4AF7-4BF6-82FA-AE195EF72E00}" type="pres">
      <dgm:prSet presAssocID="{CF564918-745B-4383-A286-A7F4A43C8FE2}" presName="sibTrans" presStyleLbl="sibTrans2D1" presStyleIdx="2" presStyleCnt="3"/>
      <dgm:spPr/>
    </dgm:pt>
    <dgm:pt modelId="{8693BBA8-04FA-41DD-94BA-7D0E8706AC75}" type="pres">
      <dgm:prSet presAssocID="{CF564918-745B-4383-A286-A7F4A43C8FE2}" presName="spacerR" presStyleCnt="0"/>
      <dgm:spPr/>
    </dgm:pt>
    <dgm:pt modelId="{F3C5AA71-0114-4A20-BE75-2B6B1D445C4F}" type="pres">
      <dgm:prSet presAssocID="{7343CE85-0EB0-4516-ACFE-61119B1BB132}" presName="node" presStyleLbl="node1" presStyleIdx="3" presStyleCnt="4" custScaleX="141029" custScaleY="137033">
        <dgm:presLayoutVars>
          <dgm:bulletEnabled val="1"/>
        </dgm:presLayoutVars>
      </dgm:prSet>
      <dgm:spPr/>
    </dgm:pt>
  </dgm:ptLst>
  <dgm:cxnLst>
    <dgm:cxn modelId="{6D9A6700-FF44-4215-B4D3-2F9CB84EAE64}" type="presOf" srcId="{75399BD0-57C9-4357-BFD0-3DF0A2D2D234}" destId="{03286E4D-7C10-424F-A676-3FB7478A4464}" srcOrd="0" destOrd="0" presId="urn:microsoft.com/office/officeart/2005/8/layout/equation1"/>
    <dgm:cxn modelId="{6BD5D206-C8BD-4009-A00A-2122CD81872B}" type="presOf" srcId="{BF948CF1-C636-45D6-9E24-0F635EA2657D}" destId="{87661C12-1875-440A-A67C-CD068739F674}" srcOrd="0" destOrd="0" presId="urn:microsoft.com/office/officeart/2005/8/layout/equation1"/>
    <dgm:cxn modelId="{ABC28B16-20F5-401F-8D37-75FB1FF7CBB3}" srcId="{0CB81F8E-2083-48BC-907D-943915323F56}" destId="{3A03EACA-DB0A-413C-A3A6-76C9F782F54F}" srcOrd="0" destOrd="0" parTransId="{F637879F-AE30-484D-BB38-FAADF9FA6338}" sibTransId="{010263B9-7D85-4BC9-A979-98E1FEC1E7AB}"/>
    <dgm:cxn modelId="{9A9D841B-D66B-42B1-A4BD-4C02F7E4F3B6}" type="presOf" srcId="{010263B9-7D85-4BC9-A979-98E1FEC1E7AB}" destId="{790A4E9E-5EA3-40EB-824B-6D6460765C15}" srcOrd="0" destOrd="0" presId="urn:microsoft.com/office/officeart/2005/8/layout/equation1"/>
    <dgm:cxn modelId="{A4A24946-1DC8-42B3-AC49-290EB3F216BA}" srcId="{0CB81F8E-2083-48BC-907D-943915323F56}" destId="{543312AF-5AEC-41F3-A09C-051437AC0268}" srcOrd="2" destOrd="0" parTransId="{B59930A6-5DAA-48FE-8D9E-C200E0CAD68F}" sibTransId="{CF564918-745B-4383-A286-A7F4A43C8FE2}"/>
    <dgm:cxn modelId="{88828C49-D3F5-4C74-B8F7-82ADE61A89AD}" type="presOf" srcId="{CF564918-745B-4383-A286-A7F4A43C8FE2}" destId="{7C412FA1-4AF7-4BF6-82FA-AE195EF72E00}" srcOrd="0" destOrd="0" presId="urn:microsoft.com/office/officeart/2005/8/layout/equation1"/>
    <dgm:cxn modelId="{89DF5C89-82F5-48F2-B882-BCD17C4A460B}" type="presOf" srcId="{543312AF-5AEC-41F3-A09C-051437AC0268}" destId="{13496FE1-71C2-4F5A-853A-0405C642D710}" srcOrd="0" destOrd="0" presId="urn:microsoft.com/office/officeart/2005/8/layout/equation1"/>
    <dgm:cxn modelId="{B9A9D4A3-9D19-4F75-A55E-8FB2B71742EA}" type="presOf" srcId="{7343CE85-0EB0-4516-ACFE-61119B1BB132}" destId="{F3C5AA71-0114-4A20-BE75-2B6B1D445C4F}" srcOrd="0" destOrd="0" presId="urn:microsoft.com/office/officeart/2005/8/layout/equation1"/>
    <dgm:cxn modelId="{DC8463A4-E967-476A-BBD3-0ECA68FDB3E6}" type="presOf" srcId="{3A03EACA-DB0A-413C-A3A6-76C9F782F54F}" destId="{137A8C25-E021-414C-B1D0-F9BB48C204DE}" srcOrd="0" destOrd="0" presId="urn:microsoft.com/office/officeart/2005/8/layout/equation1"/>
    <dgm:cxn modelId="{E584E5B1-F057-46FF-A4DE-E0CA246DA722}" type="presOf" srcId="{0CB81F8E-2083-48BC-907D-943915323F56}" destId="{408C0299-891B-4638-902B-94C2C1E78C88}" srcOrd="0" destOrd="0" presId="urn:microsoft.com/office/officeart/2005/8/layout/equation1"/>
    <dgm:cxn modelId="{E9C8DDF4-3945-4D47-968A-FA0A7F10262E}" srcId="{0CB81F8E-2083-48BC-907D-943915323F56}" destId="{7343CE85-0EB0-4516-ACFE-61119B1BB132}" srcOrd="3" destOrd="0" parTransId="{5EFD9960-7991-47A4-AE42-BF88D76C1989}" sibTransId="{9D53A917-1A39-4681-A99C-F5E923DAA617}"/>
    <dgm:cxn modelId="{98842AFC-D859-42E2-8666-CC6FEFEF2053}" srcId="{0CB81F8E-2083-48BC-907D-943915323F56}" destId="{BF948CF1-C636-45D6-9E24-0F635EA2657D}" srcOrd="1" destOrd="0" parTransId="{D14560B6-631B-4852-B457-78E2FEF80E9B}" sibTransId="{75399BD0-57C9-4357-BFD0-3DF0A2D2D234}"/>
    <dgm:cxn modelId="{C58C991E-DB7F-4BE4-92B6-62783C0C2F6F}" type="presParOf" srcId="{408C0299-891B-4638-902B-94C2C1E78C88}" destId="{137A8C25-E021-414C-B1D0-F9BB48C204DE}" srcOrd="0" destOrd="0" presId="urn:microsoft.com/office/officeart/2005/8/layout/equation1"/>
    <dgm:cxn modelId="{5D110B6E-B26C-402A-9EF4-70B16DEA4B38}" type="presParOf" srcId="{408C0299-891B-4638-902B-94C2C1E78C88}" destId="{DB2FFC12-C21F-4788-BF7B-2147B72038F0}" srcOrd="1" destOrd="0" presId="urn:microsoft.com/office/officeart/2005/8/layout/equation1"/>
    <dgm:cxn modelId="{E2B3C6F9-D629-427A-B1E9-0E507138B7B7}" type="presParOf" srcId="{408C0299-891B-4638-902B-94C2C1E78C88}" destId="{790A4E9E-5EA3-40EB-824B-6D6460765C15}" srcOrd="2" destOrd="0" presId="urn:microsoft.com/office/officeart/2005/8/layout/equation1"/>
    <dgm:cxn modelId="{8EC29A81-4047-4621-A813-D5F818948E6D}" type="presParOf" srcId="{408C0299-891B-4638-902B-94C2C1E78C88}" destId="{DB0D3D62-C508-4D09-8E13-0944C5971ECC}" srcOrd="3" destOrd="0" presId="urn:microsoft.com/office/officeart/2005/8/layout/equation1"/>
    <dgm:cxn modelId="{7302896A-B305-4244-96AE-4AAC63FDA4E3}" type="presParOf" srcId="{408C0299-891B-4638-902B-94C2C1E78C88}" destId="{87661C12-1875-440A-A67C-CD068739F674}" srcOrd="4" destOrd="0" presId="urn:microsoft.com/office/officeart/2005/8/layout/equation1"/>
    <dgm:cxn modelId="{BC764B84-D8AB-4FCB-9AD0-C645038EB1C8}" type="presParOf" srcId="{408C0299-891B-4638-902B-94C2C1E78C88}" destId="{15B4DC40-9CDD-4891-8A4A-136FCA21FF18}" srcOrd="5" destOrd="0" presId="urn:microsoft.com/office/officeart/2005/8/layout/equation1"/>
    <dgm:cxn modelId="{EB2031A8-C686-4FD6-BF34-7AA8BE922AE4}" type="presParOf" srcId="{408C0299-891B-4638-902B-94C2C1E78C88}" destId="{03286E4D-7C10-424F-A676-3FB7478A4464}" srcOrd="6" destOrd="0" presId="urn:microsoft.com/office/officeart/2005/8/layout/equation1"/>
    <dgm:cxn modelId="{82BEF405-8560-4498-8276-A5BBA9B086D0}" type="presParOf" srcId="{408C0299-891B-4638-902B-94C2C1E78C88}" destId="{702BE609-835B-4458-B950-4787F9852E5D}" srcOrd="7" destOrd="0" presId="urn:microsoft.com/office/officeart/2005/8/layout/equation1"/>
    <dgm:cxn modelId="{80EA82A9-86F5-456F-ADD4-51F5B270135D}" type="presParOf" srcId="{408C0299-891B-4638-902B-94C2C1E78C88}" destId="{13496FE1-71C2-4F5A-853A-0405C642D710}" srcOrd="8" destOrd="0" presId="urn:microsoft.com/office/officeart/2005/8/layout/equation1"/>
    <dgm:cxn modelId="{D153D863-AC73-40CF-8CDC-D1B2F4BC52C0}" type="presParOf" srcId="{408C0299-891B-4638-902B-94C2C1E78C88}" destId="{5BF14286-639C-49B1-9999-FC3E162DD138}" srcOrd="9" destOrd="0" presId="urn:microsoft.com/office/officeart/2005/8/layout/equation1"/>
    <dgm:cxn modelId="{55C8462C-D9C2-46B5-9692-6F78E0E23BDF}" type="presParOf" srcId="{408C0299-891B-4638-902B-94C2C1E78C88}" destId="{7C412FA1-4AF7-4BF6-82FA-AE195EF72E00}" srcOrd="10" destOrd="0" presId="urn:microsoft.com/office/officeart/2005/8/layout/equation1"/>
    <dgm:cxn modelId="{4E365F67-6BFE-47DB-83E0-3E367A512107}" type="presParOf" srcId="{408C0299-891B-4638-902B-94C2C1E78C88}" destId="{8693BBA8-04FA-41DD-94BA-7D0E8706AC75}" srcOrd="11" destOrd="0" presId="urn:microsoft.com/office/officeart/2005/8/layout/equation1"/>
    <dgm:cxn modelId="{A3702769-6AC5-4115-A92F-687849578FA6}" type="presParOf" srcId="{408C0299-891B-4638-902B-94C2C1E78C88}" destId="{F3C5AA71-0114-4A20-BE75-2B6B1D445C4F}"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919EC0-8CBF-479E-8CE5-6477EC3B53A1}" type="doc">
      <dgm:prSet loTypeId="urn:microsoft.com/office/officeart/2005/8/layout/radial6" loCatId="relationship" qsTypeId="urn:microsoft.com/office/officeart/2005/8/quickstyle/3d2" qsCatId="3D" csTypeId="urn:microsoft.com/office/officeart/2005/8/colors/colorful1" csCatId="colorful" phldr="1"/>
      <dgm:spPr/>
      <dgm:t>
        <a:bodyPr/>
        <a:lstStyle/>
        <a:p>
          <a:endParaRPr lang="en-US"/>
        </a:p>
      </dgm:t>
    </dgm:pt>
    <dgm:pt modelId="{45D3E2C4-BA7A-413B-A4AF-D20C51B244AF}">
      <dgm:prSet phldrT="[Text]"/>
      <dgm:spPr/>
      <dgm:t>
        <a:bodyPr/>
        <a:lstStyle/>
        <a:p>
          <a:r>
            <a:rPr lang="en-US" b="1" dirty="0">
              <a:latin typeface="Gill Sans" panose="020B0602020104020203" pitchFamily="34" charset="0"/>
            </a:rPr>
            <a:t>PPR Funding 2022-25</a:t>
          </a:r>
        </a:p>
      </dgm:t>
    </dgm:pt>
    <dgm:pt modelId="{FBD2C11B-20AE-4D02-A8F4-04A5AEF3C15F}" type="parTrans" cxnId="{FB41C6C2-2ED2-43E6-99F8-7E86983B4596}">
      <dgm:prSet/>
      <dgm:spPr/>
      <dgm:t>
        <a:bodyPr/>
        <a:lstStyle/>
        <a:p>
          <a:endParaRPr lang="en-US"/>
        </a:p>
      </dgm:t>
    </dgm:pt>
    <dgm:pt modelId="{309EE5F5-1EDA-409B-87FB-83DD5320441E}" type="sibTrans" cxnId="{FB41C6C2-2ED2-43E6-99F8-7E86983B4596}">
      <dgm:prSet/>
      <dgm:spPr/>
      <dgm:t>
        <a:bodyPr/>
        <a:lstStyle/>
        <a:p>
          <a:endParaRPr lang="en-US"/>
        </a:p>
      </dgm:t>
    </dgm:pt>
    <dgm:pt modelId="{94C1D4F6-A93A-4BA2-B5BC-18F878F6BDDD}">
      <dgm:prSet phldrT="[Text]"/>
      <dgm:spPr/>
      <dgm:t>
        <a:bodyPr/>
        <a:lstStyle/>
        <a:p>
          <a:r>
            <a:rPr lang="en-US" dirty="0">
              <a:latin typeface="Gill Sans" panose="020B0602020104020203" pitchFamily="34" charset="0"/>
            </a:rPr>
            <a:t>Salary Savings</a:t>
          </a:r>
        </a:p>
      </dgm:t>
    </dgm:pt>
    <dgm:pt modelId="{52BAC339-D499-48D0-97F6-2AB1BF26CC2C}" type="parTrans" cxnId="{98838884-6DE4-40CC-8E0D-A642F722B29E}">
      <dgm:prSet/>
      <dgm:spPr/>
      <dgm:t>
        <a:bodyPr/>
        <a:lstStyle/>
        <a:p>
          <a:endParaRPr lang="en-US"/>
        </a:p>
      </dgm:t>
    </dgm:pt>
    <dgm:pt modelId="{04953AA2-FF41-48DC-8795-13D4BAEE560C}" type="sibTrans" cxnId="{98838884-6DE4-40CC-8E0D-A642F722B29E}">
      <dgm:prSet/>
      <dgm:spPr/>
      <dgm:t>
        <a:bodyPr/>
        <a:lstStyle/>
        <a:p>
          <a:endParaRPr lang="en-US"/>
        </a:p>
      </dgm:t>
    </dgm:pt>
    <dgm:pt modelId="{916BE5FC-B15A-4E77-9174-74C86F722A50}">
      <dgm:prSet phldrT="[Text]"/>
      <dgm:spPr/>
      <dgm:t>
        <a:bodyPr/>
        <a:lstStyle/>
        <a:p>
          <a:r>
            <a:rPr lang="en-US" dirty="0">
              <a:latin typeface="Gill Sans" panose="020B0602020104020203" pitchFamily="34" charset="0"/>
            </a:rPr>
            <a:t>Lottery Funds</a:t>
          </a:r>
        </a:p>
      </dgm:t>
    </dgm:pt>
    <dgm:pt modelId="{0E09FEB7-B16A-4EB5-B5A0-7D281CA7B50E}" type="parTrans" cxnId="{5050B809-8C9A-48BA-AE7C-BB393B4EC03F}">
      <dgm:prSet/>
      <dgm:spPr/>
      <dgm:t>
        <a:bodyPr/>
        <a:lstStyle/>
        <a:p>
          <a:endParaRPr lang="en-US"/>
        </a:p>
      </dgm:t>
    </dgm:pt>
    <dgm:pt modelId="{7543CD2D-EFBD-40A3-A4BB-98791AB929D0}" type="sibTrans" cxnId="{5050B809-8C9A-48BA-AE7C-BB393B4EC03F}">
      <dgm:prSet/>
      <dgm:spPr/>
      <dgm:t>
        <a:bodyPr/>
        <a:lstStyle/>
        <a:p>
          <a:endParaRPr lang="en-US"/>
        </a:p>
      </dgm:t>
    </dgm:pt>
    <dgm:pt modelId="{D42EBEB7-1574-4B6E-A87D-A7C8ECBCD233}">
      <dgm:prSet phldrT="[Text]"/>
      <dgm:spPr/>
      <dgm:t>
        <a:bodyPr/>
        <a:lstStyle/>
        <a:p>
          <a:r>
            <a:rPr lang="en-US" dirty="0">
              <a:latin typeface="Gill Sans" panose="020B0602020104020203" pitchFamily="34" charset="0"/>
            </a:rPr>
            <a:t>Grant Funds</a:t>
          </a:r>
        </a:p>
      </dgm:t>
    </dgm:pt>
    <dgm:pt modelId="{2CDCF7A3-6B5C-4D12-955D-EF659748C7B2}" type="parTrans" cxnId="{BAF9346A-5CEE-4A44-86B5-CE09A12C3409}">
      <dgm:prSet/>
      <dgm:spPr/>
      <dgm:t>
        <a:bodyPr/>
        <a:lstStyle/>
        <a:p>
          <a:endParaRPr lang="en-US"/>
        </a:p>
      </dgm:t>
    </dgm:pt>
    <dgm:pt modelId="{105AA7B6-A720-4735-AD76-F1EC15A21142}" type="sibTrans" cxnId="{BAF9346A-5CEE-4A44-86B5-CE09A12C3409}">
      <dgm:prSet/>
      <dgm:spPr/>
      <dgm:t>
        <a:bodyPr/>
        <a:lstStyle/>
        <a:p>
          <a:endParaRPr lang="en-US"/>
        </a:p>
      </dgm:t>
    </dgm:pt>
    <dgm:pt modelId="{19633B46-F913-4349-9287-82D45BD09489}">
      <dgm:prSet phldrT="[Text]"/>
      <dgm:spPr/>
      <dgm:t>
        <a:bodyPr/>
        <a:lstStyle/>
        <a:p>
          <a:r>
            <a:rPr lang="en-US" dirty="0">
              <a:latin typeface="Gill Sans" panose="020B0602020104020203" pitchFamily="34" charset="0"/>
            </a:rPr>
            <a:t>Bond Funds</a:t>
          </a:r>
        </a:p>
      </dgm:t>
    </dgm:pt>
    <dgm:pt modelId="{E04D254E-948A-45F1-8B25-ADB51A8CE2EB}" type="parTrans" cxnId="{7A99BAEE-EEA1-4A26-B12B-62AA8924E560}">
      <dgm:prSet/>
      <dgm:spPr/>
      <dgm:t>
        <a:bodyPr/>
        <a:lstStyle/>
        <a:p>
          <a:endParaRPr lang="en-US"/>
        </a:p>
      </dgm:t>
    </dgm:pt>
    <dgm:pt modelId="{C65ED6CC-9A53-4CBC-B6F7-F66220328DAB}" type="sibTrans" cxnId="{7A99BAEE-EEA1-4A26-B12B-62AA8924E560}">
      <dgm:prSet/>
      <dgm:spPr/>
      <dgm:t>
        <a:bodyPr/>
        <a:lstStyle/>
        <a:p>
          <a:endParaRPr lang="en-US"/>
        </a:p>
      </dgm:t>
    </dgm:pt>
    <dgm:pt modelId="{BE5B2D9A-9AD6-4E7B-8D15-0AA46B28C6DA}" type="pres">
      <dgm:prSet presAssocID="{69919EC0-8CBF-479E-8CE5-6477EC3B53A1}" presName="Name0" presStyleCnt="0">
        <dgm:presLayoutVars>
          <dgm:chMax val="1"/>
          <dgm:dir/>
          <dgm:animLvl val="ctr"/>
          <dgm:resizeHandles val="exact"/>
        </dgm:presLayoutVars>
      </dgm:prSet>
      <dgm:spPr/>
    </dgm:pt>
    <dgm:pt modelId="{DF46FB8C-B347-441A-970B-673E5375EC5E}" type="pres">
      <dgm:prSet presAssocID="{45D3E2C4-BA7A-413B-A4AF-D20C51B244AF}" presName="centerShape" presStyleLbl="node0" presStyleIdx="0" presStyleCnt="1"/>
      <dgm:spPr/>
    </dgm:pt>
    <dgm:pt modelId="{EF57CF48-6D8A-4204-90F5-E345624F0AB3}" type="pres">
      <dgm:prSet presAssocID="{94C1D4F6-A93A-4BA2-B5BC-18F878F6BDDD}" presName="node" presStyleLbl="node1" presStyleIdx="0" presStyleCnt="4">
        <dgm:presLayoutVars>
          <dgm:bulletEnabled val="1"/>
        </dgm:presLayoutVars>
      </dgm:prSet>
      <dgm:spPr/>
    </dgm:pt>
    <dgm:pt modelId="{499F849E-2A85-4854-A361-825EC7DE1A17}" type="pres">
      <dgm:prSet presAssocID="{94C1D4F6-A93A-4BA2-B5BC-18F878F6BDDD}" presName="dummy" presStyleCnt="0"/>
      <dgm:spPr/>
    </dgm:pt>
    <dgm:pt modelId="{A2759F1C-1CD2-46C7-926F-E8B903314747}" type="pres">
      <dgm:prSet presAssocID="{04953AA2-FF41-48DC-8795-13D4BAEE560C}" presName="sibTrans" presStyleLbl="sibTrans2D1" presStyleIdx="0" presStyleCnt="4"/>
      <dgm:spPr/>
    </dgm:pt>
    <dgm:pt modelId="{955D237E-3186-49E7-B638-E8582938A9A3}" type="pres">
      <dgm:prSet presAssocID="{916BE5FC-B15A-4E77-9174-74C86F722A50}" presName="node" presStyleLbl="node1" presStyleIdx="1" presStyleCnt="4">
        <dgm:presLayoutVars>
          <dgm:bulletEnabled val="1"/>
        </dgm:presLayoutVars>
      </dgm:prSet>
      <dgm:spPr/>
    </dgm:pt>
    <dgm:pt modelId="{F385AF6A-F98E-4BD5-B718-8E6E612DB471}" type="pres">
      <dgm:prSet presAssocID="{916BE5FC-B15A-4E77-9174-74C86F722A50}" presName="dummy" presStyleCnt="0"/>
      <dgm:spPr/>
    </dgm:pt>
    <dgm:pt modelId="{73BB340F-2D99-4ACE-AEC5-F08E567A54F6}" type="pres">
      <dgm:prSet presAssocID="{7543CD2D-EFBD-40A3-A4BB-98791AB929D0}" presName="sibTrans" presStyleLbl="sibTrans2D1" presStyleIdx="1" presStyleCnt="4"/>
      <dgm:spPr/>
    </dgm:pt>
    <dgm:pt modelId="{3CC6FA9D-EC3B-4D83-9D4E-B221945BF585}" type="pres">
      <dgm:prSet presAssocID="{D42EBEB7-1574-4B6E-A87D-A7C8ECBCD233}" presName="node" presStyleLbl="node1" presStyleIdx="2" presStyleCnt="4">
        <dgm:presLayoutVars>
          <dgm:bulletEnabled val="1"/>
        </dgm:presLayoutVars>
      </dgm:prSet>
      <dgm:spPr/>
    </dgm:pt>
    <dgm:pt modelId="{02141B9F-1CF8-40A9-AF2D-CE905DBD8956}" type="pres">
      <dgm:prSet presAssocID="{D42EBEB7-1574-4B6E-A87D-A7C8ECBCD233}" presName="dummy" presStyleCnt="0"/>
      <dgm:spPr/>
    </dgm:pt>
    <dgm:pt modelId="{E11DC63A-FEFB-4E11-BE4B-3EA2699AD5DC}" type="pres">
      <dgm:prSet presAssocID="{105AA7B6-A720-4735-AD76-F1EC15A21142}" presName="sibTrans" presStyleLbl="sibTrans2D1" presStyleIdx="2" presStyleCnt="4"/>
      <dgm:spPr/>
    </dgm:pt>
    <dgm:pt modelId="{99AE0318-A253-4A49-A64C-C0CBA6D8C67B}" type="pres">
      <dgm:prSet presAssocID="{19633B46-F913-4349-9287-82D45BD09489}" presName="node" presStyleLbl="node1" presStyleIdx="3" presStyleCnt="4">
        <dgm:presLayoutVars>
          <dgm:bulletEnabled val="1"/>
        </dgm:presLayoutVars>
      </dgm:prSet>
      <dgm:spPr/>
    </dgm:pt>
    <dgm:pt modelId="{3A7A5817-1D28-491A-A661-EA4C91E51905}" type="pres">
      <dgm:prSet presAssocID="{19633B46-F913-4349-9287-82D45BD09489}" presName="dummy" presStyleCnt="0"/>
      <dgm:spPr/>
    </dgm:pt>
    <dgm:pt modelId="{1B252C7D-08C3-455E-BA31-83400C74C187}" type="pres">
      <dgm:prSet presAssocID="{C65ED6CC-9A53-4CBC-B6F7-F66220328DAB}" presName="sibTrans" presStyleLbl="sibTrans2D1" presStyleIdx="3" presStyleCnt="4"/>
      <dgm:spPr/>
    </dgm:pt>
  </dgm:ptLst>
  <dgm:cxnLst>
    <dgm:cxn modelId="{C3510E02-A2D1-4190-92AA-0D488936C551}" type="presOf" srcId="{916BE5FC-B15A-4E77-9174-74C86F722A50}" destId="{955D237E-3186-49E7-B638-E8582938A9A3}" srcOrd="0" destOrd="0" presId="urn:microsoft.com/office/officeart/2005/8/layout/radial6"/>
    <dgm:cxn modelId="{5050B809-8C9A-48BA-AE7C-BB393B4EC03F}" srcId="{45D3E2C4-BA7A-413B-A4AF-D20C51B244AF}" destId="{916BE5FC-B15A-4E77-9174-74C86F722A50}" srcOrd="1" destOrd="0" parTransId="{0E09FEB7-B16A-4EB5-B5A0-7D281CA7B50E}" sibTransId="{7543CD2D-EFBD-40A3-A4BB-98791AB929D0}"/>
    <dgm:cxn modelId="{FF3AC714-5B23-4BAC-8ED6-FE58E2D0AE4B}" type="presOf" srcId="{7543CD2D-EFBD-40A3-A4BB-98791AB929D0}" destId="{73BB340F-2D99-4ACE-AEC5-F08E567A54F6}" srcOrd="0" destOrd="0" presId="urn:microsoft.com/office/officeart/2005/8/layout/radial6"/>
    <dgm:cxn modelId="{81E45E22-3546-4654-ABE6-2A4B9457E4EB}" type="presOf" srcId="{69919EC0-8CBF-479E-8CE5-6477EC3B53A1}" destId="{BE5B2D9A-9AD6-4E7B-8D15-0AA46B28C6DA}" srcOrd="0" destOrd="0" presId="urn:microsoft.com/office/officeart/2005/8/layout/radial6"/>
    <dgm:cxn modelId="{F4D97430-0899-4332-A3F7-B5D7A079DA90}" type="presOf" srcId="{19633B46-F913-4349-9287-82D45BD09489}" destId="{99AE0318-A253-4A49-A64C-C0CBA6D8C67B}" srcOrd="0" destOrd="0" presId="urn:microsoft.com/office/officeart/2005/8/layout/radial6"/>
    <dgm:cxn modelId="{BAF9346A-5CEE-4A44-86B5-CE09A12C3409}" srcId="{45D3E2C4-BA7A-413B-A4AF-D20C51B244AF}" destId="{D42EBEB7-1574-4B6E-A87D-A7C8ECBCD233}" srcOrd="2" destOrd="0" parTransId="{2CDCF7A3-6B5C-4D12-955D-EF659748C7B2}" sibTransId="{105AA7B6-A720-4735-AD76-F1EC15A21142}"/>
    <dgm:cxn modelId="{DDD0BE74-C295-4FC9-A340-AD96F823CD34}" type="presOf" srcId="{D42EBEB7-1574-4B6E-A87D-A7C8ECBCD233}" destId="{3CC6FA9D-EC3B-4D83-9D4E-B221945BF585}" srcOrd="0" destOrd="0" presId="urn:microsoft.com/office/officeart/2005/8/layout/radial6"/>
    <dgm:cxn modelId="{E6DE3B57-7D33-4217-95F5-8B4EC1E39ACA}" type="presOf" srcId="{94C1D4F6-A93A-4BA2-B5BC-18F878F6BDDD}" destId="{EF57CF48-6D8A-4204-90F5-E345624F0AB3}" srcOrd="0" destOrd="0" presId="urn:microsoft.com/office/officeart/2005/8/layout/radial6"/>
    <dgm:cxn modelId="{98838884-6DE4-40CC-8E0D-A642F722B29E}" srcId="{45D3E2C4-BA7A-413B-A4AF-D20C51B244AF}" destId="{94C1D4F6-A93A-4BA2-B5BC-18F878F6BDDD}" srcOrd="0" destOrd="0" parTransId="{52BAC339-D499-48D0-97F6-2AB1BF26CC2C}" sibTransId="{04953AA2-FF41-48DC-8795-13D4BAEE560C}"/>
    <dgm:cxn modelId="{3EA69195-8F64-45B5-8391-B54B562F73C5}" type="presOf" srcId="{105AA7B6-A720-4735-AD76-F1EC15A21142}" destId="{E11DC63A-FEFB-4E11-BE4B-3EA2699AD5DC}" srcOrd="0" destOrd="0" presId="urn:microsoft.com/office/officeart/2005/8/layout/radial6"/>
    <dgm:cxn modelId="{7DA38CA5-DF75-47F9-9DAD-9E605E2A4319}" type="presOf" srcId="{04953AA2-FF41-48DC-8795-13D4BAEE560C}" destId="{A2759F1C-1CD2-46C7-926F-E8B903314747}" srcOrd="0" destOrd="0" presId="urn:microsoft.com/office/officeart/2005/8/layout/radial6"/>
    <dgm:cxn modelId="{FB41C6C2-2ED2-43E6-99F8-7E86983B4596}" srcId="{69919EC0-8CBF-479E-8CE5-6477EC3B53A1}" destId="{45D3E2C4-BA7A-413B-A4AF-D20C51B244AF}" srcOrd="0" destOrd="0" parTransId="{FBD2C11B-20AE-4D02-A8F4-04A5AEF3C15F}" sibTransId="{309EE5F5-1EDA-409B-87FB-83DD5320441E}"/>
    <dgm:cxn modelId="{80FF37DC-26EC-4A63-BE11-F13454B0D092}" type="presOf" srcId="{45D3E2C4-BA7A-413B-A4AF-D20C51B244AF}" destId="{DF46FB8C-B347-441A-970B-673E5375EC5E}" srcOrd="0" destOrd="0" presId="urn:microsoft.com/office/officeart/2005/8/layout/radial6"/>
    <dgm:cxn modelId="{840AA7E6-4CD7-4C36-8034-B2BAD2D4AB9D}" type="presOf" srcId="{C65ED6CC-9A53-4CBC-B6F7-F66220328DAB}" destId="{1B252C7D-08C3-455E-BA31-83400C74C187}" srcOrd="0" destOrd="0" presId="urn:microsoft.com/office/officeart/2005/8/layout/radial6"/>
    <dgm:cxn modelId="{7A99BAEE-EEA1-4A26-B12B-62AA8924E560}" srcId="{45D3E2C4-BA7A-413B-A4AF-D20C51B244AF}" destId="{19633B46-F913-4349-9287-82D45BD09489}" srcOrd="3" destOrd="0" parTransId="{E04D254E-948A-45F1-8B25-ADB51A8CE2EB}" sibTransId="{C65ED6CC-9A53-4CBC-B6F7-F66220328DAB}"/>
    <dgm:cxn modelId="{63379511-5E0E-4657-BDA2-53BC1EB8711B}" type="presParOf" srcId="{BE5B2D9A-9AD6-4E7B-8D15-0AA46B28C6DA}" destId="{DF46FB8C-B347-441A-970B-673E5375EC5E}" srcOrd="0" destOrd="0" presId="urn:microsoft.com/office/officeart/2005/8/layout/radial6"/>
    <dgm:cxn modelId="{A8C2E94F-7FC6-4568-86BC-295D1FDE9B18}" type="presParOf" srcId="{BE5B2D9A-9AD6-4E7B-8D15-0AA46B28C6DA}" destId="{EF57CF48-6D8A-4204-90F5-E345624F0AB3}" srcOrd="1" destOrd="0" presId="urn:microsoft.com/office/officeart/2005/8/layout/radial6"/>
    <dgm:cxn modelId="{E3312D50-BF7C-42EB-81A5-93AD7885466A}" type="presParOf" srcId="{BE5B2D9A-9AD6-4E7B-8D15-0AA46B28C6DA}" destId="{499F849E-2A85-4854-A361-825EC7DE1A17}" srcOrd="2" destOrd="0" presId="urn:microsoft.com/office/officeart/2005/8/layout/radial6"/>
    <dgm:cxn modelId="{8C150FBD-F5B0-4A4F-99DC-D77C1ACB3B66}" type="presParOf" srcId="{BE5B2D9A-9AD6-4E7B-8D15-0AA46B28C6DA}" destId="{A2759F1C-1CD2-46C7-926F-E8B903314747}" srcOrd="3" destOrd="0" presId="urn:microsoft.com/office/officeart/2005/8/layout/radial6"/>
    <dgm:cxn modelId="{E964D9D9-E53E-4BBF-ACD2-9C4365F450A4}" type="presParOf" srcId="{BE5B2D9A-9AD6-4E7B-8D15-0AA46B28C6DA}" destId="{955D237E-3186-49E7-B638-E8582938A9A3}" srcOrd="4" destOrd="0" presId="urn:microsoft.com/office/officeart/2005/8/layout/radial6"/>
    <dgm:cxn modelId="{76FE42E8-6E9F-4C39-9043-E1943A897970}" type="presParOf" srcId="{BE5B2D9A-9AD6-4E7B-8D15-0AA46B28C6DA}" destId="{F385AF6A-F98E-4BD5-B718-8E6E612DB471}" srcOrd="5" destOrd="0" presId="urn:microsoft.com/office/officeart/2005/8/layout/radial6"/>
    <dgm:cxn modelId="{77AC43FA-52D9-4BE9-87BF-C73E6751E4B2}" type="presParOf" srcId="{BE5B2D9A-9AD6-4E7B-8D15-0AA46B28C6DA}" destId="{73BB340F-2D99-4ACE-AEC5-F08E567A54F6}" srcOrd="6" destOrd="0" presId="urn:microsoft.com/office/officeart/2005/8/layout/radial6"/>
    <dgm:cxn modelId="{D9BBDFA9-2C9B-4E79-A457-0B8D444642B0}" type="presParOf" srcId="{BE5B2D9A-9AD6-4E7B-8D15-0AA46B28C6DA}" destId="{3CC6FA9D-EC3B-4D83-9D4E-B221945BF585}" srcOrd="7" destOrd="0" presId="urn:microsoft.com/office/officeart/2005/8/layout/radial6"/>
    <dgm:cxn modelId="{313E4CBB-27D6-49D7-B97A-4F3BEE4D53A6}" type="presParOf" srcId="{BE5B2D9A-9AD6-4E7B-8D15-0AA46B28C6DA}" destId="{02141B9F-1CF8-40A9-AF2D-CE905DBD8956}" srcOrd="8" destOrd="0" presId="urn:microsoft.com/office/officeart/2005/8/layout/radial6"/>
    <dgm:cxn modelId="{F5D27BA9-148B-4615-844F-62CCB09C94E9}" type="presParOf" srcId="{BE5B2D9A-9AD6-4E7B-8D15-0AA46B28C6DA}" destId="{E11DC63A-FEFB-4E11-BE4B-3EA2699AD5DC}" srcOrd="9" destOrd="0" presId="urn:microsoft.com/office/officeart/2005/8/layout/radial6"/>
    <dgm:cxn modelId="{F3EEDF13-BC48-41CD-B799-DC9AE664AD8D}" type="presParOf" srcId="{BE5B2D9A-9AD6-4E7B-8D15-0AA46B28C6DA}" destId="{99AE0318-A253-4A49-A64C-C0CBA6D8C67B}" srcOrd="10" destOrd="0" presId="urn:microsoft.com/office/officeart/2005/8/layout/radial6"/>
    <dgm:cxn modelId="{FBD13FF9-EAA3-42AC-A0AE-0217776CDDE5}" type="presParOf" srcId="{BE5B2D9A-9AD6-4E7B-8D15-0AA46B28C6DA}" destId="{3A7A5817-1D28-491A-A661-EA4C91E51905}" srcOrd="11" destOrd="0" presId="urn:microsoft.com/office/officeart/2005/8/layout/radial6"/>
    <dgm:cxn modelId="{AC83C4FE-E3E5-4EBC-A9E9-657C5B282142}" type="presParOf" srcId="{BE5B2D9A-9AD6-4E7B-8D15-0AA46B28C6DA}" destId="{1B252C7D-08C3-455E-BA31-83400C74C18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BB258A-F56B-4377-B5EF-91CD1C034A95}" type="doc">
      <dgm:prSet loTypeId="urn:microsoft.com/office/officeart/2005/8/layout/hProcess9" loCatId="process" qsTypeId="urn:microsoft.com/office/officeart/2005/8/quickstyle/3d1" qsCatId="3D" csTypeId="urn:microsoft.com/office/officeart/2005/8/colors/accent1_2" csCatId="accent1" phldr="1"/>
      <dgm:spPr/>
    </dgm:pt>
    <dgm:pt modelId="{EF26B661-D7C6-4135-8B38-BDD7AEB4FB0D}">
      <dgm:prSet phldrT="[Text]" custT="1"/>
      <dgm:spPr/>
      <dgm:t>
        <a:bodyPr/>
        <a:lstStyle/>
        <a:p>
          <a:r>
            <a:rPr lang="en-US" sz="2500" dirty="0">
              <a:latin typeface="Gill Sans" panose="020B0602020104020203" pitchFamily="34" charset="0"/>
            </a:rPr>
            <a:t>Departments Submit PPR</a:t>
          </a:r>
        </a:p>
      </dgm:t>
    </dgm:pt>
    <dgm:pt modelId="{8BCA8365-DCB3-4932-9B24-B2A5C6CCCB99}" type="parTrans" cxnId="{8C083483-07ED-4FCC-8082-E8107E224F14}">
      <dgm:prSet/>
      <dgm:spPr/>
      <dgm:t>
        <a:bodyPr/>
        <a:lstStyle/>
        <a:p>
          <a:endParaRPr lang="en-US"/>
        </a:p>
      </dgm:t>
    </dgm:pt>
    <dgm:pt modelId="{856AD71B-5447-4F19-9057-0E1F755D6D79}" type="sibTrans" cxnId="{8C083483-07ED-4FCC-8082-E8107E224F14}">
      <dgm:prSet/>
      <dgm:spPr/>
      <dgm:t>
        <a:bodyPr/>
        <a:lstStyle/>
        <a:p>
          <a:endParaRPr lang="en-US"/>
        </a:p>
      </dgm:t>
    </dgm:pt>
    <dgm:pt modelId="{EF8375A6-A745-41F0-BBCF-92D9A0C2897E}">
      <dgm:prSet phldrT="[Text]"/>
      <dgm:spPr/>
      <dgm:t>
        <a:bodyPr/>
        <a:lstStyle/>
        <a:p>
          <a:r>
            <a:rPr lang="en-US" dirty="0">
              <a:latin typeface="Gill Sans" panose="020B0602020104020203" pitchFamily="34" charset="0"/>
            </a:rPr>
            <a:t>Area combines &amp; prioritizes requests </a:t>
          </a:r>
        </a:p>
      </dgm:t>
    </dgm:pt>
    <dgm:pt modelId="{18E3D391-D2CD-4F91-BC17-56B8C67AF1C8}" type="parTrans" cxnId="{C8183EF7-A4E7-4FDE-9922-474D7087E006}">
      <dgm:prSet/>
      <dgm:spPr/>
      <dgm:t>
        <a:bodyPr/>
        <a:lstStyle/>
        <a:p>
          <a:endParaRPr lang="en-US"/>
        </a:p>
      </dgm:t>
    </dgm:pt>
    <dgm:pt modelId="{11A74BD0-2C2B-4705-B973-3CE210C5F623}" type="sibTrans" cxnId="{C8183EF7-A4E7-4FDE-9922-474D7087E006}">
      <dgm:prSet/>
      <dgm:spPr/>
      <dgm:t>
        <a:bodyPr/>
        <a:lstStyle/>
        <a:p>
          <a:endParaRPr lang="en-US"/>
        </a:p>
      </dgm:t>
    </dgm:pt>
    <dgm:pt modelId="{D0FA706E-8415-42E3-ACD8-D8297DA8418D}">
      <dgm:prSet phldrT="[Text]"/>
      <dgm:spPr/>
      <dgm:t>
        <a:bodyPr/>
        <a:lstStyle/>
        <a:p>
          <a:r>
            <a:rPr lang="en-US" dirty="0">
              <a:latin typeface="Gill Sans" panose="020B0602020104020203" pitchFamily="34" charset="0"/>
            </a:rPr>
            <a:t>President’s Cabinet reviews prioritization,  funding &amp; discusses w/ Crafton Council</a:t>
          </a:r>
        </a:p>
      </dgm:t>
    </dgm:pt>
    <dgm:pt modelId="{D7A744DF-F30D-46B8-AF7A-CF2F13BE44D4}" type="parTrans" cxnId="{FAFADDF0-FA36-4280-9E70-3EC56816A16C}">
      <dgm:prSet/>
      <dgm:spPr/>
      <dgm:t>
        <a:bodyPr/>
        <a:lstStyle/>
        <a:p>
          <a:endParaRPr lang="en-US"/>
        </a:p>
      </dgm:t>
    </dgm:pt>
    <dgm:pt modelId="{A86A029F-CCC7-498A-8B28-A92CFF283AD6}" type="sibTrans" cxnId="{FAFADDF0-FA36-4280-9E70-3EC56816A16C}">
      <dgm:prSet/>
      <dgm:spPr/>
      <dgm:t>
        <a:bodyPr/>
        <a:lstStyle/>
        <a:p>
          <a:endParaRPr lang="en-US"/>
        </a:p>
      </dgm:t>
    </dgm:pt>
    <dgm:pt modelId="{2C9AC395-E6D7-4CFA-9AA5-961A8F8A15CE}">
      <dgm:prSet/>
      <dgm:spPr/>
      <dgm:t>
        <a:bodyPr/>
        <a:lstStyle/>
        <a:p>
          <a:r>
            <a:rPr lang="en-US" dirty="0">
              <a:latin typeface="Gill Sans" panose="020B0602020104020203" pitchFamily="34" charset="0"/>
            </a:rPr>
            <a:t>PPR Committee combines &amp; prioritizes area requests – sends to Crafton Council &amp; Pres Cabinet</a:t>
          </a:r>
        </a:p>
      </dgm:t>
    </dgm:pt>
    <dgm:pt modelId="{795EA7A1-E564-4AAB-A2C2-34F70D7E5E8B}" type="parTrans" cxnId="{E328D39F-FAC7-4A03-8C0C-1F247F3A512A}">
      <dgm:prSet/>
      <dgm:spPr/>
      <dgm:t>
        <a:bodyPr/>
        <a:lstStyle/>
        <a:p>
          <a:endParaRPr lang="en-US"/>
        </a:p>
      </dgm:t>
    </dgm:pt>
    <dgm:pt modelId="{B3F330F5-42ED-4448-B0E0-7D0B34A8BD05}" type="sibTrans" cxnId="{E328D39F-FAC7-4A03-8C0C-1F247F3A512A}">
      <dgm:prSet/>
      <dgm:spPr/>
      <dgm:t>
        <a:bodyPr/>
        <a:lstStyle/>
        <a:p>
          <a:endParaRPr lang="en-US"/>
        </a:p>
      </dgm:t>
    </dgm:pt>
    <dgm:pt modelId="{5FC8F227-AE61-415D-80D6-0E52273279A5}">
      <dgm:prSet/>
      <dgm:spPr/>
      <dgm:t>
        <a:bodyPr/>
        <a:lstStyle/>
        <a:p>
          <a:r>
            <a:rPr lang="en-US" dirty="0">
              <a:latin typeface="Gill Sans" panose="020B0602020104020203" pitchFamily="34" charset="0"/>
            </a:rPr>
            <a:t>Managers informed of funded requests for procurement</a:t>
          </a:r>
        </a:p>
      </dgm:t>
    </dgm:pt>
    <dgm:pt modelId="{9074C46B-F9B4-442B-A8DC-051C6B6C10D3}" type="parTrans" cxnId="{505BC977-D1E4-463A-BEFB-D0B714D850E4}">
      <dgm:prSet/>
      <dgm:spPr/>
      <dgm:t>
        <a:bodyPr/>
        <a:lstStyle/>
        <a:p>
          <a:endParaRPr lang="en-US"/>
        </a:p>
      </dgm:t>
    </dgm:pt>
    <dgm:pt modelId="{6FDC4F54-9885-4E24-9F33-4EFB906F2F4B}" type="sibTrans" cxnId="{505BC977-D1E4-463A-BEFB-D0B714D850E4}">
      <dgm:prSet/>
      <dgm:spPr/>
      <dgm:t>
        <a:bodyPr/>
        <a:lstStyle/>
        <a:p>
          <a:endParaRPr lang="en-US"/>
        </a:p>
      </dgm:t>
    </dgm:pt>
    <dgm:pt modelId="{FE0E321C-0498-4B34-A041-27BBFFD28E73}" type="pres">
      <dgm:prSet presAssocID="{76BB258A-F56B-4377-B5EF-91CD1C034A95}" presName="CompostProcess" presStyleCnt="0">
        <dgm:presLayoutVars>
          <dgm:dir/>
          <dgm:resizeHandles val="exact"/>
        </dgm:presLayoutVars>
      </dgm:prSet>
      <dgm:spPr/>
    </dgm:pt>
    <dgm:pt modelId="{CF909630-EDEC-4417-A356-A417B3612C0A}" type="pres">
      <dgm:prSet presAssocID="{76BB258A-F56B-4377-B5EF-91CD1C034A95}" presName="arrow" presStyleLbl="bgShp" presStyleIdx="0" presStyleCnt="1"/>
      <dgm:spPr/>
    </dgm:pt>
    <dgm:pt modelId="{3FEB5932-C866-459D-BB09-F619C5F8777D}" type="pres">
      <dgm:prSet presAssocID="{76BB258A-F56B-4377-B5EF-91CD1C034A95}" presName="linearProcess" presStyleCnt="0"/>
      <dgm:spPr/>
    </dgm:pt>
    <dgm:pt modelId="{0AA31102-58F8-46A2-8B4E-005CE33FBF97}" type="pres">
      <dgm:prSet presAssocID="{EF26B661-D7C6-4135-8B38-BDD7AEB4FB0D}" presName="textNode" presStyleLbl="node1" presStyleIdx="0" presStyleCnt="5">
        <dgm:presLayoutVars>
          <dgm:bulletEnabled val="1"/>
        </dgm:presLayoutVars>
      </dgm:prSet>
      <dgm:spPr/>
    </dgm:pt>
    <dgm:pt modelId="{BA1BAA05-8C27-44F5-8706-8B35A4399842}" type="pres">
      <dgm:prSet presAssocID="{856AD71B-5447-4F19-9057-0E1F755D6D79}" presName="sibTrans" presStyleCnt="0"/>
      <dgm:spPr/>
    </dgm:pt>
    <dgm:pt modelId="{8EB50FA1-7E2D-473D-9D33-378B72234566}" type="pres">
      <dgm:prSet presAssocID="{EF8375A6-A745-41F0-BBCF-92D9A0C2897E}" presName="textNode" presStyleLbl="node1" presStyleIdx="1" presStyleCnt="5">
        <dgm:presLayoutVars>
          <dgm:bulletEnabled val="1"/>
        </dgm:presLayoutVars>
      </dgm:prSet>
      <dgm:spPr/>
    </dgm:pt>
    <dgm:pt modelId="{9E1EC5CE-CDD1-478B-A25F-0CC4B94F8622}" type="pres">
      <dgm:prSet presAssocID="{11A74BD0-2C2B-4705-B973-3CE210C5F623}" presName="sibTrans" presStyleCnt="0"/>
      <dgm:spPr/>
    </dgm:pt>
    <dgm:pt modelId="{0776E8A8-9ADD-453C-A4E4-33C64A797C83}" type="pres">
      <dgm:prSet presAssocID="{2C9AC395-E6D7-4CFA-9AA5-961A8F8A15CE}" presName="textNode" presStyleLbl="node1" presStyleIdx="2" presStyleCnt="5">
        <dgm:presLayoutVars>
          <dgm:bulletEnabled val="1"/>
        </dgm:presLayoutVars>
      </dgm:prSet>
      <dgm:spPr/>
    </dgm:pt>
    <dgm:pt modelId="{2C4DDF61-48BD-48E5-B20D-09FBDE414F4E}" type="pres">
      <dgm:prSet presAssocID="{B3F330F5-42ED-4448-B0E0-7D0B34A8BD05}" presName="sibTrans" presStyleCnt="0"/>
      <dgm:spPr/>
    </dgm:pt>
    <dgm:pt modelId="{21631284-2FE3-45F5-8B6E-DF337F3B36D9}" type="pres">
      <dgm:prSet presAssocID="{D0FA706E-8415-42E3-ACD8-D8297DA8418D}" presName="textNode" presStyleLbl="node1" presStyleIdx="3" presStyleCnt="5">
        <dgm:presLayoutVars>
          <dgm:bulletEnabled val="1"/>
        </dgm:presLayoutVars>
      </dgm:prSet>
      <dgm:spPr/>
    </dgm:pt>
    <dgm:pt modelId="{8358D3B5-51DC-45FC-B308-E335D0C69704}" type="pres">
      <dgm:prSet presAssocID="{A86A029F-CCC7-498A-8B28-A92CFF283AD6}" presName="sibTrans" presStyleCnt="0"/>
      <dgm:spPr/>
    </dgm:pt>
    <dgm:pt modelId="{050F7F09-C2CC-4BAD-A1BF-D7C5A16406FA}" type="pres">
      <dgm:prSet presAssocID="{5FC8F227-AE61-415D-80D6-0E52273279A5}" presName="textNode" presStyleLbl="node1" presStyleIdx="4" presStyleCnt="5">
        <dgm:presLayoutVars>
          <dgm:bulletEnabled val="1"/>
        </dgm:presLayoutVars>
      </dgm:prSet>
      <dgm:spPr/>
    </dgm:pt>
  </dgm:ptLst>
  <dgm:cxnLst>
    <dgm:cxn modelId="{46C0E30A-C07F-453D-9CE6-4374A93E1735}" type="presOf" srcId="{2C9AC395-E6D7-4CFA-9AA5-961A8F8A15CE}" destId="{0776E8A8-9ADD-453C-A4E4-33C64A797C83}" srcOrd="0" destOrd="0" presId="urn:microsoft.com/office/officeart/2005/8/layout/hProcess9"/>
    <dgm:cxn modelId="{4F76182F-8DF2-4354-A88B-551D47193C97}" type="presOf" srcId="{EF8375A6-A745-41F0-BBCF-92D9A0C2897E}" destId="{8EB50FA1-7E2D-473D-9D33-378B72234566}" srcOrd="0" destOrd="0" presId="urn:microsoft.com/office/officeart/2005/8/layout/hProcess9"/>
    <dgm:cxn modelId="{36179E3F-9E1A-41B3-8007-BC57CF4B9BF3}" type="presOf" srcId="{76BB258A-F56B-4377-B5EF-91CD1C034A95}" destId="{FE0E321C-0498-4B34-A041-27BBFFD28E73}" srcOrd="0" destOrd="0" presId="urn:microsoft.com/office/officeart/2005/8/layout/hProcess9"/>
    <dgm:cxn modelId="{4EEAAB46-2863-473D-A9CB-1230B48A93A2}" type="presOf" srcId="{D0FA706E-8415-42E3-ACD8-D8297DA8418D}" destId="{21631284-2FE3-45F5-8B6E-DF337F3B36D9}" srcOrd="0" destOrd="0" presId="urn:microsoft.com/office/officeart/2005/8/layout/hProcess9"/>
    <dgm:cxn modelId="{505BC977-D1E4-463A-BEFB-D0B714D850E4}" srcId="{76BB258A-F56B-4377-B5EF-91CD1C034A95}" destId="{5FC8F227-AE61-415D-80D6-0E52273279A5}" srcOrd="4" destOrd="0" parTransId="{9074C46B-F9B4-442B-A8DC-051C6B6C10D3}" sibTransId="{6FDC4F54-9885-4E24-9F33-4EFB906F2F4B}"/>
    <dgm:cxn modelId="{8C083483-07ED-4FCC-8082-E8107E224F14}" srcId="{76BB258A-F56B-4377-B5EF-91CD1C034A95}" destId="{EF26B661-D7C6-4135-8B38-BDD7AEB4FB0D}" srcOrd="0" destOrd="0" parTransId="{8BCA8365-DCB3-4932-9B24-B2A5C6CCCB99}" sibTransId="{856AD71B-5447-4F19-9057-0E1F755D6D79}"/>
    <dgm:cxn modelId="{B812F09E-F231-470B-80C4-EEF16D869A38}" type="presOf" srcId="{5FC8F227-AE61-415D-80D6-0E52273279A5}" destId="{050F7F09-C2CC-4BAD-A1BF-D7C5A16406FA}" srcOrd="0" destOrd="0" presId="urn:microsoft.com/office/officeart/2005/8/layout/hProcess9"/>
    <dgm:cxn modelId="{E328D39F-FAC7-4A03-8C0C-1F247F3A512A}" srcId="{76BB258A-F56B-4377-B5EF-91CD1C034A95}" destId="{2C9AC395-E6D7-4CFA-9AA5-961A8F8A15CE}" srcOrd="2" destOrd="0" parTransId="{795EA7A1-E564-4AAB-A2C2-34F70D7E5E8B}" sibTransId="{B3F330F5-42ED-4448-B0E0-7D0B34A8BD05}"/>
    <dgm:cxn modelId="{AFA59AB8-2E57-45C7-966A-15074BAC0CA9}" type="presOf" srcId="{EF26B661-D7C6-4135-8B38-BDD7AEB4FB0D}" destId="{0AA31102-58F8-46A2-8B4E-005CE33FBF97}" srcOrd="0" destOrd="0" presId="urn:microsoft.com/office/officeart/2005/8/layout/hProcess9"/>
    <dgm:cxn modelId="{FAFADDF0-FA36-4280-9E70-3EC56816A16C}" srcId="{76BB258A-F56B-4377-B5EF-91CD1C034A95}" destId="{D0FA706E-8415-42E3-ACD8-D8297DA8418D}" srcOrd="3" destOrd="0" parTransId="{D7A744DF-F30D-46B8-AF7A-CF2F13BE44D4}" sibTransId="{A86A029F-CCC7-498A-8B28-A92CFF283AD6}"/>
    <dgm:cxn modelId="{C8183EF7-A4E7-4FDE-9922-474D7087E006}" srcId="{76BB258A-F56B-4377-B5EF-91CD1C034A95}" destId="{EF8375A6-A745-41F0-BBCF-92D9A0C2897E}" srcOrd="1" destOrd="0" parTransId="{18E3D391-D2CD-4F91-BC17-56B8C67AF1C8}" sibTransId="{11A74BD0-2C2B-4705-B973-3CE210C5F623}"/>
    <dgm:cxn modelId="{DDC6C53D-C9C3-44D3-9902-A39D6075F476}" type="presParOf" srcId="{FE0E321C-0498-4B34-A041-27BBFFD28E73}" destId="{CF909630-EDEC-4417-A356-A417B3612C0A}" srcOrd="0" destOrd="0" presId="urn:microsoft.com/office/officeart/2005/8/layout/hProcess9"/>
    <dgm:cxn modelId="{1A41C21F-DDAA-49D9-A5F9-6BB6D866E275}" type="presParOf" srcId="{FE0E321C-0498-4B34-A041-27BBFFD28E73}" destId="{3FEB5932-C866-459D-BB09-F619C5F8777D}" srcOrd="1" destOrd="0" presId="urn:microsoft.com/office/officeart/2005/8/layout/hProcess9"/>
    <dgm:cxn modelId="{BD92D1F6-71BC-4D9A-A3A5-0157AF3C8AEC}" type="presParOf" srcId="{3FEB5932-C866-459D-BB09-F619C5F8777D}" destId="{0AA31102-58F8-46A2-8B4E-005CE33FBF97}" srcOrd="0" destOrd="0" presId="urn:microsoft.com/office/officeart/2005/8/layout/hProcess9"/>
    <dgm:cxn modelId="{8D22A216-1CDD-4E04-9656-68436E471AB1}" type="presParOf" srcId="{3FEB5932-C866-459D-BB09-F619C5F8777D}" destId="{BA1BAA05-8C27-44F5-8706-8B35A4399842}" srcOrd="1" destOrd="0" presId="urn:microsoft.com/office/officeart/2005/8/layout/hProcess9"/>
    <dgm:cxn modelId="{A3A90F7C-95FA-47F5-A0C0-1DF52ADA2494}" type="presParOf" srcId="{3FEB5932-C866-459D-BB09-F619C5F8777D}" destId="{8EB50FA1-7E2D-473D-9D33-378B72234566}" srcOrd="2" destOrd="0" presId="urn:microsoft.com/office/officeart/2005/8/layout/hProcess9"/>
    <dgm:cxn modelId="{7E5ABC78-112D-4155-82CF-442A330FD45F}" type="presParOf" srcId="{3FEB5932-C866-459D-BB09-F619C5F8777D}" destId="{9E1EC5CE-CDD1-478B-A25F-0CC4B94F8622}" srcOrd="3" destOrd="0" presId="urn:microsoft.com/office/officeart/2005/8/layout/hProcess9"/>
    <dgm:cxn modelId="{618FC797-DE60-4EFE-86B3-03E3EA70F3A3}" type="presParOf" srcId="{3FEB5932-C866-459D-BB09-F619C5F8777D}" destId="{0776E8A8-9ADD-453C-A4E4-33C64A797C83}" srcOrd="4" destOrd="0" presId="urn:microsoft.com/office/officeart/2005/8/layout/hProcess9"/>
    <dgm:cxn modelId="{84E1DA95-B18C-411A-AA0D-354AFB719126}" type="presParOf" srcId="{3FEB5932-C866-459D-BB09-F619C5F8777D}" destId="{2C4DDF61-48BD-48E5-B20D-09FBDE414F4E}" srcOrd="5" destOrd="0" presId="urn:microsoft.com/office/officeart/2005/8/layout/hProcess9"/>
    <dgm:cxn modelId="{7FBB94CE-0DE1-45BF-802A-B20F6D5D863D}" type="presParOf" srcId="{3FEB5932-C866-459D-BB09-F619C5F8777D}" destId="{21631284-2FE3-45F5-8B6E-DF337F3B36D9}" srcOrd="6" destOrd="0" presId="urn:microsoft.com/office/officeart/2005/8/layout/hProcess9"/>
    <dgm:cxn modelId="{0C210A3A-8F6C-45FB-A81A-DD56E2C21054}" type="presParOf" srcId="{3FEB5932-C866-459D-BB09-F619C5F8777D}" destId="{8358D3B5-51DC-45FC-B308-E335D0C69704}" srcOrd="7" destOrd="0" presId="urn:microsoft.com/office/officeart/2005/8/layout/hProcess9"/>
    <dgm:cxn modelId="{5501FA92-083F-4DB2-9816-D91120B6117E}" type="presParOf" srcId="{3FEB5932-C866-459D-BB09-F619C5F8777D}" destId="{050F7F09-C2CC-4BAD-A1BF-D7C5A16406F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dirty="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Review draft ISER in all constituent groups, and  recommend approval</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Submit to Board of Trustees, and open Forums to prepare for Fall 2027 visit</a:t>
          </a:r>
        </a:p>
      </dsp:txBody>
      <dsp:txXfrm>
        <a:off x="5110438" y="3536481"/>
        <a:ext cx="1754870" cy="983103"/>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Review draft ISER in all constituent groups, and  recommend approval</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Submit to Board of Trustees, and open Forums to prepare for Fall 2027 visit</a:t>
          </a:r>
        </a:p>
      </dsp:txBody>
      <dsp:txXfrm>
        <a:off x="5110438" y="3536481"/>
        <a:ext cx="1754870" cy="983103"/>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Review draft ISER in all constituent groups, and  recommend approval</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Submit to Board of Trustees, and open Forums to prepare for Fall 2027 visit</a:t>
          </a:r>
        </a:p>
      </dsp:txBody>
      <dsp:txXfrm>
        <a:off x="5110438" y="3536481"/>
        <a:ext cx="1754870" cy="983103"/>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Review draft ISER in all constituent groups, and  recommend approval</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Submit to Board of Trustees, and open Forums to prepare for Fall 2027 visit</a:t>
          </a:r>
        </a:p>
      </dsp:txBody>
      <dsp:txXfrm>
        <a:off x="5110438" y="3536481"/>
        <a:ext cx="1754870" cy="983103"/>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4777" y="2763956"/>
          <a:ext cx="1595336" cy="57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2024</a:t>
          </a:r>
        </a:p>
      </dsp:txBody>
      <dsp:txXfrm>
        <a:off x="204777" y="2763956"/>
        <a:ext cx="1595336" cy="575202"/>
      </dsp:txXfrm>
    </dsp:sp>
    <dsp:sp modelId="{4F470327-9AEB-244B-9A59-2E8C16604806}">
      <dsp:nvSpPr>
        <dsp:cNvPr id="0" name=""/>
        <dsp:cNvSpPr/>
      </dsp:nvSpPr>
      <dsp:spPr>
        <a:xfrm>
          <a:off x="0" y="2460161"/>
          <a:ext cx="1097866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5010" y="734924"/>
          <a:ext cx="1754870" cy="890517"/>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Crafton’s Self-Evaluation Approach Developed</a:t>
          </a:r>
        </a:p>
      </dsp:txBody>
      <dsp:txXfrm>
        <a:off x="125010" y="734924"/>
        <a:ext cx="1754870" cy="890517"/>
      </dsp:txXfrm>
    </dsp:sp>
    <dsp:sp modelId="{6C0D8FD1-7872-F54C-98A8-9CEC70F386F3}">
      <dsp:nvSpPr>
        <dsp:cNvPr id="0" name=""/>
        <dsp:cNvSpPr/>
      </dsp:nvSpPr>
      <dsp:spPr>
        <a:xfrm>
          <a:off x="1002446" y="1602526"/>
          <a:ext cx="0" cy="86534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1863"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2025</a:t>
          </a:r>
        </a:p>
      </dsp:txBody>
      <dsp:txXfrm>
        <a:off x="1201863" y="1793867"/>
        <a:ext cx="1595336" cy="579162"/>
      </dsp:txXfrm>
    </dsp:sp>
    <dsp:sp modelId="{CF8D98A5-28B7-460C-B805-BFEC22A505C9}">
      <dsp:nvSpPr>
        <dsp:cNvPr id="0" name=""/>
        <dsp:cNvSpPr/>
      </dsp:nvSpPr>
      <dsp:spPr>
        <a:xfrm>
          <a:off x="1122096"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IEAOC Meets with Committees to begin writing Standards I and II</a:t>
          </a:r>
        </a:p>
      </dsp:txBody>
      <dsp:txXfrm>
        <a:off x="1122096" y="3536481"/>
        <a:ext cx="1754870" cy="983103"/>
      </dsp:txXfrm>
    </dsp:sp>
    <dsp:sp modelId="{23F5B161-E08E-4CB0-AE48-4E7F71C7B485}">
      <dsp:nvSpPr>
        <dsp:cNvPr id="0" name=""/>
        <dsp:cNvSpPr/>
      </dsp:nvSpPr>
      <dsp:spPr>
        <a:xfrm>
          <a:off x="199953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379" y="2511019"/>
          <a:ext cx="128133" cy="12725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3546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198948"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Summer 2025</a:t>
          </a:r>
        </a:p>
      </dsp:txBody>
      <dsp:txXfrm>
        <a:off x="2198948" y="2752305"/>
        <a:ext cx="1595336" cy="579162"/>
      </dsp:txXfrm>
    </dsp:sp>
    <dsp:sp modelId="{EF752A85-ADE3-44FE-95F3-A76C0DB82A0C}">
      <dsp:nvSpPr>
        <dsp:cNvPr id="0" name=""/>
        <dsp:cNvSpPr/>
      </dsp:nvSpPr>
      <dsp:spPr>
        <a:xfrm>
          <a:off x="2119181" y="873869"/>
          <a:ext cx="1754870" cy="714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Complete drafts of Standards I and II</a:t>
          </a:r>
        </a:p>
      </dsp:txBody>
      <dsp:txXfrm>
        <a:off x="2119181" y="873869"/>
        <a:ext cx="1754870" cy="714984"/>
      </dsp:txXfrm>
    </dsp:sp>
    <dsp:sp modelId="{D06AD205-BB3C-4401-B3D8-647B6D45FFFD}">
      <dsp:nvSpPr>
        <dsp:cNvPr id="0" name=""/>
        <dsp:cNvSpPr/>
      </dsp:nvSpPr>
      <dsp:spPr>
        <a:xfrm>
          <a:off x="2996617"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BC72DBA-1406-48D1-B0EB-D60B43CFD947}">
      <dsp:nvSpPr>
        <dsp:cNvPr id="0" name=""/>
        <dsp:cNvSpPr/>
      </dsp:nvSpPr>
      <dsp:spPr>
        <a:xfrm>
          <a:off x="3196034"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2025</a:t>
          </a:r>
        </a:p>
      </dsp:txBody>
      <dsp:txXfrm>
        <a:off x="3196034" y="1793867"/>
        <a:ext cx="1595336" cy="579162"/>
      </dsp:txXfrm>
    </dsp:sp>
    <dsp:sp modelId="{FC11F6F0-0D2C-4808-8515-CA5D5CDA7B3D}">
      <dsp:nvSpPr>
        <dsp:cNvPr id="0" name=""/>
        <dsp:cNvSpPr/>
      </dsp:nvSpPr>
      <dsp:spPr>
        <a:xfrm>
          <a:off x="3116267" y="3536481"/>
          <a:ext cx="1754870" cy="1407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Begin reviewing drafts of Standards I and II</a:t>
          </a:r>
        </a:p>
        <a:p>
          <a:pPr marL="0" lvl="0" indent="0" algn="l" defTabSz="577850">
            <a:lnSpc>
              <a:spcPct val="90000"/>
            </a:lnSpc>
            <a:spcBef>
              <a:spcPct val="0"/>
            </a:spcBef>
            <a:spcAft>
              <a:spcPct val="35000"/>
            </a:spcAft>
            <a:buNone/>
          </a:pPr>
          <a:r>
            <a:rPr lang="en-US" sz="1300" kern="1200"/>
            <a:t>IEAOC Meets with committees to begin writing Standards III and IV</a:t>
          </a:r>
        </a:p>
      </dsp:txBody>
      <dsp:txXfrm>
        <a:off x="3116267" y="3536481"/>
        <a:ext cx="1754870" cy="1407625"/>
      </dsp:txXfrm>
    </dsp:sp>
    <dsp:sp modelId="{EAC7F973-2AB3-4A78-BB0B-C0D8268A3ADB}">
      <dsp:nvSpPr>
        <dsp:cNvPr id="0" name=""/>
        <dsp:cNvSpPr/>
      </dsp:nvSpPr>
      <dsp:spPr>
        <a:xfrm>
          <a:off x="399370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32550"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8BB9066-BA8C-4D4B-91CB-FD1F0A802A0E}">
      <dsp:nvSpPr>
        <dsp:cNvPr id="0" name=""/>
        <dsp:cNvSpPr/>
      </dsp:nvSpPr>
      <dsp:spPr>
        <a:xfrm>
          <a:off x="3929636"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2FBDBF6-36A3-4678-9997-029530515B7E}">
      <dsp:nvSpPr>
        <dsp:cNvPr id="0" name=""/>
        <dsp:cNvSpPr/>
      </dsp:nvSpPr>
      <dsp:spPr>
        <a:xfrm>
          <a:off x="4193119"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Spring 2026 – Summer 2026</a:t>
          </a:r>
        </a:p>
      </dsp:txBody>
      <dsp:txXfrm>
        <a:off x="4193119" y="2752305"/>
        <a:ext cx="1595336" cy="579162"/>
      </dsp:txXfrm>
    </dsp:sp>
    <dsp:sp modelId="{0608E189-E54F-4932-A76A-A66A4354E6C0}">
      <dsp:nvSpPr>
        <dsp:cNvPr id="0" name=""/>
        <dsp:cNvSpPr/>
      </dsp:nvSpPr>
      <dsp:spPr>
        <a:xfrm>
          <a:off x="4113352" y="605750"/>
          <a:ext cx="1754870" cy="983103"/>
        </a:xfrm>
        <a:prstGeom prst="rect">
          <a:avLst/>
        </a:prstGeom>
        <a:solidFill>
          <a:schemeClr val="accent1">
            <a:alpha val="90000"/>
            <a:tint val="40000"/>
            <a:hueOff val="0"/>
            <a:satOff val="0"/>
            <a:lumOff val="0"/>
            <a:alphaOff val="0"/>
          </a:schemeClr>
        </a:solidFill>
        <a:ln w="12700" cap="flat" cmpd="sng" algn="ctr">
          <a:solidFill>
            <a:srgbClr val="C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Review draft ISER in all constituent groups, and  recommend approval</a:t>
          </a:r>
        </a:p>
      </dsp:txBody>
      <dsp:txXfrm>
        <a:off x="4113352" y="605750"/>
        <a:ext cx="1754870" cy="983103"/>
      </dsp:txXfrm>
    </dsp:sp>
    <dsp:sp modelId="{412A2DCF-07C4-41AD-A597-304767FFC312}">
      <dsp:nvSpPr>
        <dsp:cNvPr id="0" name=""/>
        <dsp:cNvSpPr/>
      </dsp:nvSpPr>
      <dsp:spPr>
        <a:xfrm>
          <a:off x="4990788"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77C805-0D8A-41E3-919F-4CE4A3F38B98}">
      <dsp:nvSpPr>
        <dsp:cNvPr id="0" name=""/>
        <dsp:cNvSpPr/>
      </dsp:nvSpPr>
      <dsp:spPr>
        <a:xfrm>
          <a:off x="5190205"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Fall 2026</a:t>
          </a:r>
        </a:p>
      </dsp:txBody>
      <dsp:txXfrm>
        <a:off x="5190205" y="1793867"/>
        <a:ext cx="1595336" cy="579162"/>
      </dsp:txXfrm>
    </dsp:sp>
    <dsp:sp modelId="{5D9899C0-2B9A-4912-A957-D186DD2B780B}">
      <dsp:nvSpPr>
        <dsp:cNvPr id="0" name=""/>
        <dsp:cNvSpPr/>
      </dsp:nvSpPr>
      <dsp:spPr>
        <a:xfrm>
          <a:off x="5110438" y="3536481"/>
          <a:ext cx="1754870" cy="98310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Submit to Board of Trustees, and open Forums to prepare for Fall 2027 visit</a:t>
          </a:r>
        </a:p>
      </dsp:txBody>
      <dsp:txXfrm>
        <a:off x="5110438" y="3536481"/>
        <a:ext cx="1754870" cy="983103"/>
      </dsp:txXfrm>
    </dsp:sp>
    <dsp:sp modelId="{EB9CD3F5-13CB-4752-AE5B-926C09F3FE99}">
      <dsp:nvSpPr>
        <dsp:cNvPr id="0" name=""/>
        <dsp:cNvSpPr/>
      </dsp:nvSpPr>
      <dsp:spPr>
        <a:xfrm>
          <a:off x="5987873"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38A9B35-8073-4EE7-BA99-8826CE2CF163}">
      <dsp:nvSpPr>
        <dsp:cNvPr id="0" name=""/>
        <dsp:cNvSpPr/>
      </dsp:nvSpPr>
      <dsp:spPr>
        <a:xfrm>
          <a:off x="4926721"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FF96A8C-A091-47F3-A4DB-28E30C90D115}">
      <dsp:nvSpPr>
        <dsp:cNvPr id="0" name=""/>
        <dsp:cNvSpPr/>
      </dsp:nvSpPr>
      <dsp:spPr>
        <a:xfrm>
          <a:off x="5923807"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392504-A5B0-344D-AB85-F4AF161AF7B8}">
      <dsp:nvSpPr>
        <dsp:cNvPr id="0" name=""/>
        <dsp:cNvSpPr/>
      </dsp:nvSpPr>
      <dsp:spPr>
        <a:xfrm>
          <a:off x="6187290"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December 15, 2026</a:t>
          </a:r>
        </a:p>
      </dsp:txBody>
      <dsp:txXfrm>
        <a:off x="6187290" y="2752305"/>
        <a:ext cx="1595336" cy="579162"/>
      </dsp:txXfrm>
    </dsp:sp>
    <dsp:sp modelId="{84FF56A9-3508-BF4D-B014-6C3CB3B63891}">
      <dsp:nvSpPr>
        <dsp:cNvPr id="0" name=""/>
        <dsp:cNvSpPr/>
      </dsp:nvSpPr>
      <dsp:spPr>
        <a:xfrm>
          <a:off x="6107524"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Institutional Self-Evaluation Report due</a:t>
          </a:r>
        </a:p>
      </dsp:txBody>
      <dsp:txXfrm>
        <a:off x="6107524" y="873869"/>
        <a:ext cx="1754870" cy="714984"/>
      </dsp:txXfrm>
    </dsp:sp>
    <dsp:sp modelId="{FC4B9765-A4C3-204E-95B9-4E7CC7CD0619}">
      <dsp:nvSpPr>
        <dsp:cNvPr id="0" name=""/>
        <dsp:cNvSpPr/>
      </dsp:nvSpPr>
      <dsp:spPr>
        <a:xfrm>
          <a:off x="698495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83E5D7-EF41-664B-8760-2265FDF923A6}">
      <dsp:nvSpPr>
        <dsp:cNvPr id="0" name=""/>
        <dsp:cNvSpPr/>
      </dsp:nvSpPr>
      <dsp:spPr>
        <a:xfrm>
          <a:off x="7184376"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Spring 2027</a:t>
          </a:r>
        </a:p>
      </dsp:txBody>
      <dsp:txXfrm>
        <a:off x="7184376" y="1793867"/>
        <a:ext cx="1595336" cy="579162"/>
      </dsp:txXfrm>
    </dsp:sp>
    <dsp:sp modelId="{033813DD-7A26-8E4A-93C3-78E19083014D}">
      <dsp:nvSpPr>
        <dsp:cNvPr id="0" name=""/>
        <dsp:cNvSpPr/>
      </dsp:nvSpPr>
      <dsp:spPr>
        <a:xfrm>
          <a:off x="7104609"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Team ISER Review</a:t>
          </a:r>
        </a:p>
      </dsp:txBody>
      <dsp:txXfrm>
        <a:off x="7104609" y="3536481"/>
        <a:ext cx="1754870" cy="714984"/>
      </dsp:txXfrm>
    </dsp:sp>
    <dsp:sp modelId="{471D6C86-8334-3746-A134-0533EC1F652D}">
      <dsp:nvSpPr>
        <dsp:cNvPr id="0" name=""/>
        <dsp:cNvSpPr/>
      </dsp:nvSpPr>
      <dsp:spPr>
        <a:xfrm>
          <a:off x="7982044"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D551AD4-5E57-E54E-81C4-99532364A982}">
      <dsp:nvSpPr>
        <dsp:cNvPr id="0" name=""/>
        <dsp:cNvSpPr/>
      </dsp:nvSpPr>
      <dsp:spPr>
        <a:xfrm>
          <a:off x="692089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C6CCF-95C8-2144-B1C3-7BDD5B91AB18}">
      <dsp:nvSpPr>
        <dsp:cNvPr id="0" name=""/>
        <dsp:cNvSpPr/>
      </dsp:nvSpPr>
      <dsp:spPr>
        <a:xfrm>
          <a:off x="7917978"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7DAB47-634C-1D4F-8B45-F3E6CF811D59}">
      <dsp:nvSpPr>
        <dsp:cNvPr id="0" name=""/>
        <dsp:cNvSpPr/>
      </dsp:nvSpPr>
      <dsp:spPr>
        <a:xfrm>
          <a:off x="8181461" y="2752305"/>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Fall 2027</a:t>
          </a:r>
        </a:p>
      </dsp:txBody>
      <dsp:txXfrm>
        <a:off x="8181461" y="2752305"/>
        <a:ext cx="1595336" cy="579162"/>
      </dsp:txXfrm>
    </dsp:sp>
    <dsp:sp modelId="{1128EF03-F9C3-CA4D-A38E-E6B12E99BEE3}">
      <dsp:nvSpPr>
        <dsp:cNvPr id="0" name=""/>
        <dsp:cNvSpPr/>
      </dsp:nvSpPr>
      <dsp:spPr>
        <a:xfrm>
          <a:off x="8101695" y="873869"/>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Peer Review – Focused Site Visit</a:t>
          </a:r>
        </a:p>
      </dsp:txBody>
      <dsp:txXfrm>
        <a:off x="8101695" y="873869"/>
        <a:ext cx="1754870" cy="714984"/>
      </dsp:txXfrm>
    </dsp:sp>
    <dsp:sp modelId="{2EAF1841-C596-594A-BA1D-C6C48D325B03}">
      <dsp:nvSpPr>
        <dsp:cNvPr id="0" name=""/>
        <dsp:cNvSpPr/>
      </dsp:nvSpPr>
      <dsp:spPr>
        <a:xfrm>
          <a:off x="897913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E661A33-E336-2241-BCAC-DB8ABF990AA9}">
      <dsp:nvSpPr>
        <dsp:cNvPr id="0" name=""/>
        <dsp:cNvSpPr/>
      </dsp:nvSpPr>
      <dsp:spPr>
        <a:xfrm>
          <a:off x="9178547" y="1793867"/>
          <a:ext cx="1595336"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January 2028</a:t>
          </a:r>
        </a:p>
      </dsp:txBody>
      <dsp:txXfrm>
        <a:off x="9178547" y="1793867"/>
        <a:ext cx="1595336" cy="579162"/>
      </dsp:txXfrm>
    </dsp:sp>
    <dsp:sp modelId="{5E1AF8DD-49B6-424D-A052-BBFE5A3D6276}">
      <dsp:nvSpPr>
        <dsp:cNvPr id="0" name=""/>
        <dsp:cNvSpPr/>
      </dsp:nvSpPr>
      <dsp:spPr>
        <a:xfrm>
          <a:off x="9098780" y="3536481"/>
          <a:ext cx="1754870"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Commission Action</a:t>
          </a:r>
        </a:p>
      </dsp:txBody>
      <dsp:txXfrm>
        <a:off x="9098780" y="3536481"/>
        <a:ext cx="1754870" cy="714984"/>
      </dsp:txXfrm>
    </dsp:sp>
    <dsp:sp modelId="{C409FC54-45E4-2E4A-92A7-6EEB88736030}">
      <dsp:nvSpPr>
        <dsp:cNvPr id="0" name=""/>
        <dsp:cNvSpPr/>
      </dsp:nvSpPr>
      <dsp:spPr>
        <a:xfrm>
          <a:off x="9976215"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EEECF01-4280-5943-A1F4-519E248CEAA1}">
      <dsp:nvSpPr>
        <dsp:cNvPr id="0" name=""/>
        <dsp:cNvSpPr/>
      </dsp:nvSpPr>
      <dsp:spPr>
        <a:xfrm>
          <a:off x="891506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029BF-4D7F-2348-B84B-A17586DB4227}">
      <dsp:nvSpPr>
        <dsp:cNvPr id="0" name=""/>
        <dsp:cNvSpPr/>
      </dsp:nvSpPr>
      <dsp:spPr>
        <a:xfrm>
          <a:off x="9912149"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A8C25-E021-414C-B1D0-F9BB48C204DE}">
      <dsp:nvSpPr>
        <dsp:cNvPr id="0" name=""/>
        <dsp:cNvSpPr/>
      </dsp:nvSpPr>
      <dsp:spPr>
        <a:xfrm>
          <a:off x="6238" y="459935"/>
          <a:ext cx="1943587" cy="18471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Gill Sans" panose="020B0602020104020203" pitchFamily="34" charset="0"/>
            </a:rPr>
            <a:t>Investment</a:t>
          </a:r>
        </a:p>
        <a:p>
          <a:pPr marL="0" lvl="0" indent="0" algn="ctr" defTabSz="844550">
            <a:lnSpc>
              <a:spcPct val="90000"/>
            </a:lnSpc>
            <a:spcBef>
              <a:spcPct val="0"/>
            </a:spcBef>
            <a:spcAft>
              <a:spcPct val="35000"/>
            </a:spcAft>
            <a:buNone/>
          </a:pPr>
          <a:r>
            <a:rPr lang="en-US" sz="2400" b="1" kern="1200" dirty="0">
              <a:latin typeface="Gill Sans" panose="020B0602020104020203" pitchFamily="34" charset="0"/>
            </a:rPr>
            <a:t>$2.7M</a:t>
          </a:r>
        </a:p>
      </dsp:txBody>
      <dsp:txXfrm>
        <a:off x="290870" y="730443"/>
        <a:ext cx="1374323" cy="1306125"/>
      </dsp:txXfrm>
    </dsp:sp>
    <dsp:sp modelId="{790A4E9E-5EA3-40EB-824B-6D6460765C15}">
      <dsp:nvSpPr>
        <dsp:cNvPr id="0" name=""/>
        <dsp:cNvSpPr/>
      </dsp:nvSpPr>
      <dsp:spPr>
        <a:xfrm>
          <a:off x="2077270" y="928347"/>
          <a:ext cx="910316" cy="910316"/>
        </a:xfrm>
        <a:prstGeom prst="mathPlus">
          <a:avLst/>
        </a:prstGeom>
        <a:solidFill>
          <a:srgbClr val="96989A"/>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197932" y="1276452"/>
        <a:ext cx="668992" cy="214106"/>
      </dsp:txXfrm>
    </dsp:sp>
    <dsp:sp modelId="{87661C12-1875-440A-A67C-CD068739F674}">
      <dsp:nvSpPr>
        <dsp:cNvPr id="0" name=""/>
        <dsp:cNvSpPr/>
      </dsp:nvSpPr>
      <dsp:spPr>
        <a:xfrm>
          <a:off x="3115031" y="558398"/>
          <a:ext cx="1750741" cy="1650214"/>
        </a:xfrm>
        <a:prstGeom prst="ellipse">
          <a:avLst/>
        </a:prstGeom>
        <a:solidFill>
          <a:schemeClr val="accent1">
            <a:hueOff val="0"/>
            <a:satOff val="0"/>
            <a:lum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ill Sans" panose="020B0602020104020203" pitchFamily="34" charset="0"/>
            </a:rPr>
            <a:t>Gains</a:t>
          </a:r>
          <a:endParaRPr lang="en-US" sz="2000" b="1" kern="1200" dirty="0">
            <a:latin typeface="Gill Sans" panose="020B0602020104020203" pitchFamily="34" charset="0"/>
          </a:endParaRPr>
        </a:p>
        <a:p>
          <a:pPr marL="0" lvl="0" indent="0" algn="ctr" defTabSz="1066800">
            <a:lnSpc>
              <a:spcPct val="90000"/>
            </a:lnSpc>
            <a:spcBef>
              <a:spcPct val="0"/>
            </a:spcBef>
            <a:spcAft>
              <a:spcPct val="35000"/>
            </a:spcAft>
            <a:buNone/>
          </a:pPr>
          <a:r>
            <a:rPr lang="en-US" sz="1800" b="1" kern="1200" dirty="0">
              <a:latin typeface="Gill Sans" panose="020B0602020104020203" pitchFamily="34" charset="0"/>
            </a:rPr>
            <a:t>$1,052,047</a:t>
          </a:r>
        </a:p>
      </dsp:txBody>
      <dsp:txXfrm>
        <a:off x="3371421" y="800066"/>
        <a:ext cx="1237961" cy="1166878"/>
      </dsp:txXfrm>
    </dsp:sp>
    <dsp:sp modelId="{03286E4D-7C10-424F-A676-3FB7478A4464}">
      <dsp:nvSpPr>
        <dsp:cNvPr id="0" name=""/>
        <dsp:cNvSpPr/>
      </dsp:nvSpPr>
      <dsp:spPr>
        <a:xfrm>
          <a:off x="4993217" y="1280308"/>
          <a:ext cx="528675" cy="206395"/>
        </a:xfrm>
        <a:prstGeom prst="rect">
          <a:avLst/>
        </a:prstGeom>
        <a:solidFill>
          <a:srgbClr val="96989A"/>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993217" y="1280308"/>
        <a:ext cx="528675" cy="206395"/>
      </dsp:txXfrm>
    </dsp:sp>
    <dsp:sp modelId="{13496FE1-71C2-4F5A-853A-0405C642D710}">
      <dsp:nvSpPr>
        <dsp:cNvPr id="0" name=""/>
        <dsp:cNvSpPr/>
      </dsp:nvSpPr>
      <dsp:spPr>
        <a:xfrm>
          <a:off x="5649336" y="696750"/>
          <a:ext cx="1401980" cy="137351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Gill Sans" panose="020B0602020104020203" pitchFamily="34" charset="0"/>
            </a:rPr>
            <a:t>Distribution (2020)</a:t>
          </a:r>
        </a:p>
        <a:p>
          <a:pPr marL="0" lvl="0" indent="0" algn="ctr" defTabSz="577850">
            <a:lnSpc>
              <a:spcPct val="90000"/>
            </a:lnSpc>
            <a:spcBef>
              <a:spcPct val="0"/>
            </a:spcBef>
            <a:spcAft>
              <a:spcPct val="35000"/>
            </a:spcAft>
            <a:buNone/>
          </a:pPr>
          <a:r>
            <a:rPr lang="en-US" sz="2400" b="1" kern="1200" dirty="0">
              <a:latin typeface="Gill Sans" panose="020B0602020104020203" pitchFamily="34" charset="0"/>
            </a:rPr>
            <a:t>$130K</a:t>
          </a:r>
        </a:p>
      </dsp:txBody>
      <dsp:txXfrm>
        <a:off x="5854651" y="897896"/>
        <a:ext cx="991350" cy="971218"/>
      </dsp:txXfrm>
    </dsp:sp>
    <dsp:sp modelId="{7C412FA1-4AF7-4BF6-82FA-AE195EF72E00}">
      <dsp:nvSpPr>
        <dsp:cNvPr id="0" name=""/>
        <dsp:cNvSpPr/>
      </dsp:nvSpPr>
      <dsp:spPr>
        <a:xfrm>
          <a:off x="7178761" y="928347"/>
          <a:ext cx="910316" cy="910316"/>
        </a:xfrm>
        <a:prstGeom prst="mathEqual">
          <a:avLst/>
        </a:prstGeom>
        <a:solidFill>
          <a:srgbClr val="96989A"/>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299423" y="1115872"/>
        <a:ext cx="668992" cy="535266"/>
      </dsp:txXfrm>
    </dsp:sp>
    <dsp:sp modelId="{F3C5AA71-0114-4A20-BE75-2B6B1D445C4F}">
      <dsp:nvSpPr>
        <dsp:cNvPr id="0" name=""/>
        <dsp:cNvSpPr/>
      </dsp:nvSpPr>
      <dsp:spPr>
        <a:xfrm>
          <a:off x="8216522" y="308132"/>
          <a:ext cx="2213465" cy="2150747"/>
        </a:xfrm>
        <a:prstGeom prst="ellipse">
          <a:avLst/>
        </a:prstGeom>
        <a:gradFill rotWithShape="0">
          <a:gsLst>
            <a:gs pos="0">
              <a:schemeClr val="accent5">
                <a:hueOff val="0"/>
                <a:satOff val="0"/>
                <a:lumOff val="0"/>
                <a:alphaOff val="0"/>
                <a:satMod val="103000"/>
                <a:lumMod val="102000"/>
                <a:tint val="94000"/>
              </a:schemeClr>
            </a:gs>
            <a:gs pos="76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ill Sans" panose="020B0602020104020203" pitchFamily="34" charset="0"/>
            </a:rPr>
            <a:t>PPR Fund Balance 2025</a:t>
          </a:r>
          <a:endParaRPr lang="en-US" sz="2000" b="1" kern="1200" dirty="0">
            <a:latin typeface="Gill Sans" panose="020B0602020104020203" pitchFamily="34" charset="0"/>
          </a:endParaRPr>
        </a:p>
        <a:p>
          <a:pPr marL="0" lvl="0" indent="0" algn="ctr" defTabSz="1066800">
            <a:lnSpc>
              <a:spcPct val="90000"/>
            </a:lnSpc>
            <a:spcBef>
              <a:spcPct val="0"/>
            </a:spcBef>
            <a:spcAft>
              <a:spcPct val="35000"/>
            </a:spcAft>
            <a:buNone/>
          </a:pPr>
          <a:r>
            <a:rPr lang="en-US" sz="2300" b="1" kern="1200" dirty="0">
              <a:latin typeface="Gill Sans" panose="020B0602020104020203" pitchFamily="34" charset="0"/>
            </a:rPr>
            <a:t>$3,622,047</a:t>
          </a:r>
        </a:p>
      </dsp:txBody>
      <dsp:txXfrm>
        <a:off x="8540676" y="623102"/>
        <a:ext cx="1565157" cy="15208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52C7D-08C3-455E-BA31-83400C74C187}">
      <dsp:nvSpPr>
        <dsp:cNvPr id="0" name=""/>
        <dsp:cNvSpPr/>
      </dsp:nvSpPr>
      <dsp:spPr>
        <a:xfrm>
          <a:off x="1913377" y="566272"/>
          <a:ext cx="3774438" cy="3774438"/>
        </a:xfrm>
        <a:prstGeom prst="blockArc">
          <a:avLst>
            <a:gd name="adj1" fmla="val 10800000"/>
            <a:gd name="adj2" fmla="val 16200000"/>
            <a:gd name="adj3" fmla="val 4644"/>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11DC63A-FEFB-4E11-BE4B-3EA2699AD5DC}">
      <dsp:nvSpPr>
        <dsp:cNvPr id="0" name=""/>
        <dsp:cNvSpPr/>
      </dsp:nvSpPr>
      <dsp:spPr>
        <a:xfrm>
          <a:off x="1913377" y="566272"/>
          <a:ext cx="3774438" cy="3774438"/>
        </a:xfrm>
        <a:prstGeom prst="blockArc">
          <a:avLst>
            <a:gd name="adj1" fmla="val 5400000"/>
            <a:gd name="adj2" fmla="val 10800000"/>
            <a:gd name="adj3" fmla="val 4644"/>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3BB340F-2D99-4ACE-AEC5-F08E567A54F6}">
      <dsp:nvSpPr>
        <dsp:cNvPr id="0" name=""/>
        <dsp:cNvSpPr/>
      </dsp:nvSpPr>
      <dsp:spPr>
        <a:xfrm>
          <a:off x="1913377" y="566272"/>
          <a:ext cx="3774438" cy="3774438"/>
        </a:xfrm>
        <a:prstGeom prst="blockArc">
          <a:avLst>
            <a:gd name="adj1" fmla="val 0"/>
            <a:gd name="adj2" fmla="val 5400000"/>
            <a:gd name="adj3" fmla="val 4644"/>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2759F1C-1CD2-46C7-926F-E8B903314747}">
      <dsp:nvSpPr>
        <dsp:cNvPr id="0" name=""/>
        <dsp:cNvSpPr/>
      </dsp:nvSpPr>
      <dsp:spPr>
        <a:xfrm>
          <a:off x="1913377" y="566272"/>
          <a:ext cx="3774438" cy="3774438"/>
        </a:xfrm>
        <a:prstGeom prst="blockArc">
          <a:avLst>
            <a:gd name="adj1" fmla="val 16200000"/>
            <a:gd name="adj2" fmla="val 0"/>
            <a:gd name="adj3" fmla="val 4644"/>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F46FB8C-B347-441A-970B-673E5375EC5E}">
      <dsp:nvSpPr>
        <dsp:cNvPr id="0" name=""/>
        <dsp:cNvSpPr/>
      </dsp:nvSpPr>
      <dsp:spPr>
        <a:xfrm>
          <a:off x="2931173" y="1584068"/>
          <a:ext cx="1738847" cy="173884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Gill Sans" panose="020B0602020104020203" pitchFamily="34" charset="0"/>
            </a:rPr>
            <a:t>PPR Funding 2022-25</a:t>
          </a:r>
        </a:p>
      </dsp:txBody>
      <dsp:txXfrm>
        <a:off x="3185821" y="1838716"/>
        <a:ext cx="1229551" cy="1229551"/>
      </dsp:txXfrm>
    </dsp:sp>
    <dsp:sp modelId="{EF57CF48-6D8A-4204-90F5-E345624F0AB3}">
      <dsp:nvSpPr>
        <dsp:cNvPr id="0" name=""/>
        <dsp:cNvSpPr/>
      </dsp:nvSpPr>
      <dsp:spPr>
        <a:xfrm>
          <a:off x="3192000" y="1494"/>
          <a:ext cx="1217193" cy="121719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ll Sans" panose="020B0602020104020203" pitchFamily="34" charset="0"/>
            </a:rPr>
            <a:t>Salary Savings</a:t>
          </a:r>
        </a:p>
      </dsp:txBody>
      <dsp:txXfrm>
        <a:off x="3370254" y="179748"/>
        <a:ext cx="860685" cy="860685"/>
      </dsp:txXfrm>
    </dsp:sp>
    <dsp:sp modelId="{955D237E-3186-49E7-B638-E8582938A9A3}">
      <dsp:nvSpPr>
        <dsp:cNvPr id="0" name=""/>
        <dsp:cNvSpPr/>
      </dsp:nvSpPr>
      <dsp:spPr>
        <a:xfrm>
          <a:off x="5035400" y="1844895"/>
          <a:ext cx="1217193" cy="121719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ll Sans" panose="020B0602020104020203" pitchFamily="34" charset="0"/>
            </a:rPr>
            <a:t>Lottery Funds</a:t>
          </a:r>
        </a:p>
      </dsp:txBody>
      <dsp:txXfrm>
        <a:off x="5213654" y="2023149"/>
        <a:ext cx="860685" cy="860685"/>
      </dsp:txXfrm>
    </dsp:sp>
    <dsp:sp modelId="{3CC6FA9D-EC3B-4D83-9D4E-B221945BF585}">
      <dsp:nvSpPr>
        <dsp:cNvPr id="0" name=""/>
        <dsp:cNvSpPr/>
      </dsp:nvSpPr>
      <dsp:spPr>
        <a:xfrm>
          <a:off x="3192000" y="3688295"/>
          <a:ext cx="1217193" cy="121719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ll Sans" panose="020B0602020104020203" pitchFamily="34" charset="0"/>
            </a:rPr>
            <a:t>Grant Funds</a:t>
          </a:r>
        </a:p>
      </dsp:txBody>
      <dsp:txXfrm>
        <a:off x="3370254" y="3866549"/>
        <a:ext cx="860685" cy="860685"/>
      </dsp:txXfrm>
    </dsp:sp>
    <dsp:sp modelId="{99AE0318-A253-4A49-A64C-C0CBA6D8C67B}">
      <dsp:nvSpPr>
        <dsp:cNvPr id="0" name=""/>
        <dsp:cNvSpPr/>
      </dsp:nvSpPr>
      <dsp:spPr>
        <a:xfrm>
          <a:off x="1348599" y="1844895"/>
          <a:ext cx="1217193" cy="121719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ll Sans" panose="020B0602020104020203" pitchFamily="34" charset="0"/>
            </a:rPr>
            <a:t>Bond Funds</a:t>
          </a:r>
        </a:p>
      </dsp:txBody>
      <dsp:txXfrm>
        <a:off x="1526853" y="2023149"/>
        <a:ext cx="860685" cy="8606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09630-EDEC-4417-A356-A417B3612C0A}">
      <dsp:nvSpPr>
        <dsp:cNvPr id="0" name=""/>
        <dsp:cNvSpPr/>
      </dsp:nvSpPr>
      <dsp:spPr>
        <a:xfrm>
          <a:off x="890671" y="0"/>
          <a:ext cx="10094282" cy="4849792"/>
        </a:xfrm>
        <a:prstGeom prst="rightArrow">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AA31102-58F8-46A2-8B4E-005CE33FBF97}">
      <dsp:nvSpPr>
        <dsp:cNvPr id="0" name=""/>
        <dsp:cNvSpPr/>
      </dsp:nvSpPr>
      <dsp:spPr>
        <a:xfrm>
          <a:off x="5218" y="1454937"/>
          <a:ext cx="2281767" cy="193991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Gill Sans" panose="020B0602020104020203" pitchFamily="34" charset="0"/>
            </a:rPr>
            <a:t>Departments Submit PPR</a:t>
          </a:r>
        </a:p>
      </dsp:txBody>
      <dsp:txXfrm>
        <a:off x="99917" y="1549636"/>
        <a:ext cx="2092369" cy="1750518"/>
      </dsp:txXfrm>
    </dsp:sp>
    <dsp:sp modelId="{8EB50FA1-7E2D-473D-9D33-378B72234566}">
      <dsp:nvSpPr>
        <dsp:cNvPr id="0" name=""/>
        <dsp:cNvSpPr/>
      </dsp:nvSpPr>
      <dsp:spPr>
        <a:xfrm>
          <a:off x="2401074" y="1454937"/>
          <a:ext cx="2281767" cy="193991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ill Sans" panose="020B0602020104020203" pitchFamily="34" charset="0"/>
            </a:rPr>
            <a:t>Area combines &amp; prioritizes requests </a:t>
          </a:r>
        </a:p>
      </dsp:txBody>
      <dsp:txXfrm>
        <a:off x="2495773" y="1549636"/>
        <a:ext cx="2092369" cy="1750518"/>
      </dsp:txXfrm>
    </dsp:sp>
    <dsp:sp modelId="{0776E8A8-9ADD-453C-A4E4-33C64A797C83}">
      <dsp:nvSpPr>
        <dsp:cNvPr id="0" name=""/>
        <dsp:cNvSpPr/>
      </dsp:nvSpPr>
      <dsp:spPr>
        <a:xfrm>
          <a:off x="4796929" y="1454937"/>
          <a:ext cx="2281767" cy="193991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ill Sans" panose="020B0602020104020203" pitchFamily="34" charset="0"/>
            </a:rPr>
            <a:t>PPR Committee combines &amp; prioritizes area requests – sends to Crafton Council &amp; Pres Cabinet</a:t>
          </a:r>
        </a:p>
      </dsp:txBody>
      <dsp:txXfrm>
        <a:off x="4891628" y="1549636"/>
        <a:ext cx="2092369" cy="1750518"/>
      </dsp:txXfrm>
    </dsp:sp>
    <dsp:sp modelId="{21631284-2FE3-45F5-8B6E-DF337F3B36D9}">
      <dsp:nvSpPr>
        <dsp:cNvPr id="0" name=""/>
        <dsp:cNvSpPr/>
      </dsp:nvSpPr>
      <dsp:spPr>
        <a:xfrm>
          <a:off x="7192784" y="1454937"/>
          <a:ext cx="2281767" cy="193991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ill Sans" panose="020B0602020104020203" pitchFamily="34" charset="0"/>
            </a:rPr>
            <a:t>President’s Cabinet reviews prioritization,  funding &amp; discusses w/ Crafton Council</a:t>
          </a:r>
        </a:p>
      </dsp:txBody>
      <dsp:txXfrm>
        <a:off x="7287483" y="1549636"/>
        <a:ext cx="2092369" cy="1750518"/>
      </dsp:txXfrm>
    </dsp:sp>
    <dsp:sp modelId="{050F7F09-C2CC-4BAD-A1BF-D7C5A16406FA}">
      <dsp:nvSpPr>
        <dsp:cNvPr id="0" name=""/>
        <dsp:cNvSpPr/>
      </dsp:nvSpPr>
      <dsp:spPr>
        <a:xfrm>
          <a:off x="9588640" y="1454937"/>
          <a:ext cx="2281767" cy="193991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ill Sans" panose="020B0602020104020203" pitchFamily="34" charset="0"/>
            </a:rPr>
            <a:t>Managers informed of funded requests for procurement</a:t>
          </a:r>
        </a:p>
      </dsp:txBody>
      <dsp:txXfrm>
        <a:off x="9683339" y="1549636"/>
        <a:ext cx="2092369" cy="1750518"/>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0.43533</cdr:x>
      <cdr:y>0.40264</cdr:y>
    </cdr:from>
    <cdr:to>
      <cdr:x>0.93903</cdr:x>
      <cdr:y>0.46888</cdr:y>
    </cdr:to>
    <cdr:sp macro="" textlink="">
      <cdr:nvSpPr>
        <cdr:cNvPr id="2" name="TextBox 1">
          <a:extLst xmlns:a="http://schemas.openxmlformats.org/drawingml/2006/main">
            <a:ext uri="{FF2B5EF4-FFF2-40B4-BE49-F238E27FC236}">
              <a16:creationId xmlns:a16="http://schemas.microsoft.com/office/drawing/2014/main" id="{5D728FAB-F0D0-19EF-22AF-8A6D764158B8}"/>
            </a:ext>
          </a:extLst>
        </cdr:cNvPr>
        <cdr:cNvSpPr txBox="1"/>
      </cdr:nvSpPr>
      <cdr:spPr>
        <a:xfrm xmlns:a="http://schemas.openxmlformats.org/drawingml/2006/main" rot="20929747">
          <a:off x="3582632" y="1672144"/>
          <a:ext cx="4145243" cy="275054"/>
        </a:xfrm>
        <a:prstGeom xmlns:a="http://schemas.openxmlformats.org/drawingml/2006/main" prst="rect">
          <a:avLst/>
        </a:prstGeom>
        <a:ln xmlns:a="http://schemas.openxmlformats.org/drawingml/2006/main">
          <a:solidFill>
            <a:schemeClr val="accent3"/>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200" kern="1200">
              <a:solidFill>
                <a:srgbClr val="FF0000"/>
              </a:solidFill>
            </a:rPr>
            <a:t>PROJECTED REVENUE</a:t>
          </a:r>
          <a:r>
            <a:rPr lang="en-US" sz="1200" kern="1200" baseline="0">
              <a:solidFill>
                <a:srgbClr val="FF0000"/>
              </a:solidFill>
            </a:rPr>
            <a:t> W/ FEE CHANGE</a:t>
          </a:r>
          <a:endParaRPr lang="en-US" sz="1200" kern="1200">
            <a:solidFill>
              <a:srgbClr val="FF0000"/>
            </a:solidFill>
          </a:endParaRPr>
        </a:p>
      </cdr:txBody>
    </cdr:sp>
  </cdr:relSizeAnchor>
  <cdr:relSizeAnchor xmlns:cdr="http://schemas.openxmlformats.org/drawingml/2006/chartDrawing">
    <cdr:from>
      <cdr:x>0.37731</cdr:x>
      <cdr:y>0.77752</cdr:y>
    </cdr:from>
    <cdr:to>
      <cdr:x>0.95023</cdr:x>
      <cdr:y>0.77982</cdr:y>
    </cdr:to>
    <cdr:cxnSp macro="">
      <cdr:nvCxnSpPr>
        <cdr:cNvPr id="4" name="Straight Connector 3">
          <a:extLst xmlns:a="http://schemas.openxmlformats.org/drawingml/2006/main">
            <a:ext uri="{FF2B5EF4-FFF2-40B4-BE49-F238E27FC236}">
              <a16:creationId xmlns:a16="http://schemas.microsoft.com/office/drawing/2014/main" id="{F4DF0B8C-F6C4-CBA9-DFE1-884E1394ED13}"/>
            </a:ext>
          </a:extLst>
        </cdr:cNvPr>
        <cdr:cNvCxnSpPr/>
      </cdr:nvCxnSpPr>
      <cdr:spPr>
        <a:xfrm xmlns:a="http://schemas.openxmlformats.org/drawingml/2006/main" flipV="1">
          <a:off x="3105151" y="3228976"/>
          <a:ext cx="4714875" cy="9525"/>
        </a:xfrm>
        <a:prstGeom xmlns:a="http://schemas.openxmlformats.org/drawingml/2006/main" prst="line">
          <a:avLst/>
        </a:prstGeom>
        <a:ln xmlns:a="http://schemas.openxmlformats.org/drawingml/2006/main">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0.4159</cdr:x>
      <cdr:y>0.70031</cdr:y>
    </cdr:from>
    <cdr:to>
      <cdr:x>0.91959</cdr:x>
      <cdr:y>0.76654</cdr:y>
    </cdr:to>
    <cdr:sp macro="" textlink="">
      <cdr:nvSpPr>
        <cdr:cNvPr id="6" name="TextBox 1">
          <a:extLst xmlns:a="http://schemas.openxmlformats.org/drawingml/2006/main">
            <a:ext uri="{FF2B5EF4-FFF2-40B4-BE49-F238E27FC236}">
              <a16:creationId xmlns:a16="http://schemas.microsoft.com/office/drawing/2014/main" id="{26D1D2B4-E2F2-79F1-55E9-7D50D5786528}"/>
            </a:ext>
          </a:extLst>
        </cdr:cNvPr>
        <cdr:cNvSpPr txBox="1"/>
      </cdr:nvSpPr>
      <cdr:spPr>
        <a:xfrm xmlns:a="http://schemas.openxmlformats.org/drawingml/2006/main">
          <a:off x="3422650" y="2908301"/>
          <a:ext cx="4145243" cy="275054"/>
        </a:xfrm>
        <a:prstGeom xmlns:a="http://schemas.openxmlformats.org/drawingml/2006/main" prst="rect">
          <a:avLst/>
        </a:prstGeom>
        <a:ln xmlns:a="http://schemas.openxmlformats.org/drawingml/2006/main">
          <a:solidFill>
            <a:schemeClr val="accent3"/>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kern="1200" baseline="0" dirty="0">
              <a:solidFill>
                <a:srgbClr val="FF0000"/>
              </a:solidFill>
            </a:rPr>
            <a:t>NO CHANGE TO FEE</a:t>
          </a:r>
          <a:endParaRPr lang="en-US" sz="1200" kern="1200" dirty="0">
            <a:solidFill>
              <a:srgbClr val="FF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0.36787</cdr:x>
      <cdr:y>0.60853</cdr:y>
    </cdr:from>
    <cdr:to>
      <cdr:x>0.90097</cdr:x>
      <cdr:y>0.61135</cdr:y>
    </cdr:to>
    <cdr:cxnSp macro="">
      <cdr:nvCxnSpPr>
        <cdr:cNvPr id="2" name="Straight Connector 1">
          <a:extLst xmlns:a="http://schemas.openxmlformats.org/drawingml/2006/main">
            <a:ext uri="{FF2B5EF4-FFF2-40B4-BE49-F238E27FC236}">
              <a16:creationId xmlns:a16="http://schemas.microsoft.com/office/drawing/2014/main" id="{B53231B5-F118-F6FB-F4F2-C4CC6938A7B0}"/>
            </a:ext>
          </a:extLst>
        </cdr:cNvPr>
        <cdr:cNvCxnSpPr/>
      </cdr:nvCxnSpPr>
      <cdr:spPr>
        <a:xfrm xmlns:a="http://schemas.openxmlformats.org/drawingml/2006/main" flipV="1">
          <a:off x="3771406" y="2414131"/>
          <a:ext cx="5465479" cy="11213"/>
        </a:xfrm>
        <a:prstGeom xmlns:a="http://schemas.openxmlformats.org/drawingml/2006/main" prst="line">
          <a:avLst/>
        </a:prstGeom>
        <a:ln xmlns:a="http://schemas.openxmlformats.org/drawingml/2006/main">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8680B-3DCB-439E-AF43-995BFA07D631}"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4FD52-BFB6-443B-886D-7DBC346B450E}" type="slidenum">
              <a:rPr lang="en-US" smtClean="0"/>
              <a:t>‹#›</a:t>
            </a:fld>
            <a:endParaRPr lang="en-US"/>
          </a:p>
        </p:txBody>
      </p:sp>
    </p:spTree>
    <p:extLst>
      <p:ext uri="{BB962C8B-B14F-4D97-AF65-F5344CB8AC3E}">
        <p14:creationId xmlns:p14="http://schemas.microsoft.com/office/powerpoint/2010/main" val="384586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The RFTES at Valley has increased from 4,357 in Spring 2025 to 4,374 in Spring 2026, a 0.4% (n = 17) increase.</a:t>
            </a:r>
          </a:p>
        </p:txBody>
      </p:sp>
      <p:sp>
        <p:nvSpPr>
          <p:cNvPr id="4" name="Slide Number Placeholder 3"/>
          <p:cNvSpPr>
            <a:spLocks noGrp="1"/>
          </p:cNvSpPr>
          <p:nvPr>
            <p:ph type="sldNum" sz="quarter" idx="5"/>
          </p:nvPr>
        </p:nvSpPr>
        <p:spPr/>
        <p:txBody>
          <a:bodyPr/>
          <a:lstStyle/>
          <a:p>
            <a:fld id="{455A3D4F-FD9D-4441-A97E-014B012F2E80}" type="slidenum">
              <a:rPr lang="en-US" smtClean="0"/>
              <a:t>34</a:t>
            </a:fld>
            <a:endParaRPr lang="en-US"/>
          </a:p>
        </p:txBody>
      </p:sp>
    </p:spTree>
    <p:extLst>
      <p:ext uri="{BB962C8B-B14F-4D97-AF65-F5344CB8AC3E}">
        <p14:creationId xmlns:p14="http://schemas.microsoft.com/office/powerpoint/2010/main" val="227842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1A96E-EDCE-42C7-A4CC-D3EB99B78AFF}" type="slidenum">
              <a:rPr lang="en-US" smtClean="0"/>
              <a:t>56</a:t>
            </a:fld>
            <a:endParaRPr lang="en-US" dirty="0"/>
          </a:p>
        </p:txBody>
      </p:sp>
    </p:spTree>
    <p:extLst>
      <p:ext uri="{BB962C8B-B14F-4D97-AF65-F5344CB8AC3E}">
        <p14:creationId xmlns:p14="http://schemas.microsoft.com/office/powerpoint/2010/main" val="265343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Delmy</a:t>
            </a:r>
          </a:p>
        </p:txBody>
      </p:sp>
      <p:sp>
        <p:nvSpPr>
          <p:cNvPr id="4" name="Slide Number Placeholder 3"/>
          <p:cNvSpPr>
            <a:spLocks noGrp="1"/>
          </p:cNvSpPr>
          <p:nvPr>
            <p:ph type="sldNum" sz="quarter" idx="5"/>
          </p:nvPr>
        </p:nvSpPr>
        <p:spPr/>
        <p:txBody>
          <a:bodyPr/>
          <a:lstStyle/>
          <a:p>
            <a:fld id="{C48AAE26-66CA-45A4-B7F0-23B7AA11FD96}" type="slidenum">
              <a:rPr lang="en-US" smtClean="0"/>
              <a:t>58</a:t>
            </a:fld>
            <a:endParaRPr lang="en-US"/>
          </a:p>
        </p:txBody>
      </p:sp>
    </p:spTree>
    <p:extLst>
      <p:ext uri="{BB962C8B-B14F-4D97-AF65-F5344CB8AC3E}">
        <p14:creationId xmlns:p14="http://schemas.microsoft.com/office/powerpoint/2010/main" val="1523690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C48AAE26-66CA-45A4-B7F0-23B7AA11FD96}" type="slidenum">
              <a:rPr lang="en-US" smtClean="0"/>
              <a:t>59</a:t>
            </a:fld>
            <a:endParaRPr lang="en-US"/>
          </a:p>
        </p:txBody>
      </p:sp>
    </p:spTree>
    <p:extLst>
      <p:ext uri="{BB962C8B-B14F-4D97-AF65-F5344CB8AC3E}">
        <p14:creationId xmlns:p14="http://schemas.microsoft.com/office/powerpoint/2010/main" val="3369765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C48AAE26-66CA-45A4-B7F0-23B7AA11FD96}" type="slidenum">
              <a:rPr lang="en-US" smtClean="0"/>
              <a:t>60</a:t>
            </a:fld>
            <a:endParaRPr lang="en-US"/>
          </a:p>
        </p:txBody>
      </p:sp>
    </p:spTree>
    <p:extLst>
      <p:ext uri="{BB962C8B-B14F-4D97-AF65-F5344CB8AC3E}">
        <p14:creationId xmlns:p14="http://schemas.microsoft.com/office/powerpoint/2010/main" val="169878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Ericka</a:t>
            </a:r>
          </a:p>
        </p:txBody>
      </p:sp>
      <p:sp>
        <p:nvSpPr>
          <p:cNvPr id="4" name="Slide Number Placeholder 3"/>
          <p:cNvSpPr>
            <a:spLocks noGrp="1"/>
          </p:cNvSpPr>
          <p:nvPr>
            <p:ph type="sldNum" sz="quarter" idx="5"/>
          </p:nvPr>
        </p:nvSpPr>
        <p:spPr/>
        <p:txBody>
          <a:bodyPr/>
          <a:lstStyle/>
          <a:p>
            <a:fld id="{C48AAE26-66CA-45A4-B7F0-23B7AA11FD96}" type="slidenum">
              <a:rPr lang="en-US" smtClean="0"/>
              <a:t>61</a:t>
            </a:fld>
            <a:endParaRPr lang="en-US"/>
          </a:p>
        </p:txBody>
      </p:sp>
    </p:spTree>
    <p:extLst>
      <p:ext uri="{BB962C8B-B14F-4D97-AF65-F5344CB8AC3E}">
        <p14:creationId xmlns:p14="http://schemas.microsoft.com/office/powerpoint/2010/main" val="322445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C48AAE26-66CA-45A4-B7F0-23B7AA11FD96}" type="slidenum">
              <a:rPr lang="en-US" smtClean="0"/>
              <a:t>62</a:t>
            </a:fld>
            <a:endParaRPr lang="en-US"/>
          </a:p>
        </p:txBody>
      </p:sp>
    </p:spTree>
    <p:extLst>
      <p:ext uri="{BB962C8B-B14F-4D97-AF65-F5344CB8AC3E}">
        <p14:creationId xmlns:p14="http://schemas.microsoft.com/office/powerpoint/2010/main" val="55832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C48AAE26-66CA-45A4-B7F0-23B7AA11FD96}" type="slidenum">
              <a:rPr lang="en-US" smtClean="0"/>
              <a:t>63</a:t>
            </a:fld>
            <a:endParaRPr lang="en-US"/>
          </a:p>
        </p:txBody>
      </p:sp>
    </p:spTree>
    <p:extLst>
      <p:ext uri="{BB962C8B-B14F-4D97-AF65-F5344CB8AC3E}">
        <p14:creationId xmlns:p14="http://schemas.microsoft.com/office/powerpoint/2010/main" val="2020568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Ericka</a:t>
            </a:r>
          </a:p>
        </p:txBody>
      </p:sp>
      <p:sp>
        <p:nvSpPr>
          <p:cNvPr id="4" name="Slide Number Placeholder 3"/>
          <p:cNvSpPr>
            <a:spLocks noGrp="1"/>
          </p:cNvSpPr>
          <p:nvPr>
            <p:ph type="sldNum" sz="quarter" idx="5"/>
          </p:nvPr>
        </p:nvSpPr>
        <p:spPr/>
        <p:txBody>
          <a:bodyPr/>
          <a:lstStyle/>
          <a:p>
            <a:fld id="{C48AAE26-66CA-45A4-B7F0-23B7AA11FD96}" type="slidenum">
              <a:rPr lang="en-US" smtClean="0"/>
              <a:t>64</a:t>
            </a:fld>
            <a:endParaRPr lang="en-US"/>
          </a:p>
        </p:txBody>
      </p:sp>
    </p:spTree>
    <p:extLst>
      <p:ext uri="{BB962C8B-B14F-4D97-AF65-F5344CB8AC3E}">
        <p14:creationId xmlns:p14="http://schemas.microsoft.com/office/powerpoint/2010/main" val="314903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66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D0812-3D07-D84C-88ED-65EE4B1AE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B5AE5-4595-E5F0-312D-9F5CFCBC2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EB76C-8E3C-8112-C98B-A7ADD15D8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AD6AAC-B014-AA93-8145-3EE489DECD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21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9EBD-4C78-AE52-367D-0CE4AFE03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5F33E-66E2-42B7-770B-7B324A160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86E4B-070E-66E0-FEFD-BFC73ABF04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1564D-23BE-279F-B353-0A48F78A34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9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9EBD-4C78-AE52-367D-0CE4AFE03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5F33E-66E2-42B7-770B-7B324A160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86E4B-070E-66E0-FEFD-BFC73ABF04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1564D-23BE-279F-B353-0A48F78A34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39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9EBD-4C78-AE52-367D-0CE4AFE03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5F33E-66E2-42B7-770B-7B324A160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86E4B-070E-66E0-FEFD-BFC73ABF04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1564D-23BE-279F-B353-0A48F78A34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640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Reviewers should have a level of access to the LMS (typically ‘instructor’ level) that allows them to observe activities where this interaction takes place, such as on discussion boards, other postings, and communications regarding learning content, feedback on assignments, etc. It is the institution’s responsibility to provide any additional access to relevant documentation to verify regular and substantive interaction. The institution must have methods to ensure that the instructor’s interaction with students is substantive and regular.</a:t>
            </a:r>
            <a:endParaRPr lang="en-US" dirty="0"/>
          </a:p>
        </p:txBody>
      </p:sp>
      <p:sp>
        <p:nvSpPr>
          <p:cNvPr id="4" name="Slide Number Placeholder 3"/>
          <p:cNvSpPr>
            <a:spLocks noGrp="1"/>
          </p:cNvSpPr>
          <p:nvPr>
            <p:ph type="sldNum" sz="quarter" idx="5"/>
          </p:nvPr>
        </p:nvSpPr>
        <p:spPr/>
        <p:txBody>
          <a:bodyPr/>
          <a:lstStyle/>
          <a:p>
            <a:fld id="{9451D7DF-2A87-48C1-AB6E-016F63E78CDD}" type="slidenum">
              <a:rPr lang="en-US" smtClean="0"/>
              <a:t>40</a:t>
            </a:fld>
            <a:endParaRPr lang="en-US"/>
          </a:p>
        </p:txBody>
      </p:sp>
    </p:spTree>
    <p:extLst>
      <p:ext uri="{BB962C8B-B14F-4D97-AF65-F5344CB8AC3E}">
        <p14:creationId xmlns:p14="http://schemas.microsoft.com/office/powerpoint/2010/main" val="293496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1D7DF-2A87-48C1-AB6E-016F63E78CDD}" type="slidenum">
              <a:rPr lang="en-US" smtClean="0"/>
              <a:t>42</a:t>
            </a:fld>
            <a:endParaRPr lang="en-US"/>
          </a:p>
        </p:txBody>
      </p:sp>
    </p:spTree>
    <p:extLst>
      <p:ext uri="{BB962C8B-B14F-4D97-AF65-F5344CB8AC3E}">
        <p14:creationId xmlns:p14="http://schemas.microsoft.com/office/powerpoint/2010/main" val="212981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if not all colleges, are not in compliance.</a:t>
            </a:r>
            <a:endParaRPr lang="en-US" dirty="0"/>
          </a:p>
        </p:txBody>
      </p:sp>
      <p:sp>
        <p:nvSpPr>
          <p:cNvPr id="4" name="Slide Number Placeholder 3"/>
          <p:cNvSpPr>
            <a:spLocks noGrp="1"/>
          </p:cNvSpPr>
          <p:nvPr>
            <p:ph type="sldNum" sz="quarter" idx="5"/>
          </p:nvPr>
        </p:nvSpPr>
        <p:spPr/>
        <p:txBody>
          <a:bodyPr/>
          <a:lstStyle/>
          <a:p>
            <a:fld id="{9451D7DF-2A87-48C1-AB6E-016F63E78CDD}" type="slidenum">
              <a:rPr lang="en-US" smtClean="0"/>
              <a:t>44</a:t>
            </a:fld>
            <a:endParaRPr lang="en-US"/>
          </a:p>
        </p:txBody>
      </p:sp>
    </p:spTree>
    <p:extLst>
      <p:ext uri="{BB962C8B-B14F-4D97-AF65-F5344CB8AC3E}">
        <p14:creationId xmlns:p14="http://schemas.microsoft.com/office/powerpoint/2010/main" val="135554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25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66967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49266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
        <p:nvSpPr>
          <p:cNvPr id="15" name="Title Placeholder 1"/>
          <p:cNvSpPr>
            <a:spLocks noGrp="1"/>
          </p:cNvSpPr>
          <p:nvPr>
            <p:ph type="title"/>
          </p:nvPr>
        </p:nvSpPr>
        <p:spPr>
          <a:xfrm>
            <a:off x="500515" y="634631"/>
            <a:ext cx="10853286" cy="45363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584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Tree>
    <p:extLst>
      <p:ext uri="{BB962C8B-B14F-4D97-AF65-F5344CB8AC3E}">
        <p14:creationId xmlns:p14="http://schemas.microsoft.com/office/powerpoint/2010/main" val="26981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E1780-1CF8-4B57-B2A6-B77047001DD1}" type="datetimeFigureOut">
              <a:rPr lang="en-US" smtClean="0"/>
              <a:t>1/16/2026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307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E1780-1CF8-4B57-B2A6-B77047001DD1}"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5752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E1780-1CF8-4B57-B2A6-B77047001DD1}" type="datetimeFigureOut">
              <a:rPr lang="en-US" smtClean="0"/>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7125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E1780-1CF8-4B57-B2A6-B77047001DD1}" type="datetimeFigureOut">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9909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E1780-1CF8-4B57-B2A6-B77047001DD1}" type="datetimeFigureOut">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20D78-C07A-4466-B0AC-CB724CFF925E}" type="slidenum">
              <a:rPr lang="en-US" smtClean="0"/>
              <a:t>‹#›</a:t>
            </a:fld>
            <a:endParaRPr lang="en-US"/>
          </a:p>
        </p:txBody>
      </p:sp>
      <p:sp>
        <p:nvSpPr>
          <p:cNvPr id="5" name="Rectangle 4">
            <a:extLst>
              <a:ext uri="{FF2B5EF4-FFF2-40B4-BE49-F238E27FC236}">
                <a16:creationId xmlns:a16="http://schemas.microsoft.com/office/drawing/2014/main" id="{E7186633-06BC-1F55-DBA4-9EF1F5AE4403}"/>
              </a:ext>
            </a:extLst>
          </p:cNvPr>
          <p:cNvSpPr/>
          <p:nvPr userDrawn="1"/>
        </p:nvSpPr>
        <p:spPr>
          <a:xfrm>
            <a:off x="510139" y="1328286"/>
            <a:ext cx="1405288" cy="59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736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84834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1780-1CF8-4B57-B2A6-B77047001DD1}" type="datetimeFigureOut">
              <a:rPr lang="en-US" smtClean="0"/>
              <a:t>1/16/2026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0D78-C07A-4466-B0AC-CB724CFF925E}" type="slidenum">
              <a:rPr lang="en-US" smtClean="0"/>
              <a:t>‹#›</a:t>
            </a:fld>
            <a:endParaRPr lang="en-US"/>
          </a:p>
        </p:txBody>
      </p:sp>
    </p:spTree>
    <p:extLst>
      <p:ext uri="{BB962C8B-B14F-4D97-AF65-F5344CB8AC3E}">
        <p14:creationId xmlns:p14="http://schemas.microsoft.com/office/powerpoint/2010/main" val="2519524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s://www.craftonhills.edu/about-chc/research-and-planning/documents/rrn2844_campusclimatesurvey_2023fa_final.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7.xml"/><Relationship Id="rId7" Type="http://schemas.openxmlformats.org/officeDocument/2006/relationships/image" Target="../media/image7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hyperlink" Target="https://drive.google.com/file/d/13tLqM_LTrAgSact4pUmpE8zKAL6wsDx3/view?usp=sharing"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544477" y="2753835"/>
            <a:ext cx="8175663" cy="609625"/>
          </a:xfrm>
        </p:spPr>
        <p:txBody>
          <a:bodyPr anchor="t">
            <a:noAutofit/>
          </a:bodyPr>
          <a:lstStyle/>
          <a:p>
            <a:r>
              <a:rPr lang="en-US" sz="4000" b="1" dirty="0">
                <a:solidFill>
                  <a:schemeClr val="bg1"/>
                </a:solidFill>
                <a:latin typeface="Jaeger Daily News" pitchFamily="50" charset="0"/>
                <a:cs typeface="Times New Roman" panose="02020603050405020304" pitchFamily="18" charset="0"/>
              </a:rPr>
              <a:t>NEW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535691" y="3363460"/>
            <a:ext cx="817566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340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053F9E-E468-658C-C589-B4AEF3908514}"/>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5834186F-217C-57CF-7B05-67CB6C381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673DEC1-0C91-E8CC-0F0D-297D0862E6AA}"/>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Congratulations!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Kaila Wheeler</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Promoted to Administrative Assistant III</a:t>
            </a:r>
          </a:p>
        </p:txBody>
      </p:sp>
      <p:pic>
        <p:nvPicPr>
          <p:cNvPr id="8" name="Picture Placeholder 2">
            <a:extLst>
              <a:ext uri="{FF2B5EF4-FFF2-40B4-BE49-F238E27FC236}">
                <a16:creationId xmlns:a16="http://schemas.microsoft.com/office/drawing/2014/main" id="{71C4A65C-F25B-F120-322C-0FA34B73C6E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13" t="13094" r="7355" b="819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15DD67CC-D9CC-BFB6-E8EA-BB460B2AF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1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FD3C8A-B56D-8017-B77E-CE3ABB023AFB}"/>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863C9AE3-CC34-DDAE-B408-BB64A18D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653E65B-4E57-CB65-030A-C9FF770F7B2C}"/>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Congratulations!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Jazmin Navarro</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Promoted to Child Development Teacher</a:t>
            </a:r>
          </a:p>
        </p:txBody>
      </p:sp>
      <p:pic>
        <p:nvPicPr>
          <p:cNvPr id="8" name="Picture Placeholder 2">
            <a:extLst>
              <a:ext uri="{FF2B5EF4-FFF2-40B4-BE49-F238E27FC236}">
                <a16:creationId xmlns:a16="http://schemas.microsoft.com/office/drawing/2014/main" id="{FBF0F6C8-B252-ECE1-B084-9C3FFC9087F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348" r="2734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46C7A316-79B0-F903-0B1F-0F58549A7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1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477A1D-956C-29B3-0410-840EC572CCE5}"/>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6CDB19C-6265-423C-2825-B06DD76A3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898FC1F-E93D-E266-65F8-9468D3ECB533}"/>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Congratulations!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Daniel Johnson</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Promoted to Lead Custodian</a:t>
            </a:r>
          </a:p>
        </p:txBody>
      </p:sp>
      <p:pic>
        <p:nvPicPr>
          <p:cNvPr id="8" name="Picture Placeholder 2">
            <a:extLst>
              <a:ext uri="{FF2B5EF4-FFF2-40B4-BE49-F238E27FC236}">
                <a16:creationId xmlns:a16="http://schemas.microsoft.com/office/drawing/2014/main" id="{E13319FA-E6DB-E732-1707-0BC5FD3C715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454" t="4924" r="2044" b="825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E7BFC16B-D561-19EB-04BA-FFC9AB9A8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2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032A0C-113A-31EE-D43C-B53A2A33AE2E}"/>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1F8F566-7AA1-D877-E211-054FE41F7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2DC6003-885B-EE27-32C9-551D2BFC9FCF}"/>
              </a:ext>
            </a:extLst>
          </p:cNvPr>
          <p:cNvSpPr>
            <a:spLocks noGrp="1"/>
          </p:cNvSpPr>
          <p:nvPr>
            <p:ph type="title"/>
          </p:nvPr>
        </p:nvSpPr>
        <p:spPr>
          <a:xfrm>
            <a:off x="5412862" y="0"/>
            <a:ext cx="6694541" cy="4427555"/>
          </a:xfrm>
        </p:spPr>
        <p:txBody>
          <a:bodyPr vert="horz" lIns="91440" tIns="45720" rIns="91440" bIns="45720" rtlCol="0" anchor="b">
            <a:noAutofit/>
          </a:bodyPr>
          <a:lstStyle/>
          <a:p>
            <a:br>
              <a:rPr lang="en-US" sz="3300" b="1" dirty="0">
                <a:latin typeface="Gill Sans" panose="020B0602020104020203" pitchFamily="34" charset="0"/>
              </a:rPr>
            </a:br>
            <a:br>
              <a:rPr lang="en-US" sz="3300" b="1" dirty="0">
                <a:latin typeface="Gill Sans" panose="020B0602020104020203" pitchFamily="34" charset="0"/>
              </a:rPr>
            </a:br>
            <a:br>
              <a:rPr lang="en-US" sz="3300" b="1" dirty="0">
                <a:latin typeface="Gill Sans" panose="020B0602020104020203" pitchFamily="34" charset="0"/>
              </a:rPr>
            </a:br>
            <a:br>
              <a:rPr lang="en-US" sz="3300" b="1" dirty="0">
                <a:latin typeface="Gill Sans" panose="020B0602020104020203" pitchFamily="34" charset="0"/>
              </a:rPr>
            </a:br>
            <a:br>
              <a:rPr lang="en-US" sz="3300" b="1" dirty="0">
                <a:latin typeface="Gill Sans" panose="020B0602020104020203" pitchFamily="34" charset="0"/>
              </a:rPr>
            </a:b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Congratulations!</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Nick Reichert</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English Faculty</a:t>
            </a:r>
            <a:endParaRPr lang="en-US" sz="3000" b="1" dirty="0">
              <a:latin typeface="Gill Sans" panose="020B0602020104020203" pitchFamily="34" charset="0"/>
            </a:endParaRPr>
          </a:p>
        </p:txBody>
      </p:sp>
      <p:pic>
        <p:nvPicPr>
          <p:cNvPr id="8" name="Picture Placeholder 2">
            <a:extLst>
              <a:ext uri="{FF2B5EF4-FFF2-40B4-BE49-F238E27FC236}">
                <a16:creationId xmlns:a16="http://schemas.microsoft.com/office/drawing/2014/main" id="{89F6C0BC-D48A-9290-2AFB-024FE164072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1508" r="2150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40CE806D-8D34-4343-C460-0C43EC0BD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75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582185" y="2243471"/>
            <a:ext cx="8144593" cy="1105356"/>
          </a:xfrm>
        </p:spPr>
        <p:txBody>
          <a:bodyPr anchor="t">
            <a:noAutofit/>
          </a:bodyPr>
          <a:lstStyle/>
          <a:p>
            <a:r>
              <a:rPr lang="en-US" sz="4000" b="1" dirty="0">
                <a:solidFill>
                  <a:schemeClr val="bg1"/>
                </a:solidFill>
                <a:latin typeface="Jaeger Daily News" pitchFamily="50" charset="0"/>
                <a:cs typeface="Times New Roman" panose="02020603050405020304" pitchFamily="18" charset="0"/>
              </a:rPr>
              <a:t>WELCOME</a:t>
            </a:r>
            <a:r>
              <a:rPr lang="en-US" sz="4000" b="1" dirty="0">
                <a:latin typeface="Jaeger Daily News" pitchFamily="50" charset="0"/>
                <a:cs typeface="Times New Roman" panose="02020603050405020304" pitchFamily="18" charset="0"/>
              </a:rPr>
              <a:t> </a:t>
            </a:r>
            <a:r>
              <a:rPr lang="en-US" sz="4000" b="1" dirty="0">
                <a:solidFill>
                  <a:schemeClr val="bg1"/>
                </a:solidFill>
                <a:latin typeface="Jaeger Daily News" pitchFamily="50" charset="0"/>
                <a:cs typeface="Times New Roman" panose="02020603050405020304" pitchFamily="18" charset="0"/>
              </a:rPr>
              <a:t>FUTURE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566761" y="3348827"/>
            <a:ext cx="81445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36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F699E7-0C9D-C3E6-38EC-D335D7A0B78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4281252-24BC-2F58-D8FA-4E206A1721BA}"/>
              </a:ext>
            </a:extLst>
          </p:cNvPr>
          <p:cNvSpPr txBox="1">
            <a:spLocks/>
          </p:cNvSpPr>
          <p:nvPr/>
        </p:nvSpPr>
        <p:spPr>
          <a:xfrm>
            <a:off x="890338" y="1604239"/>
            <a:ext cx="3734014" cy="28050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3300" b="1" dirty="0">
                <a:latin typeface="Gill Sans" panose="020B0602020104020203" pitchFamily="34" charset="0"/>
              </a:rPr>
              <a:t>Congratulations on your future Roadrunner!</a:t>
            </a:r>
            <a:br>
              <a:rPr lang="en-US" sz="3400" b="1" dirty="0">
                <a:latin typeface="Gill Sans" panose="020B0602020104020203" pitchFamily="34" charset="0"/>
              </a:rPr>
            </a:br>
            <a:br>
              <a:rPr lang="en-US" sz="3400" b="1" dirty="0">
                <a:latin typeface="Gill Sans" panose="020B0602020104020203" pitchFamily="34" charset="0"/>
              </a:rPr>
            </a:br>
            <a:r>
              <a:rPr lang="en-US" sz="3600" b="1" dirty="0">
                <a:latin typeface="Gill Sans" panose="020B0602020104020203" pitchFamily="34" charset="0"/>
              </a:rPr>
              <a:t>Larry Aycock</a:t>
            </a:r>
            <a:endParaRPr lang="en-US" sz="3600" dirty="0">
              <a:latin typeface="Gill Sans" panose="020B0602020104020203" pitchFamily="34" charset="0"/>
            </a:endParaRP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2">
            <a:extLst>
              <a:ext uri="{FF2B5EF4-FFF2-40B4-BE49-F238E27FC236}">
                <a16:creationId xmlns:a16="http://schemas.microsoft.com/office/drawing/2014/main" id="{DD419C2F-EB0C-6971-9EC1-1D8A757EEA8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613" r="-1" b="1261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628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BAFA9C-19BD-8EBC-1C89-BF58093C240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7BD4048-B19C-9C1D-A266-6206F530B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BC648FB-DA27-AD2C-EF1A-14357B3AEA61}"/>
              </a:ext>
            </a:extLst>
          </p:cNvPr>
          <p:cNvSpPr txBox="1">
            <a:spLocks/>
          </p:cNvSpPr>
          <p:nvPr/>
        </p:nvSpPr>
        <p:spPr>
          <a:xfrm>
            <a:off x="890338" y="1604239"/>
            <a:ext cx="3990006" cy="28050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3300" b="1" dirty="0">
                <a:latin typeface="Gill Sans" panose="020B0602020104020203" pitchFamily="34" charset="0"/>
              </a:rPr>
              <a:t>Congratulations</a:t>
            </a:r>
          </a:p>
          <a:p>
            <a:pPr>
              <a:spcAft>
                <a:spcPts val="600"/>
              </a:spcAft>
            </a:pPr>
            <a:r>
              <a:rPr lang="en-US" sz="3300" b="1" dirty="0">
                <a:latin typeface="Gill Sans" panose="020B0602020104020203" pitchFamily="34" charset="0"/>
              </a:rPr>
              <a:t>on your future Roadrunner!</a:t>
            </a:r>
            <a:br>
              <a:rPr lang="en-US" b="1" dirty="0">
                <a:latin typeface="Gill Sans" panose="020B0602020104020203" pitchFamily="34" charset="0"/>
              </a:rPr>
            </a:br>
            <a:br>
              <a:rPr lang="en-US" b="1" dirty="0">
                <a:latin typeface="Gill Sans" panose="020B0602020104020203" pitchFamily="34" charset="0"/>
              </a:rPr>
            </a:br>
            <a:r>
              <a:rPr lang="en-US" sz="3600" b="1" dirty="0">
                <a:latin typeface="Gill Sans" panose="020B0602020104020203" pitchFamily="34" charset="0"/>
              </a:rPr>
              <a:t>Jimmy Grabow</a:t>
            </a:r>
            <a:endParaRPr lang="en-US" sz="3600" dirty="0">
              <a:latin typeface="Gill Sans" panose="020B0602020104020203" pitchFamily="34" charset="0"/>
            </a:endParaRPr>
          </a:p>
        </p:txBody>
      </p:sp>
      <p:sp>
        <p:nvSpPr>
          <p:cNvPr id="15" name="sketchy line">
            <a:extLst>
              <a:ext uri="{FF2B5EF4-FFF2-40B4-BE49-F238E27FC236}">
                <a16:creationId xmlns:a16="http://schemas.microsoft.com/office/drawing/2014/main" id="{D1ABDDCE-17B5-0612-89DB-13988964E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2">
            <a:extLst>
              <a:ext uri="{FF2B5EF4-FFF2-40B4-BE49-F238E27FC236}">
                <a16:creationId xmlns:a16="http://schemas.microsoft.com/office/drawing/2014/main" id="{260B532B-47F2-E293-3684-B799D1BAF07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18" r="-218" b="25226"/>
          <a:stretch/>
        </p:blipFill>
        <p:spPr>
          <a:xfrm>
            <a:off x="5311701" y="0"/>
            <a:ext cx="6892290" cy="687152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4540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16C0-9743-F6C0-A5C0-0C7FAFE7963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99399CE-3538-38C2-8D0E-44C1DB9B45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DB0B2F18-54B8-705F-895A-45B1A9A25FE0}"/>
              </a:ext>
            </a:extLst>
          </p:cNvPr>
          <p:cNvCxnSpPr/>
          <p:nvPr/>
        </p:nvCxnSpPr>
        <p:spPr>
          <a:xfrm>
            <a:off x="3644030" y="360950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
        <p:nvSpPr>
          <p:cNvPr id="3" name="Title 1">
            <a:extLst>
              <a:ext uri="{FF2B5EF4-FFF2-40B4-BE49-F238E27FC236}">
                <a16:creationId xmlns:a16="http://schemas.microsoft.com/office/drawing/2014/main" id="{A1403201-548D-F45E-B69A-99240E7F0933}"/>
              </a:ext>
            </a:extLst>
          </p:cNvPr>
          <p:cNvSpPr txBox="1">
            <a:spLocks/>
          </p:cNvSpPr>
          <p:nvPr/>
        </p:nvSpPr>
        <p:spPr>
          <a:xfrm>
            <a:off x="3565373" y="1967025"/>
            <a:ext cx="7808260" cy="164247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Jaeger Daily News" pitchFamily="50" charset="0"/>
                <a:cs typeface="Times New Roman" panose="02020603050405020304" pitchFamily="18" charset="0"/>
              </a:rPr>
              <a:t>INSTITUTIONAL EFFECTIVENESS, RESEARCH, AND PLANNING</a:t>
            </a:r>
          </a:p>
        </p:txBody>
      </p:sp>
    </p:spTree>
    <p:extLst>
      <p:ext uri="{BB962C8B-B14F-4D97-AF65-F5344CB8AC3E}">
        <p14:creationId xmlns:p14="http://schemas.microsoft.com/office/powerpoint/2010/main" val="10048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BCAE-9484-4D64-BBFE-8DFF25445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93577-D4A9-8BAB-9E85-8631DC3E17BA}"/>
              </a:ext>
            </a:extLst>
          </p:cNvPr>
          <p:cNvSpPr>
            <a:spLocks noGrp="1"/>
          </p:cNvSpPr>
          <p:nvPr>
            <p:ph type="title"/>
          </p:nvPr>
        </p:nvSpPr>
        <p:spPr>
          <a:xfrm>
            <a:off x="1066800" y="850947"/>
            <a:ext cx="10069286" cy="2665139"/>
          </a:xfrm>
        </p:spPr>
        <p:txBody>
          <a:bodyPr>
            <a:normAutofit/>
          </a:bodyPr>
          <a:lstStyle/>
          <a:p>
            <a:r>
              <a:rPr lang="en-US" dirty="0">
                <a:latin typeface="Jaeger Daily News" pitchFamily="50" charset="0"/>
              </a:rPr>
              <a:t>Continuous Improvement in Action: Responding to Campuswide Feedback</a:t>
            </a:r>
          </a:p>
        </p:txBody>
      </p:sp>
      <p:pic>
        <p:nvPicPr>
          <p:cNvPr id="4" name="Picture 3">
            <a:extLst>
              <a:ext uri="{FF2B5EF4-FFF2-40B4-BE49-F238E27FC236}">
                <a16:creationId xmlns:a16="http://schemas.microsoft.com/office/drawing/2014/main" id="{AC8C2742-89CE-B01E-873E-0C8466A3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34" y="4187700"/>
            <a:ext cx="4240327" cy="2015795"/>
          </a:xfrm>
          <a:prstGeom prst="rect">
            <a:avLst/>
          </a:prstGeom>
        </p:spPr>
      </p:pic>
    </p:spTree>
    <p:extLst>
      <p:ext uri="{BB962C8B-B14F-4D97-AF65-F5344CB8AC3E}">
        <p14:creationId xmlns:p14="http://schemas.microsoft.com/office/powerpoint/2010/main" val="44529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6807-F7D5-5E4D-0495-9C998F0BC6F2}"/>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F77C85E9-E650-5828-ACD9-1B3E97416933}"/>
              </a:ext>
            </a:extLst>
          </p:cNvPr>
          <p:cNvSpPr txBox="1">
            <a:spLocks/>
          </p:cNvSpPr>
          <p:nvPr/>
        </p:nvSpPr>
        <p:spPr>
          <a:xfrm>
            <a:off x="935989" y="1240971"/>
            <a:ext cx="10148569" cy="842825"/>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Areas of Focus</a:t>
            </a:r>
          </a:p>
        </p:txBody>
      </p:sp>
      <p:sp>
        <p:nvSpPr>
          <p:cNvPr id="7" name="Content Placeholder 2">
            <a:extLst>
              <a:ext uri="{FF2B5EF4-FFF2-40B4-BE49-F238E27FC236}">
                <a16:creationId xmlns:a16="http://schemas.microsoft.com/office/drawing/2014/main" id="{BD1D4B04-1E0A-4822-F4D6-67AD5E4D1DBE}"/>
              </a:ext>
            </a:extLst>
          </p:cNvPr>
          <p:cNvSpPr txBox="1">
            <a:spLocks/>
          </p:cNvSpPr>
          <p:nvPr/>
        </p:nvSpPr>
        <p:spPr>
          <a:xfrm>
            <a:off x="935989" y="2142119"/>
            <a:ext cx="10148571" cy="38014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200" dirty="0">
                <a:latin typeface="Gill Sans" panose="020B0602020104020203" pitchFamily="34" charset="0"/>
              </a:rPr>
              <a:t>Enhancing communication across campus</a:t>
            </a:r>
          </a:p>
          <a:p>
            <a:pPr lvl="1"/>
            <a:r>
              <a:rPr lang="en-US" sz="2200" dirty="0">
                <a:latin typeface="Gill Sans" panose="020B0602020104020203" pitchFamily="34" charset="0"/>
              </a:rPr>
              <a:t>Mental health and well-being</a:t>
            </a:r>
            <a:endParaRPr lang="en-US" sz="2200" b="0" dirty="0">
              <a:latin typeface="Gill Sans" panose="020B0602020104020203" pitchFamily="34" charset="0"/>
            </a:endParaRPr>
          </a:p>
          <a:p>
            <a:pPr lvl="1"/>
            <a:r>
              <a:rPr lang="en-US" sz="2200" dirty="0">
                <a:latin typeface="Gill Sans" panose="020B0602020104020203" pitchFamily="34" charset="0"/>
              </a:rPr>
              <a:t>Planning &amp; program review annual</a:t>
            </a:r>
          </a:p>
          <a:p>
            <a:pPr marL="457200" lvl="1" indent="0">
              <a:buNone/>
            </a:pPr>
            <a:r>
              <a:rPr lang="en-US" sz="2200" dirty="0">
                <a:latin typeface="Gill Sans" panose="020B0602020104020203" pitchFamily="34" charset="0"/>
              </a:rPr>
              <a:t>   prioritization process</a:t>
            </a:r>
          </a:p>
        </p:txBody>
      </p:sp>
      <p:pic>
        <p:nvPicPr>
          <p:cNvPr id="9" name="Picture 8">
            <a:extLst>
              <a:ext uri="{FF2B5EF4-FFF2-40B4-BE49-F238E27FC236}">
                <a16:creationId xmlns:a16="http://schemas.microsoft.com/office/drawing/2014/main" id="{EC038519-CFFC-1515-1A55-F0BF6E91FA9C}"/>
              </a:ext>
            </a:extLst>
          </p:cNvPr>
          <p:cNvPicPr>
            <a:picLocks noChangeAspect="1"/>
          </p:cNvPicPr>
          <p:nvPr/>
        </p:nvPicPr>
        <p:blipFill>
          <a:blip r:embed="rId2">
            <a:extLst>
              <a:ext uri="{28A0092B-C50C-407E-A947-70E740481C1C}">
                <a14:useLocalDpi xmlns:a14="http://schemas.microsoft.com/office/drawing/2010/main" val="0"/>
              </a:ext>
            </a:extLst>
          </a:blip>
          <a:srcRect t="25464"/>
          <a:stretch>
            <a:fillRect/>
          </a:stretch>
        </p:blipFill>
        <p:spPr>
          <a:xfrm>
            <a:off x="5216388" y="1007208"/>
            <a:ext cx="6975611" cy="5199323"/>
          </a:xfrm>
          <a:prstGeom prst="rect">
            <a:avLst/>
          </a:prstGeom>
        </p:spPr>
      </p:pic>
    </p:spTree>
    <p:extLst>
      <p:ext uri="{BB962C8B-B14F-4D97-AF65-F5344CB8AC3E}">
        <p14:creationId xmlns:p14="http://schemas.microsoft.com/office/powerpoint/2010/main" val="1186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C37310-AAB8-5B2E-4C3A-2066FB0DC9FC}"/>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995D8C71-9261-C185-F0E3-A848DC9C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20A7E23-8925-D681-538D-A2097F6F9136}"/>
              </a:ext>
            </a:extLst>
          </p:cNvPr>
          <p:cNvSpPr>
            <a:spLocks noGrp="1"/>
          </p:cNvSpPr>
          <p:nvPr>
            <p:ph type="title"/>
          </p:nvPr>
        </p:nvSpPr>
        <p:spPr>
          <a:xfrm>
            <a:off x="5412862" y="241826"/>
            <a:ext cx="6257202" cy="4185729"/>
          </a:xfrm>
        </p:spPr>
        <p:txBody>
          <a:bodyPr vert="horz" lIns="91440" tIns="45720" rIns="91440" bIns="45720" rtlCol="0" anchor="b">
            <a:noAutofit/>
          </a:bodyPr>
          <a:lstStyle/>
          <a:p>
            <a:r>
              <a:rPr lang="en-US" sz="3300" b="1" dirty="0">
                <a:latin typeface="Gill Sans" panose="020B0602020104020203" pitchFamily="34" charset="0"/>
              </a:rPr>
              <a:t>Welcome!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Michelle (Toni) Parsons</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Associate Dean of Instructional Support</a:t>
            </a:r>
          </a:p>
        </p:txBody>
      </p:sp>
      <p:pic>
        <p:nvPicPr>
          <p:cNvPr id="8" name="Picture Placeholder 2">
            <a:extLst>
              <a:ext uri="{FF2B5EF4-FFF2-40B4-BE49-F238E27FC236}">
                <a16:creationId xmlns:a16="http://schemas.microsoft.com/office/drawing/2014/main" id="{6A001335-AACC-B316-B951-5780BAA5B78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561" t="6413" r="7963" b="1071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44972AE5-30A4-A8F2-8DDA-F5BBA7A65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7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F9BA7-6B4B-14CA-F821-C8B4F4556AE6}"/>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A0D1D824-0782-B716-C229-73473D742D99}"/>
              </a:ext>
            </a:extLst>
          </p:cNvPr>
          <p:cNvSpPr txBox="1">
            <a:spLocks/>
          </p:cNvSpPr>
          <p:nvPr/>
        </p:nvSpPr>
        <p:spPr>
          <a:xfrm>
            <a:off x="839971" y="892630"/>
            <a:ext cx="10687997" cy="668651"/>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The Role of Campuswide Feedback</a:t>
            </a:r>
          </a:p>
        </p:txBody>
      </p:sp>
      <p:sp>
        <p:nvSpPr>
          <p:cNvPr id="7" name="Content Placeholder 2">
            <a:extLst>
              <a:ext uri="{FF2B5EF4-FFF2-40B4-BE49-F238E27FC236}">
                <a16:creationId xmlns:a16="http://schemas.microsoft.com/office/drawing/2014/main" id="{2628EB76-89AC-72C2-FC29-094C87C73922}"/>
              </a:ext>
            </a:extLst>
          </p:cNvPr>
          <p:cNvSpPr txBox="1">
            <a:spLocks/>
          </p:cNvSpPr>
          <p:nvPr/>
        </p:nvSpPr>
        <p:spPr>
          <a:xfrm>
            <a:off x="839971" y="1701208"/>
            <a:ext cx="10504969" cy="42641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latin typeface="Gill Sans" panose="020B0602020104020203" pitchFamily="34" charset="0"/>
              </a:rPr>
              <a:t>Areas of focus were influenced by campuswide feedback stemming from the Fall 2023 Campus Climate Survey findings</a:t>
            </a:r>
          </a:p>
          <a:p>
            <a:r>
              <a:rPr lang="en-US" sz="2400" b="0" dirty="0">
                <a:latin typeface="Gill Sans" panose="020B0602020104020203" pitchFamily="34" charset="0"/>
              </a:rPr>
              <a:t>149 Respondents</a:t>
            </a:r>
          </a:p>
          <a:p>
            <a:r>
              <a:rPr lang="en-US" sz="2400" b="0" dirty="0">
                <a:latin typeface="Gill Sans" panose="020B0602020104020203" pitchFamily="34" charset="0"/>
              </a:rPr>
              <a:t>Survey items measured on a four-point scale (4 – strongly agree; 3 – agree; 2 – disagree; 1 – strongly disagree)</a:t>
            </a:r>
          </a:p>
          <a:p>
            <a:r>
              <a:rPr lang="en-US" sz="2400" b="0" dirty="0">
                <a:latin typeface="Gill Sans" panose="020B0602020104020203" pitchFamily="34" charset="0"/>
              </a:rPr>
              <a:t>Typically observed 75%-80% agreement rate (i.e., rating of 3+)</a:t>
            </a:r>
          </a:p>
          <a:p>
            <a:r>
              <a:rPr lang="en-US" sz="2400" b="0" dirty="0">
                <a:latin typeface="Gill Sans" panose="020B0602020104020203" pitchFamily="34" charset="0"/>
              </a:rPr>
              <a:t>Complete Campus Climate Survey Findings: </a:t>
            </a:r>
            <a:r>
              <a:rPr lang="en-US" sz="2400" b="0" dirty="0">
                <a:latin typeface="Gill Sans" panose="020B0602020104020203" pitchFamily="34" charset="0"/>
                <a:hlinkClick r:id="rId2"/>
              </a:rPr>
              <a:t>https://www.craftonhills.edu/about-chc/research-and-planning/documents/rrn2844_campusclimatesurvey_2023fa_final.pdf</a:t>
            </a:r>
            <a:r>
              <a:rPr lang="en-US" sz="2400" b="0" dirty="0">
                <a:latin typeface="Gill Sans" panose="020B0602020104020203" pitchFamily="34" charset="0"/>
              </a:rPr>
              <a:t> </a:t>
            </a:r>
          </a:p>
        </p:txBody>
      </p:sp>
    </p:spTree>
    <p:extLst>
      <p:ext uri="{BB962C8B-B14F-4D97-AF65-F5344CB8AC3E}">
        <p14:creationId xmlns:p14="http://schemas.microsoft.com/office/powerpoint/2010/main" val="2608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D274-D896-805C-A97E-1CDCB1E4333E}"/>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D042BEC7-7604-1707-49ED-833411BBF3F1}"/>
              </a:ext>
            </a:extLst>
          </p:cNvPr>
          <p:cNvSpPr txBox="1">
            <a:spLocks/>
          </p:cNvSpPr>
          <p:nvPr/>
        </p:nvSpPr>
        <p:spPr>
          <a:xfrm>
            <a:off x="859971" y="733647"/>
            <a:ext cx="10310314" cy="606054"/>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Pertinent Findings: Communication</a:t>
            </a:r>
          </a:p>
        </p:txBody>
      </p:sp>
      <p:sp>
        <p:nvSpPr>
          <p:cNvPr id="7" name="Content Placeholder 2">
            <a:extLst>
              <a:ext uri="{FF2B5EF4-FFF2-40B4-BE49-F238E27FC236}">
                <a16:creationId xmlns:a16="http://schemas.microsoft.com/office/drawing/2014/main" id="{8CD763E3-3C75-F71C-6B4D-0A1F2EC2E3E4}"/>
              </a:ext>
            </a:extLst>
          </p:cNvPr>
          <p:cNvSpPr txBox="1">
            <a:spLocks/>
          </p:cNvSpPr>
          <p:nvPr/>
        </p:nvSpPr>
        <p:spPr>
          <a:xfrm>
            <a:off x="859971" y="1339702"/>
            <a:ext cx="10310314" cy="39714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ill Sans" panose="020B0602020104020203" pitchFamily="34" charset="0"/>
              </a:rPr>
              <a:t>Communication</a:t>
            </a:r>
          </a:p>
          <a:p>
            <a:pPr lvl="1"/>
            <a:r>
              <a:rPr lang="en-US" sz="2200" b="0" dirty="0">
                <a:latin typeface="Gill Sans" panose="020B0602020104020203" pitchFamily="34" charset="0"/>
              </a:rPr>
              <a:t>Respondents expressed a desire for greater communication concerning campus decisions and institutional processes</a:t>
            </a:r>
          </a:p>
          <a:p>
            <a:pPr lvl="1"/>
            <a:r>
              <a:rPr lang="en-US" sz="2200" dirty="0">
                <a:latin typeface="Gill Sans" panose="020B0602020104020203" pitchFamily="34" charset="0"/>
              </a:rPr>
              <a:t>Survey Items</a:t>
            </a:r>
          </a:p>
          <a:p>
            <a:pPr lvl="2"/>
            <a:r>
              <a:rPr lang="en-US" sz="2200" b="0" dirty="0">
                <a:latin typeface="Gill Sans" panose="020B0602020104020203" pitchFamily="34" charset="0"/>
              </a:rPr>
              <a:t>1. Communication across campus is timely and</a:t>
            </a:r>
          </a:p>
          <a:p>
            <a:pPr marL="914400" lvl="2" indent="0">
              <a:buNone/>
            </a:pPr>
            <a:r>
              <a:rPr lang="en-US" sz="2200" dirty="0">
                <a:latin typeface="Gill Sans" panose="020B0602020104020203" pitchFamily="34" charset="0"/>
              </a:rPr>
              <a:t>       </a:t>
            </a:r>
            <a:r>
              <a:rPr lang="en-US" sz="2200" b="0" dirty="0">
                <a:latin typeface="Gill Sans" panose="020B0602020104020203" pitchFamily="34" charset="0"/>
              </a:rPr>
              <a:t>accurate (57% agreement)</a:t>
            </a:r>
          </a:p>
          <a:p>
            <a:pPr lvl="2"/>
            <a:r>
              <a:rPr lang="en-US" sz="2200" dirty="0">
                <a:latin typeface="Gill Sans" panose="020B0602020104020203" pitchFamily="34" charset="0"/>
              </a:rPr>
              <a:t>2. If I need information about Crafton, I know </a:t>
            </a:r>
          </a:p>
          <a:p>
            <a:pPr marL="914400" lvl="2" indent="0">
              <a:buNone/>
            </a:pPr>
            <a:r>
              <a:rPr lang="en-US" sz="2200" dirty="0">
                <a:latin typeface="Gill Sans" panose="020B0602020104020203" pitchFamily="34" charset="0"/>
              </a:rPr>
              <a:t>       where to find it (70% agreement)</a:t>
            </a:r>
          </a:p>
          <a:p>
            <a:pPr lvl="2"/>
            <a:r>
              <a:rPr lang="en-US" sz="2200" b="0" dirty="0">
                <a:latin typeface="Gill Sans" panose="020B0602020104020203" pitchFamily="34" charset="0"/>
              </a:rPr>
              <a:t>3. The Crafton campus community is doing </a:t>
            </a:r>
          </a:p>
          <a:p>
            <a:pPr marL="914400" lvl="2" indent="0">
              <a:buNone/>
            </a:pPr>
            <a:r>
              <a:rPr lang="en-US" sz="2200" dirty="0">
                <a:latin typeface="Gill Sans" panose="020B0602020104020203" pitchFamily="34" charset="0"/>
              </a:rPr>
              <a:t>       </a:t>
            </a:r>
            <a:r>
              <a:rPr lang="en-US" sz="2200" b="0" dirty="0">
                <a:latin typeface="Gill Sans" panose="020B0602020104020203" pitchFamily="34" charset="0"/>
              </a:rPr>
              <a:t>what it needs to stay informed (70% </a:t>
            </a:r>
          </a:p>
          <a:p>
            <a:pPr marL="914400" lvl="2" indent="0">
              <a:buNone/>
            </a:pPr>
            <a:r>
              <a:rPr lang="en-US" sz="2200" dirty="0">
                <a:latin typeface="Gill Sans" panose="020B0602020104020203" pitchFamily="34" charset="0"/>
              </a:rPr>
              <a:t>       </a:t>
            </a:r>
            <a:r>
              <a:rPr lang="en-US" sz="2200" b="0" dirty="0">
                <a:latin typeface="Gill Sans" panose="020B0602020104020203" pitchFamily="34" charset="0"/>
              </a:rPr>
              <a:t>agreement)</a:t>
            </a:r>
          </a:p>
        </p:txBody>
      </p:sp>
      <p:pic>
        <p:nvPicPr>
          <p:cNvPr id="3" name="Picture 2">
            <a:extLst>
              <a:ext uri="{FF2B5EF4-FFF2-40B4-BE49-F238E27FC236}">
                <a16:creationId xmlns:a16="http://schemas.microsoft.com/office/drawing/2014/main" id="{B01F2E6A-51C9-DB7C-D98E-2428E65E73C1}"/>
              </a:ext>
            </a:extLst>
          </p:cNvPr>
          <p:cNvPicPr>
            <a:picLocks noChangeAspect="1"/>
          </p:cNvPicPr>
          <p:nvPr/>
        </p:nvPicPr>
        <p:blipFill>
          <a:blip r:embed="rId2">
            <a:extLst>
              <a:ext uri="{28A0092B-C50C-407E-A947-70E740481C1C}">
                <a14:useLocalDpi xmlns:a14="http://schemas.microsoft.com/office/drawing/2010/main" val="0"/>
              </a:ext>
            </a:extLst>
          </a:blip>
          <a:srcRect t="26847"/>
          <a:stretch>
            <a:fillRect/>
          </a:stretch>
        </p:blipFill>
        <p:spPr>
          <a:xfrm>
            <a:off x="6815470" y="2135829"/>
            <a:ext cx="5561881" cy="4068691"/>
          </a:xfrm>
          <a:prstGeom prst="rect">
            <a:avLst/>
          </a:prstGeom>
        </p:spPr>
      </p:pic>
    </p:spTree>
    <p:extLst>
      <p:ext uri="{BB962C8B-B14F-4D97-AF65-F5344CB8AC3E}">
        <p14:creationId xmlns:p14="http://schemas.microsoft.com/office/powerpoint/2010/main" val="44450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F38A6-41A0-C3A0-E2A5-41E6B645814A}"/>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48348FCD-6C45-9C93-24E6-26501F2C6A0D}"/>
              </a:ext>
            </a:extLst>
          </p:cNvPr>
          <p:cNvSpPr txBox="1">
            <a:spLocks/>
          </p:cNvSpPr>
          <p:nvPr/>
        </p:nvSpPr>
        <p:spPr>
          <a:xfrm>
            <a:off x="859971" y="329811"/>
            <a:ext cx="10493829" cy="121271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Pertinent Findings: Mental Health &amp; Well-Being</a:t>
            </a:r>
          </a:p>
        </p:txBody>
      </p:sp>
      <p:sp>
        <p:nvSpPr>
          <p:cNvPr id="7" name="Content Placeholder 2">
            <a:extLst>
              <a:ext uri="{FF2B5EF4-FFF2-40B4-BE49-F238E27FC236}">
                <a16:creationId xmlns:a16="http://schemas.microsoft.com/office/drawing/2014/main" id="{D6F954F6-406B-62E0-82E6-A3E56338D875}"/>
              </a:ext>
            </a:extLst>
          </p:cNvPr>
          <p:cNvSpPr txBox="1">
            <a:spLocks/>
          </p:cNvSpPr>
          <p:nvPr/>
        </p:nvSpPr>
        <p:spPr>
          <a:xfrm>
            <a:off x="859972" y="1469322"/>
            <a:ext cx="10270670" cy="22100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ill Sans" panose="020B0602020104020203" pitchFamily="34" charset="0"/>
              </a:rPr>
              <a:t>Mental Health and Well-Being</a:t>
            </a:r>
          </a:p>
          <a:p>
            <a:pPr lvl="1"/>
            <a:r>
              <a:rPr lang="en-US" sz="2200" b="0" dirty="0">
                <a:latin typeface="Gill Sans" panose="020B0602020104020203" pitchFamily="34" charset="0"/>
              </a:rPr>
              <a:t>Comments reflected th</a:t>
            </a:r>
            <a:r>
              <a:rPr lang="en-US" sz="2200" dirty="0">
                <a:latin typeface="Gill Sans" panose="020B0602020104020203" pitchFamily="34" charset="0"/>
              </a:rPr>
              <a:t>e need for greater mental health and well-being funding and support for faculty and staff</a:t>
            </a:r>
            <a:endParaRPr lang="en-US" sz="2200" b="0" dirty="0">
              <a:latin typeface="Gill Sans" panose="020B0602020104020203" pitchFamily="34" charset="0"/>
            </a:endParaRPr>
          </a:p>
          <a:p>
            <a:pPr lvl="1"/>
            <a:r>
              <a:rPr lang="en-US" sz="2200" dirty="0">
                <a:latin typeface="Gill Sans" panose="020B0602020104020203" pitchFamily="34" charset="0"/>
              </a:rPr>
              <a:t>Survey Item</a:t>
            </a:r>
          </a:p>
          <a:p>
            <a:pPr lvl="2"/>
            <a:r>
              <a:rPr lang="en-US" sz="2200" b="0" dirty="0">
                <a:latin typeface="Gill Sans" panose="020B0602020104020203" pitchFamily="34" charset="0"/>
              </a:rPr>
              <a:t>1. There are sufficient trainings centered on enhancing </a:t>
            </a:r>
          </a:p>
          <a:p>
            <a:pPr marL="914400" lvl="2" indent="0">
              <a:buNone/>
            </a:pPr>
            <a:r>
              <a:rPr lang="en-US" sz="2200" dirty="0">
                <a:latin typeface="Gill Sans" panose="020B0602020104020203" pitchFamily="34" charset="0"/>
              </a:rPr>
              <a:t>       </a:t>
            </a:r>
            <a:r>
              <a:rPr lang="en-US" sz="2200" b="0" dirty="0">
                <a:latin typeface="Gill Sans" panose="020B0602020104020203" pitchFamily="34" charset="0"/>
              </a:rPr>
              <a:t>employee well-being and mental health (62% agreement)</a:t>
            </a:r>
          </a:p>
        </p:txBody>
      </p:sp>
      <p:pic>
        <p:nvPicPr>
          <p:cNvPr id="3" name="Picture 2">
            <a:extLst>
              <a:ext uri="{FF2B5EF4-FFF2-40B4-BE49-F238E27FC236}">
                <a16:creationId xmlns:a16="http://schemas.microsoft.com/office/drawing/2014/main" id="{4E16B4CB-95ED-FFB7-CC30-D458964410EA}"/>
              </a:ext>
            </a:extLst>
          </p:cNvPr>
          <p:cNvPicPr>
            <a:picLocks noChangeAspect="1"/>
          </p:cNvPicPr>
          <p:nvPr/>
        </p:nvPicPr>
        <p:blipFill>
          <a:blip r:embed="rId2">
            <a:extLst>
              <a:ext uri="{28A0092B-C50C-407E-A947-70E740481C1C}">
                <a14:useLocalDpi xmlns:a14="http://schemas.microsoft.com/office/drawing/2010/main" val="0"/>
              </a:ext>
            </a:extLst>
          </a:blip>
          <a:srcRect t="51270"/>
          <a:stretch>
            <a:fillRect/>
          </a:stretch>
        </p:blipFill>
        <p:spPr>
          <a:xfrm>
            <a:off x="729341" y="3472544"/>
            <a:ext cx="5845631" cy="2848585"/>
          </a:xfrm>
          <a:prstGeom prst="rect">
            <a:avLst/>
          </a:prstGeom>
        </p:spPr>
      </p:pic>
      <p:pic>
        <p:nvPicPr>
          <p:cNvPr id="6" name="Picture 5">
            <a:extLst>
              <a:ext uri="{FF2B5EF4-FFF2-40B4-BE49-F238E27FC236}">
                <a16:creationId xmlns:a16="http://schemas.microsoft.com/office/drawing/2014/main" id="{61AA30D4-961B-3353-B910-187BD7A3917B}"/>
              </a:ext>
            </a:extLst>
          </p:cNvPr>
          <p:cNvPicPr>
            <a:picLocks noChangeAspect="1"/>
          </p:cNvPicPr>
          <p:nvPr/>
        </p:nvPicPr>
        <p:blipFill>
          <a:blip r:embed="rId3">
            <a:extLst>
              <a:ext uri="{28A0092B-C50C-407E-A947-70E740481C1C}">
                <a14:useLocalDpi xmlns:a14="http://schemas.microsoft.com/office/drawing/2010/main" val="0"/>
              </a:ext>
            </a:extLst>
          </a:blip>
          <a:srcRect t="26667"/>
          <a:stretch>
            <a:fillRect/>
          </a:stretch>
        </p:blipFill>
        <p:spPr>
          <a:xfrm>
            <a:off x="6986652" y="2329541"/>
            <a:ext cx="5284519" cy="3875314"/>
          </a:xfrm>
          <a:prstGeom prst="rect">
            <a:avLst/>
          </a:prstGeom>
        </p:spPr>
      </p:pic>
    </p:spTree>
    <p:extLst>
      <p:ext uri="{BB962C8B-B14F-4D97-AF65-F5344CB8AC3E}">
        <p14:creationId xmlns:p14="http://schemas.microsoft.com/office/powerpoint/2010/main" val="52601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9C08-1F5A-C55F-3A1F-330CACE3AC09}"/>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ED5D980A-C2BC-21D8-26EF-C5B22BF98945}"/>
              </a:ext>
            </a:extLst>
          </p:cNvPr>
          <p:cNvSpPr txBox="1">
            <a:spLocks/>
          </p:cNvSpPr>
          <p:nvPr/>
        </p:nvSpPr>
        <p:spPr>
          <a:xfrm>
            <a:off x="935990" y="805543"/>
            <a:ext cx="10148570" cy="121919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Pertinent Findings: Planning &amp; Program Review (PPR) Prioritization</a:t>
            </a:r>
          </a:p>
        </p:txBody>
      </p:sp>
      <p:sp>
        <p:nvSpPr>
          <p:cNvPr id="7" name="Content Placeholder 2">
            <a:extLst>
              <a:ext uri="{FF2B5EF4-FFF2-40B4-BE49-F238E27FC236}">
                <a16:creationId xmlns:a16="http://schemas.microsoft.com/office/drawing/2014/main" id="{F594CB3F-D73A-3600-1A74-99F91E4D961E}"/>
              </a:ext>
            </a:extLst>
          </p:cNvPr>
          <p:cNvSpPr txBox="1">
            <a:spLocks/>
          </p:cNvSpPr>
          <p:nvPr/>
        </p:nvSpPr>
        <p:spPr>
          <a:xfrm>
            <a:off x="935990" y="2024740"/>
            <a:ext cx="10148570" cy="42507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ill Sans" panose="020B0602020104020203" pitchFamily="34" charset="0"/>
              </a:rPr>
              <a:t>PPR Prioritization</a:t>
            </a:r>
          </a:p>
          <a:p>
            <a:pPr lvl="1"/>
            <a:r>
              <a:rPr lang="en-US" sz="2200" b="0" dirty="0">
                <a:latin typeface="Gill Sans" panose="020B0602020104020203" pitchFamily="34" charset="0"/>
              </a:rPr>
              <a:t>Comments reflected th</a:t>
            </a:r>
            <a:r>
              <a:rPr lang="en-US" sz="2200" dirty="0">
                <a:latin typeface="Gill Sans" panose="020B0602020104020203" pitchFamily="34" charset="0"/>
              </a:rPr>
              <a:t>e need for greater transparency about the processes used for PPR-related budgeting and funding</a:t>
            </a:r>
            <a:endParaRPr lang="en-US" sz="2200" b="0" dirty="0">
              <a:latin typeface="Gill Sans" panose="020B0602020104020203" pitchFamily="34" charset="0"/>
            </a:endParaRPr>
          </a:p>
          <a:p>
            <a:pPr lvl="1"/>
            <a:r>
              <a:rPr lang="en-US" sz="2200" dirty="0">
                <a:latin typeface="Gill Sans" panose="020B0602020104020203" pitchFamily="34" charset="0"/>
              </a:rPr>
              <a:t>Survey Items</a:t>
            </a:r>
          </a:p>
          <a:p>
            <a:pPr lvl="2"/>
            <a:r>
              <a:rPr lang="en-US" sz="2200" dirty="0">
                <a:latin typeface="Gill Sans" panose="020B0602020104020203" pitchFamily="34" charset="0"/>
              </a:rPr>
              <a:t>1. Overall, planning and decision-making processes at Crafton are effective (71% agreement)</a:t>
            </a:r>
          </a:p>
          <a:p>
            <a:pPr lvl="2"/>
            <a:r>
              <a:rPr lang="en-US" sz="2200" dirty="0">
                <a:latin typeface="Gill Sans" panose="020B0602020104020203" pitchFamily="34" charset="0"/>
              </a:rPr>
              <a:t>2. Overall, planning and decision-making processes at Crafton are efficient (71% agreement)</a:t>
            </a:r>
          </a:p>
          <a:p>
            <a:pPr lvl="2"/>
            <a:r>
              <a:rPr lang="en-US" sz="2200" dirty="0">
                <a:latin typeface="Gill Sans" panose="020B0602020104020203" pitchFamily="34" charset="0"/>
              </a:rPr>
              <a:t>3</a:t>
            </a:r>
            <a:r>
              <a:rPr lang="en-US" sz="2200" b="0" dirty="0">
                <a:latin typeface="Gill Sans" panose="020B0602020104020203" pitchFamily="34" charset="0"/>
              </a:rPr>
              <a:t>. The annual process of prioritizing objectives at CHC is transparent (</a:t>
            </a:r>
            <a:r>
              <a:rPr lang="en-US" sz="2200" dirty="0">
                <a:latin typeface="Gill Sans" panose="020B0602020104020203" pitchFamily="34" charset="0"/>
              </a:rPr>
              <a:t>7</a:t>
            </a:r>
            <a:r>
              <a:rPr lang="en-US" sz="2200" b="0" dirty="0">
                <a:latin typeface="Gill Sans" panose="020B0602020104020203" pitchFamily="34" charset="0"/>
              </a:rPr>
              <a:t>2% agreement)</a:t>
            </a:r>
          </a:p>
        </p:txBody>
      </p:sp>
    </p:spTree>
    <p:extLst>
      <p:ext uri="{BB962C8B-B14F-4D97-AF65-F5344CB8AC3E}">
        <p14:creationId xmlns:p14="http://schemas.microsoft.com/office/powerpoint/2010/main" val="297479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528B-CA17-4976-2B9B-6F6D9DC0DF7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FDC96BB-0406-311B-0CF3-590B64C668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344ED4-AA2C-82A1-96B1-11550FDDCB7D}"/>
              </a:ext>
            </a:extLst>
          </p:cNvPr>
          <p:cNvSpPr>
            <a:spLocks noGrp="1"/>
          </p:cNvSpPr>
          <p:nvPr>
            <p:ph type="title"/>
          </p:nvPr>
        </p:nvSpPr>
        <p:spPr>
          <a:xfrm>
            <a:off x="3644029" y="2264735"/>
            <a:ext cx="7729603" cy="1119545"/>
          </a:xfrm>
        </p:spPr>
        <p:txBody>
          <a:bodyPr anchor="t">
            <a:noAutofit/>
          </a:bodyPr>
          <a:lstStyle/>
          <a:p>
            <a:r>
              <a:rPr lang="en-US" sz="4000" b="1" dirty="0">
                <a:solidFill>
                  <a:schemeClr val="bg1"/>
                </a:solidFill>
                <a:latin typeface="Jaeger Daily News" pitchFamily="50" charset="0"/>
                <a:cs typeface="Times New Roman" panose="02020603050405020304" pitchFamily="18" charset="0"/>
              </a:rPr>
              <a:t>INSTITUTIONAL ADVANCEMENT</a:t>
            </a:r>
          </a:p>
        </p:txBody>
      </p:sp>
      <p:cxnSp>
        <p:nvCxnSpPr>
          <p:cNvPr id="13" name="Straight Connector 12">
            <a:extLst>
              <a:ext uri="{FF2B5EF4-FFF2-40B4-BE49-F238E27FC236}">
                <a16:creationId xmlns:a16="http://schemas.microsoft.com/office/drawing/2014/main" id="{0E44874D-876B-0C67-3403-801860F349D3}"/>
              </a:ext>
            </a:extLst>
          </p:cNvPr>
          <p:cNvCxnSpPr/>
          <p:nvPr/>
        </p:nvCxnSpPr>
        <p:spPr>
          <a:xfrm>
            <a:off x="3644030" y="3384280"/>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95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FB9FD-91D8-0AB3-6BB1-A65EF49AB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4FA3C-0BED-7A90-F608-C6EA752F46DC}"/>
              </a:ext>
            </a:extLst>
          </p:cNvPr>
          <p:cNvSpPr>
            <a:spLocks noGrp="1"/>
          </p:cNvSpPr>
          <p:nvPr>
            <p:ph type="title"/>
          </p:nvPr>
        </p:nvSpPr>
        <p:spPr>
          <a:xfrm>
            <a:off x="849086" y="564078"/>
            <a:ext cx="10331532" cy="818105"/>
          </a:xfrm>
        </p:spPr>
        <p:txBody>
          <a:bodyPr vert="horz" lIns="91440" tIns="45720" rIns="91440" bIns="45720" rtlCol="0" anchor="b">
            <a:normAutofit/>
          </a:bodyPr>
          <a:lstStyle/>
          <a:p>
            <a:r>
              <a:rPr lang="en-US" sz="4000" kern="1200" dirty="0">
                <a:solidFill>
                  <a:schemeClr val="tx1"/>
                </a:solidFill>
                <a:latin typeface="Jaeger Daily News" pitchFamily="50" charset="0"/>
              </a:rPr>
              <a:t>Employee Directory Update</a:t>
            </a:r>
          </a:p>
        </p:txBody>
      </p:sp>
      <p:pic>
        <p:nvPicPr>
          <p:cNvPr id="8" name="Content Placeholder 7">
            <a:extLst>
              <a:ext uri="{FF2B5EF4-FFF2-40B4-BE49-F238E27FC236}">
                <a16:creationId xmlns:a16="http://schemas.microsoft.com/office/drawing/2014/main" id="{B9994E8D-F949-F1EB-0EC2-FC9EE48D3EBF}"/>
              </a:ext>
            </a:extLst>
          </p:cNvPr>
          <p:cNvPicPr>
            <a:picLocks noGrp="1" noChangeAspect="1"/>
          </p:cNvPicPr>
          <p:nvPr>
            <p:ph idx="1"/>
          </p:nvPr>
        </p:nvPicPr>
        <p:blipFill>
          <a:blip r:embed="rId2"/>
          <a:stretch>
            <a:fillRect/>
          </a:stretch>
        </p:blipFill>
        <p:spPr>
          <a:xfrm>
            <a:off x="932028" y="1708667"/>
            <a:ext cx="10327943" cy="4351338"/>
          </a:xfrm>
        </p:spPr>
      </p:pic>
    </p:spTree>
    <p:extLst>
      <p:ext uri="{BB962C8B-B14F-4D97-AF65-F5344CB8AC3E}">
        <p14:creationId xmlns:p14="http://schemas.microsoft.com/office/powerpoint/2010/main" val="241501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5554-CF93-E0E3-2A08-D6AA5DB9F71F}"/>
              </a:ext>
            </a:extLst>
          </p:cNvPr>
          <p:cNvSpPr>
            <a:spLocks noGrp="1"/>
          </p:cNvSpPr>
          <p:nvPr>
            <p:ph type="title"/>
          </p:nvPr>
        </p:nvSpPr>
        <p:spPr>
          <a:xfrm>
            <a:off x="859971" y="734250"/>
            <a:ext cx="10320647" cy="764891"/>
          </a:xfrm>
        </p:spPr>
        <p:txBody>
          <a:bodyPr vert="horz" lIns="91440" tIns="45720" rIns="91440" bIns="45720" rtlCol="0" anchor="b">
            <a:normAutofit/>
          </a:bodyPr>
          <a:lstStyle/>
          <a:p>
            <a:r>
              <a:rPr lang="en-US" sz="4000" kern="1200" dirty="0">
                <a:solidFill>
                  <a:schemeClr val="tx1"/>
                </a:solidFill>
                <a:latin typeface="Jaeger Daily News" pitchFamily="50" charset="0"/>
              </a:rPr>
              <a:t>Employee Directory Update</a:t>
            </a:r>
          </a:p>
        </p:txBody>
      </p:sp>
      <p:pic>
        <p:nvPicPr>
          <p:cNvPr id="7" name="Picture 6">
            <a:extLst>
              <a:ext uri="{FF2B5EF4-FFF2-40B4-BE49-F238E27FC236}">
                <a16:creationId xmlns:a16="http://schemas.microsoft.com/office/drawing/2014/main" id="{1FCB618D-ACEB-CD2D-B469-43C3B55FCE96}"/>
              </a:ext>
            </a:extLst>
          </p:cNvPr>
          <p:cNvPicPr>
            <a:picLocks noChangeAspect="1"/>
          </p:cNvPicPr>
          <p:nvPr/>
        </p:nvPicPr>
        <p:blipFill>
          <a:blip r:embed="rId2"/>
          <a:srcRect r="-2" b="16202"/>
          <a:stretch>
            <a:fillRect/>
          </a:stretch>
        </p:blipFill>
        <p:spPr>
          <a:xfrm>
            <a:off x="6100851" y="1850620"/>
            <a:ext cx="5803323" cy="3890357"/>
          </a:xfrm>
          <a:prstGeom prst="rect">
            <a:avLst/>
          </a:prstGeom>
        </p:spPr>
      </p:pic>
      <p:pic>
        <p:nvPicPr>
          <p:cNvPr id="5" name="Content Placeholder 4">
            <a:extLst>
              <a:ext uri="{FF2B5EF4-FFF2-40B4-BE49-F238E27FC236}">
                <a16:creationId xmlns:a16="http://schemas.microsoft.com/office/drawing/2014/main" id="{C421D77B-5F8D-4FD4-DED2-8BAA0135CBB4}"/>
              </a:ext>
            </a:extLst>
          </p:cNvPr>
          <p:cNvPicPr>
            <a:picLocks noGrp="1" noChangeAspect="1"/>
          </p:cNvPicPr>
          <p:nvPr>
            <p:ph idx="1"/>
          </p:nvPr>
        </p:nvPicPr>
        <p:blipFill>
          <a:blip r:embed="rId3"/>
          <a:srcRect r="430" b="3"/>
          <a:stretch>
            <a:fillRect/>
          </a:stretch>
        </p:blipFill>
        <p:spPr>
          <a:xfrm>
            <a:off x="287828" y="1850620"/>
            <a:ext cx="5803323" cy="3890357"/>
          </a:xfrm>
          <a:prstGeom prst="rect">
            <a:avLst/>
          </a:prstGeom>
        </p:spPr>
      </p:pic>
    </p:spTree>
    <p:extLst>
      <p:ext uri="{BB962C8B-B14F-4D97-AF65-F5344CB8AC3E}">
        <p14:creationId xmlns:p14="http://schemas.microsoft.com/office/powerpoint/2010/main" val="119009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2937-FB24-256F-68D1-7E4BE62DB989}"/>
              </a:ext>
            </a:extLst>
          </p:cNvPr>
          <p:cNvSpPr>
            <a:spLocks noGrp="1"/>
          </p:cNvSpPr>
          <p:nvPr>
            <p:ph type="title"/>
          </p:nvPr>
        </p:nvSpPr>
        <p:spPr>
          <a:xfrm>
            <a:off x="648588" y="290695"/>
            <a:ext cx="10894824" cy="685584"/>
          </a:xfrm>
        </p:spPr>
        <p:txBody>
          <a:bodyPr>
            <a:normAutofit/>
          </a:bodyPr>
          <a:lstStyle/>
          <a:p>
            <a:r>
              <a:rPr lang="en-US" sz="4000" dirty="0">
                <a:latin typeface="Jaeger Daily News" pitchFamily="50" charset="0"/>
              </a:rPr>
              <a:t>Communications</a:t>
            </a:r>
          </a:p>
        </p:txBody>
      </p:sp>
      <p:sp>
        <p:nvSpPr>
          <p:cNvPr id="3" name="Content Placeholder 2">
            <a:extLst>
              <a:ext uri="{FF2B5EF4-FFF2-40B4-BE49-F238E27FC236}">
                <a16:creationId xmlns:a16="http://schemas.microsoft.com/office/drawing/2014/main" id="{DBD562B6-21AD-E921-5DE4-35B7F6C03221}"/>
              </a:ext>
            </a:extLst>
          </p:cNvPr>
          <p:cNvSpPr>
            <a:spLocks noGrp="1"/>
          </p:cNvSpPr>
          <p:nvPr>
            <p:ph idx="1"/>
          </p:nvPr>
        </p:nvSpPr>
        <p:spPr>
          <a:xfrm>
            <a:off x="648588" y="954507"/>
            <a:ext cx="4437435" cy="5126254"/>
          </a:xfrm>
        </p:spPr>
        <p:txBody>
          <a:bodyPr>
            <a:noAutofit/>
          </a:bodyPr>
          <a:lstStyle/>
          <a:p>
            <a:r>
              <a:rPr lang="en-US" sz="2400" b="1" dirty="0">
                <a:latin typeface="Gill Sans" panose="020B0602020104020203" pitchFamily="34" charset="0"/>
              </a:rPr>
              <a:t>CHC Connect – Every Thursday </a:t>
            </a:r>
          </a:p>
          <a:p>
            <a:pPr lvl="1"/>
            <a:r>
              <a:rPr lang="en-US" sz="2200" dirty="0">
                <a:latin typeface="Gill Sans" panose="020B0602020104020203" pitchFamily="34" charset="0"/>
              </a:rPr>
              <a:t>Dates and Deadlines</a:t>
            </a:r>
          </a:p>
          <a:p>
            <a:pPr lvl="1"/>
            <a:r>
              <a:rPr lang="en-US" sz="2200" dirty="0">
                <a:latin typeface="Gill Sans" panose="020B0602020104020203" pitchFamily="34" charset="0"/>
              </a:rPr>
              <a:t>General Announcements</a:t>
            </a:r>
          </a:p>
          <a:p>
            <a:r>
              <a:rPr lang="en-US" sz="2400" b="1" dirty="0">
                <a:latin typeface="Gill Sans" panose="020B0602020104020203" pitchFamily="34" charset="0"/>
              </a:rPr>
              <a:t>Weekly Calendar – Every Monday</a:t>
            </a:r>
          </a:p>
          <a:p>
            <a:pPr lvl="1"/>
            <a:r>
              <a:rPr lang="en-US" sz="2200" dirty="0">
                <a:latin typeface="Gill Sans" panose="020B0602020104020203" pitchFamily="34" charset="0"/>
              </a:rPr>
              <a:t>Event and Activities Information</a:t>
            </a:r>
          </a:p>
          <a:p>
            <a:r>
              <a:rPr lang="en-US" sz="2400" b="1" dirty="0">
                <a:latin typeface="Gill Sans" panose="020B0602020104020203" pitchFamily="34" charset="0"/>
              </a:rPr>
              <a:t>Monthly Board Reports</a:t>
            </a:r>
          </a:p>
          <a:p>
            <a:pPr lvl="1"/>
            <a:r>
              <a:rPr lang="en-US" sz="2200" dirty="0">
                <a:latin typeface="Gill Sans" panose="020B0602020104020203" pitchFamily="34" charset="0"/>
              </a:rPr>
              <a:t>Highlights Campus, Students, Alumni, Awards, Events</a:t>
            </a:r>
          </a:p>
          <a:p>
            <a:r>
              <a:rPr lang="en-US" sz="2400" b="1" dirty="0">
                <a:latin typeface="Gill Sans" panose="020B0602020104020203" pitchFamily="34" charset="0"/>
              </a:rPr>
              <a:t>Monthly President’s Letters</a:t>
            </a:r>
          </a:p>
          <a:p>
            <a:pPr lvl="1"/>
            <a:r>
              <a:rPr lang="en-US" sz="2200" dirty="0">
                <a:latin typeface="Gill Sans" panose="020B0602020104020203" pitchFamily="34" charset="0"/>
              </a:rPr>
              <a:t>Highlights Employees and Departments</a:t>
            </a:r>
          </a:p>
        </p:txBody>
      </p:sp>
      <p:pic>
        <p:nvPicPr>
          <p:cNvPr id="5" name="Picture 4">
            <a:extLst>
              <a:ext uri="{FF2B5EF4-FFF2-40B4-BE49-F238E27FC236}">
                <a16:creationId xmlns:a16="http://schemas.microsoft.com/office/drawing/2014/main" id="{94F1CA9C-B07B-5A64-D22E-38F93974036B}"/>
              </a:ext>
            </a:extLst>
          </p:cNvPr>
          <p:cNvPicPr>
            <a:picLocks noChangeAspect="1"/>
          </p:cNvPicPr>
          <p:nvPr/>
        </p:nvPicPr>
        <p:blipFill>
          <a:blip r:embed="rId2"/>
          <a:stretch>
            <a:fillRect/>
          </a:stretch>
        </p:blipFill>
        <p:spPr>
          <a:xfrm>
            <a:off x="8304710" y="992072"/>
            <a:ext cx="3251075" cy="2426295"/>
          </a:xfrm>
          <a:prstGeom prst="rect">
            <a:avLst/>
          </a:prstGeom>
        </p:spPr>
      </p:pic>
      <p:pic>
        <p:nvPicPr>
          <p:cNvPr id="7" name="Picture 6">
            <a:extLst>
              <a:ext uri="{FF2B5EF4-FFF2-40B4-BE49-F238E27FC236}">
                <a16:creationId xmlns:a16="http://schemas.microsoft.com/office/drawing/2014/main" id="{4277AACB-EC8D-B4B7-FE14-B8C5F13CB458}"/>
              </a:ext>
            </a:extLst>
          </p:cNvPr>
          <p:cNvPicPr>
            <a:picLocks noChangeAspect="1"/>
          </p:cNvPicPr>
          <p:nvPr/>
        </p:nvPicPr>
        <p:blipFill>
          <a:blip r:embed="rId3"/>
          <a:stretch>
            <a:fillRect/>
          </a:stretch>
        </p:blipFill>
        <p:spPr>
          <a:xfrm>
            <a:off x="5086023" y="965646"/>
            <a:ext cx="2977066" cy="2452721"/>
          </a:xfrm>
          <a:prstGeom prst="rect">
            <a:avLst/>
          </a:prstGeom>
        </p:spPr>
      </p:pic>
      <p:pic>
        <p:nvPicPr>
          <p:cNvPr id="12" name="Picture 11">
            <a:extLst>
              <a:ext uri="{FF2B5EF4-FFF2-40B4-BE49-F238E27FC236}">
                <a16:creationId xmlns:a16="http://schemas.microsoft.com/office/drawing/2014/main" id="{82320A63-7C6B-6F61-BD55-4C428801B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680" y="3492795"/>
            <a:ext cx="2988409" cy="2512131"/>
          </a:xfrm>
          <a:prstGeom prst="rect">
            <a:avLst/>
          </a:prstGeom>
        </p:spPr>
      </p:pic>
      <p:pic>
        <p:nvPicPr>
          <p:cNvPr id="14" name="Picture 13">
            <a:extLst>
              <a:ext uri="{FF2B5EF4-FFF2-40B4-BE49-F238E27FC236}">
                <a16:creationId xmlns:a16="http://schemas.microsoft.com/office/drawing/2014/main" id="{99318F3E-DBDC-2AA7-0999-75BBAF4B2EA6}"/>
              </a:ext>
            </a:extLst>
          </p:cNvPr>
          <p:cNvPicPr>
            <a:picLocks noChangeAspect="1"/>
          </p:cNvPicPr>
          <p:nvPr/>
        </p:nvPicPr>
        <p:blipFill>
          <a:blip r:embed="rId5" cstate="print">
            <a:extLst>
              <a:ext uri="{28A0092B-C50C-407E-A947-70E740481C1C}">
                <a14:useLocalDpi xmlns:a14="http://schemas.microsoft.com/office/drawing/2010/main" val="0"/>
              </a:ext>
            </a:extLst>
          </a:blip>
          <a:srcRect b="6968"/>
          <a:stretch>
            <a:fillRect/>
          </a:stretch>
        </p:blipFill>
        <p:spPr>
          <a:xfrm>
            <a:off x="8304710" y="3492795"/>
            <a:ext cx="3251075" cy="2512131"/>
          </a:xfrm>
          <a:prstGeom prst="rect">
            <a:avLst/>
          </a:prstGeom>
        </p:spPr>
      </p:pic>
    </p:spTree>
    <p:extLst>
      <p:ext uri="{BB962C8B-B14F-4D97-AF65-F5344CB8AC3E}">
        <p14:creationId xmlns:p14="http://schemas.microsoft.com/office/powerpoint/2010/main" val="22338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96D7-65D4-2CEA-92EC-9B9E1D29B699}"/>
              </a:ext>
            </a:extLst>
          </p:cNvPr>
          <p:cNvSpPr>
            <a:spLocks noGrp="1"/>
          </p:cNvSpPr>
          <p:nvPr>
            <p:ph type="title"/>
          </p:nvPr>
        </p:nvSpPr>
        <p:spPr>
          <a:xfrm>
            <a:off x="631371" y="321581"/>
            <a:ext cx="10722429" cy="874801"/>
          </a:xfrm>
        </p:spPr>
        <p:txBody>
          <a:bodyPr>
            <a:normAutofit/>
          </a:bodyPr>
          <a:lstStyle/>
          <a:p>
            <a:r>
              <a:rPr lang="en-US" sz="4000" dirty="0">
                <a:latin typeface="Jaeger Daily News" pitchFamily="50" charset="0"/>
              </a:rPr>
              <a:t>Communications</a:t>
            </a:r>
          </a:p>
        </p:txBody>
      </p:sp>
      <p:sp>
        <p:nvSpPr>
          <p:cNvPr id="3" name="Content Placeholder 2">
            <a:extLst>
              <a:ext uri="{FF2B5EF4-FFF2-40B4-BE49-F238E27FC236}">
                <a16:creationId xmlns:a16="http://schemas.microsoft.com/office/drawing/2014/main" id="{0D697198-F0BA-04AE-A1F3-488FF094C482}"/>
              </a:ext>
            </a:extLst>
          </p:cNvPr>
          <p:cNvSpPr>
            <a:spLocks noGrp="1"/>
          </p:cNvSpPr>
          <p:nvPr>
            <p:ph idx="1"/>
          </p:nvPr>
        </p:nvSpPr>
        <p:spPr>
          <a:xfrm>
            <a:off x="631371" y="1116570"/>
            <a:ext cx="3825991" cy="3007850"/>
          </a:xfrm>
        </p:spPr>
        <p:txBody>
          <a:bodyPr>
            <a:normAutofit/>
          </a:bodyPr>
          <a:lstStyle/>
          <a:p>
            <a:r>
              <a:rPr lang="en-US" sz="2400" b="1" dirty="0">
                <a:latin typeface="Gill Sans" panose="020B0602020104020203" pitchFamily="34" charset="0"/>
              </a:rPr>
              <a:t>Social Media</a:t>
            </a:r>
          </a:p>
          <a:p>
            <a:pPr lvl="1"/>
            <a:r>
              <a:rPr lang="en-US" sz="2200" dirty="0">
                <a:latin typeface="Gill Sans" panose="020B0602020104020203" pitchFamily="34" charset="0"/>
              </a:rPr>
              <a:t>Instagram, TikTok, Facebook, YouTube, LinkedIn</a:t>
            </a:r>
          </a:p>
          <a:p>
            <a:r>
              <a:rPr lang="en-US" sz="2400" b="1" dirty="0">
                <a:latin typeface="Gill Sans" panose="020B0602020104020203" pitchFamily="34" charset="0"/>
              </a:rPr>
              <a:t>Out of Home</a:t>
            </a:r>
          </a:p>
          <a:p>
            <a:pPr lvl="1"/>
            <a:r>
              <a:rPr lang="en-US" sz="2200" dirty="0">
                <a:latin typeface="Gill Sans" panose="020B0602020104020203" pitchFamily="34" charset="0"/>
              </a:rPr>
              <a:t>Billboards, Public Presentations, Press Releases</a:t>
            </a:r>
          </a:p>
        </p:txBody>
      </p:sp>
      <p:pic>
        <p:nvPicPr>
          <p:cNvPr id="5" name="Picture 4">
            <a:extLst>
              <a:ext uri="{FF2B5EF4-FFF2-40B4-BE49-F238E27FC236}">
                <a16:creationId xmlns:a16="http://schemas.microsoft.com/office/drawing/2014/main" id="{88BC2AC1-ED84-1578-625A-7A4BDF1B6EBC}"/>
              </a:ext>
            </a:extLst>
          </p:cNvPr>
          <p:cNvPicPr>
            <a:picLocks noChangeAspect="1"/>
          </p:cNvPicPr>
          <p:nvPr/>
        </p:nvPicPr>
        <p:blipFill>
          <a:blip r:embed="rId2"/>
          <a:stretch>
            <a:fillRect/>
          </a:stretch>
        </p:blipFill>
        <p:spPr>
          <a:xfrm>
            <a:off x="8668385" y="1116570"/>
            <a:ext cx="2461195" cy="3932881"/>
          </a:xfrm>
          <a:prstGeom prst="rect">
            <a:avLst/>
          </a:prstGeom>
        </p:spPr>
      </p:pic>
      <p:pic>
        <p:nvPicPr>
          <p:cNvPr id="7" name="Picture 6">
            <a:extLst>
              <a:ext uri="{FF2B5EF4-FFF2-40B4-BE49-F238E27FC236}">
                <a16:creationId xmlns:a16="http://schemas.microsoft.com/office/drawing/2014/main" id="{98A7CD25-DB4D-6B25-8ED8-61CE26F1318D}"/>
              </a:ext>
            </a:extLst>
          </p:cNvPr>
          <p:cNvPicPr>
            <a:picLocks noChangeAspect="1"/>
          </p:cNvPicPr>
          <p:nvPr/>
        </p:nvPicPr>
        <p:blipFill>
          <a:blip r:embed="rId3"/>
          <a:stretch>
            <a:fillRect/>
          </a:stretch>
        </p:blipFill>
        <p:spPr>
          <a:xfrm>
            <a:off x="832447" y="3981175"/>
            <a:ext cx="3352766" cy="1961532"/>
          </a:xfrm>
          <a:prstGeom prst="rect">
            <a:avLst/>
          </a:prstGeom>
        </p:spPr>
      </p:pic>
      <p:pic>
        <p:nvPicPr>
          <p:cNvPr id="9" name="Picture 8">
            <a:extLst>
              <a:ext uri="{FF2B5EF4-FFF2-40B4-BE49-F238E27FC236}">
                <a16:creationId xmlns:a16="http://schemas.microsoft.com/office/drawing/2014/main" id="{571795CD-0803-80B5-2273-9AAE7E4EFF63}"/>
              </a:ext>
            </a:extLst>
          </p:cNvPr>
          <p:cNvPicPr>
            <a:picLocks noChangeAspect="1"/>
          </p:cNvPicPr>
          <p:nvPr/>
        </p:nvPicPr>
        <p:blipFill>
          <a:blip r:embed="rId4"/>
          <a:stretch>
            <a:fillRect/>
          </a:stretch>
        </p:blipFill>
        <p:spPr>
          <a:xfrm>
            <a:off x="4711342" y="1116571"/>
            <a:ext cx="3449263" cy="3491548"/>
          </a:xfrm>
          <a:prstGeom prst="rect">
            <a:avLst/>
          </a:prstGeom>
        </p:spPr>
      </p:pic>
      <p:pic>
        <p:nvPicPr>
          <p:cNvPr id="11" name="Picture 10">
            <a:extLst>
              <a:ext uri="{FF2B5EF4-FFF2-40B4-BE49-F238E27FC236}">
                <a16:creationId xmlns:a16="http://schemas.microsoft.com/office/drawing/2014/main" id="{12D149B4-F12E-BA58-ED25-B3A98A197CC7}"/>
              </a:ext>
            </a:extLst>
          </p:cNvPr>
          <p:cNvPicPr>
            <a:picLocks noChangeAspect="1"/>
          </p:cNvPicPr>
          <p:nvPr/>
        </p:nvPicPr>
        <p:blipFill>
          <a:blip r:embed="rId5">
            <a:extLst>
              <a:ext uri="{28A0092B-C50C-407E-A947-70E740481C1C}">
                <a14:useLocalDpi xmlns:a14="http://schemas.microsoft.com/office/drawing/2010/main" val="0"/>
              </a:ext>
            </a:extLst>
          </a:blip>
          <a:srcRect t="21418"/>
          <a:stretch>
            <a:fillRect/>
          </a:stretch>
        </p:blipFill>
        <p:spPr>
          <a:xfrm>
            <a:off x="4898579" y="5548295"/>
            <a:ext cx="2919062" cy="485468"/>
          </a:xfrm>
          <a:prstGeom prst="rect">
            <a:avLst/>
          </a:prstGeom>
        </p:spPr>
      </p:pic>
      <p:sp>
        <p:nvSpPr>
          <p:cNvPr id="13" name="TextBox 12">
            <a:extLst>
              <a:ext uri="{FF2B5EF4-FFF2-40B4-BE49-F238E27FC236}">
                <a16:creationId xmlns:a16="http://schemas.microsoft.com/office/drawing/2014/main" id="{72A4E06E-1AAA-71DC-768D-1F4C9B13023B}"/>
              </a:ext>
            </a:extLst>
          </p:cNvPr>
          <p:cNvSpPr txBox="1"/>
          <p:nvPr/>
        </p:nvSpPr>
        <p:spPr>
          <a:xfrm>
            <a:off x="4898579" y="5283310"/>
            <a:ext cx="2919061" cy="338554"/>
          </a:xfrm>
          <a:prstGeom prst="rect">
            <a:avLst/>
          </a:prstGeom>
          <a:noFill/>
        </p:spPr>
        <p:txBody>
          <a:bodyPr wrap="square" rtlCol="0">
            <a:spAutoFit/>
          </a:bodyPr>
          <a:lstStyle/>
          <a:p>
            <a:pPr algn="ctr"/>
            <a:r>
              <a:rPr lang="en-US" sz="1600" b="1" dirty="0">
                <a:latin typeface="Gill Sans" panose="020B0602020104020203" pitchFamily="34" charset="0"/>
              </a:rPr>
              <a:t>TikTok</a:t>
            </a:r>
          </a:p>
        </p:txBody>
      </p:sp>
      <p:pic>
        <p:nvPicPr>
          <p:cNvPr id="15" name="Picture 14">
            <a:extLst>
              <a:ext uri="{FF2B5EF4-FFF2-40B4-BE49-F238E27FC236}">
                <a16:creationId xmlns:a16="http://schemas.microsoft.com/office/drawing/2014/main" id="{4E2EB7A0-20E8-3344-95C4-B7C3A409C5D9}"/>
              </a:ext>
            </a:extLst>
          </p:cNvPr>
          <p:cNvPicPr>
            <a:picLocks noChangeAspect="1"/>
          </p:cNvPicPr>
          <p:nvPr/>
        </p:nvPicPr>
        <p:blipFill>
          <a:blip r:embed="rId6">
            <a:extLst>
              <a:ext uri="{28A0092B-C50C-407E-A947-70E740481C1C}">
                <a14:useLocalDpi xmlns:a14="http://schemas.microsoft.com/office/drawing/2010/main" val="0"/>
              </a:ext>
            </a:extLst>
          </a:blip>
          <a:srcRect t="21496"/>
          <a:stretch>
            <a:fillRect/>
          </a:stretch>
        </p:blipFill>
        <p:spPr>
          <a:xfrm>
            <a:off x="6324893" y="4988981"/>
            <a:ext cx="2101958" cy="214367"/>
          </a:xfrm>
          <a:prstGeom prst="rect">
            <a:avLst/>
          </a:prstGeom>
        </p:spPr>
      </p:pic>
      <p:pic>
        <p:nvPicPr>
          <p:cNvPr id="17" name="Picture 16">
            <a:extLst>
              <a:ext uri="{FF2B5EF4-FFF2-40B4-BE49-F238E27FC236}">
                <a16:creationId xmlns:a16="http://schemas.microsoft.com/office/drawing/2014/main" id="{635A64CE-13EA-E41C-9709-76768904A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0670" y="4930284"/>
            <a:ext cx="1771741" cy="273064"/>
          </a:xfrm>
          <a:prstGeom prst="rect">
            <a:avLst/>
          </a:prstGeom>
        </p:spPr>
      </p:pic>
      <p:sp>
        <p:nvSpPr>
          <p:cNvPr id="18" name="TextBox 17">
            <a:extLst>
              <a:ext uri="{FF2B5EF4-FFF2-40B4-BE49-F238E27FC236}">
                <a16:creationId xmlns:a16="http://schemas.microsoft.com/office/drawing/2014/main" id="{FD4F13E7-AF0E-E411-0FE0-C9E2A7EABF66}"/>
              </a:ext>
            </a:extLst>
          </p:cNvPr>
          <p:cNvSpPr txBox="1"/>
          <p:nvPr/>
        </p:nvSpPr>
        <p:spPr>
          <a:xfrm>
            <a:off x="4396918" y="4688768"/>
            <a:ext cx="1927975" cy="338554"/>
          </a:xfrm>
          <a:prstGeom prst="rect">
            <a:avLst/>
          </a:prstGeom>
          <a:noFill/>
        </p:spPr>
        <p:txBody>
          <a:bodyPr wrap="square" rtlCol="0">
            <a:spAutoFit/>
          </a:bodyPr>
          <a:lstStyle/>
          <a:p>
            <a:pPr algn="ctr"/>
            <a:r>
              <a:rPr lang="en-US" sz="1600" b="1" dirty="0">
                <a:latin typeface="Gill Sans" panose="020B0602020104020203" pitchFamily="34" charset="0"/>
              </a:rPr>
              <a:t>Alumni Facebook</a:t>
            </a:r>
          </a:p>
        </p:txBody>
      </p:sp>
      <p:sp>
        <p:nvSpPr>
          <p:cNvPr id="19" name="TextBox 18">
            <a:extLst>
              <a:ext uri="{FF2B5EF4-FFF2-40B4-BE49-F238E27FC236}">
                <a16:creationId xmlns:a16="http://schemas.microsoft.com/office/drawing/2014/main" id="{397D5FAB-BC0E-52C2-9D7E-DFAE4DD4CA96}"/>
              </a:ext>
            </a:extLst>
          </p:cNvPr>
          <p:cNvSpPr txBox="1"/>
          <p:nvPr/>
        </p:nvSpPr>
        <p:spPr>
          <a:xfrm>
            <a:off x="6324894" y="4699729"/>
            <a:ext cx="2101620" cy="338554"/>
          </a:xfrm>
          <a:prstGeom prst="rect">
            <a:avLst/>
          </a:prstGeom>
          <a:noFill/>
        </p:spPr>
        <p:txBody>
          <a:bodyPr wrap="square" rtlCol="0">
            <a:spAutoFit/>
          </a:bodyPr>
          <a:lstStyle/>
          <a:p>
            <a:pPr algn="ctr"/>
            <a:r>
              <a:rPr lang="en-US" sz="1600" b="1" dirty="0">
                <a:latin typeface="Gill Sans" panose="020B0602020104020203" pitchFamily="34" charset="0"/>
              </a:rPr>
              <a:t>CHC Facebook</a:t>
            </a:r>
          </a:p>
        </p:txBody>
      </p:sp>
      <p:pic>
        <p:nvPicPr>
          <p:cNvPr id="21" name="Picture 20">
            <a:extLst>
              <a:ext uri="{FF2B5EF4-FFF2-40B4-BE49-F238E27FC236}">
                <a16:creationId xmlns:a16="http://schemas.microsoft.com/office/drawing/2014/main" id="{06ADE37B-0FCC-F4CB-90BC-A10F52019829}"/>
              </a:ext>
            </a:extLst>
          </p:cNvPr>
          <p:cNvPicPr>
            <a:picLocks noChangeAspect="1"/>
          </p:cNvPicPr>
          <p:nvPr/>
        </p:nvPicPr>
        <p:blipFill>
          <a:blip r:embed="rId8">
            <a:extLst>
              <a:ext uri="{28A0092B-C50C-407E-A947-70E740481C1C}">
                <a14:useLocalDpi xmlns:a14="http://schemas.microsoft.com/office/drawing/2010/main" val="0"/>
              </a:ext>
            </a:extLst>
          </a:blip>
          <a:srcRect t="31530"/>
          <a:stretch>
            <a:fillRect/>
          </a:stretch>
        </p:blipFill>
        <p:spPr>
          <a:xfrm>
            <a:off x="8498352" y="5594412"/>
            <a:ext cx="2855448" cy="439351"/>
          </a:xfrm>
          <a:prstGeom prst="rect">
            <a:avLst/>
          </a:prstGeom>
        </p:spPr>
      </p:pic>
      <p:sp>
        <p:nvSpPr>
          <p:cNvPr id="22" name="TextBox 21">
            <a:extLst>
              <a:ext uri="{FF2B5EF4-FFF2-40B4-BE49-F238E27FC236}">
                <a16:creationId xmlns:a16="http://schemas.microsoft.com/office/drawing/2014/main" id="{94F6DC8E-E8BC-C3A8-6648-D266DF60C194}"/>
              </a:ext>
            </a:extLst>
          </p:cNvPr>
          <p:cNvSpPr txBox="1"/>
          <p:nvPr/>
        </p:nvSpPr>
        <p:spPr>
          <a:xfrm>
            <a:off x="8498351" y="5283310"/>
            <a:ext cx="2855449" cy="338554"/>
          </a:xfrm>
          <a:prstGeom prst="rect">
            <a:avLst/>
          </a:prstGeom>
          <a:noFill/>
        </p:spPr>
        <p:txBody>
          <a:bodyPr wrap="square" rtlCol="0">
            <a:spAutoFit/>
          </a:bodyPr>
          <a:lstStyle/>
          <a:p>
            <a:pPr algn="ctr"/>
            <a:r>
              <a:rPr lang="en-US" sz="1600" b="1" dirty="0">
                <a:latin typeface="Gill Sans" panose="020B0602020104020203" pitchFamily="34" charset="0"/>
              </a:rPr>
              <a:t>Instagram</a:t>
            </a:r>
          </a:p>
        </p:txBody>
      </p:sp>
    </p:spTree>
    <p:extLst>
      <p:ext uri="{BB962C8B-B14F-4D97-AF65-F5344CB8AC3E}">
        <p14:creationId xmlns:p14="http://schemas.microsoft.com/office/powerpoint/2010/main" val="3156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A qr code on a white background&#10;&#10;Description automatically generated">
            <a:extLst>
              <a:ext uri="{FF2B5EF4-FFF2-40B4-BE49-F238E27FC236}">
                <a16:creationId xmlns:a16="http://schemas.microsoft.com/office/drawing/2014/main" id="{075B1C4C-E098-5A9C-F6DC-6279BCB5F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2706" y="2310608"/>
            <a:ext cx="2686821" cy="2686821"/>
          </a:xfrm>
          <a:prstGeom prst="rect">
            <a:avLst/>
          </a:prstGeom>
        </p:spPr>
      </p:pic>
      <p:sp>
        <p:nvSpPr>
          <p:cNvPr id="2" name="Title 1">
            <a:extLst>
              <a:ext uri="{FF2B5EF4-FFF2-40B4-BE49-F238E27FC236}">
                <a16:creationId xmlns:a16="http://schemas.microsoft.com/office/drawing/2014/main" id="{A6343C68-266F-1F84-EAB8-4F2448898E04}"/>
              </a:ext>
            </a:extLst>
          </p:cNvPr>
          <p:cNvSpPr>
            <a:spLocks noGrp="1"/>
          </p:cNvSpPr>
          <p:nvPr>
            <p:ph type="title"/>
          </p:nvPr>
        </p:nvSpPr>
        <p:spPr>
          <a:xfrm>
            <a:off x="664029" y="635267"/>
            <a:ext cx="10462775" cy="1055421"/>
          </a:xfrm>
        </p:spPr>
        <p:txBody>
          <a:bodyPr>
            <a:normAutofit fontScale="90000"/>
          </a:bodyPr>
          <a:lstStyle/>
          <a:p>
            <a:r>
              <a:rPr lang="en-US" dirty="0">
                <a:latin typeface="Jaeger Daily News" pitchFamily="50" charset="0"/>
              </a:rPr>
              <a:t>Performing Arts Endowment</a:t>
            </a:r>
            <a:br>
              <a:rPr lang="en-US" dirty="0">
                <a:latin typeface="Jaeger Daily News" pitchFamily="50" charset="0"/>
              </a:rPr>
            </a:br>
            <a:r>
              <a:rPr lang="en-US" dirty="0">
                <a:latin typeface="Jaeger Daily News" pitchFamily="50" charset="0"/>
              </a:rPr>
              <a:t>Sponsor a Seat</a:t>
            </a:r>
          </a:p>
        </p:txBody>
      </p:sp>
      <p:pic>
        <p:nvPicPr>
          <p:cNvPr id="3" name="Picture 2">
            <a:extLst>
              <a:ext uri="{FF2B5EF4-FFF2-40B4-BE49-F238E27FC236}">
                <a16:creationId xmlns:a16="http://schemas.microsoft.com/office/drawing/2014/main" id="{B1C6CFB2-5B95-3669-DA46-69700AC2C784}"/>
              </a:ext>
            </a:extLst>
          </p:cNvPr>
          <p:cNvPicPr>
            <a:picLocks noChangeAspect="1"/>
          </p:cNvPicPr>
          <p:nvPr/>
        </p:nvPicPr>
        <p:blipFill>
          <a:blip r:embed="rId3"/>
          <a:stretch>
            <a:fillRect/>
          </a:stretch>
        </p:blipFill>
        <p:spPr>
          <a:xfrm>
            <a:off x="4988273" y="1859736"/>
            <a:ext cx="3200627" cy="4041298"/>
          </a:xfrm>
          <a:prstGeom prst="rect">
            <a:avLst/>
          </a:prstGeom>
        </p:spPr>
      </p:pic>
      <p:sp>
        <p:nvSpPr>
          <p:cNvPr id="4" name="TextBox 3">
            <a:extLst>
              <a:ext uri="{FF2B5EF4-FFF2-40B4-BE49-F238E27FC236}">
                <a16:creationId xmlns:a16="http://schemas.microsoft.com/office/drawing/2014/main" id="{FF8BDF65-AB9E-8ED6-0441-FFC69DDB7131}"/>
              </a:ext>
            </a:extLst>
          </p:cNvPr>
          <p:cNvSpPr txBox="1"/>
          <p:nvPr/>
        </p:nvSpPr>
        <p:spPr>
          <a:xfrm>
            <a:off x="8482162" y="4997429"/>
            <a:ext cx="3127908" cy="461665"/>
          </a:xfrm>
          <a:prstGeom prst="rect">
            <a:avLst/>
          </a:prstGeom>
          <a:noFill/>
        </p:spPr>
        <p:txBody>
          <a:bodyPr wrap="none" rtlCol="0">
            <a:spAutoFit/>
          </a:bodyPr>
          <a:lstStyle/>
          <a:p>
            <a:r>
              <a:rPr lang="en-US" sz="2400" dirty="0">
                <a:latin typeface="Gill Sans" panose="020B0602020104020203" pitchFamily="34" charset="0"/>
              </a:rPr>
              <a:t>Scan to Sponsor a Seat!</a:t>
            </a:r>
          </a:p>
        </p:txBody>
      </p:sp>
      <p:pic>
        <p:nvPicPr>
          <p:cNvPr id="9" name="Picture 8">
            <a:extLst>
              <a:ext uri="{FF2B5EF4-FFF2-40B4-BE49-F238E27FC236}">
                <a16:creationId xmlns:a16="http://schemas.microsoft.com/office/drawing/2014/main" id="{CB74C136-335B-C883-6892-039968FC2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1600199"/>
            <a:ext cx="4600761" cy="4600761"/>
          </a:xfrm>
          <a:prstGeom prst="rect">
            <a:avLst/>
          </a:prstGeom>
        </p:spPr>
      </p:pic>
    </p:spTree>
    <p:extLst>
      <p:ext uri="{BB962C8B-B14F-4D97-AF65-F5344CB8AC3E}">
        <p14:creationId xmlns:p14="http://schemas.microsoft.com/office/powerpoint/2010/main" val="230003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F6DA5A-BE78-29DB-8939-743D820FA0FD}"/>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E9AEAF9-E811-38ED-1A98-67314B07F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75D088C-FB36-E324-C483-144BD89086F1}"/>
              </a:ext>
            </a:extLst>
          </p:cNvPr>
          <p:cNvSpPr>
            <a:spLocks noGrp="1"/>
          </p:cNvSpPr>
          <p:nvPr>
            <p:ph type="title"/>
          </p:nvPr>
        </p:nvSpPr>
        <p:spPr>
          <a:xfrm>
            <a:off x="5412862" y="241826"/>
            <a:ext cx="6257202" cy="4185729"/>
          </a:xfrm>
        </p:spPr>
        <p:txBody>
          <a:bodyPr vert="horz" lIns="91440" tIns="45720" rIns="91440" bIns="45720" rtlCol="0" anchor="b">
            <a:noAutofit/>
          </a:bodyPr>
          <a:lstStyle/>
          <a:p>
            <a:r>
              <a:rPr lang="en-US" sz="3300" b="1" dirty="0">
                <a:latin typeface="Gill Sans" panose="020B0602020104020203" pitchFamily="34" charset="0"/>
              </a:rPr>
              <a:t>Welcome!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Jenny Cunvong</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Development Coordinator</a:t>
            </a:r>
            <a:br>
              <a:rPr lang="en-US" sz="3300" b="1" dirty="0">
                <a:latin typeface="Gill Sans" panose="020B0602020104020203" pitchFamily="34" charset="0"/>
              </a:rPr>
            </a:br>
            <a:r>
              <a:rPr lang="en-US" sz="3300" b="1" dirty="0">
                <a:latin typeface="Gill Sans" panose="020B0602020104020203" pitchFamily="34" charset="0"/>
              </a:rPr>
              <a:t>Institutional Advancement</a:t>
            </a:r>
          </a:p>
        </p:txBody>
      </p:sp>
      <p:pic>
        <p:nvPicPr>
          <p:cNvPr id="8" name="Picture Placeholder 2">
            <a:extLst>
              <a:ext uri="{FF2B5EF4-FFF2-40B4-BE49-F238E27FC236}">
                <a16:creationId xmlns:a16="http://schemas.microsoft.com/office/drawing/2014/main" id="{4B77853A-C16A-DE02-0208-C7967A80E21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229" t="9062" r="9314" b="90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AF34B078-A80C-0526-C0AA-4E11E1E5F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04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5D6E-34F0-5451-09D2-F987F1A3E96A}"/>
              </a:ext>
            </a:extLst>
          </p:cNvPr>
          <p:cNvSpPr>
            <a:spLocks noGrp="1"/>
          </p:cNvSpPr>
          <p:nvPr>
            <p:ph type="title"/>
          </p:nvPr>
        </p:nvSpPr>
        <p:spPr>
          <a:xfrm>
            <a:off x="838200" y="468399"/>
            <a:ext cx="10515600" cy="1222289"/>
          </a:xfrm>
        </p:spPr>
        <p:txBody>
          <a:bodyPr>
            <a:normAutofit/>
          </a:bodyPr>
          <a:lstStyle/>
          <a:p>
            <a:r>
              <a:rPr lang="en-US" sz="4000" dirty="0">
                <a:latin typeface="Jaeger Daily News" pitchFamily="50" charset="0"/>
              </a:rPr>
              <a:t>Invitation to Join President’s Circle</a:t>
            </a:r>
          </a:p>
        </p:txBody>
      </p:sp>
      <p:sp>
        <p:nvSpPr>
          <p:cNvPr id="8" name="Content Placeholder 7">
            <a:extLst>
              <a:ext uri="{FF2B5EF4-FFF2-40B4-BE49-F238E27FC236}">
                <a16:creationId xmlns:a16="http://schemas.microsoft.com/office/drawing/2014/main" id="{B6E23E0E-92BD-5988-8D12-4E7738D77940}"/>
              </a:ext>
            </a:extLst>
          </p:cNvPr>
          <p:cNvSpPr>
            <a:spLocks noGrp="1"/>
          </p:cNvSpPr>
          <p:nvPr>
            <p:ph idx="1"/>
          </p:nvPr>
        </p:nvSpPr>
        <p:spPr>
          <a:xfrm>
            <a:off x="838198" y="1442840"/>
            <a:ext cx="10515601" cy="1889910"/>
          </a:xfrm>
        </p:spPr>
        <p:txBody>
          <a:bodyPr/>
          <a:lstStyle/>
          <a:p>
            <a:pPr marL="0" indent="0">
              <a:buNone/>
            </a:pPr>
            <a:r>
              <a:rPr lang="en-US" sz="2400" b="1" dirty="0">
                <a:latin typeface="Gill Sans" panose="020B0602020104020203" pitchFamily="34" charset="0"/>
              </a:rPr>
              <a:t>In 2025</a:t>
            </a:r>
          </a:p>
          <a:p>
            <a:pPr lvl="1"/>
            <a:r>
              <a:rPr lang="en-US" sz="2200" dirty="0">
                <a:latin typeface="Gill Sans" panose="020B0602020104020203" pitchFamily="34" charset="0"/>
              </a:rPr>
              <a:t>436 scholarships</a:t>
            </a:r>
          </a:p>
          <a:p>
            <a:pPr lvl="1"/>
            <a:r>
              <a:rPr lang="en-US" sz="2200" dirty="0">
                <a:latin typeface="Gill Sans" panose="020B0602020104020203" pitchFamily="34" charset="0"/>
              </a:rPr>
              <a:t>89 emergency grants</a:t>
            </a:r>
          </a:p>
          <a:p>
            <a:pPr lvl="1"/>
            <a:r>
              <a:rPr lang="en-US" sz="2200" dirty="0">
                <a:latin typeface="Gill Sans" panose="020B0602020104020203" pitchFamily="34" charset="0"/>
              </a:rPr>
              <a:t>32 transfer application waivers</a:t>
            </a:r>
          </a:p>
        </p:txBody>
      </p:sp>
      <p:pic>
        <p:nvPicPr>
          <p:cNvPr id="10" name="Picture 9">
            <a:extLst>
              <a:ext uri="{FF2B5EF4-FFF2-40B4-BE49-F238E27FC236}">
                <a16:creationId xmlns:a16="http://schemas.microsoft.com/office/drawing/2014/main" id="{F7A5C90A-31AF-E37A-3EC1-76B839C9C682}"/>
              </a:ext>
            </a:extLst>
          </p:cNvPr>
          <p:cNvPicPr>
            <a:picLocks noChangeAspect="1"/>
          </p:cNvPicPr>
          <p:nvPr/>
        </p:nvPicPr>
        <p:blipFill>
          <a:blip r:embed="rId2"/>
          <a:stretch>
            <a:fillRect/>
          </a:stretch>
        </p:blipFill>
        <p:spPr>
          <a:xfrm>
            <a:off x="1424539" y="3229953"/>
            <a:ext cx="4138863" cy="2820220"/>
          </a:xfrm>
          <a:prstGeom prst="rect">
            <a:avLst/>
          </a:prstGeom>
        </p:spPr>
      </p:pic>
      <p:pic>
        <p:nvPicPr>
          <p:cNvPr id="11" name="Content Placeholder 6">
            <a:extLst>
              <a:ext uri="{FF2B5EF4-FFF2-40B4-BE49-F238E27FC236}">
                <a16:creationId xmlns:a16="http://schemas.microsoft.com/office/drawing/2014/main" id="{50837F07-3318-DDD7-E4D6-8DD5E9361AF9}"/>
              </a:ext>
            </a:extLst>
          </p:cNvPr>
          <p:cNvPicPr>
            <a:picLocks noChangeAspect="1"/>
          </p:cNvPicPr>
          <p:nvPr/>
        </p:nvPicPr>
        <p:blipFill>
          <a:blip r:embed="rId3"/>
          <a:stretch>
            <a:fillRect/>
          </a:stretch>
        </p:blipFill>
        <p:spPr>
          <a:xfrm>
            <a:off x="7546371" y="1442840"/>
            <a:ext cx="3290892" cy="1575148"/>
          </a:xfrm>
          <a:prstGeom prst="rect">
            <a:avLst/>
          </a:prstGeom>
        </p:spPr>
      </p:pic>
      <p:pic>
        <p:nvPicPr>
          <p:cNvPr id="6" name="Picture 5">
            <a:extLst>
              <a:ext uri="{FF2B5EF4-FFF2-40B4-BE49-F238E27FC236}">
                <a16:creationId xmlns:a16="http://schemas.microsoft.com/office/drawing/2014/main" id="{4A783923-74D2-0915-D216-13F79167418F}"/>
              </a:ext>
            </a:extLst>
          </p:cNvPr>
          <p:cNvPicPr>
            <a:picLocks noChangeAspect="1"/>
          </p:cNvPicPr>
          <p:nvPr/>
        </p:nvPicPr>
        <p:blipFill>
          <a:blip r:embed="rId4"/>
          <a:stretch>
            <a:fillRect/>
          </a:stretch>
        </p:blipFill>
        <p:spPr>
          <a:xfrm>
            <a:off x="7852356" y="3029900"/>
            <a:ext cx="2678922" cy="2678922"/>
          </a:xfrm>
          <a:prstGeom prst="rect">
            <a:avLst/>
          </a:prstGeom>
        </p:spPr>
      </p:pic>
      <p:sp>
        <p:nvSpPr>
          <p:cNvPr id="3" name="TextBox 2">
            <a:extLst>
              <a:ext uri="{FF2B5EF4-FFF2-40B4-BE49-F238E27FC236}">
                <a16:creationId xmlns:a16="http://schemas.microsoft.com/office/drawing/2014/main" id="{F0D21CB0-BD8B-8FC7-D18A-B192983F7F2D}"/>
              </a:ext>
            </a:extLst>
          </p:cNvPr>
          <p:cNvSpPr txBox="1"/>
          <p:nvPr/>
        </p:nvSpPr>
        <p:spPr>
          <a:xfrm>
            <a:off x="7701537" y="5588508"/>
            <a:ext cx="2980560" cy="461665"/>
          </a:xfrm>
          <a:prstGeom prst="rect">
            <a:avLst/>
          </a:prstGeom>
          <a:noFill/>
        </p:spPr>
        <p:txBody>
          <a:bodyPr wrap="none" rtlCol="0">
            <a:spAutoFit/>
          </a:bodyPr>
          <a:lstStyle/>
          <a:p>
            <a:r>
              <a:rPr lang="en-US" sz="2400" dirty="0">
                <a:latin typeface="Gill Sans" panose="020B0602020104020203" pitchFamily="34" charset="0"/>
              </a:rPr>
              <a:t>Scan to Join the Team!</a:t>
            </a:r>
          </a:p>
        </p:txBody>
      </p:sp>
    </p:spTree>
    <p:extLst>
      <p:ext uri="{BB962C8B-B14F-4D97-AF65-F5344CB8AC3E}">
        <p14:creationId xmlns:p14="http://schemas.microsoft.com/office/powerpoint/2010/main" val="201392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8F5D-D53A-45BC-D014-D26CD6083D74}"/>
              </a:ext>
            </a:extLst>
          </p:cNvPr>
          <p:cNvSpPr>
            <a:spLocks noGrp="1"/>
          </p:cNvSpPr>
          <p:nvPr>
            <p:ph type="title"/>
          </p:nvPr>
        </p:nvSpPr>
        <p:spPr>
          <a:xfrm>
            <a:off x="577515" y="365125"/>
            <a:ext cx="10934299" cy="1325563"/>
          </a:xfrm>
        </p:spPr>
        <p:txBody>
          <a:bodyPr>
            <a:normAutofit/>
          </a:bodyPr>
          <a:lstStyle/>
          <a:p>
            <a:r>
              <a:rPr lang="en-US" dirty="0">
                <a:latin typeface="Jaeger Daily News" pitchFamily="50" charset="0"/>
              </a:rPr>
              <a:t>Captain Michael Orland Naming Ceremony</a:t>
            </a:r>
          </a:p>
        </p:txBody>
      </p:sp>
      <p:pic>
        <p:nvPicPr>
          <p:cNvPr id="5" name="Content Placeholder 4">
            <a:extLst>
              <a:ext uri="{FF2B5EF4-FFF2-40B4-BE49-F238E27FC236}">
                <a16:creationId xmlns:a16="http://schemas.microsoft.com/office/drawing/2014/main" id="{DA581E5F-86F1-3C8E-45AE-CE5492A35B57}"/>
              </a:ext>
            </a:extLst>
          </p:cNvPr>
          <p:cNvPicPr>
            <a:picLocks noGrp="1" noChangeAspect="1"/>
          </p:cNvPicPr>
          <p:nvPr>
            <p:ph idx="1"/>
          </p:nvPr>
        </p:nvPicPr>
        <p:blipFill>
          <a:blip r:embed="rId2"/>
          <a:stretch>
            <a:fillRect/>
          </a:stretch>
        </p:blipFill>
        <p:spPr>
          <a:xfrm>
            <a:off x="6869328" y="1638605"/>
            <a:ext cx="3370943" cy="4351338"/>
          </a:xfrm>
        </p:spPr>
      </p:pic>
      <p:pic>
        <p:nvPicPr>
          <p:cNvPr id="9" name="Picture 8">
            <a:extLst>
              <a:ext uri="{FF2B5EF4-FFF2-40B4-BE49-F238E27FC236}">
                <a16:creationId xmlns:a16="http://schemas.microsoft.com/office/drawing/2014/main" id="{4283A8D8-9D67-B847-86BD-3F6144DE8E91}"/>
              </a:ext>
            </a:extLst>
          </p:cNvPr>
          <p:cNvPicPr>
            <a:picLocks noChangeAspect="1"/>
          </p:cNvPicPr>
          <p:nvPr/>
        </p:nvPicPr>
        <p:blipFill>
          <a:blip r:embed="rId3"/>
          <a:stretch>
            <a:fillRect/>
          </a:stretch>
        </p:blipFill>
        <p:spPr>
          <a:xfrm>
            <a:off x="1695602" y="1638605"/>
            <a:ext cx="4055640" cy="5219395"/>
          </a:xfrm>
          <a:prstGeom prst="rect">
            <a:avLst/>
          </a:prstGeom>
        </p:spPr>
      </p:pic>
    </p:spTree>
    <p:extLst>
      <p:ext uri="{BB962C8B-B14F-4D97-AF65-F5344CB8AC3E}">
        <p14:creationId xmlns:p14="http://schemas.microsoft.com/office/powerpoint/2010/main" val="260441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332D-B6FC-0E0B-9D9B-6FD4290B3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4EBDA-E407-8349-CF73-808FB880F9A9}"/>
              </a:ext>
            </a:extLst>
          </p:cNvPr>
          <p:cNvSpPr>
            <a:spLocks noGrp="1"/>
          </p:cNvSpPr>
          <p:nvPr>
            <p:ph type="title"/>
          </p:nvPr>
        </p:nvSpPr>
        <p:spPr>
          <a:xfrm>
            <a:off x="733647" y="533399"/>
            <a:ext cx="10829502" cy="768456"/>
          </a:xfrm>
        </p:spPr>
        <p:txBody>
          <a:bodyPr>
            <a:normAutofit/>
          </a:bodyPr>
          <a:lstStyle/>
          <a:p>
            <a:r>
              <a:rPr lang="en-US" sz="4000" dirty="0">
                <a:latin typeface="Jaeger Daily News" pitchFamily="50" charset="0"/>
              </a:rPr>
              <a:t>Student Scholarships Available</a:t>
            </a:r>
          </a:p>
        </p:txBody>
      </p:sp>
      <p:sp>
        <p:nvSpPr>
          <p:cNvPr id="4" name="Content Placeholder 3">
            <a:extLst>
              <a:ext uri="{FF2B5EF4-FFF2-40B4-BE49-F238E27FC236}">
                <a16:creationId xmlns:a16="http://schemas.microsoft.com/office/drawing/2014/main" id="{E7FD17BC-CA73-7C85-29A4-A86107828D79}"/>
              </a:ext>
            </a:extLst>
          </p:cNvPr>
          <p:cNvSpPr>
            <a:spLocks noGrp="1"/>
          </p:cNvSpPr>
          <p:nvPr>
            <p:ph idx="1"/>
          </p:nvPr>
        </p:nvSpPr>
        <p:spPr>
          <a:xfrm>
            <a:off x="733647" y="2723864"/>
            <a:ext cx="3845750" cy="2677656"/>
          </a:xfrm>
        </p:spPr>
        <p:txBody>
          <a:bodyPr>
            <a:noAutofit/>
          </a:bodyPr>
          <a:lstStyle/>
          <a:p>
            <a:r>
              <a:rPr lang="en-US" sz="2400" dirty="0">
                <a:latin typeface="Gill Sans" panose="020B0602020104020203" pitchFamily="34" charset="0"/>
              </a:rPr>
              <a:t>Earth Science/ Geology</a:t>
            </a:r>
          </a:p>
          <a:p>
            <a:r>
              <a:rPr lang="en-US" sz="2400" dirty="0">
                <a:latin typeface="Gill Sans" panose="020B0602020104020203" pitchFamily="34" charset="0"/>
              </a:rPr>
              <a:t>English/ Literature</a:t>
            </a:r>
          </a:p>
          <a:p>
            <a:r>
              <a:rPr lang="en-US" sz="2400" dirty="0">
                <a:latin typeface="Gill Sans" panose="020B0602020104020203" pitchFamily="34" charset="0"/>
              </a:rPr>
              <a:t>Foster Youth/ EOPS</a:t>
            </a:r>
          </a:p>
          <a:p>
            <a:r>
              <a:rPr lang="en-US" sz="2400" dirty="0">
                <a:latin typeface="Gill Sans" panose="020B0602020104020203" pitchFamily="34" charset="0"/>
              </a:rPr>
              <a:t>Environmental Science</a:t>
            </a:r>
          </a:p>
          <a:p>
            <a:r>
              <a:rPr lang="en-US" sz="2400" dirty="0">
                <a:latin typeface="Gill Sans" panose="020B0602020104020203" pitchFamily="34" charset="0"/>
              </a:rPr>
              <a:t>Veterans</a:t>
            </a:r>
          </a:p>
          <a:p>
            <a:r>
              <a:rPr lang="en-US" sz="2400" dirty="0">
                <a:latin typeface="Gill Sans" panose="020B0602020104020203" pitchFamily="34" charset="0"/>
              </a:rPr>
              <a:t>Accounting</a:t>
            </a:r>
          </a:p>
        </p:txBody>
      </p:sp>
      <p:sp>
        <p:nvSpPr>
          <p:cNvPr id="7" name="TextBox 6">
            <a:extLst>
              <a:ext uri="{FF2B5EF4-FFF2-40B4-BE49-F238E27FC236}">
                <a16:creationId xmlns:a16="http://schemas.microsoft.com/office/drawing/2014/main" id="{A23068E1-1075-AE2A-8F2F-EBAC0E97BD6D}"/>
              </a:ext>
            </a:extLst>
          </p:cNvPr>
          <p:cNvSpPr txBox="1"/>
          <p:nvPr/>
        </p:nvSpPr>
        <p:spPr>
          <a:xfrm>
            <a:off x="8218719" y="2723864"/>
            <a:ext cx="2982684" cy="267765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Gill Sans" panose="020B0602020104020203" pitchFamily="34" charset="0"/>
              </a:rPr>
              <a:t>Engineering</a:t>
            </a:r>
          </a:p>
          <a:p>
            <a:pPr marL="285750" indent="-285750">
              <a:buFont typeface="Arial" panose="020B0604020202020204" pitchFamily="34" charset="0"/>
              <a:buChar char="•"/>
            </a:pPr>
            <a:r>
              <a:rPr lang="en-US" sz="2400" dirty="0">
                <a:latin typeface="Gill Sans" panose="020B0602020104020203" pitchFamily="34" charset="0"/>
              </a:rPr>
              <a:t>EMS</a:t>
            </a:r>
          </a:p>
          <a:p>
            <a:pPr marL="285750" indent="-285750">
              <a:buFont typeface="Arial" panose="020B0604020202020204" pitchFamily="34" charset="0"/>
              <a:buChar char="•"/>
            </a:pPr>
            <a:r>
              <a:rPr lang="en-US" sz="2400" dirty="0">
                <a:latin typeface="Gill Sans" panose="020B0602020104020203" pitchFamily="34" charset="0"/>
              </a:rPr>
              <a:t>Education/ Teaching</a:t>
            </a:r>
          </a:p>
          <a:p>
            <a:pPr marL="285750" indent="-285750">
              <a:buFont typeface="Arial" panose="020B0604020202020204" pitchFamily="34" charset="0"/>
              <a:buChar char="•"/>
            </a:pPr>
            <a:r>
              <a:rPr lang="en-US" sz="2400" dirty="0">
                <a:latin typeface="Gill Sans" panose="020B0602020104020203" pitchFamily="34" charset="0"/>
              </a:rPr>
              <a:t>Music</a:t>
            </a:r>
          </a:p>
          <a:p>
            <a:pPr marL="285750" indent="-285750">
              <a:buFont typeface="Arial" panose="020B0604020202020204" pitchFamily="34" charset="0"/>
              <a:buChar char="•"/>
            </a:pPr>
            <a:r>
              <a:rPr lang="en-US" sz="2400" dirty="0">
                <a:latin typeface="Gill Sans" panose="020B0602020104020203" pitchFamily="34" charset="0"/>
              </a:rPr>
              <a:t>SAS</a:t>
            </a:r>
          </a:p>
          <a:p>
            <a:pPr marL="285750" indent="-285750">
              <a:buFont typeface="Arial" panose="020B0604020202020204" pitchFamily="34" charset="0"/>
              <a:buChar char="•"/>
            </a:pPr>
            <a:r>
              <a:rPr lang="en-US" sz="2400" dirty="0">
                <a:latin typeface="Gill Sans" panose="020B0602020104020203" pitchFamily="34" charset="0"/>
              </a:rPr>
              <a:t>Honors Program</a:t>
            </a:r>
          </a:p>
          <a:p>
            <a:pPr marL="285750" indent="-285750">
              <a:buFont typeface="Arial" panose="020B0604020202020204" pitchFamily="34" charset="0"/>
              <a:buChar char="•"/>
            </a:pPr>
            <a:r>
              <a:rPr lang="en-US" sz="2400" dirty="0">
                <a:latin typeface="Gill Sans" panose="020B0602020104020203" pitchFamily="34" charset="0"/>
              </a:rPr>
              <a:t>Mathematics</a:t>
            </a:r>
          </a:p>
        </p:txBody>
      </p:sp>
      <p:sp>
        <p:nvSpPr>
          <p:cNvPr id="8" name="TextBox 7">
            <a:extLst>
              <a:ext uri="{FF2B5EF4-FFF2-40B4-BE49-F238E27FC236}">
                <a16:creationId xmlns:a16="http://schemas.microsoft.com/office/drawing/2014/main" id="{A90FB10B-A2D2-C3FA-096A-8571E3740FAB}"/>
              </a:ext>
            </a:extLst>
          </p:cNvPr>
          <p:cNvSpPr txBox="1"/>
          <p:nvPr/>
        </p:nvSpPr>
        <p:spPr>
          <a:xfrm>
            <a:off x="733648" y="1177865"/>
            <a:ext cx="7596554" cy="523220"/>
          </a:xfrm>
          <a:prstGeom prst="rect">
            <a:avLst/>
          </a:prstGeom>
          <a:noFill/>
        </p:spPr>
        <p:txBody>
          <a:bodyPr wrap="square" rtlCol="0">
            <a:spAutoFit/>
          </a:bodyPr>
          <a:lstStyle/>
          <a:p>
            <a:r>
              <a:rPr lang="en-US" sz="2800" b="1" dirty="0"/>
              <a:t>Encourage Students to Apply</a:t>
            </a:r>
          </a:p>
        </p:txBody>
      </p:sp>
      <p:sp>
        <p:nvSpPr>
          <p:cNvPr id="11" name="TextBox 10">
            <a:extLst>
              <a:ext uri="{FF2B5EF4-FFF2-40B4-BE49-F238E27FC236}">
                <a16:creationId xmlns:a16="http://schemas.microsoft.com/office/drawing/2014/main" id="{5ADB9D3C-E80D-55AD-9B2D-BBD1F9A0760F}"/>
              </a:ext>
            </a:extLst>
          </p:cNvPr>
          <p:cNvSpPr txBox="1"/>
          <p:nvPr/>
        </p:nvSpPr>
        <p:spPr>
          <a:xfrm>
            <a:off x="733647" y="1573822"/>
            <a:ext cx="10829502" cy="461665"/>
          </a:xfrm>
          <a:prstGeom prst="rect">
            <a:avLst/>
          </a:prstGeom>
          <a:noFill/>
        </p:spPr>
        <p:txBody>
          <a:bodyPr wrap="square">
            <a:spAutoFit/>
          </a:bodyPr>
          <a:lstStyle/>
          <a:p>
            <a:r>
              <a:rPr lang="en-US" sz="2400" dirty="0"/>
              <a:t>One Application Matches You to Hundreds of Opportunities!</a:t>
            </a:r>
          </a:p>
        </p:txBody>
      </p:sp>
      <p:pic>
        <p:nvPicPr>
          <p:cNvPr id="5" name="Picture 4">
            <a:extLst>
              <a:ext uri="{FF2B5EF4-FFF2-40B4-BE49-F238E27FC236}">
                <a16:creationId xmlns:a16="http://schemas.microsoft.com/office/drawing/2014/main" id="{1E6D7D18-8553-FC3C-1AB1-3B4E16DC4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915" y="1734081"/>
            <a:ext cx="4468403" cy="4468403"/>
          </a:xfrm>
          <a:prstGeom prst="rect">
            <a:avLst/>
          </a:prstGeom>
        </p:spPr>
      </p:pic>
    </p:spTree>
    <p:extLst>
      <p:ext uri="{BB962C8B-B14F-4D97-AF65-F5344CB8AC3E}">
        <p14:creationId xmlns:p14="http://schemas.microsoft.com/office/powerpoint/2010/main" val="158925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596895" y="2817630"/>
            <a:ext cx="7729603" cy="557784"/>
          </a:xfrm>
        </p:spPr>
        <p:txBody>
          <a:bodyPr anchor="t">
            <a:noAutofit/>
          </a:bodyPr>
          <a:lstStyle/>
          <a:p>
            <a:r>
              <a:rPr lang="en-US" sz="4000" b="1" dirty="0">
                <a:solidFill>
                  <a:schemeClr val="bg1"/>
                </a:solidFill>
                <a:latin typeface="Jaeger Daily News" pitchFamily="50" charset="0"/>
                <a:cs typeface="Times New Roman" panose="02020603050405020304" pitchFamily="18" charset="0"/>
              </a:rPr>
              <a:t>INSTRUCTIONAL SERVICES</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596895" y="3375414"/>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037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art showing that as of January 13, 2026, the RFTES increased from 1,929 in Spring 2025 to 1,978 in Spring 2026, a 3% (n = 49) increase&#10;">
            <a:extLst>
              <a:ext uri="{FF2B5EF4-FFF2-40B4-BE49-F238E27FC236}">
                <a16:creationId xmlns:a16="http://schemas.microsoft.com/office/drawing/2014/main" id="{851B495C-06B7-4041-72EA-1A68C2BE3EBE}"/>
              </a:ext>
            </a:extLst>
          </p:cNvPr>
          <p:cNvSpPr>
            <a:spLocks noGrp="1"/>
          </p:cNvSpPr>
          <p:nvPr>
            <p:ph type="title"/>
          </p:nvPr>
        </p:nvSpPr>
        <p:spPr>
          <a:xfrm>
            <a:off x="838200" y="413965"/>
            <a:ext cx="10515600" cy="719396"/>
          </a:xfrm>
        </p:spPr>
        <p:txBody>
          <a:bodyPr>
            <a:normAutofit/>
          </a:bodyPr>
          <a:lstStyle/>
          <a:p>
            <a:r>
              <a:rPr lang="en-US" sz="4000" b="1" dirty="0">
                <a:latin typeface="Jaeger Daily News" pitchFamily="50" charset="0"/>
              </a:rPr>
              <a:t>Spring 2026 Enrollments</a:t>
            </a:r>
          </a:p>
        </p:txBody>
      </p:sp>
      <p:sp>
        <p:nvSpPr>
          <p:cNvPr id="3" name="Content Placeholder 2">
            <a:extLst>
              <a:ext uri="{FF2B5EF4-FFF2-40B4-BE49-F238E27FC236}">
                <a16:creationId xmlns:a16="http://schemas.microsoft.com/office/drawing/2014/main" id="{AD268F23-5F5F-3649-A2BF-9E021D4458E4}"/>
              </a:ext>
            </a:extLst>
          </p:cNvPr>
          <p:cNvSpPr>
            <a:spLocks noGrp="1"/>
          </p:cNvSpPr>
          <p:nvPr>
            <p:ph idx="1"/>
          </p:nvPr>
        </p:nvSpPr>
        <p:spPr>
          <a:xfrm>
            <a:off x="838200" y="1133361"/>
            <a:ext cx="10515600" cy="1414130"/>
          </a:xfrm>
        </p:spPr>
        <p:txBody>
          <a:bodyPr>
            <a:normAutofit/>
          </a:bodyPr>
          <a:lstStyle/>
          <a:p>
            <a:r>
              <a:rPr lang="en-US" sz="2400" dirty="0">
                <a:latin typeface="Gill Sans" panose="020B0602020104020203" pitchFamily="34" charset="0"/>
              </a:rPr>
              <a:t>As of January 13, 2026, the RFTES increased from 1,929 in Spring 2025 to 1,978 in Spring 2026, a 3% (n = 49) increase</a:t>
            </a:r>
          </a:p>
          <a:p>
            <a:r>
              <a:rPr lang="en-US" sz="2400" dirty="0">
                <a:latin typeface="Gill Sans" panose="020B0602020104020203" pitchFamily="34" charset="0"/>
              </a:rPr>
              <a:t>Crafton is currently 6 RFTES above the Spring 2026 target of 1,972.</a:t>
            </a:r>
          </a:p>
        </p:txBody>
      </p:sp>
      <p:pic>
        <p:nvPicPr>
          <p:cNvPr id="5" name="Picture 4" descr="Chart showing that As of January 13, 2026, the RFTES increased from 1,929 in Spring 2025 to 1,978 in Spring 2026, a 3% (n = 49) increase.">
            <a:extLst>
              <a:ext uri="{FF2B5EF4-FFF2-40B4-BE49-F238E27FC236}">
                <a16:creationId xmlns:a16="http://schemas.microsoft.com/office/drawing/2014/main" id="{B1D0B5F7-20E8-B645-4069-5E285C8EDEC1}"/>
              </a:ext>
            </a:extLst>
          </p:cNvPr>
          <p:cNvPicPr>
            <a:picLocks noChangeAspect="1"/>
          </p:cNvPicPr>
          <p:nvPr/>
        </p:nvPicPr>
        <p:blipFill>
          <a:blip r:embed="rId3"/>
          <a:stretch>
            <a:fillRect/>
          </a:stretch>
        </p:blipFill>
        <p:spPr>
          <a:xfrm>
            <a:off x="1219199" y="2596331"/>
            <a:ext cx="9660836" cy="3582328"/>
          </a:xfrm>
          <a:prstGeom prst="rect">
            <a:avLst/>
          </a:prstGeom>
        </p:spPr>
      </p:pic>
    </p:spTree>
    <p:extLst>
      <p:ext uri="{BB962C8B-B14F-4D97-AF65-F5344CB8AC3E}">
        <p14:creationId xmlns:p14="http://schemas.microsoft.com/office/powerpoint/2010/main" val="7946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0A3BE2-8E15-AD90-B161-2E30D648C881}"/>
              </a:ext>
            </a:extLst>
          </p:cNvPr>
          <p:cNvSpPr>
            <a:spLocks noGrp="1"/>
          </p:cNvSpPr>
          <p:nvPr>
            <p:ph type="title"/>
          </p:nvPr>
        </p:nvSpPr>
        <p:spPr>
          <a:xfrm>
            <a:off x="838200" y="486727"/>
            <a:ext cx="10515599" cy="1054994"/>
          </a:xfrm>
        </p:spPr>
        <p:txBody>
          <a:bodyPr>
            <a:noAutofit/>
          </a:bodyPr>
          <a:lstStyle/>
          <a:p>
            <a:r>
              <a:rPr lang="en-US" sz="4000" b="1" dirty="0">
                <a:latin typeface="Jaeger Daily News" pitchFamily="50" charset="0"/>
              </a:rPr>
              <a:t>Great Job on the ACCJC Institutional Self-Evaluation (1)</a:t>
            </a:r>
          </a:p>
        </p:txBody>
      </p:sp>
      <p:graphicFrame>
        <p:nvGraphicFramePr>
          <p:cNvPr id="9" name="Content Placeholder 2" descr="Chart showing CHC's progress on completing the ISER">
            <a:extLst>
              <a:ext uri="{FF2B5EF4-FFF2-40B4-BE49-F238E27FC236}">
                <a16:creationId xmlns:a16="http://schemas.microsoft.com/office/drawing/2014/main" id="{DA079B81-5F4F-9EDB-CCF2-F0EA5B0033AB}"/>
              </a:ext>
            </a:extLst>
          </p:cNvPr>
          <p:cNvGraphicFramePr>
            <a:graphicFrameLocks noGrp="1"/>
          </p:cNvGraphicFramePr>
          <p:nvPr>
            <p:ph idx="1"/>
            <p:extLst>
              <p:ext uri="{D42A27DB-BD31-4B8C-83A1-F6EECF244321}">
                <p14:modId xmlns:p14="http://schemas.microsoft.com/office/powerpoint/2010/main" val="416439087"/>
              </p:ext>
            </p:extLst>
          </p:nvPr>
        </p:nvGraphicFramePr>
        <p:xfrm>
          <a:off x="838200" y="1086443"/>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heck mark showing that Crafton's self - evaluation approach was developed in Fall 2024">
            <a:extLst>
              <a:ext uri="{FF2B5EF4-FFF2-40B4-BE49-F238E27FC236}">
                <a16:creationId xmlns:a16="http://schemas.microsoft.com/office/drawing/2014/main" id="{31B3801D-A628-E5C5-A664-EFA113BAF74C}"/>
              </a:ext>
            </a:extLst>
          </p:cNvPr>
          <p:cNvPicPr>
            <a:picLocks noChangeAspect="1"/>
          </p:cNvPicPr>
          <p:nvPr/>
        </p:nvPicPr>
        <p:blipFill>
          <a:blip r:embed="rId8"/>
          <a:stretch>
            <a:fillRect/>
          </a:stretch>
        </p:blipFill>
        <p:spPr>
          <a:xfrm>
            <a:off x="838200" y="1685397"/>
            <a:ext cx="325096" cy="333676"/>
          </a:xfrm>
          <a:prstGeom prst="rect">
            <a:avLst/>
          </a:prstGeom>
        </p:spPr>
      </p:pic>
    </p:spTree>
    <p:extLst>
      <p:ext uri="{BB962C8B-B14F-4D97-AF65-F5344CB8AC3E}">
        <p14:creationId xmlns:p14="http://schemas.microsoft.com/office/powerpoint/2010/main" val="41735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2E185-601D-943A-8D39-2122FC44FDA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02FEFD0-881B-5A9E-6FCA-76407A84A4CF}"/>
              </a:ext>
            </a:extLst>
          </p:cNvPr>
          <p:cNvSpPr>
            <a:spLocks noGrp="1"/>
          </p:cNvSpPr>
          <p:nvPr>
            <p:ph type="title"/>
          </p:nvPr>
        </p:nvSpPr>
        <p:spPr>
          <a:xfrm>
            <a:off x="838200" y="539892"/>
            <a:ext cx="10515599" cy="948225"/>
          </a:xfrm>
        </p:spPr>
        <p:txBody>
          <a:bodyPr>
            <a:noAutofit/>
          </a:bodyPr>
          <a:lstStyle/>
          <a:p>
            <a:r>
              <a:rPr lang="en-US" sz="4000" b="1" dirty="0">
                <a:latin typeface="Jaeger Daily News" pitchFamily="50" charset="0"/>
              </a:rPr>
              <a:t>Great Job on the ACCJC Institutional Self-Evaluation (2)</a:t>
            </a:r>
          </a:p>
        </p:txBody>
      </p:sp>
      <p:graphicFrame>
        <p:nvGraphicFramePr>
          <p:cNvPr id="9" name="Content Placeholder 2">
            <a:extLst>
              <a:ext uri="{FF2B5EF4-FFF2-40B4-BE49-F238E27FC236}">
                <a16:creationId xmlns:a16="http://schemas.microsoft.com/office/drawing/2014/main" id="{1F2696D1-7A55-FB8F-EF73-2DD27D94CB8E}"/>
              </a:ext>
            </a:extLst>
          </p:cNvPr>
          <p:cNvGraphicFramePr>
            <a:graphicFrameLocks noGrp="1"/>
          </p:cNvGraphicFramePr>
          <p:nvPr>
            <p:ph idx="1"/>
            <p:extLst>
              <p:ext uri="{D42A27DB-BD31-4B8C-83A1-F6EECF244321}">
                <p14:modId xmlns:p14="http://schemas.microsoft.com/office/powerpoint/2010/main" val="1171004861"/>
              </p:ext>
            </p:extLst>
          </p:nvPr>
        </p:nvGraphicFramePr>
        <p:xfrm>
          <a:off x="838200" y="1094706"/>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heck mark showing that Crafton's self - evaluation approach was developed in Fall 2024">
            <a:extLst>
              <a:ext uri="{FF2B5EF4-FFF2-40B4-BE49-F238E27FC236}">
                <a16:creationId xmlns:a16="http://schemas.microsoft.com/office/drawing/2014/main" id="{E3427505-3FB2-B83D-5107-D9A105D6F77C}"/>
              </a:ext>
            </a:extLst>
          </p:cNvPr>
          <p:cNvPicPr>
            <a:picLocks noChangeAspect="1"/>
          </p:cNvPicPr>
          <p:nvPr/>
        </p:nvPicPr>
        <p:blipFill>
          <a:blip r:embed="rId8"/>
          <a:stretch>
            <a:fillRect/>
          </a:stretch>
        </p:blipFill>
        <p:spPr>
          <a:xfrm>
            <a:off x="838200" y="1696025"/>
            <a:ext cx="325096" cy="333676"/>
          </a:xfrm>
          <a:prstGeom prst="rect">
            <a:avLst/>
          </a:prstGeom>
        </p:spPr>
      </p:pic>
      <p:pic>
        <p:nvPicPr>
          <p:cNvPr id="4" name="Picture 3" descr="Check mark showing that Crafton's IEAOC Committee meets with committees to begin writing standards I and II in Spring 2025">
            <a:extLst>
              <a:ext uri="{FF2B5EF4-FFF2-40B4-BE49-F238E27FC236}">
                <a16:creationId xmlns:a16="http://schemas.microsoft.com/office/drawing/2014/main" id="{6871E68F-2513-F37A-0097-23FF48426E99}"/>
              </a:ext>
            </a:extLst>
          </p:cNvPr>
          <p:cNvPicPr>
            <a:picLocks noChangeAspect="1"/>
          </p:cNvPicPr>
          <p:nvPr/>
        </p:nvPicPr>
        <p:blipFill>
          <a:blip r:embed="rId8"/>
          <a:stretch>
            <a:fillRect/>
          </a:stretch>
        </p:blipFill>
        <p:spPr>
          <a:xfrm>
            <a:off x="1848729" y="4447842"/>
            <a:ext cx="325096" cy="333676"/>
          </a:xfrm>
          <a:prstGeom prst="rect">
            <a:avLst/>
          </a:prstGeom>
        </p:spPr>
      </p:pic>
    </p:spTree>
    <p:extLst>
      <p:ext uri="{BB962C8B-B14F-4D97-AF65-F5344CB8AC3E}">
        <p14:creationId xmlns:p14="http://schemas.microsoft.com/office/powerpoint/2010/main" val="94401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D053-A5B3-EE18-85BD-B6BBE18147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5176FA-6F32-5F4F-9CCA-F850C166CE70}"/>
              </a:ext>
            </a:extLst>
          </p:cNvPr>
          <p:cNvSpPr>
            <a:spLocks noGrp="1"/>
          </p:cNvSpPr>
          <p:nvPr>
            <p:ph type="title"/>
          </p:nvPr>
        </p:nvSpPr>
        <p:spPr>
          <a:xfrm>
            <a:off x="838200" y="486727"/>
            <a:ext cx="10515599" cy="1054994"/>
          </a:xfrm>
        </p:spPr>
        <p:txBody>
          <a:bodyPr>
            <a:noAutofit/>
          </a:bodyPr>
          <a:lstStyle/>
          <a:p>
            <a:r>
              <a:rPr lang="en-US" sz="4000" b="1" dirty="0">
                <a:latin typeface="Jaeger Daily News" pitchFamily="50" charset="0"/>
              </a:rPr>
              <a:t>Great Job on the ACCJC Institutional Self-Evaluation (3)</a:t>
            </a:r>
          </a:p>
        </p:txBody>
      </p:sp>
      <p:graphicFrame>
        <p:nvGraphicFramePr>
          <p:cNvPr id="9" name="Content Placeholder 2">
            <a:extLst>
              <a:ext uri="{FF2B5EF4-FFF2-40B4-BE49-F238E27FC236}">
                <a16:creationId xmlns:a16="http://schemas.microsoft.com/office/drawing/2014/main" id="{D0A9FF5F-2B06-8DCA-6ABD-5E05C29FEDAD}"/>
              </a:ext>
            </a:extLst>
          </p:cNvPr>
          <p:cNvGraphicFramePr>
            <a:graphicFrameLocks noGrp="1"/>
          </p:cNvGraphicFramePr>
          <p:nvPr>
            <p:ph idx="1"/>
            <p:extLst>
              <p:ext uri="{D42A27DB-BD31-4B8C-83A1-F6EECF244321}">
                <p14:modId xmlns:p14="http://schemas.microsoft.com/office/powerpoint/2010/main" val="2905337843"/>
              </p:ext>
            </p:extLst>
          </p:nvPr>
        </p:nvGraphicFramePr>
        <p:xfrm>
          <a:off x="838200" y="1094706"/>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CB762CF-52EE-AC2A-B698-6CE420A1B5BE}"/>
              </a:ext>
            </a:extLst>
          </p:cNvPr>
          <p:cNvPicPr>
            <a:picLocks noChangeAspect="1"/>
          </p:cNvPicPr>
          <p:nvPr/>
        </p:nvPicPr>
        <p:blipFill>
          <a:blip r:embed="rId8"/>
          <a:stretch>
            <a:fillRect/>
          </a:stretch>
        </p:blipFill>
        <p:spPr>
          <a:xfrm>
            <a:off x="838200" y="1696030"/>
            <a:ext cx="325096" cy="333676"/>
          </a:xfrm>
          <a:prstGeom prst="rect">
            <a:avLst/>
          </a:prstGeom>
        </p:spPr>
      </p:pic>
      <p:pic>
        <p:nvPicPr>
          <p:cNvPr id="4" name="Picture 3">
            <a:extLst>
              <a:ext uri="{FF2B5EF4-FFF2-40B4-BE49-F238E27FC236}">
                <a16:creationId xmlns:a16="http://schemas.microsoft.com/office/drawing/2014/main" id="{5D553BD2-4911-9B45-AE8D-6E2F8FE7ECD6}"/>
              </a:ext>
            </a:extLst>
          </p:cNvPr>
          <p:cNvPicPr>
            <a:picLocks noChangeAspect="1"/>
          </p:cNvPicPr>
          <p:nvPr/>
        </p:nvPicPr>
        <p:blipFill>
          <a:blip r:embed="rId8"/>
          <a:stretch>
            <a:fillRect/>
          </a:stretch>
        </p:blipFill>
        <p:spPr>
          <a:xfrm>
            <a:off x="1848729" y="4447843"/>
            <a:ext cx="325096" cy="333676"/>
          </a:xfrm>
          <a:prstGeom prst="rect">
            <a:avLst/>
          </a:prstGeom>
        </p:spPr>
      </p:pic>
      <p:pic>
        <p:nvPicPr>
          <p:cNvPr id="5" name="Picture 4">
            <a:extLst>
              <a:ext uri="{FF2B5EF4-FFF2-40B4-BE49-F238E27FC236}">
                <a16:creationId xmlns:a16="http://schemas.microsoft.com/office/drawing/2014/main" id="{588FC41A-EBB3-05C0-7ABC-CE3410B03491}"/>
              </a:ext>
            </a:extLst>
          </p:cNvPr>
          <p:cNvPicPr>
            <a:picLocks noChangeAspect="1"/>
          </p:cNvPicPr>
          <p:nvPr/>
        </p:nvPicPr>
        <p:blipFill>
          <a:blip r:embed="rId8"/>
          <a:stretch>
            <a:fillRect/>
          </a:stretch>
        </p:blipFill>
        <p:spPr>
          <a:xfrm>
            <a:off x="2946009" y="1812987"/>
            <a:ext cx="325096" cy="333676"/>
          </a:xfrm>
          <a:prstGeom prst="rect">
            <a:avLst/>
          </a:prstGeom>
        </p:spPr>
      </p:pic>
    </p:spTree>
    <p:extLst>
      <p:ext uri="{BB962C8B-B14F-4D97-AF65-F5344CB8AC3E}">
        <p14:creationId xmlns:p14="http://schemas.microsoft.com/office/powerpoint/2010/main" val="379152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D053-A5B3-EE18-85BD-B6BBE18147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5176FA-6F32-5F4F-9CCA-F850C166CE70}"/>
              </a:ext>
            </a:extLst>
          </p:cNvPr>
          <p:cNvSpPr>
            <a:spLocks noGrp="1"/>
          </p:cNvSpPr>
          <p:nvPr>
            <p:ph type="title"/>
          </p:nvPr>
        </p:nvSpPr>
        <p:spPr>
          <a:xfrm>
            <a:off x="838200" y="476094"/>
            <a:ext cx="10515599" cy="1076259"/>
          </a:xfrm>
        </p:spPr>
        <p:txBody>
          <a:bodyPr>
            <a:noAutofit/>
          </a:bodyPr>
          <a:lstStyle/>
          <a:p>
            <a:r>
              <a:rPr lang="en-US" sz="4000" b="1" dirty="0">
                <a:latin typeface="Jaeger Daily News" pitchFamily="50" charset="0"/>
              </a:rPr>
              <a:t>Great Job on the ACCJC Institutional Self-Evaluation (4)</a:t>
            </a:r>
          </a:p>
        </p:txBody>
      </p:sp>
      <p:graphicFrame>
        <p:nvGraphicFramePr>
          <p:cNvPr id="9" name="Content Placeholder 2">
            <a:extLst>
              <a:ext uri="{FF2B5EF4-FFF2-40B4-BE49-F238E27FC236}">
                <a16:creationId xmlns:a16="http://schemas.microsoft.com/office/drawing/2014/main" id="{D0A9FF5F-2B06-8DCA-6ABD-5E05C29FEDAD}"/>
              </a:ext>
            </a:extLst>
          </p:cNvPr>
          <p:cNvGraphicFramePr>
            <a:graphicFrameLocks noGrp="1"/>
          </p:cNvGraphicFramePr>
          <p:nvPr>
            <p:ph idx="1"/>
            <p:extLst>
              <p:ext uri="{D42A27DB-BD31-4B8C-83A1-F6EECF244321}">
                <p14:modId xmlns:p14="http://schemas.microsoft.com/office/powerpoint/2010/main" val="1944482405"/>
              </p:ext>
            </p:extLst>
          </p:nvPr>
        </p:nvGraphicFramePr>
        <p:xfrm>
          <a:off x="838200" y="1094706"/>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CB762CF-52EE-AC2A-B698-6CE420A1B5BE}"/>
              </a:ext>
            </a:extLst>
          </p:cNvPr>
          <p:cNvPicPr>
            <a:picLocks noChangeAspect="1"/>
          </p:cNvPicPr>
          <p:nvPr/>
        </p:nvPicPr>
        <p:blipFill>
          <a:blip r:embed="rId8"/>
          <a:stretch>
            <a:fillRect/>
          </a:stretch>
        </p:blipFill>
        <p:spPr>
          <a:xfrm>
            <a:off x="838200" y="1696029"/>
            <a:ext cx="325096" cy="333676"/>
          </a:xfrm>
          <a:prstGeom prst="rect">
            <a:avLst/>
          </a:prstGeom>
        </p:spPr>
      </p:pic>
      <p:pic>
        <p:nvPicPr>
          <p:cNvPr id="4" name="Picture 3">
            <a:extLst>
              <a:ext uri="{FF2B5EF4-FFF2-40B4-BE49-F238E27FC236}">
                <a16:creationId xmlns:a16="http://schemas.microsoft.com/office/drawing/2014/main" id="{5D553BD2-4911-9B45-AE8D-6E2F8FE7ECD6}"/>
              </a:ext>
            </a:extLst>
          </p:cNvPr>
          <p:cNvPicPr>
            <a:picLocks noChangeAspect="1"/>
          </p:cNvPicPr>
          <p:nvPr/>
        </p:nvPicPr>
        <p:blipFill>
          <a:blip r:embed="rId8"/>
          <a:stretch>
            <a:fillRect/>
          </a:stretch>
        </p:blipFill>
        <p:spPr>
          <a:xfrm>
            <a:off x="1848729" y="4447842"/>
            <a:ext cx="325096" cy="333676"/>
          </a:xfrm>
          <a:prstGeom prst="rect">
            <a:avLst/>
          </a:prstGeom>
        </p:spPr>
      </p:pic>
      <p:pic>
        <p:nvPicPr>
          <p:cNvPr id="5" name="Picture 4">
            <a:extLst>
              <a:ext uri="{FF2B5EF4-FFF2-40B4-BE49-F238E27FC236}">
                <a16:creationId xmlns:a16="http://schemas.microsoft.com/office/drawing/2014/main" id="{588FC41A-EBB3-05C0-7ABC-CE3410B03491}"/>
              </a:ext>
            </a:extLst>
          </p:cNvPr>
          <p:cNvPicPr>
            <a:picLocks noChangeAspect="1"/>
          </p:cNvPicPr>
          <p:nvPr/>
        </p:nvPicPr>
        <p:blipFill>
          <a:blip r:embed="rId8"/>
          <a:stretch>
            <a:fillRect/>
          </a:stretch>
        </p:blipFill>
        <p:spPr>
          <a:xfrm>
            <a:off x="2946009" y="1812988"/>
            <a:ext cx="325096" cy="333676"/>
          </a:xfrm>
          <a:prstGeom prst="rect">
            <a:avLst/>
          </a:prstGeom>
        </p:spPr>
      </p:pic>
      <p:pic>
        <p:nvPicPr>
          <p:cNvPr id="2" name="Picture 1">
            <a:extLst>
              <a:ext uri="{FF2B5EF4-FFF2-40B4-BE49-F238E27FC236}">
                <a16:creationId xmlns:a16="http://schemas.microsoft.com/office/drawing/2014/main" id="{18923423-97F6-94BD-8C1D-E65B7E202633}"/>
              </a:ext>
            </a:extLst>
          </p:cNvPr>
          <p:cNvPicPr>
            <a:picLocks noChangeAspect="1"/>
          </p:cNvPicPr>
          <p:nvPr/>
        </p:nvPicPr>
        <p:blipFill>
          <a:blip r:embed="rId8"/>
          <a:stretch>
            <a:fillRect/>
          </a:stretch>
        </p:blipFill>
        <p:spPr>
          <a:xfrm>
            <a:off x="3840561" y="4447842"/>
            <a:ext cx="325096" cy="333676"/>
          </a:xfrm>
          <a:prstGeom prst="rect">
            <a:avLst/>
          </a:prstGeom>
        </p:spPr>
      </p:pic>
    </p:spTree>
    <p:extLst>
      <p:ext uri="{BB962C8B-B14F-4D97-AF65-F5344CB8AC3E}">
        <p14:creationId xmlns:p14="http://schemas.microsoft.com/office/powerpoint/2010/main" val="64158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D053-A5B3-EE18-85BD-B6BBE18147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5176FA-6F32-5F4F-9CCA-F850C166CE70}"/>
              </a:ext>
            </a:extLst>
          </p:cNvPr>
          <p:cNvSpPr>
            <a:spLocks noGrp="1"/>
          </p:cNvSpPr>
          <p:nvPr>
            <p:ph type="title"/>
          </p:nvPr>
        </p:nvSpPr>
        <p:spPr>
          <a:xfrm>
            <a:off x="838200" y="475841"/>
            <a:ext cx="10515599" cy="1086892"/>
          </a:xfrm>
        </p:spPr>
        <p:txBody>
          <a:bodyPr>
            <a:noAutofit/>
          </a:bodyPr>
          <a:lstStyle/>
          <a:p>
            <a:r>
              <a:rPr lang="en-US" sz="4000" b="1" dirty="0">
                <a:latin typeface="Jaeger Daily News" pitchFamily="50" charset="0"/>
              </a:rPr>
              <a:t>Great Job on the ACCJC Institutional Self-Evaluation (5)</a:t>
            </a:r>
          </a:p>
        </p:txBody>
      </p:sp>
      <p:graphicFrame>
        <p:nvGraphicFramePr>
          <p:cNvPr id="9" name="Content Placeholder 2">
            <a:extLst>
              <a:ext uri="{FF2B5EF4-FFF2-40B4-BE49-F238E27FC236}">
                <a16:creationId xmlns:a16="http://schemas.microsoft.com/office/drawing/2014/main" id="{D0A9FF5F-2B06-8DCA-6ABD-5E05C29FEDAD}"/>
              </a:ext>
            </a:extLst>
          </p:cNvPr>
          <p:cNvGraphicFramePr>
            <a:graphicFrameLocks noGrp="1"/>
          </p:cNvGraphicFramePr>
          <p:nvPr>
            <p:ph idx="1"/>
            <p:extLst>
              <p:ext uri="{D42A27DB-BD31-4B8C-83A1-F6EECF244321}">
                <p14:modId xmlns:p14="http://schemas.microsoft.com/office/powerpoint/2010/main" val="3851641207"/>
              </p:ext>
            </p:extLst>
          </p:nvPr>
        </p:nvGraphicFramePr>
        <p:xfrm>
          <a:off x="838200" y="1094704"/>
          <a:ext cx="1097866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CB762CF-52EE-AC2A-B698-6CE420A1B5BE}"/>
              </a:ext>
            </a:extLst>
          </p:cNvPr>
          <p:cNvPicPr>
            <a:picLocks noChangeAspect="1"/>
          </p:cNvPicPr>
          <p:nvPr/>
        </p:nvPicPr>
        <p:blipFill>
          <a:blip r:embed="rId8"/>
          <a:stretch>
            <a:fillRect/>
          </a:stretch>
        </p:blipFill>
        <p:spPr>
          <a:xfrm>
            <a:off x="838200" y="1696029"/>
            <a:ext cx="325096" cy="333676"/>
          </a:xfrm>
          <a:prstGeom prst="rect">
            <a:avLst/>
          </a:prstGeom>
        </p:spPr>
      </p:pic>
      <p:pic>
        <p:nvPicPr>
          <p:cNvPr id="4" name="Picture 3">
            <a:extLst>
              <a:ext uri="{FF2B5EF4-FFF2-40B4-BE49-F238E27FC236}">
                <a16:creationId xmlns:a16="http://schemas.microsoft.com/office/drawing/2014/main" id="{5D553BD2-4911-9B45-AE8D-6E2F8FE7ECD6}"/>
              </a:ext>
            </a:extLst>
          </p:cNvPr>
          <p:cNvPicPr>
            <a:picLocks noChangeAspect="1"/>
          </p:cNvPicPr>
          <p:nvPr/>
        </p:nvPicPr>
        <p:blipFill>
          <a:blip r:embed="rId8"/>
          <a:stretch>
            <a:fillRect/>
          </a:stretch>
        </p:blipFill>
        <p:spPr>
          <a:xfrm>
            <a:off x="1848729" y="4447845"/>
            <a:ext cx="325096" cy="333676"/>
          </a:xfrm>
          <a:prstGeom prst="rect">
            <a:avLst/>
          </a:prstGeom>
        </p:spPr>
      </p:pic>
      <p:pic>
        <p:nvPicPr>
          <p:cNvPr id="5" name="Picture 4">
            <a:extLst>
              <a:ext uri="{FF2B5EF4-FFF2-40B4-BE49-F238E27FC236}">
                <a16:creationId xmlns:a16="http://schemas.microsoft.com/office/drawing/2014/main" id="{588FC41A-EBB3-05C0-7ABC-CE3410B03491}"/>
              </a:ext>
            </a:extLst>
          </p:cNvPr>
          <p:cNvPicPr>
            <a:picLocks noChangeAspect="1"/>
          </p:cNvPicPr>
          <p:nvPr/>
        </p:nvPicPr>
        <p:blipFill>
          <a:blip r:embed="rId8"/>
          <a:stretch>
            <a:fillRect/>
          </a:stretch>
        </p:blipFill>
        <p:spPr>
          <a:xfrm>
            <a:off x="2946009" y="1812987"/>
            <a:ext cx="325096" cy="333676"/>
          </a:xfrm>
          <a:prstGeom prst="rect">
            <a:avLst/>
          </a:prstGeom>
        </p:spPr>
      </p:pic>
      <p:pic>
        <p:nvPicPr>
          <p:cNvPr id="2" name="Picture 1">
            <a:extLst>
              <a:ext uri="{FF2B5EF4-FFF2-40B4-BE49-F238E27FC236}">
                <a16:creationId xmlns:a16="http://schemas.microsoft.com/office/drawing/2014/main" id="{18923423-97F6-94BD-8C1D-E65B7E202633}"/>
              </a:ext>
            </a:extLst>
          </p:cNvPr>
          <p:cNvPicPr>
            <a:picLocks noChangeAspect="1"/>
          </p:cNvPicPr>
          <p:nvPr/>
        </p:nvPicPr>
        <p:blipFill>
          <a:blip r:embed="rId8"/>
          <a:stretch>
            <a:fillRect/>
          </a:stretch>
        </p:blipFill>
        <p:spPr>
          <a:xfrm>
            <a:off x="3840561" y="4447845"/>
            <a:ext cx="325096" cy="333676"/>
          </a:xfrm>
          <a:prstGeom prst="rect">
            <a:avLst/>
          </a:prstGeom>
        </p:spPr>
      </p:pic>
    </p:spTree>
    <p:extLst>
      <p:ext uri="{BB962C8B-B14F-4D97-AF65-F5344CB8AC3E}">
        <p14:creationId xmlns:p14="http://schemas.microsoft.com/office/powerpoint/2010/main" val="368687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F6C5DD-91B6-B866-E7B9-D99A96A24278}"/>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0CB8380-0E32-C35B-0009-548F563A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32A383F-A67A-2835-3C3B-7441358C2286}"/>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Welcome!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Doug Ferguson</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Alternative Media and Assistive Technology Specialist</a:t>
            </a:r>
          </a:p>
        </p:txBody>
      </p:sp>
      <p:pic>
        <p:nvPicPr>
          <p:cNvPr id="8" name="Picture Placeholder 2">
            <a:extLst>
              <a:ext uri="{FF2B5EF4-FFF2-40B4-BE49-F238E27FC236}">
                <a16:creationId xmlns:a16="http://schemas.microsoft.com/office/drawing/2014/main" id="{58FCF1D2-A970-0B43-61E7-0EB63CD264F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9730" t="1630" r="29683" b="870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B7BD7EA0-3A27-E681-9C82-087E5043C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0F2E8-4FB5-6391-6B0C-EAD4FBFF0C10}"/>
              </a:ext>
            </a:extLst>
          </p:cNvPr>
          <p:cNvSpPr>
            <a:spLocks noGrp="1"/>
          </p:cNvSpPr>
          <p:nvPr>
            <p:ph type="title"/>
          </p:nvPr>
        </p:nvSpPr>
        <p:spPr>
          <a:xfrm>
            <a:off x="664029" y="532388"/>
            <a:ext cx="10689771" cy="861237"/>
          </a:xfrm>
        </p:spPr>
        <p:txBody>
          <a:bodyPr>
            <a:normAutofit/>
          </a:bodyPr>
          <a:lstStyle/>
          <a:p>
            <a:r>
              <a:rPr lang="en-US" sz="4000" b="1" dirty="0">
                <a:latin typeface="Jaeger Daily News" pitchFamily="50" charset="0"/>
              </a:rPr>
              <a:t>Accreditation Update (continued)</a:t>
            </a:r>
          </a:p>
        </p:txBody>
      </p:sp>
      <p:sp>
        <p:nvSpPr>
          <p:cNvPr id="3" name="Content Placeholder 2">
            <a:extLst>
              <a:ext uri="{FF2B5EF4-FFF2-40B4-BE49-F238E27FC236}">
                <a16:creationId xmlns:a16="http://schemas.microsoft.com/office/drawing/2014/main" id="{A3CD91FC-C496-322C-EF44-50D65559C11E}"/>
              </a:ext>
            </a:extLst>
          </p:cNvPr>
          <p:cNvSpPr>
            <a:spLocks noGrp="1"/>
          </p:cNvSpPr>
          <p:nvPr>
            <p:ph idx="1"/>
          </p:nvPr>
        </p:nvSpPr>
        <p:spPr>
          <a:xfrm>
            <a:off x="664029" y="1393625"/>
            <a:ext cx="10689771" cy="4550178"/>
          </a:xfrm>
        </p:spPr>
        <p:txBody>
          <a:bodyPr>
            <a:normAutofit lnSpcReduction="10000"/>
          </a:bodyPr>
          <a:lstStyle/>
          <a:p>
            <a:r>
              <a:rPr lang="en-US" sz="2400" b="1" dirty="0">
                <a:latin typeface="Gill Sans" panose="020B0602020104020203" pitchFamily="34" charset="0"/>
              </a:rPr>
              <a:t>ISER</a:t>
            </a:r>
          </a:p>
          <a:p>
            <a:pPr lvl="1"/>
            <a:r>
              <a:rPr lang="en-US" sz="2200" dirty="0">
                <a:latin typeface="Gill Sans" panose="020B0602020104020203" pitchFamily="34" charset="0"/>
              </a:rPr>
              <a:t>Due to ACCJC on December 15, 2026</a:t>
            </a:r>
          </a:p>
          <a:p>
            <a:pPr lvl="1"/>
            <a:r>
              <a:rPr lang="en-US" sz="2200" dirty="0">
                <a:latin typeface="Gill Sans" panose="020B0602020104020203" pitchFamily="34" charset="0"/>
              </a:rPr>
              <a:t>Team Review in Spring of 2027</a:t>
            </a:r>
          </a:p>
          <a:p>
            <a:pPr lvl="2"/>
            <a:r>
              <a:rPr lang="en-US" sz="2200" dirty="0">
                <a:latin typeface="Gill Sans" panose="020B0602020104020203" pitchFamily="34" charset="0"/>
              </a:rPr>
              <a:t>Provide ACCJC Team a 5% random of </a:t>
            </a:r>
          </a:p>
          <a:p>
            <a:pPr marL="914400" lvl="2" indent="0">
              <a:buNone/>
            </a:pPr>
            <a:r>
              <a:rPr lang="en-US" sz="2200" dirty="0">
                <a:latin typeface="Gill Sans" panose="020B0602020104020203" pitchFamily="34" charset="0"/>
              </a:rPr>
              <a:t>   sample of DE sections from Fall 2026 </a:t>
            </a:r>
          </a:p>
          <a:p>
            <a:pPr marL="914400" lvl="2" indent="0">
              <a:buNone/>
            </a:pPr>
            <a:r>
              <a:rPr lang="en-US" sz="2200" dirty="0">
                <a:latin typeface="Gill Sans" panose="020B0602020104020203" pitchFamily="34" charset="0"/>
              </a:rPr>
              <a:t>   to evaluate Regular and Substantive </a:t>
            </a:r>
          </a:p>
          <a:p>
            <a:pPr marL="914400" lvl="2" indent="0">
              <a:buNone/>
            </a:pPr>
            <a:r>
              <a:rPr lang="en-US" sz="2200" dirty="0">
                <a:latin typeface="Gill Sans" panose="020B0602020104020203" pitchFamily="34" charset="0"/>
              </a:rPr>
              <a:t>   Interaction (RSI)</a:t>
            </a:r>
          </a:p>
          <a:p>
            <a:pPr lvl="2"/>
            <a:r>
              <a:rPr lang="en-US" sz="2200" dirty="0">
                <a:latin typeface="Gill Sans" panose="020B0602020104020203" pitchFamily="34" charset="0"/>
              </a:rPr>
              <a:t>ACCJC Team will use DE Assessment </a:t>
            </a:r>
          </a:p>
          <a:p>
            <a:pPr marL="914400" lvl="2" indent="0">
              <a:buNone/>
            </a:pPr>
            <a:r>
              <a:rPr lang="en-US" sz="2200" dirty="0">
                <a:latin typeface="Gill Sans" panose="020B0602020104020203" pitchFamily="34" charset="0"/>
              </a:rPr>
              <a:t>   Tool for Peer Reviewers to evaluate </a:t>
            </a:r>
          </a:p>
          <a:p>
            <a:pPr marL="914400" lvl="2" indent="0">
              <a:buNone/>
            </a:pPr>
            <a:r>
              <a:rPr lang="en-US" sz="2200" dirty="0">
                <a:latin typeface="Gill Sans" panose="020B0602020104020203" pitchFamily="34" charset="0"/>
              </a:rPr>
              <a:t>   RSI</a:t>
            </a:r>
          </a:p>
          <a:p>
            <a:pPr lvl="2"/>
            <a:r>
              <a:rPr lang="en-US" sz="2200" dirty="0">
                <a:latin typeface="Gill Sans" panose="020B0602020104020203" pitchFamily="34" charset="0"/>
              </a:rPr>
              <a:t>Reviewers go through online classes </a:t>
            </a:r>
          </a:p>
          <a:p>
            <a:pPr marL="914400" lvl="2" indent="0">
              <a:buNone/>
            </a:pPr>
            <a:r>
              <a:rPr lang="en-US" sz="2200" dirty="0">
                <a:latin typeface="Gill Sans" panose="020B0602020104020203" pitchFamily="34" charset="0"/>
              </a:rPr>
              <a:t>   week by week</a:t>
            </a:r>
          </a:p>
          <a:p>
            <a:pPr lvl="1"/>
            <a:r>
              <a:rPr lang="en-US" sz="2200" dirty="0">
                <a:latin typeface="Gill Sans" panose="020B0602020104020203" pitchFamily="34" charset="0"/>
              </a:rPr>
              <a:t>Focused Site Visit in Fall 2027</a:t>
            </a:r>
          </a:p>
        </p:txBody>
      </p:sp>
      <p:pic>
        <p:nvPicPr>
          <p:cNvPr id="5" name="Picture 4">
            <a:extLst>
              <a:ext uri="{FF2B5EF4-FFF2-40B4-BE49-F238E27FC236}">
                <a16:creationId xmlns:a16="http://schemas.microsoft.com/office/drawing/2014/main" id="{D4BB4F39-AF14-8BF7-B25C-22E91D8B68F3}"/>
              </a:ext>
            </a:extLst>
          </p:cNvPr>
          <p:cNvPicPr>
            <a:picLocks noChangeAspect="1"/>
          </p:cNvPicPr>
          <p:nvPr/>
        </p:nvPicPr>
        <p:blipFill>
          <a:blip r:embed="rId3">
            <a:extLst>
              <a:ext uri="{28A0092B-C50C-407E-A947-70E740481C1C}">
                <a14:useLocalDpi xmlns:a14="http://schemas.microsoft.com/office/drawing/2010/main" val="0"/>
              </a:ext>
            </a:extLst>
          </a:blip>
          <a:srcRect t="33652"/>
          <a:stretch>
            <a:fillRect/>
          </a:stretch>
        </p:blipFill>
        <p:spPr>
          <a:xfrm>
            <a:off x="6095999" y="2080807"/>
            <a:ext cx="6215743" cy="4124050"/>
          </a:xfrm>
          <a:prstGeom prst="rect">
            <a:avLst/>
          </a:prstGeom>
        </p:spPr>
      </p:pic>
    </p:spTree>
    <p:extLst>
      <p:ext uri="{BB962C8B-B14F-4D97-AF65-F5344CB8AC3E}">
        <p14:creationId xmlns:p14="http://schemas.microsoft.com/office/powerpoint/2010/main" val="19371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AF04-DA3F-4E3E-4BCE-71134D5B852F}"/>
              </a:ext>
            </a:extLst>
          </p:cNvPr>
          <p:cNvSpPr>
            <a:spLocks noGrp="1"/>
          </p:cNvSpPr>
          <p:nvPr>
            <p:ph type="title"/>
          </p:nvPr>
        </p:nvSpPr>
        <p:spPr>
          <a:xfrm>
            <a:off x="606055" y="500491"/>
            <a:ext cx="10910789" cy="1414129"/>
          </a:xfrm>
        </p:spPr>
        <p:txBody>
          <a:bodyPr>
            <a:noAutofit/>
          </a:bodyPr>
          <a:lstStyle/>
          <a:p>
            <a:r>
              <a:rPr lang="en-US" sz="4000" b="1" dirty="0">
                <a:latin typeface="Jaeger Daily News" pitchFamily="50" charset="0"/>
              </a:rPr>
              <a:t>Great Job Meeting the AB607 Requirements to Prominently Display the Estimated Cost for Each Section</a:t>
            </a:r>
          </a:p>
        </p:txBody>
      </p:sp>
      <p:sp>
        <p:nvSpPr>
          <p:cNvPr id="3" name="Content Placeholder 2">
            <a:extLst>
              <a:ext uri="{FF2B5EF4-FFF2-40B4-BE49-F238E27FC236}">
                <a16:creationId xmlns:a16="http://schemas.microsoft.com/office/drawing/2014/main" id="{6D135001-69F9-A247-2B03-83170686252A}"/>
              </a:ext>
            </a:extLst>
          </p:cNvPr>
          <p:cNvSpPr>
            <a:spLocks noGrp="1"/>
          </p:cNvSpPr>
          <p:nvPr>
            <p:ph idx="1"/>
          </p:nvPr>
        </p:nvSpPr>
        <p:spPr>
          <a:xfrm>
            <a:off x="838200" y="2289041"/>
            <a:ext cx="4931229" cy="4018553"/>
          </a:xfrm>
        </p:spPr>
        <p:txBody>
          <a:bodyPr>
            <a:normAutofit fontScale="92500"/>
          </a:bodyPr>
          <a:lstStyle/>
          <a:p>
            <a:r>
              <a:rPr lang="en-US" sz="2600" dirty="0">
                <a:latin typeface="Gill Sans" panose="020B0602020104020203" pitchFamily="34" charset="0"/>
              </a:rPr>
              <a:t>AB607 requires us to “prominently display…that may include a link to a sperate internet web page the estimated costs for each [section] all required course materials and fees” within the following timeline:</a:t>
            </a:r>
          </a:p>
          <a:p>
            <a:pPr lvl="1"/>
            <a:r>
              <a:rPr lang="en-US" dirty="0">
                <a:latin typeface="Gill Sans" panose="020B0602020104020203" pitchFamily="34" charset="0"/>
              </a:rPr>
              <a:t>40 percent by January 1, 2025</a:t>
            </a:r>
          </a:p>
          <a:p>
            <a:pPr lvl="1"/>
            <a:r>
              <a:rPr lang="en-US" dirty="0">
                <a:latin typeface="Gill Sans" panose="020B0602020104020203" pitchFamily="34" charset="0"/>
              </a:rPr>
              <a:t>55 percent by January 1, 2026</a:t>
            </a:r>
          </a:p>
          <a:p>
            <a:pPr lvl="1"/>
            <a:r>
              <a:rPr lang="en-US" dirty="0">
                <a:latin typeface="Gill Sans" panose="020B0602020104020203" pitchFamily="34" charset="0"/>
              </a:rPr>
              <a:t>65 percent by January 1, 2027</a:t>
            </a:r>
          </a:p>
          <a:p>
            <a:pPr lvl="1"/>
            <a:r>
              <a:rPr lang="en-US" dirty="0">
                <a:latin typeface="Gill Sans" panose="020B0602020104020203" pitchFamily="34" charset="0"/>
              </a:rPr>
              <a:t>75 percent by January 1, 2028</a:t>
            </a:r>
          </a:p>
        </p:txBody>
      </p:sp>
      <p:graphicFrame>
        <p:nvGraphicFramePr>
          <p:cNvPr id="4" name="Chart 3" descr="Chart showing percent of CHC Sections meeting AB607 requirements. In January 2025 requirement was 40% and Crafton was at 73%. In January 2026 requirement was 55% and Crafton was at 93%. Crafton has met the January 2028 requirment.">
            <a:extLst>
              <a:ext uri="{FF2B5EF4-FFF2-40B4-BE49-F238E27FC236}">
                <a16:creationId xmlns:a16="http://schemas.microsoft.com/office/drawing/2014/main" id="{F3C510D3-9BCF-26D1-E150-962D395A156C}"/>
              </a:ext>
            </a:extLst>
          </p:cNvPr>
          <p:cNvGraphicFramePr/>
          <p:nvPr>
            <p:extLst>
              <p:ext uri="{D42A27DB-BD31-4B8C-83A1-F6EECF244321}">
                <p14:modId xmlns:p14="http://schemas.microsoft.com/office/powerpoint/2010/main" val="1803648336"/>
              </p:ext>
            </p:extLst>
          </p:nvPr>
        </p:nvGraphicFramePr>
        <p:xfrm>
          <a:off x="5849567" y="1350947"/>
          <a:ext cx="5667278" cy="48972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048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D95B-D6E3-4DD1-B0D3-668A3DAADDAB}"/>
              </a:ext>
            </a:extLst>
          </p:cNvPr>
          <p:cNvSpPr>
            <a:spLocks noGrp="1"/>
          </p:cNvSpPr>
          <p:nvPr>
            <p:ph type="title"/>
          </p:nvPr>
        </p:nvSpPr>
        <p:spPr>
          <a:xfrm>
            <a:off x="838200" y="408669"/>
            <a:ext cx="10515600" cy="1325563"/>
          </a:xfrm>
        </p:spPr>
        <p:txBody>
          <a:bodyPr>
            <a:normAutofit/>
          </a:bodyPr>
          <a:lstStyle/>
          <a:p>
            <a:r>
              <a:rPr lang="en-US" sz="4000" b="1" dirty="0">
                <a:latin typeface="Jaeger Daily News" pitchFamily="50" charset="0"/>
              </a:rPr>
              <a:t>Burden Free Access to Instructional Materials – January 26, 2026</a:t>
            </a:r>
          </a:p>
        </p:txBody>
      </p:sp>
      <p:sp>
        <p:nvSpPr>
          <p:cNvPr id="3" name="Content Placeholder 2">
            <a:extLst>
              <a:ext uri="{FF2B5EF4-FFF2-40B4-BE49-F238E27FC236}">
                <a16:creationId xmlns:a16="http://schemas.microsoft.com/office/drawing/2014/main" id="{8534C4BB-EA7B-66AB-D94A-BBE361CCC240}"/>
              </a:ext>
            </a:extLst>
          </p:cNvPr>
          <p:cNvSpPr>
            <a:spLocks noGrp="1"/>
          </p:cNvSpPr>
          <p:nvPr>
            <p:ph idx="1"/>
          </p:nvPr>
        </p:nvSpPr>
        <p:spPr>
          <a:xfrm>
            <a:off x="838200" y="1741576"/>
            <a:ext cx="10515600" cy="4351338"/>
          </a:xfrm>
        </p:spPr>
        <p:txBody>
          <a:bodyPr>
            <a:normAutofit fontScale="92500" lnSpcReduction="10000"/>
          </a:bodyPr>
          <a:lstStyle/>
          <a:p>
            <a:r>
              <a:rPr lang="en-US" sz="2600" dirty="0">
                <a:latin typeface="Gill Sans" panose="020B0602020104020203" pitchFamily="34" charset="0"/>
              </a:rPr>
              <a:t>Requires all community college districts to ensure burden-free access to instructional materials for students.</a:t>
            </a:r>
          </a:p>
          <a:p>
            <a:r>
              <a:rPr lang="en-US" sz="2600" dirty="0">
                <a:latin typeface="Gill Sans" panose="020B0602020104020203" pitchFamily="34" charset="0"/>
              </a:rPr>
              <a:t>Mandates districts to adopt policies ensuring students have access to textbooks and supplemental materials by the first day of class</a:t>
            </a:r>
          </a:p>
          <a:p>
            <a:r>
              <a:rPr lang="en-US" sz="2600" dirty="0">
                <a:latin typeface="Gill Sans" panose="020B0602020104020203" pitchFamily="34" charset="0"/>
              </a:rPr>
              <a:t>Purpose is to reduce both financial and administrative barriers throughout the academic term.</a:t>
            </a:r>
          </a:p>
          <a:p>
            <a:r>
              <a:rPr lang="en-US" sz="2600" dirty="0">
                <a:latin typeface="Gill Sans" panose="020B0602020104020203" pitchFamily="34" charset="0"/>
              </a:rPr>
              <a:t>Three Important Components of Meeting this Requirement for Students</a:t>
            </a:r>
          </a:p>
          <a:p>
            <a:pPr lvl="1"/>
            <a:r>
              <a:rPr lang="en-US" dirty="0">
                <a:latin typeface="Gill Sans" panose="020B0602020104020203" pitchFamily="34" charset="0"/>
              </a:rPr>
              <a:t>Placing book orders and instructional materials prior to start of section and in enough time for materials to be available.</a:t>
            </a:r>
          </a:p>
          <a:p>
            <a:pPr lvl="1"/>
            <a:r>
              <a:rPr lang="en-US" dirty="0">
                <a:latin typeface="Gill Sans" panose="020B0602020104020203" pitchFamily="34" charset="0"/>
              </a:rPr>
              <a:t>Converting sections to Open Educational Resources (OER) / Zero Textbook Cost (ZTC)</a:t>
            </a:r>
          </a:p>
          <a:p>
            <a:pPr lvl="1"/>
            <a:r>
              <a:rPr lang="en-US" dirty="0">
                <a:latin typeface="Gill Sans" panose="020B0602020104020203" pitchFamily="34" charset="0"/>
              </a:rPr>
              <a:t>Correctly identifying OER / ZTC Sections</a:t>
            </a:r>
          </a:p>
        </p:txBody>
      </p:sp>
    </p:spTree>
    <p:extLst>
      <p:ext uri="{BB962C8B-B14F-4D97-AF65-F5344CB8AC3E}">
        <p14:creationId xmlns:p14="http://schemas.microsoft.com/office/powerpoint/2010/main" val="329429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B32B-3D83-588F-FE94-783CDA05B960}"/>
              </a:ext>
            </a:extLst>
          </p:cNvPr>
          <p:cNvSpPr>
            <a:spLocks noGrp="1"/>
          </p:cNvSpPr>
          <p:nvPr>
            <p:ph type="title"/>
          </p:nvPr>
        </p:nvSpPr>
        <p:spPr>
          <a:xfrm>
            <a:off x="838200" y="627469"/>
            <a:ext cx="10515600" cy="1530939"/>
          </a:xfrm>
        </p:spPr>
        <p:txBody>
          <a:bodyPr>
            <a:noAutofit/>
          </a:bodyPr>
          <a:lstStyle/>
          <a:p>
            <a:r>
              <a:rPr lang="en-US" sz="4000" b="1" dirty="0">
                <a:latin typeface="Jaeger Daily News" pitchFamily="50" charset="0"/>
              </a:rPr>
              <a:t>Great Job with Developing and Offering Sections with Open Educational Resources</a:t>
            </a:r>
          </a:p>
        </p:txBody>
      </p:sp>
      <p:sp>
        <p:nvSpPr>
          <p:cNvPr id="3" name="Content Placeholder 2">
            <a:extLst>
              <a:ext uri="{FF2B5EF4-FFF2-40B4-BE49-F238E27FC236}">
                <a16:creationId xmlns:a16="http://schemas.microsoft.com/office/drawing/2014/main" id="{3B2C0403-F602-71CC-3C90-4753976A68CC}"/>
              </a:ext>
            </a:extLst>
          </p:cNvPr>
          <p:cNvSpPr>
            <a:spLocks noGrp="1"/>
          </p:cNvSpPr>
          <p:nvPr>
            <p:ph idx="1"/>
          </p:nvPr>
        </p:nvSpPr>
        <p:spPr>
          <a:xfrm>
            <a:off x="838200" y="2371059"/>
            <a:ext cx="6136758" cy="3805903"/>
          </a:xfrm>
        </p:spPr>
        <p:txBody>
          <a:bodyPr>
            <a:normAutofit/>
          </a:bodyPr>
          <a:lstStyle/>
          <a:p>
            <a:r>
              <a:rPr lang="en-US" sz="2400" dirty="0">
                <a:latin typeface="Gill Sans" panose="020B0602020104020203" pitchFamily="34" charset="0"/>
              </a:rPr>
              <a:t>The percent of OER sections being offered / correctly identified increased from 19% in Spring 2025 to 55% in Spring 2026</a:t>
            </a:r>
          </a:p>
        </p:txBody>
      </p:sp>
      <p:graphicFrame>
        <p:nvGraphicFramePr>
          <p:cNvPr id="4" name="Content Placeholder 5" descr="Chart showing the percent of OER sections in Spring 2025 and Spring 2026. The percent of OER sections being offered / correctly identified increased from 19% in Spring 2025 to 55% in Spring 2026.">
            <a:extLst>
              <a:ext uri="{FF2B5EF4-FFF2-40B4-BE49-F238E27FC236}">
                <a16:creationId xmlns:a16="http://schemas.microsoft.com/office/drawing/2014/main" id="{EC470FE1-9E46-3455-C520-BCECA4D00565}"/>
              </a:ext>
            </a:extLst>
          </p:cNvPr>
          <p:cNvGraphicFramePr>
            <a:graphicFrameLocks/>
          </p:cNvGraphicFramePr>
          <p:nvPr>
            <p:extLst>
              <p:ext uri="{D42A27DB-BD31-4B8C-83A1-F6EECF244321}">
                <p14:modId xmlns:p14="http://schemas.microsoft.com/office/powerpoint/2010/main" val="322494443"/>
              </p:ext>
            </p:extLst>
          </p:nvPr>
        </p:nvGraphicFramePr>
        <p:xfrm>
          <a:off x="7332545" y="1620429"/>
          <a:ext cx="3856774" cy="461010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B4F944C4-E4C8-5D45-9A60-531C103E6950}"/>
              </a:ext>
            </a:extLst>
          </p:cNvPr>
          <p:cNvPicPr>
            <a:picLocks noChangeAspect="1"/>
          </p:cNvPicPr>
          <p:nvPr/>
        </p:nvPicPr>
        <p:blipFill>
          <a:blip r:embed="rId3" cstate="print">
            <a:extLst>
              <a:ext uri="{28A0092B-C50C-407E-A947-70E740481C1C}">
                <a14:useLocalDpi xmlns:a14="http://schemas.microsoft.com/office/drawing/2010/main" val="0"/>
              </a:ext>
            </a:extLst>
          </a:blip>
          <a:srcRect l="25855" t="14546" r="25085" b="29958"/>
          <a:stretch>
            <a:fillRect/>
          </a:stretch>
        </p:blipFill>
        <p:spPr>
          <a:xfrm>
            <a:off x="1565330" y="3200400"/>
            <a:ext cx="3983912" cy="3008358"/>
          </a:xfrm>
          <a:prstGeom prst="rect">
            <a:avLst/>
          </a:prstGeom>
        </p:spPr>
      </p:pic>
    </p:spTree>
    <p:extLst>
      <p:ext uri="{BB962C8B-B14F-4D97-AF65-F5344CB8AC3E}">
        <p14:creationId xmlns:p14="http://schemas.microsoft.com/office/powerpoint/2010/main" val="145786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3A71-E291-D0E5-5788-830EEE16F980}"/>
              </a:ext>
            </a:extLst>
          </p:cNvPr>
          <p:cNvSpPr>
            <a:spLocks noGrp="1"/>
          </p:cNvSpPr>
          <p:nvPr>
            <p:ph type="title"/>
          </p:nvPr>
        </p:nvSpPr>
        <p:spPr>
          <a:xfrm>
            <a:off x="838200" y="609601"/>
            <a:ext cx="10515600" cy="805290"/>
          </a:xfrm>
        </p:spPr>
        <p:txBody>
          <a:bodyPr>
            <a:normAutofit/>
          </a:bodyPr>
          <a:lstStyle/>
          <a:p>
            <a:r>
              <a:rPr lang="en-US" sz="4000" dirty="0">
                <a:latin typeface="Jaeger Daily News" pitchFamily="50" charset="0"/>
              </a:rPr>
              <a:t>Progress on Title IIA at Crafton</a:t>
            </a:r>
          </a:p>
        </p:txBody>
      </p:sp>
      <p:sp>
        <p:nvSpPr>
          <p:cNvPr id="3" name="Content Placeholder 2">
            <a:extLst>
              <a:ext uri="{FF2B5EF4-FFF2-40B4-BE49-F238E27FC236}">
                <a16:creationId xmlns:a16="http://schemas.microsoft.com/office/drawing/2014/main" id="{5850F120-B1E9-1E1B-7EEA-3B99BDB047AA}"/>
              </a:ext>
            </a:extLst>
          </p:cNvPr>
          <p:cNvSpPr>
            <a:spLocks noGrp="1"/>
          </p:cNvSpPr>
          <p:nvPr>
            <p:ph idx="1"/>
          </p:nvPr>
        </p:nvSpPr>
        <p:spPr>
          <a:xfrm>
            <a:off x="838200" y="1414891"/>
            <a:ext cx="10515600" cy="4794730"/>
          </a:xfrm>
        </p:spPr>
        <p:txBody>
          <a:bodyPr>
            <a:normAutofit/>
          </a:bodyPr>
          <a:lstStyle/>
          <a:p>
            <a:r>
              <a:rPr lang="en-US" sz="2400" b="1" dirty="0">
                <a:latin typeface="Gill Sans" panose="020B0602020104020203" pitchFamily="34" charset="0"/>
              </a:rPr>
              <a:t>Specific Guidance from the CCCCO to Colleges</a:t>
            </a:r>
          </a:p>
          <a:p>
            <a:pPr lvl="1"/>
            <a:r>
              <a:rPr lang="en-US" sz="2200" dirty="0">
                <a:latin typeface="Gill Sans" panose="020B0602020104020203" pitchFamily="34" charset="0"/>
              </a:rPr>
              <a:t>Need to show progress and intentionality</a:t>
            </a:r>
          </a:p>
          <a:p>
            <a:pPr lvl="1"/>
            <a:r>
              <a:rPr lang="en-US" sz="2200" dirty="0">
                <a:latin typeface="Gill Sans" panose="020B0602020104020203" pitchFamily="34" charset="0"/>
              </a:rPr>
              <a:t>CCCCO reassuring system to not panic.</a:t>
            </a:r>
          </a:p>
          <a:p>
            <a:pPr lvl="1"/>
            <a:r>
              <a:rPr lang="en-US" sz="2200" dirty="0">
                <a:latin typeface="Gill Sans" panose="020B0602020104020203" pitchFamily="34" charset="0"/>
              </a:rPr>
              <a:t>Ensure that any new contact is accessible.</a:t>
            </a:r>
          </a:p>
          <a:p>
            <a:pPr lvl="1"/>
            <a:r>
              <a:rPr lang="en-US" sz="2200" dirty="0">
                <a:latin typeface="Gill Sans" panose="020B0602020104020203" pitchFamily="34" charset="0"/>
              </a:rPr>
              <a:t>First recommendation for faculty is to make syllabus accessible.</a:t>
            </a:r>
          </a:p>
          <a:p>
            <a:r>
              <a:rPr lang="en-US" sz="2400" b="1" dirty="0">
                <a:latin typeface="Gill Sans" panose="020B0602020104020203" pitchFamily="34" charset="0"/>
              </a:rPr>
              <a:t>Crafton Hills College</a:t>
            </a:r>
          </a:p>
          <a:p>
            <a:pPr lvl="1"/>
            <a:r>
              <a:rPr lang="en-US" sz="2200" dirty="0">
                <a:latin typeface="Gill Sans" panose="020B0602020104020203" pitchFamily="34" charset="0"/>
              </a:rPr>
              <a:t>Director of DE, Cynthia Hamlett, is working with five Faculty to Start</a:t>
            </a:r>
          </a:p>
          <a:p>
            <a:pPr lvl="1"/>
            <a:r>
              <a:rPr lang="en-US" sz="2200" dirty="0">
                <a:latin typeface="Gill Sans" panose="020B0602020104020203" pitchFamily="34" charset="0"/>
              </a:rPr>
              <a:t>Regularly send simple accessibility guidelines</a:t>
            </a:r>
          </a:p>
          <a:p>
            <a:pPr lvl="1"/>
            <a:r>
              <a:rPr lang="en-US" sz="2200" dirty="0">
                <a:latin typeface="Gill Sans" panose="020B0602020104020203" pitchFamily="34" charset="0"/>
              </a:rPr>
              <a:t>Exploring hiring classified professional to support instructional faculty</a:t>
            </a:r>
          </a:p>
          <a:p>
            <a:pPr lvl="1"/>
            <a:r>
              <a:rPr lang="en-US" sz="2200" dirty="0">
                <a:latin typeface="Gill Sans" panose="020B0602020104020203" pitchFamily="34" charset="0"/>
              </a:rPr>
              <a:t>Flex and In-Service Trainings</a:t>
            </a:r>
          </a:p>
          <a:p>
            <a:pPr lvl="1"/>
            <a:r>
              <a:rPr lang="en-US" sz="2200" dirty="0">
                <a:latin typeface="Gill Sans" panose="020B0602020104020203" pitchFamily="34" charset="0"/>
              </a:rPr>
              <a:t>Create agenda and minutes templates that meet accessibility standards</a:t>
            </a:r>
          </a:p>
        </p:txBody>
      </p:sp>
    </p:spTree>
    <p:extLst>
      <p:ext uri="{BB962C8B-B14F-4D97-AF65-F5344CB8AC3E}">
        <p14:creationId xmlns:p14="http://schemas.microsoft.com/office/powerpoint/2010/main" val="130073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466F-5222-BAC9-4BB9-7380D76D9C9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95EA4A-03F9-BFAC-A32C-D339ABF6E1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84945948-32A2-407B-4893-E70EF4D89A41}"/>
              </a:ext>
            </a:extLst>
          </p:cNvPr>
          <p:cNvCxnSpPr/>
          <p:nvPr/>
        </p:nvCxnSpPr>
        <p:spPr>
          <a:xfrm>
            <a:off x="3644030" y="3360784"/>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
        <p:nvSpPr>
          <p:cNvPr id="3" name="Title 1">
            <a:extLst>
              <a:ext uri="{FF2B5EF4-FFF2-40B4-BE49-F238E27FC236}">
                <a16:creationId xmlns:a16="http://schemas.microsoft.com/office/drawing/2014/main" id="{8E6CD462-09A4-C91D-2D2E-CF6E9F4E268B}"/>
              </a:ext>
            </a:extLst>
          </p:cNvPr>
          <p:cNvSpPr txBox="1">
            <a:spLocks/>
          </p:cNvSpPr>
          <p:nvPr/>
        </p:nvSpPr>
        <p:spPr>
          <a:xfrm>
            <a:off x="3579124" y="2817629"/>
            <a:ext cx="7794510" cy="543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Jaeger Daily News" pitchFamily="50" charset="0"/>
                <a:cs typeface="Times New Roman" panose="02020603050405020304" pitchFamily="18" charset="0"/>
              </a:rPr>
              <a:t>STUDENT SERVICES</a:t>
            </a:r>
          </a:p>
        </p:txBody>
      </p:sp>
    </p:spTree>
    <p:extLst>
      <p:ext uri="{BB962C8B-B14F-4D97-AF65-F5344CB8AC3E}">
        <p14:creationId xmlns:p14="http://schemas.microsoft.com/office/powerpoint/2010/main" val="386934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36C0-4115-F5F7-0A9B-D35FA3196789}"/>
              </a:ext>
            </a:extLst>
          </p:cNvPr>
          <p:cNvSpPr>
            <a:spLocks noGrp="1"/>
          </p:cNvSpPr>
          <p:nvPr>
            <p:ph type="title"/>
          </p:nvPr>
        </p:nvSpPr>
        <p:spPr>
          <a:xfrm>
            <a:off x="838200" y="701748"/>
            <a:ext cx="10515600" cy="716914"/>
          </a:xfrm>
        </p:spPr>
        <p:txBody>
          <a:bodyPr>
            <a:normAutofit/>
          </a:bodyPr>
          <a:lstStyle/>
          <a:p>
            <a:r>
              <a:rPr lang="en-US" sz="4000" dirty="0">
                <a:latin typeface="Jaeger Daily News" pitchFamily="50" charset="0"/>
              </a:rPr>
              <a:t>Veterans Resource Center </a:t>
            </a:r>
            <a:endParaRPr lang="en-US" sz="4000" dirty="0"/>
          </a:p>
        </p:txBody>
      </p:sp>
      <p:sp>
        <p:nvSpPr>
          <p:cNvPr id="4" name="TextBox 3">
            <a:extLst>
              <a:ext uri="{FF2B5EF4-FFF2-40B4-BE49-F238E27FC236}">
                <a16:creationId xmlns:a16="http://schemas.microsoft.com/office/drawing/2014/main" id="{35A415E0-CF09-2E6C-F630-B9D61EC9478D}"/>
              </a:ext>
            </a:extLst>
          </p:cNvPr>
          <p:cNvSpPr txBox="1"/>
          <p:nvPr/>
        </p:nvSpPr>
        <p:spPr>
          <a:xfrm>
            <a:off x="838200" y="1418662"/>
            <a:ext cx="10893552" cy="4401205"/>
          </a:xfrm>
          <a:prstGeom prst="rect">
            <a:avLst/>
          </a:prstGeom>
          <a:noFill/>
        </p:spPr>
        <p:txBody>
          <a:bodyPr wrap="square">
            <a:spAutoFit/>
          </a:bodyPr>
          <a:lstStyle/>
          <a:p>
            <a:pPr marL="342900" marR="0" lvl="0" indent="-342900">
              <a:spcBef>
                <a:spcPts val="0"/>
              </a:spcBef>
              <a:spcAft>
                <a:spcPts val="0"/>
              </a:spcAft>
              <a:buFont typeface="+mj-lt"/>
              <a:buAutoNum type="arabicPeriod"/>
            </a:pPr>
            <a:r>
              <a:rPr lang="en-US" sz="2400" b="1" dirty="0">
                <a:effectLst/>
                <a:latin typeface="Gill Sans" panose="020B0602020104020203" pitchFamily="34" charset="0"/>
                <a:ea typeface="Times New Roman" panose="02020603050405020304" pitchFamily="18" charset="0"/>
                <a:cs typeface="Aptos" panose="020B0004020202020204" pitchFamily="34" charset="0"/>
              </a:rPr>
              <a:t>New student engagement and professional networking opportunities: </a:t>
            </a:r>
          </a:p>
          <a:p>
            <a:pPr marL="800100" lvl="1" indent="-342900">
              <a:buFont typeface="Arial" panose="020B0604020202020204" pitchFamily="34" charset="0"/>
              <a:buChar char="•"/>
            </a:pPr>
            <a:r>
              <a:rPr lang="en-US" sz="2200" dirty="0">
                <a:effectLst/>
                <a:latin typeface="Gill Sans" panose="020B0602020104020203" pitchFamily="34" charset="0"/>
                <a:ea typeface="Times New Roman" panose="02020603050405020304" pitchFamily="18" charset="0"/>
                <a:cs typeface="Aptos" panose="020B0004020202020204" pitchFamily="34" charset="0"/>
              </a:rPr>
              <a:t>Veteran </a:t>
            </a:r>
            <a:r>
              <a:rPr lang="en-US" sz="2200" dirty="0">
                <a:latin typeface="Gill Sans" panose="020B0602020104020203" pitchFamily="34" charset="0"/>
                <a:ea typeface="Times New Roman" panose="02020603050405020304" pitchFamily="18" charset="0"/>
                <a:cs typeface="Aptos" panose="020B0004020202020204" pitchFamily="34" charset="0"/>
              </a:rPr>
              <a:t>s</a:t>
            </a:r>
            <a:r>
              <a:rPr lang="en-US" sz="2200" dirty="0">
                <a:effectLst/>
                <a:latin typeface="Gill Sans" panose="020B0602020104020203" pitchFamily="34" charset="0"/>
                <a:ea typeface="Times New Roman" panose="02020603050405020304" pitchFamily="18" charset="0"/>
                <a:cs typeface="Aptos" panose="020B0004020202020204" pitchFamily="34" charset="0"/>
              </a:rPr>
              <a:t>tudents attended the America Conference to increases professional networking, awareness of resources, and student advocacy for veterans. </a:t>
            </a:r>
          </a:p>
          <a:p>
            <a:pPr lvl="1"/>
            <a:endParaRPr lang="en-US" sz="2400" dirty="0">
              <a:latin typeface="Gill Sans" panose="020B0602020104020203" pitchFamily="34" charset="0"/>
              <a:ea typeface="Times New Roman" panose="02020603050405020304" pitchFamily="18" charset="0"/>
              <a:cs typeface="Aptos" panose="020B0004020202020204" pitchFamily="34" charset="0"/>
            </a:endParaRPr>
          </a:p>
          <a:p>
            <a:r>
              <a:rPr lang="en-US" sz="2400" b="1" dirty="0">
                <a:effectLst/>
                <a:latin typeface="Gill Sans" panose="020B0602020104020203" pitchFamily="34" charset="0"/>
                <a:ea typeface="Times New Roman" panose="02020603050405020304" pitchFamily="18" charset="0"/>
                <a:cs typeface="Aptos" panose="020B0004020202020204" pitchFamily="34" charset="0"/>
              </a:rPr>
              <a:t>2. Improved well-being and family support:</a:t>
            </a:r>
            <a:endParaRPr lang="en-US" sz="2400" b="1" dirty="0">
              <a:effectLst/>
              <a:latin typeface="Gill Sans" panose="020B0602020104020203" pitchFamily="34" charset="0"/>
              <a:ea typeface="Aptos" panose="020B0004020202020204" pitchFamily="34" charset="0"/>
              <a:cs typeface="Aptos" panose="020B0004020202020204" pitchFamily="34" charset="0"/>
            </a:endParaRPr>
          </a:p>
          <a:p>
            <a:pPr marL="800100" lvl="1" indent="-342900">
              <a:buFont typeface="Arial" panose="020B0604020202020204" pitchFamily="34" charset="0"/>
              <a:buChar char="•"/>
            </a:pPr>
            <a:r>
              <a:rPr lang="en-US" sz="2200" dirty="0">
                <a:effectLst/>
                <a:latin typeface="Gill Sans" panose="020B0602020104020203" pitchFamily="34" charset="0"/>
                <a:ea typeface="Times New Roman" panose="02020603050405020304" pitchFamily="18" charset="0"/>
                <a:cs typeface="Aptos" panose="020B0004020202020204" pitchFamily="34" charset="0"/>
              </a:rPr>
              <a:t>VRC is providing free haircuts to veteran’s and their dependents.</a:t>
            </a:r>
          </a:p>
          <a:p>
            <a:pPr marL="800100" lvl="1" indent="-342900">
              <a:buFont typeface="Arial" panose="020B0604020202020204" pitchFamily="34" charset="0"/>
              <a:buChar char="•"/>
            </a:pPr>
            <a:r>
              <a:rPr lang="en-US" sz="2200" dirty="0">
                <a:effectLst/>
                <a:latin typeface="Gill Sans" panose="020B0602020104020203" pitchFamily="34" charset="0"/>
                <a:ea typeface="Times New Roman" panose="02020603050405020304" pitchFamily="18" charset="0"/>
                <a:cs typeface="Aptos" panose="020B0004020202020204" pitchFamily="34" charset="0"/>
              </a:rPr>
              <a:t>It helped reduce financial strain and promotes dignity, inclusion, and community care.</a:t>
            </a:r>
            <a:endParaRPr lang="en-US" sz="2200" dirty="0">
              <a:effectLst/>
              <a:latin typeface="Gill Sans" panose="020B0602020104020203" pitchFamily="34" charset="0"/>
              <a:ea typeface="Aptos" panose="020B0004020202020204" pitchFamily="34" charset="0"/>
              <a:cs typeface="Aptos" panose="020B0004020202020204" pitchFamily="34" charset="0"/>
            </a:endParaRPr>
          </a:p>
          <a:p>
            <a:pPr marR="0" lvl="0">
              <a:spcBef>
                <a:spcPts val="0"/>
              </a:spcBef>
              <a:spcAft>
                <a:spcPts val="0"/>
              </a:spcAft>
            </a:pPr>
            <a:endParaRPr lang="en-US" sz="2400" dirty="0">
              <a:effectLst/>
              <a:latin typeface="Gill Sans" panose="020B0602020104020203" pitchFamily="34" charset="0"/>
              <a:ea typeface="Times New Roman" panose="02020603050405020304" pitchFamily="18" charset="0"/>
              <a:cs typeface="Aptos" panose="020B0004020202020204" pitchFamily="34" charset="0"/>
            </a:endParaRPr>
          </a:p>
          <a:p>
            <a:pPr marR="0" lvl="0">
              <a:spcBef>
                <a:spcPts val="0"/>
              </a:spcBef>
              <a:spcAft>
                <a:spcPts val="0"/>
              </a:spcAft>
            </a:pPr>
            <a:r>
              <a:rPr lang="en-US" sz="2400" b="1" dirty="0">
                <a:effectLst/>
                <a:latin typeface="Gill Sans" panose="020B0602020104020203" pitchFamily="34" charset="0"/>
                <a:ea typeface="Times New Roman" panose="02020603050405020304" pitchFamily="18" charset="0"/>
                <a:cs typeface="Aptos" panose="020B0004020202020204" pitchFamily="34" charset="0"/>
              </a:rPr>
              <a:t>3. Holistic health and retention: </a:t>
            </a:r>
          </a:p>
          <a:p>
            <a:pPr marL="800100" lvl="1" indent="-342900">
              <a:buFont typeface="Arial" panose="020B0604020202020204" pitchFamily="34" charset="0"/>
              <a:buChar char="•"/>
            </a:pPr>
            <a:r>
              <a:rPr lang="en-US" sz="2200" dirty="0">
                <a:effectLst/>
                <a:latin typeface="Gill Sans" panose="020B0602020104020203" pitchFamily="34" charset="0"/>
                <a:ea typeface="Times New Roman" panose="02020603050405020304" pitchFamily="18" charset="0"/>
                <a:cs typeface="Aptos" panose="020B0004020202020204" pitchFamily="34" charset="0"/>
              </a:rPr>
              <a:t>Wellness-focused programs, developed in collaboration with Health and Wellness, address mental, physical, and emotional needs—supporting academic success and persistence.</a:t>
            </a:r>
            <a:endParaRPr lang="en-US" sz="2200" dirty="0">
              <a:effectLst/>
              <a:latin typeface="Gill Sans" panose="020B0602020104020203"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32931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36C0-4115-F5F7-0A9B-D35FA3196789}"/>
              </a:ext>
            </a:extLst>
          </p:cNvPr>
          <p:cNvSpPr>
            <a:spLocks noGrp="1"/>
          </p:cNvSpPr>
          <p:nvPr>
            <p:ph type="title"/>
          </p:nvPr>
        </p:nvSpPr>
        <p:spPr>
          <a:xfrm>
            <a:off x="755073" y="478972"/>
            <a:ext cx="10681854" cy="775923"/>
          </a:xfrm>
        </p:spPr>
        <p:txBody>
          <a:bodyPr>
            <a:normAutofit/>
          </a:bodyPr>
          <a:lstStyle/>
          <a:p>
            <a:r>
              <a:rPr lang="en-US" sz="4000" dirty="0">
                <a:latin typeface="Jaeger Daily News" pitchFamily="50" charset="0"/>
              </a:rPr>
              <a:t>Mental Health &amp; Wellness Initiatives  </a:t>
            </a:r>
          </a:p>
        </p:txBody>
      </p:sp>
      <p:sp>
        <p:nvSpPr>
          <p:cNvPr id="4" name="TextBox 3">
            <a:extLst>
              <a:ext uri="{FF2B5EF4-FFF2-40B4-BE49-F238E27FC236}">
                <a16:creationId xmlns:a16="http://schemas.microsoft.com/office/drawing/2014/main" id="{35A415E0-CF09-2E6C-F630-B9D61EC9478D}"/>
              </a:ext>
            </a:extLst>
          </p:cNvPr>
          <p:cNvSpPr txBox="1"/>
          <p:nvPr/>
        </p:nvSpPr>
        <p:spPr>
          <a:xfrm>
            <a:off x="755073" y="1254895"/>
            <a:ext cx="10893552" cy="4647426"/>
          </a:xfrm>
          <a:prstGeom prst="rect">
            <a:avLst/>
          </a:prstGeom>
          <a:noFill/>
        </p:spPr>
        <p:txBody>
          <a:bodyPr wrap="square">
            <a:spAutoFit/>
          </a:bodyPr>
          <a:lstStyle/>
          <a:p>
            <a:pPr marL="342900" indent="-342900">
              <a:buAutoNum type="arabicPeriod"/>
            </a:pPr>
            <a:r>
              <a:rPr lang="en-US" sz="2400" b="1" dirty="0">
                <a:latin typeface="Gill Sans" panose="020B0602020104020203" pitchFamily="34" charset="0"/>
              </a:rPr>
              <a:t>Enhanced Student Support Services</a:t>
            </a:r>
          </a:p>
          <a:p>
            <a:pPr marL="800100" lvl="1" indent="-342900">
              <a:buFont typeface="Arial" panose="020B0604020202020204" pitchFamily="34" charset="0"/>
              <a:buChar char="•"/>
            </a:pPr>
            <a:r>
              <a:rPr lang="en-US" sz="2200" dirty="0">
                <a:latin typeface="Gill Sans" panose="020B0602020104020203" pitchFamily="34" charset="0"/>
              </a:rPr>
              <a:t>Increased Clinical Capacity: Now staffing three full-time therapists with an additional position in progress to reduce wait times.</a:t>
            </a:r>
            <a:endParaRPr lang="en-US" sz="2200" b="1" dirty="0">
              <a:latin typeface="Gill Sans" panose="020B0602020104020203" pitchFamily="34" charset="0"/>
            </a:endParaRPr>
          </a:p>
          <a:p>
            <a:pPr marL="800100" lvl="1" indent="-342900">
              <a:buFont typeface="Arial" panose="020B0604020202020204" pitchFamily="34" charset="0"/>
              <a:buChar char="•"/>
            </a:pPr>
            <a:r>
              <a:rPr lang="en-US" sz="2200" dirty="0">
                <a:latin typeface="Gill Sans" panose="020B0602020104020203" pitchFamily="34" charset="0"/>
              </a:rPr>
              <a:t>24/7 Access with TimelyCare: Virtual mental health support available to all students anytime, anywhere, ensuring no one is left without help after hours.</a:t>
            </a:r>
            <a:endParaRPr lang="en-US" sz="2200" b="1" dirty="0">
              <a:latin typeface="Gill Sans" panose="020B0602020104020203" pitchFamily="34" charset="0"/>
            </a:endParaRPr>
          </a:p>
          <a:p>
            <a:r>
              <a:rPr lang="en-US" sz="2400" b="1" dirty="0">
                <a:latin typeface="Gill Sans" panose="020B0602020104020203" pitchFamily="34" charset="0"/>
              </a:rPr>
              <a:t>2. Peer &amp; Specialized Support Groups</a:t>
            </a:r>
          </a:p>
          <a:p>
            <a:pPr marL="800100" lvl="1" indent="-342900">
              <a:buFont typeface="Arial" panose="020B0604020202020204" pitchFamily="34" charset="0"/>
              <a:buChar char="•"/>
            </a:pPr>
            <a:r>
              <a:rPr lang="en-US" sz="2200" dirty="0">
                <a:latin typeface="Gill Sans" panose="020B0602020104020203" pitchFamily="34" charset="0"/>
              </a:rPr>
              <a:t>Focused Group Therapy: Men's Support Group, Dedicated sessions for Anxiety &amp; Depression, Grief &amp; Loss, and First-Generation Student Challenges.</a:t>
            </a:r>
            <a:endParaRPr lang="en-US" sz="2200" b="1" dirty="0">
              <a:latin typeface="Gill Sans" panose="020B0602020104020203" pitchFamily="34" charset="0"/>
            </a:endParaRPr>
          </a:p>
          <a:p>
            <a:pPr marL="800100" lvl="1" indent="-342900">
              <a:buFont typeface="Arial" panose="020B0604020202020204" pitchFamily="34" charset="0"/>
              <a:buChar char="•"/>
            </a:pPr>
            <a:r>
              <a:rPr lang="en-US" sz="2200" dirty="0">
                <a:latin typeface="Gill Sans" panose="020B0602020104020203" pitchFamily="34" charset="0"/>
              </a:rPr>
              <a:t>Skill-Building Workshops: Monthly "Surviving &amp; Thriving" seminars focused on stress management and suicide awareness.</a:t>
            </a:r>
            <a:endParaRPr lang="en-US" sz="2200" b="1" dirty="0">
              <a:latin typeface="Gill Sans" panose="020B0602020104020203" pitchFamily="34" charset="0"/>
            </a:endParaRPr>
          </a:p>
          <a:p>
            <a:r>
              <a:rPr lang="en-US" sz="2400" b="1" dirty="0">
                <a:latin typeface="Gill Sans" panose="020B0602020104020203" pitchFamily="34" charset="0"/>
              </a:rPr>
              <a:t>3. Faculty &amp; Staff Professional Development</a:t>
            </a:r>
          </a:p>
          <a:p>
            <a:pPr marL="800100" lvl="1" indent="-342900">
              <a:buFont typeface="Arial" panose="020B0604020202020204" pitchFamily="34" charset="0"/>
              <a:buChar char="•"/>
            </a:pPr>
            <a:r>
              <a:rPr lang="en-US" sz="2200" b="1" dirty="0">
                <a:latin typeface="Gill Sans" panose="020B0602020104020203" pitchFamily="34" charset="0"/>
              </a:rPr>
              <a:t>Healing-Centered Training:</a:t>
            </a:r>
            <a:r>
              <a:rPr lang="en-US" sz="2200" dirty="0">
                <a:latin typeface="Gill Sans" panose="020B0602020104020203" pitchFamily="34" charset="0"/>
              </a:rPr>
              <a:t> </a:t>
            </a:r>
          </a:p>
          <a:p>
            <a:pPr marL="800100" lvl="1" indent="-342900">
              <a:buFont typeface="Arial" panose="020B0604020202020204" pitchFamily="34" charset="0"/>
              <a:buChar char="•"/>
            </a:pPr>
            <a:r>
              <a:rPr lang="en-US" sz="2200" b="1" dirty="0">
                <a:latin typeface="Gill Sans" panose="020B0602020104020203" pitchFamily="34" charset="0"/>
              </a:rPr>
              <a:t>Classroom Partnerships:</a:t>
            </a:r>
            <a:r>
              <a:rPr lang="en-US" sz="2200" dirty="0">
                <a:latin typeface="Gill Sans" panose="020B0602020104020203" pitchFamily="34" charset="0"/>
              </a:rPr>
              <a:t> </a:t>
            </a:r>
            <a:endParaRPr lang="en-US" sz="2200" b="1" dirty="0">
              <a:latin typeface="Gill Sans" panose="020B0602020104020203" pitchFamily="34" charset="0"/>
            </a:endParaRPr>
          </a:p>
        </p:txBody>
      </p:sp>
    </p:spTree>
    <p:extLst>
      <p:ext uri="{BB962C8B-B14F-4D97-AF65-F5344CB8AC3E}">
        <p14:creationId xmlns:p14="http://schemas.microsoft.com/office/powerpoint/2010/main" val="3812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7FDD-BB28-9E71-62B0-2323C6E5DDB2}"/>
              </a:ext>
            </a:extLst>
          </p:cNvPr>
          <p:cNvSpPr>
            <a:spLocks noGrp="1"/>
          </p:cNvSpPr>
          <p:nvPr>
            <p:ph type="title"/>
          </p:nvPr>
        </p:nvSpPr>
        <p:spPr>
          <a:xfrm>
            <a:off x="396186" y="277966"/>
            <a:ext cx="11399628" cy="1127052"/>
          </a:xfrm>
        </p:spPr>
        <p:txBody>
          <a:bodyPr>
            <a:noAutofit/>
          </a:bodyPr>
          <a:lstStyle/>
          <a:p>
            <a:r>
              <a:rPr lang="en-US" sz="4000" dirty="0">
                <a:latin typeface="Jaeger Daily News" pitchFamily="50" charset="0"/>
              </a:rPr>
              <a:t>Crafton's Leadership Academy for Student Success (CLASS)</a:t>
            </a:r>
            <a:endParaRPr lang="en-US" sz="4000" dirty="0"/>
          </a:p>
        </p:txBody>
      </p:sp>
      <p:sp>
        <p:nvSpPr>
          <p:cNvPr id="4" name="TextBox 3">
            <a:extLst>
              <a:ext uri="{FF2B5EF4-FFF2-40B4-BE49-F238E27FC236}">
                <a16:creationId xmlns:a16="http://schemas.microsoft.com/office/drawing/2014/main" id="{F2216135-313B-8BDD-12B2-B324A93818C3}"/>
              </a:ext>
            </a:extLst>
          </p:cNvPr>
          <p:cNvSpPr txBox="1"/>
          <p:nvPr/>
        </p:nvSpPr>
        <p:spPr>
          <a:xfrm>
            <a:off x="396186" y="1405018"/>
            <a:ext cx="11448484" cy="4893647"/>
          </a:xfrm>
          <a:prstGeom prst="rect">
            <a:avLst/>
          </a:prstGeom>
          <a:noFill/>
        </p:spPr>
        <p:txBody>
          <a:bodyPr wrap="square">
            <a:spAutoFit/>
          </a:bodyPr>
          <a:lstStyle/>
          <a:p>
            <a:r>
              <a:rPr lang="en-US" sz="2400" dirty="0">
                <a:latin typeface="Gill Sans" panose="020B0602020104020203" pitchFamily="34" charset="0"/>
              </a:rPr>
              <a:t>Was selected as a Model Program for the California Adult Education Program (CAEP) Summit:</a:t>
            </a:r>
          </a:p>
          <a:p>
            <a:pPr marL="0" marR="0" lvl="0" indent="0" algn="l" defTabSz="914400" rtl="0" eaLnBrk="0" fontAlgn="base" latinLnBrk="0" hangingPunct="0">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Gill Sans" panose="020B0602020104020203" pitchFamily="34" charset="0"/>
              </a:rPr>
              <a:t> Equity-Centered Bridge:</a:t>
            </a:r>
            <a:r>
              <a:rPr kumimoji="0" lang="en-US" altLang="en-US" sz="2400" b="0" i="0" u="none" strike="noStrike" cap="none" normalizeH="0" baseline="0" dirty="0">
                <a:ln>
                  <a:noFill/>
                </a:ln>
                <a:solidFill>
                  <a:schemeClr val="tx1"/>
                </a:solidFill>
                <a:effectLst/>
                <a:latin typeface="Gill Sans" panose="020B0602020104020203" pitchFamily="34" charset="0"/>
              </a:rPr>
              <a:t> </a:t>
            </a:r>
            <a:r>
              <a:rPr kumimoji="0" lang="en-US" altLang="en-US" sz="2200" b="0" i="0" u="none" strike="noStrike" cap="none" normalizeH="0" baseline="0" dirty="0">
                <a:ln>
                  <a:noFill/>
                </a:ln>
                <a:solidFill>
                  <a:schemeClr val="tx1"/>
                </a:solidFill>
                <a:effectLst/>
                <a:latin typeface="Gill Sans" panose="020B0602020104020203" pitchFamily="34" charset="0"/>
              </a:rPr>
              <a:t>Intentionally designed to close gaps for adult, first-generation, and returning learners by</a:t>
            </a:r>
            <a:r>
              <a:rPr lang="en-US" altLang="en-US" sz="2200" dirty="0">
                <a:latin typeface="Gill Sans" panose="020B0602020104020203" pitchFamily="34" charset="0"/>
              </a:rPr>
              <a:t> </a:t>
            </a:r>
            <a:r>
              <a:rPr kumimoji="0" lang="en-US" altLang="en-US" sz="2200" b="0" i="0" u="none" strike="noStrike" cap="none" normalizeH="0" baseline="0" dirty="0">
                <a:ln>
                  <a:noFill/>
                </a:ln>
                <a:solidFill>
                  <a:schemeClr val="tx1"/>
                </a:solidFill>
                <a:effectLst/>
                <a:latin typeface="Gill Sans" panose="020B0602020104020203" pitchFamily="34" charset="0"/>
              </a:rPr>
              <a:t>removing systemic barriers before the fall term.</a:t>
            </a:r>
          </a:p>
          <a:p>
            <a:pPr marL="0" marR="0" lvl="0" indent="0" algn="l" defTabSz="914400" rtl="0" eaLnBrk="0" fontAlgn="base" latinLnBrk="0" hangingPunct="0">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Gill Sans" panose="020B0602020104020203" pitchFamily="34" charset="0"/>
              </a:rPr>
              <a:t> Integrated College Experience:</a:t>
            </a:r>
            <a:r>
              <a:rPr kumimoji="0" lang="en-US" altLang="en-US" sz="2400" b="0" i="0" u="none" strike="noStrike" cap="none" normalizeH="0" baseline="0" dirty="0">
                <a:ln>
                  <a:noFill/>
                </a:ln>
                <a:solidFill>
                  <a:schemeClr val="tx1"/>
                </a:solidFill>
                <a:effectLst/>
                <a:latin typeface="Gill Sans" panose="020B0602020104020203" pitchFamily="34" charset="0"/>
              </a:rPr>
              <a:t> </a:t>
            </a:r>
            <a:r>
              <a:rPr kumimoji="0" lang="en-US" altLang="en-US" sz="2200" b="0" i="0" u="none" strike="noStrike" cap="none" normalizeH="0" baseline="0" dirty="0">
                <a:ln>
                  <a:noFill/>
                </a:ln>
                <a:solidFill>
                  <a:schemeClr val="tx1"/>
                </a:solidFill>
                <a:effectLst/>
                <a:latin typeface="Gill Sans" panose="020B0602020104020203" pitchFamily="34" charset="0"/>
              </a:rPr>
              <a:t>Combines credit-bearing coursework (COUN</a:t>
            </a:r>
            <a:r>
              <a:rPr lang="en-US" altLang="en-US" sz="2200" dirty="0">
                <a:latin typeface="Gill Sans" panose="020B0602020104020203" pitchFamily="34" charset="0"/>
              </a:rPr>
              <a:t>S</a:t>
            </a:r>
            <a:r>
              <a:rPr kumimoji="0" lang="en-US" altLang="en-US" sz="2200" b="0" i="0" u="none" strike="noStrike" cap="none" normalizeH="0" baseline="0" dirty="0">
                <a:ln>
                  <a:noFill/>
                </a:ln>
                <a:solidFill>
                  <a:schemeClr val="tx1"/>
                </a:solidFill>
                <a:effectLst/>
                <a:latin typeface="Gill Sans" panose="020B0602020104020203" pitchFamily="34" charset="0"/>
              </a:rPr>
              <a:t>-100) with career readiness and</a:t>
            </a:r>
            <a:r>
              <a:rPr lang="en-US" altLang="en-US" sz="2200" dirty="0">
                <a:latin typeface="Gill Sans" panose="020B0602020104020203" pitchFamily="34" charset="0"/>
              </a:rPr>
              <a:t> </a:t>
            </a:r>
            <a:r>
              <a:rPr kumimoji="0" lang="en-US" altLang="en-US" sz="2200" b="0" i="0" u="none" strike="noStrike" cap="none" normalizeH="0" baseline="0" dirty="0">
                <a:ln>
                  <a:noFill/>
                </a:ln>
                <a:solidFill>
                  <a:schemeClr val="tx1"/>
                </a:solidFill>
                <a:effectLst/>
                <a:latin typeface="Gill Sans" panose="020B0602020104020203" pitchFamily="34" charset="0"/>
              </a:rPr>
              <a:t>social-emotional learning to build immediate “college identity.”</a:t>
            </a:r>
          </a:p>
          <a:p>
            <a:pPr marL="0" marR="0" lvl="0" indent="0" algn="l" defTabSz="914400" rtl="0" eaLnBrk="0" fontAlgn="base" latinLnBrk="0" hangingPunct="0">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Gill Sans" panose="020B0602020104020203" pitchFamily="34" charset="0"/>
              </a:rPr>
              <a:t> Results-Driven Support:</a:t>
            </a:r>
            <a:r>
              <a:rPr kumimoji="0" lang="en-US" altLang="en-US" sz="2400" b="0" i="0" u="none" strike="noStrike" cap="none" normalizeH="0" baseline="0" dirty="0">
                <a:ln>
                  <a:noFill/>
                </a:ln>
                <a:solidFill>
                  <a:schemeClr val="tx1"/>
                </a:solidFill>
                <a:effectLst/>
                <a:latin typeface="Gill Sans" panose="020B0602020104020203" pitchFamily="34" charset="0"/>
              </a:rPr>
              <a:t> </a:t>
            </a:r>
            <a:r>
              <a:rPr kumimoji="0" lang="en-US" altLang="en-US" sz="2200" b="0" i="0" u="none" strike="noStrike" cap="none" normalizeH="0" baseline="0" dirty="0">
                <a:ln>
                  <a:noFill/>
                </a:ln>
                <a:solidFill>
                  <a:schemeClr val="tx1"/>
                </a:solidFill>
                <a:effectLst/>
                <a:latin typeface="Gill Sans" panose="020B0602020104020203" pitchFamily="34" charset="0"/>
              </a:rPr>
              <a:t>Achieved </a:t>
            </a:r>
            <a:r>
              <a:rPr kumimoji="0" lang="en-US" altLang="en-US" sz="2200" b="1" i="0" u="none" strike="noStrike" cap="none" normalizeH="0" baseline="0" dirty="0">
                <a:ln>
                  <a:noFill/>
                </a:ln>
                <a:solidFill>
                  <a:schemeClr val="tx1"/>
                </a:solidFill>
                <a:effectLst/>
                <a:latin typeface="Gill Sans" panose="020B0602020104020203" pitchFamily="34" charset="0"/>
              </a:rPr>
              <a:t>100% fall enrollment</a:t>
            </a:r>
            <a:r>
              <a:rPr kumimoji="0" lang="en-US" altLang="en-US" sz="2200" b="0" i="0" u="none" strike="noStrike" cap="none" normalizeH="0" baseline="0" dirty="0">
                <a:ln>
                  <a:noFill/>
                </a:ln>
                <a:solidFill>
                  <a:schemeClr val="tx1"/>
                </a:solidFill>
                <a:effectLst/>
                <a:latin typeface="Gill Sans" panose="020B0602020104020203" pitchFamily="34" charset="0"/>
              </a:rPr>
              <a:t> through mandatory milestones: Educational Plans, Financial Aid completion, and EOPS/SAS connections.</a:t>
            </a:r>
          </a:p>
          <a:p>
            <a:pPr marL="0" marR="0" lvl="0" indent="0" algn="l" defTabSz="914400" rtl="0" eaLnBrk="0" fontAlgn="base" latinLnBrk="0" hangingPunct="0">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Gill Sans" panose="020B0602020104020203" pitchFamily="34" charset="0"/>
              </a:rPr>
              <a:t> Scalable Innovation:</a:t>
            </a:r>
            <a:r>
              <a:rPr kumimoji="0" lang="en-US" altLang="en-US" sz="2400" b="0" i="0" u="none" strike="noStrike" cap="none" normalizeH="0" baseline="0" dirty="0">
                <a:ln>
                  <a:noFill/>
                </a:ln>
                <a:solidFill>
                  <a:schemeClr val="tx1"/>
                </a:solidFill>
                <a:effectLst/>
                <a:latin typeface="Gill Sans" panose="020B0602020104020203" pitchFamily="34" charset="0"/>
              </a:rPr>
              <a:t> </a:t>
            </a:r>
            <a:r>
              <a:rPr kumimoji="0" lang="en-US" altLang="en-US" sz="2200" b="0" i="0" u="none" strike="noStrike" cap="none" normalizeH="0" baseline="0" dirty="0">
                <a:ln>
                  <a:noFill/>
                </a:ln>
                <a:solidFill>
                  <a:schemeClr val="tx1"/>
                </a:solidFill>
                <a:effectLst/>
                <a:latin typeface="Gill Sans" panose="020B0602020104020203" pitchFamily="34" charset="0"/>
              </a:rPr>
              <a:t>A sustainable, cost-effective pipeline model leveraging campus resources and community partnerships for statewide replicability.</a:t>
            </a:r>
            <a:endParaRPr lang="en-US" altLang="en-US" sz="2200" dirty="0">
              <a:latin typeface="Gill Sans" panose="020B0602020104020203" pitchFamily="34" charset="0"/>
            </a:endParaRPr>
          </a:p>
          <a:p>
            <a:pPr marL="0" marR="0"/>
            <a:r>
              <a:rPr lang="en-US" sz="2400" b="1" dirty="0">
                <a:effectLst/>
                <a:latin typeface="Gill Sans" panose="020B0602020104020203" pitchFamily="34" charset="0"/>
                <a:ea typeface="Aptos" panose="020B0004020202020204" pitchFamily="34" charset="0"/>
                <a:cs typeface="Aptos" panose="020B0004020202020204" pitchFamily="34" charset="0"/>
              </a:rPr>
              <a:t>Multilingual Program Success!</a:t>
            </a:r>
            <a:endParaRPr lang="en-US" sz="2400" dirty="0">
              <a:effectLst/>
              <a:latin typeface="Gill Sans" panose="020B0602020104020203" pitchFamily="34" charset="0"/>
              <a:ea typeface="Aptos" panose="020B0004020202020204" pitchFamily="34" charset="0"/>
              <a:cs typeface="Aptos" panose="020B0004020202020204" pitchFamily="34" charset="0"/>
            </a:endParaRPr>
          </a:p>
          <a:p>
            <a:pPr marL="0" marR="0"/>
            <a:r>
              <a:rPr lang="en-US" sz="2200" dirty="0">
                <a:effectLst/>
                <a:latin typeface="Gill Sans" panose="020B0602020104020203" pitchFamily="34" charset="0"/>
                <a:ea typeface="Aptos" panose="020B0004020202020204" pitchFamily="34" charset="0"/>
                <a:cs typeface="Aptos" panose="020B0004020202020204" pitchFamily="34" charset="0"/>
              </a:rPr>
              <a:t>Alex  Jaco  and </a:t>
            </a:r>
            <a:r>
              <a:rPr lang="en-US" sz="2200" b="0" dirty="0">
                <a:effectLst/>
                <a:latin typeface="Gill Sans" panose="020B0602020104020203" pitchFamily="34" charset="0"/>
                <a:ea typeface="Aptos" panose="020B0004020202020204" pitchFamily="34" charset="0"/>
                <a:cs typeface="Aptos" panose="020B0004020202020204" pitchFamily="34" charset="0"/>
              </a:rPr>
              <a:t>Chloe De Los Reys</a:t>
            </a:r>
            <a:r>
              <a:rPr lang="en-US" sz="2200" dirty="0">
                <a:effectLst/>
                <a:latin typeface="Gill Sans" panose="020B0602020104020203" pitchFamily="34" charset="0"/>
                <a:ea typeface="Aptos" panose="020B0004020202020204" pitchFamily="34" charset="0"/>
                <a:cs typeface="Aptos" panose="020B0004020202020204" pitchFamily="34" charset="0"/>
              </a:rPr>
              <a:t> are working together to enhance and execute the </a:t>
            </a:r>
            <a:r>
              <a:rPr lang="en-US" sz="2200" b="0" dirty="0">
                <a:effectLst/>
                <a:latin typeface="Gill Sans" panose="020B0602020104020203" pitchFamily="34" charset="0"/>
                <a:ea typeface="Aptos" panose="020B0004020202020204" pitchFamily="34" charset="0"/>
                <a:cs typeface="Aptos" panose="020B0004020202020204" pitchFamily="34" charset="0"/>
              </a:rPr>
              <a:t>multilingual programming</a:t>
            </a:r>
            <a:r>
              <a:rPr lang="en-US" sz="2200" dirty="0">
                <a:effectLst/>
                <a:latin typeface="Gill Sans" panose="020B0602020104020203" pitchFamily="34" charset="0"/>
                <a:ea typeface="Aptos" panose="020B0004020202020204" pitchFamily="34" charset="0"/>
                <a:cs typeface="Aptos" panose="020B0004020202020204" pitchFamily="34" charset="0"/>
              </a:rPr>
              <a:t> to support and expand ESL courses.</a:t>
            </a:r>
          </a:p>
        </p:txBody>
      </p:sp>
    </p:spTree>
    <p:extLst>
      <p:ext uri="{BB962C8B-B14F-4D97-AF65-F5344CB8AC3E}">
        <p14:creationId xmlns:p14="http://schemas.microsoft.com/office/powerpoint/2010/main" val="106276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3231-0194-7E70-A010-9C548B354EC3}"/>
              </a:ext>
            </a:extLst>
          </p:cNvPr>
          <p:cNvSpPr>
            <a:spLocks noGrp="1"/>
          </p:cNvSpPr>
          <p:nvPr>
            <p:ph type="title"/>
          </p:nvPr>
        </p:nvSpPr>
        <p:spPr>
          <a:xfrm>
            <a:off x="632774" y="436945"/>
            <a:ext cx="10721026" cy="754909"/>
          </a:xfrm>
        </p:spPr>
        <p:txBody>
          <a:bodyPr>
            <a:normAutofit/>
          </a:bodyPr>
          <a:lstStyle/>
          <a:p>
            <a:r>
              <a:rPr lang="en-US" sz="4000" dirty="0">
                <a:latin typeface="Jaeger Daily News" pitchFamily="50" charset="0"/>
              </a:rPr>
              <a:t>Counseling Model Update  </a:t>
            </a:r>
          </a:p>
        </p:txBody>
      </p:sp>
      <p:sp>
        <p:nvSpPr>
          <p:cNvPr id="3" name="Content Placeholder 2">
            <a:extLst>
              <a:ext uri="{FF2B5EF4-FFF2-40B4-BE49-F238E27FC236}">
                <a16:creationId xmlns:a16="http://schemas.microsoft.com/office/drawing/2014/main" id="{57ABE0FD-087D-3516-C7E8-A1322E256707}"/>
              </a:ext>
            </a:extLst>
          </p:cNvPr>
          <p:cNvSpPr>
            <a:spLocks noGrp="1"/>
          </p:cNvSpPr>
          <p:nvPr>
            <p:ph sz="half" idx="4294967295"/>
          </p:nvPr>
        </p:nvSpPr>
        <p:spPr>
          <a:xfrm>
            <a:off x="632774" y="1191854"/>
            <a:ext cx="10926452" cy="4848447"/>
          </a:xfrm>
        </p:spPr>
        <p:txBody>
          <a:bodyPr>
            <a:noAutofit/>
          </a:bodyPr>
          <a:lstStyle/>
          <a:p>
            <a:pPr marL="0" marR="0" indent="0">
              <a:lnSpc>
                <a:spcPct val="100000"/>
              </a:lnSpc>
              <a:spcBef>
                <a:spcPts val="0"/>
              </a:spcBef>
              <a:spcAft>
                <a:spcPts val="0"/>
              </a:spcAft>
              <a:buNone/>
            </a:pPr>
            <a:r>
              <a:rPr lang="en-US" sz="2400" b="1" kern="0" dirty="0">
                <a:effectLst/>
                <a:latin typeface="Gill Sans" panose="020B0602020104020203" pitchFamily="34" charset="0"/>
                <a:ea typeface="Times New Roman" panose="02020603050405020304" pitchFamily="18" charset="0"/>
                <a:cs typeface="Tahoma" panose="020B0604030504040204" pitchFamily="34" charset="0"/>
              </a:rPr>
              <a:t>Key Outcomes:</a:t>
            </a:r>
          </a:p>
          <a:p>
            <a:pPr marL="0" marR="0" indent="0">
              <a:lnSpc>
                <a:spcPct val="100000"/>
              </a:lnSpc>
              <a:spcBef>
                <a:spcPts val="0"/>
              </a:spcBef>
              <a:spcAft>
                <a:spcPts val="0"/>
              </a:spcAft>
              <a:buNone/>
            </a:pPr>
            <a:endParaRPr lang="en-US" sz="2400" kern="100" dirty="0">
              <a:effectLst/>
              <a:latin typeface="Gill Sans" panose="020B0602020104020203" pitchFamily="34" charset="0"/>
              <a:ea typeface="Aptos" panose="020B0004020202020204" pitchFamily="34" charset="0"/>
              <a:cs typeface="Times New Roman" panose="02020603050405020304" pitchFamily="18" charset="0"/>
            </a:endParaRPr>
          </a:p>
          <a:p>
            <a:pPr marL="342900" marR="0" indent="-342900">
              <a:lnSpc>
                <a:spcPct val="100000"/>
              </a:lnSpc>
              <a:spcBef>
                <a:spcPts val="0"/>
              </a:spcBef>
              <a:spcAft>
                <a:spcPts val="0"/>
              </a:spcAft>
              <a:buFont typeface="+mj-lt"/>
              <a:buAutoNum type="arabicPeriod"/>
            </a:pPr>
            <a:r>
              <a:rPr lang="en-US" sz="2400" b="1" kern="0" dirty="0">
                <a:effectLst/>
                <a:latin typeface="Gill Sans" panose="020B0602020104020203" pitchFamily="34" charset="0"/>
                <a:ea typeface="Times New Roman" panose="02020603050405020304" pitchFamily="18" charset="0"/>
                <a:cs typeface="Tahoma" panose="020B0604030504040204" pitchFamily="34" charset="0"/>
              </a:rPr>
              <a:t>Strong Early Momentum (0–14 Units)</a:t>
            </a:r>
            <a:endParaRPr lang="en-US" sz="2400" kern="100" dirty="0">
              <a:effectLst/>
              <a:latin typeface="Gill Sans" panose="020B0602020104020203" pitchFamily="34" charset="0"/>
              <a:ea typeface="Aptos" panose="020B0004020202020204" pitchFamily="34"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SEP students increased by </a:t>
            </a:r>
            <a:r>
              <a:rPr lang="en-US" sz="2200" b="1" kern="0" dirty="0">
                <a:effectLst/>
                <a:latin typeface="Gill Sans" panose="020B0602020104020203" pitchFamily="34" charset="0"/>
                <a:ea typeface="Times New Roman" panose="02020603050405020304" pitchFamily="18" charset="0"/>
                <a:cs typeface="Tahoma" panose="020B0604030504040204" pitchFamily="34" charset="0"/>
              </a:rPr>
              <a:t>448</a:t>
            </a:r>
            <a:r>
              <a:rPr lang="en-US" sz="2200" kern="0" dirty="0">
                <a:effectLst/>
                <a:latin typeface="Gill Sans" panose="020B0602020104020203" pitchFamily="34" charset="0"/>
                <a:ea typeface="Times New Roman" panose="02020603050405020304" pitchFamily="18" charset="0"/>
                <a:cs typeface="Tahoma" panose="020B0604030504040204" pitchFamily="34" charset="0"/>
              </a:rPr>
              <a:t> (1,906 → 2,354)</a:t>
            </a: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Indicates effective front-loaded counseling and onboarding</a:t>
            </a:r>
            <a:endParaRPr lang="en-US" sz="2200" kern="100" dirty="0">
              <a:effectLst/>
              <a:latin typeface="Gill Sans" panose="020B0602020104020203" pitchFamily="34" charset="0"/>
              <a:ea typeface="Aptos" panose="020B0004020202020204" pitchFamily="34" charset="0"/>
              <a:cs typeface="Times New Roman" panose="02020603050405020304" pitchFamily="18" charset="0"/>
            </a:endParaRPr>
          </a:p>
          <a:p>
            <a:pPr marL="0" marR="0" indent="0">
              <a:lnSpc>
                <a:spcPct val="100000"/>
              </a:lnSpc>
              <a:spcBef>
                <a:spcPts val="0"/>
              </a:spcBef>
              <a:spcAft>
                <a:spcPts val="0"/>
              </a:spcAft>
              <a:buNone/>
            </a:pPr>
            <a:r>
              <a:rPr lang="en-US" sz="2400" b="1" kern="0" dirty="0">
                <a:effectLst/>
                <a:latin typeface="Gill Sans" panose="020B0602020104020203" pitchFamily="34" charset="0"/>
                <a:ea typeface="Times New Roman" panose="02020603050405020304" pitchFamily="18" charset="0"/>
                <a:cs typeface="Tahoma" panose="020B0604030504040204" pitchFamily="34" charset="0"/>
              </a:rPr>
              <a:t>2. Improved Persistence Support (15–29 Units)</a:t>
            </a:r>
            <a:endParaRPr lang="en-US" sz="2400" kern="100" dirty="0">
              <a:effectLst/>
              <a:latin typeface="Gill Sans" panose="020B0602020104020203" pitchFamily="34" charset="0"/>
              <a:ea typeface="Aptos" panose="020B0004020202020204" pitchFamily="34"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SEP students increased by </a:t>
            </a:r>
            <a:r>
              <a:rPr lang="en-US" sz="2200" b="1" kern="0" dirty="0">
                <a:effectLst/>
                <a:latin typeface="Gill Sans" panose="020B0602020104020203" pitchFamily="34" charset="0"/>
                <a:ea typeface="Times New Roman" panose="02020603050405020304" pitchFamily="18" charset="0"/>
                <a:cs typeface="Tahoma" panose="020B0604030504040204" pitchFamily="34" charset="0"/>
              </a:rPr>
              <a:t>191</a:t>
            </a:r>
            <a:r>
              <a:rPr lang="en-US" sz="2200" kern="0" dirty="0">
                <a:effectLst/>
                <a:latin typeface="Gill Sans" panose="020B0602020104020203" pitchFamily="34" charset="0"/>
                <a:ea typeface="Times New Roman" panose="02020603050405020304" pitchFamily="18" charset="0"/>
                <a:cs typeface="Tahoma" panose="020B0604030504040204" pitchFamily="34" charset="0"/>
              </a:rPr>
              <a:t> (853 → 1,044)</a:t>
            </a:r>
            <a:endParaRPr lang="en-US" sz="2200" kern="100" dirty="0">
              <a:latin typeface="Gill Sans" panose="020B0602020104020203" pitchFamily="34" charset="0"/>
              <a:ea typeface="Times New Roman" panose="02020603050405020304" pitchFamily="18"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No-SEP students declined (112 → 79)</a:t>
            </a:r>
            <a:endParaRPr lang="en-US" sz="2200" kern="100" dirty="0">
              <a:latin typeface="Gill Sans" panose="020B0602020104020203" pitchFamily="34" charset="0"/>
              <a:ea typeface="Times New Roman" panose="02020603050405020304" pitchFamily="18"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Demonstrates successful follow-up and transition counseling as students persist</a:t>
            </a:r>
            <a:endParaRPr lang="en-US" sz="2200" kern="100" dirty="0">
              <a:effectLst/>
              <a:latin typeface="Gill Sans" panose="020B0602020104020203" pitchFamily="34" charset="0"/>
              <a:ea typeface="Aptos" panose="020B0004020202020204" pitchFamily="34" charset="0"/>
              <a:cs typeface="Times New Roman" panose="02020603050405020304" pitchFamily="18" charset="0"/>
            </a:endParaRPr>
          </a:p>
          <a:p>
            <a:pPr marL="0" marR="0" indent="0">
              <a:lnSpc>
                <a:spcPct val="100000"/>
              </a:lnSpc>
              <a:spcBef>
                <a:spcPts val="0"/>
              </a:spcBef>
              <a:spcAft>
                <a:spcPts val="0"/>
              </a:spcAft>
              <a:buNone/>
            </a:pPr>
            <a:r>
              <a:rPr lang="en-US" sz="2400" b="1" kern="0" dirty="0">
                <a:effectLst/>
                <a:latin typeface="Gill Sans" panose="020B0602020104020203" pitchFamily="34" charset="0"/>
                <a:ea typeface="Times New Roman" panose="02020603050405020304" pitchFamily="18" charset="0"/>
                <a:cs typeface="Tahoma" panose="020B0604030504040204" pitchFamily="34" charset="0"/>
              </a:rPr>
              <a:t>3. Completion-Focused Culture (30+ Units)</a:t>
            </a:r>
            <a:endParaRPr lang="en-US" sz="2400" kern="100" dirty="0">
              <a:effectLst/>
              <a:latin typeface="Gill Sans" panose="020B0602020104020203" pitchFamily="34" charset="0"/>
              <a:ea typeface="Aptos" panose="020B0004020202020204" pitchFamily="34"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Very low No-SEP counts at advanced unit levels</a:t>
            </a:r>
            <a:endParaRPr lang="en-US" sz="2200" kern="100" dirty="0">
              <a:latin typeface="Gill Sans" panose="020B0602020104020203" pitchFamily="34" charset="0"/>
              <a:ea typeface="Times New Roman" panose="02020603050405020304" pitchFamily="18"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SEPs are the norm for students approaching completion</a:t>
            </a:r>
            <a:endParaRPr lang="en-US" sz="2200" kern="100" dirty="0">
              <a:latin typeface="Gill Sans" panose="020B0602020104020203" pitchFamily="34" charset="0"/>
              <a:ea typeface="Times New Roman" panose="02020603050405020304" pitchFamily="18" charset="0"/>
              <a:cs typeface="Times New Roman" panose="02020603050405020304" pitchFamily="18" charset="0"/>
            </a:endParaRPr>
          </a:p>
          <a:p>
            <a:pPr lvl="1">
              <a:lnSpc>
                <a:spcPct val="100000"/>
              </a:lnSpc>
              <a:spcBef>
                <a:spcPts val="0"/>
              </a:spcBef>
              <a:buSzPts val="1000"/>
              <a:tabLst>
                <a:tab pos="457200" algn="l"/>
              </a:tabLst>
            </a:pPr>
            <a:r>
              <a:rPr lang="en-US" sz="2200" kern="0" dirty="0">
                <a:effectLst/>
                <a:latin typeface="Gill Sans" panose="020B0602020104020203" pitchFamily="34" charset="0"/>
                <a:ea typeface="Times New Roman" panose="02020603050405020304" pitchFamily="18" charset="0"/>
                <a:cs typeface="Tahoma" panose="020B0604030504040204" pitchFamily="34" charset="0"/>
              </a:rPr>
              <a:t>Reflects consistent counseling engagement across the student lifecycle</a:t>
            </a:r>
          </a:p>
        </p:txBody>
      </p:sp>
    </p:spTree>
    <p:extLst>
      <p:ext uri="{BB962C8B-B14F-4D97-AF65-F5344CB8AC3E}">
        <p14:creationId xmlns:p14="http://schemas.microsoft.com/office/powerpoint/2010/main" val="357969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1E6F72-8738-F19D-C512-1D7533F2D3CD}"/>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950C77B5-DCDB-BEEB-2162-31CB26077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A217972-DD4A-DE6A-3D7A-A210CEA348EB}"/>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Welcome!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Sergio Guzman</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Admissions and Records Specialist</a:t>
            </a:r>
          </a:p>
        </p:txBody>
      </p:sp>
      <p:pic>
        <p:nvPicPr>
          <p:cNvPr id="8" name="Picture Placeholder 2">
            <a:extLst>
              <a:ext uri="{FF2B5EF4-FFF2-40B4-BE49-F238E27FC236}">
                <a16:creationId xmlns:a16="http://schemas.microsoft.com/office/drawing/2014/main" id="{DF841F32-A9F0-B79E-7494-5C6F84EA0BF9}"/>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172" r="1868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43033CEB-5CC8-5FED-F6C8-6B47C599E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45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15D7-E777-4847-72B7-C695A12959D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8CBECAE-9F5D-B225-1F31-C2D3B8E225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276E45-39FD-CA96-E98F-30871A3D0983}"/>
              </a:ext>
            </a:extLst>
          </p:cNvPr>
          <p:cNvSpPr>
            <a:spLocks noGrp="1"/>
          </p:cNvSpPr>
          <p:nvPr>
            <p:ph type="title"/>
          </p:nvPr>
        </p:nvSpPr>
        <p:spPr>
          <a:xfrm>
            <a:off x="3633397" y="2796366"/>
            <a:ext cx="7729603" cy="556677"/>
          </a:xfrm>
        </p:spPr>
        <p:txBody>
          <a:bodyPr anchor="t">
            <a:noAutofit/>
          </a:bodyPr>
          <a:lstStyle/>
          <a:p>
            <a:r>
              <a:rPr lang="en-US" sz="4000" b="1" dirty="0">
                <a:solidFill>
                  <a:schemeClr val="bg1"/>
                </a:solidFill>
                <a:latin typeface="Jaeger Daily News" pitchFamily="50" charset="0"/>
                <a:cs typeface="Arial" panose="020B0604020202020204" pitchFamily="34" charset="0"/>
              </a:rPr>
              <a:t>EQUITY CHAMPION AWARD</a:t>
            </a:r>
          </a:p>
        </p:txBody>
      </p:sp>
      <p:cxnSp>
        <p:nvCxnSpPr>
          <p:cNvPr id="13" name="Straight Connector 12">
            <a:extLst>
              <a:ext uri="{FF2B5EF4-FFF2-40B4-BE49-F238E27FC236}">
                <a16:creationId xmlns:a16="http://schemas.microsoft.com/office/drawing/2014/main" id="{D92D63F8-49DE-958C-6958-517AE2453418}"/>
              </a:ext>
            </a:extLst>
          </p:cNvPr>
          <p:cNvCxnSpPr/>
          <p:nvPr/>
        </p:nvCxnSpPr>
        <p:spPr>
          <a:xfrm>
            <a:off x="3633397" y="3353043"/>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36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8F89-B1F3-67F2-C530-6799AF6E8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F49201-CBD8-41CF-E31A-A90988E6F8CB}"/>
              </a:ext>
            </a:extLst>
          </p:cNvPr>
          <p:cNvSpPr>
            <a:spLocks noGrp="1"/>
          </p:cNvSpPr>
          <p:nvPr>
            <p:ph type="title"/>
          </p:nvPr>
        </p:nvSpPr>
        <p:spPr>
          <a:xfrm>
            <a:off x="575555" y="550187"/>
            <a:ext cx="10778245" cy="1325563"/>
          </a:xfrm>
        </p:spPr>
        <p:txBody>
          <a:bodyPr>
            <a:normAutofit/>
          </a:bodyPr>
          <a:lstStyle/>
          <a:p>
            <a:r>
              <a:rPr lang="en-US" sz="4000" dirty="0">
                <a:latin typeface="Jaeger Daily News" pitchFamily="50" charset="0"/>
              </a:rPr>
              <a:t>Classified Professional Equity Champion Award </a:t>
            </a:r>
          </a:p>
        </p:txBody>
      </p:sp>
      <p:sp>
        <p:nvSpPr>
          <p:cNvPr id="6" name="Content Placeholder 5">
            <a:extLst>
              <a:ext uri="{FF2B5EF4-FFF2-40B4-BE49-F238E27FC236}">
                <a16:creationId xmlns:a16="http://schemas.microsoft.com/office/drawing/2014/main" id="{36CA2F90-F0BE-BAD0-8A38-3E51DD9E5E7F}"/>
              </a:ext>
            </a:extLst>
          </p:cNvPr>
          <p:cNvSpPr>
            <a:spLocks noGrp="1"/>
          </p:cNvSpPr>
          <p:nvPr>
            <p:ph sz="half" idx="2"/>
          </p:nvPr>
        </p:nvSpPr>
        <p:spPr>
          <a:xfrm>
            <a:off x="3912782" y="1716150"/>
            <a:ext cx="7743312" cy="3864562"/>
          </a:xfrm>
        </p:spPr>
        <p:txBody>
          <a:bodyPr>
            <a:noAutofit/>
          </a:bodyPr>
          <a:lstStyle/>
          <a:p>
            <a:pPr>
              <a:lnSpc>
                <a:spcPct val="100000"/>
              </a:lnSpc>
            </a:pPr>
            <a:r>
              <a:rPr lang="en-US" sz="2200" dirty="0">
                <a:effectLst/>
                <a:latin typeface="Gill Sans" panose="020B0602020104020203" pitchFamily="34" charset="0"/>
                <a:ea typeface="Aptos" panose="020B0004020202020204" pitchFamily="34" charset="0"/>
                <a:cs typeface="Times New Roman" panose="02020603050405020304" pitchFamily="18" charset="0"/>
              </a:rPr>
              <a:t>Rosemarie Hansen, Laboratory Technician II Biological Sciences</a:t>
            </a:r>
            <a:endParaRPr lang="en-US" sz="2200" b="1" dirty="0">
              <a:latin typeface="Gill Sans" panose="020B0602020104020203" pitchFamily="34" charset="0"/>
              <a:ea typeface="Aptos" panose="020B0004020202020204" pitchFamily="34" charset="0"/>
              <a:cs typeface="Times New Roman" panose="02020603050405020304" pitchFamily="18" charset="0"/>
            </a:endParaRPr>
          </a:p>
          <a:p>
            <a:pPr marL="0" indent="0">
              <a:lnSpc>
                <a:spcPct val="100000"/>
              </a:lnSpc>
              <a:buNone/>
            </a:pPr>
            <a:r>
              <a:rPr lang="en-US" sz="2400" b="1" dirty="0">
                <a:latin typeface="Gill Sans" panose="020B0602020104020203" pitchFamily="34" charset="0"/>
                <a:ea typeface="Aptos" panose="020B0004020202020204" pitchFamily="34" charset="0"/>
                <a:cs typeface="Times New Roman" panose="02020603050405020304" pitchFamily="18" charset="0"/>
              </a:rPr>
              <a:t>Nomination Statements </a:t>
            </a:r>
          </a:p>
          <a:p>
            <a:pPr>
              <a:lnSpc>
                <a:spcPct val="100000"/>
              </a:lnSpc>
            </a:pPr>
            <a:r>
              <a:rPr lang="en-US" sz="2200" dirty="0">
                <a:latin typeface="Gill Sans" panose="020B0602020104020203" pitchFamily="34" charset="0"/>
              </a:rPr>
              <a:t>“Rosemarie Hansen goes above and beyond as a science lab tech. She is always looking for creative ways to help students, whether they can't afford the high cost of science materials, or because they simply don't know what to do”.</a:t>
            </a:r>
          </a:p>
          <a:p>
            <a:pPr>
              <a:lnSpc>
                <a:spcPct val="100000"/>
              </a:lnSpc>
            </a:pPr>
            <a:r>
              <a:rPr lang="en-US" sz="2200" dirty="0">
                <a:latin typeface="Gill Sans" panose="020B0602020104020203" pitchFamily="34" charset="0"/>
              </a:rPr>
              <a:t>“In department, committee, and senate meetings, Rose always has students' needs in mind. Students are her priority and helping reach and support our diverse student population is a natural part of who she is.”</a:t>
            </a:r>
          </a:p>
        </p:txBody>
      </p:sp>
      <p:sp>
        <p:nvSpPr>
          <p:cNvPr id="9" name="TextBox 8">
            <a:extLst>
              <a:ext uri="{FF2B5EF4-FFF2-40B4-BE49-F238E27FC236}">
                <a16:creationId xmlns:a16="http://schemas.microsoft.com/office/drawing/2014/main" id="{FDF0CA17-EEAB-09C8-1E5B-B4E4828EE212}"/>
              </a:ext>
            </a:extLst>
          </p:cNvPr>
          <p:cNvSpPr txBox="1"/>
          <p:nvPr/>
        </p:nvSpPr>
        <p:spPr>
          <a:xfrm>
            <a:off x="575555" y="5211380"/>
            <a:ext cx="2737970" cy="369332"/>
          </a:xfrm>
          <a:prstGeom prst="rect">
            <a:avLst/>
          </a:prstGeom>
          <a:noFill/>
        </p:spPr>
        <p:txBody>
          <a:bodyPr wrap="square">
            <a:spAutoFit/>
          </a:bodyPr>
          <a:lstStyle/>
          <a:p>
            <a:pPr algn="ctr"/>
            <a:r>
              <a:rPr lang="en-US" sz="1800" b="1" dirty="0">
                <a:effectLst/>
                <a:latin typeface="Jaeger Daily News" pitchFamily="50" charset="0"/>
                <a:ea typeface="Aptos" panose="020B0004020202020204" pitchFamily="34" charset="0"/>
                <a:cs typeface="Times New Roman" panose="02020603050405020304" pitchFamily="18" charset="0"/>
              </a:rPr>
              <a:t>Rosemarie Hansen </a:t>
            </a:r>
            <a:endParaRPr lang="en-US" b="1" dirty="0">
              <a:latin typeface="Jaeger Daily News" pitchFamily="50" charset="0"/>
            </a:endParaRPr>
          </a:p>
        </p:txBody>
      </p:sp>
      <p:pic>
        <p:nvPicPr>
          <p:cNvPr id="8" name="Picture 7">
            <a:extLst>
              <a:ext uri="{FF2B5EF4-FFF2-40B4-BE49-F238E27FC236}">
                <a16:creationId xmlns:a16="http://schemas.microsoft.com/office/drawing/2014/main" id="{A7EFAA33-D57E-9A2A-6D22-3303240A3478}"/>
              </a:ext>
            </a:extLst>
          </p:cNvPr>
          <p:cNvPicPr>
            <a:picLocks noChangeAspect="1"/>
          </p:cNvPicPr>
          <p:nvPr/>
        </p:nvPicPr>
        <p:blipFill>
          <a:blip r:embed="rId2"/>
          <a:stretch>
            <a:fillRect/>
          </a:stretch>
        </p:blipFill>
        <p:spPr>
          <a:xfrm>
            <a:off x="742804" y="2143194"/>
            <a:ext cx="2333951" cy="2800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943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145D-FE7D-D3B3-EE01-82EDD6548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E0965-FC97-CCCF-8C35-F86364CAE927}"/>
              </a:ext>
            </a:extLst>
          </p:cNvPr>
          <p:cNvSpPr>
            <a:spLocks noGrp="1"/>
          </p:cNvSpPr>
          <p:nvPr>
            <p:ph type="title"/>
          </p:nvPr>
        </p:nvSpPr>
        <p:spPr>
          <a:xfrm>
            <a:off x="511629" y="170121"/>
            <a:ext cx="10842171" cy="839973"/>
          </a:xfrm>
        </p:spPr>
        <p:txBody>
          <a:bodyPr>
            <a:normAutofit/>
          </a:bodyPr>
          <a:lstStyle/>
          <a:p>
            <a:r>
              <a:rPr lang="en-US" sz="4000" dirty="0">
                <a:latin typeface="Jaeger Daily News" pitchFamily="50" charset="0"/>
              </a:rPr>
              <a:t>Faculty Equity Champion Award </a:t>
            </a:r>
          </a:p>
        </p:txBody>
      </p:sp>
      <p:sp>
        <p:nvSpPr>
          <p:cNvPr id="6" name="Content Placeholder 5">
            <a:extLst>
              <a:ext uri="{FF2B5EF4-FFF2-40B4-BE49-F238E27FC236}">
                <a16:creationId xmlns:a16="http://schemas.microsoft.com/office/drawing/2014/main" id="{2CC6ECBB-5638-2CF4-70E9-F4F145B7604E}"/>
              </a:ext>
            </a:extLst>
          </p:cNvPr>
          <p:cNvSpPr>
            <a:spLocks noGrp="1"/>
          </p:cNvSpPr>
          <p:nvPr>
            <p:ph sz="half" idx="2"/>
          </p:nvPr>
        </p:nvSpPr>
        <p:spPr>
          <a:xfrm>
            <a:off x="3094074" y="808074"/>
            <a:ext cx="8931349" cy="5390707"/>
          </a:xfrm>
        </p:spPr>
        <p:txBody>
          <a:bodyPr vert="horz" lIns="91440" tIns="45720" rIns="91440" bIns="45720" rtlCol="0" anchor="t">
            <a:noAutofit/>
          </a:bodyPr>
          <a:lstStyle/>
          <a:p>
            <a:pPr>
              <a:lnSpc>
                <a:spcPct val="100000"/>
              </a:lnSpc>
            </a:pPr>
            <a:r>
              <a:rPr lang="en-US" sz="2200" dirty="0">
                <a:latin typeface="Gill Sans" panose="020B0602020104020203" pitchFamily="34" charset="0"/>
                <a:ea typeface="Aptos" panose="020B0004020202020204" pitchFamily="34" charset="0"/>
                <a:cs typeface="Times New Roman"/>
              </a:rPr>
              <a:t>Dr. Christopher Olivera, Professor of Microbiology and Chair of Kinesiology &amp; Public Education. </a:t>
            </a:r>
          </a:p>
          <a:p>
            <a:pPr>
              <a:lnSpc>
                <a:spcPct val="100000"/>
              </a:lnSpc>
            </a:pPr>
            <a:r>
              <a:rPr lang="en-US" sz="2200" dirty="0">
                <a:latin typeface="Gill Sans" panose="020B0602020104020203" pitchFamily="34" charset="0"/>
                <a:ea typeface="Aptos" panose="020B0004020202020204" pitchFamily="34" charset="0"/>
                <a:cs typeface="Times New Roman"/>
              </a:rPr>
              <a:t>Faculty mentor for First-generation, Latinx, and LGBTQ+ students, Academic Senate VP of Support</a:t>
            </a:r>
            <a:endParaRPr lang="en-US" sz="2200" b="1" dirty="0">
              <a:latin typeface="Gill Sans" panose="020B0602020104020203" pitchFamily="34" charset="0"/>
              <a:ea typeface="Aptos" panose="020B0004020202020204" pitchFamily="34" charset="0"/>
              <a:cs typeface="Times New Roman" panose="02020603050405020304" pitchFamily="18" charset="0"/>
            </a:endParaRPr>
          </a:p>
          <a:p>
            <a:pPr marL="0" indent="0">
              <a:lnSpc>
                <a:spcPct val="100000"/>
              </a:lnSpc>
              <a:buNone/>
            </a:pPr>
            <a:r>
              <a:rPr lang="en-US" sz="2400" b="1" dirty="0">
                <a:latin typeface="Gill Sans" panose="020B0602020104020203" pitchFamily="34" charset="0"/>
                <a:ea typeface="Aptos" panose="020B0004020202020204" pitchFamily="34" charset="0"/>
                <a:cs typeface="Times New Roman"/>
              </a:rPr>
              <a:t>Nomination Statements </a:t>
            </a:r>
          </a:p>
          <a:p>
            <a:pPr>
              <a:lnSpc>
                <a:spcPct val="100000"/>
              </a:lnSpc>
            </a:pPr>
            <a:r>
              <a:rPr lang="en-US" sz="2200" dirty="0">
                <a:latin typeface="Gill Sans" panose="020B0602020104020203" pitchFamily="34" charset="0"/>
              </a:rPr>
              <a:t>“Dr. Olivera’s daily actions exemplify the heart of an Equity Champion, someone who leads not through position, but through purpose.”</a:t>
            </a:r>
          </a:p>
          <a:p>
            <a:pPr>
              <a:lnSpc>
                <a:spcPct val="100000"/>
              </a:lnSpc>
            </a:pPr>
            <a:r>
              <a:rPr lang="en-US" sz="2200" dirty="0">
                <a:latin typeface="Gill Sans" panose="020B0602020104020203" pitchFamily="34" charset="0"/>
              </a:rPr>
              <a:t>“Dr. Olivera is known for his consistent, personal investment in student success. He arrives early, stays late, and regularly tutors and mentors' students often beyond his own advisees." </a:t>
            </a:r>
          </a:p>
          <a:p>
            <a:pPr>
              <a:lnSpc>
                <a:spcPct val="100000"/>
              </a:lnSpc>
            </a:pPr>
            <a:r>
              <a:rPr lang="en-US" sz="2200" dirty="0">
                <a:latin typeface="Gill Sans" panose="020B0602020104020203" pitchFamily="34" charset="0"/>
              </a:rPr>
              <a:t>He models academic excellence while maintaining genuine compassion, creating a learning environment where students feel seen and supported. Many of his mentees have gone on to graduate school or professional roles in public health and healthcare, crediting his guidance as transformative.</a:t>
            </a:r>
          </a:p>
        </p:txBody>
      </p:sp>
      <p:sp>
        <p:nvSpPr>
          <p:cNvPr id="9" name="TextBox 8">
            <a:extLst>
              <a:ext uri="{FF2B5EF4-FFF2-40B4-BE49-F238E27FC236}">
                <a16:creationId xmlns:a16="http://schemas.microsoft.com/office/drawing/2014/main" id="{1B804304-FF65-84CD-E32B-60C44122244B}"/>
              </a:ext>
            </a:extLst>
          </p:cNvPr>
          <p:cNvSpPr txBox="1"/>
          <p:nvPr/>
        </p:nvSpPr>
        <p:spPr>
          <a:xfrm>
            <a:off x="300393" y="4452160"/>
            <a:ext cx="2737970" cy="369332"/>
          </a:xfrm>
          <a:prstGeom prst="rect">
            <a:avLst/>
          </a:prstGeom>
          <a:noFill/>
        </p:spPr>
        <p:txBody>
          <a:bodyPr wrap="square">
            <a:spAutoFit/>
          </a:bodyPr>
          <a:lstStyle/>
          <a:p>
            <a:pPr algn="ctr"/>
            <a:r>
              <a:rPr lang="en-US" sz="1800" b="1" dirty="0">
                <a:effectLst/>
                <a:latin typeface="Jaeger Daily News" pitchFamily="50" charset="0"/>
                <a:ea typeface="Aptos" panose="020B0004020202020204" pitchFamily="34" charset="0"/>
                <a:cs typeface="Times New Roman" panose="02020603050405020304" pitchFamily="18" charset="0"/>
              </a:rPr>
              <a:t>Dr. Christopher Olivera </a:t>
            </a:r>
            <a:endParaRPr lang="en-US" b="1" dirty="0">
              <a:latin typeface="Jaeger Daily News" pitchFamily="50" charset="0"/>
            </a:endParaRPr>
          </a:p>
        </p:txBody>
      </p:sp>
      <p:pic>
        <p:nvPicPr>
          <p:cNvPr id="4" name="Picture 3">
            <a:extLst>
              <a:ext uri="{FF2B5EF4-FFF2-40B4-BE49-F238E27FC236}">
                <a16:creationId xmlns:a16="http://schemas.microsoft.com/office/drawing/2014/main" id="{A8DFF7F1-4EC3-2BCA-6D02-1B85B37A61B7}"/>
              </a:ext>
            </a:extLst>
          </p:cNvPr>
          <p:cNvPicPr>
            <a:picLocks noChangeAspect="1"/>
          </p:cNvPicPr>
          <p:nvPr/>
        </p:nvPicPr>
        <p:blipFill>
          <a:blip r:embed="rId2"/>
          <a:stretch>
            <a:fillRect/>
          </a:stretch>
        </p:blipFill>
        <p:spPr>
          <a:xfrm>
            <a:off x="356127" y="1633932"/>
            <a:ext cx="2626524" cy="26977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00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831A-CA9C-12B4-EF3B-E3FC608F9C6C}"/>
              </a:ext>
            </a:extLst>
          </p:cNvPr>
          <p:cNvSpPr>
            <a:spLocks noGrp="1"/>
          </p:cNvSpPr>
          <p:nvPr>
            <p:ph type="title"/>
          </p:nvPr>
        </p:nvSpPr>
        <p:spPr>
          <a:xfrm>
            <a:off x="542260" y="365125"/>
            <a:ext cx="10811540" cy="1059125"/>
          </a:xfrm>
        </p:spPr>
        <p:txBody>
          <a:bodyPr>
            <a:normAutofit/>
          </a:bodyPr>
          <a:lstStyle/>
          <a:p>
            <a:r>
              <a:rPr lang="en-US" sz="4000" dirty="0">
                <a:latin typeface="Jaeger Daily News" pitchFamily="50" charset="0"/>
              </a:rPr>
              <a:t>Faculty Equity Champion Award </a:t>
            </a:r>
          </a:p>
        </p:txBody>
      </p:sp>
      <p:sp>
        <p:nvSpPr>
          <p:cNvPr id="6" name="Content Placeholder 5">
            <a:extLst>
              <a:ext uri="{FF2B5EF4-FFF2-40B4-BE49-F238E27FC236}">
                <a16:creationId xmlns:a16="http://schemas.microsoft.com/office/drawing/2014/main" id="{BBF32054-7965-03DA-BF19-5BBEF849849A}"/>
              </a:ext>
            </a:extLst>
          </p:cNvPr>
          <p:cNvSpPr>
            <a:spLocks noGrp="1"/>
          </p:cNvSpPr>
          <p:nvPr>
            <p:ph sz="half" idx="2"/>
          </p:nvPr>
        </p:nvSpPr>
        <p:spPr>
          <a:xfrm>
            <a:off x="3880884" y="1297172"/>
            <a:ext cx="7902800" cy="4901608"/>
          </a:xfrm>
        </p:spPr>
        <p:txBody>
          <a:bodyPr vert="horz" lIns="91440" tIns="45720" rIns="91440" bIns="45720" rtlCol="0" anchor="t">
            <a:noAutofit/>
          </a:bodyPr>
          <a:lstStyle/>
          <a:p>
            <a:pPr>
              <a:lnSpc>
                <a:spcPct val="100000"/>
              </a:lnSpc>
            </a:pPr>
            <a:r>
              <a:rPr lang="en-US" sz="2200" dirty="0">
                <a:latin typeface="Gill Sans" panose="020B0602020104020203" pitchFamily="34" charset="0"/>
                <a:ea typeface="Aptos" panose="020B0004020202020204" pitchFamily="34" charset="0"/>
                <a:cs typeface="Times New Roman"/>
              </a:rPr>
              <a:t>Dr. Danae Hart, Assistant Professor in Ethnic Studies </a:t>
            </a:r>
          </a:p>
          <a:p>
            <a:pPr>
              <a:lnSpc>
                <a:spcPct val="100000"/>
              </a:lnSpc>
            </a:pPr>
            <a:r>
              <a:rPr lang="en-US" sz="2200" dirty="0">
                <a:latin typeface="Gill Sans" panose="020B0602020104020203" pitchFamily="34" charset="0"/>
                <a:ea typeface="Aptos" panose="020B0004020202020204" pitchFamily="34" charset="0"/>
                <a:cs typeface="Times New Roman"/>
              </a:rPr>
              <a:t>Dr. Hart advises Student Clubs, serves on Academic Senate, Student Equity Committee, and the Labor Union. </a:t>
            </a:r>
            <a:endParaRPr lang="en-US" sz="1800" b="1" dirty="0">
              <a:latin typeface="Gill Sans" panose="020B0602020104020203" pitchFamily="34" charset="0"/>
              <a:ea typeface="Aptos" panose="020B0004020202020204" pitchFamily="34" charset="0"/>
              <a:cs typeface="Times New Roman" panose="02020603050405020304" pitchFamily="18" charset="0"/>
            </a:endParaRPr>
          </a:p>
          <a:p>
            <a:pPr marL="0" indent="0">
              <a:lnSpc>
                <a:spcPct val="100000"/>
              </a:lnSpc>
              <a:buNone/>
            </a:pPr>
            <a:r>
              <a:rPr lang="en-US" sz="2400" b="1" dirty="0">
                <a:latin typeface="Gill Sans" panose="020B0602020104020203" pitchFamily="34" charset="0"/>
                <a:ea typeface="Aptos" panose="020B0004020202020204" pitchFamily="34" charset="0"/>
                <a:cs typeface="Times New Roman"/>
              </a:rPr>
              <a:t>Nomination Statements </a:t>
            </a:r>
          </a:p>
          <a:p>
            <a:pPr>
              <a:lnSpc>
                <a:spcPct val="100000"/>
              </a:lnSpc>
            </a:pPr>
            <a:r>
              <a:rPr lang="en-US" sz="2200" dirty="0">
                <a:latin typeface="Gill Sans" panose="020B0602020104020203" pitchFamily="34" charset="0"/>
              </a:rPr>
              <a:t>“Dr. Hart's comprehensive impact as an equity leader in policy, curriculum, students and colleagues show a deep commitment to transforming Crafton Hills College into a place of justice, inclusion, and belonging. It is my privilege to nominate her as the Faculty Equity Champion.”</a:t>
            </a:r>
          </a:p>
          <a:p>
            <a:pPr>
              <a:lnSpc>
                <a:spcPct val="100000"/>
              </a:lnSpc>
            </a:pPr>
            <a:r>
              <a:rPr lang="en-US" sz="2200" dirty="0">
                <a:latin typeface="Gill Sans" panose="020B0602020104020203" pitchFamily="34" charset="0"/>
              </a:rPr>
              <a:t>“Dr. Hart exemplifies every criterion for this award through her tireless advocacy, innovative leadership, and genuine commitment to creating an inclusive campus community”.</a:t>
            </a:r>
          </a:p>
        </p:txBody>
      </p:sp>
      <p:sp>
        <p:nvSpPr>
          <p:cNvPr id="9" name="TextBox 8">
            <a:extLst>
              <a:ext uri="{FF2B5EF4-FFF2-40B4-BE49-F238E27FC236}">
                <a16:creationId xmlns:a16="http://schemas.microsoft.com/office/drawing/2014/main" id="{B1E31A5E-9E30-48A7-E572-AB3487B3C190}"/>
              </a:ext>
            </a:extLst>
          </p:cNvPr>
          <p:cNvSpPr txBox="1"/>
          <p:nvPr/>
        </p:nvSpPr>
        <p:spPr>
          <a:xfrm>
            <a:off x="1089533" y="5085683"/>
            <a:ext cx="1910211" cy="369332"/>
          </a:xfrm>
          <a:prstGeom prst="rect">
            <a:avLst/>
          </a:prstGeom>
          <a:noFill/>
        </p:spPr>
        <p:txBody>
          <a:bodyPr wrap="square">
            <a:spAutoFit/>
          </a:bodyPr>
          <a:lstStyle/>
          <a:p>
            <a:pPr algn="ctr"/>
            <a:r>
              <a:rPr lang="en-US" sz="1800" b="1" dirty="0">
                <a:effectLst/>
                <a:latin typeface="Jaeger Daily News" pitchFamily="50" charset="0"/>
                <a:ea typeface="Aptos" panose="020B0004020202020204" pitchFamily="34" charset="0"/>
                <a:cs typeface="Times New Roman" panose="02020603050405020304" pitchFamily="18" charset="0"/>
              </a:rPr>
              <a:t>Dr. Danae Hart </a:t>
            </a:r>
            <a:endParaRPr lang="en-US" b="1" dirty="0">
              <a:latin typeface="Jaeger Daily News" pitchFamily="50" charset="0"/>
            </a:endParaRPr>
          </a:p>
        </p:txBody>
      </p:sp>
      <p:pic>
        <p:nvPicPr>
          <p:cNvPr id="13" name="Picture 12">
            <a:extLst>
              <a:ext uri="{FF2B5EF4-FFF2-40B4-BE49-F238E27FC236}">
                <a16:creationId xmlns:a16="http://schemas.microsoft.com/office/drawing/2014/main" id="{B5B1577F-12A2-2158-59F6-C0FD8F44BB52}"/>
              </a:ext>
            </a:extLst>
          </p:cNvPr>
          <p:cNvPicPr>
            <a:picLocks noChangeAspect="1"/>
          </p:cNvPicPr>
          <p:nvPr/>
        </p:nvPicPr>
        <p:blipFill>
          <a:blip r:embed="rId2"/>
          <a:stretch>
            <a:fillRect/>
          </a:stretch>
        </p:blipFill>
        <p:spPr>
          <a:xfrm>
            <a:off x="558418" y="1577135"/>
            <a:ext cx="2952982" cy="3224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66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3F19-642E-505F-9E75-E10CC823D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A9931-4901-6CE5-483C-BD676A59295B}"/>
              </a:ext>
            </a:extLst>
          </p:cNvPr>
          <p:cNvSpPr>
            <a:spLocks noGrp="1"/>
          </p:cNvSpPr>
          <p:nvPr>
            <p:ph type="title"/>
          </p:nvPr>
        </p:nvSpPr>
        <p:spPr>
          <a:xfrm>
            <a:off x="558125" y="340242"/>
            <a:ext cx="10795675" cy="893135"/>
          </a:xfrm>
        </p:spPr>
        <p:txBody>
          <a:bodyPr>
            <a:normAutofit/>
          </a:bodyPr>
          <a:lstStyle/>
          <a:p>
            <a:r>
              <a:rPr lang="en-US" sz="4000" dirty="0">
                <a:latin typeface="Jaeger Daily News" pitchFamily="50" charset="0"/>
              </a:rPr>
              <a:t>Administrator Equity Champion Award </a:t>
            </a:r>
          </a:p>
        </p:txBody>
      </p:sp>
      <p:sp>
        <p:nvSpPr>
          <p:cNvPr id="6" name="Content Placeholder 5">
            <a:extLst>
              <a:ext uri="{FF2B5EF4-FFF2-40B4-BE49-F238E27FC236}">
                <a16:creationId xmlns:a16="http://schemas.microsoft.com/office/drawing/2014/main" id="{9FF9DCE0-3241-E33B-E98F-98A542E659AE}"/>
              </a:ext>
            </a:extLst>
          </p:cNvPr>
          <p:cNvSpPr>
            <a:spLocks noGrp="1"/>
          </p:cNvSpPr>
          <p:nvPr>
            <p:ph sz="half" idx="2"/>
          </p:nvPr>
        </p:nvSpPr>
        <p:spPr>
          <a:xfrm>
            <a:off x="3817088" y="1105784"/>
            <a:ext cx="7966595" cy="5039832"/>
          </a:xfrm>
        </p:spPr>
        <p:txBody>
          <a:bodyPr vert="horz" lIns="91440" tIns="45720" rIns="91440" bIns="45720" rtlCol="0" anchor="t">
            <a:noAutofit/>
          </a:bodyPr>
          <a:lstStyle/>
          <a:p>
            <a:pPr>
              <a:lnSpc>
                <a:spcPct val="100000"/>
              </a:lnSpc>
            </a:pPr>
            <a:r>
              <a:rPr lang="en-US" sz="2200" dirty="0">
                <a:latin typeface="Gill Sans" panose="020B0602020104020203" pitchFamily="34" charset="0"/>
                <a:ea typeface="Aptos" panose="020B0004020202020204" pitchFamily="34" charset="0"/>
                <a:cs typeface="Times New Roman"/>
              </a:rPr>
              <a:t>Dr. Willie Blackmon, Dean of Student Services   </a:t>
            </a:r>
            <a:endParaRPr lang="en-US" sz="2200" dirty="0">
              <a:effectLst/>
              <a:latin typeface="Gill Sans" panose="020B0602020104020203" pitchFamily="34" charset="0"/>
              <a:ea typeface="Aptos" panose="020B0004020202020204" pitchFamily="34" charset="0"/>
              <a:cs typeface="Times New Roman"/>
            </a:endParaRPr>
          </a:p>
          <a:p>
            <a:pPr>
              <a:lnSpc>
                <a:spcPct val="100000"/>
              </a:lnSpc>
            </a:pPr>
            <a:r>
              <a:rPr lang="en-US" sz="2200" dirty="0">
                <a:latin typeface="Gill Sans" panose="020B0602020104020203" pitchFamily="34" charset="0"/>
                <a:ea typeface="Aptos" panose="020B0004020202020204" pitchFamily="34" charset="0"/>
                <a:cs typeface="Times New Roman"/>
              </a:rPr>
              <a:t>Dr. Blackmon serves as a mentor to many students and employees, Co-Chair of the A2MEND Conference, Co-Chair of Black History Month Workgroup, member of Dual Enrollment Committee. </a:t>
            </a:r>
            <a:endParaRPr lang="en-US" sz="2200" b="1" dirty="0">
              <a:latin typeface="Gill Sans" panose="020B0602020104020203" pitchFamily="34" charset="0"/>
              <a:ea typeface="Aptos" panose="020B0004020202020204" pitchFamily="34" charset="0"/>
              <a:cs typeface="Times New Roman" panose="02020603050405020304" pitchFamily="18" charset="0"/>
            </a:endParaRPr>
          </a:p>
          <a:p>
            <a:pPr marL="0" indent="0">
              <a:lnSpc>
                <a:spcPct val="100000"/>
              </a:lnSpc>
              <a:buNone/>
            </a:pPr>
            <a:r>
              <a:rPr lang="en-US" sz="2400" b="1" dirty="0">
                <a:latin typeface="Gill Sans" panose="020B0602020104020203" pitchFamily="34" charset="0"/>
                <a:ea typeface="Aptos" panose="020B0004020202020204" pitchFamily="34" charset="0"/>
                <a:cs typeface="Times New Roman"/>
              </a:rPr>
              <a:t>Nomination Statements </a:t>
            </a:r>
          </a:p>
          <a:p>
            <a:pPr>
              <a:lnSpc>
                <a:spcPct val="100000"/>
              </a:lnSpc>
            </a:pPr>
            <a:r>
              <a:rPr lang="en-US" sz="2200" dirty="0">
                <a:latin typeface="Gill Sans" panose="020B0602020104020203" pitchFamily="34" charset="0"/>
              </a:rPr>
              <a:t>“He goes above and beyond to ensure the success of staff and students. </a:t>
            </a:r>
          </a:p>
          <a:p>
            <a:pPr>
              <a:lnSpc>
                <a:spcPct val="100000"/>
              </a:lnSpc>
            </a:pPr>
            <a:r>
              <a:rPr lang="en-US" sz="2200" dirty="0">
                <a:latin typeface="Gill Sans" panose="020B0602020104020203" pitchFamily="34" charset="0"/>
              </a:rPr>
              <a:t>“Dedicated, personable and humble, he treats every student with the utmost respect.” </a:t>
            </a:r>
          </a:p>
          <a:p>
            <a:pPr>
              <a:lnSpc>
                <a:spcPct val="100000"/>
              </a:lnSpc>
            </a:pPr>
            <a:r>
              <a:rPr lang="en-US" sz="2200" dirty="0">
                <a:latin typeface="Gill Sans" panose="020B0602020104020203" pitchFamily="34" charset="0"/>
              </a:rPr>
              <a:t>“Willie is one of the most welcoming people I have ever met. He can be seen greeting and waving to students that he passes in the hallway. </a:t>
            </a:r>
          </a:p>
        </p:txBody>
      </p:sp>
      <p:sp>
        <p:nvSpPr>
          <p:cNvPr id="9" name="TextBox 8">
            <a:extLst>
              <a:ext uri="{FF2B5EF4-FFF2-40B4-BE49-F238E27FC236}">
                <a16:creationId xmlns:a16="http://schemas.microsoft.com/office/drawing/2014/main" id="{29524001-4894-90D9-70AC-E8E040E6F57B}"/>
              </a:ext>
            </a:extLst>
          </p:cNvPr>
          <p:cNvSpPr txBox="1"/>
          <p:nvPr/>
        </p:nvSpPr>
        <p:spPr>
          <a:xfrm>
            <a:off x="596225" y="5211064"/>
            <a:ext cx="2737970" cy="369332"/>
          </a:xfrm>
          <a:prstGeom prst="rect">
            <a:avLst/>
          </a:prstGeom>
          <a:noFill/>
        </p:spPr>
        <p:txBody>
          <a:bodyPr wrap="square">
            <a:spAutoFit/>
          </a:bodyPr>
          <a:lstStyle/>
          <a:p>
            <a:pPr algn="ctr"/>
            <a:r>
              <a:rPr lang="en-US" sz="1800" b="1" dirty="0">
                <a:effectLst/>
                <a:latin typeface="Jaeger Daily News" pitchFamily="50" charset="0"/>
                <a:ea typeface="Aptos" panose="020B0004020202020204" pitchFamily="34" charset="0"/>
                <a:cs typeface="Times New Roman" panose="02020603050405020304" pitchFamily="18" charset="0"/>
              </a:rPr>
              <a:t>Dr. Willie Blackmon </a:t>
            </a:r>
            <a:endParaRPr lang="en-US" b="1" dirty="0">
              <a:latin typeface="Jaeger Daily News" pitchFamily="50" charset="0"/>
            </a:endParaRPr>
          </a:p>
        </p:txBody>
      </p:sp>
      <p:pic>
        <p:nvPicPr>
          <p:cNvPr id="4" name="Picture 3">
            <a:extLst>
              <a:ext uri="{FF2B5EF4-FFF2-40B4-BE49-F238E27FC236}">
                <a16:creationId xmlns:a16="http://schemas.microsoft.com/office/drawing/2014/main" id="{C4EAF5E9-FB74-392A-FFCC-9F74C7BD9C06}"/>
              </a:ext>
            </a:extLst>
          </p:cNvPr>
          <p:cNvPicPr>
            <a:picLocks noChangeAspect="1"/>
          </p:cNvPicPr>
          <p:nvPr/>
        </p:nvPicPr>
        <p:blipFill>
          <a:blip r:embed="rId2"/>
          <a:stretch>
            <a:fillRect/>
          </a:stretch>
        </p:blipFill>
        <p:spPr>
          <a:xfrm>
            <a:off x="558125" y="1616791"/>
            <a:ext cx="3048425" cy="3343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3826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3F19-642E-505F-9E75-E10CC823D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A9931-4901-6CE5-483C-BD676A59295B}"/>
              </a:ext>
            </a:extLst>
          </p:cNvPr>
          <p:cNvSpPr>
            <a:spLocks noGrp="1"/>
          </p:cNvSpPr>
          <p:nvPr>
            <p:ph type="title"/>
          </p:nvPr>
        </p:nvSpPr>
        <p:spPr>
          <a:xfrm>
            <a:off x="283535" y="212652"/>
            <a:ext cx="11070265" cy="619450"/>
          </a:xfrm>
        </p:spPr>
        <p:txBody>
          <a:bodyPr>
            <a:normAutofit fontScale="90000"/>
          </a:bodyPr>
          <a:lstStyle/>
          <a:p>
            <a:r>
              <a:rPr lang="en-US" dirty="0">
                <a:latin typeface="Jaeger Daily News" pitchFamily="50" charset="0"/>
              </a:rPr>
              <a:t>Department </a:t>
            </a:r>
            <a:r>
              <a:rPr lang="en-US" sz="4400" dirty="0">
                <a:latin typeface="Jaeger Daily News" pitchFamily="50" charset="0"/>
              </a:rPr>
              <a:t>Equity Champion Award </a:t>
            </a:r>
            <a:endParaRPr lang="en-US" dirty="0">
              <a:latin typeface="Jaeger Daily News" pitchFamily="50" charset="0"/>
            </a:endParaRPr>
          </a:p>
        </p:txBody>
      </p:sp>
      <p:sp>
        <p:nvSpPr>
          <p:cNvPr id="6" name="Content Placeholder 5">
            <a:extLst>
              <a:ext uri="{FF2B5EF4-FFF2-40B4-BE49-F238E27FC236}">
                <a16:creationId xmlns:a16="http://schemas.microsoft.com/office/drawing/2014/main" id="{9FF9DCE0-3241-E33B-E98F-98A542E659AE}"/>
              </a:ext>
            </a:extLst>
          </p:cNvPr>
          <p:cNvSpPr>
            <a:spLocks noGrp="1"/>
          </p:cNvSpPr>
          <p:nvPr>
            <p:ph sz="half" idx="2"/>
          </p:nvPr>
        </p:nvSpPr>
        <p:spPr>
          <a:xfrm>
            <a:off x="3721395" y="701749"/>
            <a:ext cx="8187070" cy="5497032"/>
          </a:xfrm>
        </p:spPr>
        <p:txBody>
          <a:bodyPr vert="horz" lIns="91440" tIns="45720" rIns="91440" bIns="45720" rtlCol="0" anchor="t">
            <a:noAutofit/>
          </a:bodyPr>
          <a:lstStyle/>
          <a:p>
            <a:pPr>
              <a:lnSpc>
                <a:spcPct val="100000"/>
              </a:lnSpc>
            </a:pPr>
            <a:r>
              <a:rPr lang="en-US" sz="2100" dirty="0">
                <a:latin typeface="Gill Sans" panose="020B0602020104020203" pitchFamily="34" charset="0"/>
                <a:ea typeface="Aptos" panose="020B0004020202020204" pitchFamily="34" charset="0"/>
                <a:cs typeface="Times New Roman"/>
              </a:rPr>
              <a:t>Students Served </a:t>
            </a:r>
          </a:p>
          <a:p>
            <a:pPr marL="800100" lvl="1" indent="-342900">
              <a:lnSpc>
                <a:spcPct val="100000"/>
              </a:lnSpc>
              <a:spcBef>
                <a:spcPts val="0"/>
              </a:spcBef>
              <a:buSzPts val="1000"/>
              <a:buFont typeface="Symbol" panose="05050102010706020507" pitchFamily="18" charset="2"/>
              <a:buChar char=""/>
              <a:tabLst>
                <a:tab pos="457200" algn="l"/>
              </a:tabLst>
            </a:pPr>
            <a:r>
              <a:rPr lang="en-US" sz="2100" kern="0" dirty="0">
                <a:effectLst/>
                <a:latin typeface="Gill Sans" panose="020B0602020104020203" pitchFamily="34" charset="0"/>
                <a:ea typeface="Times New Roman" panose="02020603050405020304" pitchFamily="18" charset="0"/>
                <a:cs typeface="Tahoma" panose="020B0604030504040204" pitchFamily="34" charset="0"/>
              </a:rPr>
              <a:t>Fall 2024: 6,370 	Fall 2025: 7,185 </a:t>
            </a:r>
            <a:endParaRPr lang="en-US" sz="2100" b="1" dirty="0">
              <a:latin typeface="Gill Sans" panose="020B0602020104020203" pitchFamily="34" charset="0"/>
              <a:ea typeface="Aptos" panose="020B0004020202020204" pitchFamily="34" charset="0"/>
              <a:cs typeface="Times New Roman"/>
            </a:endParaRPr>
          </a:p>
          <a:p>
            <a:pPr marL="0" indent="0">
              <a:lnSpc>
                <a:spcPct val="100000"/>
              </a:lnSpc>
              <a:buNone/>
            </a:pPr>
            <a:r>
              <a:rPr lang="en-US" sz="2300" b="1" dirty="0">
                <a:latin typeface="Gill Sans" panose="020B0602020104020203" pitchFamily="34" charset="0"/>
                <a:ea typeface="Aptos" panose="020B0004020202020204" pitchFamily="34" charset="0"/>
                <a:cs typeface="Times New Roman"/>
              </a:rPr>
              <a:t>Nomination Statements </a:t>
            </a:r>
          </a:p>
          <a:p>
            <a:pPr>
              <a:lnSpc>
                <a:spcPct val="100000"/>
              </a:lnSpc>
            </a:pPr>
            <a:r>
              <a:rPr lang="en-US" sz="2100" dirty="0">
                <a:latin typeface="Gill Sans" panose="020B0602020104020203" pitchFamily="34" charset="0"/>
              </a:rPr>
              <a:t>The Counseling Department not only employs a variety of employees with diverse and multicultural backgrounds, but they also celebrate diversity. </a:t>
            </a:r>
          </a:p>
          <a:p>
            <a:pPr>
              <a:lnSpc>
                <a:spcPct val="100000"/>
              </a:lnSpc>
            </a:pPr>
            <a:r>
              <a:rPr lang="en-US" sz="2100" dirty="0">
                <a:latin typeface="Gill Sans" panose="020B0602020104020203" pitchFamily="34" charset="0"/>
              </a:rPr>
              <a:t>Students of all cultures are treated with utmost respect regardless of their backgrounds. </a:t>
            </a:r>
          </a:p>
          <a:p>
            <a:pPr>
              <a:lnSpc>
                <a:spcPct val="100000"/>
              </a:lnSpc>
            </a:pPr>
            <a:r>
              <a:rPr lang="en-US" sz="2100" dirty="0">
                <a:latin typeface="Gill Sans" panose="020B0602020104020203" pitchFamily="34" charset="0"/>
              </a:rPr>
              <a:t>Employees are welcome to practice their first language with other employees, and we are grateful that they utilize their multilingual skills to serve students. </a:t>
            </a:r>
          </a:p>
          <a:p>
            <a:pPr>
              <a:lnSpc>
                <a:spcPct val="100000"/>
              </a:lnSpc>
            </a:pPr>
            <a:r>
              <a:rPr lang="en-US" sz="2100" dirty="0">
                <a:latin typeface="Gill Sans" panose="020B0602020104020203" pitchFamily="34" charset="0"/>
              </a:rPr>
              <a:t>Every member of the counseling department is both competent and caring. The environment is highly warm and welcoming. Working as a student worker, I have never felt for any moment anything other than supported and encouraged to meet challenges and goals. </a:t>
            </a:r>
            <a:endParaRPr lang="en-US" sz="2100" b="1" dirty="0">
              <a:latin typeface="Gill Sans" panose="020B0602020104020203" pitchFamily="34" charset="0"/>
              <a:ea typeface="Aptos" panose="020B0004020202020204" pitchFamily="34" charset="0"/>
              <a:cs typeface="Times New Roman"/>
            </a:endParaRPr>
          </a:p>
        </p:txBody>
      </p:sp>
      <p:sp>
        <p:nvSpPr>
          <p:cNvPr id="9" name="TextBox 8">
            <a:extLst>
              <a:ext uri="{FF2B5EF4-FFF2-40B4-BE49-F238E27FC236}">
                <a16:creationId xmlns:a16="http://schemas.microsoft.com/office/drawing/2014/main" id="{29524001-4894-90D9-70AC-E8E040E6F57B}"/>
              </a:ext>
            </a:extLst>
          </p:cNvPr>
          <p:cNvSpPr txBox="1"/>
          <p:nvPr/>
        </p:nvSpPr>
        <p:spPr>
          <a:xfrm>
            <a:off x="451589" y="4914521"/>
            <a:ext cx="2929810" cy="369332"/>
          </a:xfrm>
          <a:prstGeom prst="rect">
            <a:avLst/>
          </a:prstGeom>
          <a:noFill/>
        </p:spPr>
        <p:txBody>
          <a:bodyPr wrap="square">
            <a:spAutoFit/>
          </a:bodyPr>
          <a:lstStyle/>
          <a:p>
            <a:pPr algn="ctr"/>
            <a:r>
              <a:rPr lang="en-US" sz="1800" b="1" dirty="0">
                <a:latin typeface="Jaeger Daily News" pitchFamily="50" charset="0"/>
              </a:rPr>
              <a:t>Counseling Department</a:t>
            </a:r>
            <a:endParaRPr lang="en-US" b="1" dirty="0">
              <a:latin typeface="Jaeger Daily News" pitchFamily="50" charset="0"/>
            </a:endParaRPr>
          </a:p>
        </p:txBody>
      </p:sp>
      <p:pic>
        <p:nvPicPr>
          <p:cNvPr id="5" name="Picture 4">
            <a:extLst>
              <a:ext uri="{FF2B5EF4-FFF2-40B4-BE49-F238E27FC236}">
                <a16:creationId xmlns:a16="http://schemas.microsoft.com/office/drawing/2014/main" id="{D24DDA90-3191-EA34-8B02-0947CB1FD641}"/>
              </a:ext>
            </a:extLst>
          </p:cNvPr>
          <p:cNvPicPr>
            <a:picLocks noChangeAspect="1"/>
          </p:cNvPicPr>
          <p:nvPr/>
        </p:nvPicPr>
        <p:blipFill>
          <a:blip r:embed="rId2"/>
          <a:stretch>
            <a:fillRect/>
          </a:stretch>
        </p:blipFill>
        <p:spPr>
          <a:xfrm>
            <a:off x="388290" y="1677914"/>
            <a:ext cx="3056409" cy="2981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8563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12CB-BF32-8C9C-4A10-1E39CBBB7797}"/>
              </a:ext>
            </a:extLst>
          </p:cNvPr>
          <p:cNvSpPr>
            <a:spLocks noGrp="1"/>
          </p:cNvSpPr>
          <p:nvPr>
            <p:ph type="title"/>
          </p:nvPr>
        </p:nvSpPr>
        <p:spPr>
          <a:xfrm>
            <a:off x="620619" y="718643"/>
            <a:ext cx="10936971" cy="968642"/>
          </a:xfrm>
        </p:spPr>
        <p:txBody>
          <a:bodyPr>
            <a:normAutofit/>
          </a:bodyPr>
          <a:lstStyle/>
          <a:p>
            <a:r>
              <a:rPr lang="en-US" sz="4000" dirty="0">
                <a:latin typeface="Jaeger Daily News" pitchFamily="50" charset="0"/>
              </a:rPr>
              <a:t>Equity Champion Honorable Recognition</a:t>
            </a:r>
          </a:p>
        </p:txBody>
      </p:sp>
      <p:sp>
        <p:nvSpPr>
          <p:cNvPr id="3" name="Content Placeholder 2">
            <a:extLst>
              <a:ext uri="{FF2B5EF4-FFF2-40B4-BE49-F238E27FC236}">
                <a16:creationId xmlns:a16="http://schemas.microsoft.com/office/drawing/2014/main" id="{0D9E63BD-E7B9-189A-B867-3EEFE6DBC822}"/>
              </a:ext>
            </a:extLst>
          </p:cNvPr>
          <p:cNvSpPr>
            <a:spLocks noGrp="1"/>
          </p:cNvSpPr>
          <p:nvPr>
            <p:ph sz="half" idx="1"/>
          </p:nvPr>
        </p:nvSpPr>
        <p:spPr>
          <a:xfrm>
            <a:off x="620619" y="2002640"/>
            <a:ext cx="3097371" cy="1177424"/>
          </a:xfrm>
        </p:spPr>
        <p:txBody>
          <a:bodyPr>
            <a:normAutofit/>
          </a:bodyPr>
          <a:lstStyle/>
          <a:p>
            <a:pPr marL="0" indent="0">
              <a:buNone/>
            </a:pPr>
            <a:r>
              <a:rPr lang="en-US" sz="2400" b="1" dirty="0">
                <a:latin typeface="Gill Sans" panose="020B0602020104020203" pitchFamily="34" charset="0"/>
              </a:rPr>
              <a:t>Administrator  </a:t>
            </a:r>
          </a:p>
          <a:p>
            <a:r>
              <a:rPr lang="en-US" sz="2200" dirty="0">
                <a:latin typeface="Gill Sans" panose="020B0602020104020203" pitchFamily="34" charset="0"/>
              </a:rPr>
              <a:t>Nicholas Reichert</a:t>
            </a:r>
          </a:p>
        </p:txBody>
      </p:sp>
      <p:sp>
        <p:nvSpPr>
          <p:cNvPr id="5" name="Content Placeholder 2">
            <a:extLst>
              <a:ext uri="{FF2B5EF4-FFF2-40B4-BE49-F238E27FC236}">
                <a16:creationId xmlns:a16="http://schemas.microsoft.com/office/drawing/2014/main" id="{F8771E7C-8D72-315F-91AA-33176C2820EA}"/>
              </a:ext>
            </a:extLst>
          </p:cNvPr>
          <p:cNvSpPr txBox="1">
            <a:spLocks/>
          </p:cNvSpPr>
          <p:nvPr/>
        </p:nvSpPr>
        <p:spPr>
          <a:xfrm>
            <a:off x="3470900" y="1991014"/>
            <a:ext cx="2787971" cy="167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Gill Sans" panose="020B0602020104020203" pitchFamily="34" charset="0"/>
              </a:rPr>
              <a:t>Classified Professional </a:t>
            </a:r>
          </a:p>
          <a:p>
            <a:r>
              <a:rPr lang="en-US" sz="2200" dirty="0">
                <a:latin typeface="Gill Sans" panose="020B0602020104020203" pitchFamily="34" charset="0"/>
              </a:rPr>
              <a:t>Rebecca Abeyta</a:t>
            </a:r>
          </a:p>
        </p:txBody>
      </p:sp>
      <p:sp>
        <p:nvSpPr>
          <p:cNvPr id="6" name="Content Placeholder 2">
            <a:extLst>
              <a:ext uri="{FF2B5EF4-FFF2-40B4-BE49-F238E27FC236}">
                <a16:creationId xmlns:a16="http://schemas.microsoft.com/office/drawing/2014/main" id="{30A6B936-409A-1428-7409-4F54AF18DC14}"/>
              </a:ext>
            </a:extLst>
          </p:cNvPr>
          <p:cNvSpPr txBox="1">
            <a:spLocks/>
          </p:cNvSpPr>
          <p:nvPr/>
        </p:nvSpPr>
        <p:spPr>
          <a:xfrm>
            <a:off x="3470900" y="3690126"/>
            <a:ext cx="3464052" cy="1783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Gill Sans" panose="020B0602020104020203" pitchFamily="34" charset="0"/>
              </a:rPr>
              <a:t>Faculty</a:t>
            </a:r>
          </a:p>
          <a:p>
            <a:r>
              <a:rPr lang="en-US" sz="2200" dirty="0">
                <a:latin typeface="Gill Sans" panose="020B0602020104020203" pitchFamily="34" charset="0"/>
              </a:rPr>
              <a:t>David Gerhartz</a:t>
            </a:r>
          </a:p>
          <a:p>
            <a:r>
              <a:rPr lang="en-US" sz="2200" dirty="0">
                <a:latin typeface="Gill Sans" panose="020B0602020104020203" pitchFamily="34" charset="0"/>
              </a:rPr>
              <a:t>Marina </a:t>
            </a:r>
            <a:r>
              <a:rPr lang="en-US" sz="2200" dirty="0" err="1">
                <a:latin typeface="Gill Sans" panose="020B0602020104020203" pitchFamily="34" charset="0"/>
              </a:rPr>
              <a:t>Kozonova</a:t>
            </a:r>
            <a:r>
              <a:rPr lang="en-US" sz="2200" dirty="0">
                <a:latin typeface="Gill Sans" panose="020B0602020104020203" pitchFamily="34" charset="0"/>
              </a:rPr>
              <a:t> </a:t>
            </a:r>
          </a:p>
        </p:txBody>
      </p:sp>
      <p:sp>
        <p:nvSpPr>
          <p:cNvPr id="4" name="Content Placeholder 2">
            <a:extLst>
              <a:ext uri="{FF2B5EF4-FFF2-40B4-BE49-F238E27FC236}">
                <a16:creationId xmlns:a16="http://schemas.microsoft.com/office/drawing/2014/main" id="{40070B8C-1159-42E1-CA21-52EA089ED3EE}"/>
              </a:ext>
            </a:extLst>
          </p:cNvPr>
          <p:cNvSpPr txBox="1">
            <a:spLocks/>
          </p:cNvSpPr>
          <p:nvPr/>
        </p:nvSpPr>
        <p:spPr>
          <a:xfrm>
            <a:off x="620619" y="3690126"/>
            <a:ext cx="3234906" cy="1177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Gill Sans" panose="020B0602020104020203" pitchFamily="34" charset="0"/>
              </a:rPr>
              <a:t>Department</a:t>
            </a:r>
          </a:p>
          <a:p>
            <a:r>
              <a:rPr lang="en-US" sz="2200" dirty="0">
                <a:latin typeface="Gill Sans" panose="020B0602020104020203" pitchFamily="34" charset="0"/>
              </a:rPr>
              <a:t>Tutoring Center</a:t>
            </a:r>
          </a:p>
        </p:txBody>
      </p:sp>
      <p:pic>
        <p:nvPicPr>
          <p:cNvPr id="8" name="Picture 7">
            <a:extLst>
              <a:ext uri="{FF2B5EF4-FFF2-40B4-BE49-F238E27FC236}">
                <a16:creationId xmlns:a16="http://schemas.microsoft.com/office/drawing/2014/main" id="{258A7F62-7CF0-1148-5FB3-C5B34961013E}"/>
              </a:ext>
            </a:extLst>
          </p:cNvPr>
          <p:cNvPicPr>
            <a:picLocks noChangeAspect="1"/>
          </p:cNvPicPr>
          <p:nvPr/>
        </p:nvPicPr>
        <p:blipFill>
          <a:blip r:embed="rId3">
            <a:extLst>
              <a:ext uri="{28A0092B-C50C-407E-A947-70E740481C1C}">
                <a14:useLocalDpi xmlns:a14="http://schemas.microsoft.com/office/drawing/2010/main" val="0"/>
              </a:ext>
            </a:extLst>
          </a:blip>
          <a:srcRect t="34127"/>
          <a:stretch>
            <a:fillRect/>
          </a:stretch>
        </p:blipFill>
        <p:spPr>
          <a:xfrm>
            <a:off x="5334000" y="1687285"/>
            <a:ext cx="6858000" cy="4517571"/>
          </a:xfrm>
          <a:prstGeom prst="rect">
            <a:avLst/>
          </a:prstGeom>
        </p:spPr>
      </p:pic>
    </p:spTree>
    <p:extLst>
      <p:ext uri="{BB962C8B-B14F-4D97-AF65-F5344CB8AC3E}">
        <p14:creationId xmlns:p14="http://schemas.microsoft.com/office/powerpoint/2010/main" val="9092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466F-5222-BAC9-4BB9-7380D76D9C9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95EA4A-03F9-BFAC-A32C-D339ABF6E1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84945948-32A2-407B-4893-E70EF4D89A41}"/>
              </a:ext>
            </a:extLst>
          </p:cNvPr>
          <p:cNvCxnSpPr/>
          <p:nvPr/>
        </p:nvCxnSpPr>
        <p:spPr>
          <a:xfrm>
            <a:off x="3644030" y="3375416"/>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
        <p:nvSpPr>
          <p:cNvPr id="3" name="Title 1">
            <a:extLst>
              <a:ext uri="{FF2B5EF4-FFF2-40B4-BE49-F238E27FC236}">
                <a16:creationId xmlns:a16="http://schemas.microsoft.com/office/drawing/2014/main" id="{8E6CD462-09A4-C91D-2D2E-CF6E9F4E268B}"/>
              </a:ext>
            </a:extLst>
          </p:cNvPr>
          <p:cNvSpPr txBox="1">
            <a:spLocks/>
          </p:cNvSpPr>
          <p:nvPr/>
        </p:nvSpPr>
        <p:spPr>
          <a:xfrm>
            <a:off x="3565373" y="2806998"/>
            <a:ext cx="7808260" cy="5684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Jaeger Daily News" pitchFamily="50" charset="0"/>
                <a:cs typeface="Times New Roman" panose="02020603050405020304" pitchFamily="18" charset="0"/>
              </a:rPr>
              <a:t>ADMINISTRATIVE SERVICES</a:t>
            </a:r>
          </a:p>
        </p:txBody>
      </p:sp>
    </p:spTree>
    <p:extLst>
      <p:ext uri="{BB962C8B-B14F-4D97-AF65-F5344CB8AC3E}">
        <p14:creationId xmlns:p14="http://schemas.microsoft.com/office/powerpoint/2010/main" val="25318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466F-5222-BAC9-4BB9-7380D76D9C9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95EA4A-03F9-BFAC-A32C-D339ABF6E1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84945948-32A2-407B-4893-E70EF4D89A41}"/>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
        <p:nvSpPr>
          <p:cNvPr id="3" name="Title 1">
            <a:extLst>
              <a:ext uri="{FF2B5EF4-FFF2-40B4-BE49-F238E27FC236}">
                <a16:creationId xmlns:a16="http://schemas.microsoft.com/office/drawing/2014/main" id="{8E6CD462-09A4-C91D-2D2E-CF6E9F4E268B}"/>
              </a:ext>
            </a:extLst>
          </p:cNvPr>
          <p:cNvSpPr txBox="1">
            <a:spLocks/>
          </p:cNvSpPr>
          <p:nvPr/>
        </p:nvSpPr>
        <p:spPr>
          <a:xfrm>
            <a:off x="3565372" y="2177142"/>
            <a:ext cx="7808261" cy="15055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Jaeger Daily News" pitchFamily="50" charset="0"/>
                <a:cs typeface="Times New Roman" panose="02020603050405020304" pitchFamily="18" charset="0"/>
              </a:rPr>
              <a:t>STUDENT FEE BALLOT MEASURE</a:t>
            </a:r>
            <a:endParaRPr lang="en-US" sz="5000" b="1" dirty="0">
              <a:solidFill>
                <a:schemeClr val="bg1"/>
              </a:solidFill>
              <a:latin typeface="Jaeger Daily News" pitchFamily="50" charset="0"/>
              <a:cs typeface="Times New Roman" panose="02020603050405020304" pitchFamily="18" charset="0"/>
            </a:endParaRPr>
          </a:p>
          <a:p>
            <a:r>
              <a:rPr lang="en-US" sz="2400" b="1" dirty="0">
                <a:solidFill>
                  <a:schemeClr val="bg1"/>
                </a:solidFill>
                <a:latin typeface="Jaeger Daily News" pitchFamily="50" charset="0"/>
                <a:cs typeface="Times New Roman" panose="02020603050405020304" pitchFamily="18" charset="0"/>
              </a:rPr>
              <a:t>Student Activities Fee (ASB) &amp; Rec Fee</a:t>
            </a:r>
          </a:p>
        </p:txBody>
      </p:sp>
    </p:spTree>
    <p:extLst>
      <p:ext uri="{BB962C8B-B14F-4D97-AF65-F5344CB8AC3E}">
        <p14:creationId xmlns:p14="http://schemas.microsoft.com/office/powerpoint/2010/main" val="75004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341D-4A0E-00EA-8AC8-7743ED6B1016}"/>
              </a:ext>
            </a:extLst>
          </p:cNvPr>
          <p:cNvSpPr>
            <a:spLocks noGrp="1"/>
          </p:cNvSpPr>
          <p:nvPr>
            <p:ph type="title"/>
          </p:nvPr>
        </p:nvSpPr>
        <p:spPr>
          <a:xfrm>
            <a:off x="598714" y="537818"/>
            <a:ext cx="10755086" cy="891188"/>
          </a:xfrm>
        </p:spPr>
        <p:txBody>
          <a:bodyPr>
            <a:normAutofit/>
          </a:bodyPr>
          <a:lstStyle/>
          <a:p>
            <a:r>
              <a:rPr lang="en-US" sz="4000" b="1" dirty="0">
                <a:latin typeface="Jaeger Daily News" pitchFamily="50" charset="0"/>
              </a:rPr>
              <a:t>Why Change the Fee?</a:t>
            </a:r>
          </a:p>
        </p:txBody>
      </p:sp>
      <p:sp>
        <p:nvSpPr>
          <p:cNvPr id="3" name="Content Placeholder 2">
            <a:extLst>
              <a:ext uri="{FF2B5EF4-FFF2-40B4-BE49-F238E27FC236}">
                <a16:creationId xmlns:a16="http://schemas.microsoft.com/office/drawing/2014/main" id="{A16F03C5-F981-FFEE-B381-703C59ECF7D6}"/>
              </a:ext>
            </a:extLst>
          </p:cNvPr>
          <p:cNvSpPr>
            <a:spLocks noGrp="1"/>
          </p:cNvSpPr>
          <p:nvPr>
            <p:ph idx="1"/>
          </p:nvPr>
        </p:nvSpPr>
        <p:spPr>
          <a:xfrm>
            <a:off x="598714" y="1611086"/>
            <a:ext cx="10755086" cy="4565877"/>
          </a:xfrm>
        </p:spPr>
        <p:txBody>
          <a:bodyPr>
            <a:normAutofit/>
          </a:bodyPr>
          <a:lstStyle/>
          <a:p>
            <a:r>
              <a:rPr lang="en-US" sz="2400" b="1" dirty="0">
                <a:latin typeface="Gill Sans" panose="020B0602020104020203" pitchFamily="34" charset="0"/>
              </a:rPr>
              <a:t>Historical fee revenue &amp; services</a:t>
            </a:r>
          </a:p>
          <a:p>
            <a:pPr lvl="1"/>
            <a:r>
              <a:rPr lang="en-US" sz="2200" dirty="0">
                <a:latin typeface="Gill Sans" panose="020B0602020104020203" pitchFamily="34" charset="0"/>
              </a:rPr>
              <a:t>Student Activities Fee</a:t>
            </a:r>
          </a:p>
          <a:p>
            <a:pPr lvl="2"/>
            <a:r>
              <a:rPr lang="en-US" sz="2200" dirty="0">
                <a:latin typeface="Gill Sans" panose="020B0602020104020203" pitchFamily="34" charset="0"/>
              </a:rPr>
              <a:t>Current Fee amount &amp; revenue</a:t>
            </a:r>
          </a:p>
          <a:p>
            <a:pPr lvl="2"/>
            <a:r>
              <a:rPr lang="en-US" sz="2200" dirty="0">
                <a:latin typeface="Gill Sans" panose="020B0602020104020203" pitchFamily="34" charset="0"/>
              </a:rPr>
              <a:t>Current services</a:t>
            </a:r>
          </a:p>
          <a:p>
            <a:pPr lvl="1"/>
            <a:endParaRPr lang="en-US" sz="2200" dirty="0">
              <a:latin typeface="Gill Sans" panose="020B0602020104020203" pitchFamily="34" charset="0"/>
            </a:endParaRPr>
          </a:p>
          <a:p>
            <a:pPr lvl="1"/>
            <a:r>
              <a:rPr lang="en-US" sz="2200" dirty="0">
                <a:latin typeface="Gill Sans" panose="020B0602020104020203" pitchFamily="34" charset="0"/>
              </a:rPr>
              <a:t>Recreation Fee</a:t>
            </a:r>
          </a:p>
          <a:p>
            <a:pPr lvl="2"/>
            <a:r>
              <a:rPr lang="en-US" sz="2200" dirty="0">
                <a:latin typeface="Gill Sans" panose="020B0602020104020203" pitchFamily="34" charset="0"/>
              </a:rPr>
              <a:t>Current Fee amount &amp; revenue</a:t>
            </a:r>
          </a:p>
          <a:p>
            <a:pPr lvl="2"/>
            <a:r>
              <a:rPr lang="en-US" sz="2200" dirty="0">
                <a:latin typeface="Gill Sans" panose="020B0602020104020203" pitchFamily="34" charset="0"/>
              </a:rPr>
              <a:t>Current services</a:t>
            </a:r>
          </a:p>
        </p:txBody>
      </p:sp>
      <p:graphicFrame>
        <p:nvGraphicFramePr>
          <p:cNvPr id="4" name="Chart 3">
            <a:extLst>
              <a:ext uri="{FF2B5EF4-FFF2-40B4-BE49-F238E27FC236}">
                <a16:creationId xmlns:a16="http://schemas.microsoft.com/office/drawing/2014/main" id="{2042BE17-A443-EC8F-7687-F45C767E1267}"/>
              </a:ext>
            </a:extLst>
          </p:cNvPr>
          <p:cNvGraphicFramePr>
            <a:graphicFrameLocks/>
          </p:cNvGraphicFramePr>
          <p:nvPr/>
        </p:nvGraphicFramePr>
        <p:xfrm>
          <a:off x="6243484" y="542581"/>
          <a:ext cx="563214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3FFA59B-2129-CD52-ECDA-C609ACEB4D53}"/>
              </a:ext>
            </a:extLst>
          </p:cNvPr>
          <p:cNvGraphicFramePr>
            <a:graphicFrameLocks/>
          </p:cNvGraphicFramePr>
          <p:nvPr/>
        </p:nvGraphicFramePr>
        <p:xfrm>
          <a:off x="6243485" y="3429000"/>
          <a:ext cx="563214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39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2E66E3-EA04-2FF0-F1D9-5137C45A205C}"/>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3050E45F-F711-4B09-D5D0-71E2CB89A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A304F29-1D12-FA65-72B1-9E455ADB70D6}"/>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Welcome!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Robin Jones</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Admissions and Records Evaluator</a:t>
            </a:r>
          </a:p>
        </p:txBody>
      </p:sp>
      <p:pic>
        <p:nvPicPr>
          <p:cNvPr id="8" name="Picture Placeholder 2">
            <a:extLst>
              <a:ext uri="{FF2B5EF4-FFF2-40B4-BE49-F238E27FC236}">
                <a16:creationId xmlns:a16="http://schemas.microsoft.com/office/drawing/2014/main" id="{3BAE9B00-A671-CD7E-6592-4EB0E1D340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344" t="15362" r="438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6F4F1E88-6BF6-8091-69C3-72FFA843A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84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6FDD-DD9D-3E2A-3E79-5E2CADF4F78F}"/>
              </a:ext>
            </a:extLst>
          </p:cNvPr>
          <p:cNvSpPr>
            <a:spLocks noGrp="1"/>
          </p:cNvSpPr>
          <p:nvPr>
            <p:ph type="title"/>
          </p:nvPr>
        </p:nvSpPr>
        <p:spPr>
          <a:xfrm>
            <a:off x="518709" y="283029"/>
            <a:ext cx="11085461" cy="708228"/>
          </a:xfrm>
        </p:spPr>
        <p:txBody>
          <a:bodyPr>
            <a:normAutofit/>
          </a:bodyPr>
          <a:lstStyle/>
          <a:p>
            <a:r>
              <a:rPr lang="en-US" sz="4000" b="1" dirty="0">
                <a:latin typeface="Jaeger Daily News" pitchFamily="50" charset="0"/>
              </a:rPr>
              <a:t>Student Activities Fee – Revenue Projections</a:t>
            </a:r>
          </a:p>
        </p:txBody>
      </p:sp>
      <p:sp>
        <p:nvSpPr>
          <p:cNvPr id="3" name="Content Placeholder 2">
            <a:extLst>
              <a:ext uri="{FF2B5EF4-FFF2-40B4-BE49-F238E27FC236}">
                <a16:creationId xmlns:a16="http://schemas.microsoft.com/office/drawing/2014/main" id="{0BAE6D27-13F7-DBEB-A8AF-1CD7B327EBA7}"/>
              </a:ext>
            </a:extLst>
          </p:cNvPr>
          <p:cNvSpPr>
            <a:spLocks noGrp="1"/>
          </p:cNvSpPr>
          <p:nvPr>
            <p:ph idx="1"/>
          </p:nvPr>
        </p:nvSpPr>
        <p:spPr>
          <a:xfrm>
            <a:off x="518709" y="969485"/>
            <a:ext cx="11085461" cy="794001"/>
          </a:xfrm>
          <a:solidFill>
            <a:schemeClr val="accent5">
              <a:lumMod val="90000"/>
              <a:lumOff val="10000"/>
            </a:schemeClr>
          </a:solidFill>
        </p:spPr>
        <p:txBody>
          <a:bodyPr>
            <a:normAutofit/>
          </a:bodyPr>
          <a:lstStyle/>
          <a:p>
            <a:pPr marL="0" indent="0" algn="ctr">
              <a:buNone/>
            </a:pPr>
            <a:r>
              <a:rPr lang="en-US" sz="2400" dirty="0">
                <a:solidFill>
                  <a:schemeClr val="bg1"/>
                </a:solidFill>
                <a:latin typeface="Gill Sans" panose="020B0602020104020203" pitchFamily="34" charset="0"/>
              </a:rPr>
              <a:t>From $9.50/semester (opt-in) to $4/semester mandatory with an increase of $.25 each year to max of $6/semester.</a:t>
            </a:r>
          </a:p>
          <a:p>
            <a:endParaRPr lang="en-US" sz="2400" dirty="0">
              <a:latin typeface="Gill Sans" panose="020B0602020104020203" pitchFamily="34" charset="0"/>
            </a:endParaRPr>
          </a:p>
        </p:txBody>
      </p:sp>
      <p:graphicFrame>
        <p:nvGraphicFramePr>
          <p:cNvPr id="5" name="Chart 4">
            <a:extLst>
              <a:ext uri="{FF2B5EF4-FFF2-40B4-BE49-F238E27FC236}">
                <a16:creationId xmlns:a16="http://schemas.microsoft.com/office/drawing/2014/main" id="{EE4F77FE-AF3C-D51B-B109-3DFB071F021F}"/>
              </a:ext>
            </a:extLst>
          </p:cNvPr>
          <p:cNvGraphicFramePr>
            <a:graphicFrameLocks/>
          </p:cNvGraphicFramePr>
          <p:nvPr>
            <p:extLst>
              <p:ext uri="{D42A27DB-BD31-4B8C-83A1-F6EECF244321}">
                <p14:modId xmlns:p14="http://schemas.microsoft.com/office/powerpoint/2010/main" val="826878078"/>
              </p:ext>
            </p:extLst>
          </p:nvPr>
        </p:nvGraphicFramePr>
        <p:xfrm>
          <a:off x="1489440" y="1763486"/>
          <a:ext cx="9213120" cy="44413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59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018C-49AB-30E1-6E54-ECB8940D7887}"/>
              </a:ext>
            </a:extLst>
          </p:cNvPr>
          <p:cNvSpPr>
            <a:spLocks noGrp="1"/>
          </p:cNvSpPr>
          <p:nvPr>
            <p:ph type="title"/>
          </p:nvPr>
        </p:nvSpPr>
        <p:spPr>
          <a:xfrm>
            <a:off x="628737" y="528412"/>
            <a:ext cx="10934525" cy="1080217"/>
          </a:xfrm>
        </p:spPr>
        <p:txBody>
          <a:bodyPr>
            <a:noAutofit/>
          </a:bodyPr>
          <a:lstStyle/>
          <a:p>
            <a:r>
              <a:rPr lang="en-US" sz="4000" b="1" i="0" dirty="0">
                <a:solidFill>
                  <a:srgbClr val="000000"/>
                </a:solidFill>
                <a:effectLst/>
                <a:latin typeface="Jaeger Daily News" pitchFamily="50" charset="0"/>
              </a:rPr>
              <a:t>Proposed Vision: Additional </a:t>
            </a:r>
            <a:r>
              <a:rPr lang="en-US" sz="4000" b="1" dirty="0">
                <a:solidFill>
                  <a:srgbClr val="000000"/>
                </a:solidFill>
                <a:latin typeface="Jaeger Daily News" pitchFamily="50" charset="0"/>
              </a:rPr>
              <a:t>Student Activities Fee </a:t>
            </a:r>
            <a:r>
              <a:rPr lang="en-US" sz="4000" b="1" i="0" dirty="0">
                <a:solidFill>
                  <a:srgbClr val="000000"/>
                </a:solidFill>
                <a:effectLst/>
                <a:latin typeface="Jaeger Daily News" pitchFamily="50" charset="0"/>
              </a:rPr>
              <a:t>Funds </a:t>
            </a:r>
            <a:endParaRPr lang="en-US" sz="4000" dirty="0">
              <a:latin typeface="Jaeger Daily News" pitchFamily="50" charset="0"/>
            </a:endParaRPr>
          </a:p>
        </p:txBody>
      </p:sp>
      <p:sp>
        <p:nvSpPr>
          <p:cNvPr id="3" name="Content Placeholder 2">
            <a:extLst>
              <a:ext uri="{FF2B5EF4-FFF2-40B4-BE49-F238E27FC236}">
                <a16:creationId xmlns:a16="http://schemas.microsoft.com/office/drawing/2014/main" id="{BFC1FCA8-A3D8-F895-6BC9-C30059C52FC2}"/>
              </a:ext>
            </a:extLst>
          </p:cNvPr>
          <p:cNvSpPr>
            <a:spLocks noGrp="1"/>
          </p:cNvSpPr>
          <p:nvPr>
            <p:ph idx="1"/>
          </p:nvPr>
        </p:nvSpPr>
        <p:spPr>
          <a:xfrm>
            <a:off x="808176" y="1608629"/>
            <a:ext cx="10515600" cy="4731621"/>
          </a:xfrm>
        </p:spPr>
        <p:txBody>
          <a:bodyPr>
            <a:normAutofit/>
          </a:bodyPr>
          <a:lstStyle/>
          <a:p>
            <a:pPr fontAlgn="base">
              <a:spcBef>
                <a:spcPts val="1200"/>
              </a:spcBef>
              <a:spcAft>
                <a:spcPts val="1200"/>
              </a:spcAft>
            </a:pPr>
            <a:r>
              <a:rPr lang="en-US" sz="2400" dirty="0">
                <a:latin typeface="Gill Sans" panose="020B0602020104020203" pitchFamily="34" charset="0"/>
              </a:rPr>
              <a:t>Increased ASB Fee revenue would be used to support student activities and engagement, including: </a:t>
            </a:r>
          </a:p>
          <a:p>
            <a:pPr lvl="1" fontAlgn="base"/>
            <a:r>
              <a:rPr lang="en-US" sz="2200" dirty="0">
                <a:latin typeface="Gill Sans" panose="020B0602020104020203" pitchFamily="34" charset="0"/>
              </a:rPr>
              <a:t>Start-up funding for new student clubs </a:t>
            </a:r>
          </a:p>
          <a:p>
            <a:pPr lvl="1" fontAlgn="base"/>
            <a:r>
              <a:rPr lang="en-US" sz="2200" dirty="0">
                <a:latin typeface="Gill Sans" panose="020B0602020104020203" pitchFamily="34" charset="0"/>
              </a:rPr>
              <a:t>Student travel for academic and professional conferences </a:t>
            </a:r>
          </a:p>
          <a:p>
            <a:pPr lvl="1" fontAlgn="base"/>
            <a:r>
              <a:rPr lang="en-US" sz="2200" dirty="0">
                <a:latin typeface="Gill Sans" panose="020B0602020104020203" pitchFamily="34" charset="0"/>
              </a:rPr>
              <a:t>Course-related and club field trips </a:t>
            </a:r>
          </a:p>
          <a:p>
            <a:pPr lvl="1" fontAlgn="base"/>
            <a:r>
              <a:rPr lang="en-US" sz="2200" dirty="0">
                <a:latin typeface="Gill Sans" panose="020B0602020104020203" pitchFamily="34" charset="0"/>
              </a:rPr>
              <a:t>Guest speakers, performers, and campus programming </a:t>
            </a:r>
          </a:p>
          <a:p>
            <a:pPr lvl="1" fontAlgn="base"/>
            <a:r>
              <a:rPr lang="en-US" sz="2200" dirty="0">
                <a:latin typeface="Gill Sans" panose="020B0602020104020203" pitchFamily="34" charset="0"/>
              </a:rPr>
              <a:t>Campus-wide events and student traditions</a:t>
            </a:r>
          </a:p>
          <a:p>
            <a:pPr lvl="1" fontAlgn="base"/>
            <a:r>
              <a:rPr lang="en-US" sz="2200" dirty="0">
                <a:latin typeface="Gill Sans" panose="020B0602020104020203" pitchFamily="34" charset="0"/>
              </a:rPr>
              <a:t>Others determined by the Student Senate?</a:t>
            </a:r>
          </a:p>
          <a:p>
            <a:pPr lvl="1" fontAlgn="base"/>
            <a:endParaRPr lang="en-US" dirty="0">
              <a:latin typeface="Gill Sans" panose="020B0602020104020203" pitchFamily="34" charset="0"/>
            </a:endParaRPr>
          </a:p>
          <a:p>
            <a:pPr marL="457200" lvl="1" indent="0" fontAlgn="base">
              <a:buNone/>
            </a:pPr>
            <a:r>
              <a:rPr lang="en-US" dirty="0">
                <a:latin typeface="Gill Sans" panose="020B0602020104020203" pitchFamily="34" charset="0"/>
              </a:rPr>
              <a:t>Note: Fund Oversight—All ASB funds are overseen by the Associated Student Senate and allocated through an open, public process. </a:t>
            </a:r>
          </a:p>
          <a:p>
            <a:endParaRPr lang="en-US" sz="2400" dirty="0">
              <a:latin typeface="Gill Sans" panose="020B0602020104020203" pitchFamily="34" charset="0"/>
            </a:endParaRPr>
          </a:p>
        </p:txBody>
      </p:sp>
    </p:spTree>
    <p:extLst>
      <p:ext uri="{BB962C8B-B14F-4D97-AF65-F5344CB8AC3E}">
        <p14:creationId xmlns:p14="http://schemas.microsoft.com/office/powerpoint/2010/main" val="16734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2FD9-BE4F-D188-D8FB-4618AFE432D3}"/>
              </a:ext>
            </a:extLst>
          </p:cNvPr>
          <p:cNvSpPr>
            <a:spLocks noGrp="1"/>
          </p:cNvSpPr>
          <p:nvPr>
            <p:ph type="title"/>
          </p:nvPr>
        </p:nvSpPr>
        <p:spPr>
          <a:xfrm>
            <a:off x="446313" y="433867"/>
            <a:ext cx="11299371" cy="723297"/>
          </a:xfrm>
        </p:spPr>
        <p:txBody>
          <a:bodyPr>
            <a:normAutofit fontScale="90000"/>
          </a:bodyPr>
          <a:lstStyle/>
          <a:p>
            <a:r>
              <a:rPr lang="en-US" dirty="0">
                <a:latin typeface="Jaeger Daily News" pitchFamily="50" charset="0"/>
              </a:rPr>
              <a:t>Recreation/Wellness Fee – Budget Projections</a:t>
            </a:r>
          </a:p>
        </p:txBody>
      </p:sp>
      <p:graphicFrame>
        <p:nvGraphicFramePr>
          <p:cNvPr id="5" name="Chart 4">
            <a:extLst>
              <a:ext uri="{FF2B5EF4-FFF2-40B4-BE49-F238E27FC236}">
                <a16:creationId xmlns:a16="http://schemas.microsoft.com/office/drawing/2014/main" id="{83D1C041-5507-D2A1-482B-C174C2B04173}"/>
              </a:ext>
            </a:extLst>
          </p:cNvPr>
          <p:cNvGraphicFramePr>
            <a:graphicFrameLocks/>
          </p:cNvGraphicFramePr>
          <p:nvPr>
            <p:extLst>
              <p:ext uri="{D42A27DB-BD31-4B8C-83A1-F6EECF244321}">
                <p14:modId xmlns:p14="http://schemas.microsoft.com/office/powerpoint/2010/main" val="645178549"/>
              </p:ext>
            </p:extLst>
          </p:nvPr>
        </p:nvGraphicFramePr>
        <p:xfrm>
          <a:off x="969943" y="2155371"/>
          <a:ext cx="10252113" cy="3967163"/>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93FDEC83-D6DC-85FE-1F90-82010FB55942}"/>
              </a:ext>
            </a:extLst>
          </p:cNvPr>
          <p:cNvSpPr>
            <a:spLocks noGrp="1"/>
          </p:cNvSpPr>
          <p:nvPr>
            <p:ph idx="1"/>
          </p:nvPr>
        </p:nvSpPr>
        <p:spPr>
          <a:xfrm>
            <a:off x="609601" y="1157164"/>
            <a:ext cx="10972800" cy="824697"/>
          </a:xfrm>
          <a:solidFill>
            <a:schemeClr val="accent5">
              <a:lumMod val="90000"/>
              <a:lumOff val="10000"/>
            </a:schemeClr>
          </a:solidFill>
        </p:spPr>
        <p:txBody>
          <a:bodyPr>
            <a:normAutofit/>
          </a:bodyPr>
          <a:lstStyle/>
          <a:p>
            <a:pPr marL="0" indent="0" algn="ctr">
              <a:buNone/>
            </a:pPr>
            <a:r>
              <a:rPr lang="en-US" sz="2400" dirty="0">
                <a:solidFill>
                  <a:schemeClr val="bg1"/>
                </a:solidFill>
                <a:latin typeface="Gill Sans" panose="020B0602020104020203" pitchFamily="34" charset="0"/>
              </a:rPr>
              <a:t>From $8.00/semester (opt-in) to $6/semester mandatory with an increase of $1.00 each year to max of $12/semester.</a:t>
            </a:r>
          </a:p>
        </p:txBody>
      </p:sp>
      <p:sp>
        <p:nvSpPr>
          <p:cNvPr id="7" name="TextBox 6">
            <a:extLst>
              <a:ext uri="{FF2B5EF4-FFF2-40B4-BE49-F238E27FC236}">
                <a16:creationId xmlns:a16="http://schemas.microsoft.com/office/drawing/2014/main" id="{B5145E1E-8F9F-B72F-2466-4F5D61DFFAB0}"/>
              </a:ext>
            </a:extLst>
          </p:cNvPr>
          <p:cNvSpPr txBox="1"/>
          <p:nvPr/>
        </p:nvSpPr>
        <p:spPr>
          <a:xfrm rot="16200000">
            <a:off x="7501569" y="3893126"/>
            <a:ext cx="1451472" cy="523220"/>
          </a:xfrm>
          <a:prstGeom prst="rect">
            <a:avLst/>
          </a:prstGeom>
          <a:solidFill>
            <a:schemeClr val="accent5">
              <a:lumMod val="90000"/>
              <a:lumOff val="10000"/>
            </a:schemeClr>
          </a:solidFill>
        </p:spPr>
        <p:txBody>
          <a:bodyPr wrap="square" rtlCol="0">
            <a:spAutoFit/>
          </a:bodyPr>
          <a:lstStyle/>
          <a:p>
            <a:r>
              <a:rPr lang="en-US" sz="1400" dirty="0">
                <a:solidFill>
                  <a:schemeClr val="bg1"/>
                </a:solidFill>
              </a:rPr>
              <a:t>New Gym: + Open Gym Hours</a:t>
            </a:r>
          </a:p>
        </p:txBody>
      </p:sp>
      <p:sp>
        <p:nvSpPr>
          <p:cNvPr id="8" name="TextBox 1">
            <a:extLst>
              <a:ext uri="{FF2B5EF4-FFF2-40B4-BE49-F238E27FC236}">
                <a16:creationId xmlns:a16="http://schemas.microsoft.com/office/drawing/2014/main" id="{C2DB704F-1344-039E-30E2-7A42DECD921A}"/>
              </a:ext>
            </a:extLst>
          </p:cNvPr>
          <p:cNvSpPr txBox="1"/>
          <p:nvPr/>
        </p:nvSpPr>
        <p:spPr>
          <a:xfrm rot="20870937">
            <a:off x="4762066" y="3576014"/>
            <a:ext cx="4805141" cy="322917"/>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kern="1200" dirty="0">
                <a:solidFill>
                  <a:srgbClr val="FF0000"/>
                </a:solidFill>
              </a:rPr>
              <a:t>PROJECTED REVENUE &amp; EXPENSES</a:t>
            </a:r>
            <a:r>
              <a:rPr lang="en-US" sz="1200" kern="1200" baseline="0" dirty="0">
                <a:solidFill>
                  <a:srgbClr val="FF0000"/>
                </a:solidFill>
              </a:rPr>
              <a:t> W/ FEE CHANGE</a:t>
            </a:r>
            <a:endParaRPr lang="en-US" sz="1200" kern="1200" dirty="0">
              <a:solidFill>
                <a:srgbClr val="FF0000"/>
              </a:solidFill>
            </a:endParaRPr>
          </a:p>
        </p:txBody>
      </p:sp>
      <p:sp>
        <p:nvSpPr>
          <p:cNvPr id="9" name="TextBox 1">
            <a:extLst>
              <a:ext uri="{FF2B5EF4-FFF2-40B4-BE49-F238E27FC236}">
                <a16:creationId xmlns:a16="http://schemas.microsoft.com/office/drawing/2014/main" id="{C45E73CA-668B-125D-A363-BB313AB41D30}"/>
              </a:ext>
            </a:extLst>
          </p:cNvPr>
          <p:cNvSpPr txBox="1"/>
          <p:nvPr/>
        </p:nvSpPr>
        <p:spPr>
          <a:xfrm>
            <a:off x="3913355" y="4401030"/>
            <a:ext cx="4805046" cy="322868"/>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kern="1200" baseline="0" dirty="0">
                <a:solidFill>
                  <a:srgbClr val="FF0000"/>
                </a:solidFill>
              </a:rPr>
              <a:t>REVENUE W/ NO CHANGE TO FEE</a:t>
            </a:r>
            <a:endParaRPr lang="en-US" sz="1200" kern="1200" dirty="0">
              <a:solidFill>
                <a:srgbClr val="FF0000"/>
              </a:solidFill>
            </a:endParaRPr>
          </a:p>
        </p:txBody>
      </p:sp>
    </p:spTree>
    <p:extLst>
      <p:ext uri="{BB962C8B-B14F-4D97-AF65-F5344CB8AC3E}">
        <p14:creationId xmlns:p14="http://schemas.microsoft.com/office/powerpoint/2010/main" val="12295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BCAA-9736-5DE0-1DFB-1C5EED92239E}"/>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EE7DECC-89D1-48D2-5347-FE52238548FD}"/>
              </a:ext>
            </a:extLst>
          </p:cNvPr>
          <p:cNvSpPr>
            <a:spLocks noGrp="1"/>
          </p:cNvSpPr>
          <p:nvPr>
            <p:ph idx="1"/>
          </p:nvPr>
        </p:nvSpPr>
        <p:spPr>
          <a:xfrm>
            <a:off x="838200" y="1936034"/>
            <a:ext cx="10515600" cy="4731621"/>
          </a:xfrm>
        </p:spPr>
        <p:txBody>
          <a:bodyPr>
            <a:normAutofit/>
          </a:bodyPr>
          <a:lstStyle/>
          <a:p>
            <a:r>
              <a:rPr lang="en-US" sz="2400" b="1" dirty="0">
                <a:latin typeface="Gill Sans" panose="020B0602020104020203" pitchFamily="34" charset="0"/>
              </a:rPr>
              <a:t>Use of Funds: </a:t>
            </a:r>
          </a:p>
          <a:p>
            <a:pPr lvl="1"/>
            <a:r>
              <a:rPr lang="en-US" sz="2200" dirty="0">
                <a:latin typeface="Gill Sans" panose="020B0602020104020203" pitchFamily="34" charset="0"/>
              </a:rPr>
              <a:t>Fee revenue would be used to support and improve campus </a:t>
            </a:r>
          </a:p>
          <a:p>
            <a:pPr marL="457200" lvl="1" indent="0">
              <a:buNone/>
            </a:pPr>
            <a:r>
              <a:rPr lang="en-US" sz="2200" dirty="0">
                <a:latin typeface="Gill Sans" panose="020B0602020104020203" pitchFamily="34" charset="0"/>
              </a:rPr>
              <a:t>   recreation and wellness facilities, including: </a:t>
            </a:r>
          </a:p>
          <a:p>
            <a:pPr lvl="1"/>
            <a:r>
              <a:rPr lang="en-US" sz="2200" dirty="0">
                <a:latin typeface="Gill Sans" panose="020B0602020104020203" pitchFamily="34" charset="0"/>
              </a:rPr>
              <a:t>Increased open-use hours for fitness center, pool, and dance</a:t>
            </a:r>
          </a:p>
          <a:p>
            <a:pPr marL="457200" lvl="1" indent="0">
              <a:buNone/>
            </a:pPr>
            <a:r>
              <a:rPr lang="en-US" sz="2200" dirty="0">
                <a:latin typeface="Gill Sans" panose="020B0602020104020203" pitchFamily="34" charset="0"/>
              </a:rPr>
              <a:t>   studios </a:t>
            </a:r>
          </a:p>
          <a:p>
            <a:pPr lvl="1"/>
            <a:r>
              <a:rPr lang="en-US" sz="2200" dirty="0">
                <a:latin typeface="Gill Sans" panose="020B0602020104020203" pitchFamily="34" charset="0"/>
              </a:rPr>
              <a:t>Increased recreational swim availability </a:t>
            </a:r>
          </a:p>
          <a:p>
            <a:pPr lvl="1"/>
            <a:r>
              <a:rPr lang="en-US" sz="2200" dirty="0">
                <a:latin typeface="Gill Sans" panose="020B0602020104020203" pitchFamily="34" charset="0"/>
              </a:rPr>
              <a:t>Support related operational costs</a:t>
            </a:r>
          </a:p>
          <a:p>
            <a:pPr lvl="1"/>
            <a:r>
              <a:rPr lang="en-US" sz="2200" dirty="0">
                <a:latin typeface="Gill Sans" panose="020B0602020104020203" pitchFamily="34" charset="0"/>
              </a:rPr>
              <a:t>Funding would also support student employment opportunities, </a:t>
            </a:r>
          </a:p>
          <a:p>
            <a:pPr marL="457200" lvl="1" indent="0">
              <a:buNone/>
            </a:pPr>
            <a:r>
              <a:rPr lang="en-US" sz="2200" dirty="0">
                <a:latin typeface="Gill Sans" panose="020B0602020104020203" pitchFamily="34" charset="0"/>
              </a:rPr>
              <a:t>   including fitness attendants and lifeguards. </a:t>
            </a:r>
          </a:p>
        </p:txBody>
      </p:sp>
      <p:sp>
        <p:nvSpPr>
          <p:cNvPr id="8" name="Title 1">
            <a:extLst>
              <a:ext uri="{FF2B5EF4-FFF2-40B4-BE49-F238E27FC236}">
                <a16:creationId xmlns:a16="http://schemas.microsoft.com/office/drawing/2014/main" id="{093C888A-AAD0-13A9-7FB7-28B93EAD341C}"/>
              </a:ext>
            </a:extLst>
          </p:cNvPr>
          <p:cNvSpPr txBox="1">
            <a:spLocks/>
          </p:cNvSpPr>
          <p:nvPr/>
        </p:nvSpPr>
        <p:spPr>
          <a:xfrm>
            <a:off x="838199" y="610471"/>
            <a:ext cx="10509729" cy="108021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00"/>
                </a:solidFill>
                <a:latin typeface="Jaeger Daily News" pitchFamily="50" charset="0"/>
              </a:rPr>
              <a:t>Proposed Vision: Recreation &amp; Physical Wellness Fee </a:t>
            </a:r>
            <a:endParaRPr lang="en-US" sz="4000" dirty="0">
              <a:latin typeface="Jaeger Daily News" pitchFamily="50" charset="0"/>
            </a:endParaRPr>
          </a:p>
        </p:txBody>
      </p:sp>
      <p:pic>
        <p:nvPicPr>
          <p:cNvPr id="5" name="Picture 4">
            <a:extLst>
              <a:ext uri="{FF2B5EF4-FFF2-40B4-BE49-F238E27FC236}">
                <a16:creationId xmlns:a16="http://schemas.microsoft.com/office/drawing/2014/main" id="{826ED557-2DF6-E055-BB04-52B209F2A089}"/>
              </a:ext>
            </a:extLst>
          </p:cNvPr>
          <p:cNvPicPr>
            <a:picLocks noChangeAspect="1"/>
          </p:cNvPicPr>
          <p:nvPr/>
        </p:nvPicPr>
        <p:blipFill>
          <a:blip r:embed="rId3">
            <a:extLst>
              <a:ext uri="{28A0092B-C50C-407E-A947-70E740481C1C}">
                <a14:useLocalDpi xmlns:a14="http://schemas.microsoft.com/office/drawing/2010/main" val="0"/>
              </a:ext>
            </a:extLst>
          </a:blip>
          <a:srcRect l="27143" r="28413"/>
          <a:stretch>
            <a:fillRect/>
          </a:stretch>
        </p:blipFill>
        <p:spPr>
          <a:xfrm>
            <a:off x="9011128" y="1045029"/>
            <a:ext cx="2336800" cy="5257800"/>
          </a:xfrm>
          <a:prstGeom prst="rect">
            <a:avLst/>
          </a:prstGeom>
        </p:spPr>
      </p:pic>
    </p:spTree>
    <p:extLst>
      <p:ext uri="{BB962C8B-B14F-4D97-AF65-F5344CB8AC3E}">
        <p14:creationId xmlns:p14="http://schemas.microsoft.com/office/powerpoint/2010/main" val="50531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8F1B77-4F75-FC81-8585-882307315457}"/>
              </a:ext>
            </a:extLst>
          </p:cNvPr>
          <p:cNvPicPr>
            <a:picLocks noChangeAspect="1"/>
          </p:cNvPicPr>
          <p:nvPr/>
        </p:nvPicPr>
        <p:blipFill>
          <a:blip r:embed="rId3"/>
          <a:stretch>
            <a:fillRect/>
          </a:stretch>
        </p:blipFill>
        <p:spPr>
          <a:xfrm rot="21357767">
            <a:off x="1441187" y="1483074"/>
            <a:ext cx="3529191" cy="3891851"/>
          </a:xfrm>
          <a:prstGeom prst="rect">
            <a:avLst/>
          </a:prstGeom>
          <a:ln>
            <a:solidFill>
              <a:schemeClr val="tx1"/>
            </a:solidFill>
          </a:ln>
        </p:spPr>
      </p:pic>
      <p:pic>
        <p:nvPicPr>
          <p:cNvPr id="15" name="Picture 14">
            <a:extLst>
              <a:ext uri="{FF2B5EF4-FFF2-40B4-BE49-F238E27FC236}">
                <a16:creationId xmlns:a16="http://schemas.microsoft.com/office/drawing/2014/main" id="{F4E7A4EF-7CF3-2408-A7FF-2FEBE8B3AF13}"/>
              </a:ext>
            </a:extLst>
          </p:cNvPr>
          <p:cNvPicPr>
            <a:picLocks noChangeAspect="1"/>
          </p:cNvPicPr>
          <p:nvPr/>
        </p:nvPicPr>
        <p:blipFill>
          <a:blip r:embed="rId4"/>
          <a:stretch>
            <a:fillRect/>
          </a:stretch>
        </p:blipFill>
        <p:spPr>
          <a:xfrm rot="488947">
            <a:off x="6843131" y="1335259"/>
            <a:ext cx="3651072" cy="4417496"/>
          </a:xfrm>
          <a:prstGeom prst="rect">
            <a:avLst/>
          </a:prstGeom>
          <a:ln>
            <a:solidFill>
              <a:schemeClr val="tx1"/>
            </a:solidFill>
          </a:ln>
        </p:spPr>
      </p:pic>
      <p:sp>
        <p:nvSpPr>
          <p:cNvPr id="16" name="Title 1">
            <a:extLst>
              <a:ext uri="{FF2B5EF4-FFF2-40B4-BE49-F238E27FC236}">
                <a16:creationId xmlns:a16="http://schemas.microsoft.com/office/drawing/2014/main" id="{7530A4B1-6C55-D4E5-B6DD-963A72FD1165}"/>
              </a:ext>
            </a:extLst>
          </p:cNvPr>
          <p:cNvSpPr>
            <a:spLocks noGrp="1"/>
          </p:cNvSpPr>
          <p:nvPr>
            <p:ph type="title"/>
          </p:nvPr>
        </p:nvSpPr>
        <p:spPr>
          <a:xfrm>
            <a:off x="838200" y="365125"/>
            <a:ext cx="10515600" cy="824697"/>
          </a:xfrm>
        </p:spPr>
        <p:txBody>
          <a:bodyPr>
            <a:normAutofit/>
          </a:bodyPr>
          <a:lstStyle/>
          <a:p>
            <a:r>
              <a:rPr lang="en-US" sz="4000" b="1" dirty="0">
                <a:latin typeface="Jaeger Daily News" pitchFamily="50" charset="0"/>
              </a:rPr>
              <a:t>Next Steps – Ballot Measure</a:t>
            </a:r>
            <a:endParaRPr lang="en-US" sz="4000" dirty="0">
              <a:latin typeface="Jaeger Daily News" pitchFamily="50" charset="0"/>
            </a:endParaRPr>
          </a:p>
        </p:txBody>
      </p:sp>
    </p:spTree>
    <p:extLst>
      <p:ext uri="{BB962C8B-B14F-4D97-AF65-F5344CB8AC3E}">
        <p14:creationId xmlns:p14="http://schemas.microsoft.com/office/powerpoint/2010/main" val="345861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C23-C576-C279-A1BF-892926F33E65}"/>
              </a:ext>
            </a:extLst>
          </p:cNvPr>
          <p:cNvSpPr>
            <a:spLocks noGrp="1"/>
          </p:cNvSpPr>
          <p:nvPr>
            <p:ph type="title"/>
          </p:nvPr>
        </p:nvSpPr>
        <p:spPr>
          <a:xfrm>
            <a:off x="838200" y="680811"/>
            <a:ext cx="10515600" cy="1325563"/>
          </a:xfrm>
        </p:spPr>
        <p:txBody>
          <a:bodyPr>
            <a:normAutofit/>
          </a:bodyPr>
          <a:lstStyle/>
          <a:p>
            <a:r>
              <a:rPr lang="en-US" sz="4000" b="1" dirty="0">
                <a:latin typeface="Jaeger Daily News" pitchFamily="50" charset="0"/>
              </a:rPr>
              <a:t>Campus Climate Survey Findings - Resources</a:t>
            </a:r>
          </a:p>
        </p:txBody>
      </p:sp>
      <p:sp>
        <p:nvSpPr>
          <p:cNvPr id="3" name="Content Placeholder 2">
            <a:extLst>
              <a:ext uri="{FF2B5EF4-FFF2-40B4-BE49-F238E27FC236}">
                <a16:creationId xmlns:a16="http://schemas.microsoft.com/office/drawing/2014/main" id="{9410ADFB-A918-9018-717C-B766E4E06C58}"/>
              </a:ext>
            </a:extLst>
          </p:cNvPr>
          <p:cNvSpPr>
            <a:spLocks noGrp="1"/>
          </p:cNvSpPr>
          <p:nvPr>
            <p:ph idx="1"/>
          </p:nvPr>
        </p:nvSpPr>
        <p:spPr>
          <a:xfrm>
            <a:off x="838200" y="2298472"/>
            <a:ext cx="6924675" cy="3024642"/>
          </a:xfrm>
        </p:spPr>
        <p:txBody>
          <a:bodyPr/>
          <a:lstStyle/>
          <a:p>
            <a:r>
              <a:rPr lang="en-US" sz="2400" dirty="0">
                <a:latin typeface="Gill Sans" panose="020B0602020104020203" pitchFamily="34" charset="0"/>
              </a:rPr>
              <a:t>25%-47% of Respondents indicated “Don’t know” or “No opinion” on questions around resource planning and allocation process.</a:t>
            </a:r>
          </a:p>
          <a:p>
            <a:pPr lvl="1"/>
            <a:endParaRPr lang="en-US" dirty="0">
              <a:latin typeface="Gill Sans" panose="020B0602020104020203" pitchFamily="34" charset="0"/>
            </a:endParaRPr>
          </a:p>
          <a:p>
            <a:pPr lvl="1"/>
            <a:r>
              <a:rPr lang="en-US" sz="2200" dirty="0">
                <a:latin typeface="Gill Sans" panose="020B0602020104020203" pitchFamily="34" charset="0"/>
              </a:rPr>
              <a:t>Report on funded resource requests</a:t>
            </a:r>
          </a:p>
          <a:p>
            <a:pPr lvl="1"/>
            <a:r>
              <a:rPr lang="en-US" sz="2200" dirty="0">
                <a:latin typeface="Gill Sans" panose="020B0602020104020203" pitchFamily="34" charset="0"/>
              </a:rPr>
              <a:t>Funding sources for resource requests</a:t>
            </a:r>
          </a:p>
          <a:p>
            <a:pPr lvl="1"/>
            <a:r>
              <a:rPr lang="en-US" sz="2200" dirty="0">
                <a:latin typeface="Gill Sans" panose="020B0602020104020203" pitchFamily="34" charset="0"/>
              </a:rPr>
              <a:t>Process resource requests are reviewed and funded</a:t>
            </a:r>
          </a:p>
        </p:txBody>
      </p:sp>
      <p:pic>
        <p:nvPicPr>
          <p:cNvPr id="1028" name="Picture 4">
            <a:extLst>
              <a:ext uri="{FF2B5EF4-FFF2-40B4-BE49-F238E27FC236}">
                <a16:creationId xmlns:a16="http://schemas.microsoft.com/office/drawing/2014/main" id="{22C8F9AA-1494-4F2B-6FA0-14CFCE42B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774" y="2503714"/>
            <a:ext cx="3537857" cy="217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D9B6-F8F1-BADB-3CDA-FD25FD9888EF}"/>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23C73C41-991E-E7C4-EB27-F4E62AB0C9F0}"/>
              </a:ext>
            </a:extLst>
          </p:cNvPr>
          <p:cNvGrpSpPr/>
          <p:nvPr/>
        </p:nvGrpSpPr>
        <p:grpSpPr>
          <a:xfrm>
            <a:off x="4090432" y="908772"/>
            <a:ext cx="7254875" cy="5192859"/>
            <a:chOff x="4781118" y="904436"/>
            <a:chExt cx="7254875" cy="5192859"/>
          </a:xfrm>
          <a:solidFill>
            <a:schemeClr val="accent6">
              <a:lumMod val="20000"/>
              <a:lumOff val="80000"/>
            </a:schemeClr>
          </a:solidFill>
        </p:grpSpPr>
        <p:sp>
          <p:nvSpPr>
            <p:cNvPr id="43" name="Rectangle: Rounded Corners 42">
              <a:extLst>
                <a:ext uri="{FF2B5EF4-FFF2-40B4-BE49-F238E27FC236}">
                  <a16:creationId xmlns:a16="http://schemas.microsoft.com/office/drawing/2014/main" id="{EEF5C92C-7C0A-5224-5DDF-1D926A5D32CA}"/>
                </a:ext>
              </a:extLst>
            </p:cNvPr>
            <p:cNvSpPr/>
            <p:nvPr/>
          </p:nvSpPr>
          <p:spPr>
            <a:xfrm>
              <a:off x="4781118" y="904436"/>
              <a:ext cx="7254875" cy="5192859"/>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D189AB-FEF0-894C-E308-BBDBBC7A5851}"/>
                </a:ext>
              </a:extLst>
            </p:cNvPr>
            <p:cNvSpPr txBox="1"/>
            <p:nvPr/>
          </p:nvSpPr>
          <p:spPr>
            <a:xfrm>
              <a:off x="5880245" y="915524"/>
              <a:ext cx="4988583" cy="461665"/>
            </a:xfrm>
            <a:prstGeom prst="rect">
              <a:avLst/>
            </a:prstGeom>
            <a:grpFill/>
          </p:spPr>
          <p:txBody>
            <a:bodyPr wrap="square" rtlCol="0">
              <a:spAutoFit/>
            </a:bodyPr>
            <a:lstStyle/>
            <a:p>
              <a:pPr lvl="1" algn="ctr"/>
              <a:r>
                <a:rPr lang="en-US" sz="2400" b="1" dirty="0">
                  <a:latin typeface="Gill Sans" panose="020B0602020104020203" pitchFamily="34" charset="0"/>
                </a:rPr>
                <a:t>Some funded items of 2023-24</a:t>
              </a:r>
              <a:endParaRPr lang="en-US" dirty="0">
                <a:latin typeface="Gill Sans" panose="020B0602020104020203" pitchFamily="34" charset="0"/>
              </a:endParaRPr>
            </a:p>
          </p:txBody>
        </p:sp>
        <p:pic>
          <p:nvPicPr>
            <p:cNvPr id="9" name="Picture 8">
              <a:extLst>
                <a:ext uri="{FF2B5EF4-FFF2-40B4-BE49-F238E27FC236}">
                  <a16:creationId xmlns:a16="http://schemas.microsoft.com/office/drawing/2014/main" id="{D7D7CBCA-2C61-C62C-5680-787B0C0CCC06}"/>
                </a:ext>
              </a:extLst>
            </p:cNvPr>
            <p:cNvPicPr>
              <a:picLocks noChangeAspect="1"/>
            </p:cNvPicPr>
            <p:nvPr/>
          </p:nvPicPr>
          <p:blipFill>
            <a:blip r:embed="rId2"/>
            <a:stretch>
              <a:fillRect/>
            </a:stretch>
          </p:blipFill>
          <p:spPr>
            <a:xfrm>
              <a:off x="10524254" y="1628954"/>
              <a:ext cx="1317182" cy="1276528"/>
            </a:xfrm>
            <a:prstGeom prst="rect">
              <a:avLst/>
            </a:prstGeom>
            <a:grpFill/>
          </p:spPr>
        </p:pic>
        <p:pic>
          <p:nvPicPr>
            <p:cNvPr id="11" name="Picture 10">
              <a:extLst>
                <a:ext uri="{FF2B5EF4-FFF2-40B4-BE49-F238E27FC236}">
                  <a16:creationId xmlns:a16="http://schemas.microsoft.com/office/drawing/2014/main" id="{C0273552-21B0-5E59-1771-3533D586DF82}"/>
                </a:ext>
              </a:extLst>
            </p:cNvPr>
            <p:cNvPicPr>
              <a:picLocks noChangeAspect="1"/>
            </p:cNvPicPr>
            <p:nvPr/>
          </p:nvPicPr>
          <p:blipFill>
            <a:blip r:embed="rId3"/>
            <a:stretch>
              <a:fillRect/>
            </a:stretch>
          </p:blipFill>
          <p:spPr>
            <a:xfrm>
              <a:off x="4881279" y="2905482"/>
              <a:ext cx="998966" cy="1190768"/>
            </a:xfrm>
            <a:prstGeom prst="rect">
              <a:avLst/>
            </a:prstGeom>
            <a:grpFill/>
          </p:spPr>
        </p:pic>
        <p:pic>
          <p:nvPicPr>
            <p:cNvPr id="13" name="Picture 12">
              <a:extLst>
                <a:ext uri="{FF2B5EF4-FFF2-40B4-BE49-F238E27FC236}">
                  <a16:creationId xmlns:a16="http://schemas.microsoft.com/office/drawing/2014/main" id="{D94F1D89-9887-B03A-8967-99E5555F7648}"/>
                </a:ext>
              </a:extLst>
            </p:cNvPr>
            <p:cNvPicPr>
              <a:picLocks noChangeAspect="1"/>
            </p:cNvPicPr>
            <p:nvPr/>
          </p:nvPicPr>
          <p:blipFill>
            <a:blip r:embed="rId4"/>
            <a:stretch>
              <a:fillRect/>
            </a:stretch>
          </p:blipFill>
          <p:spPr>
            <a:xfrm>
              <a:off x="9154380" y="1564077"/>
              <a:ext cx="1133633" cy="1114581"/>
            </a:xfrm>
            <a:prstGeom prst="rect">
              <a:avLst/>
            </a:prstGeom>
            <a:grpFill/>
          </p:spPr>
        </p:pic>
        <p:pic>
          <p:nvPicPr>
            <p:cNvPr id="15" name="Picture 14">
              <a:extLst>
                <a:ext uri="{FF2B5EF4-FFF2-40B4-BE49-F238E27FC236}">
                  <a16:creationId xmlns:a16="http://schemas.microsoft.com/office/drawing/2014/main" id="{FF27B5F9-E38B-70C1-6449-D36ABFC5CE97}"/>
                </a:ext>
              </a:extLst>
            </p:cNvPr>
            <p:cNvPicPr>
              <a:picLocks noChangeAspect="1"/>
            </p:cNvPicPr>
            <p:nvPr/>
          </p:nvPicPr>
          <p:blipFill>
            <a:blip r:embed="rId5"/>
            <a:stretch>
              <a:fillRect/>
            </a:stretch>
          </p:blipFill>
          <p:spPr>
            <a:xfrm>
              <a:off x="10288013" y="3056811"/>
              <a:ext cx="1399028" cy="1381318"/>
            </a:xfrm>
            <a:prstGeom prst="rect">
              <a:avLst/>
            </a:prstGeom>
            <a:grpFill/>
          </p:spPr>
        </p:pic>
        <p:pic>
          <p:nvPicPr>
            <p:cNvPr id="17" name="Picture 16">
              <a:extLst>
                <a:ext uri="{FF2B5EF4-FFF2-40B4-BE49-F238E27FC236}">
                  <a16:creationId xmlns:a16="http://schemas.microsoft.com/office/drawing/2014/main" id="{5AEA3705-C6E8-2454-E16B-98F5CD0BDC4D}"/>
                </a:ext>
              </a:extLst>
            </p:cNvPr>
            <p:cNvPicPr>
              <a:picLocks noChangeAspect="1"/>
            </p:cNvPicPr>
            <p:nvPr/>
          </p:nvPicPr>
          <p:blipFill>
            <a:blip r:embed="rId6"/>
            <a:stretch>
              <a:fillRect/>
            </a:stretch>
          </p:blipFill>
          <p:spPr>
            <a:xfrm>
              <a:off x="8817143" y="4414784"/>
              <a:ext cx="1305107" cy="1600423"/>
            </a:xfrm>
            <a:prstGeom prst="rect">
              <a:avLst/>
            </a:prstGeom>
            <a:grpFill/>
          </p:spPr>
        </p:pic>
        <p:pic>
          <p:nvPicPr>
            <p:cNvPr id="19" name="Picture 18">
              <a:extLst>
                <a:ext uri="{FF2B5EF4-FFF2-40B4-BE49-F238E27FC236}">
                  <a16:creationId xmlns:a16="http://schemas.microsoft.com/office/drawing/2014/main" id="{D773BDDD-2519-7590-C0C9-C2BCE62B8D0A}"/>
                </a:ext>
              </a:extLst>
            </p:cNvPr>
            <p:cNvPicPr>
              <a:picLocks noChangeAspect="1"/>
            </p:cNvPicPr>
            <p:nvPr/>
          </p:nvPicPr>
          <p:blipFill>
            <a:blip r:embed="rId7"/>
            <a:stretch>
              <a:fillRect/>
            </a:stretch>
          </p:blipFill>
          <p:spPr>
            <a:xfrm>
              <a:off x="7295137" y="4576731"/>
              <a:ext cx="1190791" cy="1276528"/>
            </a:xfrm>
            <a:prstGeom prst="rect">
              <a:avLst/>
            </a:prstGeom>
            <a:grpFill/>
          </p:spPr>
        </p:pic>
        <p:pic>
          <p:nvPicPr>
            <p:cNvPr id="21" name="Picture 20">
              <a:extLst>
                <a:ext uri="{FF2B5EF4-FFF2-40B4-BE49-F238E27FC236}">
                  <a16:creationId xmlns:a16="http://schemas.microsoft.com/office/drawing/2014/main" id="{FC223330-C666-A622-0EB3-754AB6CDD870}"/>
                </a:ext>
              </a:extLst>
            </p:cNvPr>
            <p:cNvPicPr>
              <a:picLocks noChangeAspect="1"/>
            </p:cNvPicPr>
            <p:nvPr/>
          </p:nvPicPr>
          <p:blipFill>
            <a:blip r:embed="rId8"/>
            <a:stretch>
              <a:fillRect/>
            </a:stretch>
          </p:blipFill>
          <p:spPr>
            <a:xfrm>
              <a:off x="7661161" y="2965313"/>
              <a:ext cx="1066949" cy="1305107"/>
            </a:xfrm>
            <a:prstGeom prst="rect">
              <a:avLst/>
            </a:prstGeom>
            <a:grpFill/>
          </p:spPr>
        </p:pic>
        <p:pic>
          <p:nvPicPr>
            <p:cNvPr id="23" name="Picture 22">
              <a:extLst>
                <a:ext uri="{FF2B5EF4-FFF2-40B4-BE49-F238E27FC236}">
                  <a16:creationId xmlns:a16="http://schemas.microsoft.com/office/drawing/2014/main" id="{79B8EFDB-87CE-ECB4-DFA0-92CA06E7DBE1}"/>
                </a:ext>
              </a:extLst>
            </p:cNvPr>
            <p:cNvPicPr>
              <a:picLocks noChangeAspect="1"/>
            </p:cNvPicPr>
            <p:nvPr/>
          </p:nvPicPr>
          <p:blipFill>
            <a:blip r:embed="rId9"/>
            <a:stretch>
              <a:fillRect/>
            </a:stretch>
          </p:blipFill>
          <p:spPr>
            <a:xfrm>
              <a:off x="5653594" y="4435671"/>
              <a:ext cx="1419423" cy="1590897"/>
            </a:xfrm>
            <a:prstGeom prst="rect">
              <a:avLst/>
            </a:prstGeom>
            <a:grpFill/>
          </p:spPr>
        </p:pic>
        <p:pic>
          <p:nvPicPr>
            <p:cNvPr id="25" name="Picture 24">
              <a:extLst>
                <a:ext uri="{FF2B5EF4-FFF2-40B4-BE49-F238E27FC236}">
                  <a16:creationId xmlns:a16="http://schemas.microsoft.com/office/drawing/2014/main" id="{5A3FFADE-ACDB-520A-90F1-CF3DCEF73EE9}"/>
                </a:ext>
              </a:extLst>
            </p:cNvPr>
            <p:cNvPicPr>
              <a:picLocks noChangeAspect="1"/>
            </p:cNvPicPr>
            <p:nvPr/>
          </p:nvPicPr>
          <p:blipFill>
            <a:blip r:embed="rId10"/>
            <a:stretch>
              <a:fillRect/>
            </a:stretch>
          </p:blipFill>
          <p:spPr>
            <a:xfrm>
              <a:off x="7631467" y="1344369"/>
              <a:ext cx="1200318" cy="1476581"/>
            </a:xfrm>
            <a:prstGeom prst="rect">
              <a:avLst/>
            </a:prstGeom>
            <a:grpFill/>
          </p:spPr>
        </p:pic>
        <p:pic>
          <p:nvPicPr>
            <p:cNvPr id="27" name="Picture 26">
              <a:extLst>
                <a:ext uri="{FF2B5EF4-FFF2-40B4-BE49-F238E27FC236}">
                  <a16:creationId xmlns:a16="http://schemas.microsoft.com/office/drawing/2014/main" id="{BD5B001A-FB65-0036-DF21-3AC1FDAA0ECF}"/>
                </a:ext>
              </a:extLst>
            </p:cNvPr>
            <p:cNvPicPr>
              <a:picLocks noChangeAspect="1"/>
            </p:cNvPicPr>
            <p:nvPr/>
          </p:nvPicPr>
          <p:blipFill>
            <a:blip r:embed="rId11"/>
            <a:stretch>
              <a:fillRect/>
            </a:stretch>
          </p:blipFill>
          <p:spPr>
            <a:xfrm>
              <a:off x="6040324" y="3027420"/>
              <a:ext cx="1390844" cy="1305107"/>
            </a:xfrm>
            <a:prstGeom prst="rect">
              <a:avLst/>
            </a:prstGeom>
            <a:grpFill/>
          </p:spPr>
        </p:pic>
        <p:pic>
          <p:nvPicPr>
            <p:cNvPr id="29" name="Picture 28">
              <a:extLst>
                <a:ext uri="{FF2B5EF4-FFF2-40B4-BE49-F238E27FC236}">
                  <a16:creationId xmlns:a16="http://schemas.microsoft.com/office/drawing/2014/main" id="{71562515-DBC9-7F28-685A-B46C75F33E57}"/>
                </a:ext>
              </a:extLst>
            </p:cNvPr>
            <p:cNvPicPr>
              <a:picLocks noChangeAspect="1"/>
            </p:cNvPicPr>
            <p:nvPr/>
          </p:nvPicPr>
          <p:blipFill>
            <a:blip r:embed="rId12"/>
            <a:stretch>
              <a:fillRect/>
            </a:stretch>
          </p:blipFill>
          <p:spPr>
            <a:xfrm>
              <a:off x="6003297" y="1456927"/>
              <a:ext cx="1343212" cy="1381318"/>
            </a:xfrm>
            <a:prstGeom prst="rect">
              <a:avLst/>
            </a:prstGeom>
            <a:grpFill/>
          </p:spPr>
        </p:pic>
        <p:pic>
          <p:nvPicPr>
            <p:cNvPr id="31" name="Picture 30">
              <a:extLst>
                <a:ext uri="{FF2B5EF4-FFF2-40B4-BE49-F238E27FC236}">
                  <a16:creationId xmlns:a16="http://schemas.microsoft.com/office/drawing/2014/main" id="{C45E79D3-4FC4-FD19-BFE8-6CA84C77AC11}"/>
                </a:ext>
              </a:extLst>
            </p:cNvPr>
            <p:cNvPicPr>
              <a:picLocks noChangeAspect="1"/>
            </p:cNvPicPr>
            <p:nvPr/>
          </p:nvPicPr>
          <p:blipFill>
            <a:blip r:embed="rId13"/>
            <a:stretch>
              <a:fillRect/>
            </a:stretch>
          </p:blipFill>
          <p:spPr>
            <a:xfrm>
              <a:off x="8909874" y="2812026"/>
              <a:ext cx="1228896" cy="1505160"/>
            </a:xfrm>
            <a:prstGeom prst="rect">
              <a:avLst/>
            </a:prstGeom>
            <a:grpFill/>
          </p:spPr>
        </p:pic>
        <p:grpSp>
          <p:nvGrpSpPr>
            <p:cNvPr id="48" name="Group 47">
              <a:extLst>
                <a:ext uri="{FF2B5EF4-FFF2-40B4-BE49-F238E27FC236}">
                  <a16:creationId xmlns:a16="http://schemas.microsoft.com/office/drawing/2014/main" id="{1B4ED920-6DB0-7A71-191A-D3117028E89F}"/>
                </a:ext>
              </a:extLst>
            </p:cNvPr>
            <p:cNvGrpSpPr/>
            <p:nvPr/>
          </p:nvGrpSpPr>
          <p:grpSpPr>
            <a:xfrm>
              <a:off x="10290011" y="4502542"/>
              <a:ext cx="1101889" cy="1350717"/>
              <a:chOff x="10290011" y="4502542"/>
              <a:chExt cx="1181265" cy="1375884"/>
            </a:xfrm>
            <a:grpFill/>
          </p:grpSpPr>
          <p:pic>
            <p:nvPicPr>
              <p:cNvPr id="45" name="Picture 44">
                <a:extLst>
                  <a:ext uri="{FF2B5EF4-FFF2-40B4-BE49-F238E27FC236}">
                    <a16:creationId xmlns:a16="http://schemas.microsoft.com/office/drawing/2014/main" id="{72FA9325-CB2B-6B1A-8981-19A8EE8D884E}"/>
                  </a:ext>
                </a:extLst>
              </p:cNvPr>
              <p:cNvPicPr>
                <a:picLocks noChangeAspect="1"/>
              </p:cNvPicPr>
              <p:nvPr/>
            </p:nvPicPr>
            <p:blipFill>
              <a:blip r:embed="rId14"/>
              <a:stretch>
                <a:fillRect/>
              </a:stretch>
            </p:blipFill>
            <p:spPr>
              <a:xfrm>
                <a:off x="10290011" y="4502542"/>
                <a:ext cx="1181265" cy="971686"/>
              </a:xfrm>
              <a:prstGeom prst="rect">
                <a:avLst/>
              </a:prstGeom>
              <a:grpFill/>
            </p:spPr>
          </p:pic>
          <p:pic>
            <p:nvPicPr>
              <p:cNvPr id="47" name="Picture 46">
                <a:extLst>
                  <a:ext uri="{FF2B5EF4-FFF2-40B4-BE49-F238E27FC236}">
                    <a16:creationId xmlns:a16="http://schemas.microsoft.com/office/drawing/2014/main" id="{C9DBAA76-ECD5-BE54-EB6B-FACA3F7E4FF3}"/>
                  </a:ext>
                </a:extLst>
              </p:cNvPr>
              <p:cNvPicPr>
                <a:picLocks noChangeAspect="1"/>
              </p:cNvPicPr>
              <p:nvPr/>
            </p:nvPicPr>
            <p:blipFill>
              <a:blip r:embed="rId15"/>
              <a:stretch>
                <a:fillRect/>
              </a:stretch>
            </p:blipFill>
            <p:spPr>
              <a:xfrm>
                <a:off x="10290011" y="5463260"/>
                <a:ext cx="1181265" cy="415166"/>
              </a:xfrm>
              <a:prstGeom prst="rect">
                <a:avLst/>
              </a:prstGeom>
              <a:grpFill/>
            </p:spPr>
          </p:pic>
        </p:grpSp>
      </p:grpSp>
      <p:sp>
        <p:nvSpPr>
          <p:cNvPr id="2" name="Title 1">
            <a:extLst>
              <a:ext uri="{FF2B5EF4-FFF2-40B4-BE49-F238E27FC236}">
                <a16:creationId xmlns:a16="http://schemas.microsoft.com/office/drawing/2014/main" id="{5BF900DF-A4C4-F955-1E6D-4F046D0121F6}"/>
              </a:ext>
            </a:extLst>
          </p:cNvPr>
          <p:cNvSpPr>
            <a:spLocks noGrp="1"/>
          </p:cNvSpPr>
          <p:nvPr>
            <p:ph type="title"/>
          </p:nvPr>
        </p:nvSpPr>
        <p:spPr>
          <a:xfrm>
            <a:off x="846691" y="181483"/>
            <a:ext cx="10336153" cy="811035"/>
          </a:xfrm>
        </p:spPr>
        <p:txBody>
          <a:bodyPr>
            <a:normAutofit/>
          </a:bodyPr>
          <a:lstStyle/>
          <a:p>
            <a:r>
              <a:rPr lang="en-US" sz="4000" b="1" dirty="0">
                <a:latin typeface="Jaeger Daily News" pitchFamily="50" charset="0"/>
              </a:rPr>
              <a:t>Funded Resource Requests 2023-24</a:t>
            </a:r>
            <a:endParaRPr lang="en-US" sz="4000" dirty="0">
              <a:latin typeface="Jaeger Daily News" pitchFamily="50" charset="0"/>
            </a:endParaRPr>
          </a:p>
        </p:txBody>
      </p:sp>
      <p:sp>
        <p:nvSpPr>
          <p:cNvPr id="4" name="Cylinder 3">
            <a:extLst>
              <a:ext uri="{FF2B5EF4-FFF2-40B4-BE49-F238E27FC236}">
                <a16:creationId xmlns:a16="http://schemas.microsoft.com/office/drawing/2014/main" id="{33409A0C-1454-380A-8B22-26DA51B89118}"/>
              </a:ext>
            </a:extLst>
          </p:cNvPr>
          <p:cNvSpPr/>
          <p:nvPr/>
        </p:nvSpPr>
        <p:spPr>
          <a:xfrm>
            <a:off x="846692" y="1605516"/>
            <a:ext cx="2371061" cy="3646968"/>
          </a:xfrm>
          <a:prstGeom prst="can">
            <a:avLst>
              <a:gd name="adj" fmla="val 0"/>
            </a:avLst>
          </a:prstGeom>
          <a:gradFill flip="none" rotWithShape="1">
            <a:gsLst>
              <a:gs pos="0">
                <a:schemeClr val="accent1">
                  <a:lumMod val="5000"/>
                  <a:lumOff val="95000"/>
                </a:schemeClr>
              </a:gs>
              <a:gs pos="55000">
                <a:srgbClr val="008345">
                  <a:lumMod val="100000"/>
                </a:srgbClr>
              </a:gs>
            </a:gsLst>
            <a:lin ang="54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25000"/>
                  </a:schemeClr>
                </a:solidFill>
                <a:latin typeface="Gill Sans" panose="020B0602020104020203" pitchFamily="34" charset="0"/>
              </a:rPr>
              <a:t>65 </a:t>
            </a:r>
          </a:p>
          <a:p>
            <a:pPr algn="ctr"/>
            <a:r>
              <a:rPr lang="en-US" sz="2400" b="1" dirty="0">
                <a:solidFill>
                  <a:schemeClr val="bg2">
                    <a:lumMod val="25000"/>
                  </a:schemeClr>
                </a:solidFill>
                <a:latin typeface="Gill Sans" panose="020B0602020104020203" pitchFamily="34" charset="0"/>
              </a:rPr>
              <a:t>One-Time Resource Requests</a:t>
            </a:r>
          </a:p>
          <a:p>
            <a:pPr algn="ctr"/>
            <a:endParaRPr lang="en-US" sz="2400" b="1" dirty="0">
              <a:latin typeface="Gill Sans" panose="020B0602020104020203" pitchFamily="34" charset="0"/>
            </a:endParaRPr>
          </a:p>
          <a:p>
            <a:pPr algn="ctr"/>
            <a:endParaRPr lang="en-US" sz="2400" b="1" dirty="0">
              <a:latin typeface="Gill Sans" panose="020B0602020104020203" pitchFamily="34" charset="0"/>
            </a:endParaRPr>
          </a:p>
          <a:p>
            <a:pPr algn="ctr"/>
            <a:endParaRPr lang="en-US" sz="2400" b="1" dirty="0">
              <a:latin typeface="Gill Sans" panose="020B0602020104020203" pitchFamily="34" charset="0"/>
            </a:endParaRPr>
          </a:p>
          <a:p>
            <a:pPr algn="ctr"/>
            <a:endParaRPr lang="en-US" sz="2400" b="1" dirty="0">
              <a:latin typeface="Gill Sans" panose="020B0602020104020203" pitchFamily="34" charset="0"/>
            </a:endParaRPr>
          </a:p>
          <a:p>
            <a:pPr algn="ctr"/>
            <a:endParaRPr lang="en-US" sz="2400" b="1" dirty="0">
              <a:latin typeface="Gill Sans" panose="020B0602020104020203" pitchFamily="34" charset="0"/>
            </a:endParaRPr>
          </a:p>
          <a:p>
            <a:pPr algn="ctr"/>
            <a:endParaRPr lang="en-US" dirty="0">
              <a:latin typeface="Gill Sans" panose="020B0602020104020203" pitchFamily="34" charset="0"/>
            </a:endParaRPr>
          </a:p>
        </p:txBody>
      </p:sp>
      <p:sp>
        <p:nvSpPr>
          <p:cNvPr id="5" name="Cylinder 4">
            <a:extLst>
              <a:ext uri="{FF2B5EF4-FFF2-40B4-BE49-F238E27FC236}">
                <a16:creationId xmlns:a16="http://schemas.microsoft.com/office/drawing/2014/main" id="{3F59CA66-7749-EDBE-E6C6-B8186412E49A}"/>
              </a:ext>
            </a:extLst>
          </p:cNvPr>
          <p:cNvSpPr/>
          <p:nvPr/>
        </p:nvSpPr>
        <p:spPr>
          <a:xfrm>
            <a:off x="846693" y="3150669"/>
            <a:ext cx="2371062" cy="2163726"/>
          </a:xfrm>
          <a:prstGeom prst="can">
            <a:avLst>
              <a:gd name="adj"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Gill Sans" panose="020B0602020104020203" pitchFamily="34" charset="0"/>
              </a:rPr>
              <a:t>36 Funded</a:t>
            </a:r>
          </a:p>
          <a:p>
            <a:pPr algn="ctr"/>
            <a:endParaRPr lang="en-US" sz="2400" b="1" dirty="0">
              <a:latin typeface="Gill Sans" panose="020B0602020104020203" pitchFamily="34" charset="0"/>
            </a:endParaRPr>
          </a:p>
          <a:p>
            <a:pPr algn="ctr"/>
            <a:endParaRPr lang="en-US" dirty="0">
              <a:latin typeface="Gill Sans" panose="020B0602020104020203" pitchFamily="34" charset="0"/>
            </a:endParaRPr>
          </a:p>
        </p:txBody>
      </p:sp>
    </p:spTree>
    <p:extLst>
      <p:ext uri="{BB962C8B-B14F-4D97-AF65-F5344CB8AC3E}">
        <p14:creationId xmlns:p14="http://schemas.microsoft.com/office/powerpoint/2010/main" val="331300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AAB3-92CD-FCAF-2879-4D539AEDF5D1}"/>
              </a:ext>
            </a:extLst>
          </p:cNvPr>
          <p:cNvSpPr>
            <a:spLocks noGrp="1"/>
          </p:cNvSpPr>
          <p:nvPr>
            <p:ph type="title"/>
          </p:nvPr>
        </p:nvSpPr>
        <p:spPr>
          <a:xfrm>
            <a:off x="877886" y="365125"/>
            <a:ext cx="10475913" cy="1325563"/>
          </a:xfrm>
        </p:spPr>
        <p:txBody>
          <a:bodyPr>
            <a:normAutofit/>
          </a:bodyPr>
          <a:lstStyle/>
          <a:p>
            <a:r>
              <a:rPr lang="en-US" sz="4000" b="1" dirty="0">
                <a:latin typeface="Jaeger Daily News" pitchFamily="50" charset="0"/>
              </a:rPr>
              <a:t>Funding for PPR Resource Requests</a:t>
            </a:r>
          </a:p>
        </p:txBody>
      </p:sp>
      <p:sp>
        <p:nvSpPr>
          <p:cNvPr id="3" name="Content Placeholder 2">
            <a:extLst>
              <a:ext uri="{FF2B5EF4-FFF2-40B4-BE49-F238E27FC236}">
                <a16:creationId xmlns:a16="http://schemas.microsoft.com/office/drawing/2014/main" id="{6CD1BEB5-B077-E44C-1F0D-29E32C5F3A09}"/>
              </a:ext>
            </a:extLst>
          </p:cNvPr>
          <p:cNvSpPr>
            <a:spLocks noGrp="1"/>
          </p:cNvSpPr>
          <p:nvPr>
            <p:ph idx="1"/>
          </p:nvPr>
        </p:nvSpPr>
        <p:spPr>
          <a:xfrm>
            <a:off x="838200" y="1690687"/>
            <a:ext cx="10515600" cy="4486275"/>
          </a:xfrm>
        </p:spPr>
        <p:txBody>
          <a:bodyPr>
            <a:normAutofit/>
          </a:bodyPr>
          <a:lstStyle/>
          <a:p>
            <a:r>
              <a:rPr lang="en-US" sz="2400" dirty="0">
                <a:latin typeface="Gill Sans" panose="020B0602020104020203" pitchFamily="34" charset="0"/>
              </a:rPr>
              <a:t>PARS Trust PPR “Endowment”</a:t>
            </a:r>
          </a:p>
          <a:p>
            <a:pPr lvl="1"/>
            <a:endParaRPr lang="en-US" dirty="0">
              <a:latin typeface="Gill Sans" panose="020B0602020104020203" pitchFamily="34" charset="0"/>
            </a:endParaRPr>
          </a:p>
          <a:p>
            <a:pPr lvl="1"/>
            <a:endParaRPr lang="en-US" dirty="0">
              <a:latin typeface="Gill Sans" panose="020B0602020104020203" pitchFamily="34" charset="0"/>
            </a:endParaRPr>
          </a:p>
          <a:p>
            <a:pPr lvl="1"/>
            <a:endParaRPr lang="en-US" dirty="0">
              <a:latin typeface="Gill Sans" panose="020B0602020104020203" pitchFamily="34" charset="0"/>
            </a:endParaRPr>
          </a:p>
          <a:p>
            <a:endParaRPr lang="en-US" sz="2400" dirty="0">
              <a:latin typeface="Gill Sans" panose="020B0602020104020203" pitchFamily="34" charset="0"/>
            </a:endParaRPr>
          </a:p>
          <a:p>
            <a:pPr lvl="1"/>
            <a:endParaRPr lang="en-US" dirty="0">
              <a:latin typeface="Gill Sans" panose="020B0602020104020203" pitchFamily="34" charset="0"/>
            </a:endParaRPr>
          </a:p>
        </p:txBody>
      </p:sp>
      <p:graphicFrame>
        <p:nvGraphicFramePr>
          <p:cNvPr id="4" name="Diagram 3">
            <a:extLst>
              <a:ext uri="{FF2B5EF4-FFF2-40B4-BE49-F238E27FC236}">
                <a16:creationId xmlns:a16="http://schemas.microsoft.com/office/drawing/2014/main" id="{388233F0-D9CF-D0F8-87B8-D382EA6060E4}"/>
              </a:ext>
            </a:extLst>
          </p:cNvPr>
          <p:cNvGraphicFramePr/>
          <p:nvPr>
            <p:extLst>
              <p:ext uri="{D42A27DB-BD31-4B8C-83A1-F6EECF244321}">
                <p14:modId xmlns:p14="http://schemas.microsoft.com/office/powerpoint/2010/main" val="1590249738"/>
              </p:ext>
            </p:extLst>
          </p:nvPr>
        </p:nvGraphicFramePr>
        <p:xfrm>
          <a:off x="877887" y="2550319"/>
          <a:ext cx="10436226" cy="2767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0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4B2B-9E94-167F-01DA-F54E49ABC26C}"/>
              </a:ext>
            </a:extLst>
          </p:cNvPr>
          <p:cNvSpPr>
            <a:spLocks noGrp="1"/>
          </p:cNvSpPr>
          <p:nvPr>
            <p:ph type="title"/>
          </p:nvPr>
        </p:nvSpPr>
        <p:spPr>
          <a:xfrm>
            <a:off x="413657" y="365125"/>
            <a:ext cx="11332029" cy="1444625"/>
          </a:xfrm>
        </p:spPr>
        <p:txBody>
          <a:bodyPr>
            <a:normAutofit fontScale="90000"/>
          </a:bodyPr>
          <a:lstStyle/>
          <a:p>
            <a:r>
              <a:rPr lang="en-US" b="1" dirty="0">
                <a:latin typeface="Jaeger Daily News" pitchFamily="50" charset="0"/>
              </a:rPr>
              <a:t>Funding for PPR Resource Requests – Cont’d</a:t>
            </a:r>
            <a:br>
              <a:rPr lang="en-US" b="1" dirty="0">
                <a:latin typeface="Jaeger Daily News" pitchFamily="50" charset="0"/>
              </a:rPr>
            </a:br>
            <a:r>
              <a:rPr lang="en-US" sz="2700" b="1" dirty="0">
                <a:latin typeface="Jaeger Daily News" pitchFamily="50" charset="0"/>
              </a:rPr>
              <a:t>Leveraging the PARS Trust PPR Funds</a:t>
            </a:r>
            <a:br>
              <a:rPr lang="en-US" b="1" dirty="0">
                <a:latin typeface="Jaeger Daily News" pitchFamily="50" charset="0"/>
              </a:rPr>
            </a:br>
            <a:endParaRPr lang="en-US" dirty="0">
              <a:latin typeface="Jaeger Daily News" pitchFamily="50" charset="0"/>
            </a:endParaRPr>
          </a:p>
        </p:txBody>
      </p:sp>
      <p:graphicFrame>
        <p:nvGraphicFramePr>
          <p:cNvPr id="8" name="Diagram 7">
            <a:extLst>
              <a:ext uri="{FF2B5EF4-FFF2-40B4-BE49-F238E27FC236}">
                <a16:creationId xmlns:a16="http://schemas.microsoft.com/office/drawing/2014/main" id="{E45055E6-F9E5-8B65-6616-6E5306DB949B}"/>
              </a:ext>
            </a:extLst>
          </p:cNvPr>
          <p:cNvGraphicFramePr/>
          <p:nvPr>
            <p:extLst>
              <p:ext uri="{D42A27DB-BD31-4B8C-83A1-F6EECF244321}">
                <p14:modId xmlns:p14="http://schemas.microsoft.com/office/powerpoint/2010/main" val="1921936491"/>
              </p:ext>
            </p:extLst>
          </p:nvPr>
        </p:nvGraphicFramePr>
        <p:xfrm>
          <a:off x="2295403" y="1279600"/>
          <a:ext cx="7601194" cy="4906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1F3EE0A-7476-9E06-EFEC-F4C2C570E378}"/>
              </a:ext>
            </a:extLst>
          </p:cNvPr>
          <p:cNvPicPr>
            <a:picLocks noChangeAspect="1"/>
          </p:cNvPicPr>
          <p:nvPr/>
        </p:nvPicPr>
        <p:blipFill>
          <a:blip r:embed="rId7">
            <a:extLst>
              <a:ext uri="{28A0092B-C50C-407E-A947-70E740481C1C}">
                <a14:useLocalDpi xmlns:a14="http://schemas.microsoft.com/office/drawing/2010/main" val="0"/>
              </a:ext>
            </a:extLst>
          </a:blip>
          <a:srcRect t="28449"/>
          <a:stretch>
            <a:fillRect/>
          </a:stretch>
        </p:blipFill>
        <p:spPr>
          <a:xfrm>
            <a:off x="54427" y="2724224"/>
            <a:ext cx="4869421" cy="3484131"/>
          </a:xfrm>
          <a:prstGeom prst="rect">
            <a:avLst/>
          </a:prstGeom>
        </p:spPr>
      </p:pic>
      <p:pic>
        <p:nvPicPr>
          <p:cNvPr id="6" name="Picture 5">
            <a:extLst>
              <a:ext uri="{FF2B5EF4-FFF2-40B4-BE49-F238E27FC236}">
                <a16:creationId xmlns:a16="http://schemas.microsoft.com/office/drawing/2014/main" id="{C5EEF3FB-CC71-6FD5-76DB-095DC9ADBA65}"/>
              </a:ext>
            </a:extLst>
          </p:cNvPr>
          <p:cNvPicPr>
            <a:picLocks noChangeAspect="1"/>
          </p:cNvPicPr>
          <p:nvPr/>
        </p:nvPicPr>
        <p:blipFill>
          <a:blip r:embed="rId8">
            <a:extLst>
              <a:ext uri="{28A0092B-C50C-407E-A947-70E740481C1C}">
                <a14:useLocalDpi xmlns:a14="http://schemas.microsoft.com/office/drawing/2010/main" val="0"/>
              </a:ext>
            </a:extLst>
          </a:blip>
          <a:srcRect l="30794" r="28996" b="40467"/>
          <a:stretch>
            <a:fillRect/>
          </a:stretch>
        </p:blipFill>
        <p:spPr>
          <a:xfrm>
            <a:off x="8436429" y="1088570"/>
            <a:ext cx="3457973" cy="5119785"/>
          </a:xfrm>
          <a:prstGeom prst="rect">
            <a:avLst/>
          </a:prstGeom>
        </p:spPr>
      </p:pic>
    </p:spTree>
    <p:extLst>
      <p:ext uri="{BB962C8B-B14F-4D97-AF65-F5344CB8AC3E}">
        <p14:creationId xmlns:p14="http://schemas.microsoft.com/office/powerpoint/2010/main" val="263891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A009-5B25-CE6B-C531-3C87A431352F}"/>
              </a:ext>
            </a:extLst>
          </p:cNvPr>
          <p:cNvSpPr>
            <a:spLocks noGrp="1"/>
          </p:cNvSpPr>
          <p:nvPr>
            <p:ph type="title"/>
          </p:nvPr>
        </p:nvSpPr>
        <p:spPr>
          <a:xfrm>
            <a:off x="849086" y="397783"/>
            <a:ext cx="10504714" cy="1325563"/>
          </a:xfrm>
        </p:spPr>
        <p:txBody>
          <a:bodyPr>
            <a:normAutofit/>
          </a:bodyPr>
          <a:lstStyle/>
          <a:p>
            <a:r>
              <a:rPr lang="en-US" sz="4000" b="1" dirty="0">
                <a:latin typeface="Jaeger Daily News" pitchFamily="50" charset="0"/>
              </a:rPr>
              <a:t>PPR Process to Fund Resource Requests</a:t>
            </a:r>
          </a:p>
        </p:txBody>
      </p:sp>
      <p:graphicFrame>
        <p:nvGraphicFramePr>
          <p:cNvPr id="4" name="Diagram 3">
            <a:extLst>
              <a:ext uri="{FF2B5EF4-FFF2-40B4-BE49-F238E27FC236}">
                <a16:creationId xmlns:a16="http://schemas.microsoft.com/office/drawing/2014/main" id="{0CE41047-9D2F-A283-3AA2-EAC10A8D448A}"/>
              </a:ext>
            </a:extLst>
          </p:cNvPr>
          <p:cNvGraphicFramePr/>
          <p:nvPr>
            <p:extLst>
              <p:ext uri="{D42A27DB-BD31-4B8C-83A1-F6EECF244321}">
                <p14:modId xmlns:p14="http://schemas.microsoft.com/office/powerpoint/2010/main" val="1446563475"/>
              </p:ext>
            </p:extLst>
          </p:nvPr>
        </p:nvGraphicFramePr>
        <p:xfrm>
          <a:off x="138896" y="1261641"/>
          <a:ext cx="11875626" cy="4849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790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E166C1-F96F-9550-57AA-4F3EEAA1C122}"/>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B9478807-0E63-EFE6-5316-9FE68BC4B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6965BB5-0A0C-6D4A-ECB3-1737A332CA09}"/>
              </a:ext>
            </a:extLst>
          </p:cNvPr>
          <p:cNvSpPr>
            <a:spLocks noGrp="1"/>
          </p:cNvSpPr>
          <p:nvPr>
            <p:ph type="title"/>
          </p:nvPr>
        </p:nvSpPr>
        <p:spPr>
          <a:xfrm>
            <a:off x="5412862" y="1210835"/>
            <a:ext cx="6251110" cy="3198432"/>
          </a:xfrm>
        </p:spPr>
        <p:txBody>
          <a:bodyPr vert="horz" lIns="91440" tIns="45720" rIns="91440" bIns="45720" rtlCol="0" anchor="b">
            <a:noAutofit/>
          </a:bodyPr>
          <a:lstStyle/>
          <a:p>
            <a:r>
              <a:rPr lang="en-US" sz="3300" b="1" dirty="0">
                <a:latin typeface="Gill Sans" panose="020B0602020104020203" pitchFamily="34" charset="0"/>
              </a:rPr>
              <a:t>Welcome!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Allie Montero</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Faculty,</a:t>
            </a:r>
            <a:br>
              <a:rPr lang="en-US" sz="3300" b="1" dirty="0">
                <a:latin typeface="Gill Sans" panose="020B0602020104020203" pitchFamily="34" charset="0"/>
              </a:rPr>
            </a:br>
            <a:r>
              <a:rPr lang="en-US" sz="3300" b="1" dirty="0">
                <a:latin typeface="Gill Sans" panose="020B0602020104020203" pitchFamily="34" charset="0"/>
              </a:rPr>
              <a:t>Nursing</a:t>
            </a:r>
          </a:p>
        </p:txBody>
      </p:sp>
      <p:pic>
        <p:nvPicPr>
          <p:cNvPr id="8" name="Picture Placeholder 2">
            <a:extLst>
              <a:ext uri="{FF2B5EF4-FFF2-40B4-BE49-F238E27FC236}">
                <a16:creationId xmlns:a16="http://schemas.microsoft.com/office/drawing/2014/main" id="{79EB6E2B-8ED9-D530-B623-ED4E46F9C07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0337" t="1544" r="7291" b="3022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D1EB08B4-5946-BD2F-9E28-D284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9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1116-667F-B2FA-09F5-50E69CF84E23}"/>
              </a:ext>
            </a:extLst>
          </p:cNvPr>
          <p:cNvSpPr>
            <a:spLocks noGrp="1"/>
          </p:cNvSpPr>
          <p:nvPr>
            <p:ph type="title"/>
          </p:nvPr>
        </p:nvSpPr>
        <p:spPr>
          <a:xfrm>
            <a:off x="979715" y="1138523"/>
            <a:ext cx="10287000" cy="2015795"/>
          </a:xfrm>
        </p:spPr>
        <p:txBody>
          <a:bodyPr>
            <a:noAutofit/>
          </a:bodyPr>
          <a:lstStyle/>
          <a:p>
            <a:r>
              <a:rPr lang="en-US" dirty="0">
                <a:latin typeface="Jaeger Daily News" pitchFamily="50" charset="0"/>
              </a:rPr>
              <a:t>Group Activity: Reflecting on Our EMP Contributions</a:t>
            </a:r>
          </a:p>
        </p:txBody>
      </p:sp>
      <p:pic>
        <p:nvPicPr>
          <p:cNvPr id="4" name="Picture 3">
            <a:extLst>
              <a:ext uri="{FF2B5EF4-FFF2-40B4-BE49-F238E27FC236}">
                <a16:creationId xmlns:a16="http://schemas.microsoft.com/office/drawing/2014/main" id="{D8052FC5-2AF5-2357-5171-A82CEBA27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834" y="4187700"/>
            <a:ext cx="4240327" cy="2015795"/>
          </a:xfrm>
          <a:prstGeom prst="rect">
            <a:avLst/>
          </a:prstGeom>
        </p:spPr>
      </p:pic>
    </p:spTree>
    <p:extLst>
      <p:ext uri="{BB962C8B-B14F-4D97-AF65-F5344CB8AC3E}">
        <p14:creationId xmlns:p14="http://schemas.microsoft.com/office/powerpoint/2010/main" val="172614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FD0F-75A1-AC3D-D393-67A4E469B77B}"/>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22059EFC-F822-9C57-05C1-DF60587C1E27}"/>
              </a:ext>
            </a:extLst>
          </p:cNvPr>
          <p:cNvSpPr txBox="1">
            <a:spLocks/>
          </p:cNvSpPr>
          <p:nvPr/>
        </p:nvSpPr>
        <p:spPr>
          <a:xfrm>
            <a:off x="935990" y="849085"/>
            <a:ext cx="10148570" cy="755739"/>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Overview of EMP</a:t>
            </a:r>
          </a:p>
        </p:txBody>
      </p:sp>
      <p:sp>
        <p:nvSpPr>
          <p:cNvPr id="7" name="Content Placeholder 2">
            <a:extLst>
              <a:ext uri="{FF2B5EF4-FFF2-40B4-BE49-F238E27FC236}">
                <a16:creationId xmlns:a16="http://schemas.microsoft.com/office/drawing/2014/main" id="{A8D4D849-3467-5ECD-2B93-5D9337040763}"/>
              </a:ext>
            </a:extLst>
          </p:cNvPr>
          <p:cNvSpPr txBox="1">
            <a:spLocks/>
          </p:cNvSpPr>
          <p:nvPr/>
        </p:nvSpPr>
        <p:spPr>
          <a:xfrm>
            <a:off x="935990" y="1604825"/>
            <a:ext cx="10148570" cy="40775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latin typeface="Gill Sans" panose="020B0602020104020203" pitchFamily="34" charset="0"/>
              </a:rPr>
              <a:t>The Educational Master Plan (EMP) is CHC’s roadmap for actualizing its college mission</a:t>
            </a:r>
          </a:p>
          <a:p>
            <a:r>
              <a:rPr lang="en-US" sz="2400" b="0" dirty="0">
                <a:latin typeface="Gill Sans" panose="020B0602020104020203" pitchFamily="34" charset="0"/>
              </a:rPr>
              <a:t>The strategic directions (SD) are the college’s overarching EMP goals</a:t>
            </a:r>
          </a:p>
          <a:p>
            <a:r>
              <a:rPr lang="en-US" sz="2400" b="0" dirty="0">
                <a:latin typeface="Gill Sans" panose="020B0602020104020203" pitchFamily="34" charset="0"/>
              </a:rPr>
              <a:t>The EMPC is charged with developing the EMP and monitoring its progress</a:t>
            </a:r>
          </a:p>
          <a:p>
            <a:pPr lvl="1"/>
            <a:r>
              <a:rPr lang="en-US" sz="2400" dirty="0">
                <a:latin typeface="Gill Sans" panose="020B0602020104020203" pitchFamily="34" charset="0"/>
              </a:rPr>
              <a:t>The progress on each SD is documented each semester</a:t>
            </a:r>
          </a:p>
          <a:p>
            <a:pPr lvl="1"/>
            <a:r>
              <a:rPr lang="en-US" sz="2400" dirty="0">
                <a:latin typeface="Gill Sans" panose="020B0602020104020203" pitchFamily="34" charset="0"/>
              </a:rPr>
              <a:t>The EMPC reviews and approves such progress before it shared with our district chancellor and board of trustees</a:t>
            </a:r>
          </a:p>
          <a:p>
            <a:r>
              <a:rPr lang="en-US" sz="2400" dirty="0">
                <a:latin typeface="Gill Sans" panose="020B0602020104020203" pitchFamily="34" charset="0"/>
              </a:rPr>
              <a:t>You can find the most recent update for each SD here: </a:t>
            </a:r>
            <a:r>
              <a:rPr lang="en-US" sz="2400" dirty="0">
                <a:latin typeface="Gill Sans" panose="020B0602020104020203" pitchFamily="34" charset="0"/>
                <a:hlinkClick r:id="rId2"/>
              </a:rPr>
              <a:t>https://drive.google.com/file/d/13tLqM_LTrAgSact4pUmpE8zKAL6wsDx3/view?usp=sharing</a:t>
            </a:r>
            <a:r>
              <a:rPr lang="en-US" sz="2400" dirty="0">
                <a:latin typeface="Gill Sans" panose="020B0602020104020203" pitchFamily="34" charset="0"/>
              </a:rPr>
              <a:t>  </a:t>
            </a:r>
          </a:p>
        </p:txBody>
      </p:sp>
    </p:spTree>
    <p:extLst>
      <p:ext uri="{BB962C8B-B14F-4D97-AF65-F5344CB8AC3E}">
        <p14:creationId xmlns:p14="http://schemas.microsoft.com/office/powerpoint/2010/main" val="372883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EADC-FD6E-06CF-A7D0-99254ABCD9DC}"/>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8BC4D26B-68E6-92C8-AE75-087E2AE23F75}"/>
              </a:ext>
            </a:extLst>
          </p:cNvPr>
          <p:cNvSpPr txBox="1">
            <a:spLocks/>
          </p:cNvSpPr>
          <p:nvPr/>
        </p:nvSpPr>
        <p:spPr>
          <a:xfrm>
            <a:off x="929812" y="947058"/>
            <a:ext cx="9834578" cy="788867"/>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Jaeger Daily News" pitchFamily="50" charset="0"/>
              </a:rPr>
              <a:t>Activity Instructions</a:t>
            </a:r>
          </a:p>
        </p:txBody>
      </p:sp>
      <p:sp>
        <p:nvSpPr>
          <p:cNvPr id="7" name="Content Placeholder 2">
            <a:extLst>
              <a:ext uri="{FF2B5EF4-FFF2-40B4-BE49-F238E27FC236}">
                <a16:creationId xmlns:a16="http://schemas.microsoft.com/office/drawing/2014/main" id="{FCCC7516-9F81-6AD4-BB25-8C355E3DE4ED}"/>
              </a:ext>
            </a:extLst>
          </p:cNvPr>
          <p:cNvSpPr txBox="1">
            <a:spLocks/>
          </p:cNvSpPr>
          <p:nvPr/>
        </p:nvSpPr>
        <p:spPr>
          <a:xfrm>
            <a:off x="929812" y="1735925"/>
            <a:ext cx="10148570" cy="3614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ill Sans" panose="020B0602020104020203" pitchFamily="34" charset="0"/>
              </a:rPr>
              <a:t>Instructions</a:t>
            </a:r>
          </a:p>
          <a:p>
            <a:pPr lvl="1"/>
            <a:r>
              <a:rPr lang="en-US" sz="2200" dirty="0">
                <a:latin typeface="Gill Sans" panose="020B0602020104020203" pitchFamily="34" charset="0"/>
              </a:rPr>
              <a:t>Respond to Discussion &amp; </a:t>
            </a:r>
          </a:p>
          <a:p>
            <a:pPr marL="457200" lvl="1" indent="0">
              <a:buNone/>
            </a:pPr>
            <a:r>
              <a:rPr lang="en-US" sz="2200" dirty="0">
                <a:latin typeface="Gill Sans" panose="020B0602020104020203" pitchFamily="34" charset="0"/>
              </a:rPr>
              <a:t>   Strategy Questions for </a:t>
            </a:r>
          </a:p>
          <a:p>
            <a:pPr marL="457200" lvl="1" indent="0">
              <a:buNone/>
            </a:pPr>
            <a:r>
              <a:rPr lang="en-US" sz="2200" dirty="0">
                <a:latin typeface="Gill Sans" panose="020B0602020104020203" pitchFamily="34" charset="0"/>
              </a:rPr>
              <a:t>   assigned strategic direction(s)</a:t>
            </a:r>
          </a:p>
          <a:p>
            <a:pPr lvl="1"/>
            <a:r>
              <a:rPr lang="en-US" sz="2200" dirty="0">
                <a:latin typeface="Gill Sans" panose="020B0602020104020203" pitchFamily="34" charset="0"/>
              </a:rPr>
              <a:t>Complete Action Prompts</a:t>
            </a:r>
          </a:p>
        </p:txBody>
      </p:sp>
      <p:pic>
        <p:nvPicPr>
          <p:cNvPr id="3" name="Picture 2">
            <a:extLst>
              <a:ext uri="{FF2B5EF4-FFF2-40B4-BE49-F238E27FC236}">
                <a16:creationId xmlns:a16="http://schemas.microsoft.com/office/drawing/2014/main" id="{ED98FD8F-65CF-E26F-BA48-4BC3735B1155}"/>
              </a:ext>
            </a:extLst>
          </p:cNvPr>
          <p:cNvPicPr>
            <a:picLocks noChangeAspect="1"/>
          </p:cNvPicPr>
          <p:nvPr/>
        </p:nvPicPr>
        <p:blipFill>
          <a:blip r:embed="rId2">
            <a:extLst>
              <a:ext uri="{28A0092B-C50C-407E-A947-70E740481C1C}">
                <a14:useLocalDpi xmlns:a14="http://schemas.microsoft.com/office/drawing/2010/main" val="0"/>
              </a:ext>
            </a:extLst>
          </a:blip>
          <a:srcRect t="19683"/>
          <a:stretch>
            <a:fillRect/>
          </a:stretch>
        </p:blipFill>
        <p:spPr>
          <a:xfrm>
            <a:off x="4952999" y="696685"/>
            <a:ext cx="6858000" cy="5508171"/>
          </a:xfrm>
          <a:prstGeom prst="rect">
            <a:avLst/>
          </a:prstGeom>
        </p:spPr>
      </p:pic>
    </p:spTree>
    <p:extLst>
      <p:ext uri="{BB962C8B-B14F-4D97-AF65-F5344CB8AC3E}">
        <p14:creationId xmlns:p14="http://schemas.microsoft.com/office/powerpoint/2010/main" val="17655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544477" y="2775098"/>
            <a:ext cx="8175663" cy="588361"/>
          </a:xfrm>
        </p:spPr>
        <p:txBody>
          <a:bodyPr anchor="t">
            <a:noAutofit/>
          </a:bodyPr>
          <a:lstStyle/>
          <a:p>
            <a:r>
              <a:rPr lang="en-US" sz="4000" b="1" dirty="0">
                <a:solidFill>
                  <a:schemeClr val="bg1"/>
                </a:solidFill>
                <a:latin typeface="Jaeger Daily News" pitchFamily="50" charset="0"/>
                <a:cs typeface="Times New Roman" panose="02020603050405020304" pitchFamily="18" charset="0"/>
              </a:rPr>
              <a:t>PROMOTED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535691" y="3363460"/>
            <a:ext cx="817566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371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26A2BF-FA66-5122-FE34-73AF9C1C288B}"/>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347AEAE-4CCE-42DC-DE4E-460D2381C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3E23CD0-19E2-0CA0-AC47-8B775F075FF8}"/>
              </a:ext>
            </a:extLst>
          </p:cNvPr>
          <p:cNvSpPr>
            <a:spLocks noGrp="1"/>
          </p:cNvSpPr>
          <p:nvPr>
            <p:ph type="title"/>
          </p:nvPr>
        </p:nvSpPr>
        <p:spPr>
          <a:xfrm>
            <a:off x="5412862" y="241826"/>
            <a:ext cx="6257202" cy="4149153"/>
          </a:xfrm>
        </p:spPr>
        <p:txBody>
          <a:bodyPr vert="horz" lIns="91440" tIns="45720" rIns="91440" bIns="45720" rtlCol="0" anchor="b">
            <a:noAutofit/>
          </a:bodyPr>
          <a:lstStyle/>
          <a:p>
            <a:r>
              <a:rPr lang="en-US" sz="3300" b="1" dirty="0">
                <a:latin typeface="Gill Sans" panose="020B0602020104020203" pitchFamily="34" charset="0"/>
              </a:rPr>
              <a:t>Congratulations! </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Luna </a:t>
            </a:r>
            <a:r>
              <a:rPr lang="en-US" sz="3300" b="1" dirty="0" err="1">
                <a:latin typeface="Gill Sans" panose="020B0602020104020203" pitchFamily="34" charset="0"/>
              </a:rPr>
              <a:t>Lagrima</a:t>
            </a:r>
            <a:br>
              <a:rPr lang="en-US" sz="3300" b="1" dirty="0">
                <a:latin typeface="Gill Sans" panose="020B0602020104020203" pitchFamily="34" charset="0"/>
              </a:rPr>
            </a:br>
            <a:br>
              <a:rPr lang="en-US" sz="3300" b="1" dirty="0">
                <a:latin typeface="Gill Sans" panose="020B0602020104020203" pitchFamily="34" charset="0"/>
              </a:rPr>
            </a:br>
            <a:r>
              <a:rPr lang="en-US" sz="3300" b="1" dirty="0">
                <a:latin typeface="Gill Sans" panose="020B0602020104020203" pitchFamily="34" charset="0"/>
              </a:rPr>
              <a:t>Promoted to Admissions and Records Specialist</a:t>
            </a:r>
          </a:p>
        </p:txBody>
      </p:sp>
      <p:pic>
        <p:nvPicPr>
          <p:cNvPr id="8" name="Picture Placeholder 2">
            <a:extLst>
              <a:ext uri="{FF2B5EF4-FFF2-40B4-BE49-F238E27FC236}">
                <a16:creationId xmlns:a16="http://schemas.microsoft.com/office/drawing/2014/main" id="{528B1CC4-18AD-217A-751B-BBE8EDC6B7C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195" r="212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66A07181-8E29-75A9-0BAD-DEE20A278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99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CHC Colors">
      <a:dk1>
        <a:srgbClr val="000000"/>
      </a:dk1>
      <a:lt1>
        <a:srgbClr val="FFFFFF"/>
      </a:lt1>
      <a:dk2>
        <a:srgbClr val="44546A"/>
      </a:dk2>
      <a:lt2>
        <a:srgbClr val="E7E6E6"/>
      </a:lt2>
      <a:accent1>
        <a:srgbClr val="008345"/>
      </a:accent1>
      <a:accent2>
        <a:srgbClr val="FFC528"/>
      </a:accent2>
      <a:accent3>
        <a:srgbClr val="8E1838"/>
      </a:accent3>
      <a:accent4>
        <a:srgbClr val="415363"/>
      </a:accent4>
      <a:accent5>
        <a:srgbClr val="124734"/>
      </a:accent5>
      <a:accent6>
        <a:srgbClr val="70C496"/>
      </a:accent6>
      <a:hlink>
        <a:srgbClr val="8E1837"/>
      </a:hlink>
      <a:folHlink>
        <a:srgbClr val="4153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8677E5A0C94F4583114F61DA5FC5C9" ma:contentTypeVersion="14" ma:contentTypeDescription="Create a new document." ma:contentTypeScope="" ma:versionID="1f4525c941cf8f57c6aafdcd8ab8c495">
  <xsd:schema xmlns:xsd="http://www.w3.org/2001/XMLSchema" xmlns:xs="http://www.w3.org/2001/XMLSchema" xmlns:p="http://schemas.microsoft.com/office/2006/metadata/properties" xmlns:ns3="a9d5689a-a8b3-43c4-b8b9-6ee18265c4dd" xmlns:ns4="8616a315-1940-4c47-a373-dd11eb5d7ed9" targetNamespace="http://schemas.microsoft.com/office/2006/metadata/properties" ma:root="true" ma:fieldsID="301d09fd4bb1881eb3e42d7023f7755f" ns3:_="" ns4:_="">
    <xsd:import namespace="a9d5689a-a8b3-43c4-b8b9-6ee18265c4dd"/>
    <xsd:import namespace="8616a315-1940-4c47-a373-dd11eb5d7e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5689a-a8b3-43c4-b8b9-6ee18265c4d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6a315-1940-4c47-a373-dd11eb5d7ed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D9F5A3-1BE1-4C84-B80E-CE0274FE1696}">
  <ds:schemaRefs>
    <ds:schemaRef ds:uri="a9d5689a-a8b3-43c4-b8b9-6ee18265c4dd"/>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8616a315-1940-4c47-a373-dd11eb5d7ed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534D36B-99CA-4E16-8802-13881EEC88B1}">
  <ds:schemaRefs>
    <ds:schemaRef ds:uri="http://schemas.microsoft.com/sharepoint/v3/contenttype/forms"/>
  </ds:schemaRefs>
</ds:datastoreItem>
</file>

<file path=customXml/itemProps3.xml><?xml version="1.0" encoding="utf-8"?>
<ds:datastoreItem xmlns:ds="http://schemas.openxmlformats.org/officeDocument/2006/customXml" ds:itemID="{3A4CD0BF-9981-49D9-8B67-138EE5E09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5689a-a8b3-43c4-b8b9-6ee18265c4dd"/>
    <ds:schemaRef ds:uri="8616a315-1940-4c47-a373-dd11eb5d7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6e17ab0-d9c7-43e4-b85d-f29d7eca34a3}" enabled="1" method="Standard" siteId="{f6bb5689-1cd5-404a-b451-f35991b30e09}" contentBits="0" removed="0"/>
</clbl:labelList>
</file>

<file path=docProps/app.xml><?xml version="1.0" encoding="utf-8"?>
<Properties xmlns="http://schemas.openxmlformats.org/officeDocument/2006/extended-properties" xmlns:vt="http://schemas.openxmlformats.org/officeDocument/2006/docPropsVTypes">
  <Template>Slice</Template>
  <TotalTime>11273</TotalTime>
  <Words>3587</Words>
  <Application>Microsoft Office PowerPoint</Application>
  <PresentationFormat>Widescreen</PresentationFormat>
  <Paragraphs>479</Paragraphs>
  <Slides>72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Aptos</vt:lpstr>
      <vt:lpstr>Arial</vt:lpstr>
      <vt:lpstr>Calibri</vt:lpstr>
      <vt:lpstr>Calibri Light</vt:lpstr>
      <vt:lpstr>Gill Sans</vt:lpstr>
      <vt:lpstr>Jaeger Daily News</vt:lpstr>
      <vt:lpstr>Symbol</vt:lpstr>
      <vt:lpstr>Office Theme</vt:lpstr>
      <vt:lpstr>NEW ROADRUNNERS</vt:lpstr>
      <vt:lpstr>Welcome!   Michelle (Toni) Parsons  Associate Dean of Instructional Support</vt:lpstr>
      <vt:lpstr>Welcome!   Jenny Cunvong  Development Coordinator Institutional Advancement</vt:lpstr>
      <vt:lpstr>Welcome!   Doug Ferguson  Alternative Media and Assistive Technology Specialist</vt:lpstr>
      <vt:lpstr>Welcome!   Sergio Guzman  Admissions and Records Specialist</vt:lpstr>
      <vt:lpstr>Welcome!   Robin Jones  Admissions and Records Evaluator</vt:lpstr>
      <vt:lpstr>Welcome!   Allie Montero  Faculty, Nursing</vt:lpstr>
      <vt:lpstr>PROMOTED ROADRUNNERS</vt:lpstr>
      <vt:lpstr>Congratulations!   Luna Lagrima  Promoted to Admissions and Records Specialist</vt:lpstr>
      <vt:lpstr>Congratulations!   Kaila Wheeler  Promoted to Administrative Assistant III</vt:lpstr>
      <vt:lpstr>Congratulations!   Jazmin Navarro  Promoted to Child Development Teacher</vt:lpstr>
      <vt:lpstr>Congratulations!   Daniel Johnson  Promoted to Lead Custodian</vt:lpstr>
      <vt:lpstr>       Congratulations!  Nick Reichert  English Faculty</vt:lpstr>
      <vt:lpstr>WELCOME FUTURE ROADRUNNERS</vt:lpstr>
      <vt:lpstr>PowerPoint Presentation</vt:lpstr>
      <vt:lpstr>PowerPoint Presentation</vt:lpstr>
      <vt:lpstr>PowerPoint Presentation</vt:lpstr>
      <vt:lpstr>Continuous Improvement in Action: Responding to Campuswide Feedback</vt:lpstr>
      <vt:lpstr>PowerPoint Presentation</vt:lpstr>
      <vt:lpstr>PowerPoint Presentation</vt:lpstr>
      <vt:lpstr>PowerPoint Presentation</vt:lpstr>
      <vt:lpstr>PowerPoint Presentation</vt:lpstr>
      <vt:lpstr>PowerPoint Presentation</vt:lpstr>
      <vt:lpstr>INSTITUTIONAL ADVANCEMENT</vt:lpstr>
      <vt:lpstr>Employee Directory Update</vt:lpstr>
      <vt:lpstr>Employee Directory Update</vt:lpstr>
      <vt:lpstr>Communications</vt:lpstr>
      <vt:lpstr>Communications</vt:lpstr>
      <vt:lpstr>Performing Arts Endowment Sponsor a Seat</vt:lpstr>
      <vt:lpstr>Invitation to Join President’s Circle</vt:lpstr>
      <vt:lpstr>Captain Michael Orland Naming Ceremony</vt:lpstr>
      <vt:lpstr>Student Scholarships Available</vt:lpstr>
      <vt:lpstr>INSTRUCTIONAL SERVICES</vt:lpstr>
      <vt:lpstr>Spring 2026 Enrollments</vt:lpstr>
      <vt:lpstr>Great Job on the ACCJC Institutional Self-Evaluation (1)</vt:lpstr>
      <vt:lpstr>Great Job on the ACCJC Institutional Self-Evaluation (2)</vt:lpstr>
      <vt:lpstr>Great Job on the ACCJC Institutional Self-Evaluation (3)</vt:lpstr>
      <vt:lpstr>Great Job on the ACCJC Institutional Self-Evaluation (4)</vt:lpstr>
      <vt:lpstr>Great Job on the ACCJC Institutional Self-Evaluation (5)</vt:lpstr>
      <vt:lpstr>Accreditation Update (continued)</vt:lpstr>
      <vt:lpstr>Great Job Meeting the AB607 Requirements to Prominently Display the Estimated Cost for Each Section</vt:lpstr>
      <vt:lpstr>Burden Free Access to Instructional Materials – January 26, 2026</vt:lpstr>
      <vt:lpstr>Great Job with Developing and Offering Sections with Open Educational Resources</vt:lpstr>
      <vt:lpstr>Progress on Title IIA at Crafton</vt:lpstr>
      <vt:lpstr>PowerPoint Presentation</vt:lpstr>
      <vt:lpstr>Veterans Resource Center </vt:lpstr>
      <vt:lpstr>Mental Health &amp; Wellness Initiatives  </vt:lpstr>
      <vt:lpstr>Crafton's Leadership Academy for Student Success (CLASS)</vt:lpstr>
      <vt:lpstr>Counseling Model Update  </vt:lpstr>
      <vt:lpstr>EQUITY CHAMPION AWARD</vt:lpstr>
      <vt:lpstr>Classified Professional Equity Champion Award </vt:lpstr>
      <vt:lpstr>Faculty Equity Champion Award </vt:lpstr>
      <vt:lpstr>Faculty Equity Champion Award </vt:lpstr>
      <vt:lpstr>Administrator Equity Champion Award </vt:lpstr>
      <vt:lpstr>Department Equity Champion Award </vt:lpstr>
      <vt:lpstr>Equity Champion Honorable Recognition</vt:lpstr>
      <vt:lpstr>PowerPoint Presentation</vt:lpstr>
      <vt:lpstr>PowerPoint Presentation</vt:lpstr>
      <vt:lpstr>Why Change the Fee?</vt:lpstr>
      <vt:lpstr>Student Activities Fee – Revenue Projections</vt:lpstr>
      <vt:lpstr>Proposed Vision: Additional Student Activities Fee Funds </vt:lpstr>
      <vt:lpstr>Recreation/Wellness Fee – Budget Projections</vt:lpstr>
      <vt:lpstr> </vt:lpstr>
      <vt:lpstr>Next Steps – Ballot Measure</vt:lpstr>
      <vt:lpstr>Campus Climate Survey Findings - Resources</vt:lpstr>
      <vt:lpstr>Funded Resource Requests 2023-24</vt:lpstr>
      <vt:lpstr>Funding for PPR Resource Requests</vt:lpstr>
      <vt:lpstr>Funding for PPR Resource Requests – Cont’d Leveraging the PARS Trust PPR Funds </vt:lpstr>
      <vt:lpstr>PPR Process to Fund Resource Requests</vt:lpstr>
      <vt:lpstr>Group Activity: Reflecting on Our EMP Contributions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Torres, Jose Felipe</dc:creator>
  <cp:lastModifiedBy>Riggs, Michelle A</cp:lastModifiedBy>
  <cp:revision>308</cp:revision>
  <dcterms:created xsi:type="dcterms:W3CDTF">2020-08-04T18:05:47Z</dcterms:created>
  <dcterms:modified xsi:type="dcterms:W3CDTF">2026-01-16T15:36:37Z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0x0101004A8677E5A0C94F4583114F61DA5FC5C9</vt:lpwstr>
  </property>
</Properties>
</file>