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Lst>
  <p:notesMasterIdLst>
    <p:notesMasterId r:id="rId34"/>
  </p:notesMasterIdLst>
  <p:sldIdLst>
    <p:sldId id="258" r:id="rId5"/>
    <p:sldId id="475" r:id="rId6"/>
    <p:sldId id="543" r:id="rId7"/>
    <p:sldId id="567" r:id="rId8"/>
    <p:sldId id="551" r:id="rId9"/>
    <p:sldId id="572" r:id="rId10"/>
    <p:sldId id="566" r:id="rId11"/>
    <p:sldId id="553" r:id="rId12"/>
    <p:sldId id="554" r:id="rId13"/>
    <p:sldId id="573" r:id="rId14"/>
    <p:sldId id="569" r:id="rId15"/>
    <p:sldId id="257" r:id="rId16"/>
    <p:sldId id="565" r:id="rId17"/>
    <p:sldId id="571" r:id="rId18"/>
    <p:sldId id="542" r:id="rId19"/>
    <p:sldId id="568" r:id="rId20"/>
    <p:sldId id="267" r:id="rId21"/>
    <p:sldId id="270" r:id="rId22"/>
    <p:sldId id="268" r:id="rId23"/>
    <p:sldId id="262" r:id="rId24"/>
    <p:sldId id="263" r:id="rId25"/>
    <p:sldId id="570" r:id="rId26"/>
    <p:sldId id="395" r:id="rId27"/>
    <p:sldId id="383" r:id="rId28"/>
    <p:sldId id="393" r:id="rId29"/>
    <p:sldId id="382" r:id="rId30"/>
    <p:sldId id="396" r:id="rId31"/>
    <p:sldId id="399" r:id="rId32"/>
    <p:sldId id="52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1C"/>
    <a:srgbClr val="012F18"/>
    <a:srgbClr val="002B16"/>
    <a:srgbClr val="002F19"/>
    <a:srgbClr val="008345"/>
    <a:srgbClr val="96989A"/>
    <a:srgbClr val="FFC629"/>
    <a:srgbClr val="CC9700"/>
    <a:srgbClr val="F3B403"/>
    <a:srgbClr val="EAA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3" autoAdjust="0"/>
    <p:restoredTop sz="94660"/>
  </p:normalViewPr>
  <p:slideViewPr>
    <p:cSldViewPr snapToGrid="0" showGuides="1">
      <p:cViewPr varScale="1">
        <p:scale>
          <a:sx n="111" d="100"/>
          <a:sy n="111" d="100"/>
        </p:scale>
        <p:origin x="162" y="84"/>
      </p:cViewPr>
      <p:guideLst>
        <p:guide orient="horz" pos="2112"/>
        <p:guide pos="3816"/>
      </p:guideLst>
    </p:cSldViewPr>
  </p:slideViewPr>
  <p:notesTextViewPr>
    <p:cViewPr>
      <p:scale>
        <a:sx n="3" d="2"/>
        <a:sy n="3" d="2"/>
      </p:scale>
      <p:origin x="0" y="0"/>
    </p:cViewPr>
  </p:notesTextViewPr>
  <p:sorterViewPr>
    <p:cViewPr>
      <p:scale>
        <a:sx n="100" d="100"/>
        <a:sy n="100" d="100"/>
      </p:scale>
      <p:origin x="0" y="-688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4EFD4-732D-4AB5-92BB-E236EF3E0B3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08F6ADF-1647-4687-8A12-A80CA0CAF0BA}">
      <dgm:prSet/>
      <dgm:spPr/>
      <dgm:t>
        <a:bodyPr/>
        <a:lstStyle/>
        <a:p>
          <a:pPr>
            <a:defRPr b="1"/>
          </a:pPr>
          <a:r>
            <a:rPr lang="en-US" dirty="0"/>
            <a:t>Fall 2024</a:t>
          </a:r>
        </a:p>
      </dgm:t>
    </dgm:pt>
    <dgm:pt modelId="{1B58C314-25CB-4A00-9E86-045414003CE8}" type="parTrans" cxnId="{DA2DF856-F9F5-42B4-B4C7-BA56682565E4}">
      <dgm:prSet/>
      <dgm:spPr/>
      <dgm:t>
        <a:bodyPr/>
        <a:lstStyle/>
        <a:p>
          <a:endParaRPr lang="en-US"/>
        </a:p>
      </dgm:t>
    </dgm:pt>
    <dgm:pt modelId="{57C45EA0-6EB1-4444-8194-9B9CB80D2A38}" type="sibTrans" cxnId="{DA2DF856-F9F5-42B4-B4C7-BA56682565E4}">
      <dgm:prSet/>
      <dgm:spPr/>
      <dgm:t>
        <a:bodyPr/>
        <a:lstStyle/>
        <a:p>
          <a:endParaRPr lang="en-US"/>
        </a:p>
      </dgm:t>
    </dgm:pt>
    <dgm:pt modelId="{77D6580D-8C58-4EEE-B078-D8F68CD43457}">
      <dgm:prSet/>
      <dgm:spPr>
        <a:solidFill>
          <a:srgbClr val="DCE8EC"/>
        </a:solidFill>
      </dgm:spPr>
      <dgm:t>
        <a:bodyPr/>
        <a:lstStyle/>
        <a:p>
          <a:r>
            <a:rPr lang="en-US" dirty="0"/>
            <a:t>Crafton’s Self-Evaluation Approach Developed</a:t>
          </a:r>
        </a:p>
      </dgm:t>
    </dgm:pt>
    <dgm:pt modelId="{E7917693-754A-4120-A882-40A9BF436E0A}" type="parTrans" cxnId="{25252194-452F-4034-B8DE-DCD4AA4D2122}">
      <dgm:prSet/>
      <dgm:spPr/>
      <dgm:t>
        <a:bodyPr/>
        <a:lstStyle/>
        <a:p>
          <a:endParaRPr lang="en-US"/>
        </a:p>
      </dgm:t>
    </dgm:pt>
    <dgm:pt modelId="{FD67C453-0350-4180-BFAD-DB27D5B38DF0}" type="sibTrans" cxnId="{25252194-452F-4034-B8DE-DCD4AA4D2122}">
      <dgm:prSet/>
      <dgm:spPr/>
      <dgm:t>
        <a:bodyPr/>
        <a:lstStyle/>
        <a:p>
          <a:endParaRPr lang="en-US"/>
        </a:p>
      </dgm:t>
    </dgm:pt>
    <dgm:pt modelId="{4F3CF5E5-3E2B-4488-8E91-4FF3BE75ADD3}">
      <dgm:prSet/>
      <dgm:spPr/>
      <dgm:t>
        <a:bodyPr/>
        <a:lstStyle/>
        <a:p>
          <a:pPr>
            <a:defRPr b="1"/>
          </a:pPr>
          <a:r>
            <a:rPr lang="en-US" dirty="0"/>
            <a:t>December 15, 2026</a:t>
          </a:r>
        </a:p>
      </dgm:t>
    </dgm:pt>
    <dgm:pt modelId="{89C76448-E5EE-4446-8174-1A1BBE29D6E2}" type="parTrans" cxnId="{3BE0C94B-E312-40A7-AF28-8A0B07F5A1B0}">
      <dgm:prSet/>
      <dgm:spPr/>
      <dgm:t>
        <a:bodyPr/>
        <a:lstStyle/>
        <a:p>
          <a:endParaRPr lang="en-US"/>
        </a:p>
      </dgm:t>
    </dgm:pt>
    <dgm:pt modelId="{93D69B5F-95C6-44B4-8777-CDF4669F3324}" type="sibTrans" cxnId="{3BE0C94B-E312-40A7-AF28-8A0B07F5A1B0}">
      <dgm:prSet/>
      <dgm:spPr/>
      <dgm:t>
        <a:bodyPr/>
        <a:lstStyle/>
        <a:p>
          <a:endParaRPr lang="en-US"/>
        </a:p>
      </dgm:t>
    </dgm:pt>
    <dgm:pt modelId="{AE8C708E-3897-4CB1-B470-28A93358F798}">
      <dgm:prSet/>
      <dgm:spPr>
        <a:solidFill>
          <a:srgbClr val="DCE8EC">
            <a:alpha val="90000"/>
          </a:srgbClr>
        </a:solidFill>
      </dgm:spPr>
      <dgm:t>
        <a:bodyPr/>
        <a:lstStyle/>
        <a:p>
          <a:r>
            <a:rPr lang="en-US" dirty="0"/>
            <a:t>Institutional Self-Evaluation Report due</a:t>
          </a:r>
        </a:p>
      </dgm:t>
    </dgm:pt>
    <dgm:pt modelId="{2BCB02A2-94B4-49D4-950C-72A19613A69F}" type="parTrans" cxnId="{7B15B91B-EFB8-4C5B-9B2F-9A26DDB0E7CE}">
      <dgm:prSet/>
      <dgm:spPr/>
      <dgm:t>
        <a:bodyPr/>
        <a:lstStyle/>
        <a:p>
          <a:endParaRPr lang="en-US"/>
        </a:p>
      </dgm:t>
    </dgm:pt>
    <dgm:pt modelId="{DFE56F2C-1C5D-48E3-8C84-3F009230F6EF}" type="sibTrans" cxnId="{7B15B91B-EFB8-4C5B-9B2F-9A26DDB0E7CE}">
      <dgm:prSet/>
      <dgm:spPr/>
      <dgm:t>
        <a:bodyPr/>
        <a:lstStyle/>
        <a:p>
          <a:endParaRPr lang="en-US"/>
        </a:p>
      </dgm:t>
    </dgm:pt>
    <dgm:pt modelId="{1F6808C3-341E-4702-B10D-092F08471607}">
      <dgm:prSet/>
      <dgm:spPr/>
      <dgm:t>
        <a:bodyPr/>
        <a:lstStyle/>
        <a:p>
          <a:pPr>
            <a:defRPr b="1"/>
          </a:pPr>
          <a:r>
            <a:rPr lang="en-US" dirty="0"/>
            <a:t>Spring 2027</a:t>
          </a:r>
        </a:p>
      </dgm:t>
    </dgm:pt>
    <dgm:pt modelId="{E65D7F88-728F-4B18-97A4-10A2D5EA3929}" type="parTrans" cxnId="{8280755F-1DB3-4F35-BA6C-89B7207C1BEA}">
      <dgm:prSet/>
      <dgm:spPr/>
      <dgm:t>
        <a:bodyPr/>
        <a:lstStyle/>
        <a:p>
          <a:endParaRPr lang="en-US"/>
        </a:p>
      </dgm:t>
    </dgm:pt>
    <dgm:pt modelId="{DDD528E9-6050-4368-AEC8-C8F572E19B23}" type="sibTrans" cxnId="{8280755F-1DB3-4F35-BA6C-89B7207C1BEA}">
      <dgm:prSet/>
      <dgm:spPr/>
      <dgm:t>
        <a:bodyPr/>
        <a:lstStyle/>
        <a:p>
          <a:endParaRPr lang="en-US"/>
        </a:p>
      </dgm:t>
    </dgm:pt>
    <dgm:pt modelId="{87EAE307-DEE0-4B59-9BCC-EF557E7D64C0}">
      <dgm:prSet/>
      <dgm:spPr>
        <a:solidFill>
          <a:srgbClr val="DCE8EC">
            <a:alpha val="90000"/>
          </a:srgbClr>
        </a:solidFill>
      </dgm:spPr>
      <dgm:t>
        <a:bodyPr/>
        <a:lstStyle/>
        <a:p>
          <a:r>
            <a:rPr lang="en-US" dirty="0"/>
            <a:t>Peer Review – Team ISER Review</a:t>
          </a:r>
        </a:p>
      </dgm:t>
    </dgm:pt>
    <dgm:pt modelId="{A6AB91D6-95A9-4AB1-B26C-5A5ED94B6486}" type="parTrans" cxnId="{18ABCCF9-FD5A-4E74-AF96-7102E0EA6E3E}">
      <dgm:prSet/>
      <dgm:spPr/>
      <dgm:t>
        <a:bodyPr/>
        <a:lstStyle/>
        <a:p>
          <a:endParaRPr lang="en-US"/>
        </a:p>
      </dgm:t>
    </dgm:pt>
    <dgm:pt modelId="{6F25710F-6CC1-4645-9E83-95B3899D8057}" type="sibTrans" cxnId="{18ABCCF9-FD5A-4E74-AF96-7102E0EA6E3E}">
      <dgm:prSet/>
      <dgm:spPr/>
      <dgm:t>
        <a:bodyPr/>
        <a:lstStyle/>
        <a:p>
          <a:endParaRPr lang="en-US"/>
        </a:p>
      </dgm:t>
    </dgm:pt>
    <dgm:pt modelId="{0FF3305D-6837-4DF9-B38D-E688ECA61011}">
      <dgm:prSet/>
      <dgm:spPr/>
      <dgm:t>
        <a:bodyPr/>
        <a:lstStyle/>
        <a:p>
          <a:pPr>
            <a:defRPr b="1"/>
          </a:pPr>
          <a:r>
            <a:rPr lang="en-US" dirty="0"/>
            <a:t>Fall 2027</a:t>
          </a:r>
        </a:p>
      </dgm:t>
    </dgm:pt>
    <dgm:pt modelId="{CA9A345F-5CDC-4EE1-8F5F-D7F41A4928A6}" type="parTrans" cxnId="{82AB701C-7F83-49B6-B41F-782BBAD39AAF}">
      <dgm:prSet/>
      <dgm:spPr/>
      <dgm:t>
        <a:bodyPr/>
        <a:lstStyle/>
        <a:p>
          <a:endParaRPr lang="en-US"/>
        </a:p>
      </dgm:t>
    </dgm:pt>
    <dgm:pt modelId="{75F7E48D-6DAB-40D7-A508-E4797C447454}" type="sibTrans" cxnId="{82AB701C-7F83-49B6-B41F-782BBAD39AAF}">
      <dgm:prSet/>
      <dgm:spPr/>
      <dgm:t>
        <a:bodyPr/>
        <a:lstStyle/>
        <a:p>
          <a:endParaRPr lang="en-US"/>
        </a:p>
      </dgm:t>
    </dgm:pt>
    <dgm:pt modelId="{9AE2B313-6367-42FF-B1B9-6D1578A5DABE}">
      <dgm:prSet/>
      <dgm:spPr>
        <a:solidFill>
          <a:srgbClr val="DCE8EC">
            <a:alpha val="90000"/>
          </a:srgbClr>
        </a:solidFill>
      </dgm:spPr>
      <dgm:t>
        <a:bodyPr/>
        <a:lstStyle/>
        <a:p>
          <a:r>
            <a:rPr lang="en-US" dirty="0"/>
            <a:t>Peer Review – Focused Site Visit</a:t>
          </a:r>
        </a:p>
      </dgm:t>
    </dgm:pt>
    <dgm:pt modelId="{D1561A90-6127-45D9-A925-EA2F2ED78D67}" type="parTrans" cxnId="{C1FA69FA-3331-41A1-A817-6D573123DD73}">
      <dgm:prSet/>
      <dgm:spPr/>
      <dgm:t>
        <a:bodyPr/>
        <a:lstStyle/>
        <a:p>
          <a:endParaRPr lang="en-US"/>
        </a:p>
      </dgm:t>
    </dgm:pt>
    <dgm:pt modelId="{02B57DCF-50CE-43B6-8511-4B2D364A63AC}" type="sibTrans" cxnId="{C1FA69FA-3331-41A1-A817-6D573123DD73}">
      <dgm:prSet/>
      <dgm:spPr/>
      <dgm:t>
        <a:bodyPr/>
        <a:lstStyle/>
        <a:p>
          <a:endParaRPr lang="en-US"/>
        </a:p>
      </dgm:t>
    </dgm:pt>
    <dgm:pt modelId="{222D4628-9A73-4C6E-A55A-3CA77C2A7B99}">
      <dgm:prSet/>
      <dgm:spPr/>
      <dgm:t>
        <a:bodyPr/>
        <a:lstStyle/>
        <a:p>
          <a:pPr>
            <a:defRPr b="1"/>
          </a:pPr>
          <a:r>
            <a:rPr lang="en-US" dirty="0"/>
            <a:t>January 2028</a:t>
          </a:r>
        </a:p>
      </dgm:t>
    </dgm:pt>
    <dgm:pt modelId="{47E4B8EC-297B-4B8A-97A7-8187118AA28E}" type="parTrans" cxnId="{3CC86234-1E39-408D-B003-19C9BD78B271}">
      <dgm:prSet/>
      <dgm:spPr/>
      <dgm:t>
        <a:bodyPr/>
        <a:lstStyle/>
        <a:p>
          <a:endParaRPr lang="en-US"/>
        </a:p>
      </dgm:t>
    </dgm:pt>
    <dgm:pt modelId="{CDC5FB6D-A135-4563-A980-AC2FA22FCA03}" type="sibTrans" cxnId="{3CC86234-1E39-408D-B003-19C9BD78B271}">
      <dgm:prSet/>
      <dgm:spPr/>
      <dgm:t>
        <a:bodyPr/>
        <a:lstStyle/>
        <a:p>
          <a:endParaRPr lang="en-US"/>
        </a:p>
      </dgm:t>
    </dgm:pt>
    <dgm:pt modelId="{9CC991BD-55E7-43CB-842C-7484A4C148B9}">
      <dgm:prSet/>
      <dgm:spPr>
        <a:solidFill>
          <a:srgbClr val="DCE8EC">
            <a:alpha val="90000"/>
          </a:srgbClr>
        </a:solidFill>
      </dgm:spPr>
      <dgm:t>
        <a:bodyPr/>
        <a:lstStyle/>
        <a:p>
          <a:r>
            <a:rPr lang="en-US" dirty="0"/>
            <a:t>Commission Action</a:t>
          </a:r>
        </a:p>
      </dgm:t>
    </dgm:pt>
    <dgm:pt modelId="{E82EC7FB-6F69-478E-8E22-59B4D4D3E4F1}" type="parTrans" cxnId="{0FE82979-CB23-4C62-B057-468902B524DF}">
      <dgm:prSet/>
      <dgm:spPr/>
      <dgm:t>
        <a:bodyPr/>
        <a:lstStyle/>
        <a:p>
          <a:endParaRPr lang="en-US"/>
        </a:p>
      </dgm:t>
    </dgm:pt>
    <dgm:pt modelId="{2537767D-74AD-4E47-AF48-43DF2690AC6E}" type="sibTrans" cxnId="{0FE82979-CB23-4C62-B057-468902B524DF}">
      <dgm:prSet/>
      <dgm:spPr/>
      <dgm:t>
        <a:bodyPr/>
        <a:lstStyle/>
        <a:p>
          <a:endParaRPr lang="en-US"/>
        </a:p>
      </dgm:t>
    </dgm:pt>
    <dgm:pt modelId="{4456C95F-FF00-48DF-9A3C-9998259314CC}">
      <dgm:prSet/>
      <dgm:spPr/>
      <dgm:t>
        <a:bodyPr/>
        <a:lstStyle/>
        <a:p>
          <a:pPr>
            <a:defRPr b="1"/>
          </a:pPr>
          <a:r>
            <a:rPr lang="en-US" dirty="0"/>
            <a:t>Spring 2025</a:t>
          </a:r>
        </a:p>
      </dgm:t>
    </dgm:pt>
    <dgm:pt modelId="{36CF9563-0275-4114-8CF2-EB9A0701B7B5}" type="parTrans" cxnId="{2B4F0390-EA50-45DE-851E-A1D23D64DAF7}">
      <dgm:prSet/>
      <dgm:spPr/>
      <dgm:t>
        <a:bodyPr/>
        <a:lstStyle/>
        <a:p>
          <a:endParaRPr lang="en-US"/>
        </a:p>
      </dgm:t>
    </dgm:pt>
    <dgm:pt modelId="{5611FA16-DD2E-4219-8B7A-7386433F87C6}" type="sibTrans" cxnId="{2B4F0390-EA50-45DE-851E-A1D23D64DAF7}">
      <dgm:prSet/>
      <dgm:spPr/>
      <dgm:t>
        <a:bodyPr/>
        <a:lstStyle/>
        <a:p>
          <a:endParaRPr lang="en-US"/>
        </a:p>
      </dgm:t>
    </dgm:pt>
    <dgm:pt modelId="{E590ADE4-0162-4CCC-87AC-AEC663C9B033}">
      <dgm:prSet/>
      <dgm:spPr/>
      <dgm:t>
        <a:bodyPr/>
        <a:lstStyle/>
        <a:p>
          <a:r>
            <a:rPr lang="en-US" dirty="0"/>
            <a:t>IEAOC Meets with Committees to begin writing Standards I and II</a:t>
          </a:r>
        </a:p>
      </dgm:t>
    </dgm:pt>
    <dgm:pt modelId="{A74456AC-4436-4FBA-AE7A-F0F90B4E66D9}" type="parTrans" cxnId="{6AC52C4D-2524-4A56-A483-0789D15BB8DF}">
      <dgm:prSet/>
      <dgm:spPr/>
      <dgm:t>
        <a:bodyPr/>
        <a:lstStyle/>
        <a:p>
          <a:endParaRPr lang="en-US"/>
        </a:p>
      </dgm:t>
    </dgm:pt>
    <dgm:pt modelId="{106D6AE4-2193-4068-9908-2D1AA5033569}" type="sibTrans" cxnId="{6AC52C4D-2524-4A56-A483-0789D15BB8DF}">
      <dgm:prSet/>
      <dgm:spPr/>
      <dgm:t>
        <a:bodyPr/>
        <a:lstStyle/>
        <a:p>
          <a:endParaRPr lang="en-US"/>
        </a:p>
      </dgm:t>
    </dgm:pt>
    <dgm:pt modelId="{563B9F33-EF2D-438F-B35E-0E8E63DC03D0}">
      <dgm:prSet/>
      <dgm:spPr/>
      <dgm:t>
        <a:bodyPr/>
        <a:lstStyle/>
        <a:p>
          <a:pPr>
            <a:defRPr b="1"/>
          </a:pPr>
          <a:r>
            <a:rPr lang="en-US" dirty="0"/>
            <a:t>Fall 2025</a:t>
          </a:r>
        </a:p>
      </dgm:t>
    </dgm:pt>
    <dgm:pt modelId="{F2EDB853-2379-416B-B342-6EBA672441A0}" type="parTrans" cxnId="{5F2B9D24-E101-4A6B-B2D4-B2B7ECAA7B37}">
      <dgm:prSet/>
      <dgm:spPr/>
      <dgm:t>
        <a:bodyPr/>
        <a:lstStyle/>
        <a:p>
          <a:endParaRPr lang="en-US"/>
        </a:p>
      </dgm:t>
    </dgm:pt>
    <dgm:pt modelId="{B3EE9BFF-C473-4C4B-8633-DE4B79CEE2C0}" type="sibTrans" cxnId="{5F2B9D24-E101-4A6B-B2D4-B2B7ECAA7B37}">
      <dgm:prSet/>
      <dgm:spPr/>
      <dgm:t>
        <a:bodyPr/>
        <a:lstStyle/>
        <a:p>
          <a:endParaRPr lang="en-US"/>
        </a:p>
      </dgm:t>
    </dgm:pt>
    <dgm:pt modelId="{7614042C-C745-4552-AF6A-C989EBB6BCA6}">
      <dgm:prSet/>
      <dgm:spPr/>
      <dgm:t>
        <a:bodyPr/>
        <a:lstStyle/>
        <a:p>
          <a:r>
            <a:rPr lang="en-US" dirty="0"/>
            <a:t>IEAOC Meets with committees to begin writing Standards III and IV</a:t>
          </a:r>
        </a:p>
      </dgm:t>
    </dgm:pt>
    <dgm:pt modelId="{4FA76C69-F623-4CBF-B084-70163D2F2151}" type="parTrans" cxnId="{1160D8C1-E50C-437F-A2C2-DBCB157BB714}">
      <dgm:prSet/>
      <dgm:spPr/>
      <dgm:t>
        <a:bodyPr/>
        <a:lstStyle/>
        <a:p>
          <a:endParaRPr lang="en-US"/>
        </a:p>
      </dgm:t>
    </dgm:pt>
    <dgm:pt modelId="{F421794C-6F88-43F9-BC5A-B25AF9E09F6B}" type="sibTrans" cxnId="{1160D8C1-E50C-437F-A2C2-DBCB157BB714}">
      <dgm:prSet/>
      <dgm:spPr/>
      <dgm:t>
        <a:bodyPr/>
        <a:lstStyle/>
        <a:p>
          <a:endParaRPr lang="en-US"/>
        </a:p>
      </dgm:t>
    </dgm:pt>
    <dgm:pt modelId="{D47D5F44-57FB-4579-8E67-A55AFDE6C0A9}">
      <dgm:prSet/>
      <dgm:spPr/>
      <dgm:t>
        <a:bodyPr/>
        <a:lstStyle/>
        <a:p>
          <a:pPr>
            <a:defRPr b="1"/>
          </a:pPr>
          <a:r>
            <a:rPr lang="en-US" dirty="0"/>
            <a:t>Spring 2026 – Summer 2026</a:t>
          </a:r>
        </a:p>
      </dgm:t>
    </dgm:pt>
    <dgm:pt modelId="{A0FD3CA9-443E-4D66-9019-E3A5F7D9BCF5}" type="parTrans" cxnId="{4A5EB6D2-E572-4799-BA00-B4FA234B8CE9}">
      <dgm:prSet/>
      <dgm:spPr/>
      <dgm:t>
        <a:bodyPr/>
        <a:lstStyle/>
        <a:p>
          <a:endParaRPr lang="en-US"/>
        </a:p>
      </dgm:t>
    </dgm:pt>
    <dgm:pt modelId="{597DB2F6-982D-445A-A345-F6A156B1C420}" type="sibTrans" cxnId="{4A5EB6D2-E572-4799-BA00-B4FA234B8CE9}">
      <dgm:prSet/>
      <dgm:spPr/>
      <dgm:t>
        <a:bodyPr/>
        <a:lstStyle/>
        <a:p>
          <a:endParaRPr lang="en-US"/>
        </a:p>
      </dgm:t>
    </dgm:pt>
    <dgm:pt modelId="{851F747E-F3BC-4810-97B1-A275386557E8}">
      <dgm:prSet/>
      <dgm:spPr/>
      <dgm:t>
        <a:bodyPr/>
        <a:lstStyle/>
        <a:p>
          <a:r>
            <a:rPr lang="en-US" dirty="0"/>
            <a:t>Review draft ISER in all constituent groups, recommend approval, and submit to Board</a:t>
          </a:r>
        </a:p>
      </dgm:t>
    </dgm:pt>
    <dgm:pt modelId="{0A15A3C8-88A3-4142-98B6-79C12F9740BC}" type="parTrans" cxnId="{F256AFA1-8DBB-4F0C-9BC1-530D6F098D19}">
      <dgm:prSet/>
      <dgm:spPr/>
      <dgm:t>
        <a:bodyPr/>
        <a:lstStyle/>
        <a:p>
          <a:endParaRPr lang="en-US"/>
        </a:p>
      </dgm:t>
    </dgm:pt>
    <dgm:pt modelId="{7833570D-16E3-4D68-A7FC-23382A8DC4D2}" type="sibTrans" cxnId="{F256AFA1-8DBB-4F0C-9BC1-530D6F098D19}">
      <dgm:prSet/>
      <dgm:spPr/>
      <dgm:t>
        <a:bodyPr/>
        <a:lstStyle/>
        <a:p>
          <a:endParaRPr lang="en-US"/>
        </a:p>
      </dgm:t>
    </dgm:pt>
    <dgm:pt modelId="{663C9420-AA48-4B39-962F-691A2289367A}">
      <dgm:prSet/>
      <dgm:spPr/>
      <dgm:t>
        <a:bodyPr/>
        <a:lstStyle/>
        <a:p>
          <a:pPr>
            <a:defRPr b="1"/>
          </a:pPr>
          <a:r>
            <a:rPr lang="en-US" dirty="0"/>
            <a:t>Fall 2026</a:t>
          </a:r>
        </a:p>
      </dgm:t>
    </dgm:pt>
    <dgm:pt modelId="{99EE1F02-1988-4F3B-AC3B-318AEF4A8001}" type="parTrans" cxnId="{28F11F38-FCBB-4782-8395-310C4546DD12}">
      <dgm:prSet/>
      <dgm:spPr/>
      <dgm:t>
        <a:bodyPr/>
        <a:lstStyle/>
        <a:p>
          <a:endParaRPr lang="en-US"/>
        </a:p>
      </dgm:t>
    </dgm:pt>
    <dgm:pt modelId="{D264AF56-D8C2-4B56-9CFB-77DAE08500C4}" type="sibTrans" cxnId="{28F11F38-FCBB-4782-8395-310C4546DD12}">
      <dgm:prSet/>
      <dgm:spPr/>
      <dgm:t>
        <a:bodyPr/>
        <a:lstStyle/>
        <a:p>
          <a:endParaRPr lang="en-US"/>
        </a:p>
      </dgm:t>
    </dgm:pt>
    <dgm:pt modelId="{8077CFEA-C38D-43E6-8DD8-0E127B22901F}">
      <dgm:prSet/>
      <dgm:spPr/>
      <dgm:t>
        <a:bodyPr/>
        <a:lstStyle/>
        <a:p>
          <a:r>
            <a:rPr lang="en-US" dirty="0"/>
            <a:t>Open Forums to prepare for Fall 2027 visit</a:t>
          </a:r>
        </a:p>
      </dgm:t>
    </dgm:pt>
    <dgm:pt modelId="{4A812015-5D9A-4B96-A05A-FB7D6F46120E}" type="parTrans" cxnId="{18CC89F1-1A1B-469E-8860-AD976FF96AAF}">
      <dgm:prSet/>
      <dgm:spPr/>
      <dgm:t>
        <a:bodyPr/>
        <a:lstStyle/>
        <a:p>
          <a:endParaRPr lang="en-US"/>
        </a:p>
      </dgm:t>
    </dgm:pt>
    <dgm:pt modelId="{246A4F34-7944-42DF-A12A-928D8A6B474E}" type="sibTrans" cxnId="{18CC89F1-1A1B-469E-8860-AD976FF96AAF}">
      <dgm:prSet/>
      <dgm:spPr/>
      <dgm:t>
        <a:bodyPr/>
        <a:lstStyle/>
        <a:p>
          <a:endParaRPr lang="en-US"/>
        </a:p>
      </dgm:t>
    </dgm:pt>
    <dgm:pt modelId="{92CC9DF4-F472-4E4D-8655-0B044E680768}" type="pres">
      <dgm:prSet presAssocID="{8FC4EFD4-732D-4AB5-92BB-E236EF3E0B3E}" presName="root" presStyleCnt="0">
        <dgm:presLayoutVars>
          <dgm:chMax/>
          <dgm:chPref/>
          <dgm:animLvl val="lvl"/>
        </dgm:presLayoutVars>
      </dgm:prSet>
      <dgm:spPr/>
    </dgm:pt>
    <dgm:pt modelId="{4F470327-9AEB-244B-9A59-2E8C16604806}" type="pres">
      <dgm:prSet presAssocID="{8FC4EFD4-732D-4AB5-92BB-E236EF3E0B3E}" presName="divider" presStyleLbl="node1" presStyleIdx="0" presStyleCnt="1"/>
      <dgm:spPr>
        <a:solidFill>
          <a:srgbClr val="165775"/>
        </a:solidFill>
      </dgm:spPr>
    </dgm:pt>
    <dgm:pt modelId="{0121AC51-9526-A848-83EB-2849F12FA729}" type="pres">
      <dgm:prSet presAssocID="{8FC4EFD4-732D-4AB5-92BB-E236EF3E0B3E}" presName="nodes" presStyleCnt="0">
        <dgm:presLayoutVars>
          <dgm:chMax/>
          <dgm:chPref/>
          <dgm:animLvl val="lvl"/>
        </dgm:presLayoutVars>
      </dgm:prSet>
      <dgm:spPr/>
    </dgm:pt>
    <dgm:pt modelId="{544627CC-AB27-9D44-9EB6-BC8F732FD153}" type="pres">
      <dgm:prSet presAssocID="{B08F6ADF-1647-4687-8A12-A80CA0CAF0BA}" presName="composite" presStyleCnt="0"/>
      <dgm:spPr/>
    </dgm:pt>
    <dgm:pt modelId="{6494C9E5-5DD7-AD44-B5FF-3E385D596FE3}" type="pres">
      <dgm:prSet presAssocID="{B08F6ADF-1647-4687-8A12-A80CA0CAF0BA}" presName="L1TextContainer" presStyleLbl="revTx" presStyleIdx="0" presStyleCnt="9">
        <dgm:presLayoutVars>
          <dgm:chMax val="1"/>
          <dgm:chPref val="1"/>
          <dgm:bulletEnabled val="1"/>
        </dgm:presLayoutVars>
      </dgm:prSet>
      <dgm:spPr/>
    </dgm:pt>
    <dgm:pt modelId="{DFAB1DB5-CCE5-074D-BD0D-3BE5AC22BE17}" type="pres">
      <dgm:prSet presAssocID="{B08F6ADF-1647-4687-8A12-A80CA0CAF0BA}" presName="L2TextContainerWrapper" presStyleCnt="0">
        <dgm:presLayoutVars>
          <dgm:chMax val="0"/>
          <dgm:chPref val="0"/>
          <dgm:bulletEnabled val="1"/>
        </dgm:presLayoutVars>
      </dgm:prSet>
      <dgm:spPr/>
    </dgm:pt>
    <dgm:pt modelId="{D7864A87-95F0-9345-B03C-496A3D9788BD}" type="pres">
      <dgm:prSet presAssocID="{B08F6ADF-1647-4687-8A12-A80CA0CAF0BA}" presName="L2TextContainer" presStyleLbl="bgAccFollowNode1" presStyleIdx="0" presStyleCnt="9" custScaleY="111474"/>
      <dgm:spPr/>
    </dgm:pt>
    <dgm:pt modelId="{9A6D0361-B443-2248-A3DA-D691BE2F30E6}" type="pres">
      <dgm:prSet presAssocID="{B08F6ADF-1647-4687-8A12-A80CA0CAF0BA}" presName="FlexibleEmptyPlaceHolder" presStyleCnt="0"/>
      <dgm:spPr/>
    </dgm:pt>
    <dgm:pt modelId="{6C0D8FD1-7872-F54C-98A8-9CEC70F386F3}" type="pres">
      <dgm:prSet presAssocID="{B08F6ADF-1647-4687-8A12-A80CA0CAF0BA}" presName="ConnectLine" presStyleLbl="alignNode1" presStyleIdx="0"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FA87C0-83FE-C546-AD30-310E1CD713C8}" type="pres">
      <dgm:prSet presAssocID="{B08F6ADF-1647-4687-8A12-A80CA0CAF0BA}" presName="ConnectorPoint" presStyleLbl="fgAcc1" presStyleIdx="0" presStyleCnt="9"/>
      <dgm:spPr>
        <a:solidFill>
          <a:schemeClr val="lt1">
            <a:alpha val="90000"/>
            <a:hueOff val="0"/>
            <a:satOff val="0"/>
            <a:lumOff val="0"/>
            <a:alphaOff val="0"/>
          </a:schemeClr>
        </a:solidFill>
        <a:ln w="12700" cap="flat" cmpd="sng" algn="ctr">
          <a:noFill/>
          <a:prstDash val="solid"/>
          <a:miter lim="800000"/>
        </a:ln>
        <a:effectLst/>
      </dgm:spPr>
    </dgm:pt>
    <dgm:pt modelId="{4900D9B2-86FF-E448-803F-B58E804D9921}" type="pres">
      <dgm:prSet presAssocID="{B08F6ADF-1647-4687-8A12-A80CA0CAF0BA}" presName="EmptyPlaceHolder" presStyleCnt="0"/>
      <dgm:spPr/>
    </dgm:pt>
    <dgm:pt modelId="{C7C61924-E193-B94F-A48B-47A31E3E4D9B}" type="pres">
      <dgm:prSet presAssocID="{57C45EA0-6EB1-4444-8194-9B9CB80D2A38}" presName="spaceBetweenRectangles" presStyleCnt="0"/>
      <dgm:spPr/>
    </dgm:pt>
    <dgm:pt modelId="{6D1FF9F2-4EE2-49D9-85D4-2E566836CA1F}" type="pres">
      <dgm:prSet presAssocID="{4456C95F-FF00-48DF-9A3C-9998259314CC}" presName="composite" presStyleCnt="0"/>
      <dgm:spPr/>
    </dgm:pt>
    <dgm:pt modelId="{BD70F26D-BCCB-4B4C-9C97-0461C9474185}" type="pres">
      <dgm:prSet presAssocID="{4456C95F-FF00-48DF-9A3C-9998259314CC}" presName="L1TextContainer" presStyleLbl="revTx" presStyleIdx="1" presStyleCnt="9">
        <dgm:presLayoutVars>
          <dgm:chMax val="1"/>
          <dgm:chPref val="1"/>
          <dgm:bulletEnabled val="1"/>
        </dgm:presLayoutVars>
      </dgm:prSet>
      <dgm:spPr/>
    </dgm:pt>
    <dgm:pt modelId="{82CC90D1-FDDD-4715-9AED-CBCE99293D3A}" type="pres">
      <dgm:prSet presAssocID="{4456C95F-FF00-48DF-9A3C-9998259314CC}" presName="L2TextContainerWrapper" presStyleCnt="0">
        <dgm:presLayoutVars>
          <dgm:chMax val="0"/>
          <dgm:chPref val="0"/>
          <dgm:bulletEnabled val="1"/>
        </dgm:presLayoutVars>
      </dgm:prSet>
      <dgm:spPr/>
    </dgm:pt>
    <dgm:pt modelId="{CF8D98A5-28B7-460C-B805-BFEC22A505C9}" type="pres">
      <dgm:prSet presAssocID="{4456C95F-FF00-48DF-9A3C-9998259314CC}" presName="L2TextContainer" presStyleLbl="bgAccFollowNode1" presStyleIdx="1" presStyleCnt="9"/>
      <dgm:spPr/>
    </dgm:pt>
    <dgm:pt modelId="{69C09006-C493-43CB-B568-278A50E3EAF1}" type="pres">
      <dgm:prSet presAssocID="{4456C95F-FF00-48DF-9A3C-9998259314CC}" presName="FlexibleEmptyPlaceHolder" presStyleCnt="0"/>
      <dgm:spPr/>
    </dgm:pt>
    <dgm:pt modelId="{23F5B161-E08E-4CB0-AE48-4E7F71C7B485}" type="pres">
      <dgm:prSet presAssocID="{4456C95F-FF00-48DF-9A3C-9998259314CC}" presName="ConnectLine" presStyleLbl="alignNode1" presStyleIdx="1"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7895C6A7-F6DA-4166-BFD7-F013673F4AF7}" type="pres">
      <dgm:prSet presAssocID="{4456C95F-FF00-48DF-9A3C-9998259314CC}" presName="ConnectorPoint" presStyleLbl="fgAcc1" presStyleIdx="1" presStyleCnt="9"/>
      <dgm:spPr>
        <a:solidFill>
          <a:schemeClr val="lt1">
            <a:alpha val="90000"/>
            <a:hueOff val="0"/>
            <a:satOff val="0"/>
            <a:lumOff val="0"/>
            <a:alphaOff val="0"/>
          </a:schemeClr>
        </a:solidFill>
        <a:ln w="19050" cap="flat" cmpd="sng" algn="ctr">
          <a:noFill/>
          <a:prstDash val="solid"/>
          <a:miter lim="800000"/>
        </a:ln>
        <a:effectLst/>
      </dgm:spPr>
    </dgm:pt>
    <dgm:pt modelId="{FEE398E9-0B77-4599-9155-2051DD41D455}" type="pres">
      <dgm:prSet presAssocID="{4456C95F-FF00-48DF-9A3C-9998259314CC}" presName="EmptyPlaceHolder" presStyleCnt="0"/>
      <dgm:spPr/>
    </dgm:pt>
    <dgm:pt modelId="{42CC25BD-3A35-4087-B3A6-635AE31320A6}" type="pres">
      <dgm:prSet presAssocID="{5611FA16-DD2E-4219-8B7A-7386433F87C6}" presName="spaceBetweenRectangles" presStyleCnt="0"/>
      <dgm:spPr/>
    </dgm:pt>
    <dgm:pt modelId="{0B7B7F9B-CC3F-46BE-884E-461903E306CF}" type="pres">
      <dgm:prSet presAssocID="{563B9F33-EF2D-438F-B35E-0E8E63DC03D0}" presName="composite" presStyleCnt="0"/>
      <dgm:spPr/>
    </dgm:pt>
    <dgm:pt modelId="{4DD9DBE2-6BCE-45CE-9272-08CBFBAE5A81}" type="pres">
      <dgm:prSet presAssocID="{563B9F33-EF2D-438F-B35E-0E8E63DC03D0}" presName="L1TextContainer" presStyleLbl="revTx" presStyleIdx="2" presStyleCnt="9">
        <dgm:presLayoutVars>
          <dgm:chMax val="1"/>
          <dgm:chPref val="1"/>
          <dgm:bulletEnabled val="1"/>
        </dgm:presLayoutVars>
      </dgm:prSet>
      <dgm:spPr/>
    </dgm:pt>
    <dgm:pt modelId="{28F5C871-32E2-4A4C-B163-85CA149C9314}" type="pres">
      <dgm:prSet presAssocID="{563B9F33-EF2D-438F-B35E-0E8E63DC03D0}" presName="L2TextContainerWrapper" presStyleCnt="0">
        <dgm:presLayoutVars>
          <dgm:chMax val="0"/>
          <dgm:chPref val="0"/>
          <dgm:bulletEnabled val="1"/>
        </dgm:presLayoutVars>
      </dgm:prSet>
      <dgm:spPr/>
    </dgm:pt>
    <dgm:pt modelId="{EF752A85-ADE3-44FE-95F3-A76C0DB82A0C}" type="pres">
      <dgm:prSet presAssocID="{563B9F33-EF2D-438F-B35E-0E8E63DC03D0}" presName="L2TextContainer" presStyleLbl="bgAccFollowNode1" presStyleIdx="2" presStyleCnt="9"/>
      <dgm:spPr/>
    </dgm:pt>
    <dgm:pt modelId="{1CA42A14-96B6-4C88-9782-E597A7111D96}" type="pres">
      <dgm:prSet presAssocID="{563B9F33-EF2D-438F-B35E-0E8E63DC03D0}" presName="FlexibleEmptyPlaceHolder" presStyleCnt="0"/>
      <dgm:spPr/>
    </dgm:pt>
    <dgm:pt modelId="{D06AD205-BB3C-4401-B3D8-647B6D45FFFD}" type="pres">
      <dgm:prSet presAssocID="{563B9F33-EF2D-438F-B35E-0E8E63DC03D0}" presName="ConnectLine" presStyleLbl="alignNode1" presStyleIdx="2"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26DA2D3-8DE6-4401-80E8-82BFF3771DE5}" type="pres">
      <dgm:prSet presAssocID="{563B9F33-EF2D-438F-B35E-0E8E63DC03D0}" presName="ConnectorPoint" presStyleLbl="fgAcc1" presStyleIdx="2" presStyleCnt="9"/>
      <dgm:spPr>
        <a:solidFill>
          <a:schemeClr val="lt1">
            <a:alpha val="90000"/>
            <a:hueOff val="0"/>
            <a:satOff val="0"/>
            <a:lumOff val="0"/>
            <a:alphaOff val="0"/>
          </a:schemeClr>
        </a:solidFill>
        <a:ln w="19050" cap="flat" cmpd="sng" algn="ctr">
          <a:noFill/>
          <a:prstDash val="solid"/>
          <a:miter lim="800000"/>
        </a:ln>
        <a:effectLst/>
      </dgm:spPr>
    </dgm:pt>
    <dgm:pt modelId="{C60F6EFF-8886-4054-8E0F-991F04C2160C}" type="pres">
      <dgm:prSet presAssocID="{563B9F33-EF2D-438F-B35E-0E8E63DC03D0}" presName="EmptyPlaceHolder" presStyleCnt="0"/>
      <dgm:spPr/>
    </dgm:pt>
    <dgm:pt modelId="{79103CFC-6C55-49EE-8BC1-428B0B4D6DA4}" type="pres">
      <dgm:prSet presAssocID="{B3EE9BFF-C473-4C4B-8633-DE4B79CEE2C0}" presName="spaceBetweenRectangles" presStyleCnt="0"/>
      <dgm:spPr/>
    </dgm:pt>
    <dgm:pt modelId="{5FFBD787-1D27-4B64-BE16-F3571D2E3DD2}" type="pres">
      <dgm:prSet presAssocID="{D47D5F44-57FB-4579-8E67-A55AFDE6C0A9}" presName="composite" presStyleCnt="0"/>
      <dgm:spPr/>
    </dgm:pt>
    <dgm:pt modelId="{E2FBDBF6-36A3-4678-9997-029530515B7E}" type="pres">
      <dgm:prSet presAssocID="{D47D5F44-57FB-4579-8E67-A55AFDE6C0A9}" presName="L1TextContainer" presStyleLbl="revTx" presStyleIdx="3" presStyleCnt="9">
        <dgm:presLayoutVars>
          <dgm:chMax val="1"/>
          <dgm:chPref val="1"/>
          <dgm:bulletEnabled val="1"/>
        </dgm:presLayoutVars>
      </dgm:prSet>
      <dgm:spPr/>
    </dgm:pt>
    <dgm:pt modelId="{4008A23B-0E1E-4DF8-93F7-181108F3C4EE}" type="pres">
      <dgm:prSet presAssocID="{D47D5F44-57FB-4579-8E67-A55AFDE6C0A9}" presName="L2TextContainerWrapper" presStyleCnt="0">
        <dgm:presLayoutVars>
          <dgm:chMax val="0"/>
          <dgm:chPref val="0"/>
          <dgm:bulletEnabled val="1"/>
        </dgm:presLayoutVars>
      </dgm:prSet>
      <dgm:spPr/>
    </dgm:pt>
    <dgm:pt modelId="{0608E189-E54F-4932-A76A-A66A4354E6C0}" type="pres">
      <dgm:prSet presAssocID="{D47D5F44-57FB-4579-8E67-A55AFDE6C0A9}" presName="L2TextContainer" presStyleLbl="bgAccFollowNode1" presStyleIdx="3" presStyleCnt="9"/>
      <dgm:spPr/>
    </dgm:pt>
    <dgm:pt modelId="{9DD9636B-7F57-4AE1-8E28-E2F9E67E758C}" type="pres">
      <dgm:prSet presAssocID="{D47D5F44-57FB-4579-8E67-A55AFDE6C0A9}" presName="FlexibleEmptyPlaceHolder" presStyleCnt="0"/>
      <dgm:spPr/>
    </dgm:pt>
    <dgm:pt modelId="{412A2DCF-07C4-41AD-A597-304767FFC312}" type="pres">
      <dgm:prSet presAssocID="{D47D5F44-57FB-4579-8E67-A55AFDE6C0A9}" presName="ConnectLine" presStyleLbl="alignNode1" presStyleIdx="3"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38A9B35-8073-4EE7-BA99-8826CE2CF163}" type="pres">
      <dgm:prSet presAssocID="{D47D5F44-57FB-4579-8E67-A55AFDE6C0A9}" presName="ConnectorPoint" presStyleLbl="fgAcc1" presStyleIdx="3" presStyleCnt="9"/>
      <dgm:spPr>
        <a:solidFill>
          <a:schemeClr val="lt1">
            <a:alpha val="90000"/>
            <a:hueOff val="0"/>
            <a:satOff val="0"/>
            <a:lumOff val="0"/>
            <a:alphaOff val="0"/>
          </a:schemeClr>
        </a:solidFill>
        <a:ln w="19050" cap="flat" cmpd="sng" algn="ctr">
          <a:noFill/>
          <a:prstDash val="solid"/>
          <a:miter lim="800000"/>
        </a:ln>
        <a:effectLst/>
      </dgm:spPr>
    </dgm:pt>
    <dgm:pt modelId="{E6479014-E202-4648-B182-F8102F6EFE09}" type="pres">
      <dgm:prSet presAssocID="{D47D5F44-57FB-4579-8E67-A55AFDE6C0A9}" presName="EmptyPlaceHolder" presStyleCnt="0"/>
      <dgm:spPr/>
    </dgm:pt>
    <dgm:pt modelId="{AD1D459B-C38B-4725-9C49-F0F2F4AC61ED}" type="pres">
      <dgm:prSet presAssocID="{597DB2F6-982D-445A-A345-F6A156B1C420}" presName="spaceBetweenRectangles" presStyleCnt="0"/>
      <dgm:spPr/>
    </dgm:pt>
    <dgm:pt modelId="{FC65B490-AED7-4270-BBB0-86AD29E2B627}" type="pres">
      <dgm:prSet presAssocID="{663C9420-AA48-4B39-962F-691A2289367A}" presName="composite" presStyleCnt="0"/>
      <dgm:spPr/>
    </dgm:pt>
    <dgm:pt modelId="{0177C805-0D8A-41E3-919F-4CE4A3F38B98}" type="pres">
      <dgm:prSet presAssocID="{663C9420-AA48-4B39-962F-691A2289367A}" presName="L1TextContainer" presStyleLbl="revTx" presStyleIdx="4" presStyleCnt="9">
        <dgm:presLayoutVars>
          <dgm:chMax val="1"/>
          <dgm:chPref val="1"/>
          <dgm:bulletEnabled val="1"/>
        </dgm:presLayoutVars>
      </dgm:prSet>
      <dgm:spPr/>
    </dgm:pt>
    <dgm:pt modelId="{B96A37E0-D8AC-4036-AD73-9EDDEDD5A4F6}" type="pres">
      <dgm:prSet presAssocID="{663C9420-AA48-4B39-962F-691A2289367A}" presName="L2TextContainerWrapper" presStyleCnt="0">
        <dgm:presLayoutVars>
          <dgm:chMax val="0"/>
          <dgm:chPref val="0"/>
          <dgm:bulletEnabled val="1"/>
        </dgm:presLayoutVars>
      </dgm:prSet>
      <dgm:spPr/>
    </dgm:pt>
    <dgm:pt modelId="{5D9899C0-2B9A-4912-A957-D186DD2B780B}" type="pres">
      <dgm:prSet presAssocID="{663C9420-AA48-4B39-962F-691A2289367A}" presName="L2TextContainer" presStyleLbl="bgAccFollowNode1" presStyleIdx="4" presStyleCnt="9"/>
      <dgm:spPr/>
    </dgm:pt>
    <dgm:pt modelId="{83B30CEB-BFCA-4AD4-AFDF-4D0E6CB181EA}" type="pres">
      <dgm:prSet presAssocID="{663C9420-AA48-4B39-962F-691A2289367A}" presName="FlexibleEmptyPlaceHolder" presStyleCnt="0"/>
      <dgm:spPr/>
    </dgm:pt>
    <dgm:pt modelId="{EB9CD3F5-13CB-4752-AE5B-926C09F3FE99}" type="pres">
      <dgm:prSet presAssocID="{663C9420-AA48-4B39-962F-691A2289367A}" presName="ConnectLine" presStyleLbl="alignNode1" presStyleIdx="4"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FF96A8C-A091-47F3-A4DB-28E30C90D115}" type="pres">
      <dgm:prSet presAssocID="{663C9420-AA48-4B39-962F-691A2289367A}" presName="ConnectorPoint" presStyleLbl="fgAcc1" presStyleIdx="4" presStyleCnt="9"/>
      <dgm:spPr>
        <a:solidFill>
          <a:schemeClr val="lt1">
            <a:alpha val="90000"/>
            <a:hueOff val="0"/>
            <a:satOff val="0"/>
            <a:lumOff val="0"/>
            <a:alphaOff val="0"/>
          </a:schemeClr>
        </a:solidFill>
        <a:ln w="19050" cap="flat" cmpd="sng" algn="ctr">
          <a:noFill/>
          <a:prstDash val="solid"/>
          <a:miter lim="800000"/>
        </a:ln>
        <a:effectLst/>
      </dgm:spPr>
    </dgm:pt>
    <dgm:pt modelId="{78205AF5-D888-4FAD-A007-430965A9EBDF}" type="pres">
      <dgm:prSet presAssocID="{663C9420-AA48-4B39-962F-691A2289367A}" presName="EmptyPlaceHolder" presStyleCnt="0"/>
      <dgm:spPr/>
    </dgm:pt>
    <dgm:pt modelId="{C055CD00-21DE-4D81-93D4-EA9001167FDF}" type="pres">
      <dgm:prSet presAssocID="{D264AF56-D8C2-4B56-9CFB-77DAE08500C4}" presName="spaceBetweenRectangles" presStyleCnt="0"/>
      <dgm:spPr/>
    </dgm:pt>
    <dgm:pt modelId="{F27A4142-7AF8-0646-A516-5BE5F9B237CC}" type="pres">
      <dgm:prSet presAssocID="{4F3CF5E5-3E2B-4488-8E91-4FF3BE75ADD3}" presName="composite" presStyleCnt="0"/>
      <dgm:spPr/>
    </dgm:pt>
    <dgm:pt modelId="{00392504-A5B0-344D-AB85-F4AF161AF7B8}" type="pres">
      <dgm:prSet presAssocID="{4F3CF5E5-3E2B-4488-8E91-4FF3BE75ADD3}" presName="L1TextContainer" presStyleLbl="revTx" presStyleIdx="5" presStyleCnt="9">
        <dgm:presLayoutVars>
          <dgm:chMax val="1"/>
          <dgm:chPref val="1"/>
          <dgm:bulletEnabled val="1"/>
        </dgm:presLayoutVars>
      </dgm:prSet>
      <dgm:spPr/>
    </dgm:pt>
    <dgm:pt modelId="{8E89E964-6C07-304B-B3EA-41CBAB92236E}" type="pres">
      <dgm:prSet presAssocID="{4F3CF5E5-3E2B-4488-8E91-4FF3BE75ADD3}" presName="L2TextContainerWrapper" presStyleCnt="0">
        <dgm:presLayoutVars>
          <dgm:chMax val="0"/>
          <dgm:chPref val="0"/>
          <dgm:bulletEnabled val="1"/>
        </dgm:presLayoutVars>
      </dgm:prSet>
      <dgm:spPr/>
    </dgm:pt>
    <dgm:pt modelId="{84FF56A9-3508-BF4D-B014-6C3CB3B63891}" type="pres">
      <dgm:prSet presAssocID="{4F3CF5E5-3E2B-4488-8E91-4FF3BE75ADD3}" presName="L2TextContainer" presStyleLbl="bgAccFollowNode1" presStyleIdx="5" presStyleCnt="9"/>
      <dgm:spPr/>
    </dgm:pt>
    <dgm:pt modelId="{35DDDE00-BBC1-6548-9CD2-6D36244BC77A}" type="pres">
      <dgm:prSet presAssocID="{4F3CF5E5-3E2B-4488-8E91-4FF3BE75ADD3}" presName="FlexibleEmptyPlaceHolder" presStyleCnt="0"/>
      <dgm:spPr/>
    </dgm:pt>
    <dgm:pt modelId="{FC4B9765-A4C3-204E-95B9-4E7CC7CD0619}" type="pres">
      <dgm:prSet presAssocID="{4F3CF5E5-3E2B-4488-8E91-4FF3BE75ADD3}" presName="ConnectLine" presStyleLbl="alignNode1" presStyleIdx="5"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D551AD4-5E57-E54E-81C4-99532364A982}" type="pres">
      <dgm:prSet presAssocID="{4F3CF5E5-3E2B-4488-8E91-4FF3BE75ADD3}" presName="ConnectorPoint"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6AAC3B97-919C-734C-8BE0-B2077CA41534}" type="pres">
      <dgm:prSet presAssocID="{4F3CF5E5-3E2B-4488-8E91-4FF3BE75ADD3}" presName="EmptyPlaceHolder" presStyleCnt="0"/>
      <dgm:spPr/>
    </dgm:pt>
    <dgm:pt modelId="{E9E6E138-6037-6043-B15E-D0A4522376F1}" type="pres">
      <dgm:prSet presAssocID="{93D69B5F-95C6-44B4-8777-CDF4669F3324}" presName="spaceBetweenRectangles" presStyleCnt="0"/>
      <dgm:spPr/>
    </dgm:pt>
    <dgm:pt modelId="{1AE7E44D-AD84-6D4E-83A2-426119CB65E9}" type="pres">
      <dgm:prSet presAssocID="{1F6808C3-341E-4702-B10D-092F08471607}" presName="composite" presStyleCnt="0"/>
      <dgm:spPr/>
    </dgm:pt>
    <dgm:pt modelId="{1683E5D7-EF41-664B-8760-2265FDF923A6}" type="pres">
      <dgm:prSet presAssocID="{1F6808C3-341E-4702-B10D-092F08471607}" presName="L1TextContainer" presStyleLbl="revTx" presStyleIdx="6" presStyleCnt="9">
        <dgm:presLayoutVars>
          <dgm:chMax val="1"/>
          <dgm:chPref val="1"/>
          <dgm:bulletEnabled val="1"/>
        </dgm:presLayoutVars>
      </dgm:prSet>
      <dgm:spPr/>
    </dgm:pt>
    <dgm:pt modelId="{B8F353A1-A3C3-A24F-B8B3-2F3F677246F0}" type="pres">
      <dgm:prSet presAssocID="{1F6808C3-341E-4702-B10D-092F08471607}" presName="L2TextContainerWrapper" presStyleCnt="0">
        <dgm:presLayoutVars>
          <dgm:chMax val="0"/>
          <dgm:chPref val="0"/>
          <dgm:bulletEnabled val="1"/>
        </dgm:presLayoutVars>
      </dgm:prSet>
      <dgm:spPr/>
    </dgm:pt>
    <dgm:pt modelId="{033813DD-7A26-8E4A-93C3-78E19083014D}" type="pres">
      <dgm:prSet presAssocID="{1F6808C3-341E-4702-B10D-092F08471607}" presName="L2TextContainer" presStyleLbl="bgAccFollowNode1" presStyleIdx="6" presStyleCnt="9"/>
      <dgm:spPr/>
    </dgm:pt>
    <dgm:pt modelId="{8C8A2FEF-8718-E142-82A9-2DCFC910608E}" type="pres">
      <dgm:prSet presAssocID="{1F6808C3-341E-4702-B10D-092F08471607}" presName="FlexibleEmptyPlaceHolder" presStyleCnt="0"/>
      <dgm:spPr/>
    </dgm:pt>
    <dgm:pt modelId="{471D6C86-8334-3746-A134-0533EC1F652D}" type="pres">
      <dgm:prSet presAssocID="{1F6808C3-341E-4702-B10D-092F08471607}" presName="ConnectLine" presStyleLbl="alignNode1" presStyleIdx="6"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EDC6CCF-95C8-2144-B1C3-7BDD5B91AB18}" type="pres">
      <dgm:prSet presAssocID="{1F6808C3-341E-4702-B10D-092F08471607}" presName="ConnectorPoint"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65F49F77-FE9E-8843-B252-7613E291C426}" type="pres">
      <dgm:prSet presAssocID="{1F6808C3-341E-4702-B10D-092F08471607}" presName="EmptyPlaceHolder" presStyleCnt="0"/>
      <dgm:spPr/>
    </dgm:pt>
    <dgm:pt modelId="{5F9EF9EA-3176-6042-8DFE-63E9363AFB26}" type="pres">
      <dgm:prSet presAssocID="{DDD528E9-6050-4368-AEC8-C8F572E19B23}" presName="spaceBetweenRectangles" presStyleCnt="0"/>
      <dgm:spPr/>
    </dgm:pt>
    <dgm:pt modelId="{F49A2F8A-C312-E54D-B8CC-BA56FDAB1925}" type="pres">
      <dgm:prSet presAssocID="{0FF3305D-6837-4DF9-B38D-E688ECA61011}" presName="composite" presStyleCnt="0"/>
      <dgm:spPr/>
    </dgm:pt>
    <dgm:pt modelId="{467DAB47-634C-1D4F-8B45-F3E6CF811D59}" type="pres">
      <dgm:prSet presAssocID="{0FF3305D-6837-4DF9-B38D-E688ECA61011}" presName="L1TextContainer" presStyleLbl="revTx" presStyleIdx="7" presStyleCnt="9">
        <dgm:presLayoutVars>
          <dgm:chMax val="1"/>
          <dgm:chPref val="1"/>
          <dgm:bulletEnabled val="1"/>
        </dgm:presLayoutVars>
      </dgm:prSet>
      <dgm:spPr/>
    </dgm:pt>
    <dgm:pt modelId="{1076CB31-101F-3445-826E-1872861BC164}" type="pres">
      <dgm:prSet presAssocID="{0FF3305D-6837-4DF9-B38D-E688ECA61011}" presName="L2TextContainerWrapper" presStyleCnt="0">
        <dgm:presLayoutVars>
          <dgm:chMax val="0"/>
          <dgm:chPref val="0"/>
          <dgm:bulletEnabled val="1"/>
        </dgm:presLayoutVars>
      </dgm:prSet>
      <dgm:spPr/>
    </dgm:pt>
    <dgm:pt modelId="{1128EF03-F9C3-CA4D-A38E-E6B12E99BEE3}" type="pres">
      <dgm:prSet presAssocID="{0FF3305D-6837-4DF9-B38D-E688ECA61011}" presName="L2TextContainer" presStyleLbl="bgAccFollowNode1" presStyleIdx="7" presStyleCnt="9"/>
      <dgm:spPr/>
    </dgm:pt>
    <dgm:pt modelId="{6C34B09C-D57C-3243-A29A-15CEB8C839DB}" type="pres">
      <dgm:prSet presAssocID="{0FF3305D-6837-4DF9-B38D-E688ECA61011}" presName="FlexibleEmptyPlaceHolder" presStyleCnt="0"/>
      <dgm:spPr/>
    </dgm:pt>
    <dgm:pt modelId="{2EAF1841-C596-594A-BA1D-C6C48D325B03}" type="pres">
      <dgm:prSet presAssocID="{0FF3305D-6837-4DF9-B38D-E688ECA61011}" presName="ConnectLine" presStyleLbl="alignNode1" presStyleIdx="7"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EEECF01-4280-5943-A1F4-519E248CEAA1}" type="pres">
      <dgm:prSet presAssocID="{0FF3305D-6837-4DF9-B38D-E688ECA61011}" presName="ConnectorPoint"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82110F1-F477-5D4D-90A0-A8E27BEAF433}" type="pres">
      <dgm:prSet presAssocID="{0FF3305D-6837-4DF9-B38D-E688ECA61011}" presName="EmptyPlaceHolder" presStyleCnt="0"/>
      <dgm:spPr/>
    </dgm:pt>
    <dgm:pt modelId="{8983C94D-2932-4F46-8B28-A0CDC89DDA38}" type="pres">
      <dgm:prSet presAssocID="{75F7E48D-6DAB-40D7-A508-E4797C447454}" presName="spaceBetweenRectangles" presStyleCnt="0"/>
      <dgm:spPr/>
    </dgm:pt>
    <dgm:pt modelId="{F0D1E406-9359-AC43-A1F4-712B8BB26CA4}" type="pres">
      <dgm:prSet presAssocID="{222D4628-9A73-4C6E-A55A-3CA77C2A7B99}" presName="composite" presStyleCnt="0"/>
      <dgm:spPr/>
    </dgm:pt>
    <dgm:pt modelId="{BE661A33-E336-2241-BCAC-DB8ABF990AA9}" type="pres">
      <dgm:prSet presAssocID="{222D4628-9A73-4C6E-A55A-3CA77C2A7B99}" presName="L1TextContainer" presStyleLbl="revTx" presStyleIdx="8" presStyleCnt="9">
        <dgm:presLayoutVars>
          <dgm:chMax val="1"/>
          <dgm:chPref val="1"/>
          <dgm:bulletEnabled val="1"/>
        </dgm:presLayoutVars>
      </dgm:prSet>
      <dgm:spPr/>
    </dgm:pt>
    <dgm:pt modelId="{1E60AE6F-9925-AA48-BF64-92C44A4E185F}" type="pres">
      <dgm:prSet presAssocID="{222D4628-9A73-4C6E-A55A-3CA77C2A7B99}" presName="L2TextContainerWrapper" presStyleCnt="0">
        <dgm:presLayoutVars>
          <dgm:chMax val="0"/>
          <dgm:chPref val="0"/>
          <dgm:bulletEnabled val="1"/>
        </dgm:presLayoutVars>
      </dgm:prSet>
      <dgm:spPr/>
    </dgm:pt>
    <dgm:pt modelId="{5E1AF8DD-49B6-424D-A052-BBFE5A3D6276}" type="pres">
      <dgm:prSet presAssocID="{222D4628-9A73-4C6E-A55A-3CA77C2A7B99}" presName="L2TextContainer" presStyleLbl="bgAccFollowNode1" presStyleIdx="8" presStyleCnt="9"/>
      <dgm:spPr/>
    </dgm:pt>
    <dgm:pt modelId="{4FDD654D-5888-B844-A149-29BFC9CAE197}" type="pres">
      <dgm:prSet presAssocID="{222D4628-9A73-4C6E-A55A-3CA77C2A7B99}" presName="FlexibleEmptyPlaceHolder" presStyleCnt="0"/>
      <dgm:spPr/>
    </dgm:pt>
    <dgm:pt modelId="{C409FC54-45E4-2E4A-92A7-6EEB88736030}" type="pres">
      <dgm:prSet presAssocID="{222D4628-9A73-4C6E-A55A-3CA77C2A7B99}" presName="ConnectLine" presStyleLbl="alignNode1" presStyleIdx="8"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5F029BF-4D7F-2348-B84B-A17586DB4227}" type="pres">
      <dgm:prSet presAssocID="{222D4628-9A73-4C6E-A55A-3CA77C2A7B99}" presName="ConnectorPoint"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D55CF369-7944-AF48-9C98-A72C30C26923}" type="pres">
      <dgm:prSet presAssocID="{222D4628-9A73-4C6E-A55A-3CA77C2A7B99}" presName="EmptyPlaceHolder" presStyleCnt="0"/>
      <dgm:spPr/>
    </dgm:pt>
  </dgm:ptLst>
  <dgm:cxnLst>
    <dgm:cxn modelId="{E2C59E07-DE36-4610-AF7C-09B8A19658C8}" type="presOf" srcId="{E590ADE4-0162-4CCC-87AC-AEC663C9B033}" destId="{CF8D98A5-28B7-460C-B805-BFEC22A505C9}" srcOrd="0" destOrd="0" presId="urn:microsoft.com/office/officeart/2017/3/layout/HorizontalPathTimeline"/>
    <dgm:cxn modelId="{127B2113-6A25-6C4F-A80A-A6EFBB7FA8FD}" type="presOf" srcId="{8FC4EFD4-732D-4AB5-92BB-E236EF3E0B3E}" destId="{92CC9DF4-F472-4E4D-8655-0B044E680768}" srcOrd="0" destOrd="0" presId="urn:microsoft.com/office/officeart/2017/3/layout/HorizontalPathTimeline"/>
    <dgm:cxn modelId="{7B15B91B-EFB8-4C5B-9B2F-9A26DDB0E7CE}" srcId="{4F3CF5E5-3E2B-4488-8E91-4FF3BE75ADD3}" destId="{AE8C708E-3897-4CB1-B470-28A93358F798}" srcOrd="0" destOrd="0" parTransId="{2BCB02A2-94B4-49D4-950C-72A19613A69F}" sibTransId="{DFE56F2C-1C5D-48E3-8C84-3F009230F6EF}"/>
    <dgm:cxn modelId="{82AB701C-7F83-49B6-B41F-782BBAD39AAF}" srcId="{8FC4EFD4-732D-4AB5-92BB-E236EF3E0B3E}" destId="{0FF3305D-6837-4DF9-B38D-E688ECA61011}" srcOrd="7" destOrd="0" parTransId="{CA9A345F-5CDC-4EE1-8F5F-D7F41A4928A6}" sibTransId="{75F7E48D-6DAB-40D7-A508-E4797C447454}"/>
    <dgm:cxn modelId="{066D8D1D-2F92-48AB-9BC2-42BE8101C5C6}" type="presOf" srcId="{663C9420-AA48-4B39-962F-691A2289367A}" destId="{0177C805-0D8A-41E3-919F-4CE4A3F38B98}" srcOrd="0" destOrd="0" presId="urn:microsoft.com/office/officeart/2017/3/layout/HorizontalPathTimeline"/>
    <dgm:cxn modelId="{5F2B9D24-E101-4A6B-B2D4-B2B7ECAA7B37}" srcId="{8FC4EFD4-732D-4AB5-92BB-E236EF3E0B3E}" destId="{563B9F33-EF2D-438F-B35E-0E8E63DC03D0}" srcOrd="2" destOrd="0" parTransId="{F2EDB853-2379-416B-B342-6EBA672441A0}" sibTransId="{B3EE9BFF-C473-4C4B-8633-DE4B79CEE2C0}"/>
    <dgm:cxn modelId="{AC57E52A-68DD-FD49-9877-1EDC38E40E23}" type="presOf" srcId="{87EAE307-DEE0-4B59-9BCC-EF557E7D64C0}" destId="{033813DD-7A26-8E4A-93C3-78E19083014D}" srcOrd="0" destOrd="0" presId="urn:microsoft.com/office/officeart/2017/3/layout/HorizontalPathTimeline"/>
    <dgm:cxn modelId="{3CC86234-1E39-408D-B003-19C9BD78B271}" srcId="{8FC4EFD4-732D-4AB5-92BB-E236EF3E0B3E}" destId="{222D4628-9A73-4C6E-A55A-3CA77C2A7B99}" srcOrd="8" destOrd="0" parTransId="{47E4B8EC-297B-4B8A-97A7-8187118AA28E}" sibTransId="{CDC5FB6D-A135-4563-A980-AC2FA22FCA03}"/>
    <dgm:cxn modelId="{28F11F38-FCBB-4782-8395-310C4546DD12}" srcId="{8FC4EFD4-732D-4AB5-92BB-E236EF3E0B3E}" destId="{663C9420-AA48-4B39-962F-691A2289367A}" srcOrd="4" destOrd="0" parTransId="{99EE1F02-1988-4F3B-AC3B-318AEF4A8001}" sibTransId="{D264AF56-D8C2-4B56-9CFB-77DAE08500C4}"/>
    <dgm:cxn modelId="{3678803C-697F-144A-B130-68ECD99A6574}" type="presOf" srcId="{9CC991BD-55E7-43CB-842C-7484A4C148B9}" destId="{5E1AF8DD-49B6-424D-A052-BBFE5A3D6276}" srcOrd="0" destOrd="0" presId="urn:microsoft.com/office/officeart/2017/3/layout/HorizontalPathTimeline"/>
    <dgm:cxn modelId="{605D0A3E-6571-4578-9BAA-B6734760D8E4}" type="presOf" srcId="{D47D5F44-57FB-4579-8E67-A55AFDE6C0A9}" destId="{E2FBDBF6-36A3-4678-9997-029530515B7E}" srcOrd="0" destOrd="0" presId="urn:microsoft.com/office/officeart/2017/3/layout/HorizontalPathTimeline"/>
    <dgm:cxn modelId="{97E8F340-93ED-5947-9A60-43A9D6B9A093}" type="presOf" srcId="{222D4628-9A73-4C6E-A55A-3CA77C2A7B99}" destId="{BE661A33-E336-2241-BCAC-DB8ABF990AA9}" srcOrd="0" destOrd="0" presId="urn:microsoft.com/office/officeart/2017/3/layout/HorizontalPathTimeline"/>
    <dgm:cxn modelId="{882E535B-3993-47BA-80A3-E8E612B2761D}" type="presOf" srcId="{7614042C-C745-4552-AF6A-C989EBB6BCA6}" destId="{EF752A85-ADE3-44FE-95F3-A76C0DB82A0C}" srcOrd="0" destOrd="0" presId="urn:microsoft.com/office/officeart/2017/3/layout/HorizontalPathTimeline"/>
    <dgm:cxn modelId="{8280755F-1DB3-4F35-BA6C-89B7207C1BEA}" srcId="{8FC4EFD4-732D-4AB5-92BB-E236EF3E0B3E}" destId="{1F6808C3-341E-4702-B10D-092F08471607}" srcOrd="6" destOrd="0" parTransId="{E65D7F88-728F-4B18-97A4-10A2D5EA3929}" sibTransId="{DDD528E9-6050-4368-AEC8-C8F572E19B23}"/>
    <dgm:cxn modelId="{3BE0C94B-E312-40A7-AF28-8A0B07F5A1B0}" srcId="{8FC4EFD4-732D-4AB5-92BB-E236EF3E0B3E}" destId="{4F3CF5E5-3E2B-4488-8E91-4FF3BE75ADD3}" srcOrd="5" destOrd="0" parTransId="{89C76448-E5EE-4446-8174-1A1BBE29D6E2}" sibTransId="{93D69B5F-95C6-44B4-8777-CDF4669F3324}"/>
    <dgm:cxn modelId="{6AC52C4D-2524-4A56-A483-0789D15BB8DF}" srcId="{4456C95F-FF00-48DF-9A3C-9998259314CC}" destId="{E590ADE4-0162-4CCC-87AC-AEC663C9B033}" srcOrd="0" destOrd="0" parTransId="{A74456AC-4436-4FBA-AE7A-F0F90B4E66D9}" sibTransId="{106D6AE4-2193-4068-9908-2D1AA5033569}"/>
    <dgm:cxn modelId="{E6CF0474-FC5B-EE4A-9C63-617D78D4A295}" type="presOf" srcId="{AE8C708E-3897-4CB1-B470-28A93358F798}" destId="{84FF56A9-3508-BF4D-B014-6C3CB3B63891}" srcOrd="0" destOrd="0" presId="urn:microsoft.com/office/officeart/2017/3/layout/HorizontalPathTimeline"/>
    <dgm:cxn modelId="{DA2DF856-F9F5-42B4-B4C7-BA56682565E4}" srcId="{8FC4EFD4-732D-4AB5-92BB-E236EF3E0B3E}" destId="{B08F6ADF-1647-4687-8A12-A80CA0CAF0BA}" srcOrd="0" destOrd="0" parTransId="{1B58C314-25CB-4A00-9E86-045414003CE8}" sibTransId="{57C45EA0-6EB1-4444-8194-9B9CB80D2A38}"/>
    <dgm:cxn modelId="{0FE82979-CB23-4C62-B057-468902B524DF}" srcId="{222D4628-9A73-4C6E-A55A-3CA77C2A7B99}" destId="{9CC991BD-55E7-43CB-842C-7484A4C148B9}" srcOrd="0" destOrd="0" parTransId="{E82EC7FB-6F69-478E-8E22-59B4D4D3E4F1}" sibTransId="{2537767D-74AD-4E47-AF48-43DF2690AC6E}"/>
    <dgm:cxn modelId="{88C6587C-E2E5-4ABB-9138-3121988D1540}" type="presOf" srcId="{4456C95F-FF00-48DF-9A3C-9998259314CC}" destId="{BD70F26D-BCCB-4B4C-9C97-0461C9474185}" srcOrd="0" destOrd="0" presId="urn:microsoft.com/office/officeart/2017/3/layout/HorizontalPathTimeline"/>
    <dgm:cxn modelId="{2B4F0390-EA50-45DE-851E-A1D23D64DAF7}" srcId="{8FC4EFD4-732D-4AB5-92BB-E236EF3E0B3E}" destId="{4456C95F-FF00-48DF-9A3C-9998259314CC}" srcOrd="1" destOrd="0" parTransId="{36CF9563-0275-4114-8CF2-EB9A0701B7B5}" sibTransId="{5611FA16-DD2E-4219-8B7A-7386433F87C6}"/>
    <dgm:cxn modelId="{25252194-452F-4034-B8DE-DCD4AA4D2122}" srcId="{B08F6ADF-1647-4687-8A12-A80CA0CAF0BA}" destId="{77D6580D-8C58-4EEE-B078-D8F68CD43457}" srcOrd="0" destOrd="0" parTransId="{E7917693-754A-4120-A882-40A9BF436E0A}" sibTransId="{FD67C453-0350-4180-BFAD-DB27D5B38DF0}"/>
    <dgm:cxn modelId="{F256AFA1-8DBB-4F0C-9BC1-530D6F098D19}" srcId="{D47D5F44-57FB-4579-8E67-A55AFDE6C0A9}" destId="{851F747E-F3BC-4810-97B1-A275386557E8}" srcOrd="0" destOrd="0" parTransId="{0A15A3C8-88A3-4142-98B6-79C12F9740BC}" sibTransId="{7833570D-16E3-4D68-A7FC-23382A8DC4D2}"/>
    <dgm:cxn modelId="{08170EA5-7669-584E-AFCA-EF80087712C1}" type="presOf" srcId="{1F6808C3-341E-4702-B10D-092F08471607}" destId="{1683E5D7-EF41-664B-8760-2265FDF923A6}" srcOrd="0" destOrd="0" presId="urn:microsoft.com/office/officeart/2017/3/layout/HorizontalPathTimeline"/>
    <dgm:cxn modelId="{A809C3AF-7143-46DE-9176-1081EA0A2634}" type="presOf" srcId="{563B9F33-EF2D-438F-B35E-0E8E63DC03D0}" destId="{4DD9DBE2-6BCE-45CE-9272-08CBFBAE5A81}" srcOrd="0" destOrd="0" presId="urn:microsoft.com/office/officeart/2017/3/layout/HorizontalPathTimeline"/>
    <dgm:cxn modelId="{7EC469B4-AC37-4CB0-BCD5-53F800326E54}" type="presOf" srcId="{851F747E-F3BC-4810-97B1-A275386557E8}" destId="{0608E189-E54F-4932-A76A-A66A4354E6C0}" srcOrd="0" destOrd="0" presId="urn:microsoft.com/office/officeart/2017/3/layout/HorizontalPathTimeline"/>
    <dgm:cxn modelId="{2DEEB3BC-F873-4331-828F-9AEC3CC73C5F}" type="presOf" srcId="{8077CFEA-C38D-43E6-8DD8-0E127B22901F}" destId="{5D9899C0-2B9A-4912-A957-D186DD2B780B}" srcOrd="0" destOrd="0" presId="urn:microsoft.com/office/officeart/2017/3/layout/HorizontalPathTimeline"/>
    <dgm:cxn modelId="{3C2165BD-4B31-CA4C-94DE-C2B83DEC847C}" type="presOf" srcId="{9AE2B313-6367-42FF-B1B9-6D1578A5DABE}" destId="{1128EF03-F9C3-CA4D-A38E-E6B12E99BEE3}" srcOrd="0" destOrd="0" presId="urn:microsoft.com/office/officeart/2017/3/layout/HorizontalPathTimeline"/>
    <dgm:cxn modelId="{1160D8C1-E50C-437F-A2C2-DBCB157BB714}" srcId="{563B9F33-EF2D-438F-B35E-0E8E63DC03D0}" destId="{7614042C-C745-4552-AF6A-C989EBB6BCA6}" srcOrd="0" destOrd="0" parTransId="{4FA76C69-F623-4CBF-B084-70163D2F2151}" sibTransId="{F421794C-6F88-43F9-BC5A-B25AF9E09F6B}"/>
    <dgm:cxn modelId="{4A5EB6D2-E572-4799-BA00-B4FA234B8CE9}" srcId="{8FC4EFD4-732D-4AB5-92BB-E236EF3E0B3E}" destId="{D47D5F44-57FB-4579-8E67-A55AFDE6C0A9}" srcOrd="3" destOrd="0" parTransId="{A0FD3CA9-443E-4D66-9019-E3A5F7D9BCF5}" sibTransId="{597DB2F6-982D-445A-A345-F6A156B1C420}"/>
    <dgm:cxn modelId="{BF5B01D8-CE33-6048-9CBB-D637CEAA16D7}" type="presOf" srcId="{0FF3305D-6837-4DF9-B38D-E688ECA61011}" destId="{467DAB47-634C-1D4F-8B45-F3E6CF811D59}" srcOrd="0" destOrd="0" presId="urn:microsoft.com/office/officeart/2017/3/layout/HorizontalPathTimeline"/>
    <dgm:cxn modelId="{FF9F27DC-37A5-6048-ADFD-031930CE0395}" type="presOf" srcId="{4F3CF5E5-3E2B-4488-8E91-4FF3BE75ADD3}" destId="{00392504-A5B0-344D-AB85-F4AF161AF7B8}" srcOrd="0" destOrd="0" presId="urn:microsoft.com/office/officeart/2017/3/layout/HorizontalPathTimeline"/>
    <dgm:cxn modelId="{3D3E6DDF-E53D-2442-A73C-AC25E345EE85}" type="presOf" srcId="{77D6580D-8C58-4EEE-B078-D8F68CD43457}" destId="{D7864A87-95F0-9345-B03C-496A3D9788BD}" srcOrd="0" destOrd="0" presId="urn:microsoft.com/office/officeart/2017/3/layout/HorizontalPathTimeline"/>
    <dgm:cxn modelId="{18CC89F1-1A1B-469E-8860-AD976FF96AAF}" srcId="{663C9420-AA48-4B39-962F-691A2289367A}" destId="{8077CFEA-C38D-43E6-8DD8-0E127B22901F}" srcOrd="0" destOrd="0" parTransId="{4A812015-5D9A-4B96-A05A-FB7D6F46120E}" sibTransId="{246A4F34-7944-42DF-A12A-928D8A6B474E}"/>
    <dgm:cxn modelId="{0BEC3DF2-2801-5A44-9F07-CB577E67BBD5}" type="presOf" srcId="{B08F6ADF-1647-4687-8A12-A80CA0CAF0BA}" destId="{6494C9E5-5DD7-AD44-B5FF-3E385D596FE3}" srcOrd="0" destOrd="0" presId="urn:microsoft.com/office/officeart/2017/3/layout/HorizontalPathTimeline"/>
    <dgm:cxn modelId="{18ABCCF9-FD5A-4E74-AF96-7102E0EA6E3E}" srcId="{1F6808C3-341E-4702-B10D-092F08471607}" destId="{87EAE307-DEE0-4B59-9BCC-EF557E7D64C0}" srcOrd="0" destOrd="0" parTransId="{A6AB91D6-95A9-4AB1-B26C-5A5ED94B6486}" sibTransId="{6F25710F-6CC1-4645-9E83-95B3899D8057}"/>
    <dgm:cxn modelId="{C1FA69FA-3331-41A1-A817-6D573123DD73}" srcId="{0FF3305D-6837-4DF9-B38D-E688ECA61011}" destId="{9AE2B313-6367-42FF-B1B9-6D1578A5DABE}" srcOrd="0" destOrd="0" parTransId="{D1561A90-6127-45D9-A925-EA2F2ED78D67}" sibTransId="{02B57DCF-50CE-43B6-8511-4B2D364A63AC}"/>
    <dgm:cxn modelId="{746C516C-195F-614A-93FB-256E8B52E59C}" type="presParOf" srcId="{92CC9DF4-F472-4E4D-8655-0B044E680768}" destId="{4F470327-9AEB-244B-9A59-2E8C16604806}" srcOrd="0" destOrd="0" presId="urn:microsoft.com/office/officeart/2017/3/layout/HorizontalPathTimeline"/>
    <dgm:cxn modelId="{221796DC-B5B4-8C45-B116-4379FAA89A9C}" type="presParOf" srcId="{92CC9DF4-F472-4E4D-8655-0B044E680768}" destId="{0121AC51-9526-A848-83EB-2849F12FA729}" srcOrd="1" destOrd="0" presId="urn:microsoft.com/office/officeart/2017/3/layout/HorizontalPathTimeline"/>
    <dgm:cxn modelId="{5EC38592-ECEF-4844-BAB6-8C10D3BA0B1C}" type="presParOf" srcId="{0121AC51-9526-A848-83EB-2849F12FA729}" destId="{544627CC-AB27-9D44-9EB6-BC8F732FD153}" srcOrd="0" destOrd="0" presId="urn:microsoft.com/office/officeart/2017/3/layout/HorizontalPathTimeline"/>
    <dgm:cxn modelId="{B2B551B2-3EE8-B84B-AF98-688049A8280E}" type="presParOf" srcId="{544627CC-AB27-9D44-9EB6-BC8F732FD153}" destId="{6494C9E5-5DD7-AD44-B5FF-3E385D596FE3}" srcOrd="0" destOrd="0" presId="urn:microsoft.com/office/officeart/2017/3/layout/HorizontalPathTimeline"/>
    <dgm:cxn modelId="{17A1EE22-0FB2-1B47-8C7C-3BDF32273D03}" type="presParOf" srcId="{544627CC-AB27-9D44-9EB6-BC8F732FD153}" destId="{DFAB1DB5-CCE5-074D-BD0D-3BE5AC22BE17}" srcOrd="1" destOrd="0" presId="urn:microsoft.com/office/officeart/2017/3/layout/HorizontalPathTimeline"/>
    <dgm:cxn modelId="{39ED0098-F2FB-294C-B2F6-0D8E68E3900B}" type="presParOf" srcId="{DFAB1DB5-CCE5-074D-BD0D-3BE5AC22BE17}" destId="{D7864A87-95F0-9345-B03C-496A3D9788BD}" srcOrd="0" destOrd="0" presId="urn:microsoft.com/office/officeart/2017/3/layout/HorizontalPathTimeline"/>
    <dgm:cxn modelId="{3283FBFB-457D-CF46-AB5F-C16DF5A4C433}" type="presParOf" srcId="{DFAB1DB5-CCE5-074D-BD0D-3BE5AC22BE17}" destId="{9A6D0361-B443-2248-A3DA-D691BE2F30E6}" srcOrd="1" destOrd="0" presId="urn:microsoft.com/office/officeart/2017/3/layout/HorizontalPathTimeline"/>
    <dgm:cxn modelId="{E13FC075-28F6-CC45-B2D1-2008B394A6A6}" type="presParOf" srcId="{544627CC-AB27-9D44-9EB6-BC8F732FD153}" destId="{6C0D8FD1-7872-F54C-98A8-9CEC70F386F3}" srcOrd="2" destOrd="0" presId="urn:microsoft.com/office/officeart/2017/3/layout/HorizontalPathTimeline"/>
    <dgm:cxn modelId="{42317A4E-027F-0440-B4B8-C25BA5C55702}" type="presParOf" srcId="{544627CC-AB27-9D44-9EB6-BC8F732FD153}" destId="{6DFA87C0-83FE-C546-AD30-310E1CD713C8}" srcOrd="3" destOrd="0" presId="urn:microsoft.com/office/officeart/2017/3/layout/HorizontalPathTimeline"/>
    <dgm:cxn modelId="{B791B5BE-FFDD-D24F-849F-5CF5BCFAFA97}" type="presParOf" srcId="{544627CC-AB27-9D44-9EB6-BC8F732FD153}" destId="{4900D9B2-86FF-E448-803F-B58E804D9921}" srcOrd="4" destOrd="0" presId="urn:microsoft.com/office/officeart/2017/3/layout/HorizontalPathTimeline"/>
    <dgm:cxn modelId="{CD51C99B-C982-8442-8BC5-E0768993B04B}" type="presParOf" srcId="{0121AC51-9526-A848-83EB-2849F12FA729}" destId="{C7C61924-E193-B94F-A48B-47A31E3E4D9B}" srcOrd="1" destOrd="0" presId="urn:microsoft.com/office/officeart/2017/3/layout/HorizontalPathTimeline"/>
    <dgm:cxn modelId="{73CDD1A9-1428-4DCE-BB5D-CFF614C285F0}" type="presParOf" srcId="{0121AC51-9526-A848-83EB-2849F12FA729}" destId="{6D1FF9F2-4EE2-49D9-85D4-2E566836CA1F}" srcOrd="2" destOrd="0" presId="urn:microsoft.com/office/officeart/2017/3/layout/HorizontalPathTimeline"/>
    <dgm:cxn modelId="{64F9652F-A9AE-4833-9125-4378658B6542}" type="presParOf" srcId="{6D1FF9F2-4EE2-49D9-85D4-2E566836CA1F}" destId="{BD70F26D-BCCB-4B4C-9C97-0461C9474185}" srcOrd="0" destOrd="0" presId="urn:microsoft.com/office/officeart/2017/3/layout/HorizontalPathTimeline"/>
    <dgm:cxn modelId="{FC914FFB-899A-4CB0-A831-4B4929B75A55}" type="presParOf" srcId="{6D1FF9F2-4EE2-49D9-85D4-2E566836CA1F}" destId="{82CC90D1-FDDD-4715-9AED-CBCE99293D3A}" srcOrd="1" destOrd="0" presId="urn:microsoft.com/office/officeart/2017/3/layout/HorizontalPathTimeline"/>
    <dgm:cxn modelId="{987DD16D-8F87-42E2-A2ED-9EF78AA8281B}" type="presParOf" srcId="{82CC90D1-FDDD-4715-9AED-CBCE99293D3A}" destId="{CF8D98A5-28B7-460C-B805-BFEC22A505C9}" srcOrd="0" destOrd="0" presId="urn:microsoft.com/office/officeart/2017/3/layout/HorizontalPathTimeline"/>
    <dgm:cxn modelId="{57CAEA51-8DA8-40FA-8350-1B89D33BD908}" type="presParOf" srcId="{82CC90D1-FDDD-4715-9AED-CBCE99293D3A}" destId="{69C09006-C493-43CB-B568-278A50E3EAF1}" srcOrd="1" destOrd="0" presId="urn:microsoft.com/office/officeart/2017/3/layout/HorizontalPathTimeline"/>
    <dgm:cxn modelId="{AB9726CA-618A-4239-9640-D2114E2BF4A4}" type="presParOf" srcId="{6D1FF9F2-4EE2-49D9-85D4-2E566836CA1F}" destId="{23F5B161-E08E-4CB0-AE48-4E7F71C7B485}" srcOrd="2" destOrd="0" presId="urn:microsoft.com/office/officeart/2017/3/layout/HorizontalPathTimeline"/>
    <dgm:cxn modelId="{4E4D7F48-C45E-40E6-AF1E-99BBE0B84E39}" type="presParOf" srcId="{6D1FF9F2-4EE2-49D9-85D4-2E566836CA1F}" destId="{7895C6A7-F6DA-4166-BFD7-F013673F4AF7}" srcOrd="3" destOrd="0" presId="urn:microsoft.com/office/officeart/2017/3/layout/HorizontalPathTimeline"/>
    <dgm:cxn modelId="{F525D4B9-7C7C-4A4E-B499-A88F68A85D73}" type="presParOf" srcId="{6D1FF9F2-4EE2-49D9-85D4-2E566836CA1F}" destId="{FEE398E9-0B77-4599-9155-2051DD41D455}" srcOrd="4" destOrd="0" presId="urn:microsoft.com/office/officeart/2017/3/layout/HorizontalPathTimeline"/>
    <dgm:cxn modelId="{5938A262-AAC1-4316-B97C-677DAD999065}" type="presParOf" srcId="{0121AC51-9526-A848-83EB-2849F12FA729}" destId="{42CC25BD-3A35-4087-B3A6-635AE31320A6}" srcOrd="3" destOrd="0" presId="urn:microsoft.com/office/officeart/2017/3/layout/HorizontalPathTimeline"/>
    <dgm:cxn modelId="{12F8DA32-D242-4DB1-8EE6-E36ED2E5ABC4}" type="presParOf" srcId="{0121AC51-9526-A848-83EB-2849F12FA729}" destId="{0B7B7F9B-CC3F-46BE-884E-461903E306CF}" srcOrd="4" destOrd="0" presId="urn:microsoft.com/office/officeart/2017/3/layout/HorizontalPathTimeline"/>
    <dgm:cxn modelId="{6D915558-13EC-40B7-B5AD-FC4052D9D773}" type="presParOf" srcId="{0B7B7F9B-CC3F-46BE-884E-461903E306CF}" destId="{4DD9DBE2-6BCE-45CE-9272-08CBFBAE5A81}" srcOrd="0" destOrd="0" presId="urn:microsoft.com/office/officeart/2017/3/layout/HorizontalPathTimeline"/>
    <dgm:cxn modelId="{7274B31B-9022-429A-82D9-36EB557A3382}" type="presParOf" srcId="{0B7B7F9B-CC3F-46BE-884E-461903E306CF}" destId="{28F5C871-32E2-4A4C-B163-85CA149C9314}" srcOrd="1" destOrd="0" presId="urn:microsoft.com/office/officeart/2017/3/layout/HorizontalPathTimeline"/>
    <dgm:cxn modelId="{296F6AA6-DC34-4ED1-AE1E-07D9B961ED26}" type="presParOf" srcId="{28F5C871-32E2-4A4C-B163-85CA149C9314}" destId="{EF752A85-ADE3-44FE-95F3-A76C0DB82A0C}" srcOrd="0" destOrd="0" presId="urn:microsoft.com/office/officeart/2017/3/layout/HorizontalPathTimeline"/>
    <dgm:cxn modelId="{A9182C77-A0F8-40C2-9BE1-1F7E496A1D9E}" type="presParOf" srcId="{28F5C871-32E2-4A4C-B163-85CA149C9314}" destId="{1CA42A14-96B6-4C88-9782-E597A7111D96}" srcOrd="1" destOrd="0" presId="urn:microsoft.com/office/officeart/2017/3/layout/HorizontalPathTimeline"/>
    <dgm:cxn modelId="{3897AE27-FD80-4AB2-A120-ACDF44644DD4}" type="presParOf" srcId="{0B7B7F9B-CC3F-46BE-884E-461903E306CF}" destId="{D06AD205-BB3C-4401-B3D8-647B6D45FFFD}" srcOrd="2" destOrd="0" presId="urn:microsoft.com/office/officeart/2017/3/layout/HorizontalPathTimeline"/>
    <dgm:cxn modelId="{3350BE09-3A7F-4215-8624-4AFA24B0C9CC}" type="presParOf" srcId="{0B7B7F9B-CC3F-46BE-884E-461903E306CF}" destId="{126DA2D3-8DE6-4401-80E8-82BFF3771DE5}" srcOrd="3" destOrd="0" presId="urn:microsoft.com/office/officeart/2017/3/layout/HorizontalPathTimeline"/>
    <dgm:cxn modelId="{CCFE2D07-CC13-493D-8A28-07AF036DBA88}" type="presParOf" srcId="{0B7B7F9B-CC3F-46BE-884E-461903E306CF}" destId="{C60F6EFF-8886-4054-8E0F-991F04C2160C}" srcOrd="4" destOrd="0" presId="urn:microsoft.com/office/officeart/2017/3/layout/HorizontalPathTimeline"/>
    <dgm:cxn modelId="{F89A82D0-ED3E-45E8-AE71-0F750A6746D4}" type="presParOf" srcId="{0121AC51-9526-A848-83EB-2849F12FA729}" destId="{79103CFC-6C55-49EE-8BC1-428B0B4D6DA4}" srcOrd="5" destOrd="0" presId="urn:microsoft.com/office/officeart/2017/3/layout/HorizontalPathTimeline"/>
    <dgm:cxn modelId="{88F2FD40-8E9B-4BE6-953D-5228E077B04E}" type="presParOf" srcId="{0121AC51-9526-A848-83EB-2849F12FA729}" destId="{5FFBD787-1D27-4B64-BE16-F3571D2E3DD2}" srcOrd="6" destOrd="0" presId="urn:microsoft.com/office/officeart/2017/3/layout/HorizontalPathTimeline"/>
    <dgm:cxn modelId="{C178F7E7-AF4E-41FB-91C3-C438DEB751DC}" type="presParOf" srcId="{5FFBD787-1D27-4B64-BE16-F3571D2E3DD2}" destId="{E2FBDBF6-36A3-4678-9997-029530515B7E}" srcOrd="0" destOrd="0" presId="urn:microsoft.com/office/officeart/2017/3/layout/HorizontalPathTimeline"/>
    <dgm:cxn modelId="{BBDD5A7D-483D-4D27-AFFB-1CC90A87AC02}" type="presParOf" srcId="{5FFBD787-1D27-4B64-BE16-F3571D2E3DD2}" destId="{4008A23B-0E1E-4DF8-93F7-181108F3C4EE}" srcOrd="1" destOrd="0" presId="urn:microsoft.com/office/officeart/2017/3/layout/HorizontalPathTimeline"/>
    <dgm:cxn modelId="{8C4845AF-9FB7-4BE2-B70E-F079AAA674EF}" type="presParOf" srcId="{4008A23B-0E1E-4DF8-93F7-181108F3C4EE}" destId="{0608E189-E54F-4932-A76A-A66A4354E6C0}" srcOrd="0" destOrd="0" presId="urn:microsoft.com/office/officeart/2017/3/layout/HorizontalPathTimeline"/>
    <dgm:cxn modelId="{E0B4F556-4099-497A-9691-8C67EC061490}" type="presParOf" srcId="{4008A23B-0E1E-4DF8-93F7-181108F3C4EE}" destId="{9DD9636B-7F57-4AE1-8E28-E2F9E67E758C}" srcOrd="1" destOrd="0" presId="urn:microsoft.com/office/officeart/2017/3/layout/HorizontalPathTimeline"/>
    <dgm:cxn modelId="{0FB15AC2-2E9E-4331-9D2D-AB4C29D5844E}" type="presParOf" srcId="{5FFBD787-1D27-4B64-BE16-F3571D2E3DD2}" destId="{412A2DCF-07C4-41AD-A597-304767FFC312}" srcOrd="2" destOrd="0" presId="urn:microsoft.com/office/officeart/2017/3/layout/HorizontalPathTimeline"/>
    <dgm:cxn modelId="{6AE32AE7-AC00-41DD-9DC8-14CAA6BD4847}" type="presParOf" srcId="{5FFBD787-1D27-4B64-BE16-F3571D2E3DD2}" destId="{238A9B35-8073-4EE7-BA99-8826CE2CF163}" srcOrd="3" destOrd="0" presId="urn:microsoft.com/office/officeart/2017/3/layout/HorizontalPathTimeline"/>
    <dgm:cxn modelId="{519998DF-C0FD-4C49-8CBB-930B2F6B487C}" type="presParOf" srcId="{5FFBD787-1D27-4B64-BE16-F3571D2E3DD2}" destId="{E6479014-E202-4648-B182-F8102F6EFE09}" srcOrd="4" destOrd="0" presId="urn:microsoft.com/office/officeart/2017/3/layout/HorizontalPathTimeline"/>
    <dgm:cxn modelId="{9C03C8C1-D3E6-447D-89DC-839381A42B45}" type="presParOf" srcId="{0121AC51-9526-A848-83EB-2849F12FA729}" destId="{AD1D459B-C38B-4725-9C49-F0F2F4AC61ED}" srcOrd="7" destOrd="0" presId="urn:microsoft.com/office/officeart/2017/3/layout/HorizontalPathTimeline"/>
    <dgm:cxn modelId="{3D3D0AC5-F11C-44B7-996D-F42DAA06A938}" type="presParOf" srcId="{0121AC51-9526-A848-83EB-2849F12FA729}" destId="{FC65B490-AED7-4270-BBB0-86AD29E2B627}" srcOrd="8" destOrd="0" presId="urn:microsoft.com/office/officeart/2017/3/layout/HorizontalPathTimeline"/>
    <dgm:cxn modelId="{39F6EBD8-6D3D-467B-8921-79B4711711C2}" type="presParOf" srcId="{FC65B490-AED7-4270-BBB0-86AD29E2B627}" destId="{0177C805-0D8A-41E3-919F-4CE4A3F38B98}" srcOrd="0" destOrd="0" presId="urn:microsoft.com/office/officeart/2017/3/layout/HorizontalPathTimeline"/>
    <dgm:cxn modelId="{B7C0949E-6882-4F34-97DB-5D5EC100726F}" type="presParOf" srcId="{FC65B490-AED7-4270-BBB0-86AD29E2B627}" destId="{B96A37E0-D8AC-4036-AD73-9EDDEDD5A4F6}" srcOrd="1" destOrd="0" presId="urn:microsoft.com/office/officeart/2017/3/layout/HorizontalPathTimeline"/>
    <dgm:cxn modelId="{1D29C3C3-EF46-46A8-9C1F-E63F1859E8F6}" type="presParOf" srcId="{B96A37E0-D8AC-4036-AD73-9EDDEDD5A4F6}" destId="{5D9899C0-2B9A-4912-A957-D186DD2B780B}" srcOrd="0" destOrd="0" presId="urn:microsoft.com/office/officeart/2017/3/layout/HorizontalPathTimeline"/>
    <dgm:cxn modelId="{04416C89-0E15-422A-BA24-57D8E92BA789}" type="presParOf" srcId="{B96A37E0-D8AC-4036-AD73-9EDDEDD5A4F6}" destId="{83B30CEB-BFCA-4AD4-AFDF-4D0E6CB181EA}" srcOrd="1" destOrd="0" presId="urn:microsoft.com/office/officeart/2017/3/layout/HorizontalPathTimeline"/>
    <dgm:cxn modelId="{4ADB7742-1FBF-402F-BBAB-BFA5780BD817}" type="presParOf" srcId="{FC65B490-AED7-4270-BBB0-86AD29E2B627}" destId="{EB9CD3F5-13CB-4752-AE5B-926C09F3FE99}" srcOrd="2" destOrd="0" presId="urn:microsoft.com/office/officeart/2017/3/layout/HorizontalPathTimeline"/>
    <dgm:cxn modelId="{ECF4EC98-970D-49FE-B37E-EBC6F5BE10C0}" type="presParOf" srcId="{FC65B490-AED7-4270-BBB0-86AD29E2B627}" destId="{8FF96A8C-A091-47F3-A4DB-28E30C90D115}" srcOrd="3" destOrd="0" presId="urn:microsoft.com/office/officeart/2017/3/layout/HorizontalPathTimeline"/>
    <dgm:cxn modelId="{2C095D37-330A-4A9E-B7CC-5EC19008C83A}" type="presParOf" srcId="{FC65B490-AED7-4270-BBB0-86AD29E2B627}" destId="{78205AF5-D888-4FAD-A007-430965A9EBDF}" srcOrd="4" destOrd="0" presId="urn:microsoft.com/office/officeart/2017/3/layout/HorizontalPathTimeline"/>
    <dgm:cxn modelId="{B2F0612B-5F7D-48C8-909B-8B7581FAEDD2}" type="presParOf" srcId="{0121AC51-9526-A848-83EB-2849F12FA729}" destId="{C055CD00-21DE-4D81-93D4-EA9001167FDF}" srcOrd="9" destOrd="0" presId="urn:microsoft.com/office/officeart/2017/3/layout/HorizontalPathTimeline"/>
    <dgm:cxn modelId="{123A5F54-5F0D-8647-B535-0645AAAD1836}" type="presParOf" srcId="{0121AC51-9526-A848-83EB-2849F12FA729}" destId="{F27A4142-7AF8-0646-A516-5BE5F9B237CC}" srcOrd="10" destOrd="0" presId="urn:microsoft.com/office/officeart/2017/3/layout/HorizontalPathTimeline"/>
    <dgm:cxn modelId="{811CD5E3-C5BA-9E41-B8C4-93E578D28A58}" type="presParOf" srcId="{F27A4142-7AF8-0646-A516-5BE5F9B237CC}" destId="{00392504-A5B0-344D-AB85-F4AF161AF7B8}" srcOrd="0" destOrd="0" presId="urn:microsoft.com/office/officeart/2017/3/layout/HorizontalPathTimeline"/>
    <dgm:cxn modelId="{F76626EE-EDCF-744D-BECD-CF9DDBD4631B}" type="presParOf" srcId="{F27A4142-7AF8-0646-A516-5BE5F9B237CC}" destId="{8E89E964-6C07-304B-B3EA-41CBAB92236E}" srcOrd="1" destOrd="0" presId="urn:microsoft.com/office/officeart/2017/3/layout/HorizontalPathTimeline"/>
    <dgm:cxn modelId="{4131D273-916E-C541-B62A-E98C8EFD0562}" type="presParOf" srcId="{8E89E964-6C07-304B-B3EA-41CBAB92236E}" destId="{84FF56A9-3508-BF4D-B014-6C3CB3B63891}" srcOrd="0" destOrd="0" presId="urn:microsoft.com/office/officeart/2017/3/layout/HorizontalPathTimeline"/>
    <dgm:cxn modelId="{1BF5B8FA-822C-A148-8942-601ACD5FE8ED}" type="presParOf" srcId="{8E89E964-6C07-304B-B3EA-41CBAB92236E}" destId="{35DDDE00-BBC1-6548-9CD2-6D36244BC77A}" srcOrd="1" destOrd="0" presId="urn:microsoft.com/office/officeart/2017/3/layout/HorizontalPathTimeline"/>
    <dgm:cxn modelId="{C8FC038C-5D70-1A42-8B7D-4AEC7CB1751C}" type="presParOf" srcId="{F27A4142-7AF8-0646-A516-5BE5F9B237CC}" destId="{FC4B9765-A4C3-204E-95B9-4E7CC7CD0619}" srcOrd="2" destOrd="0" presId="urn:microsoft.com/office/officeart/2017/3/layout/HorizontalPathTimeline"/>
    <dgm:cxn modelId="{D39C76D8-BB38-BF44-9FC8-0BE26E1408E0}" type="presParOf" srcId="{F27A4142-7AF8-0646-A516-5BE5F9B237CC}" destId="{DD551AD4-5E57-E54E-81C4-99532364A982}" srcOrd="3" destOrd="0" presId="urn:microsoft.com/office/officeart/2017/3/layout/HorizontalPathTimeline"/>
    <dgm:cxn modelId="{723D4A6D-756E-A04A-9AC9-5AEEC857B290}" type="presParOf" srcId="{F27A4142-7AF8-0646-A516-5BE5F9B237CC}" destId="{6AAC3B97-919C-734C-8BE0-B2077CA41534}" srcOrd="4" destOrd="0" presId="urn:microsoft.com/office/officeart/2017/3/layout/HorizontalPathTimeline"/>
    <dgm:cxn modelId="{98AAFD52-E243-0948-BF17-9D899B65B8CC}" type="presParOf" srcId="{0121AC51-9526-A848-83EB-2849F12FA729}" destId="{E9E6E138-6037-6043-B15E-D0A4522376F1}" srcOrd="11" destOrd="0" presId="urn:microsoft.com/office/officeart/2017/3/layout/HorizontalPathTimeline"/>
    <dgm:cxn modelId="{D9E4C8A9-A007-5B49-9364-39331C1A673F}" type="presParOf" srcId="{0121AC51-9526-A848-83EB-2849F12FA729}" destId="{1AE7E44D-AD84-6D4E-83A2-426119CB65E9}" srcOrd="12" destOrd="0" presId="urn:microsoft.com/office/officeart/2017/3/layout/HorizontalPathTimeline"/>
    <dgm:cxn modelId="{A524892A-F4F5-1B41-B59A-F85630B3BD7E}" type="presParOf" srcId="{1AE7E44D-AD84-6D4E-83A2-426119CB65E9}" destId="{1683E5D7-EF41-664B-8760-2265FDF923A6}" srcOrd="0" destOrd="0" presId="urn:microsoft.com/office/officeart/2017/3/layout/HorizontalPathTimeline"/>
    <dgm:cxn modelId="{31EF7C88-A164-BF44-A688-31DF76381934}" type="presParOf" srcId="{1AE7E44D-AD84-6D4E-83A2-426119CB65E9}" destId="{B8F353A1-A3C3-A24F-B8B3-2F3F677246F0}" srcOrd="1" destOrd="0" presId="urn:microsoft.com/office/officeart/2017/3/layout/HorizontalPathTimeline"/>
    <dgm:cxn modelId="{019E7A2B-B02E-7247-A2B8-3CA4ACAA26A0}" type="presParOf" srcId="{B8F353A1-A3C3-A24F-B8B3-2F3F677246F0}" destId="{033813DD-7A26-8E4A-93C3-78E19083014D}" srcOrd="0" destOrd="0" presId="urn:microsoft.com/office/officeart/2017/3/layout/HorizontalPathTimeline"/>
    <dgm:cxn modelId="{403A7B3B-1389-C842-9CC8-73FF89119398}" type="presParOf" srcId="{B8F353A1-A3C3-A24F-B8B3-2F3F677246F0}" destId="{8C8A2FEF-8718-E142-82A9-2DCFC910608E}" srcOrd="1" destOrd="0" presId="urn:microsoft.com/office/officeart/2017/3/layout/HorizontalPathTimeline"/>
    <dgm:cxn modelId="{67B73EEC-9A08-3F43-A4DC-1886B4FCDBC6}" type="presParOf" srcId="{1AE7E44D-AD84-6D4E-83A2-426119CB65E9}" destId="{471D6C86-8334-3746-A134-0533EC1F652D}" srcOrd="2" destOrd="0" presId="urn:microsoft.com/office/officeart/2017/3/layout/HorizontalPathTimeline"/>
    <dgm:cxn modelId="{F0DB71B4-89EA-A14A-BC96-ABCD0408FBA8}" type="presParOf" srcId="{1AE7E44D-AD84-6D4E-83A2-426119CB65E9}" destId="{8EDC6CCF-95C8-2144-B1C3-7BDD5B91AB18}" srcOrd="3" destOrd="0" presId="urn:microsoft.com/office/officeart/2017/3/layout/HorizontalPathTimeline"/>
    <dgm:cxn modelId="{3ABBD5BE-7A9D-6042-A874-A0DF7E148B15}" type="presParOf" srcId="{1AE7E44D-AD84-6D4E-83A2-426119CB65E9}" destId="{65F49F77-FE9E-8843-B252-7613E291C426}" srcOrd="4" destOrd="0" presId="urn:microsoft.com/office/officeart/2017/3/layout/HorizontalPathTimeline"/>
    <dgm:cxn modelId="{60C910BC-24B8-664D-9ABA-6D71BF57121D}" type="presParOf" srcId="{0121AC51-9526-A848-83EB-2849F12FA729}" destId="{5F9EF9EA-3176-6042-8DFE-63E9363AFB26}" srcOrd="13" destOrd="0" presId="urn:microsoft.com/office/officeart/2017/3/layout/HorizontalPathTimeline"/>
    <dgm:cxn modelId="{A8C7E7C0-6004-4A4C-9738-2239A3D7C138}" type="presParOf" srcId="{0121AC51-9526-A848-83EB-2849F12FA729}" destId="{F49A2F8A-C312-E54D-B8CC-BA56FDAB1925}" srcOrd="14" destOrd="0" presId="urn:microsoft.com/office/officeart/2017/3/layout/HorizontalPathTimeline"/>
    <dgm:cxn modelId="{35768AFD-C709-884D-B314-C2504A6AADBA}" type="presParOf" srcId="{F49A2F8A-C312-E54D-B8CC-BA56FDAB1925}" destId="{467DAB47-634C-1D4F-8B45-F3E6CF811D59}" srcOrd="0" destOrd="0" presId="urn:microsoft.com/office/officeart/2017/3/layout/HorizontalPathTimeline"/>
    <dgm:cxn modelId="{5C7CDEA8-5162-B840-AF4C-A08E90EF856E}" type="presParOf" srcId="{F49A2F8A-C312-E54D-B8CC-BA56FDAB1925}" destId="{1076CB31-101F-3445-826E-1872861BC164}" srcOrd="1" destOrd="0" presId="urn:microsoft.com/office/officeart/2017/3/layout/HorizontalPathTimeline"/>
    <dgm:cxn modelId="{ED9AC069-A8DB-2F48-990B-8A25D761813F}" type="presParOf" srcId="{1076CB31-101F-3445-826E-1872861BC164}" destId="{1128EF03-F9C3-CA4D-A38E-E6B12E99BEE3}" srcOrd="0" destOrd="0" presId="urn:microsoft.com/office/officeart/2017/3/layout/HorizontalPathTimeline"/>
    <dgm:cxn modelId="{795ACE36-4CDD-1344-AAD2-628280968987}" type="presParOf" srcId="{1076CB31-101F-3445-826E-1872861BC164}" destId="{6C34B09C-D57C-3243-A29A-15CEB8C839DB}" srcOrd="1" destOrd="0" presId="urn:microsoft.com/office/officeart/2017/3/layout/HorizontalPathTimeline"/>
    <dgm:cxn modelId="{B8733EDF-0879-E444-B053-008015AA934F}" type="presParOf" srcId="{F49A2F8A-C312-E54D-B8CC-BA56FDAB1925}" destId="{2EAF1841-C596-594A-BA1D-C6C48D325B03}" srcOrd="2" destOrd="0" presId="urn:microsoft.com/office/officeart/2017/3/layout/HorizontalPathTimeline"/>
    <dgm:cxn modelId="{47B7B5AD-9EA1-1D42-988A-1C296327BAEE}" type="presParOf" srcId="{F49A2F8A-C312-E54D-B8CC-BA56FDAB1925}" destId="{3EEECF01-4280-5943-A1F4-519E248CEAA1}" srcOrd="3" destOrd="0" presId="urn:microsoft.com/office/officeart/2017/3/layout/HorizontalPathTimeline"/>
    <dgm:cxn modelId="{2B83893B-C62B-2E44-84F1-264411AA3091}" type="presParOf" srcId="{F49A2F8A-C312-E54D-B8CC-BA56FDAB1925}" destId="{182110F1-F477-5D4D-90A0-A8E27BEAF433}" srcOrd="4" destOrd="0" presId="urn:microsoft.com/office/officeart/2017/3/layout/HorizontalPathTimeline"/>
    <dgm:cxn modelId="{DDA09D69-CA0A-E242-809A-756A967824AC}" type="presParOf" srcId="{0121AC51-9526-A848-83EB-2849F12FA729}" destId="{8983C94D-2932-4F46-8B28-A0CDC89DDA38}" srcOrd="15" destOrd="0" presId="urn:microsoft.com/office/officeart/2017/3/layout/HorizontalPathTimeline"/>
    <dgm:cxn modelId="{95BF6382-FBA3-E446-93EA-E2AC03DA36C9}" type="presParOf" srcId="{0121AC51-9526-A848-83EB-2849F12FA729}" destId="{F0D1E406-9359-AC43-A1F4-712B8BB26CA4}" srcOrd="16" destOrd="0" presId="urn:microsoft.com/office/officeart/2017/3/layout/HorizontalPathTimeline"/>
    <dgm:cxn modelId="{9AD78D54-2182-454E-BCC5-15C6576F55C2}" type="presParOf" srcId="{F0D1E406-9359-AC43-A1F4-712B8BB26CA4}" destId="{BE661A33-E336-2241-BCAC-DB8ABF990AA9}" srcOrd="0" destOrd="0" presId="urn:microsoft.com/office/officeart/2017/3/layout/HorizontalPathTimeline"/>
    <dgm:cxn modelId="{0C7B5883-961B-DA46-AB2C-7D6122E102BA}" type="presParOf" srcId="{F0D1E406-9359-AC43-A1F4-712B8BB26CA4}" destId="{1E60AE6F-9925-AA48-BF64-92C44A4E185F}" srcOrd="1" destOrd="0" presId="urn:microsoft.com/office/officeart/2017/3/layout/HorizontalPathTimeline"/>
    <dgm:cxn modelId="{5DD122FA-467B-304A-9A81-B62A7604C524}" type="presParOf" srcId="{1E60AE6F-9925-AA48-BF64-92C44A4E185F}" destId="{5E1AF8DD-49B6-424D-A052-BBFE5A3D6276}" srcOrd="0" destOrd="0" presId="urn:microsoft.com/office/officeart/2017/3/layout/HorizontalPathTimeline"/>
    <dgm:cxn modelId="{A16BC59F-907F-CA40-8B3D-610C0996AA75}" type="presParOf" srcId="{1E60AE6F-9925-AA48-BF64-92C44A4E185F}" destId="{4FDD654D-5888-B844-A149-29BFC9CAE197}" srcOrd="1" destOrd="0" presId="urn:microsoft.com/office/officeart/2017/3/layout/HorizontalPathTimeline"/>
    <dgm:cxn modelId="{32B9D8F7-F773-7140-8621-7CA4A6951424}" type="presParOf" srcId="{F0D1E406-9359-AC43-A1F4-712B8BB26CA4}" destId="{C409FC54-45E4-2E4A-92A7-6EEB88736030}" srcOrd="2" destOrd="0" presId="urn:microsoft.com/office/officeart/2017/3/layout/HorizontalPathTimeline"/>
    <dgm:cxn modelId="{264A651F-716D-CC44-BB87-4D3CC3884180}" type="presParOf" srcId="{F0D1E406-9359-AC43-A1F4-712B8BB26CA4}" destId="{A5F029BF-4D7F-2348-B84B-A17586DB4227}" srcOrd="3" destOrd="0" presId="urn:microsoft.com/office/officeart/2017/3/layout/HorizontalPathTimeline"/>
    <dgm:cxn modelId="{9CAEC118-9975-304F-BEFF-4280211CCE90}" type="presParOf" srcId="{F0D1E406-9359-AC43-A1F4-712B8BB26CA4}" destId="{D55CF369-7944-AF48-9C98-A72C30C2692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C9E5-5DD7-AD44-B5FF-3E385D596FE3}">
      <dsp:nvSpPr>
        <dsp:cNvPr id="0" name=""/>
        <dsp:cNvSpPr/>
      </dsp:nvSpPr>
      <dsp:spPr>
        <a:xfrm>
          <a:off x="201526" y="2768759"/>
          <a:ext cx="1602431" cy="573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Fall 2024</a:t>
          </a:r>
        </a:p>
      </dsp:txBody>
      <dsp:txXfrm>
        <a:off x="201526" y="2768759"/>
        <a:ext cx="1602431" cy="573769"/>
      </dsp:txXfrm>
    </dsp:sp>
    <dsp:sp modelId="{4F470327-9AEB-244B-9A59-2E8C16604806}">
      <dsp:nvSpPr>
        <dsp:cNvPr id="0" name=""/>
        <dsp:cNvSpPr/>
      </dsp:nvSpPr>
      <dsp:spPr>
        <a:xfrm>
          <a:off x="0" y="2460161"/>
          <a:ext cx="10017642" cy="205013"/>
        </a:xfrm>
        <a:prstGeom prst="rect">
          <a:avLst/>
        </a:prstGeom>
        <a:solidFill>
          <a:srgbClr val="165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64A87-95F0-9345-B03C-496A3D9788BD}">
      <dsp:nvSpPr>
        <dsp:cNvPr id="0" name=""/>
        <dsp:cNvSpPr/>
      </dsp:nvSpPr>
      <dsp:spPr>
        <a:xfrm>
          <a:off x="121405" y="382021"/>
          <a:ext cx="1762674" cy="1258423"/>
        </a:xfrm>
        <a:prstGeom prst="rect">
          <a:avLst/>
        </a:prstGeom>
        <a:solidFill>
          <a:srgbClr val="DCE8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Crafton’s Self-Evaluation Approach Developed</a:t>
          </a:r>
        </a:p>
      </dsp:txBody>
      <dsp:txXfrm>
        <a:off x="121405" y="382021"/>
        <a:ext cx="1762674" cy="1258423"/>
      </dsp:txXfrm>
    </dsp:sp>
    <dsp:sp modelId="{6C0D8FD1-7872-F54C-98A8-9CEC70F386F3}">
      <dsp:nvSpPr>
        <dsp:cNvPr id="0" name=""/>
        <dsp:cNvSpPr/>
      </dsp:nvSpPr>
      <dsp:spPr>
        <a:xfrm>
          <a:off x="1002742" y="1608061"/>
          <a:ext cx="0" cy="86319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70F26D-BCCB-4B4C-9C97-0461C9474185}">
      <dsp:nvSpPr>
        <dsp:cNvPr id="0" name=""/>
        <dsp:cNvSpPr/>
      </dsp:nvSpPr>
      <dsp:spPr>
        <a:xfrm>
          <a:off x="1203046" y="1793867"/>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Spring 2025</a:t>
          </a:r>
        </a:p>
      </dsp:txBody>
      <dsp:txXfrm>
        <a:off x="1203046" y="1793867"/>
        <a:ext cx="1602431" cy="579162"/>
      </dsp:txXfrm>
    </dsp:sp>
    <dsp:sp modelId="{CF8D98A5-28B7-460C-B805-BFEC22A505C9}">
      <dsp:nvSpPr>
        <dsp:cNvPr id="0" name=""/>
        <dsp:cNvSpPr/>
      </dsp:nvSpPr>
      <dsp:spPr>
        <a:xfrm>
          <a:off x="1122924" y="3536481"/>
          <a:ext cx="1762674" cy="11395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IEAOC Meets with Committees to begin writing Standards I and II</a:t>
          </a:r>
        </a:p>
      </dsp:txBody>
      <dsp:txXfrm>
        <a:off x="1122924" y="3536481"/>
        <a:ext cx="1762674" cy="1139506"/>
      </dsp:txXfrm>
    </dsp:sp>
    <dsp:sp modelId="{23F5B161-E08E-4CB0-AE48-4E7F71C7B485}">
      <dsp:nvSpPr>
        <dsp:cNvPr id="0" name=""/>
        <dsp:cNvSpPr/>
      </dsp:nvSpPr>
      <dsp:spPr>
        <a:xfrm>
          <a:off x="2004262"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FA87C0-83FE-C546-AD30-310E1CD713C8}">
      <dsp:nvSpPr>
        <dsp:cNvPr id="0" name=""/>
        <dsp:cNvSpPr/>
      </dsp:nvSpPr>
      <dsp:spPr>
        <a:xfrm>
          <a:off x="938675" y="2516101"/>
          <a:ext cx="128133" cy="12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95C6A7-F6DA-4166-BFD7-F013673F4AF7}">
      <dsp:nvSpPr>
        <dsp:cNvPr id="0" name=""/>
        <dsp:cNvSpPr/>
      </dsp:nvSpPr>
      <dsp:spPr>
        <a:xfrm>
          <a:off x="194019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DD9DBE2-6BCE-45CE-9272-08CBFBAE5A81}">
      <dsp:nvSpPr>
        <dsp:cNvPr id="0" name=""/>
        <dsp:cNvSpPr/>
      </dsp:nvSpPr>
      <dsp:spPr>
        <a:xfrm>
          <a:off x="2204566" y="2752305"/>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Fall 2025</a:t>
          </a:r>
        </a:p>
      </dsp:txBody>
      <dsp:txXfrm>
        <a:off x="2204566" y="2752305"/>
        <a:ext cx="1602431" cy="579162"/>
      </dsp:txXfrm>
    </dsp:sp>
    <dsp:sp modelId="{EF752A85-ADE3-44FE-95F3-A76C0DB82A0C}">
      <dsp:nvSpPr>
        <dsp:cNvPr id="0" name=""/>
        <dsp:cNvSpPr/>
      </dsp:nvSpPr>
      <dsp:spPr>
        <a:xfrm>
          <a:off x="2124444" y="248258"/>
          <a:ext cx="1762674" cy="13405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IEAOC Meets with committees to begin writing Standards III and IV</a:t>
          </a:r>
        </a:p>
      </dsp:txBody>
      <dsp:txXfrm>
        <a:off x="2124444" y="248258"/>
        <a:ext cx="1762674" cy="1340595"/>
      </dsp:txXfrm>
    </dsp:sp>
    <dsp:sp modelId="{D06AD205-BB3C-4401-B3D8-647B6D45FFFD}">
      <dsp:nvSpPr>
        <dsp:cNvPr id="0" name=""/>
        <dsp:cNvSpPr/>
      </dsp:nvSpPr>
      <dsp:spPr>
        <a:xfrm>
          <a:off x="3005781"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2FBDBF6-36A3-4678-9997-029530515B7E}">
      <dsp:nvSpPr>
        <dsp:cNvPr id="0" name=""/>
        <dsp:cNvSpPr/>
      </dsp:nvSpPr>
      <dsp:spPr>
        <a:xfrm>
          <a:off x="3206085" y="1793867"/>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Spring 2026 – Summer 2026</a:t>
          </a:r>
        </a:p>
      </dsp:txBody>
      <dsp:txXfrm>
        <a:off x="3206085" y="1793867"/>
        <a:ext cx="1602431" cy="579162"/>
      </dsp:txXfrm>
    </dsp:sp>
    <dsp:sp modelId="{0608E189-E54F-4932-A76A-A66A4354E6C0}">
      <dsp:nvSpPr>
        <dsp:cNvPr id="0" name=""/>
        <dsp:cNvSpPr/>
      </dsp:nvSpPr>
      <dsp:spPr>
        <a:xfrm>
          <a:off x="3125964" y="3536481"/>
          <a:ext cx="1762674" cy="15640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Review draft ISER in all constituent groups, recommend approval, and submit to Board</a:t>
          </a:r>
        </a:p>
      </dsp:txBody>
      <dsp:txXfrm>
        <a:off x="3125964" y="3536481"/>
        <a:ext cx="1762674" cy="1564028"/>
      </dsp:txXfrm>
    </dsp:sp>
    <dsp:sp modelId="{412A2DCF-07C4-41AD-A597-304767FFC312}">
      <dsp:nvSpPr>
        <dsp:cNvPr id="0" name=""/>
        <dsp:cNvSpPr/>
      </dsp:nvSpPr>
      <dsp:spPr>
        <a:xfrm>
          <a:off x="4007301"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26DA2D3-8DE6-4401-80E8-82BFF3771DE5}">
      <dsp:nvSpPr>
        <dsp:cNvPr id="0" name=""/>
        <dsp:cNvSpPr/>
      </dsp:nvSpPr>
      <dsp:spPr>
        <a:xfrm>
          <a:off x="2941715"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38A9B35-8073-4EE7-BA99-8826CE2CF163}">
      <dsp:nvSpPr>
        <dsp:cNvPr id="0" name=""/>
        <dsp:cNvSpPr/>
      </dsp:nvSpPr>
      <dsp:spPr>
        <a:xfrm>
          <a:off x="3943234"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177C805-0D8A-41E3-919F-4CE4A3F38B98}">
      <dsp:nvSpPr>
        <dsp:cNvPr id="0" name=""/>
        <dsp:cNvSpPr/>
      </dsp:nvSpPr>
      <dsp:spPr>
        <a:xfrm>
          <a:off x="4207605" y="2752305"/>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Fall 2026</a:t>
          </a:r>
        </a:p>
      </dsp:txBody>
      <dsp:txXfrm>
        <a:off x="4207605" y="2752305"/>
        <a:ext cx="1602431" cy="579162"/>
      </dsp:txXfrm>
    </dsp:sp>
    <dsp:sp modelId="{5D9899C0-2B9A-4912-A957-D186DD2B780B}">
      <dsp:nvSpPr>
        <dsp:cNvPr id="0" name=""/>
        <dsp:cNvSpPr/>
      </dsp:nvSpPr>
      <dsp:spPr>
        <a:xfrm>
          <a:off x="4127483" y="672780"/>
          <a:ext cx="1762674" cy="9160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Open Forums to prepare for Fall 2027 visit</a:t>
          </a:r>
        </a:p>
      </dsp:txBody>
      <dsp:txXfrm>
        <a:off x="4127483" y="672780"/>
        <a:ext cx="1762674" cy="916073"/>
      </dsp:txXfrm>
    </dsp:sp>
    <dsp:sp modelId="{EB9CD3F5-13CB-4752-AE5B-926C09F3FE99}">
      <dsp:nvSpPr>
        <dsp:cNvPr id="0" name=""/>
        <dsp:cNvSpPr/>
      </dsp:nvSpPr>
      <dsp:spPr>
        <a:xfrm>
          <a:off x="500882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0392504-A5B0-344D-AB85-F4AF161AF7B8}">
      <dsp:nvSpPr>
        <dsp:cNvPr id="0" name=""/>
        <dsp:cNvSpPr/>
      </dsp:nvSpPr>
      <dsp:spPr>
        <a:xfrm>
          <a:off x="5209124" y="1793867"/>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December 15, 2026</a:t>
          </a:r>
        </a:p>
      </dsp:txBody>
      <dsp:txXfrm>
        <a:off x="5209124" y="1793867"/>
        <a:ext cx="1602431" cy="579162"/>
      </dsp:txXfrm>
    </dsp:sp>
    <dsp:sp modelId="{84FF56A9-3508-BF4D-B014-6C3CB3B63891}">
      <dsp:nvSpPr>
        <dsp:cNvPr id="0" name=""/>
        <dsp:cNvSpPr/>
      </dsp:nvSpPr>
      <dsp:spPr>
        <a:xfrm>
          <a:off x="5129003" y="3536481"/>
          <a:ext cx="1762674" cy="916073"/>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Institutional Self-Evaluation Report due</a:t>
          </a:r>
        </a:p>
      </dsp:txBody>
      <dsp:txXfrm>
        <a:off x="5129003" y="3536481"/>
        <a:ext cx="1762674" cy="916073"/>
      </dsp:txXfrm>
    </dsp:sp>
    <dsp:sp modelId="{FC4B9765-A4C3-204E-95B9-4E7CC7CD0619}">
      <dsp:nvSpPr>
        <dsp:cNvPr id="0" name=""/>
        <dsp:cNvSpPr/>
      </dsp:nvSpPr>
      <dsp:spPr>
        <a:xfrm>
          <a:off x="6010340"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FF96A8C-A091-47F3-A4DB-28E30C90D115}">
      <dsp:nvSpPr>
        <dsp:cNvPr id="0" name=""/>
        <dsp:cNvSpPr/>
      </dsp:nvSpPr>
      <dsp:spPr>
        <a:xfrm>
          <a:off x="4944754" y="2498601"/>
          <a:ext cx="128133" cy="12813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D551AD4-5E57-E54E-81C4-99532364A982}">
      <dsp:nvSpPr>
        <dsp:cNvPr id="0" name=""/>
        <dsp:cNvSpPr/>
      </dsp:nvSpPr>
      <dsp:spPr>
        <a:xfrm>
          <a:off x="594627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83E5D7-EF41-664B-8760-2265FDF923A6}">
      <dsp:nvSpPr>
        <dsp:cNvPr id="0" name=""/>
        <dsp:cNvSpPr/>
      </dsp:nvSpPr>
      <dsp:spPr>
        <a:xfrm>
          <a:off x="6210644" y="2752305"/>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Spring 2027</a:t>
          </a:r>
        </a:p>
      </dsp:txBody>
      <dsp:txXfrm>
        <a:off x="6210644" y="2752305"/>
        <a:ext cx="1602431" cy="579162"/>
      </dsp:txXfrm>
    </dsp:sp>
    <dsp:sp modelId="{033813DD-7A26-8E4A-93C3-78E19083014D}">
      <dsp:nvSpPr>
        <dsp:cNvPr id="0" name=""/>
        <dsp:cNvSpPr/>
      </dsp:nvSpPr>
      <dsp:spPr>
        <a:xfrm>
          <a:off x="6130522" y="873869"/>
          <a:ext cx="1762674"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Peer Review – Team ISER Review</a:t>
          </a:r>
        </a:p>
      </dsp:txBody>
      <dsp:txXfrm>
        <a:off x="6130522" y="873869"/>
        <a:ext cx="1762674" cy="714984"/>
      </dsp:txXfrm>
    </dsp:sp>
    <dsp:sp modelId="{471D6C86-8334-3746-A134-0533EC1F652D}">
      <dsp:nvSpPr>
        <dsp:cNvPr id="0" name=""/>
        <dsp:cNvSpPr/>
      </dsp:nvSpPr>
      <dsp:spPr>
        <a:xfrm>
          <a:off x="7011860"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67DAB47-634C-1D4F-8B45-F3E6CF811D59}">
      <dsp:nvSpPr>
        <dsp:cNvPr id="0" name=""/>
        <dsp:cNvSpPr/>
      </dsp:nvSpPr>
      <dsp:spPr>
        <a:xfrm>
          <a:off x="7212164" y="1793867"/>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Fall 2027</a:t>
          </a:r>
        </a:p>
      </dsp:txBody>
      <dsp:txXfrm>
        <a:off x="7212164" y="1793867"/>
        <a:ext cx="1602431" cy="579162"/>
      </dsp:txXfrm>
    </dsp:sp>
    <dsp:sp modelId="{1128EF03-F9C3-CA4D-A38E-E6B12E99BEE3}">
      <dsp:nvSpPr>
        <dsp:cNvPr id="0" name=""/>
        <dsp:cNvSpPr/>
      </dsp:nvSpPr>
      <dsp:spPr>
        <a:xfrm>
          <a:off x="7132042" y="3536481"/>
          <a:ext cx="1762674"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Peer Review – Focused Site Visit</a:t>
          </a:r>
        </a:p>
      </dsp:txBody>
      <dsp:txXfrm>
        <a:off x="7132042" y="3536481"/>
        <a:ext cx="1762674" cy="714984"/>
      </dsp:txXfrm>
    </dsp:sp>
    <dsp:sp modelId="{2EAF1841-C596-594A-BA1D-C6C48D325B03}">
      <dsp:nvSpPr>
        <dsp:cNvPr id="0" name=""/>
        <dsp:cNvSpPr/>
      </dsp:nvSpPr>
      <dsp:spPr>
        <a:xfrm>
          <a:off x="8013379" y="266517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EDC6CCF-95C8-2144-B1C3-7BDD5B91AB18}">
      <dsp:nvSpPr>
        <dsp:cNvPr id="0" name=""/>
        <dsp:cNvSpPr/>
      </dsp:nvSpPr>
      <dsp:spPr>
        <a:xfrm>
          <a:off x="694779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EECF01-4280-5943-A1F4-519E248CEAA1}">
      <dsp:nvSpPr>
        <dsp:cNvPr id="0" name=""/>
        <dsp:cNvSpPr/>
      </dsp:nvSpPr>
      <dsp:spPr>
        <a:xfrm>
          <a:off x="7949313"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661A33-E336-2241-BCAC-DB8ABF990AA9}">
      <dsp:nvSpPr>
        <dsp:cNvPr id="0" name=""/>
        <dsp:cNvSpPr/>
      </dsp:nvSpPr>
      <dsp:spPr>
        <a:xfrm>
          <a:off x="8213683" y="2752305"/>
          <a:ext cx="1602431" cy="57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January 2028</a:t>
          </a:r>
        </a:p>
      </dsp:txBody>
      <dsp:txXfrm>
        <a:off x="8213683" y="2752305"/>
        <a:ext cx="1602431" cy="579162"/>
      </dsp:txXfrm>
    </dsp:sp>
    <dsp:sp modelId="{5E1AF8DD-49B6-424D-A052-BBFE5A3D6276}">
      <dsp:nvSpPr>
        <dsp:cNvPr id="0" name=""/>
        <dsp:cNvSpPr/>
      </dsp:nvSpPr>
      <dsp:spPr>
        <a:xfrm>
          <a:off x="8133562" y="873869"/>
          <a:ext cx="1762674" cy="714984"/>
        </a:xfrm>
        <a:prstGeom prst="rect">
          <a:avLst/>
        </a:prstGeom>
        <a:solidFill>
          <a:srgbClr val="DCE8E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Commission Action</a:t>
          </a:r>
        </a:p>
      </dsp:txBody>
      <dsp:txXfrm>
        <a:off x="8133562" y="873869"/>
        <a:ext cx="1762674" cy="714984"/>
      </dsp:txXfrm>
    </dsp:sp>
    <dsp:sp modelId="{C409FC54-45E4-2E4A-92A7-6EEB88736030}">
      <dsp:nvSpPr>
        <dsp:cNvPr id="0" name=""/>
        <dsp:cNvSpPr/>
      </dsp:nvSpPr>
      <dsp:spPr>
        <a:xfrm>
          <a:off x="9014899" y="1588854"/>
          <a:ext cx="0" cy="87130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F029BF-4D7F-2348-B84B-A17586DB4227}">
      <dsp:nvSpPr>
        <dsp:cNvPr id="0" name=""/>
        <dsp:cNvSpPr/>
      </dsp:nvSpPr>
      <dsp:spPr>
        <a:xfrm>
          <a:off x="8950832" y="2498601"/>
          <a:ext cx="128133" cy="12813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8680B-3DCB-439E-AF43-995BFA07D631}"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4FD52-BFB6-443B-886D-7DBC346B450E}" type="slidenum">
              <a:rPr lang="en-US" smtClean="0"/>
              <a:t>‹#›</a:t>
            </a:fld>
            <a:endParaRPr lang="en-US"/>
          </a:p>
        </p:txBody>
      </p:sp>
    </p:spTree>
    <p:extLst>
      <p:ext uri="{BB962C8B-B14F-4D97-AF65-F5344CB8AC3E}">
        <p14:creationId xmlns:p14="http://schemas.microsoft.com/office/powerpoint/2010/main" val="384586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5A3D4F-FD9D-4441-A97E-014B012F2E80}" type="slidenum">
              <a:rPr lang="en-US" smtClean="0"/>
              <a:t>14</a:t>
            </a:fld>
            <a:endParaRPr lang="en-US"/>
          </a:p>
        </p:txBody>
      </p:sp>
    </p:spTree>
    <p:extLst>
      <p:ext uri="{BB962C8B-B14F-4D97-AF65-F5344CB8AC3E}">
        <p14:creationId xmlns:p14="http://schemas.microsoft.com/office/powerpoint/2010/main" val="227842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7E80-7085-4506-B66A-03EEE113AD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66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1A96E-EDCE-42C7-A4CC-D3EB99B78AFF}" type="slidenum">
              <a:rPr lang="en-US" smtClean="0"/>
              <a:t>20</a:t>
            </a:fld>
            <a:endParaRPr lang="en-US" dirty="0"/>
          </a:p>
        </p:txBody>
      </p:sp>
    </p:spTree>
    <p:extLst>
      <p:ext uri="{BB962C8B-B14F-4D97-AF65-F5344CB8AC3E}">
        <p14:creationId xmlns:p14="http://schemas.microsoft.com/office/powerpoint/2010/main" val="265343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https://www.octaviabutler.com/parableseries</a:t>
            </a:r>
          </a:p>
        </p:txBody>
      </p:sp>
      <p:sp>
        <p:nvSpPr>
          <p:cNvPr id="5" name="Slide Number Placeholder 4"/>
          <p:cNvSpPr>
            <a:spLocks noGrp="1"/>
          </p:cNvSpPr>
          <p:nvPr>
            <p:ph type="sldNum" sz="quarter" idx="5"/>
          </p:nvPr>
        </p:nvSpPr>
        <p:spPr/>
        <p:txBody>
          <a:bodyPr/>
          <a:lstStyle/>
          <a:p>
            <a:fld id="{EF5B0E37-51BA-4F5D-BFBC-324726BAA809}" type="slidenum">
              <a:rPr lang="en-US" smtClean="0"/>
              <a:t>25</a:t>
            </a:fld>
            <a:endParaRPr lang="en-US"/>
          </a:p>
        </p:txBody>
      </p:sp>
    </p:spTree>
    <p:extLst>
      <p:ext uri="{BB962C8B-B14F-4D97-AF65-F5344CB8AC3E}">
        <p14:creationId xmlns:p14="http://schemas.microsoft.com/office/powerpoint/2010/main" val="62126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25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66967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49266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
        <p:nvSpPr>
          <p:cNvPr id="15" name="Title Placeholder 1"/>
          <p:cNvSpPr>
            <a:spLocks noGrp="1"/>
          </p:cNvSpPr>
          <p:nvPr>
            <p:ph type="title"/>
          </p:nvPr>
        </p:nvSpPr>
        <p:spPr>
          <a:xfrm>
            <a:off x="500515" y="634631"/>
            <a:ext cx="10853286" cy="45363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584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Tree>
    <p:extLst>
      <p:ext uri="{BB962C8B-B14F-4D97-AF65-F5344CB8AC3E}">
        <p14:creationId xmlns:p14="http://schemas.microsoft.com/office/powerpoint/2010/main" val="26981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E1780-1CF8-4B57-B2A6-B77047001DD1}"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307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E1780-1CF8-4B57-B2A6-B77047001DD1}"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5752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E1780-1CF8-4B57-B2A6-B77047001DD1}"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7125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E1780-1CF8-4B57-B2A6-B77047001DD1}"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9909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E1780-1CF8-4B57-B2A6-B77047001DD1}"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20D78-C07A-4466-B0AC-CB724CFF925E}" type="slidenum">
              <a:rPr lang="en-US" smtClean="0"/>
              <a:t>‹#›</a:t>
            </a:fld>
            <a:endParaRPr lang="en-US"/>
          </a:p>
        </p:txBody>
      </p:sp>
      <p:sp>
        <p:nvSpPr>
          <p:cNvPr id="5" name="Rectangle 4">
            <a:extLst>
              <a:ext uri="{FF2B5EF4-FFF2-40B4-BE49-F238E27FC236}">
                <a16:creationId xmlns:a16="http://schemas.microsoft.com/office/drawing/2014/main" id="{E7186633-06BC-1F55-DBA4-9EF1F5AE4403}"/>
              </a:ext>
            </a:extLst>
          </p:cNvPr>
          <p:cNvSpPr/>
          <p:nvPr userDrawn="1"/>
        </p:nvSpPr>
        <p:spPr>
          <a:xfrm>
            <a:off x="510139" y="1328286"/>
            <a:ext cx="1405288" cy="59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736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84834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1780-1CF8-4B57-B2A6-B77047001DD1}"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0D78-C07A-4466-B0AC-CB724CFF925E}" type="slidenum">
              <a:rPr lang="en-US" smtClean="0"/>
              <a:t>‹#›</a:t>
            </a:fld>
            <a:endParaRPr lang="en-US"/>
          </a:p>
        </p:txBody>
      </p:sp>
    </p:spTree>
    <p:extLst>
      <p:ext uri="{BB962C8B-B14F-4D97-AF65-F5344CB8AC3E}">
        <p14:creationId xmlns:p14="http://schemas.microsoft.com/office/powerpoint/2010/main" val="2519524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FF9C38C3-2295-4ECB-9C43-31AB146B1593}"/>
              </a:ext>
            </a:extLst>
          </p:cNvPr>
          <p:cNvSpPr txBox="1"/>
          <p:nvPr/>
        </p:nvSpPr>
        <p:spPr>
          <a:xfrm>
            <a:off x="764385" y="410070"/>
            <a:ext cx="7056547" cy="769441"/>
          </a:xfrm>
          <a:prstGeom prst="rect">
            <a:avLst/>
          </a:prstGeom>
          <a:noFill/>
        </p:spPr>
        <p:txBody>
          <a:bodyPr wrap="none" rtlCol="0">
            <a:spAutoFit/>
          </a:bodyPr>
          <a:lstStyle/>
          <a:p>
            <a:r>
              <a:rPr lang="en-US" sz="4400" b="1" dirty="0">
                <a:latin typeface="Jaeger Daily News" pitchFamily="50" charset="0"/>
                <a:cs typeface="Arial" panose="020B0604020202020204" pitchFamily="34" charset="0"/>
              </a:rPr>
              <a:t>SBCCD </a:t>
            </a:r>
            <a:r>
              <a:rPr lang="en-US" sz="4400" dirty="0">
                <a:latin typeface="Jaeger Daily News" pitchFamily="50" charset="0"/>
                <a:cs typeface="Arial" panose="020B0604020202020204" pitchFamily="34" charset="0"/>
              </a:rPr>
              <a:t>Board</a:t>
            </a:r>
            <a:r>
              <a:rPr lang="en-US" sz="4400" b="1" dirty="0">
                <a:latin typeface="Jaeger Daily News" pitchFamily="50" charset="0"/>
                <a:cs typeface="Arial" panose="020B0604020202020204" pitchFamily="34" charset="0"/>
              </a:rPr>
              <a:t> of Trustees</a:t>
            </a:r>
          </a:p>
        </p:txBody>
      </p:sp>
      <p:pic>
        <p:nvPicPr>
          <p:cNvPr id="38" name="Picture 37">
            <a:extLst>
              <a:ext uri="{FF2B5EF4-FFF2-40B4-BE49-F238E27FC236}">
                <a16:creationId xmlns:a16="http://schemas.microsoft.com/office/drawing/2014/main" id="{95531623-3ED1-41CA-832F-7B0ADA891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884" y="3775813"/>
            <a:ext cx="1583772" cy="1583772"/>
          </a:xfrm>
          <a:prstGeom prst="rect">
            <a:avLst/>
          </a:prstGeom>
        </p:spPr>
      </p:pic>
      <p:pic>
        <p:nvPicPr>
          <p:cNvPr id="40" name="Picture 39">
            <a:extLst>
              <a:ext uri="{FF2B5EF4-FFF2-40B4-BE49-F238E27FC236}">
                <a16:creationId xmlns:a16="http://schemas.microsoft.com/office/drawing/2014/main" id="{8B42BBF6-BD64-4310-A95C-9B35ED7F1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711" y="1349877"/>
            <a:ext cx="1583772" cy="1583772"/>
          </a:xfrm>
          <a:prstGeom prst="rect">
            <a:avLst/>
          </a:prstGeom>
        </p:spPr>
      </p:pic>
      <p:pic>
        <p:nvPicPr>
          <p:cNvPr id="41" name="Picture 40">
            <a:extLst>
              <a:ext uri="{FF2B5EF4-FFF2-40B4-BE49-F238E27FC236}">
                <a16:creationId xmlns:a16="http://schemas.microsoft.com/office/drawing/2014/main" id="{5AADBEA1-4C62-4537-B608-3BCA14B28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576" y="3787008"/>
            <a:ext cx="1575853" cy="1583772"/>
          </a:xfrm>
          <a:prstGeom prst="rect">
            <a:avLst/>
          </a:prstGeom>
        </p:spPr>
      </p:pic>
      <p:pic>
        <p:nvPicPr>
          <p:cNvPr id="42" name="Picture 41">
            <a:extLst>
              <a:ext uri="{FF2B5EF4-FFF2-40B4-BE49-F238E27FC236}">
                <a16:creationId xmlns:a16="http://schemas.microsoft.com/office/drawing/2014/main" id="{BEE02021-1FBE-47FD-898B-794D6D09A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639" y="3775813"/>
            <a:ext cx="1583772" cy="1575853"/>
          </a:xfrm>
          <a:prstGeom prst="rect">
            <a:avLst/>
          </a:prstGeom>
        </p:spPr>
      </p:pic>
      <p:pic>
        <p:nvPicPr>
          <p:cNvPr id="43" name="Picture 42">
            <a:extLst>
              <a:ext uri="{FF2B5EF4-FFF2-40B4-BE49-F238E27FC236}">
                <a16:creationId xmlns:a16="http://schemas.microsoft.com/office/drawing/2014/main" id="{633945A5-2EE7-48AB-A8AD-07B61A4D29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011" y="1331249"/>
            <a:ext cx="1575853" cy="1575853"/>
          </a:xfrm>
          <a:prstGeom prst="rect">
            <a:avLst/>
          </a:prstGeom>
        </p:spPr>
      </p:pic>
      <p:sp>
        <p:nvSpPr>
          <p:cNvPr id="44" name="TextBox 43">
            <a:extLst>
              <a:ext uri="{FF2B5EF4-FFF2-40B4-BE49-F238E27FC236}">
                <a16:creationId xmlns:a16="http://schemas.microsoft.com/office/drawing/2014/main" id="{1104DECA-15A8-4ED1-AB8A-67EBD919F266}"/>
              </a:ext>
            </a:extLst>
          </p:cNvPr>
          <p:cNvSpPr txBox="1"/>
          <p:nvPr/>
        </p:nvSpPr>
        <p:spPr>
          <a:xfrm>
            <a:off x="4990052" y="3028356"/>
            <a:ext cx="1958738"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Board Vice Chair</a:t>
            </a:r>
          </a:p>
          <a:p>
            <a:pPr algn="ctr"/>
            <a:r>
              <a:rPr lang="en-US" sz="1200" b="1" dirty="0">
                <a:latin typeface="Arial" panose="020B0604020202020204" pitchFamily="34" charset="0"/>
                <a:cs typeface="Arial" panose="020B0604020202020204" pitchFamily="34" charset="0"/>
              </a:rPr>
              <a:t>Joseph R. Williams</a:t>
            </a:r>
          </a:p>
        </p:txBody>
      </p:sp>
      <p:sp>
        <p:nvSpPr>
          <p:cNvPr id="45" name="TextBox 44">
            <a:extLst>
              <a:ext uri="{FF2B5EF4-FFF2-40B4-BE49-F238E27FC236}">
                <a16:creationId xmlns:a16="http://schemas.microsoft.com/office/drawing/2014/main" id="{2FDA140A-0C91-4781-9266-BE1482C688D8}"/>
              </a:ext>
            </a:extLst>
          </p:cNvPr>
          <p:cNvSpPr txBox="1"/>
          <p:nvPr/>
        </p:nvSpPr>
        <p:spPr>
          <a:xfrm>
            <a:off x="3140161" y="3028356"/>
            <a:ext cx="1909986" cy="461665"/>
          </a:xfrm>
          <a:prstGeom prst="rect">
            <a:avLst/>
          </a:prstGeom>
          <a:noFill/>
        </p:spPr>
        <p:txBody>
          <a:bodyPr wrap="square" lIns="91440" tIns="45720" rIns="91440" bIns="45720" rtlCol="0" anchor="t">
            <a:spAutoFit/>
          </a:bodyPr>
          <a:lstStyle/>
          <a:p>
            <a:pPr algn="ctr"/>
            <a:r>
              <a:rPr lang="en-US" sz="1200" b="1" dirty="0">
                <a:latin typeface="Arial" panose="020B0604020202020204" pitchFamily="34" charset="0"/>
                <a:cs typeface="Arial" panose="020B0604020202020204" pitchFamily="34" charset="0"/>
              </a:rPr>
              <a:t>Board Chair</a:t>
            </a:r>
          </a:p>
          <a:p>
            <a:pPr algn="ctr"/>
            <a:r>
              <a:rPr lang="en-US" sz="1200" b="1" dirty="0">
                <a:latin typeface="Arial"/>
                <a:cs typeface="Arial"/>
              </a:rPr>
              <a:t>Dr. Nathan Gonzales</a:t>
            </a:r>
            <a:endParaRPr lang="en-US" dirty="0"/>
          </a:p>
        </p:txBody>
      </p:sp>
      <p:sp>
        <p:nvSpPr>
          <p:cNvPr id="48" name="TextBox 47">
            <a:extLst>
              <a:ext uri="{FF2B5EF4-FFF2-40B4-BE49-F238E27FC236}">
                <a16:creationId xmlns:a16="http://schemas.microsoft.com/office/drawing/2014/main" id="{84305880-DD88-4CB9-B78A-415F20FDB72E}"/>
              </a:ext>
            </a:extLst>
          </p:cNvPr>
          <p:cNvSpPr txBox="1"/>
          <p:nvPr/>
        </p:nvSpPr>
        <p:spPr>
          <a:xfrm>
            <a:off x="4459616" y="5456320"/>
            <a:ext cx="1583772"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John Longville</a:t>
            </a:r>
          </a:p>
        </p:txBody>
      </p:sp>
      <p:sp>
        <p:nvSpPr>
          <p:cNvPr id="49" name="TextBox 48">
            <a:extLst>
              <a:ext uri="{FF2B5EF4-FFF2-40B4-BE49-F238E27FC236}">
                <a16:creationId xmlns:a16="http://schemas.microsoft.com/office/drawing/2014/main" id="{870D3B3B-B9DE-4CFD-BA7F-8D06688156EE}"/>
              </a:ext>
            </a:extLst>
          </p:cNvPr>
          <p:cNvSpPr txBox="1"/>
          <p:nvPr/>
        </p:nvSpPr>
        <p:spPr>
          <a:xfrm>
            <a:off x="6888695" y="3028356"/>
            <a:ext cx="1909986" cy="461665"/>
          </a:xfrm>
          <a:prstGeom prst="rect">
            <a:avLst/>
          </a:prstGeom>
          <a:noFill/>
        </p:spPr>
        <p:txBody>
          <a:bodyPr wrap="square" lIns="91440" tIns="45720" rIns="91440" bIns="45720" rtlCol="0" anchor="t">
            <a:spAutoFit/>
          </a:bodyPr>
          <a:lstStyle/>
          <a:p>
            <a:pPr algn="ctr"/>
            <a:r>
              <a:rPr lang="en-US" sz="1200" b="1" dirty="0">
                <a:latin typeface="Arial" panose="020B0604020202020204" pitchFamily="34" charset="0"/>
                <a:cs typeface="Arial" panose="020B0604020202020204" pitchFamily="34" charset="0"/>
              </a:rPr>
              <a:t>Board Clerk</a:t>
            </a:r>
          </a:p>
          <a:p>
            <a:pPr algn="ctr"/>
            <a:r>
              <a:rPr lang="en-US" sz="1200" b="1" dirty="0">
                <a:latin typeface="Arial"/>
                <a:cs typeface="Arial"/>
              </a:rPr>
              <a:t>Dr. Cherina Betters</a:t>
            </a:r>
            <a:endParaRPr lang="en-US" dirty="0"/>
          </a:p>
        </p:txBody>
      </p:sp>
      <p:sp>
        <p:nvSpPr>
          <p:cNvPr id="50" name="TextBox 49">
            <a:extLst>
              <a:ext uri="{FF2B5EF4-FFF2-40B4-BE49-F238E27FC236}">
                <a16:creationId xmlns:a16="http://schemas.microsoft.com/office/drawing/2014/main" id="{4B103311-7CC9-4055-A371-7537111E4E23}"/>
              </a:ext>
            </a:extLst>
          </p:cNvPr>
          <p:cNvSpPr txBox="1"/>
          <p:nvPr/>
        </p:nvSpPr>
        <p:spPr>
          <a:xfrm>
            <a:off x="6246840" y="5445125"/>
            <a:ext cx="1575853"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Frank Reyes</a:t>
            </a:r>
          </a:p>
        </p:txBody>
      </p:sp>
      <p:sp>
        <p:nvSpPr>
          <p:cNvPr id="51" name="TextBox 50">
            <a:extLst>
              <a:ext uri="{FF2B5EF4-FFF2-40B4-BE49-F238E27FC236}">
                <a16:creationId xmlns:a16="http://schemas.microsoft.com/office/drawing/2014/main" id="{CB864ACA-FD7E-45A4-8327-43F679248C79}"/>
              </a:ext>
            </a:extLst>
          </p:cNvPr>
          <p:cNvSpPr txBox="1"/>
          <p:nvPr/>
        </p:nvSpPr>
        <p:spPr>
          <a:xfrm>
            <a:off x="7957607" y="5445125"/>
            <a:ext cx="1835852" cy="461665"/>
          </a:xfrm>
          <a:prstGeom prst="rect">
            <a:avLst/>
          </a:prstGeom>
          <a:noFill/>
        </p:spPr>
        <p:txBody>
          <a:bodyPr wrap="square" lIns="91440" tIns="45720" rIns="91440" bIns="45720" rtlCol="0" anchor="t">
            <a:spAutoFit/>
          </a:bodyPr>
          <a:lstStyle/>
          <a:p>
            <a:pPr algn="ctr"/>
            <a:r>
              <a:rPr lang="en-US" sz="1200" b="1" dirty="0">
                <a:latin typeface="Arial" panose="020B0604020202020204" pitchFamily="34" charset="0"/>
                <a:cs typeface="Arial" panose="020B0604020202020204" pitchFamily="34" charset="0"/>
              </a:rPr>
              <a:t>Student Trustee</a:t>
            </a:r>
          </a:p>
          <a:p>
            <a:pPr algn="ctr"/>
            <a:r>
              <a:rPr lang="en-US" sz="1200" b="1" dirty="0">
                <a:latin typeface="Arial"/>
                <a:cs typeface="Arial"/>
              </a:rPr>
              <a:t>Hadi Natour</a:t>
            </a:r>
            <a:endParaRPr lang="en-US" dirty="0"/>
          </a:p>
        </p:txBody>
      </p:sp>
      <p:sp>
        <p:nvSpPr>
          <p:cNvPr id="52" name="TextBox 51">
            <a:extLst>
              <a:ext uri="{FF2B5EF4-FFF2-40B4-BE49-F238E27FC236}">
                <a16:creationId xmlns:a16="http://schemas.microsoft.com/office/drawing/2014/main" id="{4D0C7FA3-5257-47CE-B29E-122C2255B4A1}"/>
              </a:ext>
            </a:extLst>
          </p:cNvPr>
          <p:cNvSpPr txBox="1"/>
          <p:nvPr/>
        </p:nvSpPr>
        <p:spPr>
          <a:xfrm>
            <a:off x="9852544" y="5445125"/>
            <a:ext cx="1698524" cy="461665"/>
          </a:xfrm>
          <a:prstGeom prst="rect">
            <a:avLst/>
          </a:prstGeom>
          <a:noFill/>
        </p:spPr>
        <p:txBody>
          <a:bodyPr wrap="square" lIns="91440" tIns="45720" rIns="91440" bIns="45720" rtlCol="0" anchor="t">
            <a:spAutoFit/>
          </a:bodyPr>
          <a:lstStyle/>
          <a:p>
            <a:pPr algn="ctr"/>
            <a:r>
              <a:rPr lang="en-US" sz="1200" b="1" dirty="0">
                <a:latin typeface="Arial" panose="020B0604020202020204" pitchFamily="34" charset="0"/>
                <a:cs typeface="Arial" panose="020B0604020202020204" pitchFamily="34" charset="0"/>
              </a:rPr>
              <a:t>Student Trustee</a:t>
            </a:r>
          </a:p>
          <a:p>
            <a:pPr algn="ctr"/>
            <a:r>
              <a:rPr lang="en-US" sz="1200" b="1" dirty="0">
                <a:latin typeface="Arial"/>
                <a:cs typeface="Arial"/>
              </a:rPr>
              <a:t>Nelva Ruiz-Martinez</a:t>
            </a:r>
          </a:p>
        </p:txBody>
      </p:sp>
      <p:pic>
        <p:nvPicPr>
          <p:cNvPr id="3" name="Picture 2" descr="Dr. Cherina Betters">
            <a:extLst>
              <a:ext uri="{FF2B5EF4-FFF2-40B4-BE49-F238E27FC236}">
                <a16:creationId xmlns:a16="http://schemas.microsoft.com/office/drawing/2014/main" id="{8E83FDC6-5855-B482-8CA9-D2D2D683207F}"/>
              </a:ext>
            </a:extLst>
          </p:cNvPr>
          <p:cNvPicPr>
            <a:picLocks noChangeAspect="1"/>
          </p:cNvPicPr>
          <p:nvPr/>
        </p:nvPicPr>
        <p:blipFill>
          <a:blip r:embed="rId7"/>
          <a:stretch>
            <a:fillRect/>
          </a:stretch>
        </p:blipFill>
        <p:spPr>
          <a:xfrm>
            <a:off x="7013392" y="1286776"/>
            <a:ext cx="1679620" cy="1596176"/>
          </a:xfrm>
          <a:prstGeom prst="rect">
            <a:avLst/>
          </a:prstGeom>
        </p:spPr>
      </p:pic>
      <p:pic>
        <p:nvPicPr>
          <p:cNvPr id="4" name="Picture 3" descr="Hadi Natour">
            <a:extLst>
              <a:ext uri="{FF2B5EF4-FFF2-40B4-BE49-F238E27FC236}">
                <a16:creationId xmlns:a16="http://schemas.microsoft.com/office/drawing/2014/main" id="{17CD3E15-82A6-39C3-E81F-5EDFC456C34E}"/>
              </a:ext>
            </a:extLst>
          </p:cNvPr>
          <p:cNvPicPr>
            <a:picLocks noChangeAspect="1"/>
          </p:cNvPicPr>
          <p:nvPr/>
        </p:nvPicPr>
        <p:blipFill>
          <a:blip r:embed="rId8"/>
          <a:stretch>
            <a:fillRect/>
          </a:stretch>
        </p:blipFill>
        <p:spPr>
          <a:xfrm>
            <a:off x="8084019" y="3775813"/>
            <a:ext cx="1583029" cy="1568808"/>
          </a:xfrm>
          <a:prstGeom prst="rect">
            <a:avLst/>
          </a:prstGeom>
        </p:spPr>
      </p:pic>
      <p:pic>
        <p:nvPicPr>
          <p:cNvPr id="9" name="Picture 8" descr="Nelva Ruiz-Martinez">
            <a:extLst>
              <a:ext uri="{FF2B5EF4-FFF2-40B4-BE49-F238E27FC236}">
                <a16:creationId xmlns:a16="http://schemas.microsoft.com/office/drawing/2014/main" id="{8E271DCF-357E-AB72-F537-9537789FAEDB}"/>
              </a:ext>
            </a:extLst>
          </p:cNvPr>
          <p:cNvPicPr>
            <a:picLocks noChangeAspect="1"/>
          </p:cNvPicPr>
          <p:nvPr/>
        </p:nvPicPr>
        <p:blipFill>
          <a:blip r:embed="rId9"/>
          <a:stretch>
            <a:fillRect/>
          </a:stretch>
        </p:blipFill>
        <p:spPr>
          <a:xfrm>
            <a:off x="9913141" y="3775813"/>
            <a:ext cx="1581955" cy="1594967"/>
          </a:xfrm>
          <a:prstGeom prst="rect">
            <a:avLst/>
          </a:prstGeom>
        </p:spPr>
      </p:pic>
      <p:sp>
        <p:nvSpPr>
          <p:cNvPr id="31" name="TextBox 30">
            <a:extLst>
              <a:ext uri="{FF2B5EF4-FFF2-40B4-BE49-F238E27FC236}">
                <a16:creationId xmlns:a16="http://schemas.microsoft.com/office/drawing/2014/main" id="{C058125C-21A9-423A-B929-53C0BE05730A}"/>
              </a:ext>
            </a:extLst>
          </p:cNvPr>
          <p:cNvSpPr txBox="1"/>
          <p:nvPr/>
        </p:nvSpPr>
        <p:spPr>
          <a:xfrm>
            <a:off x="2456778" y="5445125"/>
            <a:ext cx="1909985"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Dr. Stephanie Houston</a:t>
            </a:r>
          </a:p>
        </p:txBody>
      </p:sp>
      <p:sp>
        <p:nvSpPr>
          <p:cNvPr id="32" name="TextBox 31">
            <a:extLst>
              <a:ext uri="{FF2B5EF4-FFF2-40B4-BE49-F238E27FC236}">
                <a16:creationId xmlns:a16="http://schemas.microsoft.com/office/drawing/2014/main" id="{B27A9E3D-EFDC-48CD-B8D2-C849D79C5E78}"/>
              </a:ext>
            </a:extLst>
          </p:cNvPr>
          <p:cNvSpPr txBox="1"/>
          <p:nvPr/>
        </p:nvSpPr>
        <p:spPr>
          <a:xfrm>
            <a:off x="755335" y="5445125"/>
            <a:ext cx="1583772"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Carlos Aguilera</a:t>
            </a:r>
          </a:p>
        </p:txBody>
      </p:sp>
      <p:sp>
        <p:nvSpPr>
          <p:cNvPr id="2" name="AutoShape 2" descr="Carlos Aguilera">
            <a:extLst>
              <a:ext uri="{FF2B5EF4-FFF2-40B4-BE49-F238E27FC236}">
                <a16:creationId xmlns:a16="http://schemas.microsoft.com/office/drawing/2014/main" id="{DBFE392B-F81C-4E5A-A455-B08C891788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Carlos Aguilera">
            <a:extLst>
              <a:ext uri="{FF2B5EF4-FFF2-40B4-BE49-F238E27FC236}">
                <a16:creationId xmlns:a16="http://schemas.microsoft.com/office/drawing/2014/main" id="{55E1AD92-114E-4DA6-AA7F-A5C1DBFA3A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378" y="3775813"/>
            <a:ext cx="1587586" cy="158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35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EF120D-D2AB-F7CF-B8F9-C16AD5CB89E3}"/>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F1C55AF0-5E0B-5910-DC78-8BF0874F3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D290EB8-C663-A77D-325F-9920733B364D}"/>
              </a:ext>
            </a:extLst>
          </p:cNvPr>
          <p:cNvSpPr>
            <a:spLocks noGrp="1"/>
          </p:cNvSpPr>
          <p:nvPr>
            <p:ph type="title"/>
          </p:nvPr>
        </p:nvSpPr>
        <p:spPr>
          <a:xfrm>
            <a:off x="6441929" y="1685771"/>
            <a:ext cx="5334930" cy="3004145"/>
          </a:xfrm>
        </p:spPr>
        <p:txBody>
          <a:bodyPr vert="horz" lIns="91440" tIns="45720" rIns="91440" bIns="45720" rtlCol="0" anchor="b">
            <a:normAutofit fontScale="90000"/>
          </a:bodyPr>
          <a:lstStyle/>
          <a:p>
            <a:pPr algn="ctr"/>
            <a:r>
              <a:rPr lang="en-US" sz="3300" b="1" dirty="0"/>
              <a:t>Congratulations on </a:t>
            </a:r>
            <a:br>
              <a:rPr lang="en-US" sz="3300" b="1" dirty="0"/>
            </a:br>
            <a:r>
              <a:rPr lang="en-US" sz="3300" b="1" dirty="0"/>
              <a:t>your future Roadrunner!</a:t>
            </a:r>
            <a:br>
              <a:rPr lang="en-US" sz="4200" b="1" dirty="0"/>
            </a:br>
            <a:br>
              <a:rPr lang="en-US" sz="4200" b="1" dirty="0"/>
            </a:br>
            <a:r>
              <a:rPr lang="en-US" sz="4400" dirty="0">
                <a:latin typeface="DAILYNEWS-MEDIUM" pitchFamily="50" charset="0"/>
              </a:rPr>
              <a:t>Michelle Riggs</a:t>
            </a:r>
            <a:br>
              <a:rPr lang="en-US" sz="4200" b="1" dirty="0"/>
            </a:br>
            <a:br>
              <a:rPr lang="en-US" sz="4200" b="1" dirty="0"/>
            </a:br>
            <a:endParaRPr lang="en-US" sz="4200" dirty="0"/>
          </a:p>
        </p:txBody>
      </p:sp>
      <p:sp>
        <p:nvSpPr>
          <p:cNvPr id="62" name="Freeform: Shape 61">
            <a:extLst>
              <a:ext uri="{FF2B5EF4-FFF2-40B4-BE49-F238E27FC236}">
                <a16:creationId xmlns:a16="http://schemas.microsoft.com/office/drawing/2014/main" id="{02E2390E-6275-11E4-7E12-E0CCA8B59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7FEE1DBC-C19A-9145-B4D7-12F804AED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AF3D8CE-3E1D-FB33-C52A-3D9B3137D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48A0D70C-6C8C-4C33-3F73-C3B56E461E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3E37F8B-63E4-EBF5-11CF-AFC4BCBA4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8" name="Picture Placeholder 2">
            <a:extLst>
              <a:ext uri="{FF2B5EF4-FFF2-40B4-BE49-F238E27FC236}">
                <a16:creationId xmlns:a16="http://schemas.microsoft.com/office/drawing/2014/main" id="{D4B260A6-F07B-B546-2BB8-FF94CDD1C31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641" b="20217"/>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72" name="Freeform: Shape 71">
            <a:extLst>
              <a:ext uri="{FF2B5EF4-FFF2-40B4-BE49-F238E27FC236}">
                <a16:creationId xmlns:a16="http://schemas.microsoft.com/office/drawing/2014/main" id="{B15A1D93-7B06-7424-CEE6-60049611B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38396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4E25-DA46-A1C8-420B-F05A1AA3E9D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E978039-3386-D988-20F2-281E098F12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0290FE-24D8-192B-2BF6-B98DA82143DF}"/>
              </a:ext>
            </a:extLst>
          </p:cNvPr>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Administrative Services</a:t>
            </a:r>
          </a:p>
        </p:txBody>
      </p:sp>
      <p:cxnSp>
        <p:nvCxnSpPr>
          <p:cNvPr id="13" name="Straight Connector 12">
            <a:extLst>
              <a:ext uri="{FF2B5EF4-FFF2-40B4-BE49-F238E27FC236}">
                <a16:creationId xmlns:a16="http://schemas.microsoft.com/office/drawing/2014/main" id="{B6620D5A-CFCB-E943-6160-A83B8DCA3FE4}"/>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2885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AD24352-2A70-C55C-37D0-F8EDE94BCDB8}"/>
              </a:ext>
            </a:extLst>
          </p:cNvPr>
          <p:cNvGrpSpPr/>
          <p:nvPr/>
        </p:nvGrpSpPr>
        <p:grpSpPr>
          <a:xfrm>
            <a:off x="628650" y="3876962"/>
            <a:ext cx="2809374" cy="1230231"/>
            <a:chOff x="4743951" y="3038475"/>
            <a:chExt cx="2809374" cy="1133475"/>
          </a:xfrm>
        </p:grpSpPr>
        <p:sp>
          <p:nvSpPr>
            <p:cNvPr id="15" name="Rectangle: Rounded Corners 14">
              <a:extLst>
                <a:ext uri="{FF2B5EF4-FFF2-40B4-BE49-F238E27FC236}">
                  <a16:creationId xmlns:a16="http://schemas.microsoft.com/office/drawing/2014/main" id="{8AD0532C-A4B2-E6EA-0F77-83475234AE7D}"/>
                </a:ext>
              </a:extLst>
            </p:cNvPr>
            <p:cNvSpPr/>
            <p:nvPr/>
          </p:nvSpPr>
          <p:spPr>
            <a:xfrm>
              <a:off x="4743951" y="3038475"/>
              <a:ext cx="2809374" cy="11334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7A84FFD-D86A-94D2-6340-46DCF082A4B4}"/>
                </a:ext>
              </a:extLst>
            </p:cNvPr>
            <p:cNvPicPr>
              <a:picLocks noChangeAspect="1"/>
            </p:cNvPicPr>
            <p:nvPr/>
          </p:nvPicPr>
          <p:blipFill>
            <a:blip r:embed="rId2"/>
            <a:stretch>
              <a:fillRect/>
            </a:stretch>
          </p:blipFill>
          <p:spPr>
            <a:xfrm>
              <a:off x="4900445" y="3119394"/>
              <a:ext cx="2391109" cy="619211"/>
            </a:xfrm>
            <a:prstGeom prst="rect">
              <a:avLst/>
            </a:prstGeom>
          </p:spPr>
        </p:pic>
        <p:sp>
          <p:nvSpPr>
            <p:cNvPr id="14" name="TextBox 13">
              <a:extLst>
                <a:ext uri="{FF2B5EF4-FFF2-40B4-BE49-F238E27FC236}">
                  <a16:creationId xmlns:a16="http://schemas.microsoft.com/office/drawing/2014/main" id="{5E8F6B87-E1D9-4366-4FD4-74877BB46A21}"/>
                </a:ext>
              </a:extLst>
            </p:cNvPr>
            <p:cNvSpPr txBox="1"/>
            <p:nvPr/>
          </p:nvSpPr>
          <p:spPr>
            <a:xfrm>
              <a:off x="4978693" y="3553939"/>
              <a:ext cx="2391108" cy="369332"/>
            </a:xfrm>
            <a:prstGeom prst="rect">
              <a:avLst/>
            </a:prstGeom>
            <a:noFill/>
          </p:spPr>
          <p:txBody>
            <a:bodyPr wrap="square" rtlCol="0">
              <a:spAutoFit/>
            </a:bodyPr>
            <a:lstStyle/>
            <a:p>
              <a:r>
                <a:rPr lang="en-US" dirty="0">
                  <a:solidFill>
                    <a:schemeClr val="accent1">
                      <a:lumMod val="75000"/>
                    </a:schemeClr>
                  </a:solidFill>
                  <a:latin typeface="Abadi" panose="020B0604020104020204" pitchFamily="34" charset="0"/>
                </a:rPr>
                <a:t>for Events Scheduling</a:t>
              </a:r>
            </a:p>
          </p:txBody>
        </p:sp>
      </p:grpSp>
      <p:grpSp>
        <p:nvGrpSpPr>
          <p:cNvPr id="18" name="Group 17">
            <a:extLst>
              <a:ext uri="{FF2B5EF4-FFF2-40B4-BE49-F238E27FC236}">
                <a16:creationId xmlns:a16="http://schemas.microsoft.com/office/drawing/2014/main" id="{A3C930F7-4993-FA31-FF5F-8F506BA998A7}"/>
              </a:ext>
            </a:extLst>
          </p:cNvPr>
          <p:cNvGrpSpPr/>
          <p:nvPr/>
        </p:nvGrpSpPr>
        <p:grpSpPr>
          <a:xfrm>
            <a:off x="8997073" y="2946457"/>
            <a:ext cx="2356727" cy="2980559"/>
            <a:chOff x="9520948" y="3922896"/>
            <a:chExt cx="1832852" cy="2545065"/>
          </a:xfrm>
        </p:grpSpPr>
        <p:pic>
          <p:nvPicPr>
            <p:cNvPr id="11" name="Picture 10">
              <a:extLst>
                <a:ext uri="{FF2B5EF4-FFF2-40B4-BE49-F238E27FC236}">
                  <a16:creationId xmlns:a16="http://schemas.microsoft.com/office/drawing/2014/main" id="{CD227EA9-0E91-445F-7C82-C8392A2B3F91}"/>
                </a:ext>
              </a:extLst>
            </p:cNvPr>
            <p:cNvPicPr>
              <a:picLocks noChangeAspect="1"/>
            </p:cNvPicPr>
            <p:nvPr/>
          </p:nvPicPr>
          <p:blipFill>
            <a:blip r:embed="rId3"/>
            <a:stretch>
              <a:fillRect/>
            </a:stretch>
          </p:blipFill>
          <p:spPr>
            <a:xfrm>
              <a:off x="9741207" y="4260184"/>
              <a:ext cx="1612593" cy="2207777"/>
            </a:xfrm>
            <a:prstGeom prst="rect">
              <a:avLst/>
            </a:prstGeom>
          </p:spPr>
        </p:pic>
        <p:sp>
          <p:nvSpPr>
            <p:cNvPr id="17" name="TextBox 16">
              <a:extLst>
                <a:ext uri="{FF2B5EF4-FFF2-40B4-BE49-F238E27FC236}">
                  <a16:creationId xmlns:a16="http://schemas.microsoft.com/office/drawing/2014/main" id="{DD0E9371-640E-8E58-0558-E7AB1B8A706A}"/>
                </a:ext>
              </a:extLst>
            </p:cNvPr>
            <p:cNvSpPr txBox="1"/>
            <p:nvPr/>
          </p:nvSpPr>
          <p:spPr>
            <a:xfrm rot="21039718">
              <a:off x="9520948" y="3922896"/>
              <a:ext cx="1648615" cy="646331"/>
            </a:xfrm>
            <a:custGeom>
              <a:avLst/>
              <a:gdLst>
                <a:gd name="connsiteX0" fmla="*/ 0 w 1648615"/>
                <a:gd name="connsiteY0" fmla="*/ 0 h 646331"/>
                <a:gd name="connsiteX1" fmla="*/ 533052 w 1648615"/>
                <a:gd name="connsiteY1" fmla="*/ 0 h 646331"/>
                <a:gd name="connsiteX2" fmla="*/ 1082591 w 1648615"/>
                <a:gd name="connsiteY2" fmla="*/ 0 h 646331"/>
                <a:gd name="connsiteX3" fmla="*/ 1648615 w 1648615"/>
                <a:gd name="connsiteY3" fmla="*/ 0 h 646331"/>
                <a:gd name="connsiteX4" fmla="*/ 1648615 w 1648615"/>
                <a:gd name="connsiteY4" fmla="*/ 323166 h 646331"/>
                <a:gd name="connsiteX5" fmla="*/ 1648615 w 1648615"/>
                <a:gd name="connsiteY5" fmla="*/ 646331 h 646331"/>
                <a:gd name="connsiteX6" fmla="*/ 1099077 w 1648615"/>
                <a:gd name="connsiteY6" fmla="*/ 646331 h 646331"/>
                <a:gd name="connsiteX7" fmla="*/ 582511 w 1648615"/>
                <a:gd name="connsiteY7" fmla="*/ 646331 h 646331"/>
                <a:gd name="connsiteX8" fmla="*/ 0 w 1648615"/>
                <a:gd name="connsiteY8" fmla="*/ 646331 h 646331"/>
                <a:gd name="connsiteX9" fmla="*/ 0 w 1648615"/>
                <a:gd name="connsiteY9" fmla="*/ 329629 h 646331"/>
                <a:gd name="connsiteX10" fmla="*/ 0 w 1648615"/>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15" h="646331" fill="none" extrusionOk="0">
                  <a:moveTo>
                    <a:pt x="0" y="0"/>
                  </a:moveTo>
                  <a:cubicBezTo>
                    <a:pt x="196608" y="-11853"/>
                    <a:pt x="277848" y="34721"/>
                    <a:pt x="533052" y="0"/>
                  </a:cubicBezTo>
                  <a:cubicBezTo>
                    <a:pt x="788256" y="-34721"/>
                    <a:pt x="920232" y="41071"/>
                    <a:pt x="1082591" y="0"/>
                  </a:cubicBezTo>
                  <a:cubicBezTo>
                    <a:pt x="1244950" y="-41071"/>
                    <a:pt x="1424529" y="38545"/>
                    <a:pt x="1648615" y="0"/>
                  </a:cubicBezTo>
                  <a:cubicBezTo>
                    <a:pt x="1686166" y="160056"/>
                    <a:pt x="1610197" y="186921"/>
                    <a:pt x="1648615" y="323166"/>
                  </a:cubicBezTo>
                  <a:cubicBezTo>
                    <a:pt x="1687033" y="459411"/>
                    <a:pt x="1646261" y="497055"/>
                    <a:pt x="1648615" y="646331"/>
                  </a:cubicBezTo>
                  <a:cubicBezTo>
                    <a:pt x="1483279" y="708896"/>
                    <a:pt x="1317760" y="622789"/>
                    <a:pt x="1099077" y="646331"/>
                  </a:cubicBezTo>
                  <a:cubicBezTo>
                    <a:pt x="880394" y="669873"/>
                    <a:pt x="687027" y="621445"/>
                    <a:pt x="582511" y="646331"/>
                  </a:cubicBezTo>
                  <a:cubicBezTo>
                    <a:pt x="477995" y="671217"/>
                    <a:pt x="223876" y="643081"/>
                    <a:pt x="0" y="646331"/>
                  </a:cubicBezTo>
                  <a:cubicBezTo>
                    <a:pt x="-9412" y="582647"/>
                    <a:pt x="2005" y="445324"/>
                    <a:pt x="0" y="329629"/>
                  </a:cubicBezTo>
                  <a:cubicBezTo>
                    <a:pt x="-2005" y="213934"/>
                    <a:pt x="12173" y="114193"/>
                    <a:pt x="0" y="0"/>
                  </a:cubicBezTo>
                  <a:close/>
                </a:path>
                <a:path w="1648615" h="646331" stroke="0" extrusionOk="0">
                  <a:moveTo>
                    <a:pt x="0" y="0"/>
                  </a:moveTo>
                  <a:cubicBezTo>
                    <a:pt x="185942" y="-30282"/>
                    <a:pt x="416463" y="56995"/>
                    <a:pt x="533052" y="0"/>
                  </a:cubicBezTo>
                  <a:cubicBezTo>
                    <a:pt x="649641" y="-56995"/>
                    <a:pt x="863260" y="40159"/>
                    <a:pt x="1033132" y="0"/>
                  </a:cubicBezTo>
                  <a:cubicBezTo>
                    <a:pt x="1203004" y="-40159"/>
                    <a:pt x="1341763" y="5432"/>
                    <a:pt x="1648615" y="0"/>
                  </a:cubicBezTo>
                  <a:cubicBezTo>
                    <a:pt x="1675998" y="121065"/>
                    <a:pt x="1635045" y="238935"/>
                    <a:pt x="1648615" y="316702"/>
                  </a:cubicBezTo>
                  <a:cubicBezTo>
                    <a:pt x="1662185" y="394469"/>
                    <a:pt x="1641758" y="514100"/>
                    <a:pt x="1648615" y="646331"/>
                  </a:cubicBezTo>
                  <a:cubicBezTo>
                    <a:pt x="1443820" y="650263"/>
                    <a:pt x="1268395" y="610028"/>
                    <a:pt x="1132049" y="646331"/>
                  </a:cubicBezTo>
                  <a:cubicBezTo>
                    <a:pt x="995703" y="682634"/>
                    <a:pt x="788527" y="609739"/>
                    <a:pt x="615483" y="646331"/>
                  </a:cubicBezTo>
                  <a:cubicBezTo>
                    <a:pt x="442439" y="682923"/>
                    <a:pt x="140951" y="598206"/>
                    <a:pt x="0" y="646331"/>
                  </a:cubicBezTo>
                  <a:cubicBezTo>
                    <a:pt x="-26174" y="508757"/>
                    <a:pt x="23894" y="459392"/>
                    <a:pt x="0" y="342555"/>
                  </a:cubicBezTo>
                  <a:cubicBezTo>
                    <a:pt x="-23894" y="225718"/>
                    <a:pt x="27255" y="138134"/>
                    <a:pt x="0" y="0"/>
                  </a:cubicBezTo>
                  <a:close/>
                </a:path>
              </a:pathLst>
            </a:custGeom>
            <a:solidFill>
              <a:schemeClr val="bg2"/>
            </a:solid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dirty="0">
                  <a:latin typeface="Abadi" panose="020B0604020104020204" pitchFamily="34" charset="0"/>
                </a:rPr>
                <a:t>Wayfinding </a:t>
              </a:r>
              <a:r>
                <a:rPr lang="en-US" dirty="0" err="1">
                  <a:latin typeface="Abadi" panose="020B0604020104020204" pitchFamily="34" charset="0"/>
                </a:rPr>
                <a:t>Prj</a:t>
              </a:r>
              <a:r>
                <a:rPr lang="en-US" dirty="0">
                  <a:latin typeface="Abadi" panose="020B0604020104020204" pitchFamily="34" charset="0"/>
                </a:rPr>
                <a:t>. </a:t>
              </a:r>
            </a:p>
            <a:p>
              <a:r>
                <a:rPr lang="en-US" dirty="0">
                  <a:latin typeface="Abadi" panose="020B0604020104020204" pitchFamily="34" charset="0"/>
                </a:rPr>
                <a:t>Summer 2025</a:t>
              </a:r>
            </a:p>
          </p:txBody>
        </p:sp>
      </p:grpSp>
      <p:grpSp>
        <p:nvGrpSpPr>
          <p:cNvPr id="29" name="Group 28">
            <a:extLst>
              <a:ext uri="{FF2B5EF4-FFF2-40B4-BE49-F238E27FC236}">
                <a16:creationId xmlns:a16="http://schemas.microsoft.com/office/drawing/2014/main" id="{93790508-F2F1-F3A5-0DDB-DAB15C75F272}"/>
              </a:ext>
            </a:extLst>
          </p:cNvPr>
          <p:cNvGrpSpPr/>
          <p:nvPr/>
        </p:nvGrpSpPr>
        <p:grpSpPr>
          <a:xfrm>
            <a:off x="4634177" y="1628233"/>
            <a:ext cx="3592003" cy="2863844"/>
            <a:chOff x="7383687" y="565156"/>
            <a:chExt cx="3592003" cy="2863844"/>
          </a:xfrm>
        </p:grpSpPr>
        <p:grpSp>
          <p:nvGrpSpPr>
            <p:cNvPr id="9" name="Group 8">
              <a:extLst>
                <a:ext uri="{FF2B5EF4-FFF2-40B4-BE49-F238E27FC236}">
                  <a16:creationId xmlns:a16="http://schemas.microsoft.com/office/drawing/2014/main" id="{2733B12B-8AEA-9F4F-9C55-CF743BD80CFD}"/>
                </a:ext>
              </a:extLst>
            </p:cNvPr>
            <p:cNvGrpSpPr/>
            <p:nvPr/>
          </p:nvGrpSpPr>
          <p:grpSpPr>
            <a:xfrm>
              <a:off x="7383687" y="722847"/>
              <a:ext cx="3592003" cy="2706153"/>
              <a:chOff x="7448048" y="681037"/>
              <a:chExt cx="3592003" cy="2706153"/>
            </a:xfrm>
          </p:grpSpPr>
          <p:pic>
            <p:nvPicPr>
              <p:cNvPr id="5" name="Picture 4">
                <a:extLst>
                  <a:ext uri="{FF2B5EF4-FFF2-40B4-BE49-F238E27FC236}">
                    <a16:creationId xmlns:a16="http://schemas.microsoft.com/office/drawing/2014/main" id="{A7405C87-182B-3ED0-4CE4-F9E8AC34404D}"/>
                  </a:ext>
                </a:extLst>
              </p:cNvPr>
              <p:cNvPicPr>
                <a:picLocks noChangeAspect="1"/>
              </p:cNvPicPr>
              <p:nvPr/>
            </p:nvPicPr>
            <p:blipFill>
              <a:blip r:embed="rId4"/>
              <a:stretch>
                <a:fillRect/>
              </a:stretch>
            </p:blipFill>
            <p:spPr>
              <a:xfrm>
                <a:off x="7448048" y="681037"/>
                <a:ext cx="3592003" cy="2429154"/>
              </a:xfrm>
              <a:prstGeom prst="rect">
                <a:avLst/>
              </a:prstGeom>
            </p:spPr>
          </p:pic>
          <p:sp>
            <p:nvSpPr>
              <p:cNvPr id="6" name="TextBox 5">
                <a:extLst>
                  <a:ext uri="{FF2B5EF4-FFF2-40B4-BE49-F238E27FC236}">
                    <a16:creationId xmlns:a16="http://schemas.microsoft.com/office/drawing/2014/main" id="{739F6932-7A7A-03B2-BEBA-171AD245C9B4}"/>
                  </a:ext>
                </a:extLst>
              </p:cNvPr>
              <p:cNvSpPr txBox="1"/>
              <p:nvPr/>
            </p:nvSpPr>
            <p:spPr>
              <a:xfrm>
                <a:off x="7448048" y="3110191"/>
                <a:ext cx="3592003" cy="276999"/>
              </a:xfrm>
              <a:prstGeom prst="rect">
                <a:avLst/>
              </a:prstGeom>
              <a:solidFill>
                <a:schemeClr val="bg1">
                  <a:lumMod val="95000"/>
                </a:schemeClr>
              </a:solidFill>
            </p:spPr>
            <p:txBody>
              <a:bodyPr wrap="square" rtlCol="0">
                <a:spAutoFit/>
              </a:bodyPr>
              <a:lstStyle/>
              <a:p>
                <a:r>
                  <a:rPr lang="en-US" sz="1200" i="1" dirty="0"/>
                  <a:t>Photo by: </a:t>
                </a:r>
                <a:r>
                  <a:rPr lang="en-US" sz="1200" i="1" dirty="0">
                    <a:effectLst/>
                    <a:latin typeface="Aptos" panose="020B0004020202020204" pitchFamily="34" charset="0"/>
                    <a:ea typeface="Aptos" panose="020B0004020202020204" pitchFamily="34" charset="0"/>
                    <a:cs typeface="Aptos" panose="020B0004020202020204" pitchFamily="34" charset="0"/>
                  </a:rPr>
                  <a:t>Ethan </a:t>
                </a:r>
                <a:r>
                  <a:rPr lang="en-US" sz="1200" i="1" dirty="0" err="1">
                    <a:effectLst/>
                    <a:latin typeface="Aptos" panose="020B0004020202020204" pitchFamily="34" charset="0"/>
                    <a:ea typeface="Aptos" panose="020B0004020202020204" pitchFamily="34" charset="0"/>
                    <a:cs typeface="Aptos" panose="020B0004020202020204" pitchFamily="34" charset="0"/>
                  </a:rPr>
                  <a:t>Linstrom</a:t>
                </a:r>
                <a:r>
                  <a:rPr lang="en-US" sz="1200" i="1" dirty="0">
                    <a:effectLst/>
                    <a:latin typeface="Aptos" panose="020B0004020202020204" pitchFamily="34" charset="0"/>
                    <a:ea typeface="Aptos" panose="020B0004020202020204" pitchFamily="34" charset="0"/>
                    <a:cs typeface="Aptos" panose="020B0004020202020204" pitchFamily="34" charset="0"/>
                  </a:rPr>
                  <a:t>, Bright </a:t>
                </a:r>
                <a:r>
                  <a:rPr lang="en-US" sz="1200" i="1" dirty="0" err="1">
                    <a:effectLst/>
                    <a:latin typeface="Aptos" panose="020B0004020202020204" pitchFamily="34" charset="0"/>
                    <a:ea typeface="Aptos" panose="020B0004020202020204" pitchFamily="34" charset="0"/>
                    <a:cs typeface="Aptos" panose="020B0004020202020204" pitchFamily="34" charset="0"/>
                  </a:rPr>
                  <a:t>Photoworks</a:t>
                </a:r>
                <a:endParaRPr lang="en-US" sz="1200" i="1" dirty="0"/>
              </a:p>
            </p:txBody>
          </p:sp>
        </p:grpSp>
        <p:sp>
          <p:nvSpPr>
            <p:cNvPr id="19" name="TextBox 18">
              <a:extLst>
                <a:ext uri="{FF2B5EF4-FFF2-40B4-BE49-F238E27FC236}">
                  <a16:creationId xmlns:a16="http://schemas.microsoft.com/office/drawing/2014/main" id="{C9113218-DD95-81B1-BD02-7676B9899B00}"/>
                </a:ext>
              </a:extLst>
            </p:cNvPr>
            <p:cNvSpPr txBox="1"/>
            <p:nvPr/>
          </p:nvSpPr>
          <p:spPr>
            <a:xfrm rot="21039718">
              <a:off x="8417767" y="565156"/>
              <a:ext cx="1946326" cy="369332"/>
            </a:xfrm>
            <a:custGeom>
              <a:avLst/>
              <a:gdLst>
                <a:gd name="connsiteX0" fmla="*/ 0 w 1946326"/>
                <a:gd name="connsiteY0" fmla="*/ 0 h 369332"/>
                <a:gd name="connsiteX1" fmla="*/ 467118 w 1946326"/>
                <a:gd name="connsiteY1" fmla="*/ 0 h 369332"/>
                <a:gd name="connsiteX2" fmla="*/ 953700 w 1946326"/>
                <a:gd name="connsiteY2" fmla="*/ 0 h 369332"/>
                <a:gd name="connsiteX3" fmla="*/ 1440281 w 1946326"/>
                <a:gd name="connsiteY3" fmla="*/ 0 h 369332"/>
                <a:gd name="connsiteX4" fmla="*/ 1946326 w 1946326"/>
                <a:gd name="connsiteY4" fmla="*/ 0 h 369332"/>
                <a:gd name="connsiteX5" fmla="*/ 1946326 w 1946326"/>
                <a:gd name="connsiteY5" fmla="*/ 369332 h 369332"/>
                <a:gd name="connsiteX6" fmla="*/ 1459745 w 1946326"/>
                <a:gd name="connsiteY6" fmla="*/ 369332 h 369332"/>
                <a:gd name="connsiteX7" fmla="*/ 1012090 w 1946326"/>
                <a:gd name="connsiteY7" fmla="*/ 369332 h 369332"/>
                <a:gd name="connsiteX8" fmla="*/ 564435 w 1946326"/>
                <a:gd name="connsiteY8" fmla="*/ 369332 h 369332"/>
                <a:gd name="connsiteX9" fmla="*/ 0 w 1946326"/>
                <a:gd name="connsiteY9" fmla="*/ 369332 h 369332"/>
                <a:gd name="connsiteX10" fmla="*/ 0 w 1946326"/>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6326" h="369332" fill="none" extrusionOk="0">
                  <a:moveTo>
                    <a:pt x="0" y="0"/>
                  </a:moveTo>
                  <a:cubicBezTo>
                    <a:pt x="218254" y="-11430"/>
                    <a:pt x="268097" y="16218"/>
                    <a:pt x="467118" y="0"/>
                  </a:cubicBezTo>
                  <a:cubicBezTo>
                    <a:pt x="666139" y="-16218"/>
                    <a:pt x="845815" y="41222"/>
                    <a:pt x="953700" y="0"/>
                  </a:cubicBezTo>
                  <a:cubicBezTo>
                    <a:pt x="1061585" y="-41222"/>
                    <a:pt x="1313195" y="50405"/>
                    <a:pt x="1440281" y="0"/>
                  </a:cubicBezTo>
                  <a:cubicBezTo>
                    <a:pt x="1567367" y="-50405"/>
                    <a:pt x="1789296" y="25729"/>
                    <a:pt x="1946326" y="0"/>
                  </a:cubicBezTo>
                  <a:cubicBezTo>
                    <a:pt x="1980453" y="155178"/>
                    <a:pt x="1912842" y="252069"/>
                    <a:pt x="1946326" y="369332"/>
                  </a:cubicBezTo>
                  <a:cubicBezTo>
                    <a:pt x="1789338" y="424747"/>
                    <a:pt x="1642133" y="315055"/>
                    <a:pt x="1459745" y="369332"/>
                  </a:cubicBezTo>
                  <a:cubicBezTo>
                    <a:pt x="1277357" y="423609"/>
                    <a:pt x="1145422" y="351137"/>
                    <a:pt x="1012090" y="369332"/>
                  </a:cubicBezTo>
                  <a:cubicBezTo>
                    <a:pt x="878758" y="387527"/>
                    <a:pt x="657730" y="319427"/>
                    <a:pt x="564435" y="369332"/>
                  </a:cubicBezTo>
                  <a:cubicBezTo>
                    <a:pt x="471141" y="419237"/>
                    <a:pt x="278942" y="363052"/>
                    <a:pt x="0" y="369332"/>
                  </a:cubicBezTo>
                  <a:cubicBezTo>
                    <a:pt x="-14311" y="228637"/>
                    <a:pt x="33447" y="133990"/>
                    <a:pt x="0" y="0"/>
                  </a:cubicBezTo>
                  <a:close/>
                </a:path>
                <a:path w="1946326" h="369332" stroke="0" extrusionOk="0">
                  <a:moveTo>
                    <a:pt x="0" y="0"/>
                  </a:moveTo>
                  <a:cubicBezTo>
                    <a:pt x="207699" y="-7716"/>
                    <a:pt x="284424" y="40791"/>
                    <a:pt x="467118" y="0"/>
                  </a:cubicBezTo>
                  <a:cubicBezTo>
                    <a:pt x="649812" y="-40791"/>
                    <a:pt x="741821" y="45839"/>
                    <a:pt x="895310" y="0"/>
                  </a:cubicBezTo>
                  <a:cubicBezTo>
                    <a:pt x="1048799" y="-45839"/>
                    <a:pt x="1216603" y="10578"/>
                    <a:pt x="1420818" y="0"/>
                  </a:cubicBezTo>
                  <a:cubicBezTo>
                    <a:pt x="1625033" y="-10578"/>
                    <a:pt x="1774713" y="32511"/>
                    <a:pt x="1946326" y="0"/>
                  </a:cubicBezTo>
                  <a:cubicBezTo>
                    <a:pt x="1967125" y="91456"/>
                    <a:pt x="1931246" y="211595"/>
                    <a:pt x="1946326" y="369332"/>
                  </a:cubicBezTo>
                  <a:cubicBezTo>
                    <a:pt x="1789602" y="391752"/>
                    <a:pt x="1672629" y="317593"/>
                    <a:pt x="1498671" y="369332"/>
                  </a:cubicBezTo>
                  <a:cubicBezTo>
                    <a:pt x="1324713" y="421071"/>
                    <a:pt x="1197020" y="351638"/>
                    <a:pt x="1051016" y="369332"/>
                  </a:cubicBezTo>
                  <a:cubicBezTo>
                    <a:pt x="905012" y="387026"/>
                    <a:pt x="736104" y="330083"/>
                    <a:pt x="525508" y="369332"/>
                  </a:cubicBezTo>
                  <a:cubicBezTo>
                    <a:pt x="314912" y="408581"/>
                    <a:pt x="145996" y="336650"/>
                    <a:pt x="0" y="369332"/>
                  </a:cubicBezTo>
                  <a:cubicBezTo>
                    <a:pt x="-29239" y="231265"/>
                    <a:pt x="21229" y="175783"/>
                    <a:pt x="0" y="0"/>
                  </a:cubicBezTo>
                  <a:close/>
                </a:path>
              </a:pathLst>
            </a:custGeom>
            <a:solidFill>
              <a:schemeClr val="bg2"/>
            </a:solid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dirty="0">
                  <a:latin typeface="Abadi" panose="020B0604020104020204" pitchFamily="34" charset="0"/>
                </a:rPr>
                <a:t>PAC Construction</a:t>
              </a:r>
            </a:p>
          </p:txBody>
        </p:sp>
      </p:grpSp>
      <p:grpSp>
        <p:nvGrpSpPr>
          <p:cNvPr id="28" name="Group 27">
            <a:extLst>
              <a:ext uri="{FF2B5EF4-FFF2-40B4-BE49-F238E27FC236}">
                <a16:creationId xmlns:a16="http://schemas.microsoft.com/office/drawing/2014/main" id="{3F2DD823-8F40-9A5D-68E6-E7307F2E3937}"/>
              </a:ext>
            </a:extLst>
          </p:cNvPr>
          <p:cNvGrpSpPr/>
          <p:nvPr/>
        </p:nvGrpSpPr>
        <p:grpSpPr>
          <a:xfrm>
            <a:off x="750180" y="1778514"/>
            <a:ext cx="2566314" cy="1792721"/>
            <a:chOff x="4881734" y="1752015"/>
            <a:chExt cx="2566314" cy="1792721"/>
          </a:xfrm>
        </p:grpSpPr>
        <p:grpSp>
          <p:nvGrpSpPr>
            <p:cNvPr id="24" name="Group 23">
              <a:extLst>
                <a:ext uri="{FF2B5EF4-FFF2-40B4-BE49-F238E27FC236}">
                  <a16:creationId xmlns:a16="http://schemas.microsoft.com/office/drawing/2014/main" id="{E14DAE1C-64C4-3560-A6A5-7A4CE3E3E885}"/>
                </a:ext>
              </a:extLst>
            </p:cNvPr>
            <p:cNvGrpSpPr/>
            <p:nvPr/>
          </p:nvGrpSpPr>
          <p:grpSpPr>
            <a:xfrm>
              <a:off x="5148144" y="1968020"/>
              <a:ext cx="2067162" cy="1222024"/>
              <a:chOff x="5067137" y="2483239"/>
              <a:chExt cx="2067162" cy="1222024"/>
            </a:xfrm>
          </p:grpSpPr>
          <p:pic>
            <p:nvPicPr>
              <p:cNvPr id="21" name="Picture 20">
                <a:extLst>
                  <a:ext uri="{FF2B5EF4-FFF2-40B4-BE49-F238E27FC236}">
                    <a16:creationId xmlns:a16="http://schemas.microsoft.com/office/drawing/2014/main" id="{6E2CDEE4-8545-C888-40FF-89D2926DBA05}"/>
                  </a:ext>
                </a:extLst>
              </p:cNvPr>
              <p:cNvPicPr>
                <a:picLocks noChangeAspect="1"/>
              </p:cNvPicPr>
              <p:nvPr/>
            </p:nvPicPr>
            <p:blipFill>
              <a:blip r:embed="rId5"/>
              <a:stretch>
                <a:fillRect/>
              </a:stretch>
            </p:blipFill>
            <p:spPr>
              <a:xfrm>
                <a:off x="5143367" y="3152736"/>
                <a:ext cx="1905266" cy="552527"/>
              </a:xfrm>
              <a:prstGeom prst="rect">
                <a:avLst/>
              </a:prstGeom>
            </p:spPr>
          </p:pic>
          <p:pic>
            <p:nvPicPr>
              <p:cNvPr id="23" name="Picture 22">
                <a:extLst>
                  <a:ext uri="{FF2B5EF4-FFF2-40B4-BE49-F238E27FC236}">
                    <a16:creationId xmlns:a16="http://schemas.microsoft.com/office/drawing/2014/main" id="{FB9E142C-7F1B-DE19-4370-AA5EC9A6536D}"/>
                  </a:ext>
                </a:extLst>
              </p:cNvPr>
              <p:cNvPicPr>
                <a:picLocks noChangeAspect="1"/>
              </p:cNvPicPr>
              <p:nvPr/>
            </p:nvPicPr>
            <p:blipFill>
              <a:blip r:embed="rId6"/>
              <a:stretch>
                <a:fillRect/>
              </a:stretch>
            </p:blipFill>
            <p:spPr>
              <a:xfrm>
                <a:off x="5067137" y="2483239"/>
                <a:ext cx="2067162" cy="760669"/>
              </a:xfrm>
              <a:prstGeom prst="rect">
                <a:avLst/>
              </a:prstGeom>
            </p:spPr>
          </p:pic>
        </p:grpSp>
        <p:pic>
          <p:nvPicPr>
            <p:cNvPr id="1026" name="Picture 2" descr="320+ Exclamation Point Icon Warning Sign Attention Pictogram ...">
              <a:extLst>
                <a:ext uri="{FF2B5EF4-FFF2-40B4-BE49-F238E27FC236}">
                  <a16:creationId xmlns:a16="http://schemas.microsoft.com/office/drawing/2014/main" id="{56693862-DD07-C4B0-D6A6-29547DC7E1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664" r="13839"/>
            <a:stretch/>
          </p:blipFill>
          <p:spPr bwMode="auto">
            <a:xfrm>
              <a:off x="5057230" y="2728689"/>
              <a:ext cx="701210" cy="65147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04845F2-D9BC-15A6-19A4-684B2AC9AEE2}"/>
                </a:ext>
              </a:extLst>
            </p:cNvPr>
            <p:cNvSpPr/>
            <p:nvPr/>
          </p:nvSpPr>
          <p:spPr>
            <a:xfrm>
              <a:off x="4881734" y="1752015"/>
              <a:ext cx="2566314" cy="179272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3B244838-A75B-22D4-5BD7-FCB37088531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Jaeger Daily News" pitchFamily="50" charset="0"/>
              </a:rPr>
              <a:t>Administrative Services Update</a:t>
            </a:r>
          </a:p>
        </p:txBody>
      </p:sp>
    </p:spTree>
    <p:extLst>
      <p:ext uri="{BB962C8B-B14F-4D97-AF65-F5344CB8AC3E}">
        <p14:creationId xmlns:p14="http://schemas.microsoft.com/office/powerpoint/2010/main" val="197483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Instructional Services</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037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495C-06B7-4041-72EA-1A68C2BE3EBE}"/>
              </a:ext>
            </a:extLst>
          </p:cNvPr>
          <p:cNvSpPr>
            <a:spLocks noGrp="1"/>
          </p:cNvSpPr>
          <p:nvPr>
            <p:ph type="title"/>
          </p:nvPr>
        </p:nvSpPr>
        <p:spPr/>
        <p:txBody>
          <a:bodyPr/>
          <a:lstStyle/>
          <a:p>
            <a:r>
              <a:rPr lang="en-US" dirty="0">
                <a:latin typeface="Jaeger Daily News" pitchFamily="50" charset="0"/>
              </a:rPr>
              <a:t>Spring 2025 Enrollments</a:t>
            </a:r>
          </a:p>
        </p:txBody>
      </p:sp>
      <p:sp>
        <p:nvSpPr>
          <p:cNvPr id="3" name="Content Placeholder 2">
            <a:extLst>
              <a:ext uri="{FF2B5EF4-FFF2-40B4-BE49-F238E27FC236}">
                <a16:creationId xmlns:a16="http://schemas.microsoft.com/office/drawing/2014/main" id="{AD268F23-5F5F-3649-A2BF-9E021D4458E4}"/>
              </a:ext>
            </a:extLst>
          </p:cNvPr>
          <p:cNvSpPr>
            <a:spLocks noGrp="1"/>
          </p:cNvSpPr>
          <p:nvPr>
            <p:ph idx="1"/>
          </p:nvPr>
        </p:nvSpPr>
        <p:spPr>
          <a:xfrm>
            <a:off x="724618" y="1690688"/>
            <a:ext cx="10515600" cy="4351338"/>
          </a:xfrm>
        </p:spPr>
        <p:txBody>
          <a:bodyPr>
            <a:normAutofit/>
          </a:bodyPr>
          <a:lstStyle/>
          <a:p>
            <a:r>
              <a:rPr lang="en-US" sz="2400" dirty="0">
                <a:latin typeface="Gill Sans Nova" panose="020B0602020104020203" pitchFamily="34" charset="0"/>
              </a:rPr>
              <a:t>The RFTES increased from 1,603 in Spring 2024 to 1,948 in Spring 2025, a 22% increase</a:t>
            </a:r>
          </a:p>
          <a:p>
            <a:r>
              <a:rPr lang="en-US" sz="2400" dirty="0">
                <a:latin typeface="Gill Sans Nova" panose="020B0602020104020203" pitchFamily="34" charset="0"/>
              </a:rPr>
              <a:t>Crafton is currently 125 RFTES above the Spring 2025 target</a:t>
            </a:r>
          </a:p>
          <a:p>
            <a:r>
              <a:rPr lang="en-US" sz="2400" dirty="0">
                <a:latin typeface="Gill Sans Nova" panose="020B0602020104020203" pitchFamily="34" charset="0"/>
              </a:rPr>
              <a:t>Great Job Everyone!</a:t>
            </a:r>
          </a:p>
        </p:txBody>
      </p:sp>
      <p:pic>
        <p:nvPicPr>
          <p:cNvPr id="9" name="Picture 8">
            <a:extLst>
              <a:ext uri="{FF2B5EF4-FFF2-40B4-BE49-F238E27FC236}">
                <a16:creationId xmlns:a16="http://schemas.microsoft.com/office/drawing/2014/main" id="{75E6B39D-BB32-F65C-5975-67453A4E088E}"/>
              </a:ext>
            </a:extLst>
          </p:cNvPr>
          <p:cNvPicPr>
            <a:picLocks noChangeAspect="1"/>
          </p:cNvPicPr>
          <p:nvPr/>
        </p:nvPicPr>
        <p:blipFill>
          <a:blip r:embed="rId3"/>
          <a:srcRect l="1911" t="8085" r="4121" b="5942"/>
          <a:stretch/>
        </p:blipFill>
        <p:spPr>
          <a:xfrm>
            <a:off x="1518248" y="3425136"/>
            <a:ext cx="8928340" cy="2751827"/>
          </a:xfrm>
          <a:prstGeom prst="rect">
            <a:avLst/>
          </a:prstGeom>
        </p:spPr>
      </p:pic>
    </p:spTree>
    <p:extLst>
      <p:ext uri="{BB962C8B-B14F-4D97-AF65-F5344CB8AC3E}">
        <p14:creationId xmlns:p14="http://schemas.microsoft.com/office/powerpoint/2010/main" val="79460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0A3BE2-8E15-AD90-B161-2E30D648C881}"/>
              </a:ext>
            </a:extLst>
          </p:cNvPr>
          <p:cNvSpPr>
            <a:spLocks noGrp="1"/>
          </p:cNvSpPr>
          <p:nvPr>
            <p:ph type="title"/>
          </p:nvPr>
        </p:nvSpPr>
        <p:spPr>
          <a:xfrm>
            <a:off x="639793" y="616123"/>
            <a:ext cx="9875807" cy="651965"/>
          </a:xfrm>
        </p:spPr>
        <p:txBody>
          <a:bodyPr>
            <a:noAutofit/>
          </a:bodyPr>
          <a:lstStyle/>
          <a:p>
            <a:r>
              <a:rPr lang="en-US" dirty="0">
                <a:latin typeface="Jaeger Daily News" pitchFamily="50" charset="0"/>
              </a:rPr>
              <a:t>ACCJC Institutional Self-Evaluation Timeline Overview</a:t>
            </a:r>
          </a:p>
        </p:txBody>
      </p:sp>
      <p:graphicFrame>
        <p:nvGraphicFramePr>
          <p:cNvPr id="9" name="Content Placeholder 2">
            <a:extLst>
              <a:ext uri="{FF2B5EF4-FFF2-40B4-BE49-F238E27FC236}">
                <a16:creationId xmlns:a16="http://schemas.microsoft.com/office/drawing/2014/main" id="{DA079B81-5F4F-9EDB-CCF2-F0EA5B0033AB}"/>
              </a:ext>
            </a:extLst>
          </p:cNvPr>
          <p:cNvGraphicFramePr>
            <a:graphicFrameLocks noGrp="1"/>
          </p:cNvGraphicFramePr>
          <p:nvPr>
            <p:ph idx="1"/>
          </p:nvPr>
        </p:nvGraphicFramePr>
        <p:xfrm>
          <a:off x="838200" y="1434952"/>
          <a:ext cx="10017642" cy="5125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35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15D7-E777-4847-72B7-C695A12959D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8CBECAE-9F5D-B225-1F31-C2D3B8E225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276E45-39FD-CA96-E98F-30871A3D0983}"/>
              </a:ext>
            </a:extLst>
          </p:cNvPr>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Student Services</a:t>
            </a:r>
          </a:p>
        </p:txBody>
      </p:sp>
      <p:cxnSp>
        <p:nvCxnSpPr>
          <p:cNvPr id="13" name="Straight Connector 12">
            <a:extLst>
              <a:ext uri="{FF2B5EF4-FFF2-40B4-BE49-F238E27FC236}">
                <a16:creationId xmlns:a16="http://schemas.microsoft.com/office/drawing/2014/main" id="{D92D63F8-49DE-958C-6958-517AE2453418}"/>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365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831A-CA9C-12B4-EF3B-E3FC608F9C6C}"/>
              </a:ext>
            </a:extLst>
          </p:cNvPr>
          <p:cNvSpPr>
            <a:spLocks noGrp="1"/>
          </p:cNvSpPr>
          <p:nvPr>
            <p:ph type="title"/>
          </p:nvPr>
        </p:nvSpPr>
        <p:spPr/>
        <p:txBody>
          <a:bodyPr/>
          <a:lstStyle/>
          <a:p>
            <a:r>
              <a:rPr lang="en-US" sz="4400" dirty="0">
                <a:latin typeface="Jaeger Daily News" pitchFamily="50" charset="0"/>
              </a:rPr>
              <a:t>Student Equity Champion Award </a:t>
            </a:r>
            <a:endParaRPr lang="en-US" dirty="0">
              <a:latin typeface="Jaeger Daily News" pitchFamily="50" charset="0"/>
            </a:endParaRPr>
          </a:p>
        </p:txBody>
      </p:sp>
      <p:pic>
        <p:nvPicPr>
          <p:cNvPr id="7" name="Picture 4">
            <a:extLst>
              <a:ext uri="{FF2B5EF4-FFF2-40B4-BE49-F238E27FC236}">
                <a16:creationId xmlns:a16="http://schemas.microsoft.com/office/drawing/2014/main" id="{163C5D1A-6024-92A9-6CDB-815451C471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t="11438" r="-1272" b="33668"/>
          <a:stretch/>
        </p:blipFill>
        <p:spPr bwMode="auto">
          <a:xfrm>
            <a:off x="1581781" y="1690688"/>
            <a:ext cx="3355499" cy="3233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BBF32054-7965-03DA-BF19-5BBEF849849A}"/>
              </a:ext>
            </a:extLst>
          </p:cNvPr>
          <p:cNvSpPr>
            <a:spLocks noGrp="1"/>
          </p:cNvSpPr>
          <p:nvPr>
            <p:ph sz="half" idx="2"/>
          </p:nvPr>
        </p:nvSpPr>
        <p:spPr>
          <a:xfrm>
            <a:off x="5175848" y="1489195"/>
            <a:ext cx="6607835" cy="4351338"/>
          </a:xfrm>
        </p:spPr>
        <p:txBody>
          <a:bodyPr>
            <a:noAutofit/>
          </a:bodyPr>
          <a:lstStyle/>
          <a:p>
            <a:pPr>
              <a:lnSpc>
                <a:spcPct val="120000"/>
              </a:lnSpc>
            </a:pPr>
            <a:r>
              <a:rPr lang="en-US" sz="1500" dirty="0">
                <a:effectLst/>
                <a:latin typeface="Gill Sans Nova" panose="020F0502020204030204" pitchFamily="34" charset="0"/>
                <a:ea typeface="Aptos" panose="020B0004020202020204" pitchFamily="34" charset="0"/>
                <a:cs typeface="Times New Roman" panose="02020603050405020304" pitchFamily="18" charset="0"/>
              </a:rPr>
              <a:t>Jared Shaw is majoring in Psychology and Art. </a:t>
            </a:r>
          </a:p>
          <a:p>
            <a:pPr>
              <a:lnSpc>
                <a:spcPct val="120000"/>
              </a:lnSpc>
            </a:pPr>
            <a:r>
              <a:rPr lang="en-US" sz="1500" dirty="0">
                <a:effectLst/>
                <a:latin typeface="Gill Sans Nova" panose="020F0502020204030204" pitchFamily="34" charset="0"/>
                <a:ea typeface="Aptos" panose="020B0004020202020204" pitchFamily="34" charset="0"/>
                <a:cs typeface="Times New Roman" panose="02020603050405020304" pitchFamily="18" charset="0"/>
              </a:rPr>
              <a:t>He currently works in the research department and he is an active member of the Art Club and the Honors Program. </a:t>
            </a:r>
          </a:p>
          <a:p>
            <a:pPr>
              <a:lnSpc>
                <a:spcPct val="120000"/>
              </a:lnSpc>
            </a:pPr>
            <a:r>
              <a:rPr lang="en-US" sz="1500" dirty="0">
                <a:effectLst/>
                <a:latin typeface="Gill Sans Nova" panose="020F0502020204030204" pitchFamily="34" charset="0"/>
                <a:ea typeface="Aptos" panose="020B0004020202020204" pitchFamily="34" charset="0"/>
                <a:cs typeface="Times New Roman" panose="02020603050405020304" pitchFamily="18" charset="0"/>
              </a:rPr>
              <a:t>Jared will also be serving as the Student Senate President in the Sprin</a:t>
            </a:r>
            <a:r>
              <a:rPr lang="en-US" sz="1500" dirty="0">
                <a:latin typeface="Gill Sans Nova" panose="020F0502020204030204" pitchFamily="34" charset="0"/>
                <a:ea typeface="Aptos" panose="020B0004020202020204" pitchFamily="34" charset="0"/>
                <a:cs typeface="Times New Roman" panose="02020603050405020304" pitchFamily="18" charset="0"/>
              </a:rPr>
              <a:t>g semester. </a:t>
            </a:r>
          </a:p>
          <a:p>
            <a:pPr>
              <a:lnSpc>
                <a:spcPct val="120000"/>
              </a:lnSpc>
            </a:pPr>
            <a:endParaRPr lang="en-US" sz="1500" b="1" dirty="0">
              <a:latin typeface="Gill Sans Nova" panose="020F0502020204030204" pitchFamily="34" charset="0"/>
              <a:ea typeface="Aptos" panose="020B0004020202020204" pitchFamily="34" charset="0"/>
              <a:cs typeface="Times New Roman" panose="02020603050405020304" pitchFamily="18" charset="0"/>
            </a:endParaRPr>
          </a:p>
          <a:p>
            <a:pPr marL="0" indent="0">
              <a:lnSpc>
                <a:spcPct val="120000"/>
              </a:lnSpc>
              <a:buNone/>
            </a:pPr>
            <a:r>
              <a:rPr lang="en-US" sz="1500" b="1" dirty="0">
                <a:latin typeface="Gill Sans Nova" panose="020F0502020204030204" pitchFamily="34" charset="0"/>
                <a:ea typeface="Aptos" panose="020B0004020202020204" pitchFamily="34" charset="0"/>
                <a:cs typeface="Times New Roman" panose="02020603050405020304" pitchFamily="18" charset="0"/>
              </a:rPr>
              <a:t>Nomination Statements </a:t>
            </a:r>
          </a:p>
          <a:p>
            <a:pPr>
              <a:lnSpc>
                <a:spcPct val="120000"/>
              </a:lnSpc>
            </a:pPr>
            <a:r>
              <a:rPr lang="en-US" sz="1500" kern="100" dirty="0">
                <a:effectLst/>
                <a:latin typeface="Gill Sans Nova" panose="020F0502020204030204" pitchFamily="34" charset="0"/>
                <a:ea typeface="Aptos" panose="020B0004020202020204" pitchFamily="34" charset="0"/>
                <a:cs typeface="Times New Roman" panose="02020603050405020304" pitchFamily="18" charset="0"/>
              </a:rPr>
              <a:t>“Jared has always looked out for others, having a sensitivity to helping students who are not as visible or may not have as loud of a voice as everyone else, believing that no student should be left behind.”</a:t>
            </a:r>
          </a:p>
          <a:p>
            <a:pPr>
              <a:lnSpc>
                <a:spcPct val="120000"/>
              </a:lnSpc>
            </a:pPr>
            <a:r>
              <a:rPr lang="en-US" sz="1500" kern="100" dirty="0">
                <a:effectLst/>
                <a:latin typeface="Gill Sans Nova" panose="020F0502020204030204" pitchFamily="34" charset="0"/>
                <a:ea typeface="Aptos" panose="020B0004020202020204" pitchFamily="34" charset="0"/>
                <a:cs typeface="Times New Roman" panose="02020603050405020304" pitchFamily="18" charset="0"/>
              </a:rPr>
              <a:t>“He has also helped advocate for the support of students, such as helping the previous Student Trustee, Michelle Ly, in crafting a SSCCC resolution pushing for having free/low-cost textbooks standardized across the state of California.”</a:t>
            </a:r>
          </a:p>
          <a:p>
            <a:pPr>
              <a:lnSpc>
                <a:spcPct val="120000"/>
              </a:lnSpc>
            </a:pPr>
            <a:endParaRPr lang="en-US" sz="1500" b="1" dirty="0">
              <a:latin typeface="Gill Sans Nova" panose="020F050202020403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1E31A5E-9E30-48A7-E572-AB3487B3C190}"/>
              </a:ext>
            </a:extLst>
          </p:cNvPr>
          <p:cNvSpPr txBox="1"/>
          <p:nvPr/>
        </p:nvSpPr>
        <p:spPr>
          <a:xfrm>
            <a:off x="2776628" y="5026318"/>
            <a:ext cx="1424436" cy="369332"/>
          </a:xfrm>
          <a:prstGeom prst="rect">
            <a:avLst/>
          </a:prstGeom>
          <a:noFill/>
        </p:spPr>
        <p:txBody>
          <a:bodyPr wrap="square">
            <a:spAutoFit/>
          </a:bodyPr>
          <a:lstStyle/>
          <a:p>
            <a:r>
              <a:rPr lang="en-US" sz="1800" b="1" dirty="0">
                <a:effectLst/>
                <a:latin typeface="Jaeger Daily News" pitchFamily="50" charset="0"/>
                <a:ea typeface="Aptos" panose="020B0004020202020204" pitchFamily="34" charset="0"/>
                <a:cs typeface="Times New Roman" panose="02020603050405020304" pitchFamily="18" charset="0"/>
              </a:rPr>
              <a:t>Jared Shaw </a:t>
            </a:r>
            <a:endParaRPr lang="en-US" b="1" dirty="0">
              <a:latin typeface="Jaeger Daily News" pitchFamily="50" charset="0"/>
            </a:endParaRPr>
          </a:p>
        </p:txBody>
      </p:sp>
    </p:spTree>
    <p:extLst>
      <p:ext uri="{BB962C8B-B14F-4D97-AF65-F5344CB8AC3E}">
        <p14:creationId xmlns:p14="http://schemas.microsoft.com/office/powerpoint/2010/main" val="1206687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831A-CA9C-12B4-EF3B-E3FC608F9C6C}"/>
              </a:ext>
            </a:extLst>
          </p:cNvPr>
          <p:cNvSpPr>
            <a:spLocks noGrp="1"/>
          </p:cNvSpPr>
          <p:nvPr>
            <p:ph type="title"/>
          </p:nvPr>
        </p:nvSpPr>
        <p:spPr/>
        <p:txBody>
          <a:bodyPr/>
          <a:lstStyle/>
          <a:p>
            <a:r>
              <a:rPr lang="en-US" sz="4400" dirty="0">
                <a:latin typeface="Jaeger Daily News" pitchFamily="50" charset="0"/>
              </a:rPr>
              <a:t>Employee Equity Champion Award </a:t>
            </a:r>
            <a:endParaRPr lang="en-US" dirty="0">
              <a:latin typeface="Jaeger Daily News" pitchFamily="50" charset="0"/>
            </a:endParaRPr>
          </a:p>
        </p:txBody>
      </p:sp>
      <p:sp>
        <p:nvSpPr>
          <p:cNvPr id="6" name="Content Placeholder 5">
            <a:extLst>
              <a:ext uri="{FF2B5EF4-FFF2-40B4-BE49-F238E27FC236}">
                <a16:creationId xmlns:a16="http://schemas.microsoft.com/office/drawing/2014/main" id="{BBF32054-7965-03DA-BF19-5BBEF849849A}"/>
              </a:ext>
            </a:extLst>
          </p:cNvPr>
          <p:cNvSpPr>
            <a:spLocks noGrp="1"/>
          </p:cNvSpPr>
          <p:nvPr>
            <p:ph sz="half" idx="2"/>
          </p:nvPr>
        </p:nvSpPr>
        <p:spPr>
          <a:xfrm>
            <a:off x="5443268" y="1825625"/>
            <a:ext cx="6271404" cy="4351338"/>
          </a:xfrm>
        </p:spPr>
        <p:txBody>
          <a:bodyPr>
            <a:noAutofit/>
          </a:bodyPr>
          <a:lstStyle/>
          <a:p>
            <a:r>
              <a:rPr lang="en-US" sz="1500" dirty="0">
                <a:effectLst/>
                <a:latin typeface="Gill Sans Nova" panose="020B0602020104020203" pitchFamily="34" charset="0"/>
                <a:ea typeface="Aptos" panose="020B0004020202020204" pitchFamily="34" charset="0"/>
                <a:cs typeface="Times New Roman" panose="02020603050405020304" pitchFamily="18" charset="0"/>
              </a:rPr>
              <a:t>Chloe De Los Reyes, is an Associate Professor, and serves as the  Multilingual Faculty Lead in the English Department </a:t>
            </a:r>
          </a:p>
          <a:p>
            <a:r>
              <a:rPr lang="en-US" sz="1500" dirty="0">
                <a:effectLst/>
                <a:latin typeface="Gill Sans Nova" panose="020B0602020104020203" pitchFamily="34" charset="0"/>
                <a:ea typeface="Aptos" panose="020B0004020202020204" pitchFamily="34" charset="0"/>
                <a:cs typeface="Times New Roman" panose="02020603050405020304" pitchFamily="18" charset="0"/>
              </a:rPr>
              <a:t>Chloe also serves as a member of SEAC, VESPA and is the Secretary for APIA. </a:t>
            </a:r>
          </a:p>
          <a:p>
            <a:endParaRPr lang="en-US" sz="1500" b="1" dirty="0">
              <a:latin typeface="Gill Sans Nova" panose="020B0602020104020203" pitchFamily="34" charset="0"/>
              <a:ea typeface="Aptos" panose="020B0004020202020204" pitchFamily="34" charset="0"/>
              <a:cs typeface="Times New Roman" panose="02020603050405020304" pitchFamily="18" charset="0"/>
            </a:endParaRPr>
          </a:p>
          <a:p>
            <a:pPr marL="0" indent="0">
              <a:buNone/>
            </a:pPr>
            <a:r>
              <a:rPr lang="en-US" sz="1500" b="1" dirty="0">
                <a:latin typeface="Gill Sans Nova" panose="020B0602020104020203" pitchFamily="34" charset="0"/>
                <a:ea typeface="Aptos" panose="020B0004020202020204" pitchFamily="34" charset="0"/>
                <a:cs typeface="Times New Roman" panose="02020603050405020304" pitchFamily="18" charset="0"/>
              </a:rPr>
              <a:t>Nomination Statements </a:t>
            </a:r>
          </a:p>
          <a:p>
            <a:r>
              <a:rPr lang="en-US" sz="1500" dirty="0">
                <a:effectLst/>
                <a:latin typeface="Gill Sans Nova" panose="020B0602020104020203" pitchFamily="34" charset="0"/>
                <a:ea typeface="Aptos" panose="020B0004020202020204" pitchFamily="34" charset="0"/>
                <a:cs typeface="Times New Roman" panose="02020603050405020304" pitchFamily="18" charset="0"/>
              </a:rPr>
              <a:t>“Chloe consistently engages with various cultural events, actively contributing to discussions and fostering an environment of support.”</a:t>
            </a:r>
          </a:p>
          <a:p>
            <a:r>
              <a:rPr lang="en-US" sz="1500" dirty="0">
                <a:effectLst/>
                <a:latin typeface="Gill Sans Nova" panose="020B0602020104020203" pitchFamily="34" charset="0"/>
                <a:ea typeface="Aptos" panose="020B0004020202020204" pitchFamily="34" charset="0"/>
                <a:cs typeface="Times New Roman" panose="02020603050405020304" pitchFamily="18" charset="0"/>
              </a:rPr>
              <a:t>“Her dedication to supporting ESL learners is characterized by a profound sense of empathy and dedication.”</a:t>
            </a:r>
          </a:p>
          <a:p>
            <a:r>
              <a:rPr lang="en-US" sz="1500" dirty="0">
                <a:effectLst/>
                <a:latin typeface="Gill Sans Nova" panose="020B0602020104020203" pitchFamily="34" charset="0"/>
                <a:ea typeface="Aptos" panose="020B0004020202020204" pitchFamily="34" charset="0"/>
                <a:cs typeface="Times New Roman" panose="02020603050405020304" pitchFamily="18" charset="0"/>
              </a:rPr>
              <a:t>“I saw the changes she made to her syllabus and it gave a strong message of support to her students, utilizing language that promotes inclusivity and equity.” </a:t>
            </a:r>
          </a:p>
          <a:p>
            <a:r>
              <a:rPr lang="en-US" sz="1500" dirty="0">
                <a:effectLst/>
                <a:latin typeface="Gill Sans Nova" panose="020B0602020104020203" pitchFamily="34" charset="0"/>
                <a:ea typeface="Aptos" panose="020B0004020202020204" pitchFamily="34" charset="0"/>
                <a:cs typeface="Times New Roman" panose="02020603050405020304" pitchFamily="18" charset="0"/>
              </a:rPr>
              <a:t>“Chloe is a role model to the campus on how to be an Equity Champion!'”</a:t>
            </a:r>
            <a:endParaRPr lang="en-US" sz="1500" dirty="0">
              <a:latin typeface="Gill Sans Nova" panose="020B0602020104020203"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0052BB8-ECC8-E184-748E-C49198FDA34A}"/>
              </a:ext>
            </a:extLst>
          </p:cNvPr>
          <p:cNvSpPr txBox="1"/>
          <p:nvPr/>
        </p:nvSpPr>
        <p:spPr>
          <a:xfrm>
            <a:off x="2019769" y="5316348"/>
            <a:ext cx="2621241" cy="369332"/>
          </a:xfrm>
          <a:prstGeom prst="rect">
            <a:avLst/>
          </a:prstGeom>
          <a:noFill/>
        </p:spPr>
        <p:txBody>
          <a:bodyPr wrap="square">
            <a:spAutoFit/>
          </a:bodyPr>
          <a:lstStyle/>
          <a:p>
            <a:r>
              <a:rPr lang="en-US" sz="1800" b="1" dirty="0">
                <a:effectLst/>
                <a:latin typeface="Jaeger Daily News" pitchFamily="50" charset="0"/>
                <a:ea typeface="Aptos" panose="020B0004020202020204" pitchFamily="34" charset="0"/>
                <a:cs typeface="Times New Roman" panose="02020603050405020304" pitchFamily="18" charset="0"/>
              </a:rPr>
              <a:t>Chloe </a:t>
            </a:r>
            <a:r>
              <a:rPr lang="en-US" b="1" dirty="0">
                <a:latin typeface="Jaeger Daily News" pitchFamily="50" charset="0"/>
                <a:ea typeface="Aptos" panose="020B0004020202020204" pitchFamily="34" charset="0"/>
                <a:cs typeface="Times New Roman" panose="02020603050405020304" pitchFamily="18" charset="0"/>
              </a:rPr>
              <a:t>D</a:t>
            </a:r>
            <a:r>
              <a:rPr lang="en-US" sz="1800" b="1" dirty="0">
                <a:effectLst/>
                <a:latin typeface="Jaeger Daily News" pitchFamily="50" charset="0"/>
                <a:ea typeface="Aptos" panose="020B0004020202020204" pitchFamily="34" charset="0"/>
                <a:cs typeface="Times New Roman" panose="02020603050405020304" pitchFamily="18" charset="0"/>
              </a:rPr>
              <a:t>e </a:t>
            </a:r>
            <a:r>
              <a:rPr lang="en-US" b="1" dirty="0">
                <a:latin typeface="Jaeger Daily News" pitchFamily="50" charset="0"/>
                <a:ea typeface="Aptos" panose="020B0004020202020204" pitchFamily="34" charset="0"/>
                <a:cs typeface="Times New Roman" panose="02020603050405020304" pitchFamily="18" charset="0"/>
              </a:rPr>
              <a:t>L</a:t>
            </a:r>
            <a:r>
              <a:rPr lang="en-US" sz="1800" b="1" dirty="0">
                <a:effectLst/>
                <a:latin typeface="Jaeger Daily News" pitchFamily="50" charset="0"/>
                <a:ea typeface="Aptos" panose="020B0004020202020204" pitchFamily="34" charset="0"/>
                <a:cs typeface="Times New Roman" panose="02020603050405020304" pitchFamily="18" charset="0"/>
              </a:rPr>
              <a:t>os Reyes</a:t>
            </a:r>
            <a:endParaRPr lang="en-US" dirty="0">
              <a:latin typeface="Jaeger Daily News" pitchFamily="50" charset="0"/>
            </a:endParaRPr>
          </a:p>
        </p:txBody>
      </p:sp>
      <p:pic>
        <p:nvPicPr>
          <p:cNvPr id="4" name="Content Placeholder 13" descr="A person taking a selfie">
            <a:extLst>
              <a:ext uri="{FF2B5EF4-FFF2-40B4-BE49-F238E27FC236}">
                <a16:creationId xmlns:a16="http://schemas.microsoft.com/office/drawing/2014/main" id="{8F507376-3473-5C10-D984-0E26930BE6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41" b="30584"/>
          <a:stretch/>
        </p:blipFill>
        <p:spPr>
          <a:xfrm>
            <a:off x="1681611" y="1723831"/>
            <a:ext cx="3297555" cy="32958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7381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2C64-F93E-5AA1-1E95-ECFF1F671510}"/>
              </a:ext>
            </a:extLst>
          </p:cNvPr>
          <p:cNvSpPr>
            <a:spLocks noGrp="1"/>
          </p:cNvSpPr>
          <p:nvPr>
            <p:ph type="title"/>
          </p:nvPr>
        </p:nvSpPr>
        <p:spPr/>
        <p:txBody>
          <a:bodyPr>
            <a:noAutofit/>
          </a:bodyPr>
          <a:lstStyle/>
          <a:p>
            <a:r>
              <a:rPr lang="en-US" sz="3600" dirty="0">
                <a:latin typeface="Jaeger Daily News" pitchFamily="50" charset="0"/>
              </a:rPr>
              <a:t>Department Equity Champions: Office of Institutional Effectiveness, Research &amp; Planning </a:t>
            </a:r>
          </a:p>
        </p:txBody>
      </p:sp>
      <p:sp>
        <p:nvSpPr>
          <p:cNvPr id="4" name="Content Placeholder 3">
            <a:extLst>
              <a:ext uri="{FF2B5EF4-FFF2-40B4-BE49-F238E27FC236}">
                <a16:creationId xmlns:a16="http://schemas.microsoft.com/office/drawing/2014/main" id="{E2351C96-F93A-98B5-41E7-BC8A295E248B}"/>
              </a:ext>
            </a:extLst>
          </p:cNvPr>
          <p:cNvSpPr>
            <a:spLocks noGrp="1"/>
          </p:cNvSpPr>
          <p:nvPr>
            <p:ph sz="half" idx="2"/>
          </p:nvPr>
        </p:nvSpPr>
        <p:spPr>
          <a:xfrm>
            <a:off x="5723462" y="1825625"/>
            <a:ext cx="5630338" cy="4351338"/>
          </a:xfrm>
        </p:spPr>
        <p:txBody>
          <a:bodyPr>
            <a:normAutofit fontScale="92500" lnSpcReduction="10000"/>
          </a:bodyPr>
          <a:lstStyle/>
          <a:p>
            <a:pPr marL="0" indent="0">
              <a:buNone/>
            </a:pPr>
            <a:r>
              <a:rPr lang="en-US" sz="1600" b="1" dirty="0">
                <a:latin typeface="Gill Sans Nova" panose="020B0602020104020203" pitchFamily="34" charset="0"/>
                <a:ea typeface="Aptos" panose="020B0004020202020204" pitchFamily="34" charset="0"/>
                <a:cs typeface="Times New Roman" panose="02020603050405020304" pitchFamily="18" charset="0"/>
              </a:rPr>
              <a:t>Nomination Statements </a:t>
            </a:r>
          </a:p>
          <a:p>
            <a:r>
              <a:rPr lang="en-US" sz="1600" dirty="0">
                <a:effectLst/>
                <a:latin typeface="Gill Sans Nova" panose="020B0602020104020203" pitchFamily="34" charset="0"/>
                <a:ea typeface="Aptos" panose="020B0004020202020204" pitchFamily="34" charset="0"/>
                <a:cs typeface="Times New Roman" panose="02020603050405020304" pitchFamily="18" charset="0"/>
              </a:rPr>
              <a:t>“The department plays a pivotal role in advocating for the needs of underrepresented groups on campus, including racial and ethnic minorities, LGBTQ+ students, students with disabilities, and first-generation college students. </a:t>
            </a:r>
          </a:p>
          <a:p>
            <a:endParaRPr lang="en-US" sz="1600" dirty="0">
              <a:effectLst/>
              <a:latin typeface="Gill Sans Nova" panose="020B0602020104020203" pitchFamily="34" charset="0"/>
              <a:ea typeface="Aptos" panose="020B0004020202020204" pitchFamily="34" charset="0"/>
              <a:cs typeface="Times New Roman" panose="02020603050405020304" pitchFamily="18" charset="0"/>
            </a:endParaRPr>
          </a:p>
          <a:p>
            <a:r>
              <a:rPr lang="en-US" sz="1600" dirty="0">
                <a:effectLst/>
                <a:latin typeface="Gill Sans Nova" panose="020B0602020104020203" pitchFamily="34" charset="0"/>
                <a:ea typeface="Aptos" panose="020B0004020202020204" pitchFamily="34" charset="0"/>
                <a:cs typeface="Times New Roman" panose="02020603050405020304" pitchFamily="18" charset="0"/>
              </a:rPr>
              <a:t>Through leadership in equity initiatives, the department drives efforts like diversity training and campus-wide discussions to close equity gaps and foster inclusivity.</a:t>
            </a:r>
          </a:p>
          <a:p>
            <a:endParaRPr lang="en-US" sz="1600" dirty="0">
              <a:effectLst/>
              <a:latin typeface="Gill Sans Nova" panose="020B0602020104020203" pitchFamily="34" charset="0"/>
              <a:ea typeface="Aptos" panose="020B0004020202020204" pitchFamily="34" charset="0"/>
              <a:cs typeface="Times New Roman" panose="02020603050405020304" pitchFamily="18" charset="0"/>
            </a:endParaRPr>
          </a:p>
          <a:p>
            <a:r>
              <a:rPr lang="en-US" sz="1600" dirty="0">
                <a:effectLst/>
                <a:latin typeface="Gill Sans Nova" panose="020B0602020104020203" pitchFamily="34" charset="0"/>
                <a:ea typeface="Aptos" panose="020B0004020202020204" pitchFamily="34" charset="0"/>
                <a:cs typeface="Times New Roman" panose="02020603050405020304" pitchFamily="18" charset="0"/>
              </a:rPr>
              <a:t>The department has supported over 89 faculty that completed USC Race and Equity Training. </a:t>
            </a:r>
            <a:endParaRPr lang="en-US" sz="1600" dirty="0">
              <a:latin typeface="Gill Sans Nova" panose="020B0602020104020203" pitchFamily="34" charset="0"/>
              <a:cs typeface="Times New Roman" panose="02020603050405020304" pitchFamily="18" charset="0"/>
            </a:endParaRPr>
          </a:p>
          <a:p>
            <a:endParaRPr lang="en-US" sz="1600" dirty="0">
              <a:effectLst/>
              <a:latin typeface="Gill Sans Nova" panose="020B0602020104020203" pitchFamily="34" charset="0"/>
              <a:ea typeface="Aptos" panose="020B0004020202020204" pitchFamily="34" charset="0"/>
              <a:cs typeface="Times New Roman" panose="02020603050405020304" pitchFamily="18" charset="0"/>
            </a:endParaRPr>
          </a:p>
          <a:p>
            <a:r>
              <a:rPr lang="en-US" sz="1600" dirty="0">
                <a:effectLst/>
                <a:latin typeface="Gill Sans Nova" panose="020B0602020104020203" pitchFamily="34" charset="0"/>
                <a:ea typeface="Aptos" panose="020B0004020202020204" pitchFamily="34" charset="0"/>
                <a:cs typeface="Times New Roman" panose="02020603050405020304" pitchFamily="18" charset="0"/>
              </a:rPr>
              <a:t>The department took lead with the Vision Aligned Reporting (VAR)- a statewide effort designed to identify and eliminate student equity gaps in the access of services provided by student support services. </a:t>
            </a:r>
          </a:p>
          <a:p>
            <a:endParaRPr lang="en-US" dirty="0">
              <a:latin typeface="Gill Sans Nova" panose="020B0602020104020203" pitchFamily="34" charset="0"/>
            </a:endParaRPr>
          </a:p>
        </p:txBody>
      </p:sp>
      <p:pic>
        <p:nvPicPr>
          <p:cNvPr id="4106" name="Picture 10">
            <a:extLst>
              <a:ext uri="{FF2B5EF4-FFF2-40B4-BE49-F238E27FC236}">
                <a16:creationId xmlns:a16="http://schemas.microsoft.com/office/drawing/2014/main" id="{E139D377-F3E9-C509-E3CB-118B152C6D6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33727" y="1825626"/>
            <a:ext cx="1703404" cy="1703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B933F9-99A8-273D-DDBD-38C7C163F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806" y="1825625"/>
            <a:ext cx="1533885" cy="1621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B8C0B1F-2DC1-518C-34FA-13AC4298F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165" y="3429000"/>
            <a:ext cx="1703404" cy="1711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AFE4B2B-1C71-0306-0FCC-0072B1676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61" y="4394730"/>
            <a:ext cx="1703404" cy="1711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3D6445E-5C76-E172-C38D-6E4C0E39DE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091" y="4488279"/>
            <a:ext cx="1580086" cy="15878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A8CDFA-CA8D-F20D-0B3A-CAD72104F0EF}"/>
              </a:ext>
            </a:extLst>
          </p:cNvPr>
          <p:cNvSpPr txBox="1"/>
          <p:nvPr/>
        </p:nvSpPr>
        <p:spPr>
          <a:xfrm>
            <a:off x="2377097" y="5433291"/>
            <a:ext cx="1039709" cy="338554"/>
          </a:xfrm>
          <a:prstGeom prst="rect">
            <a:avLst/>
          </a:prstGeom>
          <a:noFill/>
        </p:spPr>
        <p:txBody>
          <a:bodyPr wrap="square">
            <a:spAutoFit/>
          </a:bodyPr>
          <a:lstStyle/>
          <a:p>
            <a:r>
              <a:rPr lang="en-US" sz="1600" dirty="0"/>
              <a:t>Gio Sosa</a:t>
            </a:r>
          </a:p>
        </p:txBody>
      </p:sp>
      <p:sp>
        <p:nvSpPr>
          <p:cNvPr id="6" name="TextBox 5">
            <a:extLst>
              <a:ext uri="{FF2B5EF4-FFF2-40B4-BE49-F238E27FC236}">
                <a16:creationId xmlns:a16="http://schemas.microsoft.com/office/drawing/2014/main" id="{DB31E544-8BBA-0D7C-8D41-80FF75C8BBE9}"/>
              </a:ext>
            </a:extLst>
          </p:cNvPr>
          <p:cNvSpPr txBox="1"/>
          <p:nvPr/>
        </p:nvSpPr>
        <p:spPr>
          <a:xfrm>
            <a:off x="433727" y="3803478"/>
            <a:ext cx="1346261" cy="338554"/>
          </a:xfrm>
          <a:prstGeom prst="rect">
            <a:avLst/>
          </a:prstGeom>
          <a:noFill/>
        </p:spPr>
        <p:txBody>
          <a:bodyPr wrap="square">
            <a:spAutoFit/>
          </a:bodyPr>
          <a:lstStyle/>
          <a:p>
            <a:pPr algn="r"/>
            <a:r>
              <a:rPr lang="en-US" sz="1600" dirty="0"/>
              <a:t>Ruby Zuniga</a:t>
            </a:r>
          </a:p>
        </p:txBody>
      </p:sp>
      <p:sp>
        <p:nvSpPr>
          <p:cNvPr id="7" name="TextBox 6">
            <a:extLst>
              <a:ext uri="{FF2B5EF4-FFF2-40B4-BE49-F238E27FC236}">
                <a16:creationId xmlns:a16="http://schemas.microsoft.com/office/drawing/2014/main" id="{FDFD3313-B7EE-A9BF-624B-CCA20754052E}"/>
              </a:ext>
            </a:extLst>
          </p:cNvPr>
          <p:cNvSpPr txBox="1"/>
          <p:nvPr/>
        </p:nvSpPr>
        <p:spPr>
          <a:xfrm>
            <a:off x="433728" y="6347932"/>
            <a:ext cx="1496438" cy="338554"/>
          </a:xfrm>
          <a:prstGeom prst="rect">
            <a:avLst/>
          </a:prstGeom>
          <a:noFill/>
        </p:spPr>
        <p:txBody>
          <a:bodyPr wrap="square">
            <a:spAutoFit/>
          </a:bodyPr>
          <a:lstStyle/>
          <a:p>
            <a:r>
              <a:rPr lang="en-US" sz="1600" dirty="0"/>
              <a:t>Diana Vaichis</a:t>
            </a:r>
          </a:p>
        </p:txBody>
      </p:sp>
      <p:sp>
        <p:nvSpPr>
          <p:cNvPr id="8" name="TextBox 7">
            <a:extLst>
              <a:ext uri="{FF2B5EF4-FFF2-40B4-BE49-F238E27FC236}">
                <a16:creationId xmlns:a16="http://schemas.microsoft.com/office/drawing/2014/main" id="{CDFD5244-A416-4238-E4BF-9A8414E84A74}"/>
              </a:ext>
            </a:extLst>
          </p:cNvPr>
          <p:cNvSpPr txBox="1"/>
          <p:nvPr/>
        </p:nvSpPr>
        <p:spPr>
          <a:xfrm>
            <a:off x="3772275" y="3698060"/>
            <a:ext cx="1270780" cy="338554"/>
          </a:xfrm>
          <a:prstGeom prst="rect">
            <a:avLst/>
          </a:prstGeom>
          <a:noFill/>
        </p:spPr>
        <p:txBody>
          <a:bodyPr wrap="square">
            <a:spAutoFit/>
          </a:bodyPr>
          <a:lstStyle/>
          <a:p>
            <a:r>
              <a:rPr lang="en-US" sz="1600" dirty="0"/>
              <a:t>Ola Sabawi</a:t>
            </a:r>
          </a:p>
        </p:txBody>
      </p:sp>
      <p:sp>
        <p:nvSpPr>
          <p:cNvPr id="9" name="TextBox 8">
            <a:extLst>
              <a:ext uri="{FF2B5EF4-FFF2-40B4-BE49-F238E27FC236}">
                <a16:creationId xmlns:a16="http://schemas.microsoft.com/office/drawing/2014/main" id="{9F2313F9-AAB9-62FE-05FB-7EB004110EB0}"/>
              </a:ext>
            </a:extLst>
          </p:cNvPr>
          <p:cNvSpPr txBox="1"/>
          <p:nvPr/>
        </p:nvSpPr>
        <p:spPr>
          <a:xfrm>
            <a:off x="3780090" y="6306494"/>
            <a:ext cx="2011109" cy="338554"/>
          </a:xfrm>
          <a:prstGeom prst="rect">
            <a:avLst/>
          </a:prstGeom>
          <a:noFill/>
        </p:spPr>
        <p:txBody>
          <a:bodyPr wrap="square">
            <a:spAutoFit/>
          </a:bodyPr>
          <a:lstStyle/>
          <a:p>
            <a:r>
              <a:rPr lang="en-US" sz="1600" dirty="0"/>
              <a:t>Jessica </a:t>
            </a:r>
            <a:r>
              <a:rPr lang="en-US" sz="1600" dirty="0" err="1"/>
              <a:t>Beverson</a:t>
            </a:r>
            <a:r>
              <a:rPr lang="en-US" sz="1600" dirty="0"/>
              <a:t> </a:t>
            </a:r>
          </a:p>
        </p:txBody>
      </p:sp>
    </p:spTree>
    <p:extLst>
      <p:ext uri="{BB962C8B-B14F-4D97-AF65-F5344CB8AC3E}">
        <p14:creationId xmlns:p14="http://schemas.microsoft.com/office/powerpoint/2010/main" val="41850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New &amp; Promoted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82167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2219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12CB-BF32-8C9C-4A10-1E39CBBB7797}"/>
              </a:ext>
            </a:extLst>
          </p:cNvPr>
          <p:cNvSpPr>
            <a:spLocks noGrp="1"/>
          </p:cNvSpPr>
          <p:nvPr>
            <p:ph type="title"/>
          </p:nvPr>
        </p:nvSpPr>
        <p:spPr/>
        <p:txBody>
          <a:bodyPr/>
          <a:lstStyle/>
          <a:p>
            <a:r>
              <a:rPr lang="en-US" dirty="0">
                <a:latin typeface="Jaeger Daily News" pitchFamily="50" charset="0"/>
              </a:rPr>
              <a:t>Equity Champion Honorable Mentions</a:t>
            </a:r>
          </a:p>
        </p:txBody>
      </p:sp>
      <p:sp>
        <p:nvSpPr>
          <p:cNvPr id="3" name="Content Placeholder 2">
            <a:extLst>
              <a:ext uri="{FF2B5EF4-FFF2-40B4-BE49-F238E27FC236}">
                <a16:creationId xmlns:a16="http://schemas.microsoft.com/office/drawing/2014/main" id="{0D9E63BD-E7B9-189A-B867-3EEFE6DBC822}"/>
              </a:ext>
            </a:extLst>
          </p:cNvPr>
          <p:cNvSpPr>
            <a:spLocks noGrp="1"/>
          </p:cNvSpPr>
          <p:nvPr>
            <p:ph sz="half" idx="1"/>
          </p:nvPr>
        </p:nvSpPr>
        <p:spPr>
          <a:xfrm>
            <a:off x="838200" y="1825625"/>
            <a:ext cx="3166872" cy="4351338"/>
          </a:xfrm>
        </p:spPr>
        <p:txBody>
          <a:bodyPr>
            <a:normAutofit/>
          </a:bodyPr>
          <a:lstStyle/>
          <a:p>
            <a:pPr marL="0" indent="0">
              <a:buNone/>
            </a:pPr>
            <a:r>
              <a:rPr lang="en-US" b="1" dirty="0">
                <a:latin typeface="Gill Sans Nova" panose="020B0602020104020203" pitchFamily="34" charset="0"/>
              </a:rPr>
              <a:t>Faculty: </a:t>
            </a:r>
          </a:p>
          <a:p>
            <a:r>
              <a:rPr lang="en-US" dirty="0">
                <a:latin typeface="Gill Sans Nova" panose="020B0602020104020203" pitchFamily="34" charset="0"/>
              </a:rPr>
              <a:t>Diane Pfahler</a:t>
            </a:r>
          </a:p>
          <a:p>
            <a:r>
              <a:rPr lang="en-US" dirty="0">
                <a:latin typeface="Gill Sans Nova" panose="020B0602020104020203" pitchFamily="34" charset="0"/>
              </a:rPr>
              <a:t>Sandra Ruiz</a:t>
            </a:r>
          </a:p>
          <a:p>
            <a:r>
              <a:rPr lang="en-US" dirty="0">
                <a:latin typeface="Gill Sans Nova" panose="020B0602020104020203" pitchFamily="34" charset="0"/>
              </a:rPr>
              <a:t>Herberth Jaco</a:t>
            </a:r>
          </a:p>
          <a:p>
            <a:r>
              <a:rPr lang="en-US" dirty="0">
                <a:latin typeface="Gill Sans Nova" panose="020B0602020104020203" pitchFamily="34" charset="0"/>
              </a:rPr>
              <a:t>Nicholas Reichert</a:t>
            </a:r>
          </a:p>
        </p:txBody>
      </p:sp>
      <p:sp>
        <p:nvSpPr>
          <p:cNvPr id="5" name="Content Placeholder 2">
            <a:extLst>
              <a:ext uri="{FF2B5EF4-FFF2-40B4-BE49-F238E27FC236}">
                <a16:creationId xmlns:a16="http://schemas.microsoft.com/office/drawing/2014/main" id="{F8771E7C-8D72-315F-91AA-33176C2820EA}"/>
              </a:ext>
            </a:extLst>
          </p:cNvPr>
          <p:cNvSpPr txBox="1">
            <a:spLocks/>
          </p:cNvSpPr>
          <p:nvPr/>
        </p:nvSpPr>
        <p:spPr>
          <a:xfrm>
            <a:off x="4139041" y="1813824"/>
            <a:ext cx="27553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Gill Sans Nova" panose="020B0602020104020203" pitchFamily="34" charset="0"/>
              </a:rPr>
              <a:t>Students: </a:t>
            </a:r>
          </a:p>
          <a:p>
            <a:r>
              <a:rPr lang="en-US" dirty="0">
                <a:latin typeface="Gill Sans Nova" panose="020B0602020104020203" pitchFamily="34" charset="0"/>
              </a:rPr>
              <a:t>Ross Wallbank</a:t>
            </a:r>
          </a:p>
          <a:p>
            <a:r>
              <a:rPr lang="en-US" dirty="0">
                <a:latin typeface="Gill Sans Nova" panose="020B0602020104020203" pitchFamily="34" charset="0"/>
              </a:rPr>
              <a:t>Hadi Natour</a:t>
            </a:r>
          </a:p>
        </p:txBody>
      </p:sp>
      <p:sp>
        <p:nvSpPr>
          <p:cNvPr id="6" name="Content Placeholder 2">
            <a:extLst>
              <a:ext uri="{FF2B5EF4-FFF2-40B4-BE49-F238E27FC236}">
                <a16:creationId xmlns:a16="http://schemas.microsoft.com/office/drawing/2014/main" id="{30A6B936-409A-1428-7409-4F54AF18DC14}"/>
              </a:ext>
            </a:extLst>
          </p:cNvPr>
          <p:cNvSpPr txBox="1">
            <a:spLocks/>
          </p:cNvSpPr>
          <p:nvPr/>
        </p:nvSpPr>
        <p:spPr>
          <a:xfrm>
            <a:off x="7545985" y="1813824"/>
            <a:ext cx="34640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Gill Sans Nova" panose="020B0602020104020203" pitchFamily="34" charset="0"/>
              </a:rPr>
              <a:t>Departments: </a:t>
            </a:r>
          </a:p>
          <a:p>
            <a:r>
              <a:rPr lang="en-US" dirty="0">
                <a:latin typeface="Gill Sans Nova" panose="020B0602020104020203" pitchFamily="34" charset="0"/>
              </a:rPr>
              <a:t>Career Center</a:t>
            </a:r>
          </a:p>
          <a:p>
            <a:r>
              <a:rPr lang="en-US" dirty="0">
                <a:latin typeface="Gill Sans Nova" panose="020B0602020104020203" pitchFamily="34" charset="0"/>
              </a:rPr>
              <a:t>Student Senate</a:t>
            </a:r>
          </a:p>
          <a:p>
            <a:r>
              <a:rPr lang="en-US" dirty="0">
                <a:latin typeface="Gill Sans Nova" panose="020B0602020104020203" pitchFamily="34" charset="0"/>
              </a:rPr>
              <a:t>Tutoring Center</a:t>
            </a:r>
          </a:p>
          <a:p>
            <a:r>
              <a:rPr lang="en-US" dirty="0">
                <a:latin typeface="Gill Sans Nova" panose="020B0602020104020203" pitchFamily="34" charset="0"/>
              </a:rPr>
              <a:t>EOPS</a:t>
            </a:r>
          </a:p>
          <a:p>
            <a:r>
              <a:rPr lang="en-US" dirty="0">
                <a:latin typeface="Gill Sans Nova" panose="020B0602020104020203" pitchFamily="34" charset="0"/>
              </a:rPr>
              <a:t>Paramedic Program</a:t>
            </a:r>
          </a:p>
          <a:p>
            <a:endParaRPr lang="en-US" dirty="0">
              <a:latin typeface="Gill Sans Nova" panose="020B0602020104020203" pitchFamily="34" charset="0"/>
            </a:endParaRPr>
          </a:p>
        </p:txBody>
      </p:sp>
    </p:spTree>
    <p:extLst>
      <p:ext uri="{BB962C8B-B14F-4D97-AF65-F5344CB8AC3E}">
        <p14:creationId xmlns:p14="http://schemas.microsoft.com/office/powerpoint/2010/main" val="90923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3231-0194-7E70-A010-9C548B354EC3}"/>
              </a:ext>
            </a:extLst>
          </p:cNvPr>
          <p:cNvSpPr>
            <a:spLocks noGrp="1"/>
          </p:cNvSpPr>
          <p:nvPr>
            <p:ph type="title"/>
          </p:nvPr>
        </p:nvSpPr>
        <p:spPr/>
        <p:txBody>
          <a:bodyPr/>
          <a:lstStyle/>
          <a:p>
            <a:r>
              <a:rPr lang="en-US" dirty="0">
                <a:latin typeface="Jaeger Daily News" pitchFamily="50" charset="0"/>
              </a:rPr>
              <a:t>Student Services Updates </a:t>
            </a:r>
          </a:p>
        </p:txBody>
      </p:sp>
      <p:sp>
        <p:nvSpPr>
          <p:cNvPr id="3" name="Content Placeholder 2">
            <a:extLst>
              <a:ext uri="{FF2B5EF4-FFF2-40B4-BE49-F238E27FC236}">
                <a16:creationId xmlns:a16="http://schemas.microsoft.com/office/drawing/2014/main" id="{57ABE0FD-087D-3516-C7E8-A1322E256707}"/>
              </a:ext>
            </a:extLst>
          </p:cNvPr>
          <p:cNvSpPr>
            <a:spLocks noGrp="1"/>
          </p:cNvSpPr>
          <p:nvPr>
            <p:ph sz="half" idx="4294967295"/>
          </p:nvPr>
        </p:nvSpPr>
        <p:spPr>
          <a:xfrm>
            <a:off x="838200" y="1919893"/>
            <a:ext cx="10926452" cy="4351338"/>
          </a:xfrm>
        </p:spPr>
        <p:txBody>
          <a:bodyPr>
            <a:normAutofit/>
          </a:bodyPr>
          <a:lstStyle/>
          <a:p>
            <a:r>
              <a:rPr lang="en-US" dirty="0">
                <a:latin typeface="Gill Sans Nova" panose="020B0602020104020203" pitchFamily="34" charset="0"/>
              </a:rPr>
              <a:t>Development of 2025-28 Student Equity Plan - Spring 2025.</a:t>
            </a:r>
          </a:p>
          <a:p>
            <a:endParaRPr lang="en-US" dirty="0">
              <a:latin typeface="Gill Sans Nova" panose="020B0602020104020203" pitchFamily="34" charset="0"/>
            </a:endParaRPr>
          </a:p>
          <a:p>
            <a:r>
              <a:rPr lang="en-US" dirty="0">
                <a:latin typeface="Gill Sans Nova" panose="020B0602020104020203" pitchFamily="34" charset="0"/>
              </a:rPr>
              <a:t>Associate Dean of Health and Wellness - Spring 2025.</a:t>
            </a:r>
          </a:p>
          <a:p>
            <a:endParaRPr lang="en-US" dirty="0">
              <a:latin typeface="Gill Sans Nova" panose="020B0602020104020203" pitchFamily="34" charset="0"/>
            </a:endParaRPr>
          </a:p>
          <a:p>
            <a:r>
              <a:rPr lang="en-US" dirty="0">
                <a:latin typeface="Gill Sans Nova" panose="020B0602020104020203" pitchFamily="34" charset="0"/>
              </a:rPr>
              <a:t>Multicultural Center Workgroup will continue to meet to ensure we open our doors in Fall 2025.    </a:t>
            </a:r>
          </a:p>
        </p:txBody>
      </p:sp>
    </p:spTree>
    <p:extLst>
      <p:ext uri="{BB962C8B-B14F-4D97-AF65-F5344CB8AC3E}">
        <p14:creationId xmlns:p14="http://schemas.microsoft.com/office/powerpoint/2010/main" val="202582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1391-2424-BC55-3BDD-12ED88C08CD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E889655-AA86-07AF-4F47-A393DFB9A3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3F8D282-4C59-A844-D639-5B22C054A1A2}"/>
              </a:ext>
            </a:extLst>
          </p:cNvPr>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One Book/One College</a:t>
            </a:r>
          </a:p>
        </p:txBody>
      </p:sp>
      <p:cxnSp>
        <p:nvCxnSpPr>
          <p:cNvPr id="13" name="Straight Connector 12">
            <a:extLst>
              <a:ext uri="{FF2B5EF4-FFF2-40B4-BE49-F238E27FC236}">
                <a16:creationId xmlns:a16="http://schemas.microsoft.com/office/drawing/2014/main" id="{B80A435B-E4A2-CE36-AB42-FA521696024E}"/>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2741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C8FA-3F23-6D5B-52A0-F445B2E8B380}"/>
              </a:ext>
            </a:extLst>
          </p:cNvPr>
          <p:cNvSpPr>
            <a:spLocks noGrp="1"/>
          </p:cNvSpPr>
          <p:nvPr>
            <p:ph type="title"/>
          </p:nvPr>
        </p:nvSpPr>
        <p:spPr/>
        <p:txBody>
          <a:bodyPr/>
          <a:lstStyle/>
          <a:p>
            <a:r>
              <a:rPr lang="en-US" dirty="0">
                <a:latin typeface="Jaeger Daily News" pitchFamily="50" charset="0"/>
              </a:rPr>
              <a:t>Thank you, One Book Team!</a:t>
            </a:r>
          </a:p>
        </p:txBody>
      </p:sp>
      <p:sp>
        <p:nvSpPr>
          <p:cNvPr id="3" name="Content Placeholder 2">
            <a:extLst>
              <a:ext uri="{FF2B5EF4-FFF2-40B4-BE49-F238E27FC236}">
                <a16:creationId xmlns:a16="http://schemas.microsoft.com/office/drawing/2014/main" id="{9063891A-D2A7-4648-AB2A-C3B00445886E}"/>
              </a:ext>
            </a:extLst>
          </p:cNvPr>
          <p:cNvSpPr>
            <a:spLocks noGrp="1"/>
          </p:cNvSpPr>
          <p:nvPr>
            <p:ph idx="1"/>
          </p:nvPr>
        </p:nvSpPr>
        <p:spPr>
          <a:xfrm>
            <a:off x="1045348" y="1376603"/>
            <a:ext cx="7632826" cy="4946904"/>
          </a:xfrm>
        </p:spPr>
        <p:txBody>
          <a:bodyPr>
            <a:normAutofit fontScale="70000" lnSpcReduction="20000"/>
          </a:bodyPr>
          <a:lstStyle/>
          <a:p>
            <a:r>
              <a:rPr lang="en-US" dirty="0"/>
              <a:t>Sara Butler</a:t>
            </a:r>
          </a:p>
          <a:p>
            <a:r>
              <a:rPr lang="en-US" dirty="0"/>
              <a:t>Ciera </a:t>
            </a:r>
            <a:r>
              <a:rPr lang="en-US" dirty="0" err="1"/>
              <a:t>Divens</a:t>
            </a:r>
            <a:endParaRPr lang="en-US" dirty="0"/>
          </a:p>
          <a:p>
            <a:r>
              <a:rPr lang="en-US" dirty="0"/>
              <a:t>Ed Ferrari</a:t>
            </a:r>
          </a:p>
          <a:p>
            <a:r>
              <a:rPr lang="en-US" dirty="0"/>
              <a:t>Kashaunda Harris</a:t>
            </a:r>
          </a:p>
          <a:p>
            <a:r>
              <a:rPr lang="en-US" dirty="0"/>
              <a:t>Monica </a:t>
            </a:r>
            <a:r>
              <a:rPr lang="en-US" dirty="0" err="1"/>
              <a:t>Khalaj-LeCorre</a:t>
            </a:r>
            <a:endParaRPr lang="en-US" dirty="0"/>
          </a:p>
          <a:p>
            <a:r>
              <a:rPr lang="en-US" dirty="0"/>
              <a:t>Heather King</a:t>
            </a:r>
          </a:p>
          <a:p>
            <a:r>
              <a:rPr lang="en-US" dirty="0"/>
              <a:t>Eugenia Livingston</a:t>
            </a:r>
          </a:p>
          <a:p>
            <a:r>
              <a:rPr lang="en-US" dirty="0"/>
              <a:t>Natalie Lopez</a:t>
            </a:r>
          </a:p>
          <a:p>
            <a:r>
              <a:rPr lang="en-US" dirty="0"/>
              <a:t>Ericka Paddock</a:t>
            </a:r>
          </a:p>
          <a:p>
            <a:r>
              <a:rPr lang="en-US" dirty="0"/>
              <a:t>Michelle Riggs</a:t>
            </a:r>
          </a:p>
          <a:p>
            <a:r>
              <a:rPr lang="en-US" dirty="0"/>
              <a:t>Leslie Swindell</a:t>
            </a:r>
          </a:p>
          <a:p>
            <a:r>
              <a:rPr lang="en-US" dirty="0"/>
              <a:t>Kay Weiss</a:t>
            </a:r>
          </a:p>
          <a:p>
            <a:endParaRPr lang="en-US" dirty="0"/>
          </a:p>
          <a:p>
            <a:r>
              <a:rPr lang="en-US" dirty="0"/>
              <a:t>More members welcome! Please email Sara to join the team.</a:t>
            </a:r>
          </a:p>
          <a:p>
            <a:endParaRPr lang="en-US" dirty="0"/>
          </a:p>
        </p:txBody>
      </p:sp>
    </p:spTree>
    <p:extLst>
      <p:ext uri="{BB962C8B-B14F-4D97-AF65-F5344CB8AC3E}">
        <p14:creationId xmlns:p14="http://schemas.microsoft.com/office/powerpoint/2010/main" val="322286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5800"/>
            <a:ext cx="10853286" cy="788727"/>
          </a:xfrm>
        </p:spPr>
        <p:txBody>
          <a:bodyPr>
            <a:noAutofit/>
          </a:bodyPr>
          <a:lstStyle/>
          <a:p>
            <a:r>
              <a:rPr lang="en-US" dirty="0">
                <a:latin typeface="Jaeger Daily News" pitchFamily="50" charset="0"/>
              </a:rPr>
              <a:t>Criteria for Book Selections</a:t>
            </a:r>
          </a:p>
        </p:txBody>
      </p:sp>
      <p:sp>
        <p:nvSpPr>
          <p:cNvPr id="3" name="TextBox 2">
            <a:extLst>
              <a:ext uri="{FF2B5EF4-FFF2-40B4-BE49-F238E27FC236}">
                <a16:creationId xmlns:a16="http://schemas.microsoft.com/office/drawing/2014/main" id="{9A0E1CF6-59F4-4846-8349-824D61A8DD3C}"/>
              </a:ext>
            </a:extLst>
          </p:cNvPr>
          <p:cNvSpPr txBox="1"/>
          <p:nvPr/>
        </p:nvSpPr>
        <p:spPr>
          <a:xfrm>
            <a:off x="1134912" y="2022566"/>
            <a:ext cx="4399722" cy="738664"/>
          </a:xfrm>
          <a:prstGeom prst="rect">
            <a:avLst/>
          </a:prstGeom>
          <a:noFill/>
        </p:spPr>
        <p:txBody>
          <a:bodyPr wrap="square" lIns="0" tIns="0" rIns="0" bIns="0" rtlCol="0">
            <a:spAutoFit/>
          </a:bodyPr>
          <a:lstStyle/>
          <a:p>
            <a:r>
              <a:rPr lang="en-US" sz="2400" dirty="0">
                <a:latin typeface="Gill Sans Nova" panose="020B0602020104020203" pitchFamily="34" charset="0"/>
                <a:ea typeface="Fira Sans" panose="020B0503050000020004" pitchFamily="34" charset="0"/>
                <a:cs typeface="Arial" panose="020B0604020202020204" pitchFamily="34" charset="0"/>
              </a:rPr>
              <a:t>Addresses issues of Equity and Inclusion</a:t>
            </a:r>
            <a:endParaRPr lang="en-US" sz="2000" dirty="0">
              <a:latin typeface="Gill Sans Nova" panose="020B0602020104020203" pitchFamily="34" charset="0"/>
              <a:ea typeface="Fira Sans Book"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679571AE-D0E2-AE4F-81F2-2C5391C7CF6B}"/>
              </a:ext>
            </a:extLst>
          </p:cNvPr>
          <p:cNvSpPr txBox="1"/>
          <p:nvPr/>
        </p:nvSpPr>
        <p:spPr>
          <a:xfrm>
            <a:off x="609600" y="1928958"/>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panose="020B0503050000020004" pitchFamily="34" charset="0"/>
                <a:cs typeface="Arial" panose="020B0604020202020204" pitchFamily="34" charset="0"/>
              </a:rPr>
              <a:t>1</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AC4E8562-2BEF-5D40-9BA6-DB828447AD63}"/>
              </a:ext>
            </a:extLst>
          </p:cNvPr>
          <p:cNvSpPr txBox="1"/>
          <p:nvPr/>
        </p:nvSpPr>
        <p:spPr>
          <a:xfrm>
            <a:off x="1134912" y="3271801"/>
            <a:ext cx="4399722" cy="738664"/>
          </a:xfrm>
          <a:prstGeom prst="rect">
            <a:avLst/>
          </a:prstGeom>
          <a:noFill/>
        </p:spPr>
        <p:txBody>
          <a:bodyPr wrap="square" lIns="0" tIns="0" rIns="0" bIns="0" rtlCol="0">
            <a:spAutoFit/>
          </a:bodyPr>
          <a:lstStyle/>
          <a:p>
            <a:r>
              <a:rPr lang="en-US" sz="2400" dirty="0">
                <a:latin typeface="Gill Sans Nova" panose="020B0602020104020203" pitchFamily="34" charset="0"/>
                <a:ea typeface="Fira Sans" panose="020B0503050000020004" pitchFamily="34" charset="0"/>
                <a:cs typeface="Arial" panose="020B0604020202020204" pitchFamily="34" charset="0"/>
              </a:rPr>
              <a:t>Relevant to the current student population</a:t>
            </a:r>
            <a:endParaRPr lang="en-US" sz="2000" dirty="0">
              <a:latin typeface="Gill Sans Nova" panose="020B0602020104020203" pitchFamily="34" charset="0"/>
              <a:ea typeface="Fira Sans Book" panose="020B050305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581BABCE-6E04-F944-82DC-7DC797906CDF}"/>
              </a:ext>
            </a:extLst>
          </p:cNvPr>
          <p:cNvSpPr txBox="1"/>
          <p:nvPr/>
        </p:nvSpPr>
        <p:spPr>
          <a:xfrm>
            <a:off x="609600" y="3271801"/>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Book" panose="020B0503050000020004" pitchFamily="34" charset="0"/>
                <a:cs typeface="Arial" panose="020B0604020202020204" pitchFamily="34" charset="0"/>
              </a:rPr>
              <a:t>2</a:t>
            </a:r>
          </a:p>
        </p:txBody>
      </p:sp>
      <p:sp>
        <p:nvSpPr>
          <p:cNvPr id="7" name="TextBox 6">
            <a:extLst>
              <a:ext uri="{FF2B5EF4-FFF2-40B4-BE49-F238E27FC236}">
                <a16:creationId xmlns:a16="http://schemas.microsoft.com/office/drawing/2014/main" id="{C16E4E23-E261-DF4F-9E58-250E20EC6B54}"/>
              </a:ext>
            </a:extLst>
          </p:cNvPr>
          <p:cNvSpPr txBox="1"/>
          <p:nvPr/>
        </p:nvSpPr>
        <p:spPr>
          <a:xfrm>
            <a:off x="1134912" y="4650729"/>
            <a:ext cx="4399722" cy="369332"/>
          </a:xfrm>
          <a:prstGeom prst="rect">
            <a:avLst/>
          </a:prstGeom>
          <a:noFill/>
        </p:spPr>
        <p:txBody>
          <a:bodyPr wrap="square" lIns="0" tIns="0" rIns="0" bIns="0" rtlCol="0">
            <a:spAutoFit/>
          </a:bodyPr>
          <a:lstStyle/>
          <a:p>
            <a:pPr lvl="0"/>
            <a:r>
              <a:rPr lang="en-US" sz="2400" dirty="0">
                <a:solidFill>
                  <a:prstClr val="black"/>
                </a:solidFill>
                <a:latin typeface="Gill Sans Nova" panose="020B0602020104020203" pitchFamily="34" charset="0"/>
                <a:ea typeface="Fira Sans" panose="020B0503050000020004" pitchFamily="34" charset="0"/>
                <a:cs typeface="Arial" panose="020B0604020202020204" pitchFamily="34" charset="0"/>
              </a:rPr>
              <a:t>Interdisciplinary and accessible</a:t>
            </a:r>
            <a:endParaRPr lang="en-US" sz="2000" dirty="0">
              <a:solidFill>
                <a:prstClr val="black"/>
              </a:solidFill>
              <a:latin typeface="Gill Sans Nova" panose="020B0602020104020203" pitchFamily="34" charset="0"/>
              <a:ea typeface="Fira Sans Book"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1E2F57B6-405E-D64E-832D-16344A2355E2}"/>
              </a:ext>
            </a:extLst>
          </p:cNvPr>
          <p:cNvSpPr txBox="1"/>
          <p:nvPr/>
        </p:nvSpPr>
        <p:spPr>
          <a:xfrm>
            <a:off x="609600" y="4650729"/>
            <a:ext cx="686462" cy="553998"/>
          </a:xfrm>
          <a:prstGeom prst="rect">
            <a:avLst/>
          </a:prstGeom>
          <a:noFill/>
        </p:spPr>
        <p:txBody>
          <a:bodyPr wrap="square" lIns="0" tIns="0" rIns="0" bIns="0" rtlCol="0">
            <a:spAutoFit/>
          </a:bodyPr>
          <a:lstStyle/>
          <a:p>
            <a:pPr lvl="0"/>
            <a:r>
              <a:rPr lang="en-US" sz="3600" b="1" dirty="0">
                <a:solidFill>
                  <a:srgbClr val="FFB81D"/>
                </a:solidFill>
                <a:latin typeface="Jaeger Daily News" pitchFamily="2" charset="77"/>
                <a:ea typeface="Fira Sans" panose="020B0503050000020004" pitchFamily="34" charset="0"/>
                <a:cs typeface="Arial" panose="020B0604020202020204" pitchFamily="34" charset="0"/>
              </a:rPr>
              <a:t>3</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
        <p:nvSpPr>
          <p:cNvPr id="9" name="TextBox 8">
            <a:extLst>
              <a:ext uri="{FF2B5EF4-FFF2-40B4-BE49-F238E27FC236}">
                <a16:creationId xmlns:a16="http://schemas.microsoft.com/office/drawing/2014/main" id="{D96073E8-7ED2-1041-B5A3-8B8A9759B821}"/>
              </a:ext>
            </a:extLst>
          </p:cNvPr>
          <p:cNvSpPr txBox="1"/>
          <p:nvPr/>
        </p:nvSpPr>
        <p:spPr>
          <a:xfrm>
            <a:off x="6775038" y="1928958"/>
            <a:ext cx="4399722" cy="738664"/>
          </a:xfrm>
          <a:prstGeom prst="rect">
            <a:avLst/>
          </a:prstGeom>
          <a:noFill/>
        </p:spPr>
        <p:txBody>
          <a:bodyPr wrap="square" lIns="0" tIns="0" rIns="0" bIns="0" rtlCol="0">
            <a:spAutoFit/>
          </a:bodyPr>
          <a:lstStyle/>
          <a:p>
            <a:pPr lvl="0"/>
            <a:r>
              <a:rPr lang="en-US" sz="2400" dirty="0">
                <a:solidFill>
                  <a:prstClr val="black"/>
                </a:solidFill>
                <a:latin typeface="Gill Sans Nova" panose="020B0602020104020203" pitchFamily="34" charset="0"/>
                <a:ea typeface="Fira Sans" panose="020B0503050000020004" pitchFamily="34" charset="0"/>
                <a:cs typeface="Arial" panose="020B0604020202020204" pitchFamily="34" charset="0"/>
              </a:rPr>
              <a:t>Has a message that can develop empathy</a:t>
            </a:r>
            <a:endParaRPr lang="en-US" sz="2000" dirty="0">
              <a:solidFill>
                <a:prstClr val="black"/>
              </a:solidFill>
              <a:latin typeface="Gill Sans Nova" panose="020B0602020104020203" pitchFamily="34" charset="0"/>
              <a:ea typeface="Fira Sans Book" panose="020B0503050000020004" pitchFamily="34" charset="0"/>
              <a:cs typeface="Arial" panose="020B0604020202020204" pitchFamily="34" charset="0"/>
            </a:endParaRPr>
          </a:p>
        </p:txBody>
      </p:sp>
      <p:sp>
        <p:nvSpPr>
          <p:cNvPr id="10" name="TextBox 9">
            <a:extLst>
              <a:ext uri="{FF2B5EF4-FFF2-40B4-BE49-F238E27FC236}">
                <a16:creationId xmlns:a16="http://schemas.microsoft.com/office/drawing/2014/main" id="{8FA94869-1C4E-B64A-8309-DE8D24013B9C}"/>
              </a:ext>
            </a:extLst>
          </p:cNvPr>
          <p:cNvSpPr txBox="1"/>
          <p:nvPr/>
        </p:nvSpPr>
        <p:spPr>
          <a:xfrm>
            <a:off x="6249726" y="1928958"/>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panose="020B0503050000020004" pitchFamily="34" charset="0"/>
                <a:cs typeface="Arial" panose="020B0604020202020204" pitchFamily="34" charset="0"/>
              </a:rPr>
              <a:t>4</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487DE0-9EB5-1148-AB0D-B897A118381D}"/>
              </a:ext>
            </a:extLst>
          </p:cNvPr>
          <p:cNvSpPr txBox="1"/>
          <p:nvPr/>
        </p:nvSpPr>
        <p:spPr>
          <a:xfrm>
            <a:off x="6775038" y="3271801"/>
            <a:ext cx="4399722" cy="738664"/>
          </a:xfrm>
          <a:prstGeom prst="rect">
            <a:avLst/>
          </a:prstGeom>
          <a:noFill/>
        </p:spPr>
        <p:txBody>
          <a:bodyPr wrap="square" lIns="0" tIns="0" rIns="0" bIns="0" rtlCol="0">
            <a:spAutoFit/>
          </a:bodyPr>
          <a:lstStyle/>
          <a:p>
            <a:pPr lvl="0"/>
            <a:r>
              <a:rPr lang="en-US" sz="2400" dirty="0">
                <a:solidFill>
                  <a:prstClr val="black"/>
                </a:solidFill>
                <a:latin typeface="Gill Sans Nova" panose="020B0602020104020203" pitchFamily="34" charset="0"/>
                <a:ea typeface="Fira Sans" panose="020B0503050000020004" pitchFamily="34" charset="0"/>
                <a:cs typeface="Arial" panose="020B0604020202020204" pitchFamily="34" charset="0"/>
              </a:rPr>
              <a:t>Helps build community amongst students and employees</a:t>
            </a:r>
            <a:endParaRPr lang="en-US" sz="2000" dirty="0">
              <a:solidFill>
                <a:prstClr val="black"/>
              </a:solidFill>
              <a:latin typeface="Gill Sans Nova" panose="020B0602020104020203" pitchFamily="34" charset="0"/>
              <a:ea typeface="Fira Sans Book"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EE81AB-45BD-0F4B-A0B9-D0BF04FBEE34}"/>
              </a:ext>
            </a:extLst>
          </p:cNvPr>
          <p:cNvSpPr txBox="1"/>
          <p:nvPr/>
        </p:nvSpPr>
        <p:spPr>
          <a:xfrm>
            <a:off x="6249726" y="3271801"/>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panose="020B0503050000020004" pitchFamily="34" charset="0"/>
                <a:cs typeface="Arial" panose="020B0604020202020204" pitchFamily="34" charset="0"/>
              </a:rPr>
              <a:t>5</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400461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able of the Sower: the New York Times bestseller">
            <a:extLst>
              <a:ext uri="{FF2B5EF4-FFF2-40B4-BE49-F238E27FC236}">
                <a16:creationId xmlns:a16="http://schemas.microsoft.com/office/drawing/2014/main" id="{868E744C-8439-AF33-62EE-13B5385D4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789" y="258792"/>
            <a:ext cx="3763294" cy="57365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rable of the Sower: A Graphic Novel Adaptation">
            <a:extLst>
              <a:ext uri="{FF2B5EF4-FFF2-40B4-BE49-F238E27FC236}">
                <a16:creationId xmlns:a16="http://schemas.microsoft.com/office/drawing/2014/main" id="{F1BAECE7-545C-1433-E9B1-E3EC4FD50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725" y="258792"/>
            <a:ext cx="3969119" cy="573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015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Jaeger Daily News" pitchFamily="50" charset="0"/>
              </a:rPr>
              <a:t>Adopting the book in your classes</a:t>
            </a:r>
          </a:p>
        </p:txBody>
      </p:sp>
      <p:sp>
        <p:nvSpPr>
          <p:cNvPr id="9" name="TextBox 8">
            <a:extLst>
              <a:ext uri="{FF2B5EF4-FFF2-40B4-BE49-F238E27FC236}">
                <a16:creationId xmlns:a16="http://schemas.microsoft.com/office/drawing/2014/main" id="{412D0DD5-0303-4F97-3847-39FED92B3217}"/>
              </a:ext>
            </a:extLst>
          </p:cNvPr>
          <p:cNvSpPr txBox="1"/>
          <p:nvPr/>
        </p:nvSpPr>
        <p:spPr>
          <a:xfrm>
            <a:off x="4494362" y="1870250"/>
            <a:ext cx="607904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Nova" panose="020B0602020104020203" pitchFamily="34" charset="0"/>
              </a:rPr>
              <a:t>Faculty wanting to use the book in their curriculum may pick up the book today.</a:t>
            </a:r>
          </a:p>
          <a:p>
            <a:pPr marL="285750" indent="-285750">
              <a:buFont typeface="Arial" panose="020B0604020202020204" pitchFamily="34" charset="0"/>
              <a:buChar char="•"/>
            </a:pPr>
            <a:endParaRPr lang="en-US" sz="2400" dirty="0">
              <a:latin typeface="Gill Sans Nova" panose="020B0602020104020203" pitchFamily="34" charset="0"/>
            </a:endParaRPr>
          </a:p>
          <a:p>
            <a:pPr marL="285750" indent="-285750">
              <a:buFont typeface="Arial" panose="020B0604020202020204" pitchFamily="34" charset="0"/>
              <a:buChar char="•"/>
            </a:pPr>
            <a:endParaRPr lang="en-US" sz="2400" dirty="0">
              <a:latin typeface="Gill Sans Nova" panose="020B0602020104020203" pitchFamily="34" charset="0"/>
            </a:endParaRPr>
          </a:p>
          <a:p>
            <a:pPr marL="285750" indent="-285750">
              <a:buFont typeface="Arial" panose="020B0604020202020204" pitchFamily="34" charset="0"/>
              <a:buChar char="•"/>
            </a:pPr>
            <a:r>
              <a:rPr lang="en-US" sz="2400" dirty="0">
                <a:latin typeface="Gill Sans Nova" panose="020B0602020104020203" pitchFamily="34" charset="0"/>
              </a:rPr>
              <a:t>Faculty who already have their copy and adopted in Fall, please scan the below QR code.</a:t>
            </a:r>
          </a:p>
        </p:txBody>
      </p:sp>
      <p:pic>
        <p:nvPicPr>
          <p:cNvPr id="2050" name="Picture 2" descr="The Essential Octavia Butler - The New York Times">
            <a:extLst>
              <a:ext uri="{FF2B5EF4-FFF2-40B4-BE49-F238E27FC236}">
                <a16:creationId xmlns:a16="http://schemas.microsoft.com/office/drawing/2014/main" id="{AC6D12C5-4842-3B1C-EE9D-EC8D20BD6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780" y="1842486"/>
            <a:ext cx="262128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qr code with a black and white background&#10;&#10;Description automatically generated">
            <a:extLst>
              <a:ext uri="{FF2B5EF4-FFF2-40B4-BE49-F238E27FC236}">
                <a16:creationId xmlns:a16="http://schemas.microsoft.com/office/drawing/2014/main" id="{CEE38EA6-059C-CF55-47CC-597A14523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607" y="4347883"/>
            <a:ext cx="1683255" cy="1683255"/>
          </a:xfrm>
          <a:prstGeom prst="rect">
            <a:avLst/>
          </a:prstGeom>
        </p:spPr>
      </p:pic>
    </p:spTree>
    <p:extLst>
      <p:ext uri="{BB962C8B-B14F-4D97-AF65-F5344CB8AC3E}">
        <p14:creationId xmlns:p14="http://schemas.microsoft.com/office/powerpoint/2010/main" val="1069454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90BF9-285F-DD8A-3EA6-0BF308DA2F8B}"/>
              </a:ext>
            </a:extLst>
          </p:cNvPr>
          <p:cNvPicPr>
            <a:picLocks noChangeAspect="1"/>
          </p:cNvPicPr>
          <p:nvPr/>
        </p:nvPicPr>
        <p:blipFill rotWithShape="1">
          <a:blip r:embed="rId2"/>
          <a:srcRect l="4397" r="16291"/>
          <a:stretch/>
        </p:blipFill>
        <p:spPr>
          <a:xfrm>
            <a:off x="6096000" y="1969266"/>
            <a:ext cx="5490587" cy="3894083"/>
          </a:xfrm>
          <a:prstGeom prst="rect">
            <a:avLst/>
          </a:prstGeom>
        </p:spPr>
      </p:pic>
      <p:sp>
        <p:nvSpPr>
          <p:cNvPr id="2" name="Title 1">
            <a:extLst>
              <a:ext uri="{FF2B5EF4-FFF2-40B4-BE49-F238E27FC236}">
                <a16:creationId xmlns:a16="http://schemas.microsoft.com/office/drawing/2014/main" id="{54ABD03E-046E-19E4-22D0-D695BAC2F87E}"/>
              </a:ext>
            </a:extLst>
          </p:cNvPr>
          <p:cNvSpPr>
            <a:spLocks noGrp="1"/>
          </p:cNvSpPr>
          <p:nvPr>
            <p:ph type="title"/>
          </p:nvPr>
        </p:nvSpPr>
        <p:spPr>
          <a:xfrm>
            <a:off x="838200" y="365124"/>
            <a:ext cx="9384102" cy="1936641"/>
          </a:xfrm>
        </p:spPr>
        <p:txBody>
          <a:bodyPr>
            <a:normAutofit/>
          </a:bodyPr>
          <a:lstStyle/>
          <a:p>
            <a:r>
              <a:rPr lang="en-US" i="1" dirty="0">
                <a:latin typeface="Jaeger Daily News" pitchFamily="50" charset="0"/>
              </a:rPr>
              <a:t>Parable of the Sower, </a:t>
            </a:r>
            <a:r>
              <a:rPr lang="en-US" dirty="0">
                <a:latin typeface="Jaeger Daily News" pitchFamily="50" charset="0"/>
              </a:rPr>
              <a:t>OBOC site</a:t>
            </a:r>
            <a:endParaRPr lang="en-US" i="1" dirty="0">
              <a:latin typeface="Jaeger Daily News" pitchFamily="50" charset="0"/>
            </a:endParaRPr>
          </a:p>
        </p:txBody>
      </p:sp>
      <p:sp>
        <p:nvSpPr>
          <p:cNvPr id="3" name="Content Placeholder 2">
            <a:extLst>
              <a:ext uri="{FF2B5EF4-FFF2-40B4-BE49-F238E27FC236}">
                <a16:creationId xmlns:a16="http://schemas.microsoft.com/office/drawing/2014/main" id="{94EA13CF-843C-77CB-1416-8D3D223065BD}"/>
              </a:ext>
            </a:extLst>
          </p:cNvPr>
          <p:cNvSpPr>
            <a:spLocks noGrp="1"/>
          </p:cNvSpPr>
          <p:nvPr>
            <p:ph idx="1"/>
          </p:nvPr>
        </p:nvSpPr>
        <p:spPr>
          <a:xfrm>
            <a:off x="838199" y="2457136"/>
            <a:ext cx="4570563" cy="1628752"/>
          </a:xfrm>
        </p:spPr>
        <p:txBody>
          <a:bodyPr>
            <a:normAutofit/>
          </a:bodyPr>
          <a:lstStyle/>
          <a:p>
            <a:r>
              <a:rPr lang="en-US" sz="2400" dirty="0">
                <a:latin typeface="Gill Sans Nova" panose="020B0602020104020203" pitchFamily="34" charset="0"/>
              </a:rPr>
              <a:t>Please share with your students and check back for updates.</a:t>
            </a:r>
          </a:p>
          <a:p>
            <a:endParaRPr lang="en-US" sz="2400" dirty="0">
              <a:latin typeface="Gill Sans Nova" panose="020B0602020104020203" pitchFamily="34" charset="0"/>
            </a:endParaRPr>
          </a:p>
          <a:p>
            <a:endParaRPr lang="en-US" sz="2400" dirty="0">
              <a:latin typeface="Gill Sans Nova" panose="020B0602020104020203" pitchFamily="34" charset="0"/>
            </a:endParaRPr>
          </a:p>
        </p:txBody>
      </p:sp>
      <p:pic>
        <p:nvPicPr>
          <p:cNvPr id="6" name="Picture 5" descr="A qr code with a white background&#10;&#10;Description automatically generated">
            <a:extLst>
              <a:ext uri="{FF2B5EF4-FFF2-40B4-BE49-F238E27FC236}">
                <a16:creationId xmlns:a16="http://schemas.microsoft.com/office/drawing/2014/main" id="{AA3BE36B-1657-E56C-44ED-3B3100136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575" y="3429000"/>
            <a:ext cx="2108200" cy="2178050"/>
          </a:xfrm>
          <a:prstGeom prst="rect">
            <a:avLst/>
          </a:prstGeom>
        </p:spPr>
      </p:pic>
    </p:spTree>
    <p:extLst>
      <p:ext uri="{BB962C8B-B14F-4D97-AF65-F5344CB8AC3E}">
        <p14:creationId xmlns:p14="http://schemas.microsoft.com/office/powerpoint/2010/main" val="2015907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D03E-046E-19E4-22D0-D695BAC2F87E}"/>
              </a:ext>
            </a:extLst>
          </p:cNvPr>
          <p:cNvSpPr>
            <a:spLocks noGrp="1"/>
          </p:cNvSpPr>
          <p:nvPr>
            <p:ph type="title"/>
          </p:nvPr>
        </p:nvSpPr>
        <p:spPr>
          <a:xfrm>
            <a:off x="838200" y="365124"/>
            <a:ext cx="6834352" cy="1936641"/>
          </a:xfrm>
        </p:spPr>
        <p:txBody>
          <a:bodyPr>
            <a:normAutofit/>
          </a:bodyPr>
          <a:lstStyle/>
          <a:p>
            <a:r>
              <a:rPr lang="en-US" dirty="0">
                <a:latin typeface="Jaeger Daily News" pitchFamily="50" charset="0"/>
              </a:rPr>
              <a:t>OBOC in 2025-2026</a:t>
            </a:r>
          </a:p>
        </p:txBody>
      </p:sp>
      <p:sp>
        <p:nvSpPr>
          <p:cNvPr id="3" name="Content Placeholder 2">
            <a:extLst>
              <a:ext uri="{FF2B5EF4-FFF2-40B4-BE49-F238E27FC236}">
                <a16:creationId xmlns:a16="http://schemas.microsoft.com/office/drawing/2014/main" id="{94EA13CF-843C-77CB-1416-8D3D223065BD}"/>
              </a:ext>
            </a:extLst>
          </p:cNvPr>
          <p:cNvSpPr>
            <a:spLocks noGrp="1"/>
          </p:cNvSpPr>
          <p:nvPr>
            <p:ph idx="1"/>
          </p:nvPr>
        </p:nvSpPr>
        <p:spPr>
          <a:xfrm>
            <a:off x="838199" y="2457136"/>
            <a:ext cx="7661565" cy="1044600"/>
          </a:xfrm>
        </p:spPr>
        <p:txBody>
          <a:bodyPr>
            <a:normAutofit/>
          </a:bodyPr>
          <a:lstStyle/>
          <a:p>
            <a:r>
              <a:rPr lang="en-US" sz="2400" dirty="0">
                <a:latin typeface="Gill Sans Nova" panose="020B0602020104020203" pitchFamily="34" charset="0"/>
              </a:rPr>
              <a:t>To make a suggestion for the OBOC selection next academic year, submit by 1/31/25.</a:t>
            </a:r>
          </a:p>
          <a:p>
            <a:endParaRPr lang="en-US" sz="2400" dirty="0">
              <a:latin typeface="Gill Sans Nova" panose="020B0602020104020203" pitchFamily="34" charset="0"/>
            </a:endParaRPr>
          </a:p>
          <a:p>
            <a:pPr marL="0" indent="0">
              <a:buNone/>
            </a:pPr>
            <a:endParaRPr lang="en-US" sz="2400" dirty="0">
              <a:latin typeface="Gill Sans Nova" panose="020B0602020104020203" pitchFamily="34" charset="0"/>
            </a:endParaRPr>
          </a:p>
          <a:p>
            <a:endParaRPr lang="en-US" sz="2400" dirty="0">
              <a:latin typeface="Gill Sans Nova" panose="020B0602020104020203" pitchFamily="34" charset="0"/>
            </a:endParaRPr>
          </a:p>
        </p:txBody>
      </p:sp>
      <p:pic>
        <p:nvPicPr>
          <p:cNvPr id="5" name="Picture 4" descr="A qr code with black squares&#10;&#10;Description automatically generated">
            <a:extLst>
              <a:ext uri="{FF2B5EF4-FFF2-40B4-BE49-F238E27FC236}">
                <a16:creationId xmlns:a16="http://schemas.microsoft.com/office/drawing/2014/main" id="{11678672-DE73-39EE-AEE2-FDC726198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006" y="3786503"/>
            <a:ext cx="1776740" cy="1776740"/>
          </a:xfrm>
          <a:prstGeom prst="rect">
            <a:avLst/>
          </a:prstGeom>
        </p:spPr>
      </p:pic>
    </p:spTree>
    <p:extLst>
      <p:ext uri="{BB962C8B-B14F-4D97-AF65-F5344CB8AC3E}">
        <p14:creationId xmlns:p14="http://schemas.microsoft.com/office/powerpoint/2010/main" val="2318129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F91744-5D8E-E70D-491C-3C76EDB82857}"/>
              </a:ext>
            </a:extLst>
          </p:cNvPr>
          <p:cNvPicPr>
            <a:picLocks noChangeAspect="1"/>
          </p:cNvPicPr>
          <p:nvPr/>
        </p:nvPicPr>
        <p:blipFill>
          <a:blip r:embed="rId2"/>
          <a:stretch>
            <a:fillRect/>
          </a:stretch>
        </p:blipFill>
        <p:spPr>
          <a:xfrm>
            <a:off x="0" y="154178"/>
            <a:ext cx="12192000" cy="3736105"/>
          </a:xfrm>
          <a:prstGeom prst="rect">
            <a:avLst/>
          </a:prstGeom>
        </p:spPr>
      </p:pic>
      <p:pic>
        <p:nvPicPr>
          <p:cNvPr id="8" name="Content Placeholder 7" descr="A qr code on a white background&#10;&#10;Description automatically generated">
            <a:extLst>
              <a:ext uri="{FF2B5EF4-FFF2-40B4-BE49-F238E27FC236}">
                <a16:creationId xmlns:a16="http://schemas.microsoft.com/office/drawing/2014/main" id="{7E070184-C815-2AAD-511D-FA835BD1695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48491" y="1487156"/>
            <a:ext cx="4628665" cy="4628665"/>
          </a:xfrm>
        </p:spPr>
      </p:pic>
      <p:pic>
        <p:nvPicPr>
          <p:cNvPr id="14" name="Picture 13">
            <a:extLst>
              <a:ext uri="{FF2B5EF4-FFF2-40B4-BE49-F238E27FC236}">
                <a16:creationId xmlns:a16="http://schemas.microsoft.com/office/drawing/2014/main" id="{D322D19F-7C96-745E-5648-0105F98EA192}"/>
              </a:ext>
            </a:extLst>
          </p:cNvPr>
          <p:cNvPicPr>
            <a:picLocks noChangeAspect="1"/>
          </p:cNvPicPr>
          <p:nvPr/>
        </p:nvPicPr>
        <p:blipFill>
          <a:blip r:embed="rId4"/>
          <a:stretch>
            <a:fillRect/>
          </a:stretch>
        </p:blipFill>
        <p:spPr>
          <a:xfrm>
            <a:off x="1045820" y="4058134"/>
            <a:ext cx="5163271" cy="2057687"/>
          </a:xfrm>
          <a:prstGeom prst="rect">
            <a:avLst/>
          </a:prstGeom>
        </p:spPr>
      </p:pic>
    </p:spTree>
    <p:extLst>
      <p:ext uri="{BB962C8B-B14F-4D97-AF65-F5344CB8AC3E}">
        <p14:creationId xmlns:p14="http://schemas.microsoft.com/office/powerpoint/2010/main" val="4098579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3C8CA6-0002-F7F5-73BE-54EC2243C838}"/>
              </a:ext>
            </a:extLst>
          </p:cNvPr>
          <p:cNvSpPr/>
          <p:nvPr/>
        </p:nvSpPr>
        <p:spPr>
          <a:xfrm>
            <a:off x="0" y="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2">
            <a:extLst>
              <a:ext uri="{FF2B5EF4-FFF2-40B4-BE49-F238E27FC236}">
                <a16:creationId xmlns:a16="http://schemas.microsoft.com/office/drawing/2014/main" id="{1697DC13-439B-4E33-6C59-7654650DDE8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819" t="6436" r="2819" b="20264"/>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1">
            <a:extLst>
              <a:ext uri="{FF2B5EF4-FFF2-40B4-BE49-F238E27FC236}">
                <a16:creationId xmlns:a16="http://schemas.microsoft.com/office/drawing/2014/main" id="{BDBE6C8C-BFDD-4402-9E47-56AD82F2FEAC}"/>
              </a:ext>
            </a:extLst>
          </p:cNvPr>
          <p:cNvSpPr>
            <a:spLocks noGrp="1"/>
          </p:cNvSpPr>
          <p:nvPr>
            <p:ph type="title"/>
          </p:nvPr>
        </p:nvSpPr>
        <p:spPr>
          <a:xfrm>
            <a:off x="720893" y="546930"/>
            <a:ext cx="5163022" cy="401282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900" dirty="0">
                <a:latin typeface="DAILYNEWS-MEDIUM" pitchFamily="50" charset="0"/>
              </a:rPr>
              <a:t>Erin Blackwell</a:t>
            </a:r>
            <a:br>
              <a:rPr lang="en-US" sz="4100" b="1" dirty="0"/>
            </a:br>
            <a:br>
              <a:rPr lang="en-US" sz="4100" b="1" dirty="0"/>
            </a:br>
            <a:r>
              <a:rPr lang="en-US" sz="3700" dirty="0"/>
              <a:t>Teacher, </a:t>
            </a:r>
            <a:br>
              <a:rPr lang="en-US" sz="3700" dirty="0"/>
            </a:br>
            <a:r>
              <a:rPr lang="en-US" sz="3700" dirty="0"/>
              <a:t>Child Development Center</a:t>
            </a: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endParaRPr lang="en-US" sz="3300" kern="1200" dirty="0">
              <a:solidFill>
                <a:schemeClr val="tx1"/>
              </a:solidFill>
              <a:latin typeface="+mj-lt"/>
              <a:ea typeface="+mj-ea"/>
              <a:cs typeface="+mj-cs"/>
            </a:endParaRPr>
          </a:p>
        </p:txBody>
      </p:sp>
    </p:spTree>
    <p:extLst>
      <p:ext uri="{BB962C8B-B14F-4D97-AF65-F5344CB8AC3E}">
        <p14:creationId xmlns:p14="http://schemas.microsoft.com/office/powerpoint/2010/main" val="125347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F19"/>
        </a:solidFill>
        <a:effectLst/>
      </p:bgPr>
    </p:bg>
    <p:spTree>
      <p:nvGrpSpPr>
        <p:cNvPr id="1" name="">
          <a:extLst>
            <a:ext uri="{FF2B5EF4-FFF2-40B4-BE49-F238E27FC236}">
              <a16:creationId xmlns:a16="http://schemas.microsoft.com/office/drawing/2014/main" id="{3D135AF2-2CB6-373C-D34E-D8C29ECDCD6E}"/>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B942E02-15F1-095B-B51D-2C70DC5BA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AFAC3-AADD-D286-6059-7A5968DDFB2A}"/>
              </a:ext>
            </a:extLst>
          </p:cNvPr>
          <p:cNvSpPr/>
          <p:nvPr/>
        </p:nvSpPr>
        <p:spPr>
          <a:xfrm>
            <a:off x="0" y="0"/>
            <a:ext cx="8305014" cy="416664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2">
            <a:extLst>
              <a:ext uri="{FF2B5EF4-FFF2-40B4-BE49-F238E27FC236}">
                <a16:creationId xmlns:a16="http://schemas.microsoft.com/office/drawing/2014/main" id="{24A3F30E-6E69-4E6B-619F-890A9CB3798B}"/>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636" t="21931" r="18755" b="17943"/>
          <a:stretch/>
        </p:blipFill>
        <p:spPr>
          <a:xfrm>
            <a:off x="6229215"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1">
            <a:extLst>
              <a:ext uri="{FF2B5EF4-FFF2-40B4-BE49-F238E27FC236}">
                <a16:creationId xmlns:a16="http://schemas.microsoft.com/office/drawing/2014/main" id="{D5DDB99F-7405-A6CA-7AFE-1C540CED1D2F}"/>
              </a:ext>
            </a:extLst>
          </p:cNvPr>
          <p:cNvSpPr>
            <a:spLocks noGrp="1"/>
          </p:cNvSpPr>
          <p:nvPr>
            <p:ph type="title"/>
          </p:nvPr>
        </p:nvSpPr>
        <p:spPr>
          <a:xfrm>
            <a:off x="720893" y="546930"/>
            <a:ext cx="5163022" cy="401282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900" dirty="0">
                <a:latin typeface="DAILYNEWS-MEDIUM" pitchFamily="50" charset="0"/>
              </a:rPr>
              <a:t>Thomas Cole</a:t>
            </a:r>
            <a:br>
              <a:rPr lang="en-US" sz="4100" b="1" dirty="0"/>
            </a:br>
            <a:br>
              <a:rPr lang="en-US" sz="4100" b="1" dirty="0"/>
            </a:br>
            <a:r>
              <a:rPr lang="en-US" sz="3700" dirty="0"/>
              <a:t>Campus Safety Specialist, </a:t>
            </a:r>
            <a:br>
              <a:rPr lang="en-US" sz="3700" dirty="0"/>
            </a:br>
            <a:r>
              <a:rPr lang="en-US" sz="3700" dirty="0"/>
              <a:t>Administrative Services</a:t>
            </a: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endParaRPr lang="en-US" sz="3300" kern="1200" dirty="0">
              <a:solidFill>
                <a:schemeClr val="tx1"/>
              </a:solidFill>
              <a:latin typeface="+mj-lt"/>
              <a:ea typeface="+mj-ea"/>
              <a:cs typeface="+mj-cs"/>
            </a:endParaRPr>
          </a:p>
        </p:txBody>
      </p:sp>
    </p:spTree>
    <p:extLst>
      <p:ext uri="{BB962C8B-B14F-4D97-AF65-F5344CB8AC3E}">
        <p14:creationId xmlns:p14="http://schemas.microsoft.com/office/powerpoint/2010/main" val="14888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40C6A03-A965-473C-ADDE-B0F1C5C5C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itle 1">
            <a:extLst>
              <a:ext uri="{FF2B5EF4-FFF2-40B4-BE49-F238E27FC236}">
                <a16:creationId xmlns:a16="http://schemas.microsoft.com/office/drawing/2014/main" id="{CD21A1C7-6D84-E083-C53D-96864DD9BDA8}"/>
              </a:ext>
            </a:extLst>
          </p:cNvPr>
          <p:cNvSpPr>
            <a:spLocks noGrp="1"/>
          </p:cNvSpPr>
          <p:nvPr>
            <p:ph type="title"/>
          </p:nvPr>
        </p:nvSpPr>
        <p:spPr>
          <a:xfrm>
            <a:off x="86273" y="1615891"/>
            <a:ext cx="4970103" cy="3626217"/>
          </a:xfrm>
        </p:spPr>
        <p:txBody>
          <a:bodyPr vert="horz" lIns="91440" tIns="45720" rIns="91440" bIns="45720" rtlCol="0" anchor="t">
            <a:normAutofit fontScale="90000"/>
          </a:bodyPr>
          <a:lstStyle/>
          <a:p>
            <a:pPr algn="r"/>
            <a:r>
              <a:rPr lang="en-US" sz="3700" dirty="0">
                <a:solidFill>
                  <a:schemeClr val="bg1"/>
                </a:solidFill>
              </a:rPr>
              <a:t>Congratulations! </a:t>
            </a:r>
            <a:br>
              <a:rPr lang="en-US" sz="3700" dirty="0">
                <a:solidFill>
                  <a:schemeClr val="bg1"/>
                </a:solidFill>
              </a:rPr>
            </a:br>
            <a:br>
              <a:rPr lang="en-US" sz="4000" dirty="0">
                <a:solidFill>
                  <a:schemeClr val="bg1"/>
                </a:solidFill>
              </a:rPr>
            </a:br>
            <a:r>
              <a:rPr lang="en-US" sz="4900" dirty="0">
                <a:solidFill>
                  <a:schemeClr val="bg1"/>
                </a:solidFill>
                <a:latin typeface="DAILYNEWS-MEDIUM" pitchFamily="50" charset="0"/>
              </a:rPr>
              <a:t>Carrie Audet</a:t>
            </a:r>
            <a:br>
              <a:rPr lang="en-US" sz="4000" dirty="0">
                <a:solidFill>
                  <a:schemeClr val="bg1"/>
                </a:solidFill>
              </a:rPr>
            </a:br>
            <a:br>
              <a:rPr lang="en-US" sz="4000" dirty="0">
                <a:solidFill>
                  <a:schemeClr val="bg1"/>
                </a:solidFill>
              </a:rPr>
            </a:br>
            <a:r>
              <a:rPr lang="en-US" sz="3700" kern="1200" dirty="0">
                <a:solidFill>
                  <a:schemeClr val="bg1"/>
                </a:solidFill>
                <a:latin typeface="+mj-lt"/>
                <a:ea typeface="+mj-ea"/>
                <a:cs typeface="+mj-cs"/>
              </a:rPr>
              <a:t>Assistant Director,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rPr>
              <a:t>Foundation</a:t>
            </a:r>
            <a:br>
              <a:rPr lang="en-US" sz="3200" dirty="0">
                <a:solidFill>
                  <a:schemeClr val="bg1"/>
                </a:solidFill>
              </a:rPr>
            </a:br>
            <a:br>
              <a:rPr lang="en-US" dirty="0">
                <a:solidFill>
                  <a:schemeClr val="bg1"/>
                </a:solidFill>
              </a:rPr>
            </a:br>
            <a:endParaRPr lang="en-US" dirty="0">
              <a:solidFill>
                <a:schemeClr val="bg1"/>
              </a:solidFill>
            </a:endParaRPr>
          </a:p>
        </p:txBody>
      </p:sp>
      <p:sp>
        <p:nvSpPr>
          <p:cNvPr id="54" name="!!plus graphic">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55"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circle graphic">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pic>
        <p:nvPicPr>
          <p:cNvPr id="8" name="Picture Placeholder 2">
            <a:extLst>
              <a:ext uri="{FF2B5EF4-FFF2-40B4-BE49-F238E27FC236}">
                <a16:creationId xmlns:a16="http://schemas.microsoft.com/office/drawing/2014/main" id="{606B9007-6FBF-1942-7580-7B9DB5569FE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577" t="6870" r="3577" b="687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07095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78206-407A-B16B-9C11-17A4C56CBCDA}"/>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62F296C-250E-C162-4235-686BA27D1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7FF0262-CE26-E9D5-A8D6-556F27162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itle 1">
            <a:extLst>
              <a:ext uri="{FF2B5EF4-FFF2-40B4-BE49-F238E27FC236}">
                <a16:creationId xmlns:a16="http://schemas.microsoft.com/office/drawing/2014/main" id="{17D1013C-198D-6585-6524-B5B698289E08}"/>
              </a:ext>
            </a:extLst>
          </p:cNvPr>
          <p:cNvSpPr>
            <a:spLocks noGrp="1"/>
          </p:cNvSpPr>
          <p:nvPr>
            <p:ph type="title"/>
          </p:nvPr>
        </p:nvSpPr>
        <p:spPr>
          <a:xfrm>
            <a:off x="86273" y="1615891"/>
            <a:ext cx="4970103" cy="3626217"/>
          </a:xfrm>
        </p:spPr>
        <p:txBody>
          <a:bodyPr vert="horz" lIns="91440" tIns="45720" rIns="91440" bIns="45720" rtlCol="0" anchor="t">
            <a:normAutofit fontScale="90000"/>
          </a:bodyPr>
          <a:lstStyle/>
          <a:p>
            <a:pPr algn="r"/>
            <a:r>
              <a:rPr lang="en-US" sz="3700" dirty="0">
                <a:solidFill>
                  <a:schemeClr val="bg1"/>
                </a:solidFill>
              </a:rPr>
              <a:t>Congratulations! </a:t>
            </a:r>
            <a:br>
              <a:rPr lang="en-US" sz="3700" dirty="0">
                <a:solidFill>
                  <a:schemeClr val="bg1"/>
                </a:solidFill>
              </a:rPr>
            </a:br>
            <a:br>
              <a:rPr lang="en-US" sz="4000" dirty="0">
                <a:solidFill>
                  <a:schemeClr val="bg1"/>
                </a:solidFill>
              </a:rPr>
            </a:br>
            <a:r>
              <a:rPr lang="en-US" sz="4900" dirty="0">
                <a:solidFill>
                  <a:schemeClr val="bg1"/>
                </a:solidFill>
                <a:latin typeface="DAILYNEWS-MEDIUM" pitchFamily="50" charset="0"/>
              </a:rPr>
              <a:t>Belinda Navarrete</a:t>
            </a:r>
            <a:br>
              <a:rPr lang="en-US" sz="4000" dirty="0">
                <a:solidFill>
                  <a:schemeClr val="bg1"/>
                </a:solidFill>
              </a:rPr>
            </a:br>
            <a:br>
              <a:rPr lang="en-US" sz="4000" dirty="0">
                <a:solidFill>
                  <a:schemeClr val="bg1"/>
                </a:solidFill>
              </a:rPr>
            </a:br>
            <a:r>
              <a:rPr lang="en-US" sz="3700" kern="1200" dirty="0">
                <a:solidFill>
                  <a:schemeClr val="bg1"/>
                </a:solidFill>
                <a:latin typeface="+mj-lt"/>
                <a:ea typeface="+mj-ea"/>
                <a:cs typeface="+mj-cs"/>
              </a:rPr>
              <a:t>Counselor,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rPr>
              <a:t>Student Services</a:t>
            </a:r>
            <a:br>
              <a:rPr lang="en-US" sz="3200" dirty="0">
                <a:solidFill>
                  <a:schemeClr val="bg1"/>
                </a:solidFill>
              </a:rPr>
            </a:br>
            <a:br>
              <a:rPr lang="en-US" dirty="0">
                <a:solidFill>
                  <a:schemeClr val="bg1"/>
                </a:solidFill>
              </a:rPr>
            </a:br>
            <a:endParaRPr lang="en-US" dirty="0">
              <a:solidFill>
                <a:schemeClr val="bg1"/>
              </a:solidFill>
            </a:endParaRPr>
          </a:p>
        </p:txBody>
      </p:sp>
      <p:sp>
        <p:nvSpPr>
          <p:cNvPr id="54" name="!!plus graphic">
            <a:extLst>
              <a:ext uri="{FF2B5EF4-FFF2-40B4-BE49-F238E27FC236}">
                <a16:creationId xmlns:a16="http://schemas.microsoft.com/office/drawing/2014/main" id="{8460EF04-C54D-7E32-55FE-C767CFC06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55" name="!!Straight Connector">
            <a:extLst>
              <a:ext uri="{FF2B5EF4-FFF2-40B4-BE49-F238E27FC236}">
                <a16:creationId xmlns:a16="http://schemas.microsoft.com/office/drawing/2014/main" id="{AEB0149D-99CF-EDA9-3FB4-6202C10C20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circle graphic">
            <a:extLst>
              <a:ext uri="{FF2B5EF4-FFF2-40B4-BE49-F238E27FC236}">
                <a16:creationId xmlns:a16="http://schemas.microsoft.com/office/drawing/2014/main" id="{F964537E-71DD-B0C2-37B5-1980A930F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pic>
        <p:nvPicPr>
          <p:cNvPr id="8" name="Picture Placeholder 2">
            <a:extLst>
              <a:ext uri="{FF2B5EF4-FFF2-40B4-BE49-F238E27FC236}">
                <a16:creationId xmlns:a16="http://schemas.microsoft.com/office/drawing/2014/main" id="{31A82093-2683-E3CE-9024-74C87B31EC5C}"/>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1048" t="18074" r="3140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3016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C503B-B79F-BA24-21E3-FEDA11364A7B}"/>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98702FE-A57D-961C-F758-2E85E9D2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1A4DC80-C850-0404-5FAD-273D4196D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itle 1">
            <a:extLst>
              <a:ext uri="{FF2B5EF4-FFF2-40B4-BE49-F238E27FC236}">
                <a16:creationId xmlns:a16="http://schemas.microsoft.com/office/drawing/2014/main" id="{0DEF0F1F-575D-4F57-6537-4689B7ABA410}"/>
              </a:ext>
            </a:extLst>
          </p:cNvPr>
          <p:cNvSpPr>
            <a:spLocks noGrp="1"/>
          </p:cNvSpPr>
          <p:nvPr>
            <p:ph type="title"/>
          </p:nvPr>
        </p:nvSpPr>
        <p:spPr>
          <a:xfrm>
            <a:off x="86273" y="1615891"/>
            <a:ext cx="4970103" cy="3626217"/>
          </a:xfrm>
        </p:spPr>
        <p:txBody>
          <a:bodyPr vert="horz" lIns="91440" tIns="45720" rIns="91440" bIns="45720" rtlCol="0" anchor="t">
            <a:normAutofit fontScale="90000"/>
          </a:bodyPr>
          <a:lstStyle/>
          <a:p>
            <a:pPr algn="r"/>
            <a:r>
              <a:rPr lang="en-US" sz="3700" dirty="0">
                <a:solidFill>
                  <a:schemeClr val="bg1"/>
                </a:solidFill>
              </a:rPr>
              <a:t>Congratulations! </a:t>
            </a:r>
            <a:br>
              <a:rPr lang="en-US" sz="3700" dirty="0">
                <a:solidFill>
                  <a:schemeClr val="bg1"/>
                </a:solidFill>
              </a:rPr>
            </a:br>
            <a:br>
              <a:rPr lang="en-US" sz="4000" dirty="0">
                <a:solidFill>
                  <a:schemeClr val="bg1"/>
                </a:solidFill>
              </a:rPr>
            </a:br>
            <a:r>
              <a:rPr lang="en-US" sz="4900" dirty="0">
                <a:solidFill>
                  <a:schemeClr val="bg1"/>
                </a:solidFill>
                <a:latin typeface="DAILYNEWS-MEDIUM" pitchFamily="50" charset="0"/>
              </a:rPr>
              <a:t>Sara Sosa</a:t>
            </a:r>
            <a:br>
              <a:rPr lang="en-US" sz="4000" dirty="0">
                <a:solidFill>
                  <a:schemeClr val="bg1"/>
                </a:solidFill>
              </a:rPr>
            </a:br>
            <a:br>
              <a:rPr lang="en-US" sz="4000" dirty="0">
                <a:solidFill>
                  <a:schemeClr val="bg1"/>
                </a:solidFill>
              </a:rPr>
            </a:br>
            <a:r>
              <a:rPr lang="en-US" sz="3700" kern="1200" dirty="0">
                <a:solidFill>
                  <a:schemeClr val="bg1"/>
                </a:solidFill>
                <a:latin typeface="+mj-lt"/>
                <a:ea typeface="+mj-ea"/>
                <a:cs typeface="+mj-cs"/>
              </a:rPr>
              <a:t>Counselor,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rPr>
              <a:t>Student Services</a:t>
            </a:r>
            <a:br>
              <a:rPr lang="en-US" sz="3200" dirty="0">
                <a:solidFill>
                  <a:schemeClr val="bg1"/>
                </a:solidFill>
              </a:rPr>
            </a:br>
            <a:br>
              <a:rPr lang="en-US" dirty="0">
                <a:solidFill>
                  <a:schemeClr val="bg1"/>
                </a:solidFill>
              </a:rPr>
            </a:br>
            <a:endParaRPr lang="en-US" dirty="0">
              <a:solidFill>
                <a:schemeClr val="bg1"/>
              </a:solidFill>
            </a:endParaRPr>
          </a:p>
        </p:txBody>
      </p:sp>
      <p:sp>
        <p:nvSpPr>
          <p:cNvPr id="54" name="!!plus graphic">
            <a:extLst>
              <a:ext uri="{FF2B5EF4-FFF2-40B4-BE49-F238E27FC236}">
                <a16:creationId xmlns:a16="http://schemas.microsoft.com/office/drawing/2014/main" id="{0D3EF06A-9D12-85D6-CC89-EF745EA99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55" name="!!Straight Connector">
            <a:extLst>
              <a:ext uri="{FF2B5EF4-FFF2-40B4-BE49-F238E27FC236}">
                <a16:creationId xmlns:a16="http://schemas.microsoft.com/office/drawing/2014/main" id="{433F03DE-C743-226A-3591-D64306BEBE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circle graphic">
            <a:extLst>
              <a:ext uri="{FF2B5EF4-FFF2-40B4-BE49-F238E27FC236}">
                <a16:creationId xmlns:a16="http://schemas.microsoft.com/office/drawing/2014/main" id="{9FE89687-87B0-9CB7-9C4C-BA756481E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pic>
        <p:nvPicPr>
          <p:cNvPr id="8" name="Picture Placeholder 2">
            <a:extLst>
              <a:ext uri="{FF2B5EF4-FFF2-40B4-BE49-F238E27FC236}">
                <a16:creationId xmlns:a16="http://schemas.microsoft.com/office/drawing/2014/main" id="{2AC6E69B-78CB-143B-659D-BB43C3AEB0D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97" r="885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55307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406637" y="2274542"/>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Welcome</a:t>
            </a:r>
            <a:r>
              <a:rPr lang="en-US" b="1" dirty="0">
                <a:latin typeface="DAILYNEWS-MEDIUM" pitchFamily="2" charset="77"/>
                <a:cs typeface="Arial" panose="020B0604020202020204" pitchFamily="34" charset="0"/>
              </a:rPr>
              <a:t> </a:t>
            </a:r>
            <a:r>
              <a:rPr lang="en-US" b="1" dirty="0">
                <a:solidFill>
                  <a:schemeClr val="bg1"/>
                </a:solidFill>
                <a:latin typeface="DAILYNEWS-MEDIUM" pitchFamily="2" charset="77"/>
                <a:cs typeface="Arial" panose="020B0604020202020204" pitchFamily="34" charset="0"/>
              </a:rPr>
              <a:t>Future Roadrunners</a:t>
            </a:r>
          </a:p>
        </p:txBody>
      </p:sp>
      <p:cxnSp>
        <p:nvCxnSpPr>
          <p:cNvPr id="13" name="Straight Connector 12">
            <a:extLst>
              <a:ext uri="{FF2B5EF4-FFF2-40B4-BE49-F238E27FC236}">
                <a16:creationId xmlns:a16="http://schemas.microsoft.com/office/drawing/2014/main" id="{D829A5E0-EEC0-5A85-23BA-432AB49B228B}"/>
              </a:ext>
            </a:extLst>
          </p:cNvPr>
          <p:cNvCxnSpPr>
            <a:cxnSpLocks/>
          </p:cNvCxnSpPr>
          <p:nvPr/>
        </p:nvCxnSpPr>
        <p:spPr>
          <a:xfrm>
            <a:off x="3494561" y="3524391"/>
            <a:ext cx="821679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3691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D21A1C7-6D84-E083-C53D-96864DD9BDA8}"/>
              </a:ext>
            </a:extLst>
          </p:cNvPr>
          <p:cNvSpPr>
            <a:spLocks noGrp="1"/>
          </p:cNvSpPr>
          <p:nvPr>
            <p:ph type="title"/>
          </p:nvPr>
        </p:nvSpPr>
        <p:spPr>
          <a:xfrm>
            <a:off x="6441929" y="1685771"/>
            <a:ext cx="5334930" cy="3004145"/>
          </a:xfrm>
        </p:spPr>
        <p:txBody>
          <a:bodyPr vert="horz" lIns="91440" tIns="45720" rIns="91440" bIns="45720" rtlCol="0" anchor="b">
            <a:normAutofit fontScale="90000"/>
          </a:bodyPr>
          <a:lstStyle/>
          <a:p>
            <a:pPr algn="ctr"/>
            <a:r>
              <a:rPr lang="en-US" sz="3300" b="1" dirty="0"/>
              <a:t>Congratulations on </a:t>
            </a:r>
            <a:br>
              <a:rPr lang="en-US" sz="3300" b="1" dirty="0"/>
            </a:br>
            <a:r>
              <a:rPr lang="en-US" sz="3300" b="1" dirty="0"/>
              <a:t>your future Roadrunner!</a:t>
            </a:r>
            <a:br>
              <a:rPr lang="en-US" sz="4200" b="1" dirty="0"/>
            </a:br>
            <a:br>
              <a:rPr lang="en-US" sz="4200" b="1" dirty="0"/>
            </a:br>
            <a:r>
              <a:rPr lang="en-US" sz="4400" dirty="0">
                <a:latin typeface="DAILYNEWS-MEDIUM" pitchFamily="50" charset="0"/>
              </a:rPr>
              <a:t>Alex </a:t>
            </a:r>
            <a:r>
              <a:rPr lang="en-US" sz="4400" dirty="0" err="1">
                <a:latin typeface="DAILYNEWS-MEDIUM" pitchFamily="50" charset="0"/>
              </a:rPr>
              <a:t>Beechko</a:t>
            </a:r>
            <a:br>
              <a:rPr lang="en-US" sz="4200" b="1" dirty="0"/>
            </a:br>
            <a:br>
              <a:rPr lang="en-US" sz="4200" b="1" dirty="0"/>
            </a:br>
            <a:endParaRPr lang="en-US" sz="4200" dirty="0"/>
          </a:p>
        </p:txBody>
      </p:sp>
      <p:sp>
        <p:nvSpPr>
          <p:cNvPr id="62" name="Freeform: Shape 6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8" name="Picture Placeholder 2">
            <a:extLst>
              <a:ext uri="{FF2B5EF4-FFF2-40B4-BE49-F238E27FC236}">
                <a16:creationId xmlns:a16="http://schemas.microsoft.com/office/drawing/2014/main" id="{606B9007-6FBF-1942-7580-7B9DB5569FEE}"/>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1491" t="14349" r="8538" b="33174"/>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72" name="Freeform: Shape 7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94496708"/>
      </p:ext>
    </p:extLst>
  </p:cSld>
  <p:clrMapOvr>
    <a:masterClrMapping/>
  </p:clrMapOvr>
</p:sld>
</file>

<file path=ppt/theme/theme1.xml><?xml version="1.0" encoding="utf-8"?>
<a:theme xmlns:a="http://schemas.openxmlformats.org/drawingml/2006/main" name="Office Theme">
  <a:themeElements>
    <a:clrScheme name="CHC Colors">
      <a:dk1>
        <a:srgbClr val="000000"/>
      </a:dk1>
      <a:lt1>
        <a:srgbClr val="FFFFFF"/>
      </a:lt1>
      <a:dk2>
        <a:srgbClr val="44546A"/>
      </a:dk2>
      <a:lt2>
        <a:srgbClr val="E7E6E6"/>
      </a:lt2>
      <a:accent1>
        <a:srgbClr val="008345"/>
      </a:accent1>
      <a:accent2>
        <a:srgbClr val="FFC528"/>
      </a:accent2>
      <a:accent3>
        <a:srgbClr val="8E1838"/>
      </a:accent3>
      <a:accent4>
        <a:srgbClr val="415363"/>
      </a:accent4>
      <a:accent5>
        <a:srgbClr val="124734"/>
      </a:accent5>
      <a:accent6>
        <a:srgbClr val="70C496"/>
      </a:accent6>
      <a:hlink>
        <a:srgbClr val="8E1837"/>
      </a:hlink>
      <a:folHlink>
        <a:srgbClr val="4153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677E5A0C94F4583114F61DA5FC5C9" ma:contentTypeVersion="14" ma:contentTypeDescription="Create a new document." ma:contentTypeScope="" ma:versionID="1f4525c941cf8f57c6aafdcd8ab8c495">
  <xsd:schema xmlns:xsd="http://www.w3.org/2001/XMLSchema" xmlns:xs="http://www.w3.org/2001/XMLSchema" xmlns:p="http://schemas.microsoft.com/office/2006/metadata/properties" xmlns:ns3="a9d5689a-a8b3-43c4-b8b9-6ee18265c4dd" xmlns:ns4="8616a315-1940-4c47-a373-dd11eb5d7ed9" targetNamespace="http://schemas.microsoft.com/office/2006/metadata/properties" ma:root="true" ma:fieldsID="301d09fd4bb1881eb3e42d7023f7755f" ns3:_="" ns4:_="">
    <xsd:import namespace="a9d5689a-a8b3-43c4-b8b9-6ee18265c4dd"/>
    <xsd:import namespace="8616a315-1940-4c47-a373-dd11eb5d7e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5689a-a8b3-43c4-b8b9-6ee18265c4d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6a315-1940-4c47-a373-dd11eb5d7ed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CD0BF-9981-49D9-8B67-138EE5E09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5689a-a8b3-43c4-b8b9-6ee18265c4dd"/>
    <ds:schemaRef ds:uri="8616a315-1940-4c47-a373-dd11eb5d7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D9F5A3-1BE1-4C84-B80E-CE0274FE1696}">
  <ds:schemaRefs>
    <ds:schemaRef ds:uri="a9d5689a-a8b3-43c4-b8b9-6ee18265c4dd"/>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8616a315-1940-4c47-a373-dd11eb5d7ed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34D36B-99CA-4E16-8802-13881EEC88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9821</TotalTime>
  <Words>973</Words>
  <Application>Microsoft Office PowerPoint</Application>
  <PresentationFormat>Widescreen</PresentationFormat>
  <Paragraphs>156</Paragraphs>
  <Slides>29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Abadi</vt:lpstr>
      <vt:lpstr>Aptos</vt:lpstr>
      <vt:lpstr>Arial</vt:lpstr>
      <vt:lpstr>Calibri</vt:lpstr>
      <vt:lpstr>Calibri Light</vt:lpstr>
      <vt:lpstr>DAILYNEWS-MEDIUM</vt:lpstr>
      <vt:lpstr>Gill Sans Nova</vt:lpstr>
      <vt:lpstr>Jaeger Daily News</vt:lpstr>
      <vt:lpstr>Office Theme</vt:lpstr>
      <vt:lpstr>PowerPoint Presentation</vt:lpstr>
      <vt:lpstr> New &amp; Promoted Roadrunners</vt:lpstr>
      <vt:lpstr>Welcome!   Erin Blackwell  Teacher,  Child Development Center  </vt:lpstr>
      <vt:lpstr>Welcome!   Thomas Cole  Campus Safety Specialist,  Administrative Services  </vt:lpstr>
      <vt:lpstr>Congratulations!   Carrie Audet  Assistant Director,  Foundation  </vt:lpstr>
      <vt:lpstr>Congratulations!   Belinda Navarrete  Counselor,  Student Services  </vt:lpstr>
      <vt:lpstr>Congratulations!   Sara Sosa  Counselor,  Student Services  </vt:lpstr>
      <vt:lpstr> Welcome Future Roadrunners</vt:lpstr>
      <vt:lpstr>Congratulations on  your future Roadrunner!  Alex Beechko  </vt:lpstr>
      <vt:lpstr>Congratulations on  your future Roadrunner!  Michelle Riggs  </vt:lpstr>
      <vt:lpstr> Administrative Services</vt:lpstr>
      <vt:lpstr>PowerPoint Presentation</vt:lpstr>
      <vt:lpstr> Instructional Services</vt:lpstr>
      <vt:lpstr>Spring 2025 Enrollments</vt:lpstr>
      <vt:lpstr>ACCJC Institutional Self-Evaluation Timeline Overview</vt:lpstr>
      <vt:lpstr> Student Services</vt:lpstr>
      <vt:lpstr>Student Equity Champion Award </vt:lpstr>
      <vt:lpstr>Employee Equity Champion Award </vt:lpstr>
      <vt:lpstr>Department Equity Champions: Office of Institutional Effectiveness, Research &amp; Planning </vt:lpstr>
      <vt:lpstr>Equity Champion Honorable Mentions</vt:lpstr>
      <vt:lpstr>Student Services Updates </vt:lpstr>
      <vt:lpstr> One Book/One College</vt:lpstr>
      <vt:lpstr>Thank you, One Book Team!</vt:lpstr>
      <vt:lpstr>Criteria for Book Selections</vt:lpstr>
      <vt:lpstr>PowerPoint Presentation</vt:lpstr>
      <vt:lpstr>Adopting the book in your classes</vt:lpstr>
      <vt:lpstr>Parable of the Sower, OBOC site</vt:lpstr>
      <vt:lpstr>OBOC in 2025-2026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Torres, Jose Felipe</dc:creator>
  <cp:lastModifiedBy>Swindell, Leslie</cp:lastModifiedBy>
  <cp:revision>172</cp:revision>
  <dcterms:created xsi:type="dcterms:W3CDTF">2020-08-04T18:05:47Z</dcterms:created>
  <dcterms:modified xsi:type="dcterms:W3CDTF">2025-01-16T22:55:15Z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0x0101004A8677E5A0C94F4583114F61DA5FC5C9</vt:lpwstr>
  </property>
</Properties>
</file>