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8" r:id="rId4"/>
    <p:sldMasterId id="2147484160" r:id="rId5"/>
  </p:sldMasterIdLst>
  <p:notesMasterIdLst>
    <p:notesMasterId r:id="rId88"/>
  </p:notesMasterIdLst>
  <p:sldIdLst>
    <p:sldId id="475" r:id="rId6"/>
    <p:sldId id="531" r:id="rId7"/>
    <p:sldId id="544" r:id="rId8"/>
    <p:sldId id="543" r:id="rId9"/>
    <p:sldId id="542" r:id="rId10"/>
    <p:sldId id="546" r:id="rId11"/>
    <p:sldId id="541" r:id="rId12"/>
    <p:sldId id="539" r:id="rId13"/>
    <p:sldId id="545" r:id="rId14"/>
    <p:sldId id="559" r:id="rId15"/>
    <p:sldId id="548" r:id="rId16"/>
    <p:sldId id="256" r:id="rId17"/>
    <p:sldId id="281" r:id="rId18"/>
    <p:sldId id="285" r:id="rId19"/>
    <p:sldId id="286" r:id="rId20"/>
    <p:sldId id="287" r:id="rId21"/>
    <p:sldId id="275" r:id="rId22"/>
    <p:sldId id="282" r:id="rId23"/>
    <p:sldId id="273" r:id="rId24"/>
    <p:sldId id="277" r:id="rId25"/>
    <p:sldId id="289" r:id="rId26"/>
    <p:sldId id="288" r:id="rId27"/>
    <p:sldId id="560" r:id="rId28"/>
    <p:sldId id="395" r:id="rId29"/>
    <p:sldId id="393" r:id="rId30"/>
    <p:sldId id="398" r:id="rId31"/>
    <p:sldId id="391" r:id="rId32"/>
    <p:sldId id="392" r:id="rId33"/>
    <p:sldId id="399" r:id="rId34"/>
    <p:sldId id="383" r:id="rId35"/>
    <p:sldId id="397" r:id="rId36"/>
    <p:sldId id="400" r:id="rId37"/>
    <p:sldId id="404" r:id="rId38"/>
    <p:sldId id="402" r:id="rId39"/>
    <p:sldId id="403" r:id="rId40"/>
    <p:sldId id="557" r:id="rId41"/>
    <p:sldId id="476" r:id="rId42"/>
    <p:sldId id="477" r:id="rId43"/>
    <p:sldId id="482" r:id="rId44"/>
    <p:sldId id="259" r:id="rId45"/>
    <p:sldId id="472" r:id="rId46"/>
    <p:sldId id="483" r:id="rId47"/>
    <p:sldId id="484" r:id="rId48"/>
    <p:sldId id="485" r:id="rId49"/>
    <p:sldId id="257" r:id="rId50"/>
    <p:sldId id="558" r:id="rId51"/>
    <p:sldId id="552" r:id="rId52"/>
    <p:sldId id="553" r:id="rId53"/>
    <p:sldId id="479" r:id="rId54"/>
    <p:sldId id="279" r:id="rId55"/>
    <p:sldId id="278" r:id="rId56"/>
    <p:sldId id="478" r:id="rId57"/>
    <p:sldId id="274" r:id="rId58"/>
    <p:sldId id="270" r:id="rId59"/>
    <p:sldId id="554" r:id="rId60"/>
    <p:sldId id="276" r:id="rId61"/>
    <p:sldId id="555" r:id="rId62"/>
    <p:sldId id="266" r:id="rId63"/>
    <p:sldId id="267" r:id="rId64"/>
    <p:sldId id="556" r:id="rId65"/>
    <p:sldId id="258" r:id="rId66"/>
    <p:sldId id="561" r:id="rId67"/>
    <p:sldId id="265" r:id="rId68"/>
    <p:sldId id="304" r:id="rId69"/>
    <p:sldId id="562" r:id="rId70"/>
    <p:sldId id="563" r:id="rId71"/>
    <p:sldId id="564" r:id="rId72"/>
    <p:sldId id="260" r:id="rId73"/>
    <p:sldId id="565" r:id="rId74"/>
    <p:sldId id="566" r:id="rId75"/>
    <p:sldId id="567" r:id="rId76"/>
    <p:sldId id="549" r:id="rId77"/>
    <p:sldId id="522" r:id="rId78"/>
    <p:sldId id="550" r:id="rId79"/>
    <p:sldId id="551" r:id="rId80"/>
    <p:sldId id="523" r:id="rId81"/>
    <p:sldId id="525" r:id="rId82"/>
    <p:sldId id="526" r:id="rId83"/>
    <p:sldId id="529" r:id="rId84"/>
    <p:sldId id="527" r:id="rId85"/>
    <p:sldId id="528" r:id="rId86"/>
    <p:sldId id="518"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19"/>
    <a:srgbClr val="008345"/>
    <a:srgbClr val="96989A"/>
    <a:srgbClr val="FFC629"/>
    <a:srgbClr val="CC9700"/>
    <a:srgbClr val="F3B403"/>
    <a:srgbClr val="EAAD00"/>
    <a:srgbClr val="FFD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94660"/>
  </p:normalViewPr>
  <p:slideViewPr>
    <p:cSldViewPr snapToGrid="0" showGuides="1">
      <p:cViewPr varScale="1">
        <p:scale>
          <a:sx n="109" d="100"/>
          <a:sy n="109" d="100"/>
        </p:scale>
        <p:origin x="558" y="114"/>
      </p:cViewPr>
      <p:guideLst>
        <p:guide orient="horz" pos="2112"/>
        <p:guide pos="3816"/>
      </p:guideLst>
    </p:cSldViewPr>
  </p:slideViewPr>
  <p:notesTextViewPr>
    <p:cViewPr>
      <p:scale>
        <a:sx n="3" d="2"/>
        <a:sy n="3" d="2"/>
      </p:scale>
      <p:origin x="0" y="0"/>
    </p:cViewPr>
  </p:notesTextViewPr>
  <p:sorterViewPr>
    <p:cViewPr>
      <p:scale>
        <a:sx n="100" d="100"/>
        <a:sy n="100" d="100"/>
      </p:scale>
      <p:origin x="0" y="-688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1DE40-4AEF-4B23-B201-620CB44914B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AFD8E28-4678-4995-8CC3-EA8A9A41372B}">
      <dgm:prSet/>
      <dgm:spPr/>
      <dgm:t>
        <a:bodyPr/>
        <a:lstStyle/>
        <a:p>
          <a:r>
            <a:rPr lang="en-US"/>
            <a:t>BS in Respiratory Care Program starts Spring 2024</a:t>
          </a:r>
        </a:p>
      </dgm:t>
    </dgm:pt>
    <dgm:pt modelId="{BB21EC51-FC38-4058-A673-18CE4B768F66}" type="parTrans" cxnId="{1B13FF6A-6664-4806-BFE3-22FDE5760C80}">
      <dgm:prSet/>
      <dgm:spPr/>
      <dgm:t>
        <a:bodyPr/>
        <a:lstStyle/>
        <a:p>
          <a:endParaRPr lang="en-US"/>
        </a:p>
      </dgm:t>
    </dgm:pt>
    <dgm:pt modelId="{89778803-8144-4286-BF9E-A2119BC2E4EF}" type="sibTrans" cxnId="{1B13FF6A-6664-4806-BFE3-22FDE5760C80}">
      <dgm:prSet/>
      <dgm:spPr/>
      <dgm:t>
        <a:bodyPr/>
        <a:lstStyle/>
        <a:p>
          <a:endParaRPr lang="en-US"/>
        </a:p>
      </dgm:t>
    </dgm:pt>
    <dgm:pt modelId="{0B1095A8-8BCF-44AE-9926-1D9E2406079C}">
      <dgm:prSet/>
      <dgm:spPr/>
      <dgm:t>
        <a:bodyPr/>
        <a:lstStyle/>
        <a:p>
          <a:r>
            <a:rPr lang="en-US"/>
            <a:t>11 Students enrolled in the program.</a:t>
          </a:r>
        </a:p>
      </dgm:t>
    </dgm:pt>
    <dgm:pt modelId="{BAECC219-20F9-44BC-A7EB-D697195FE27E}" type="parTrans" cxnId="{68BDED06-73FA-4345-9E0E-7FBD23A06C68}">
      <dgm:prSet/>
      <dgm:spPr/>
      <dgm:t>
        <a:bodyPr/>
        <a:lstStyle/>
        <a:p>
          <a:endParaRPr lang="en-US"/>
        </a:p>
      </dgm:t>
    </dgm:pt>
    <dgm:pt modelId="{9A925EF3-A892-4817-B629-873825F4BF56}" type="sibTrans" cxnId="{68BDED06-73FA-4345-9E0E-7FBD23A06C68}">
      <dgm:prSet/>
      <dgm:spPr/>
      <dgm:t>
        <a:bodyPr/>
        <a:lstStyle/>
        <a:p>
          <a:endParaRPr lang="en-US"/>
        </a:p>
      </dgm:t>
    </dgm:pt>
    <dgm:pt modelId="{C2745254-9430-4828-814D-F6F41E4CD75A}">
      <dgm:prSet/>
      <dgm:spPr/>
      <dgm:t>
        <a:bodyPr/>
        <a:lstStyle/>
        <a:p>
          <a:r>
            <a:rPr lang="en-US"/>
            <a:t>Great job!</a:t>
          </a:r>
        </a:p>
      </dgm:t>
    </dgm:pt>
    <dgm:pt modelId="{25F2F93F-87BE-49BB-B0C7-8F2291B657A8}" type="parTrans" cxnId="{694CFB2E-F4BE-4C61-B13F-077BB9BC5301}">
      <dgm:prSet/>
      <dgm:spPr/>
      <dgm:t>
        <a:bodyPr/>
        <a:lstStyle/>
        <a:p>
          <a:endParaRPr lang="en-US"/>
        </a:p>
      </dgm:t>
    </dgm:pt>
    <dgm:pt modelId="{BCFC8D33-61DD-4893-AF54-D65E6AD56D1A}" type="sibTrans" cxnId="{694CFB2E-F4BE-4C61-B13F-077BB9BC5301}">
      <dgm:prSet/>
      <dgm:spPr/>
      <dgm:t>
        <a:bodyPr/>
        <a:lstStyle/>
        <a:p>
          <a:endParaRPr lang="en-US"/>
        </a:p>
      </dgm:t>
    </dgm:pt>
    <dgm:pt modelId="{E4D85A9C-A3DE-4AB8-BC94-7286E1C667F3}" type="pres">
      <dgm:prSet presAssocID="{6EE1DE40-4AEF-4B23-B201-620CB44914B0}" presName="linear" presStyleCnt="0">
        <dgm:presLayoutVars>
          <dgm:animLvl val="lvl"/>
          <dgm:resizeHandles val="exact"/>
        </dgm:presLayoutVars>
      </dgm:prSet>
      <dgm:spPr/>
    </dgm:pt>
    <dgm:pt modelId="{42B4AF3C-4323-4F1C-83B0-18FE15BF6821}" type="pres">
      <dgm:prSet presAssocID="{AAFD8E28-4678-4995-8CC3-EA8A9A41372B}" presName="parentText" presStyleLbl="node1" presStyleIdx="0" presStyleCnt="3">
        <dgm:presLayoutVars>
          <dgm:chMax val="0"/>
          <dgm:bulletEnabled val="1"/>
        </dgm:presLayoutVars>
      </dgm:prSet>
      <dgm:spPr/>
    </dgm:pt>
    <dgm:pt modelId="{FD668F84-E37C-4CDC-B4C2-CE0797664F62}" type="pres">
      <dgm:prSet presAssocID="{89778803-8144-4286-BF9E-A2119BC2E4EF}" presName="spacer" presStyleCnt="0"/>
      <dgm:spPr/>
    </dgm:pt>
    <dgm:pt modelId="{68E0BFA8-C9C9-4A44-A49C-BA183F423862}" type="pres">
      <dgm:prSet presAssocID="{0B1095A8-8BCF-44AE-9926-1D9E2406079C}" presName="parentText" presStyleLbl="node1" presStyleIdx="1" presStyleCnt="3">
        <dgm:presLayoutVars>
          <dgm:chMax val="0"/>
          <dgm:bulletEnabled val="1"/>
        </dgm:presLayoutVars>
      </dgm:prSet>
      <dgm:spPr/>
    </dgm:pt>
    <dgm:pt modelId="{2F5E2707-A6B1-4A6A-AC53-502355BE3F16}" type="pres">
      <dgm:prSet presAssocID="{9A925EF3-A892-4817-B629-873825F4BF56}" presName="spacer" presStyleCnt="0"/>
      <dgm:spPr/>
    </dgm:pt>
    <dgm:pt modelId="{3F42A783-DDA4-4062-BCBC-A1F22AC4DBAF}" type="pres">
      <dgm:prSet presAssocID="{C2745254-9430-4828-814D-F6F41E4CD75A}" presName="parentText" presStyleLbl="node1" presStyleIdx="2" presStyleCnt="3">
        <dgm:presLayoutVars>
          <dgm:chMax val="0"/>
          <dgm:bulletEnabled val="1"/>
        </dgm:presLayoutVars>
      </dgm:prSet>
      <dgm:spPr/>
    </dgm:pt>
  </dgm:ptLst>
  <dgm:cxnLst>
    <dgm:cxn modelId="{68BDED06-73FA-4345-9E0E-7FBD23A06C68}" srcId="{6EE1DE40-4AEF-4B23-B201-620CB44914B0}" destId="{0B1095A8-8BCF-44AE-9926-1D9E2406079C}" srcOrd="1" destOrd="0" parTransId="{BAECC219-20F9-44BC-A7EB-D697195FE27E}" sibTransId="{9A925EF3-A892-4817-B629-873825F4BF56}"/>
    <dgm:cxn modelId="{694CFB2E-F4BE-4C61-B13F-077BB9BC5301}" srcId="{6EE1DE40-4AEF-4B23-B201-620CB44914B0}" destId="{C2745254-9430-4828-814D-F6F41E4CD75A}" srcOrd="2" destOrd="0" parTransId="{25F2F93F-87BE-49BB-B0C7-8F2291B657A8}" sibTransId="{BCFC8D33-61DD-4893-AF54-D65E6AD56D1A}"/>
    <dgm:cxn modelId="{4526BD5B-41FC-41AF-915F-37911FD9D2AF}" type="presOf" srcId="{6EE1DE40-4AEF-4B23-B201-620CB44914B0}" destId="{E4D85A9C-A3DE-4AB8-BC94-7286E1C667F3}" srcOrd="0" destOrd="0" presId="urn:microsoft.com/office/officeart/2005/8/layout/vList2"/>
    <dgm:cxn modelId="{1B13FF6A-6664-4806-BFE3-22FDE5760C80}" srcId="{6EE1DE40-4AEF-4B23-B201-620CB44914B0}" destId="{AAFD8E28-4678-4995-8CC3-EA8A9A41372B}" srcOrd="0" destOrd="0" parTransId="{BB21EC51-FC38-4058-A673-18CE4B768F66}" sibTransId="{89778803-8144-4286-BF9E-A2119BC2E4EF}"/>
    <dgm:cxn modelId="{1F9AB1B3-68EE-4609-B68F-A0B0C27136DD}" type="presOf" srcId="{0B1095A8-8BCF-44AE-9926-1D9E2406079C}" destId="{68E0BFA8-C9C9-4A44-A49C-BA183F423862}" srcOrd="0" destOrd="0" presId="urn:microsoft.com/office/officeart/2005/8/layout/vList2"/>
    <dgm:cxn modelId="{D2EF8DC1-6393-4679-B4B6-33E79AB44632}" type="presOf" srcId="{AAFD8E28-4678-4995-8CC3-EA8A9A41372B}" destId="{42B4AF3C-4323-4F1C-83B0-18FE15BF6821}" srcOrd="0" destOrd="0" presId="urn:microsoft.com/office/officeart/2005/8/layout/vList2"/>
    <dgm:cxn modelId="{E3A86BC7-E4DD-414A-A38F-A29296947745}" type="presOf" srcId="{C2745254-9430-4828-814D-F6F41E4CD75A}" destId="{3F42A783-DDA4-4062-BCBC-A1F22AC4DBAF}" srcOrd="0" destOrd="0" presId="urn:microsoft.com/office/officeart/2005/8/layout/vList2"/>
    <dgm:cxn modelId="{0D0C9E85-FC7C-4A3C-A79B-C6CAC3FC371A}" type="presParOf" srcId="{E4D85A9C-A3DE-4AB8-BC94-7286E1C667F3}" destId="{42B4AF3C-4323-4F1C-83B0-18FE15BF6821}" srcOrd="0" destOrd="0" presId="urn:microsoft.com/office/officeart/2005/8/layout/vList2"/>
    <dgm:cxn modelId="{9CED6589-1A32-409B-97D2-D92084E65BE4}" type="presParOf" srcId="{E4D85A9C-A3DE-4AB8-BC94-7286E1C667F3}" destId="{FD668F84-E37C-4CDC-B4C2-CE0797664F62}" srcOrd="1" destOrd="0" presId="urn:microsoft.com/office/officeart/2005/8/layout/vList2"/>
    <dgm:cxn modelId="{4AF6CBAB-E607-48CA-AF04-D5E31FB400F3}" type="presParOf" srcId="{E4D85A9C-A3DE-4AB8-BC94-7286E1C667F3}" destId="{68E0BFA8-C9C9-4A44-A49C-BA183F423862}" srcOrd="2" destOrd="0" presId="urn:microsoft.com/office/officeart/2005/8/layout/vList2"/>
    <dgm:cxn modelId="{1116B819-6689-4135-89C5-DAB7D145C89C}" type="presParOf" srcId="{E4D85A9C-A3DE-4AB8-BC94-7286E1C667F3}" destId="{2F5E2707-A6B1-4A6A-AC53-502355BE3F16}" srcOrd="3" destOrd="0" presId="urn:microsoft.com/office/officeart/2005/8/layout/vList2"/>
    <dgm:cxn modelId="{EADBAC18-8642-444E-996E-7E8425A99552}" type="presParOf" srcId="{E4D85A9C-A3DE-4AB8-BC94-7286E1C667F3}" destId="{3F42A783-DDA4-4062-BCBC-A1F22AC4DBA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4AF3C-4323-4F1C-83B0-18FE15BF6821}">
      <dsp:nvSpPr>
        <dsp:cNvPr id="0" name=""/>
        <dsp:cNvSpPr/>
      </dsp:nvSpPr>
      <dsp:spPr>
        <a:xfrm>
          <a:off x="0" y="57446"/>
          <a:ext cx="6589260" cy="16309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BS in Respiratory Care Program starts Spring 2024</a:t>
          </a:r>
        </a:p>
      </dsp:txBody>
      <dsp:txXfrm>
        <a:off x="79618" y="137064"/>
        <a:ext cx="6430024" cy="1471744"/>
      </dsp:txXfrm>
    </dsp:sp>
    <dsp:sp modelId="{68E0BFA8-C9C9-4A44-A49C-BA183F423862}">
      <dsp:nvSpPr>
        <dsp:cNvPr id="0" name=""/>
        <dsp:cNvSpPr/>
      </dsp:nvSpPr>
      <dsp:spPr>
        <a:xfrm>
          <a:off x="0" y="1806506"/>
          <a:ext cx="6589260" cy="1630980"/>
        </a:xfrm>
        <a:prstGeom prst="roundRect">
          <a:avLst/>
        </a:prstGeom>
        <a:solidFill>
          <a:schemeClr val="accent5">
            <a:hueOff val="-340393"/>
            <a:satOff val="-8981"/>
            <a:lumOff val="21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11 Students enrolled in the program.</a:t>
          </a:r>
        </a:p>
      </dsp:txBody>
      <dsp:txXfrm>
        <a:off x="79618" y="1886124"/>
        <a:ext cx="6430024" cy="1471744"/>
      </dsp:txXfrm>
    </dsp:sp>
    <dsp:sp modelId="{3F42A783-DDA4-4062-BCBC-A1F22AC4DBAF}">
      <dsp:nvSpPr>
        <dsp:cNvPr id="0" name=""/>
        <dsp:cNvSpPr/>
      </dsp:nvSpPr>
      <dsp:spPr>
        <a:xfrm>
          <a:off x="0" y="3555566"/>
          <a:ext cx="6589260" cy="1630980"/>
        </a:xfrm>
        <a:prstGeom prst="roundRect">
          <a:avLst/>
        </a:prstGeom>
        <a:solidFill>
          <a:schemeClr val="accent5">
            <a:hueOff val="-680786"/>
            <a:satOff val="-17962"/>
            <a:lumOff val="4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Great job!</a:t>
          </a:r>
        </a:p>
      </dsp:txBody>
      <dsp:txXfrm>
        <a:off x="79618" y="3635184"/>
        <a:ext cx="6430024" cy="14717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8680B-3DCB-439E-AF43-995BFA07D631}"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4FD52-BFB6-443B-886D-7DBC346B450E}" type="slidenum">
              <a:rPr lang="en-US" smtClean="0"/>
              <a:t>‹#›</a:t>
            </a:fld>
            <a:endParaRPr lang="en-US"/>
          </a:p>
        </p:txBody>
      </p:sp>
    </p:spTree>
    <p:extLst>
      <p:ext uri="{BB962C8B-B14F-4D97-AF65-F5344CB8AC3E}">
        <p14:creationId xmlns:p14="http://schemas.microsoft.com/office/powerpoint/2010/main" val="384586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51D7DF-2A87-48C1-AB6E-016F63E78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39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51D7DF-2A87-48C1-AB6E-016F63E78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125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51D7DF-2A87-48C1-AB6E-016F63E78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44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imes New Roman" panose="02020603050405020304" pitchFamily="18" charset="0"/>
              </a:rPr>
              <a:t>Crafton has been recognized as the top college in the region for UC Admission rates in the most recent 2022-2023 admission cycle. </a:t>
            </a:r>
            <a:r>
              <a:rPr lang="en-US" sz="1800" dirty="0">
                <a:effectLst/>
                <a:latin typeface="Tahoma" panose="020B0604030504040204" pitchFamily="34" charset="0"/>
                <a:ea typeface="Calibri" panose="020F0502020204030204" pitchFamily="34" charset="0"/>
              </a:rPr>
              <a:t>Crafton continues to outperform all other colleges in the region with our UC admission rates even when total enrollment is accounted for.  In the previous two admission cycles (2020-2021 and 2021-2022) Crafton was ranked 2nd.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CF8666-A795-45A3-9B97-697641F6D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91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imes New Roman" panose="02020603050405020304" pitchFamily="18" charset="0"/>
              </a:rPr>
              <a:t>Crafton was awarded a grant reauthorization by the Kresge Foundation to fund our Completion Coaches for an additional two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The Completion Coaches' role is to connect students with resources on campus, provide mentorship and workshops, and help students through our experience at Crafton Hills College so students can be successful at Crafton.</a:t>
            </a:r>
            <a:endParaRPr lang="en-US" sz="1800" dirty="0">
              <a:effectLst/>
              <a:latin typeface="Calibri" panose="020F0502020204030204" pitchFamily="34" charset="0"/>
              <a:ea typeface="Calibri" panose="020F050202020403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Behavioral intervention Team (BIT) promotes the health and safety of our students, faculty and staff by providing an environment where individuals are free to work and learn in a safe and supportive environment. The Behavioral Intervention Team responds to non-immediate concerns and takes a proactive approach to discuss potential issues, intervene early, and provide support and behavioral response to students displaying behaviors of concern before they rise to the level of crisis. </a:t>
            </a:r>
          </a:p>
          <a:p>
            <a:endParaRPr lang="en-US" dirty="0"/>
          </a:p>
          <a:p>
            <a:r>
              <a:rPr lang="en-US" dirty="0"/>
              <a:t>The Team serves as a central network focused on caring prevention and early intervention for students experiencing serious distress or engaging in harmful or disruptive behaviors. The BIT will assess and assist students who exhibit behaviors of concern and intervene appropriately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CF8666-A795-45A3-9B97-697641F6D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7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Conduct reporting form is provided to encourage faculty, staff, students, and other community members to report observed behavior that warrants concerns for the safety of the campus community or violations of our Academic Integrity Policy.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CF8666-A795-45A3-9B97-697641F6D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1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Looks like the state would need to fund at least $457M in student housing grants in 2024-25 for any money to trickle down our way any time soon. Currently, the state “intends” to issue $75M/year in student housing grants to CCC’s for the next 5 years </a:t>
            </a:r>
            <a:endParaRPr lang="en-US" dirty="0"/>
          </a:p>
        </p:txBody>
      </p:sp>
      <p:sp>
        <p:nvSpPr>
          <p:cNvPr id="4" name="Slide Number Placeholder 3"/>
          <p:cNvSpPr>
            <a:spLocks noGrp="1"/>
          </p:cNvSpPr>
          <p:nvPr>
            <p:ph type="sldNum" sz="quarter" idx="5"/>
          </p:nvPr>
        </p:nvSpPr>
        <p:spPr/>
        <p:txBody>
          <a:bodyPr/>
          <a:lstStyle/>
          <a:p>
            <a:fld id="{E108CBFD-62A1-4AD7-BF61-F9E38BD2AE6B}" type="slidenum">
              <a:rPr lang="en-US" smtClean="0"/>
              <a:t>63</a:t>
            </a:fld>
            <a:endParaRPr lang="en-US"/>
          </a:p>
        </p:txBody>
      </p:sp>
    </p:spTree>
    <p:extLst>
      <p:ext uri="{BB962C8B-B14F-4D97-AF65-F5344CB8AC3E}">
        <p14:creationId xmlns:p14="http://schemas.microsoft.com/office/powerpoint/2010/main" val="644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251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66967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49266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
        <p:nvSpPr>
          <p:cNvPr id="15" name="Title Placeholder 1"/>
          <p:cNvSpPr>
            <a:spLocks noGrp="1"/>
          </p:cNvSpPr>
          <p:nvPr>
            <p:ph type="title"/>
          </p:nvPr>
        </p:nvSpPr>
        <p:spPr>
          <a:xfrm>
            <a:off x="500515" y="634631"/>
            <a:ext cx="10853286" cy="45363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75846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1/11/2024</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28978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Tree>
    <p:extLst>
      <p:ext uri="{BB962C8B-B14F-4D97-AF65-F5344CB8AC3E}">
        <p14:creationId xmlns:p14="http://schemas.microsoft.com/office/powerpoint/2010/main" val="269812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DE1780-1CF8-4B57-B2A6-B77047001DD1}" type="datetimeFigureOut">
              <a:rPr lang="en-US" smtClean="0"/>
              <a:t>1/11/2024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30701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DE1780-1CF8-4B57-B2A6-B77047001DD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57523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E1780-1CF8-4B57-B2A6-B77047001DD1}"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7125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DE1780-1CF8-4B57-B2A6-B77047001DD1}"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9909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E1780-1CF8-4B57-B2A6-B77047001DD1}"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20D78-C07A-4466-B0AC-CB724CFF925E}" type="slidenum">
              <a:rPr lang="en-US" smtClean="0"/>
              <a:t>‹#›</a:t>
            </a:fld>
            <a:endParaRPr lang="en-US"/>
          </a:p>
        </p:txBody>
      </p:sp>
      <p:sp>
        <p:nvSpPr>
          <p:cNvPr id="5" name="Rectangle 4">
            <a:extLst>
              <a:ext uri="{FF2B5EF4-FFF2-40B4-BE49-F238E27FC236}">
                <a16:creationId xmlns:a16="http://schemas.microsoft.com/office/drawing/2014/main" id="{E7186633-06BC-1F55-DBA4-9EF1F5AE4403}"/>
              </a:ext>
            </a:extLst>
          </p:cNvPr>
          <p:cNvSpPr/>
          <p:nvPr userDrawn="1"/>
        </p:nvSpPr>
        <p:spPr>
          <a:xfrm>
            <a:off x="510139" y="1328286"/>
            <a:ext cx="1405288" cy="596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7362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84834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E1780-1CF8-4B57-B2A6-B77047001DD1}"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20D78-C07A-4466-B0AC-CB724CFF925E}" type="slidenum">
              <a:rPr lang="en-US" smtClean="0"/>
              <a:t>‹#›</a:t>
            </a:fld>
            <a:endParaRPr lang="en-US"/>
          </a:p>
        </p:txBody>
      </p:sp>
    </p:spTree>
    <p:extLst>
      <p:ext uri="{BB962C8B-B14F-4D97-AF65-F5344CB8AC3E}">
        <p14:creationId xmlns:p14="http://schemas.microsoft.com/office/powerpoint/2010/main" val="251952407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1/11/2024</a:t>
            </a:fld>
            <a:endParaRPr lang="en-US"/>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636497218"/>
      </p:ext>
    </p:extLst>
  </p:cSld>
  <p:clrMap bg1="lt1" tx1="dk1" bg2="lt2" tx2="dk2" accent1="accent1" accent2="accent2" accent3="accent3" accent4="accent4" accent5="accent5" accent6="accent6" hlink="hlink" folHlink="folHlink"/>
  <p:sldLayoutIdLst>
    <p:sldLayoutId id="2147484161" r:id="rId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orkplacewellnesstraining.com/" TargetMode="External"/><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ie2030.org/wp-content/uploads/2023/09/IE-2030-Vision-and-Roadmap-Document-Entire-Document-v1-Borders.pdf" TargetMode="External"/><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cid:8d4978a8-31aa-40bd-abd8-a1c4293ade74@namprd05.prod.outlook.com" TargetMode="Externa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craftonhills.edu/Apps/sso/?target=student_info"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craftonhills.edu/faculty-and-staff/student-conduct/index.php"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mailto:cvramirez@craftonhills.edu"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hyperlink" Target="https://www.craftonhills.edu/faculty-and-staff/behavior-intervention-team/index.php"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mailto:mpena@craftonhills.edu"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hyperlink" Target="https://www.craftonhills.edu/faculty-and-staff/student-conduct/index.php"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hyperlink" Target="mailto:wblackmon@craftonhills.edu"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g"/></Relationships>
</file>

<file path=ppt/slides/_rels/slide7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ew.com/movies/america-ferrera-pressure-barbie-monologue-gloria/"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ideo" Target="https://www.youtube.com/embed/CBqlDWHkdHk?start=1&amp;feature=oembed"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video" Target="https://www.youtube.com/embed/e-wx0pCpPdc?start=1&amp;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New &amp; Promoted Roadrunners</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821679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52219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Dr. Janee Both Gragg</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5605477"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1768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6" name="Rectangle 35">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7" name="Rectangle 36">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8" name="Rectangle 37">
            <a:extLst>
              <a:ext uri="{FF2B5EF4-FFF2-40B4-BE49-F238E27FC236}">
                <a16:creationId xmlns:a16="http://schemas.microsoft.com/office/drawing/2014/main" id="{3A02D46F-C48E-4461-A19B-D244194F5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9" name="Rectangle 38">
            <a:extLst>
              <a:ext uri="{FF2B5EF4-FFF2-40B4-BE49-F238E27FC236}">
                <a16:creationId xmlns:a16="http://schemas.microsoft.com/office/drawing/2014/main" id="{5AA6453C-5851-46D8-A790-031DA34DB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1364FC4B-6EBE-9518-4970-17ACCE917D75}"/>
              </a:ext>
            </a:extLst>
          </p:cNvPr>
          <p:cNvSpPr>
            <a:spLocks noGrp="1"/>
          </p:cNvSpPr>
          <p:nvPr>
            <p:ph type="ctrTitle"/>
          </p:nvPr>
        </p:nvSpPr>
        <p:spPr>
          <a:xfrm>
            <a:off x="5638800" y="1066800"/>
            <a:ext cx="5367527" cy="2833528"/>
          </a:xfrm>
        </p:spPr>
        <p:txBody>
          <a:bodyPr anchor="b">
            <a:normAutofit/>
          </a:bodyPr>
          <a:lstStyle/>
          <a:p>
            <a:pPr algn="l"/>
            <a:r>
              <a:rPr lang="en-US" dirty="0">
                <a:solidFill>
                  <a:schemeClr val="tx2"/>
                </a:solidFill>
              </a:rPr>
              <a:t>Finding Sharon Fieldstone</a:t>
            </a:r>
          </a:p>
        </p:txBody>
      </p:sp>
      <p:sp>
        <p:nvSpPr>
          <p:cNvPr id="3" name="Subtitle 2">
            <a:extLst>
              <a:ext uri="{FF2B5EF4-FFF2-40B4-BE49-F238E27FC236}">
                <a16:creationId xmlns:a16="http://schemas.microsoft.com/office/drawing/2014/main" id="{07A38BB3-7A61-1D41-47B7-C1328CA03662}"/>
              </a:ext>
            </a:extLst>
          </p:cNvPr>
          <p:cNvSpPr>
            <a:spLocks noGrp="1"/>
          </p:cNvSpPr>
          <p:nvPr>
            <p:ph type="subTitle" idx="1"/>
          </p:nvPr>
        </p:nvSpPr>
        <p:spPr>
          <a:xfrm>
            <a:off x="5638800" y="4074784"/>
            <a:ext cx="5367526" cy="1640216"/>
          </a:xfrm>
        </p:spPr>
        <p:txBody>
          <a:bodyPr anchor="t">
            <a:normAutofit/>
          </a:bodyPr>
          <a:lstStyle/>
          <a:p>
            <a:pPr algn="l"/>
            <a:r>
              <a:rPr lang="en-US" sz="2200" dirty="0">
                <a:solidFill>
                  <a:schemeClr val="tx2"/>
                </a:solidFill>
              </a:rPr>
              <a:t>An initiative to support workforce wellbeing at Crafton Hills College</a:t>
            </a:r>
          </a:p>
        </p:txBody>
      </p:sp>
      <p:pic>
        <p:nvPicPr>
          <p:cNvPr id="4" name="Picture 3">
            <a:extLst>
              <a:ext uri="{FF2B5EF4-FFF2-40B4-BE49-F238E27FC236}">
                <a16:creationId xmlns:a16="http://schemas.microsoft.com/office/drawing/2014/main" id="{74AEAB13-C8D5-16E0-ACE9-E7267E59DCDF}"/>
              </a:ext>
            </a:extLst>
          </p:cNvPr>
          <p:cNvPicPr>
            <a:picLocks noChangeAspect="1"/>
          </p:cNvPicPr>
          <p:nvPr/>
        </p:nvPicPr>
        <p:blipFill>
          <a:blip r:embed="rId3"/>
          <a:stretch>
            <a:fillRect/>
          </a:stretch>
        </p:blipFill>
        <p:spPr>
          <a:xfrm>
            <a:off x="1066800" y="2060390"/>
            <a:ext cx="4209625" cy="2809924"/>
          </a:xfrm>
          <a:prstGeom prst="rect">
            <a:avLst/>
          </a:prstGeom>
        </p:spPr>
      </p:pic>
    </p:spTree>
    <p:extLst>
      <p:ext uri="{BB962C8B-B14F-4D97-AF65-F5344CB8AC3E}">
        <p14:creationId xmlns:p14="http://schemas.microsoft.com/office/powerpoint/2010/main" val="1064463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4" name="Rectangle 113">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6" name="Rectangle 115">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8" name="Rectangle 117">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
            <a:ext cx="12191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62729E7-EBB1-4E0C-A609-D332A2CD6E75}"/>
              </a:ext>
            </a:extLst>
          </p:cNvPr>
          <p:cNvSpPr>
            <a:spLocks noGrp="1"/>
          </p:cNvSpPr>
          <p:nvPr>
            <p:ph type="ctrTitle"/>
          </p:nvPr>
        </p:nvSpPr>
        <p:spPr>
          <a:xfrm>
            <a:off x="1397285" y="744909"/>
            <a:ext cx="9789061" cy="2912691"/>
          </a:xfrm>
        </p:spPr>
        <p:txBody>
          <a:bodyPr anchor="b">
            <a:normAutofit/>
          </a:bodyPr>
          <a:lstStyle/>
          <a:p>
            <a:pPr algn="l"/>
            <a:r>
              <a:rPr lang="en-US" sz="3700" dirty="0"/>
              <a:t>Collaborative efforts to co-create a customized program </a:t>
            </a:r>
          </a:p>
        </p:txBody>
      </p:sp>
      <p:pic>
        <p:nvPicPr>
          <p:cNvPr id="4" name="Picture 3" descr="Shape&#10;&#10;Description automatically generated">
            <a:extLst>
              <a:ext uri="{FF2B5EF4-FFF2-40B4-BE49-F238E27FC236}">
                <a16:creationId xmlns:a16="http://schemas.microsoft.com/office/drawing/2014/main" id="{A0595A87-4DCE-417F-9FEA-501F4AD59E08}"/>
              </a:ext>
            </a:extLst>
          </p:cNvPr>
          <p:cNvPicPr>
            <a:picLocks noChangeAspect="1"/>
          </p:cNvPicPr>
          <p:nvPr/>
        </p:nvPicPr>
        <p:blipFill rotWithShape="1">
          <a:blip r:embed="rId3"/>
          <a:srcRect t="3448" r="2" b="2258"/>
          <a:stretch/>
        </p:blipFill>
        <p:spPr>
          <a:xfrm>
            <a:off x="4792941" y="4229470"/>
            <a:ext cx="2486984" cy="2315810"/>
          </a:xfrm>
          <a:prstGeom prst="rect">
            <a:avLst/>
          </a:prstGeom>
        </p:spPr>
      </p:pic>
      <p:pic>
        <p:nvPicPr>
          <p:cNvPr id="5" name="Picture 4">
            <a:extLst>
              <a:ext uri="{FF2B5EF4-FFF2-40B4-BE49-F238E27FC236}">
                <a16:creationId xmlns:a16="http://schemas.microsoft.com/office/drawing/2014/main" id="{628315D5-93BE-2B8A-B9DD-16413DF5E9A3}"/>
              </a:ext>
            </a:extLst>
          </p:cNvPr>
          <p:cNvPicPr>
            <a:picLocks noChangeAspect="1"/>
          </p:cNvPicPr>
          <p:nvPr/>
        </p:nvPicPr>
        <p:blipFill>
          <a:blip r:embed="rId4"/>
          <a:stretch>
            <a:fillRect/>
          </a:stretch>
        </p:blipFill>
        <p:spPr>
          <a:xfrm>
            <a:off x="7757720" y="4762974"/>
            <a:ext cx="4191000" cy="1350117"/>
          </a:xfrm>
          <a:prstGeom prst="rect">
            <a:avLst/>
          </a:prstGeom>
        </p:spPr>
      </p:pic>
      <p:pic>
        <p:nvPicPr>
          <p:cNvPr id="7" name="Picture 6" descr="A logo for a university&#10;&#10;Description automatically generated">
            <a:extLst>
              <a:ext uri="{FF2B5EF4-FFF2-40B4-BE49-F238E27FC236}">
                <a16:creationId xmlns:a16="http://schemas.microsoft.com/office/drawing/2014/main" id="{A1FB77C3-C4B8-E342-7783-C287531D2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80" y="4762974"/>
            <a:ext cx="4071866" cy="1350117"/>
          </a:xfrm>
          <a:prstGeom prst="rect">
            <a:avLst/>
          </a:prstGeom>
        </p:spPr>
      </p:pic>
    </p:spTree>
    <p:extLst>
      <p:ext uri="{BB962C8B-B14F-4D97-AF65-F5344CB8AC3E}">
        <p14:creationId xmlns:p14="http://schemas.microsoft.com/office/powerpoint/2010/main" val="2465159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55" name="Picture 5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57" name="Rectangle 5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59" name="Rectangle 58">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61" name="Rectangle 60">
            <a:extLst>
              <a:ext uri="{FF2B5EF4-FFF2-40B4-BE49-F238E27FC236}">
                <a16:creationId xmlns:a16="http://schemas.microsoft.com/office/drawing/2014/main" id="{3B6A4C79-62F0-4DFD-A156-0F1AB7D26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63" name="Rectangle 62">
            <a:extLst>
              <a:ext uri="{FF2B5EF4-FFF2-40B4-BE49-F238E27FC236}">
                <a16:creationId xmlns:a16="http://schemas.microsoft.com/office/drawing/2014/main" id="{7F7FF257-5D01-4829-AD0B-B2D6076B3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64F52BE-92AA-16DB-843E-7543022EBEC9}"/>
              </a:ext>
            </a:extLst>
          </p:cNvPr>
          <p:cNvSpPr>
            <a:spLocks noGrp="1"/>
          </p:cNvSpPr>
          <p:nvPr>
            <p:ph type="ctrTitle"/>
          </p:nvPr>
        </p:nvSpPr>
        <p:spPr>
          <a:xfrm>
            <a:off x="1143000" y="1066800"/>
            <a:ext cx="5410200" cy="1997075"/>
          </a:xfrm>
        </p:spPr>
        <p:txBody>
          <a:bodyPr vert="horz" lIns="91440" tIns="45720" rIns="91440" bIns="45720" rtlCol="0" anchor="ctr">
            <a:normAutofit/>
          </a:bodyPr>
          <a:lstStyle/>
          <a:p>
            <a:pPr algn="l"/>
            <a:r>
              <a:rPr lang="en-US" sz="3600" dirty="0">
                <a:solidFill>
                  <a:schemeClr val="tx2"/>
                </a:solidFill>
              </a:rPr>
              <a:t>Why ACTW</a:t>
            </a:r>
          </a:p>
        </p:txBody>
      </p:sp>
      <p:sp>
        <p:nvSpPr>
          <p:cNvPr id="3" name="Subtitle 2">
            <a:extLst>
              <a:ext uri="{FF2B5EF4-FFF2-40B4-BE49-F238E27FC236}">
                <a16:creationId xmlns:a16="http://schemas.microsoft.com/office/drawing/2014/main" id="{11CED25B-E363-DA5D-C2B5-FF66A35F09A1}"/>
              </a:ext>
            </a:extLst>
          </p:cNvPr>
          <p:cNvSpPr>
            <a:spLocks noGrp="1"/>
          </p:cNvSpPr>
          <p:nvPr>
            <p:ph type="subTitle" idx="1"/>
          </p:nvPr>
        </p:nvSpPr>
        <p:spPr>
          <a:xfrm>
            <a:off x="1143000" y="2465797"/>
            <a:ext cx="5410200" cy="3991961"/>
          </a:xfrm>
        </p:spPr>
        <p:txBody>
          <a:bodyPr vert="horz" lIns="91440" tIns="45720" rIns="91440" bIns="45720" rtlCol="0">
            <a:normAutofit/>
          </a:bodyPr>
          <a:lstStyle/>
          <a:p>
            <a:pPr indent="-228600" algn="l">
              <a:buFont typeface="Arial" panose="020B0604020202020204" pitchFamily="34" charset="0"/>
              <a:buChar char="•"/>
            </a:pPr>
            <a:endParaRPr lang="en-US" sz="1800" dirty="0">
              <a:solidFill>
                <a:schemeClr val="tx2"/>
              </a:solidFill>
            </a:endParaRPr>
          </a:p>
          <a:p>
            <a:pPr indent="-228600" algn="l">
              <a:buFont typeface="Arial" panose="020B0604020202020204" pitchFamily="34" charset="0"/>
              <a:buChar char="•"/>
            </a:pPr>
            <a:r>
              <a:rPr lang="en-US" sz="2400" dirty="0">
                <a:solidFill>
                  <a:schemeClr val="tx2"/>
                </a:solidFill>
              </a:rPr>
              <a:t>Our History</a:t>
            </a:r>
          </a:p>
          <a:p>
            <a:pPr indent="-228600" algn="l">
              <a:buFont typeface="Arial" panose="020B0604020202020204" pitchFamily="34" charset="0"/>
              <a:buChar char="•"/>
            </a:pPr>
            <a:r>
              <a:rPr lang="en-US" sz="2400" dirty="0">
                <a:solidFill>
                  <a:schemeClr val="tx2"/>
                </a:solidFill>
              </a:rPr>
              <a:t>Our Mission</a:t>
            </a:r>
          </a:p>
          <a:p>
            <a:pPr indent="-228600" algn="l">
              <a:buFont typeface="Arial" panose="020B0604020202020204" pitchFamily="34" charset="0"/>
              <a:buChar char="•"/>
            </a:pPr>
            <a:r>
              <a:rPr lang="en-US" sz="2400" dirty="0">
                <a:solidFill>
                  <a:schemeClr val="tx2"/>
                </a:solidFill>
              </a:rPr>
              <a:t>Our Vision</a:t>
            </a:r>
          </a:p>
          <a:p>
            <a:pPr indent="-228600" algn="l">
              <a:buFont typeface="Arial" panose="020B0604020202020204" pitchFamily="34" charset="0"/>
              <a:buChar char="•"/>
            </a:pPr>
            <a:r>
              <a:rPr lang="en-US" sz="2400" dirty="0">
                <a:solidFill>
                  <a:schemeClr val="tx2"/>
                </a:solidFill>
              </a:rPr>
              <a:t>Our Values</a:t>
            </a:r>
          </a:p>
          <a:p>
            <a:pPr indent="-228600" algn="l">
              <a:buFont typeface="Arial" panose="020B0604020202020204" pitchFamily="34" charset="0"/>
              <a:buChar char="•"/>
            </a:pPr>
            <a:r>
              <a:rPr lang="en-US" sz="2400" dirty="0">
                <a:solidFill>
                  <a:schemeClr val="tx2"/>
                </a:solidFill>
              </a:rPr>
              <a:t>Our Focus</a:t>
            </a:r>
          </a:p>
        </p:txBody>
      </p:sp>
      <p:pic>
        <p:nvPicPr>
          <p:cNvPr id="4" name="Picture 3">
            <a:extLst>
              <a:ext uri="{FF2B5EF4-FFF2-40B4-BE49-F238E27FC236}">
                <a16:creationId xmlns:a16="http://schemas.microsoft.com/office/drawing/2014/main" id="{607ACC4D-8547-B428-F21E-AB1073871C00}"/>
              </a:ext>
            </a:extLst>
          </p:cNvPr>
          <p:cNvPicPr>
            <a:picLocks noChangeAspect="1"/>
          </p:cNvPicPr>
          <p:nvPr/>
        </p:nvPicPr>
        <p:blipFill>
          <a:blip r:embed="rId4"/>
          <a:stretch>
            <a:fillRect/>
          </a:stretch>
        </p:blipFill>
        <p:spPr>
          <a:xfrm>
            <a:off x="7010400" y="1468636"/>
            <a:ext cx="4209625" cy="3920728"/>
          </a:xfrm>
          <a:prstGeom prst="rect">
            <a:avLst/>
          </a:prstGeom>
        </p:spPr>
      </p:pic>
    </p:spTree>
    <p:extLst>
      <p:ext uri="{BB962C8B-B14F-4D97-AF65-F5344CB8AC3E}">
        <p14:creationId xmlns:p14="http://schemas.microsoft.com/office/powerpoint/2010/main" val="39747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55" name="Picture 5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57" name="Rectangle 5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59" name="Rectangle 58">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61" name="Rectangle 60">
            <a:extLst>
              <a:ext uri="{FF2B5EF4-FFF2-40B4-BE49-F238E27FC236}">
                <a16:creationId xmlns:a16="http://schemas.microsoft.com/office/drawing/2014/main" id="{3B6A4C79-62F0-4DFD-A156-0F1AB7D26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63" name="Rectangle 62">
            <a:extLst>
              <a:ext uri="{FF2B5EF4-FFF2-40B4-BE49-F238E27FC236}">
                <a16:creationId xmlns:a16="http://schemas.microsoft.com/office/drawing/2014/main" id="{7F7FF257-5D01-4829-AD0B-B2D6076B3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64F52BE-92AA-16DB-843E-7543022EBEC9}"/>
              </a:ext>
            </a:extLst>
          </p:cNvPr>
          <p:cNvSpPr>
            <a:spLocks noGrp="1"/>
          </p:cNvSpPr>
          <p:nvPr>
            <p:ph type="ctrTitle"/>
          </p:nvPr>
        </p:nvSpPr>
        <p:spPr>
          <a:xfrm>
            <a:off x="1143000" y="739595"/>
            <a:ext cx="5410200" cy="996733"/>
          </a:xfrm>
        </p:spPr>
        <p:txBody>
          <a:bodyPr vert="horz" lIns="91440" tIns="45720" rIns="91440" bIns="45720" rtlCol="0" anchor="ctr">
            <a:normAutofit/>
          </a:bodyPr>
          <a:lstStyle/>
          <a:p>
            <a:pPr algn="l"/>
            <a:r>
              <a:rPr lang="en-US" sz="3600" dirty="0">
                <a:solidFill>
                  <a:schemeClr val="tx2"/>
                </a:solidFill>
              </a:rPr>
              <a:t>Why Now</a:t>
            </a:r>
          </a:p>
        </p:txBody>
      </p:sp>
      <p:sp>
        <p:nvSpPr>
          <p:cNvPr id="3" name="Subtitle 2">
            <a:extLst>
              <a:ext uri="{FF2B5EF4-FFF2-40B4-BE49-F238E27FC236}">
                <a16:creationId xmlns:a16="http://schemas.microsoft.com/office/drawing/2014/main" id="{11CED25B-E363-DA5D-C2B5-FF66A35F09A1}"/>
              </a:ext>
            </a:extLst>
          </p:cNvPr>
          <p:cNvSpPr>
            <a:spLocks noGrp="1"/>
          </p:cNvSpPr>
          <p:nvPr>
            <p:ph type="subTitle" idx="1"/>
          </p:nvPr>
        </p:nvSpPr>
        <p:spPr>
          <a:xfrm>
            <a:off x="1143000" y="1736333"/>
            <a:ext cx="5410200" cy="4982966"/>
          </a:xfrm>
        </p:spPr>
        <p:txBody>
          <a:bodyPr vert="horz" lIns="91440" tIns="45720" rIns="91440" bIns="45720" rtlCol="0">
            <a:normAutofit/>
          </a:bodyPr>
          <a:lstStyle/>
          <a:p>
            <a:pPr indent="-228600" algn="l">
              <a:buFont typeface="Arial" panose="020B0604020202020204" pitchFamily="34" charset="0"/>
              <a:buChar char="•"/>
            </a:pPr>
            <a:r>
              <a:rPr lang="en-US" dirty="0">
                <a:solidFill>
                  <a:schemeClr val="tx2"/>
                </a:solidFill>
              </a:rPr>
              <a:t>Changes in the workforce landscape</a:t>
            </a:r>
          </a:p>
          <a:p>
            <a:pPr indent="-228600" algn="l">
              <a:buFont typeface="Arial" panose="020B0604020202020204" pitchFamily="34" charset="0"/>
              <a:buChar char="•"/>
            </a:pPr>
            <a:r>
              <a:rPr lang="en-US" dirty="0">
                <a:solidFill>
                  <a:schemeClr val="tx2"/>
                </a:solidFill>
              </a:rPr>
              <a:t>Continued difficulty accessing mental health resources. </a:t>
            </a:r>
          </a:p>
          <a:p>
            <a:pPr indent="-228600" algn="l">
              <a:buFont typeface="Arial" panose="020B0604020202020204" pitchFamily="34" charset="0"/>
              <a:buChar char="•"/>
            </a:pPr>
            <a:r>
              <a:rPr lang="en-US" dirty="0">
                <a:solidFill>
                  <a:schemeClr val="tx2"/>
                </a:solidFill>
              </a:rPr>
              <a:t>Increases in number of people experiencing mass trauma and loss </a:t>
            </a:r>
          </a:p>
          <a:p>
            <a:pPr indent="-228600" algn="l">
              <a:buFont typeface="Arial" panose="020B0604020202020204" pitchFamily="34" charset="0"/>
              <a:buChar char="•"/>
            </a:pPr>
            <a:r>
              <a:rPr lang="en-US" dirty="0">
                <a:solidFill>
                  <a:schemeClr val="tx2"/>
                </a:solidFill>
              </a:rPr>
              <a:t>Stigma associated with accessing care is slowly decreasing. </a:t>
            </a:r>
          </a:p>
          <a:p>
            <a:pPr indent="-228600" algn="l">
              <a:buFont typeface="Arial" panose="020B0604020202020204" pitchFamily="34" charset="0"/>
              <a:buChar char="•"/>
            </a:pPr>
            <a:r>
              <a:rPr lang="en-US" dirty="0">
                <a:solidFill>
                  <a:schemeClr val="tx2"/>
                </a:solidFill>
              </a:rPr>
              <a:t>Trends toward workplace emphasize the importance of integrating opportunities to feel safe, learn, grow, connect, and belong in our places of employment. </a:t>
            </a:r>
          </a:p>
          <a:p>
            <a:pPr indent="-228600" algn="l">
              <a:buFont typeface="Arial" panose="020B0604020202020204" pitchFamily="34" charset="0"/>
              <a:buChar char="•"/>
            </a:pPr>
            <a:endParaRPr lang="en-US" sz="1800" dirty="0">
              <a:solidFill>
                <a:schemeClr val="tx2"/>
              </a:solidFill>
            </a:endParaRPr>
          </a:p>
        </p:txBody>
      </p:sp>
      <p:pic>
        <p:nvPicPr>
          <p:cNvPr id="5" name="Picture 4">
            <a:extLst>
              <a:ext uri="{FF2B5EF4-FFF2-40B4-BE49-F238E27FC236}">
                <a16:creationId xmlns:a16="http://schemas.microsoft.com/office/drawing/2014/main" id="{3A2086BD-18A0-5500-F90A-05236EF1CB8D}"/>
              </a:ext>
            </a:extLst>
          </p:cNvPr>
          <p:cNvPicPr>
            <a:picLocks noChangeAspect="1"/>
          </p:cNvPicPr>
          <p:nvPr/>
        </p:nvPicPr>
        <p:blipFill>
          <a:blip r:embed="rId4"/>
          <a:stretch>
            <a:fillRect/>
          </a:stretch>
        </p:blipFill>
        <p:spPr>
          <a:xfrm>
            <a:off x="6927696" y="2203920"/>
            <a:ext cx="4121304" cy="3090978"/>
          </a:xfrm>
          <a:prstGeom prst="rect">
            <a:avLst/>
          </a:prstGeom>
        </p:spPr>
      </p:pic>
    </p:spTree>
    <p:extLst>
      <p:ext uri="{BB962C8B-B14F-4D97-AF65-F5344CB8AC3E}">
        <p14:creationId xmlns:p14="http://schemas.microsoft.com/office/powerpoint/2010/main" val="270506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85" name="Picture 8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87" name="Rectangle 86">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89" name="Rectangle 88">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91" name="Rectangle 90">
            <a:extLst>
              <a:ext uri="{FF2B5EF4-FFF2-40B4-BE49-F238E27FC236}">
                <a16:creationId xmlns:a16="http://schemas.microsoft.com/office/drawing/2014/main" id="{84B9546E-20BE-462C-8BE8-4EBDB46F8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3" name="Rectangle 92">
            <a:extLst>
              <a:ext uri="{FF2B5EF4-FFF2-40B4-BE49-F238E27FC236}">
                <a16:creationId xmlns:a16="http://schemas.microsoft.com/office/drawing/2014/main" id="{DFE5D2E8-C366-48AC-97AE-18C67E4E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2225674"/>
          </a:xfrm>
          <a:prstGeom prst="rect">
            <a:avLst/>
          </a:prstGeom>
          <a:blipFill dpi="0" rotWithShape="1">
            <a:blip r:embed="rId3">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6D5C303-FA87-4179-B978-20A67B69432D}"/>
              </a:ext>
            </a:extLst>
          </p:cNvPr>
          <p:cNvSpPr>
            <a:spLocks noGrp="1"/>
          </p:cNvSpPr>
          <p:nvPr>
            <p:ph type="ctrTitle"/>
          </p:nvPr>
        </p:nvSpPr>
        <p:spPr>
          <a:xfrm>
            <a:off x="1198182" y="381000"/>
            <a:ext cx="10003218" cy="1600124"/>
          </a:xfrm>
        </p:spPr>
        <p:txBody>
          <a:bodyPr vert="horz" lIns="91440" tIns="45720" rIns="91440" bIns="45720" rtlCol="0" anchor="ctr">
            <a:normAutofit/>
          </a:bodyPr>
          <a:lstStyle/>
          <a:p>
            <a:pPr algn="l"/>
            <a:r>
              <a:rPr lang="en-US" dirty="0"/>
              <a:t>Project Goals:</a:t>
            </a:r>
          </a:p>
        </p:txBody>
      </p:sp>
      <p:sp>
        <p:nvSpPr>
          <p:cNvPr id="3" name="Subtitle 2">
            <a:extLst>
              <a:ext uri="{FF2B5EF4-FFF2-40B4-BE49-F238E27FC236}">
                <a16:creationId xmlns:a16="http://schemas.microsoft.com/office/drawing/2014/main" id="{F7EEB3C3-24B7-4C7B-B583-5202C64C89C0}"/>
              </a:ext>
            </a:extLst>
          </p:cNvPr>
          <p:cNvSpPr>
            <a:spLocks noGrp="1"/>
          </p:cNvSpPr>
          <p:nvPr>
            <p:ph type="subTitle" idx="1"/>
          </p:nvPr>
        </p:nvSpPr>
        <p:spPr>
          <a:xfrm>
            <a:off x="1198182" y="2714625"/>
            <a:ext cx="8796444" cy="3919855"/>
          </a:xfrm>
        </p:spPr>
        <p:txBody>
          <a:bodyPr vert="horz" lIns="91440" tIns="45720" rIns="91440" bIns="45720" rtlCol="0" anchor="ctr">
            <a:normAutofit/>
          </a:bodyPr>
          <a:lstStyle/>
          <a:p>
            <a:pPr marL="285750" indent="-285750" algn="l" fontAlgn="base">
              <a:buFont typeface="Arial" panose="020B0604020202020204" pitchFamily="34" charset="0"/>
              <a:buChar char="•"/>
            </a:pPr>
            <a:r>
              <a:rPr lang="en-US" sz="2400" dirty="0">
                <a:solidFill>
                  <a:schemeClr val="tx1">
                    <a:alpha val="80000"/>
                  </a:schemeClr>
                </a:solidFill>
              </a:rPr>
              <a:t>Improving workforce well-being </a:t>
            </a:r>
          </a:p>
          <a:p>
            <a:pPr marL="285750" indent="-285750" algn="l" fontAlgn="base">
              <a:buFont typeface="Arial" panose="020B0604020202020204" pitchFamily="34" charset="0"/>
              <a:buChar char="•"/>
            </a:pPr>
            <a:r>
              <a:rPr lang="en-US" sz="2400" dirty="0">
                <a:solidFill>
                  <a:schemeClr val="tx1">
                    <a:alpha val="80000"/>
                  </a:schemeClr>
                </a:solidFill>
              </a:rPr>
              <a:t>Providing customized programming</a:t>
            </a:r>
          </a:p>
          <a:p>
            <a:pPr indent="-228600" algn="l">
              <a:buFont typeface="Arial" panose="020B0604020202020204" pitchFamily="34" charset="0"/>
              <a:buChar char="•"/>
            </a:pPr>
            <a:r>
              <a:rPr lang="en-US" sz="2400" dirty="0">
                <a:solidFill>
                  <a:schemeClr val="tx1">
                    <a:alpha val="80000"/>
                  </a:schemeClr>
                </a:solidFill>
              </a:rPr>
              <a:t>Engaging employees in exploring ways to sustainably scale, support and implement activities and services</a:t>
            </a:r>
          </a:p>
          <a:p>
            <a:pPr marL="342900" indent="-342900" algn="l">
              <a:buFont typeface="Arial" panose="020B0604020202020204" pitchFamily="34" charset="0"/>
              <a:buChar char="•"/>
            </a:pPr>
            <a:r>
              <a:rPr lang="en-US" sz="2400" dirty="0">
                <a:solidFill>
                  <a:schemeClr val="tx1">
                    <a:alpha val="80000"/>
                  </a:schemeClr>
                </a:solidFill>
              </a:rPr>
              <a:t>Enhancing university and community partnerships </a:t>
            </a:r>
          </a:p>
          <a:p>
            <a:pPr indent="-228600" algn="l">
              <a:buFont typeface="Arial" panose="020B0604020202020204" pitchFamily="34" charset="0"/>
              <a:buChar char="•"/>
            </a:pPr>
            <a:r>
              <a:rPr lang="en-US" sz="2400" dirty="0">
                <a:solidFill>
                  <a:schemeClr val="tx1">
                    <a:alpha val="80000"/>
                  </a:schemeClr>
                </a:solidFill>
              </a:rPr>
              <a:t>Identifying and distributing approaches to supporting workforce well-being in higher education</a:t>
            </a:r>
          </a:p>
          <a:p>
            <a:pPr indent="-228600" algn="l">
              <a:buFont typeface="Arial" panose="020B0604020202020204" pitchFamily="34" charset="0"/>
              <a:buChar char="•"/>
            </a:pPr>
            <a:endParaRPr lang="en-US" sz="2400" dirty="0">
              <a:solidFill>
                <a:schemeClr val="tx1">
                  <a:alpha val="80000"/>
                </a:schemeClr>
              </a:solidFill>
            </a:endParaRPr>
          </a:p>
        </p:txBody>
      </p:sp>
    </p:spTree>
    <p:extLst>
      <p:ext uri="{BB962C8B-B14F-4D97-AF65-F5344CB8AC3E}">
        <p14:creationId xmlns:p14="http://schemas.microsoft.com/office/powerpoint/2010/main" val="280316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85" name="Picture 8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87" name="Rectangle 86">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89" name="Rectangle 88">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91" name="Rectangle 90">
            <a:extLst>
              <a:ext uri="{FF2B5EF4-FFF2-40B4-BE49-F238E27FC236}">
                <a16:creationId xmlns:a16="http://schemas.microsoft.com/office/drawing/2014/main" id="{84B9546E-20BE-462C-8BE8-4EBDB46F8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3" name="Rectangle 92">
            <a:extLst>
              <a:ext uri="{FF2B5EF4-FFF2-40B4-BE49-F238E27FC236}">
                <a16:creationId xmlns:a16="http://schemas.microsoft.com/office/drawing/2014/main" id="{DFE5D2E8-C366-48AC-97AE-18C67E4E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2225674"/>
          </a:xfrm>
          <a:prstGeom prst="rect">
            <a:avLst/>
          </a:prstGeom>
          <a:blipFill dpi="0" rotWithShape="1">
            <a:blip r:embed="rId3">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6D5C303-FA87-4179-B978-20A67B69432D}"/>
              </a:ext>
            </a:extLst>
          </p:cNvPr>
          <p:cNvSpPr>
            <a:spLocks noGrp="1"/>
          </p:cNvSpPr>
          <p:nvPr>
            <p:ph type="ctrTitle"/>
          </p:nvPr>
        </p:nvSpPr>
        <p:spPr>
          <a:xfrm>
            <a:off x="1198182" y="381000"/>
            <a:ext cx="10003218" cy="1600124"/>
          </a:xfrm>
        </p:spPr>
        <p:txBody>
          <a:bodyPr vert="horz" lIns="91440" tIns="45720" rIns="91440" bIns="45720" rtlCol="0" anchor="ctr">
            <a:normAutofit/>
          </a:bodyPr>
          <a:lstStyle/>
          <a:p>
            <a:pPr algn="l"/>
            <a:r>
              <a:rPr lang="en-US" dirty="0"/>
              <a:t>Project Objectives:</a:t>
            </a:r>
          </a:p>
        </p:txBody>
      </p:sp>
      <p:sp>
        <p:nvSpPr>
          <p:cNvPr id="3" name="Subtitle 2">
            <a:extLst>
              <a:ext uri="{FF2B5EF4-FFF2-40B4-BE49-F238E27FC236}">
                <a16:creationId xmlns:a16="http://schemas.microsoft.com/office/drawing/2014/main" id="{F7EEB3C3-24B7-4C7B-B583-5202C64C89C0}"/>
              </a:ext>
            </a:extLst>
          </p:cNvPr>
          <p:cNvSpPr>
            <a:spLocks noGrp="1"/>
          </p:cNvSpPr>
          <p:nvPr>
            <p:ph type="subTitle" idx="1"/>
          </p:nvPr>
        </p:nvSpPr>
        <p:spPr>
          <a:xfrm>
            <a:off x="1198182" y="2714625"/>
            <a:ext cx="8796444" cy="3919855"/>
          </a:xfrm>
        </p:spPr>
        <p:txBody>
          <a:bodyPr vert="horz" lIns="91440" tIns="45720" rIns="91440" bIns="45720" rtlCol="0" anchor="ctr">
            <a:normAutofit/>
          </a:bodyPr>
          <a:lstStyle/>
          <a:p>
            <a:pPr indent="-228600" algn="l" fontAlgn="base">
              <a:buFont typeface="Arial" panose="020B0604020202020204" pitchFamily="34" charset="0"/>
              <a:buChar char="•"/>
            </a:pPr>
            <a:endParaRPr lang="en-US" sz="1800" dirty="0">
              <a:solidFill>
                <a:schemeClr val="tx1">
                  <a:alpha val="80000"/>
                </a:schemeClr>
              </a:solidFill>
            </a:endParaRPr>
          </a:p>
          <a:p>
            <a:pPr marL="285750" indent="-285750" algn="l" fontAlgn="base">
              <a:buFont typeface="Arial" panose="020B0604020202020204" pitchFamily="34" charset="0"/>
              <a:buChar char="•"/>
            </a:pPr>
            <a:r>
              <a:rPr lang="en-US" sz="2400" dirty="0">
                <a:solidFill>
                  <a:schemeClr val="tx1">
                    <a:alpha val="80000"/>
                  </a:schemeClr>
                </a:solidFill>
              </a:rPr>
              <a:t>Using evidence to guide programing choices and curriculum development</a:t>
            </a:r>
          </a:p>
          <a:p>
            <a:pPr marL="285750" indent="-285750" algn="l" fontAlgn="base">
              <a:buFont typeface="Arial" panose="020B0604020202020204" pitchFamily="34" charset="0"/>
              <a:buChar char="•"/>
            </a:pPr>
            <a:r>
              <a:rPr lang="en-US" sz="2400" dirty="0">
                <a:solidFill>
                  <a:schemeClr val="tx1">
                    <a:alpha val="80000"/>
                  </a:schemeClr>
                </a:solidFill>
              </a:rPr>
              <a:t>Assessing baseline needs &amp; interests of pilot participants </a:t>
            </a:r>
          </a:p>
          <a:p>
            <a:pPr marL="285750" indent="-285750" algn="l" fontAlgn="base">
              <a:buFont typeface="Arial" panose="020B0604020202020204" pitchFamily="34" charset="0"/>
              <a:buChar char="•"/>
            </a:pPr>
            <a:r>
              <a:rPr lang="en-US" sz="2400" dirty="0">
                <a:solidFill>
                  <a:schemeClr val="tx1">
                    <a:alpha val="80000"/>
                  </a:schemeClr>
                </a:solidFill>
              </a:rPr>
              <a:t>Targeting (but not limited to) topics and skill development around work-life balance, emotional &amp; physical health, family, health advocacy, elder care, and divorce</a:t>
            </a:r>
          </a:p>
          <a:p>
            <a:pPr marL="285750" indent="-285750" algn="l" fontAlgn="base">
              <a:buFont typeface="Arial" panose="020B0604020202020204" pitchFamily="34" charset="0"/>
              <a:buChar char="•"/>
            </a:pPr>
            <a:r>
              <a:rPr lang="en-US" sz="2400" dirty="0">
                <a:solidFill>
                  <a:schemeClr val="tx1">
                    <a:alpha val="80000"/>
                  </a:schemeClr>
                </a:solidFill>
              </a:rPr>
              <a:t>Evaluating &amp; refining curriculum</a:t>
            </a:r>
          </a:p>
          <a:p>
            <a:pPr indent="-228600" algn="l" fontAlgn="base">
              <a:buFont typeface="Arial" panose="020B0604020202020204" pitchFamily="34" charset="0"/>
              <a:buChar char="•"/>
            </a:pPr>
            <a:endParaRPr lang="en-US" sz="1800" dirty="0">
              <a:solidFill>
                <a:schemeClr val="tx1">
                  <a:alpha val="80000"/>
                </a:schemeClr>
              </a:solidFill>
            </a:endParaRPr>
          </a:p>
          <a:p>
            <a:pPr indent="-228600" algn="l">
              <a:buFont typeface="Arial" panose="020B0604020202020204" pitchFamily="34" charset="0"/>
              <a:buChar char="•"/>
            </a:pPr>
            <a:endParaRPr lang="en-US" sz="1800" dirty="0">
              <a:solidFill>
                <a:schemeClr val="tx1">
                  <a:alpha val="80000"/>
                </a:schemeClr>
              </a:solidFill>
            </a:endParaRPr>
          </a:p>
        </p:txBody>
      </p:sp>
    </p:spTree>
    <p:extLst>
      <p:ext uri="{BB962C8B-B14F-4D97-AF65-F5344CB8AC3E}">
        <p14:creationId xmlns:p14="http://schemas.microsoft.com/office/powerpoint/2010/main" val="3881643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 name="Rectangle 20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207" name="Picture 20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09" name="Rectangle 20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11" name="Rectangle 2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13" name="Rectangle 2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15" name="Rectangle 2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EEE6FA53-4559-473E-B24A-5AD87FE5CCA9}"/>
              </a:ext>
            </a:extLst>
          </p:cNvPr>
          <p:cNvSpPr>
            <a:spLocks noGrp="1"/>
          </p:cNvSpPr>
          <p:nvPr>
            <p:ph type="ctrTitle"/>
          </p:nvPr>
        </p:nvSpPr>
        <p:spPr>
          <a:xfrm>
            <a:off x="838200" y="381000"/>
            <a:ext cx="10003218" cy="1600124"/>
          </a:xfrm>
        </p:spPr>
        <p:txBody>
          <a:bodyPr vert="horz" lIns="91440" tIns="45720" rIns="91440" bIns="45720" rtlCol="0" anchor="ctr">
            <a:normAutofit/>
          </a:bodyPr>
          <a:lstStyle/>
          <a:p>
            <a:pPr algn="l"/>
            <a:r>
              <a:rPr lang="en-US" dirty="0"/>
              <a:t>With attention to post-COVID need this pilot project:</a:t>
            </a:r>
          </a:p>
        </p:txBody>
      </p:sp>
      <p:sp>
        <p:nvSpPr>
          <p:cNvPr id="3" name="Subtitle 2">
            <a:extLst>
              <a:ext uri="{FF2B5EF4-FFF2-40B4-BE49-F238E27FC236}">
                <a16:creationId xmlns:a16="http://schemas.microsoft.com/office/drawing/2014/main" id="{19532FB4-9B89-497A-B325-086713F9B7D7}"/>
              </a:ext>
            </a:extLst>
          </p:cNvPr>
          <p:cNvSpPr>
            <a:spLocks noGrp="1"/>
          </p:cNvSpPr>
          <p:nvPr>
            <p:ph type="subTitle" idx="1"/>
          </p:nvPr>
        </p:nvSpPr>
        <p:spPr>
          <a:xfrm>
            <a:off x="838200" y="2514600"/>
            <a:ext cx="4876800" cy="4231640"/>
          </a:xfrm>
        </p:spPr>
        <p:txBody>
          <a:bodyPr vert="horz" lIns="91440" tIns="45720" rIns="91440" bIns="45720" rtlCol="0" anchor="ctr">
            <a:normAutofit/>
          </a:bodyPr>
          <a:lstStyle/>
          <a:p>
            <a:pPr algn="l"/>
            <a:r>
              <a:rPr lang="en-US" sz="2400" dirty="0">
                <a:solidFill>
                  <a:schemeClr val="tx2"/>
                </a:solidFill>
              </a:rPr>
              <a:t>Is inspired by the Surgeon General’s 2022 Workplace Mental Health and Well-being Initiative</a:t>
            </a:r>
          </a:p>
          <a:p>
            <a:pPr algn="l"/>
            <a:r>
              <a:rPr lang="en-US" sz="2400" dirty="0">
                <a:solidFill>
                  <a:schemeClr val="tx2"/>
                </a:solidFill>
              </a:rPr>
              <a:t>AND</a:t>
            </a:r>
          </a:p>
        </p:txBody>
      </p:sp>
      <p:pic>
        <p:nvPicPr>
          <p:cNvPr id="6" name="Picture 5">
            <a:extLst>
              <a:ext uri="{FF2B5EF4-FFF2-40B4-BE49-F238E27FC236}">
                <a16:creationId xmlns:a16="http://schemas.microsoft.com/office/drawing/2014/main" id="{6DD325CB-9291-143D-7353-D4D8A7ED10D6}"/>
              </a:ext>
            </a:extLst>
          </p:cNvPr>
          <p:cNvPicPr>
            <a:picLocks noChangeAspect="1"/>
          </p:cNvPicPr>
          <p:nvPr/>
        </p:nvPicPr>
        <p:blipFill>
          <a:blip r:embed="rId4"/>
          <a:stretch>
            <a:fillRect/>
          </a:stretch>
        </p:blipFill>
        <p:spPr>
          <a:xfrm>
            <a:off x="6096000" y="2362123"/>
            <a:ext cx="5513797" cy="4387739"/>
          </a:xfrm>
          <a:prstGeom prst="rect">
            <a:avLst/>
          </a:prstGeom>
        </p:spPr>
      </p:pic>
    </p:spTree>
    <p:extLst>
      <p:ext uri="{BB962C8B-B14F-4D97-AF65-F5344CB8AC3E}">
        <p14:creationId xmlns:p14="http://schemas.microsoft.com/office/powerpoint/2010/main" val="685950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2" name="Rectangle 31">
            <a:extLst>
              <a:ext uri="{FF2B5EF4-FFF2-40B4-BE49-F238E27FC236}">
                <a16:creationId xmlns:a16="http://schemas.microsoft.com/office/drawing/2014/main" id="{8DBEE602-02D2-420A-AFC1-438A1699A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 name="Title 1">
            <a:extLst>
              <a:ext uri="{FF2B5EF4-FFF2-40B4-BE49-F238E27FC236}">
                <a16:creationId xmlns:a16="http://schemas.microsoft.com/office/drawing/2014/main" id="{74289516-B388-114C-A14C-FD13711E947A}"/>
              </a:ext>
            </a:extLst>
          </p:cNvPr>
          <p:cNvSpPr>
            <a:spLocks noGrp="1"/>
          </p:cNvSpPr>
          <p:nvPr>
            <p:ph type="ctrTitle"/>
          </p:nvPr>
        </p:nvSpPr>
        <p:spPr>
          <a:xfrm>
            <a:off x="1043683" y="533400"/>
            <a:ext cx="3962400" cy="2895600"/>
          </a:xfrm>
        </p:spPr>
        <p:txBody>
          <a:bodyPr anchor="b">
            <a:normAutofit fontScale="90000"/>
          </a:bodyPr>
          <a:lstStyle/>
          <a:p>
            <a:pPr algn="l" fontAlgn="base">
              <a:lnSpc>
                <a:spcPct val="90000"/>
              </a:lnSpc>
            </a:pP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dirty="0">
                <a:solidFill>
                  <a:schemeClr val="tx2"/>
                </a:solidFill>
              </a:rPr>
            </a:br>
            <a:br>
              <a:rPr lang="en-US" sz="1100" b="0" dirty="0">
                <a:solidFill>
                  <a:schemeClr val="tx2"/>
                </a:solidFill>
              </a:rPr>
            </a:br>
            <a:r>
              <a:rPr lang="en-US" sz="2400" b="0" dirty="0">
                <a:solidFill>
                  <a:schemeClr val="tx2"/>
                </a:solidFill>
              </a:rPr>
              <a:t>Grounded in SAMHSA’s 8 Domains of Wellness</a:t>
            </a:r>
          </a:p>
        </p:txBody>
      </p:sp>
      <p:pic>
        <p:nvPicPr>
          <p:cNvPr id="3" name="Picture 2">
            <a:extLst>
              <a:ext uri="{FF2B5EF4-FFF2-40B4-BE49-F238E27FC236}">
                <a16:creationId xmlns:a16="http://schemas.microsoft.com/office/drawing/2014/main" id="{5A8C3DFF-CA94-3418-D17D-319155D0EBF6}"/>
              </a:ext>
            </a:extLst>
          </p:cNvPr>
          <p:cNvPicPr>
            <a:picLocks noChangeAspect="1"/>
          </p:cNvPicPr>
          <p:nvPr/>
        </p:nvPicPr>
        <p:blipFill>
          <a:blip r:embed="rId2"/>
          <a:stretch>
            <a:fillRect/>
          </a:stretch>
        </p:blipFill>
        <p:spPr>
          <a:xfrm>
            <a:off x="5931062" y="509847"/>
            <a:ext cx="4913204" cy="4913204"/>
          </a:xfrm>
          <a:prstGeom prst="rect">
            <a:avLst/>
          </a:prstGeom>
        </p:spPr>
      </p:pic>
      <p:sp>
        <p:nvSpPr>
          <p:cNvPr id="34" name="Rectangle 33">
            <a:extLst>
              <a:ext uri="{FF2B5EF4-FFF2-40B4-BE49-F238E27FC236}">
                <a16:creationId xmlns:a16="http://schemas.microsoft.com/office/drawing/2014/main" id="{B3FAB79E-1E1B-4287-B4EA-26E497404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0812"/>
            <a:ext cx="12192000" cy="1127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6" name="Rectangle 35">
            <a:extLst>
              <a:ext uri="{FF2B5EF4-FFF2-40B4-BE49-F238E27FC236}">
                <a16:creationId xmlns:a16="http://schemas.microsoft.com/office/drawing/2014/main" id="{A22256D1-A993-4D2E-943C-2E87F8BFC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0" y="5730813"/>
            <a:ext cx="12191999" cy="1127186"/>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880529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7" name="Rectangle 36">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9" name="Rectangle 38">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41" name="Rectangle 40">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
            <a:ext cx="12191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EC4BFAE-B985-474B-8CFD-4DE2B0D0678D}"/>
              </a:ext>
            </a:extLst>
          </p:cNvPr>
          <p:cNvSpPr>
            <a:spLocks noGrp="1"/>
          </p:cNvSpPr>
          <p:nvPr>
            <p:ph type="ctrTitle"/>
          </p:nvPr>
        </p:nvSpPr>
        <p:spPr>
          <a:xfrm>
            <a:off x="7409930" y="744909"/>
            <a:ext cx="3776416" cy="2912691"/>
          </a:xfrm>
        </p:spPr>
        <p:txBody>
          <a:bodyPr anchor="b">
            <a:normAutofit/>
          </a:bodyPr>
          <a:lstStyle/>
          <a:p>
            <a:pPr algn="l"/>
            <a:r>
              <a:rPr lang="en-US"/>
              <a:t>The Program</a:t>
            </a:r>
          </a:p>
        </p:txBody>
      </p:sp>
      <p:sp>
        <p:nvSpPr>
          <p:cNvPr id="3" name="Subtitle 2">
            <a:extLst>
              <a:ext uri="{FF2B5EF4-FFF2-40B4-BE49-F238E27FC236}">
                <a16:creationId xmlns:a16="http://schemas.microsoft.com/office/drawing/2014/main" id="{23BE7255-9BD5-4992-85A9-7BA09FBBF168}"/>
              </a:ext>
            </a:extLst>
          </p:cNvPr>
          <p:cNvSpPr>
            <a:spLocks noGrp="1"/>
          </p:cNvSpPr>
          <p:nvPr>
            <p:ph type="subTitle" idx="1"/>
          </p:nvPr>
        </p:nvSpPr>
        <p:spPr>
          <a:xfrm>
            <a:off x="7402801" y="4074784"/>
            <a:ext cx="3776415" cy="2054306"/>
          </a:xfrm>
        </p:spPr>
        <p:txBody>
          <a:bodyPr anchor="t">
            <a:normAutofit/>
          </a:bodyPr>
          <a:lstStyle/>
          <a:p>
            <a:pPr algn="l"/>
            <a:r>
              <a:rPr lang="en-US" sz="2200">
                <a:solidFill>
                  <a:schemeClr val="tx2">
                    <a:alpha val="80000"/>
                  </a:schemeClr>
                </a:solidFill>
                <a:hlinkClick r:id="rId3"/>
              </a:rPr>
              <a:t>Workplace Wellness Training</a:t>
            </a:r>
            <a:endParaRPr lang="en-US" sz="2200">
              <a:solidFill>
                <a:schemeClr val="tx2">
                  <a:alpha val="80000"/>
                </a:schemeClr>
              </a:solidFill>
            </a:endParaRPr>
          </a:p>
        </p:txBody>
      </p:sp>
      <p:pic>
        <p:nvPicPr>
          <p:cNvPr id="4" name="Picture 3">
            <a:extLst>
              <a:ext uri="{FF2B5EF4-FFF2-40B4-BE49-F238E27FC236}">
                <a16:creationId xmlns:a16="http://schemas.microsoft.com/office/drawing/2014/main" id="{49111B89-7D8E-6DAD-B1C6-F14633590E4B}"/>
              </a:ext>
            </a:extLst>
          </p:cNvPr>
          <p:cNvPicPr>
            <a:picLocks noChangeAspect="1"/>
          </p:cNvPicPr>
          <p:nvPr/>
        </p:nvPicPr>
        <p:blipFill>
          <a:blip r:embed="rId4"/>
          <a:stretch>
            <a:fillRect/>
          </a:stretch>
        </p:blipFill>
        <p:spPr>
          <a:xfrm>
            <a:off x="945905" y="567942"/>
            <a:ext cx="5716862" cy="5716862"/>
          </a:xfrm>
          <a:prstGeom prst="rect">
            <a:avLst/>
          </a:prstGeom>
        </p:spPr>
      </p:pic>
    </p:spTree>
    <p:extLst>
      <p:ext uri="{BB962C8B-B14F-4D97-AF65-F5344CB8AC3E}">
        <p14:creationId xmlns:p14="http://schemas.microsoft.com/office/powerpoint/2010/main" val="55440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CD21A1C7-6D84-E083-C53D-96864DD9BDA8}"/>
              </a:ext>
            </a:extLst>
          </p:cNvPr>
          <p:cNvSpPr>
            <a:spLocks noGrp="1"/>
          </p:cNvSpPr>
          <p:nvPr>
            <p:ph type="title"/>
          </p:nvPr>
        </p:nvSpPr>
        <p:spPr>
          <a:xfrm>
            <a:off x="797987" y="961595"/>
            <a:ext cx="4412021" cy="3030724"/>
          </a:xfrm>
        </p:spPr>
        <p:txBody>
          <a:bodyPr vert="horz" lIns="91440" tIns="45720" rIns="91440" bIns="45720" rtlCol="0" anchor="b">
            <a:normAutofit/>
          </a:bodyPr>
          <a:lstStyle/>
          <a:p>
            <a:pPr algn="r"/>
            <a:r>
              <a:rPr lang="en-US" sz="3400" kern="1200" dirty="0">
                <a:solidFill>
                  <a:srgbClr val="FFFFFF"/>
                </a:solidFill>
                <a:latin typeface="+mj-lt"/>
                <a:ea typeface="+mj-ea"/>
                <a:cs typeface="+mj-cs"/>
              </a:rPr>
              <a:t>Welcome!</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 </a:t>
            </a:r>
            <a:br>
              <a:rPr lang="en-US" sz="3400" kern="1200" dirty="0">
                <a:solidFill>
                  <a:srgbClr val="FFFFFF"/>
                </a:solidFill>
                <a:latin typeface="+mj-lt"/>
                <a:ea typeface="+mj-ea"/>
                <a:cs typeface="+mj-cs"/>
              </a:rPr>
            </a:br>
            <a:r>
              <a:rPr lang="en-US" sz="4000" b="1" kern="1200" dirty="0">
                <a:solidFill>
                  <a:schemeClr val="bg1"/>
                </a:solidFill>
                <a:latin typeface="+mj-lt"/>
                <a:ea typeface="+mj-ea"/>
                <a:cs typeface="+mj-cs"/>
              </a:rPr>
              <a:t>Valerie Sevilla</a:t>
            </a:r>
            <a:br>
              <a:rPr lang="en-US" sz="3400" kern="1200" dirty="0">
                <a:solidFill>
                  <a:schemeClr val="bg1"/>
                </a:solidFill>
                <a:latin typeface="+mj-lt"/>
                <a:ea typeface="+mj-ea"/>
                <a:cs typeface="+mj-cs"/>
              </a:rPr>
            </a:br>
            <a:br>
              <a:rPr lang="en-US" sz="3400" kern="1200" dirty="0">
                <a:solidFill>
                  <a:schemeClr val="bg1"/>
                </a:solidFill>
                <a:latin typeface="+mj-lt"/>
                <a:ea typeface="+mj-ea"/>
                <a:cs typeface="+mj-cs"/>
              </a:rPr>
            </a:br>
            <a:r>
              <a:rPr lang="en-US" sz="3400" kern="1200" dirty="0">
                <a:solidFill>
                  <a:srgbClr val="FFFFFF"/>
                </a:solidFill>
                <a:latin typeface="+mj-lt"/>
                <a:ea typeface="+mj-ea"/>
                <a:cs typeface="+mj-cs"/>
              </a:rPr>
              <a:t>Full Time Instructor,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Respiratory Care</a:t>
            </a:r>
          </a:p>
        </p:txBody>
      </p:sp>
      <p:pic>
        <p:nvPicPr>
          <p:cNvPr id="3" name="Picture 2" descr="A person smiling at camera&#10;&#10;Description automatically generated">
            <a:extLst>
              <a:ext uri="{FF2B5EF4-FFF2-40B4-BE49-F238E27FC236}">
                <a16:creationId xmlns:a16="http://schemas.microsoft.com/office/drawing/2014/main" id="{2E42D094-D721-F7FB-F304-D58D8785A9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07"/>
          <a:stretch/>
        </p:blipFill>
        <p:spPr>
          <a:xfrm>
            <a:off x="6877872" y="737537"/>
            <a:ext cx="3222805" cy="5370680"/>
          </a:xfrm>
          <a:prstGeom prst="rect">
            <a:avLst/>
          </a:prstGeom>
        </p:spPr>
      </p:pic>
    </p:spTree>
    <p:extLst>
      <p:ext uri="{BB962C8B-B14F-4D97-AF65-F5344CB8AC3E}">
        <p14:creationId xmlns:p14="http://schemas.microsoft.com/office/powerpoint/2010/main" val="331947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85" name="Picture 8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87" name="Rectangle 86">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89" name="Rectangle 88">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91" name="Rectangle 90">
            <a:extLst>
              <a:ext uri="{FF2B5EF4-FFF2-40B4-BE49-F238E27FC236}">
                <a16:creationId xmlns:a16="http://schemas.microsoft.com/office/drawing/2014/main" id="{84B9546E-20BE-462C-8BE8-4EBDB46F8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3" name="Rectangle 92">
            <a:extLst>
              <a:ext uri="{FF2B5EF4-FFF2-40B4-BE49-F238E27FC236}">
                <a16:creationId xmlns:a16="http://schemas.microsoft.com/office/drawing/2014/main" id="{DFE5D2E8-C366-48AC-97AE-18C67E4E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2225674"/>
          </a:xfrm>
          <a:prstGeom prst="rect">
            <a:avLst/>
          </a:prstGeom>
          <a:blipFill dpi="0" rotWithShape="1">
            <a:blip r:embed="rId3">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6D5C303-FA87-4179-B978-20A67B69432D}"/>
              </a:ext>
            </a:extLst>
          </p:cNvPr>
          <p:cNvSpPr>
            <a:spLocks noGrp="1"/>
          </p:cNvSpPr>
          <p:nvPr>
            <p:ph type="ctrTitle"/>
          </p:nvPr>
        </p:nvSpPr>
        <p:spPr>
          <a:xfrm>
            <a:off x="1198182" y="381000"/>
            <a:ext cx="10003218" cy="1600124"/>
          </a:xfrm>
        </p:spPr>
        <p:txBody>
          <a:bodyPr vert="horz" lIns="91440" tIns="45720" rIns="91440" bIns="45720" rtlCol="0" anchor="ctr">
            <a:normAutofit/>
          </a:bodyPr>
          <a:lstStyle/>
          <a:p>
            <a:pPr algn="l"/>
            <a:r>
              <a:rPr lang="en-US"/>
              <a:t>On-site Service Delivery</a:t>
            </a:r>
          </a:p>
        </p:txBody>
      </p:sp>
      <p:sp>
        <p:nvSpPr>
          <p:cNvPr id="3" name="Subtitle 2">
            <a:extLst>
              <a:ext uri="{FF2B5EF4-FFF2-40B4-BE49-F238E27FC236}">
                <a16:creationId xmlns:a16="http://schemas.microsoft.com/office/drawing/2014/main" id="{F7EEB3C3-24B7-4C7B-B583-5202C64C89C0}"/>
              </a:ext>
            </a:extLst>
          </p:cNvPr>
          <p:cNvSpPr>
            <a:spLocks noGrp="1"/>
          </p:cNvSpPr>
          <p:nvPr>
            <p:ph type="subTitle" idx="1"/>
          </p:nvPr>
        </p:nvSpPr>
        <p:spPr>
          <a:xfrm>
            <a:off x="1198182" y="2519265"/>
            <a:ext cx="8796444" cy="4115215"/>
          </a:xfrm>
        </p:spPr>
        <p:txBody>
          <a:bodyPr vert="horz" lIns="91440" tIns="45720" rIns="91440" bIns="45720" rtlCol="0" anchor="ctr">
            <a:normAutofit/>
          </a:bodyPr>
          <a:lstStyle/>
          <a:p>
            <a:pPr indent="-228600" algn="l" fontAlgn="base">
              <a:buFont typeface="Arial" panose="020B0604020202020204" pitchFamily="34" charset="0"/>
              <a:buChar char="•"/>
            </a:pPr>
            <a:endParaRPr lang="en-US" sz="1800" dirty="0">
              <a:solidFill>
                <a:schemeClr val="tx1">
                  <a:alpha val="80000"/>
                </a:schemeClr>
              </a:solidFill>
            </a:endParaRPr>
          </a:p>
          <a:p>
            <a:pPr indent="-228600" algn="l" fontAlgn="base">
              <a:buFont typeface="Arial" panose="020B0604020202020204" pitchFamily="34" charset="0"/>
              <a:buChar char="•"/>
            </a:pPr>
            <a:r>
              <a:rPr lang="en-US" sz="2400" dirty="0">
                <a:solidFill>
                  <a:schemeClr val="tx1">
                    <a:alpha val="80000"/>
                  </a:schemeClr>
                </a:solidFill>
              </a:rPr>
              <a:t>6 hours of on-site service delivery from a range of health and wellness providers</a:t>
            </a:r>
          </a:p>
          <a:p>
            <a:pPr lvl="1" indent="-228600" algn="l" fontAlgn="base">
              <a:buFont typeface="Arial" panose="020B0604020202020204" pitchFamily="34" charset="0"/>
              <a:buChar char="•"/>
            </a:pPr>
            <a:r>
              <a:rPr lang="en-US" sz="2400" dirty="0">
                <a:solidFill>
                  <a:schemeClr val="tx1">
                    <a:alpha val="80000"/>
                  </a:schemeClr>
                </a:solidFill>
              </a:rPr>
              <a:t>Workshops</a:t>
            </a:r>
          </a:p>
          <a:p>
            <a:pPr lvl="1" indent="-228600" algn="l" fontAlgn="base">
              <a:buFont typeface="Arial" panose="020B0604020202020204" pitchFamily="34" charset="0"/>
              <a:buChar char="•"/>
            </a:pPr>
            <a:r>
              <a:rPr lang="en-US" sz="2400" dirty="0">
                <a:solidFill>
                  <a:schemeClr val="tx1">
                    <a:alpha val="80000"/>
                  </a:schemeClr>
                </a:solidFill>
              </a:rPr>
              <a:t>Individual/dyadic/triadic consultations</a:t>
            </a:r>
          </a:p>
          <a:p>
            <a:pPr indent="-228600" algn="l" fontAlgn="base">
              <a:buFont typeface="Arial" panose="020B0604020202020204" pitchFamily="34" charset="0"/>
              <a:buChar char="•"/>
            </a:pPr>
            <a:r>
              <a:rPr lang="en-US" sz="2400" dirty="0">
                <a:solidFill>
                  <a:schemeClr val="tx1">
                    <a:alpha val="80000"/>
                  </a:schemeClr>
                </a:solidFill>
              </a:rPr>
              <a:t>Vetted off-site service providers</a:t>
            </a:r>
          </a:p>
          <a:p>
            <a:pPr indent="-228600" algn="l">
              <a:buFont typeface="Arial" panose="020B0604020202020204" pitchFamily="34" charset="0"/>
              <a:buChar char="•"/>
            </a:pPr>
            <a:endParaRPr lang="en-US" sz="1800" dirty="0">
              <a:solidFill>
                <a:schemeClr val="tx1">
                  <a:alpha val="80000"/>
                </a:schemeClr>
              </a:solidFill>
            </a:endParaRPr>
          </a:p>
        </p:txBody>
      </p:sp>
    </p:spTree>
    <p:extLst>
      <p:ext uri="{BB962C8B-B14F-4D97-AF65-F5344CB8AC3E}">
        <p14:creationId xmlns:p14="http://schemas.microsoft.com/office/powerpoint/2010/main" val="1787237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5" name="Picture 4" descr="Angled shot of pen on a graph">
            <a:extLst>
              <a:ext uri="{FF2B5EF4-FFF2-40B4-BE49-F238E27FC236}">
                <a16:creationId xmlns:a16="http://schemas.microsoft.com/office/drawing/2014/main" id="{D68523CF-CC98-67DC-620C-450DE2CEC28B}"/>
              </a:ext>
            </a:extLst>
          </p:cNvPr>
          <p:cNvPicPr>
            <a:picLocks noChangeAspect="1"/>
          </p:cNvPicPr>
          <p:nvPr/>
        </p:nvPicPr>
        <p:blipFill rotWithShape="1">
          <a:blip r:embed="rId2">
            <a:alphaModFix/>
          </a:blip>
          <a:srcRect t="9439" r="-1" b="6286"/>
          <a:stretch/>
        </p:blipFill>
        <p:spPr>
          <a:xfrm>
            <a:off x="20" y="1376"/>
            <a:ext cx="12188932" cy="6856624"/>
          </a:xfrm>
          <a:prstGeom prst="rect">
            <a:avLst/>
          </a:prstGeom>
        </p:spPr>
      </p:pic>
      <p:sp>
        <p:nvSpPr>
          <p:cNvPr id="13" name="Rectangle 12">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EA095E96-319D-4055-AD99-41FEB4030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46522"/>
            <a:ext cx="6327657" cy="400397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7" name="Rectangle 16">
            <a:extLst>
              <a:ext uri="{FF2B5EF4-FFF2-40B4-BE49-F238E27FC236}">
                <a16:creationId xmlns:a16="http://schemas.microsoft.com/office/drawing/2014/main" id="{E5EBF7A8-B42B-4EC3-B442-9B2D1902A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1546521"/>
            <a:ext cx="6327656" cy="4016078"/>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45764FA-C287-C22C-B49E-02FCB8C6F336}"/>
              </a:ext>
            </a:extLst>
          </p:cNvPr>
          <p:cNvSpPr>
            <a:spLocks noGrp="1"/>
          </p:cNvSpPr>
          <p:nvPr>
            <p:ph type="ctrTitle"/>
          </p:nvPr>
        </p:nvSpPr>
        <p:spPr>
          <a:xfrm>
            <a:off x="1005654" y="1828800"/>
            <a:ext cx="4958128" cy="2209800"/>
          </a:xfrm>
        </p:spPr>
        <p:txBody>
          <a:bodyPr anchor="b">
            <a:normAutofit/>
          </a:bodyPr>
          <a:lstStyle/>
          <a:p>
            <a:pPr algn="l"/>
            <a:r>
              <a:rPr lang="en-US" dirty="0">
                <a:solidFill>
                  <a:srgbClr val="FFFFFF"/>
                </a:solidFill>
              </a:rPr>
              <a:t>Final Report</a:t>
            </a:r>
          </a:p>
        </p:txBody>
      </p:sp>
      <p:sp>
        <p:nvSpPr>
          <p:cNvPr id="3" name="Subtitle 2">
            <a:extLst>
              <a:ext uri="{FF2B5EF4-FFF2-40B4-BE49-F238E27FC236}">
                <a16:creationId xmlns:a16="http://schemas.microsoft.com/office/drawing/2014/main" id="{66BD76D7-CE6A-9CDE-6CC2-BCCF2168B3C3}"/>
              </a:ext>
            </a:extLst>
          </p:cNvPr>
          <p:cNvSpPr>
            <a:spLocks noGrp="1"/>
          </p:cNvSpPr>
          <p:nvPr>
            <p:ph type="subTitle" idx="1"/>
          </p:nvPr>
        </p:nvSpPr>
        <p:spPr>
          <a:xfrm>
            <a:off x="1005654" y="4191001"/>
            <a:ext cx="4958128" cy="1120477"/>
          </a:xfrm>
        </p:spPr>
        <p:txBody>
          <a:bodyPr anchor="t">
            <a:normAutofit/>
          </a:bodyPr>
          <a:lstStyle/>
          <a:p>
            <a:pPr algn="l"/>
            <a:r>
              <a:rPr lang="en-US" sz="2200" dirty="0">
                <a:solidFill>
                  <a:srgbClr val="FFFFFF"/>
                </a:solidFill>
              </a:rPr>
              <a:t>End of June</a:t>
            </a:r>
          </a:p>
        </p:txBody>
      </p:sp>
    </p:spTree>
    <p:extLst>
      <p:ext uri="{BB962C8B-B14F-4D97-AF65-F5344CB8AC3E}">
        <p14:creationId xmlns:p14="http://schemas.microsoft.com/office/powerpoint/2010/main" val="1619495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DA0203-BFB4-49DB-A205-51AD7549D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0" name="Rectangle 9">
            <a:extLst>
              <a:ext uri="{FF2B5EF4-FFF2-40B4-BE49-F238E27FC236}">
                <a16:creationId xmlns:a16="http://schemas.microsoft.com/office/drawing/2014/main" id="{10BFCB1E-89C9-4789-A2D9-52D6C8653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4" name="Picture 3">
            <a:extLst>
              <a:ext uri="{FF2B5EF4-FFF2-40B4-BE49-F238E27FC236}">
                <a16:creationId xmlns:a16="http://schemas.microsoft.com/office/drawing/2014/main" id="{3438AA43-3DE9-FF4A-FB39-2EE2FE6520BE}"/>
              </a:ext>
            </a:extLst>
          </p:cNvPr>
          <p:cNvPicPr>
            <a:picLocks noChangeAspect="1"/>
          </p:cNvPicPr>
          <p:nvPr/>
        </p:nvPicPr>
        <p:blipFill rotWithShape="1">
          <a:blip r:embed="rId2">
            <a:alphaModFix/>
          </a:blip>
          <a:srcRect t="28089" b="15672"/>
          <a:stretch/>
        </p:blipFill>
        <p:spPr>
          <a:xfrm>
            <a:off x="20" y="10"/>
            <a:ext cx="12191980" cy="6856614"/>
          </a:xfrm>
          <a:prstGeom prst="rect">
            <a:avLst/>
          </a:prstGeom>
        </p:spPr>
      </p:pic>
      <p:sp>
        <p:nvSpPr>
          <p:cNvPr id="12" name="Rectangle 11">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B3C33B53-7833-11EA-B729-F1886A61AF5F}"/>
              </a:ext>
            </a:extLst>
          </p:cNvPr>
          <p:cNvSpPr>
            <a:spLocks noGrp="1"/>
          </p:cNvSpPr>
          <p:nvPr>
            <p:ph type="ctrTitle"/>
          </p:nvPr>
        </p:nvSpPr>
        <p:spPr>
          <a:xfrm>
            <a:off x="996275" y="744909"/>
            <a:ext cx="10190071" cy="3145855"/>
          </a:xfrm>
        </p:spPr>
        <p:txBody>
          <a:bodyPr anchor="b">
            <a:normAutofit/>
          </a:bodyPr>
          <a:lstStyle/>
          <a:p>
            <a:pPr>
              <a:lnSpc>
                <a:spcPct val="90000"/>
              </a:lnSpc>
            </a:pPr>
            <a:r>
              <a:rPr lang="en-US" sz="3000">
                <a:solidFill>
                  <a:srgbClr val="FFFFFF"/>
                </a:solidFill>
                <a:effectLst/>
                <a:latin typeface="Calibri" panose="020F0502020204030204" pitchFamily="34" charset="0"/>
                <a:ea typeface="Yu Mincho" panose="02020400000000000000" pitchFamily="18" charset="-128"/>
                <a:cs typeface="Arial" panose="020B0604020202020204" pitchFamily="34" charset="0"/>
              </a:rPr>
              <a:t>ACTW would like to acknowledge this project in the context of a larger movement associated with </a:t>
            </a:r>
            <a:r>
              <a:rPr lang="en-US" sz="3000" u="sng">
                <a:solidFill>
                  <a:srgbClr val="FFFFFF"/>
                </a:solidFill>
                <a:effectLst/>
                <a:latin typeface="Calibri" panose="020F0502020204030204" pitchFamily="34" charset="0"/>
                <a:ea typeface="Yu Mincho" panose="02020400000000000000" pitchFamily="18" charset="-128"/>
                <a:cs typeface="Arial" panose="020B0604020202020204" pitchFamily="34" charset="0"/>
                <a:hlinkClick r:id="rId3"/>
              </a:rPr>
              <a:t>IE 2030</a:t>
            </a:r>
            <a:r>
              <a:rPr lang="en-US" sz="3000">
                <a:solidFill>
                  <a:srgbClr val="FFFFFF"/>
                </a:solidFill>
                <a:effectLst/>
                <a:latin typeface="Calibri" panose="020F0502020204030204" pitchFamily="34" charset="0"/>
                <a:ea typeface="Yu Mincho" panose="02020400000000000000" pitchFamily="18" charset="-128"/>
                <a:cs typeface="Arial" panose="020B0604020202020204" pitchFamily="34" charset="0"/>
              </a:rPr>
              <a:t>. With the goal of moving communities from the need for critical resources to one of vital conditions, intentional care is given to creating a well-being economy. Here, wellness is at the center of economic growth, business strategies, and policy design.</a:t>
            </a:r>
            <a:br>
              <a:rPr lang="en-US" sz="3000">
                <a:solidFill>
                  <a:srgbClr val="FFFFFF"/>
                </a:solidFill>
                <a:effectLst/>
                <a:latin typeface="Calibri" panose="020F0502020204030204" pitchFamily="34" charset="0"/>
                <a:ea typeface="Yu Mincho" panose="02020400000000000000" pitchFamily="18" charset="-128"/>
                <a:cs typeface="Arial" panose="020B0604020202020204" pitchFamily="34" charset="0"/>
              </a:rPr>
            </a:br>
            <a:endParaRPr lang="en-US" sz="3000">
              <a:solidFill>
                <a:srgbClr val="FFFFFF"/>
              </a:solidFill>
            </a:endParaRPr>
          </a:p>
        </p:txBody>
      </p:sp>
    </p:spTree>
    <p:extLst>
      <p:ext uri="{BB962C8B-B14F-4D97-AF65-F5344CB8AC3E}">
        <p14:creationId xmlns:p14="http://schemas.microsoft.com/office/powerpoint/2010/main" val="348879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One Book One College</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538521" y="3524391"/>
            <a:ext cx="615939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B03A4596-7AF6-9A88-854B-7A96E6AFFE7B}"/>
              </a:ext>
            </a:extLst>
          </p:cNvPr>
          <p:cNvPicPr>
            <a:picLocks noChangeAspect="1"/>
          </p:cNvPicPr>
          <p:nvPr/>
        </p:nvPicPr>
        <p:blipFill>
          <a:blip r:embed="rId3"/>
          <a:stretch>
            <a:fillRect/>
          </a:stretch>
        </p:blipFill>
        <p:spPr>
          <a:xfrm>
            <a:off x="466307" y="1668657"/>
            <a:ext cx="2359356" cy="2834886"/>
          </a:xfrm>
          <a:prstGeom prst="rect">
            <a:avLst/>
          </a:prstGeom>
        </p:spPr>
      </p:pic>
    </p:spTree>
    <p:extLst>
      <p:ext uri="{BB962C8B-B14F-4D97-AF65-F5344CB8AC3E}">
        <p14:creationId xmlns:p14="http://schemas.microsoft.com/office/powerpoint/2010/main" val="1021396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C8FA-3F23-6D5B-52A0-F445B2E8B380}"/>
              </a:ext>
            </a:extLst>
          </p:cNvPr>
          <p:cNvSpPr>
            <a:spLocks noGrp="1"/>
          </p:cNvSpPr>
          <p:nvPr>
            <p:ph type="title"/>
          </p:nvPr>
        </p:nvSpPr>
        <p:spPr/>
        <p:txBody>
          <a:bodyPr/>
          <a:lstStyle/>
          <a:p>
            <a:r>
              <a:rPr lang="en-US"/>
              <a:t>Thank you, One Book Team!</a:t>
            </a:r>
          </a:p>
        </p:txBody>
      </p:sp>
      <p:sp>
        <p:nvSpPr>
          <p:cNvPr id="3" name="Content Placeholder 2">
            <a:extLst>
              <a:ext uri="{FF2B5EF4-FFF2-40B4-BE49-F238E27FC236}">
                <a16:creationId xmlns:a16="http://schemas.microsoft.com/office/drawing/2014/main" id="{9063891A-D2A7-4648-AB2A-C3B00445886E}"/>
              </a:ext>
            </a:extLst>
          </p:cNvPr>
          <p:cNvSpPr>
            <a:spLocks noGrp="1"/>
          </p:cNvSpPr>
          <p:nvPr>
            <p:ph idx="1"/>
          </p:nvPr>
        </p:nvSpPr>
        <p:spPr>
          <a:xfrm>
            <a:off x="4008690" y="1594888"/>
            <a:ext cx="3468880" cy="4351338"/>
          </a:xfrm>
        </p:spPr>
        <p:txBody>
          <a:bodyPr>
            <a:normAutofit fontScale="85000" lnSpcReduction="20000"/>
          </a:bodyPr>
          <a:lstStyle/>
          <a:p>
            <a:r>
              <a:rPr lang="en-US"/>
              <a:t>Judy Cannon</a:t>
            </a:r>
          </a:p>
          <a:p>
            <a:r>
              <a:rPr lang="en-US"/>
              <a:t>Rejoice Chavira</a:t>
            </a:r>
          </a:p>
          <a:p>
            <a:r>
              <a:rPr lang="en-US"/>
              <a:t>Chloe de los Reyes</a:t>
            </a:r>
          </a:p>
          <a:p>
            <a:r>
              <a:rPr lang="en-US"/>
              <a:t>Ciera Divens</a:t>
            </a:r>
          </a:p>
          <a:p>
            <a:r>
              <a:rPr lang="en-US"/>
              <a:t>Ed Ferrari</a:t>
            </a:r>
          </a:p>
          <a:p>
            <a:r>
              <a:rPr lang="en-US"/>
              <a:t>Kashaunda Harris</a:t>
            </a:r>
          </a:p>
          <a:p>
            <a:r>
              <a:rPr lang="en-US"/>
              <a:t>Monica </a:t>
            </a:r>
            <a:r>
              <a:rPr lang="en-US" err="1"/>
              <a:t>Khalaj-LeCorre</a:t>
            </a:r>
            <a:endParaRPr lang="en-US"/>
          </a:p>
          <a:p>
            <a:r>
              <a:rPr lang="en-US"/>
              <a:t>Eugenia Livingston</a:t>
            </a:r>
          </a:p>
          <a:p>
            <a:r>
              <a:rPr lang="en-US"/>
              <a:t>Natalie Lopez</a:t>
            </a:r>
          </a:p>
          <a:p>
            <a:r>
              <a:rPr lang="en-US"/>
              <a:t>Ericka Paddock</a:t>
            </a:r>
          </a:p>
          <a:p>
            <a:r>
              <a:rPr lang="en-US"/>
              <a:t>Michelle Riggs</a:t>
            </a:r>
          </a:p>
          <a:p>
            <a:endParaRPr lang="en-US"/>
          </a:p>
        </p:txBody>
      </p:sp>
    </p:spTree>
    <p:extLst>
      <p:ext uri="{BB962C8B-B14F-4D97-AF65-F5344CB8AC3E}">
        <p14:creationId xmlns:p14="http://schemas.microsoft.com/office/powerpoint/2010/main" val="3222863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81BFEE-9C76-135B-7AC2-1B47BCE4D1EF}"/>
              </a:ext>
            </a:extLst>
          </p:cNvPr>
          <p:cNvSpPr>
            <a:spLocks noGrp="1"/>
          </p:cNvSpPr>
          <p:nvPr>
            <p:ph type="title"/>
          </p:nvPr>
        </p:nvSpPr>
        <p:spPr>
          <a:xfrm>
            <a:off x="0" y="6036165"/>
            <a:ext cx="3373315" cy="918552"/>
          </a:xfrm>
        </p:spPr>
        <p:txBody>
          <a:bodyPr/>
          <a:lstStyle/>
          <a:p>
            <a:r>
              <a:rPr lang="en-US" dirty="0"/>
              <a:t>Spring, 2024</a:t>
            </a:r>
          </a:p>
        </p:txBody>
      </p:sp>
      <p:graphicFrame>
        <p:nvGraphicFramePr>
          <p:cNvPr id="5" name="Content Placeholder 4">
            <a:extLst>
              <a:ext uri="{FF2B5EF4-FFF2-40B4-BE49-F238E27FC236}">
                <a16:creationId xmlns:a16="http://schemas.microsoft.com/office/drawing/2014/main" id="{8A7AE87D-232C-1040-671A-2AAAC5F3C893}"/>
              </a:ext>
            </a:extLst>
          </p:cNvPr>
          <p:cNvGraphicFramePr>
            <a:graphicFrameLocks noGrp="1"/>
          </p:cNvGraphicFramePr>
          <p:nvPr>
            <p:ph idx="1"/>
            <p:extLst>
              <p:ext uri="{D42A27DB-BD31-4B8C-83A1-F6EECF244321}">
                <p14:modId xmlns:p14="http://schemas.microsoft.com/office/powerpoint/2010/main" val="4112605269"/>
              </p:ext>
            </p:extLst>
          </p:nvPr>
        </p:nvGraphicFramePr>
        <p:xfrm>
          <a:off x="90854" y="299921"/>
          <a:ext cx="11775829" cy="5852160"/>
        </p:xfrm>
        <a:graphic>
          <a:graphicData uri="http://schemas.openxmlformats.org/drawingml/2006/table">
            <a:tbl>
              <a:tblPr firstRow="1" bandRow="1">
                <a:tableStyleId>{5C22544A-7EE6-4342-B048-85BDC9FD1C3A}</a:tableStyleId>
              </a:tblPr>
              <a:tblGrid>
                <a:gridCol w="3292708">
                  <a:extLst>
                    <a:ext uri="{9D8B030D-6E8A-4147-A177-3AD203B41FA5}">
                      <a16:colId xmlns:a16="http://schemas.microsoft.com/office/drawing/2014/main" val="2552026695"/>
                    </a:ext>
                  </a:extLst>
                </a:gridCol>
                <a:gridCol w="1245200">
                  <a:extLst>
                    <a:ext uri="{9D8B030D-6E8A-4147-A177-3AD203B41FA5}">
                      <a16:colId xmlns:a16="http://schemas.microsoft.com/office/drawing/2014/main" val="1136109261"/>
                    </a:ext>
                  </a:extLst>
                </a:gridCol>
                <a:gridCol w="3555913">
                  <a:extLst>
                    <a:ext uri="{9D8B030D-6E8A-4147-A177-3AD203B41FA5}">
                      <a16:colId xmlns:a16="http://schemas.microsoft.com/office/drawing/2014/main" val="3591843676"/>
                    </a:ext>
                  </a:extLst>
                </a:gridCol>
                <a:gridCol w="3682008">
                  <a:extLst>
                    <a:ext uri="{9D8B030D-6E8A-4147-A177-3AD203B41FA5}">
                      <a16:colId xmlns:a16="http://schemas.microsoft.com/office/drawing/2014/main" val="2046213237"/>
                    </a:ext>
                  </a:extLst>
                </a:gridCol>
              </a:tblGrid>
              <a:tr h="344940">
                <a:tc>
                  <a:txBody>
                    <a:bodyPr/>
                    <a:lstStyle/>
                    <a:p>
                      <a:r>
                        <a:rPr lang="en-US"/>
                        <a:t>When</a:t>
                      </a:r>
                    </a:p>
                  </a:txBody>
                  <a:tcPr/>
                </a:tc>
                <a:tc>
                  <a:txBody>
                    <a:bodyPr/>
                    <a:lstStyle/>
                    <a:p>
                      <a:r>
                        <a:rPr lang="en-US"/>
                        <a:t>Where</a:t>
                      </a:r>
                    </a:p>
                  </a:txBody>
                  <a:tcPr/>
                </a:tc>
                <a:tc>
                  <a:txBody>
                    <a:bodyPr/>
                    <a:lstStyle/>
                    <a:p>
                      <a:r>
                        <a:rPr lang="en-US" dirty="0"/>
                        <a:t>What</a:t>
                      </a:r>
                    </a:p>
                  </a:txBody>
                  <a:tcPr/>
                </a:tc>
                <a:tc>
                  <a:txBody>
                    <a:bodyPr/>
                    <a:lstStyle/>
                    <a:p>
                      <a:r>
                        <a:rPr lang="en-US"/>
                        <a:t>Note</a:t>
                      </a:r>
                    </a:p>
                  </a:txBody>
                  <a:tcPr/>
                </a:tc>
                <a:extLst>
                  <a:ext uri="{0D108BD9-81ED-4DB2-BD59-A6C34878D82A}">
                    <a16:rowId xmlns:a16="http://schemas.microsoft.com/office/drawing/2014/main" val="2008977640"/>
                  </a:ext>
                </a:extLst>
              </a:tr>
              <a:tr h="862349">
                <a:tc>
                  <a:txBody>
                    <a:bodyPr/>
                    <a:lstStyle/>
                    <a:p>
                      <a:r>
                        <a:rPr lang="en-US"/>
                        <a:t>January 24 at noon</a:t>
                      </a:r>
                    </a:p>
                  </a:txBody>
                  <a:tcPr/>
                </a:tc>
                <a:tc>
                  <a:txBody>
                    <a:bodyPr/>
                    <a:lstStyle/>
                    <a:p>
                      <a:r>
                        <a:rPr lang="en-US"/>
                        <a:t>Library</a:t>
                      </a:r>
                    </a:p>
                  </a:txBody>
                  <a:tcPr/>
                </a:tc>
                <a:tc>
                  <a:txBody>
                    <a:bodyPr/>
                    <a:lstStyle/>
                    <a:p>
                      <a:r>
                        <a:rPr lang="en-US"/>
                        <a:t>Gallery Walk Opening</a:t>
                      </a:r>
                    </a:p>
                  </a:txBody>
                  <a:tcPr/>
                </a:tc>
                <a:tc>
                  <a:txBody>
                    <a:bodyPr/>
                    <a:lstStyle/>
                    <a:p>
                      <a:r>
                        <a:rPr lang="en-US"/>
                        <a:t>Come explore the Smithsonian display related to the internment of Japanese-Americans</a:t>
                      </a:r>
                    </a:p>
                  </a:txBody>
                  <a:tcPr/>
                </a:tc>
                <a:extLst>
                  <a:ext uri="{0D108BD9-81ED-4DB2-BD59-A6C34878D82A}">
                    <a16:rowId xmlns:a16="http://schemas.microsoft.com/office/drawing/2014/main" val="4069271195"/>
                  </a:ext>
                </a:extLst>
              </a:tr>
              <a:tr h="862349">
                <a:tc>
                  <a:txBody>
                    <a:bodyPr/>
                    <a:lstStyle/>
                    <a:p>
                      <a:r>
                        <a:rPr lang="en-US"/>
                        <a:t>Ongoing</a:t>
                      </a:r>
                    </a:p>
                  </a:txBody>
                  <a:tcPr/>
                </a:tc>
                <a:tc>
                  <a:txBody>
                    <a:bodyPr/>
                    <a:lstStyle/>
                    <a:p>
                      <a:r>
                        <a:rPr lang="en-US" dirty="0"/>
                        <a:t>Library</a:t>
                      </a:r>
                    </a:p>
                  </a:txBody>
                  <a:tcPr/>
                </a:tc>
                <a:tc>
                  <a:txBody>
                    <a:bodyPr/>
                    <a:lstStyle/>
                    <a:p>
                      <a:r>
                        <a:rPr lang="en-US" dirty="0"/>
                        <a:t>Gallery Walk</a:t>
                      </a:r>
                    </a:p>
                  </a:txBody>
                  <a:tcPr/>
                </a:tc>
                <a:tc>
                  <a:txBody>
                    <a:bodyPr/>
                    <a:lstStyle/>
                    <a:p>
                      <a:r>
                        <a:rPr lang="en-US"/>
                        <a:t>View the Smithsonian posters housed in the library and invite your students to share their reflections</a:t>
                      </a:r>
                    </a:p>
                  </a:txBody>
                  <a:tcPr/>
                </a:tc>
                <a:extLst>
                  <a:ext uri="{0D108BD9-81ED-4DB2-BD59-A6C34878D82A}">
                    <a16:rowId xmlns:a16="http://schemas.microsoft.com/office/drawing/2014/main" val="3440311195"/>
                  </a:ext>
                </a:extLst>
              </a:tr>
              <a:tr h="603644">
                <a:tc>
                  <a:txBody>
                    <a:bodyPr/>
                    <a:lstStyle/>
                    <a:p>
                      <a:r>
                        <a:rPr lang="en-US"/>
                        <a:t>1</a:t>
                      </a:r>
                      <a:r>
                        <a:rPr lang="en-US" baseline="30000"/>
                        <a:t>st</a:t>
                      </a:r>
                      <a:r>
                        <a:rPr lang="en-US"/>
                        <a:t> and 3</a:t>
                      </a:r>
                      <a:r>
                        <a:rPr lang="en-US" baseline="30000"/>
                        <a:t>rd</a:t>
                      </a:r>
                      <a:r>
                        <a:rPr lang="en-US"/>
                        <a:t> Thursday at 2:00pm</a:t>
                      </a:r>
                    </a:p>
                  </a:txBody>
                  <a:tcPr/>
                </a:tc>
                <a:tc>
                  <a:txBody>
                    <a:bodyPr/>
                    <a:lstStyle/>
                    <a:p>
                      <a:r>
                        <a:rPr lang="en-US"/>
                        <a:t>Library</a:t>
                      </a:r>
                    </a:p>
                  </a:txBody>
                  <a:tcPr/>
                </a:tc>
                <a:tc>
                  <a:txBody>
                    <a:bodyPr/>
                    <a:lstStyle/>
                    <a:p>
                      <a:r>
                        <a:rPr lang="en-US"/>
                        <a:t>Book Discussion</a:t>
                      </a:r>
                    </a:p>
                  </a:txBody>
                  <a:tcPr/>
                </a:tc>
                <a:tc>
                  <a:txBody>
                    <a:bodyPr/>
                    <a:lstStyle/>
                    <a:p>
                      <a:r>
                        <a:rPr lang="en-US"/>
                        <a:t>You do NOT have to have read the book to participate!</a:t>
                      </a:r>
                    </a:p>
                  </a:txBody>
                  <a:tcPr/>
                </a:tc>
                <a:extLst>
                  <a:ext uri="{0D108BD9-81ED-4DB2-BD59-A6C34878D82A}">
                    <a16:rowId xmlns:a16="http://schemas.microsoft.com/office/drawing/2014/main" val="2645344921"/>
                  </a:ext>
                </a:extLst>
              </a:tr>
              <a:tr h="344940">
                <a:tc>
                  <a:txBody>
                    <a:bodyPr/>
                    <a:lstStyle/>
                    <a:p>
                      <a:r>
                        <a:rPr lang="en-US"/>
                        <a:t>February 7 at 12:00</a:t>
                      </a:r>
                    </a:p>
                  </a:txBody>
                  <a:tcPr/>
                </a:tc>
                <a:tc>
                  <a:txBody>
                    <a:bodyPr/>
                    <a:lstStyle/>
                    <a:p>
                      <a:endParaRPr lang="en-US"/>
                    </a:p>
                  </a:txBody>
                  <a:tcPr/>
                </a:tc>
                <a:tc>
                  <a:txBody>
                    <a:bodyPr/>
                    <a:lstStyle/>
                    <a:p>
                      <a:r>
                        <a:rPr lang="en-US"/>
                        <a:t>Reading a Graphic Novel</a:t>
                      </a:r>
                    </a:p>
                  </a:txBody>
                  <a:tcPr/>
                </a:tc>
                <a:tc>
                  <a:txBody>
                    <a:bodyPr/>
                    <a:lstStyle/>
                    <a:p>
                      <a:endParaRPr lang="en-US"/>
                    </a:p>
                  </a:txBody>
                  <a:tcPr/>
                </a:tc>
                <a:extLst>
                  <a:ext uri="{0D108BD9-81ED-4DB2-BD59-A6C34878D82A}">
                    <a16:rowId xmlns:a16="http://schemas.microsoft.com/office/drawing/2014/main" val="522588431"/>
                  </a:ext>
                </a:extLst>
              </a:tr>
              <a:tr h="603644">
                <a:tc>
                  <a:txBody>
                    <a:bodyPr/>
                    <a:lstStyle/>
                    <a:p>
                      <a:r>
                        <a:rPr lang="en-US"/>
                        <a:t>February 21 at 12:00</a:t>
                      </a:r>
                    </a:p>
                  </a:txBody>
                  <a:tcPr/>
                </a:tc>
                <a:tc>
                  <a:txBody>
                    <a:bodyPr/>
                    <a:lstStyle/>
                    <a:p>
                      <a:r>
                        <a:rPr lang="en-US"/>
                        <a:t>Zoom</a:t>
                      </a:r>
                    </a:p>
                  </a:txBody>
                  <a:tcPr/>
                </a:tc>
                <a:tc>
                  <a:txBody>
                    <a:bodyPr/>
                    <a:lstStyle/>
                    <a:p>
                      <a:r>
                        <a:rPr lang="en-US"/>
                        <a:t>Documentary Screening:  A Question of Loyalty</a:t>
                      </a:r>
                    </a:p>
                  </a:txBody>
                  <a:tcPr/>
                </a:tc>
                <a:tc>
                  <a:txBody>
                    <a:bodyPr/>
                    <a:lstStyle/>
                    <a:p>
                      <a:endParaRPr lang="en-US"/>
                    </a:p>
                  </a:txBody>
                  <a:tcPr/>
                </a:tc>
                <a:extLst>
                  <a:ext uri="{0D108BD9-81ED-4DB2-BD59-A6C34878D82A}">
                    <a16:rowId xmlns:a16="http://schemas.microsoft.com/office/drawing/2014/main" val="516038601"/>
                  </a:ext>
                </a:extLst>
              </a:tr>
              <a:tr h="344940">
                <a:tc>
                  <a:txBody>
                    <a:bodyPr/>
                    <a:lstStyle/>
                    <a:p>
                      <a:r>
                        <a:rPr lang="en-US"/>
                        <a:t>March 6 at 12:00</a:t>
                      </a:r>
                    </a:p>
                  </a:txBody>
                  <a:tcPr/>
                </a:tc>
                <a:tc>
                  <a:txBody>
                    <a:bodyPr/>
                    <a:lstStyle/>
                    <a:p>
                      <a:endParaRPr lang="en-US"/>
                    </a:p>
                  </a:txBody>
                  <a:tcPr/>
                </a:tc>
                <a:tc>
                  <a:txBody>
                    <a:bodyPr/>
                    <a:lstStyle/>
                    <a:p>
                      <a:r>
                        <a:rPr lang="en-US"/>
                        <a:t>Honors Presentation</a:t>
                      </a:r>
                    </a:p>
                  </a:txBody>
                  <a:tcPr/>
                </a:tc>
                <a:tc>
                  <a:txBody>
                    <a:bodyPr/>
                    <a:lstStyle/>
                    <a:p>
                      <a:endParaRPr lang="en-US"/>
                    </a:p>
                  </a:txBody>
                  <a:tcPr/>
                </a:tc>
                <a:extLst>
                  <a:ext uri="{0D108BD9-81ED-4DB2-BD59-A6C34878D82A}">
                    <a16:rowId xmlns:a16="http://schemas.microsoft.com/office/drawing/2014/main" val="2211879853"/>
                  </a:ext>
                </a:extLst>
              </a:tr>
              <a:tr h="603644">
                <a:tc>
                  <a:txBody>
                    <a:bodyPr/>
                    <a:lstStyle/>
                    <a:p>
                      <a:r>
                        <a:rPr lang="en-US"/>
                        <a:t>March 27 at 12:00</a:t>
                      </a:r>
                    </a:p>
                  </a:txBody>
                  <a:tcPr/>
                </a:tc>
                <a:tc>
                  <a:txBody>
                    <a:bodyPr/>
                    <a:lstStyle/>
                    <a:p>
                      <a:r>
                        <a:rPr lang="en-US"/>
                        <a:t>LRC 226</a:t>
                      </a:r>
                    </a:p>
                  </a:txBody>
                  <a:tcPr/>
                </a:tc>
                <a:tc>
                  <a:txBody>
                    <a:bodyPr/>
                    <a:lstStyle/>
                    <a:p>
                      <a:r>
                        <a:rPr lang="en-US"/>
                        <a:t>Documentary Screening – Children of the Camps</a:t>
                      </a:r>
                    </a:p>
                  </a:txBody>
                  <a:tcPr/>
                </a:tc>
                <a:tc>
                  <a:txBody>
                    <a:bodyPr/>
                    <a:lstStyle/>
                    <a:p>
                      <a:endParaRPr lang="en-US"/>
                    </a:p>
                  </a:txBody>
                  <a:tcPr/>
                </a:tc>
                <a:extLst>
                  <a:ext uri="{0D108BD9-81ED-4DB2-BD59-A6C34878D82A}">
                    <a16:rowId xmlns:a16="http://schemas.microsoft.com/office/drawing/2014/main" val="1353890246"/>
                  </a:ext>
                </a:extLst>
              </a:tr>
              <a:tr h="344940">
                <a:tc>
                  <a:txBody>
                    <a:bodyPr/>
                    <a:lstStyle/>
                    <a:p>
                      <a:r>
                        <a:rPr lang="en-US"/>
                        <a:t>April 9 at 4:30</a:t>
                      </a:r>
                    </a:p>
                  </a:txBody>
                  <a:tcPr/>
                </a:tc>
                <a:tc>
                  <a:txBody>
                    <a:bodyPr/>
                    <a:lstStyle/>
                    <a:p>
                      <a:r>
                        <a:rPr lang="en-US"/>
                        <a:t>PAC</a:t>
                      </a:r>
                    </a:p>
                  </a:txBody>
                  <a:tcPr/>
                </a:tc>
                <a:tc>
                  <a:txBody>
                    <a:bodyPr/>
                    <a:lstStyle/>
                    <a:p>
                      <a:r>
                        <a:rPr lang="en-US"/>
                        <a:t>An Evening with George Takei</a:t>
                      </a:r>
                    </a:p>
                  </a:txBody>
                  <a:tcPr/>
                </a:tc>
                <a:tc>
                  <a:txBody>
                    <a:bodyPr/>
                    <a:lstStyle/>
                    <a:p>
                      <a:r>
                        <a:rPr lang="en-US"/>
                        <a:t>A Q&amp;A with the author</a:t>
                      </a:r>
                    </a:p>
                  </a:txBody>
                  <a:tcPr/>
                </a:tc>
                <a:extLst>
                  <a:ext uri="{0D108BD9-81ED-4DB2-BD59-A6C34878D82A}">
                    <a16:rowId xmlns:a16="http://schemas.microsoft.com/office/drawing/2014/main" val="416642784"/>
                  </a:ext>
                </a:extLst>
              </a:tr>
              <a:tr h="603644">
                <a:tc>
                  <a:txBody>
                    <a:bodyPr/>
                    <a:lstStyle/>
                    <a:p>
                      <a:r>
                        <a:rPr lang="en-US"/>
                        <a:t>April 17 at 12:00</a:t>
                      </a:r>
                    </a:p>
                  </a:txBody>
                  <a:tcPr/>
                </a:tc>
                <a:tc>
                  <a:txBody>
                    <a:bodyPr/>
                    <a:lstStyle/>
                    <a:p>
                      <a:r>
                        <a:rPr lang="en-US"/>
                        <a:t>Zoom</a:t>
                      </a:r>
                    </a:p>
                  </a:txBody>
                  <a:tcPr/>
                </a:tc>
                <a:tc>
                  <a:txBody>
                    <a:bodyPr/>
                    <a:lstStyle/>
                    <a:p>
                      <a:r>
                        <a:rPr lang="en-US"/>
                        <a:t>Guest Speaker Pat Hayashi</a:t>
                      </a:r>
                    </a:p>
                  </a:txBody>
                  <a:tcPr/>
                </a:tc>
                <a:tc>
                  <a:txBody>
                    <a:bodyPr/>
                    <a:lstStyle/>
                    <a:p>
                      <a:r>
                        <a:rPr lang="en-US" dirty="0"/>
                        <a:t>Meet Mr. Hayashi who was born in an internment camp</a:t>
                      </a:r>
                    </a:p>
                  </a:txBody>
                  <a:tcPr/>
                </a:tc>
                <a:extLst>
                  <a:ext uri="{0D108BD9-81ED-4DB2-BD59-A6C34878D82A}">
                    <a16:rowId xmlns:a16="http://schemas.microsoft.com/office/drawing/2014/main" val="4114047638"/>
                  </a:ext>
                </a:extLst>
              </a:tr>
            </a:tbl>
          </a:graphicData>
        </a:graphic>
      </p:graphicFrame>
    </p:spTree>
    <p:extLst>
      <p:ext uri="{BB962C8B-B14F-4D97-AF65-F5344CB8AC3E}">
        <p14:creationId xmlns:p14="http://schemas.microsoft.com/office/powerpoint/2010/main" val="2103015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5C33-5E51-2B78-28A3-25F0A26A1EE6}"/>
              </a:ext>
            </a:extLst>
          </p:cNvPr>
          <p:cNvSpPr>
            <a:spLocks noGrp="1"/>
          </p:cNvSpPr>
          <p:nvPr>
            <p:ph type="title"/>
          </p:nvPr>
        </p:nvSpPr>
        <p:spPr/>
        <p:txBody>
          <a:bodyPr/>
          <a:lstStyle/>
          <a:p>
            <a:r>
              <a:rPr lang="en-US"/>
              <a:t>Gallery Walk</a:t>
            </a:r>
          </a:p>
        </p:txBody>
      </p:sp>
      <p:sp>
        <p:nvSpPr>
          <p:cNvPr id="3" name="Content Placeholder 2">
            <a:extLst>
              <a:ext uri="{FF2B5EF4-FFF2-40B4-BE49-F238E27FC236}">
                <a16:creationId xmlns:a16="http://schemas.microsoft.com/office/drawing/2014/main" id="{95548510-4BC4-9035-60B6-9297CE256B40}"/>
              </a:ext>
            </a:extLst>
          </p:cNvPr>
          <p:cNvSpPr>
            <a:spLocks noGrp="1"/>
          </p:cNvSpPr>
          <p:nvPr>
            <p:ph sz="half" idx="1"/>
          </p:nvPr>
        </p:nvSpPr>
        <p:spPr>
          <a:xfrm>
            <a:off x="6324600" y="1253331"/>
            <a:ext cx="5181600" cy="4351338"/>
          </a:xfrm>
        </p:spPr>
        <p:txBody>
          <a:bodyPr/>
          <a:lstStyle/>
          <a:p>
            <a:r>
              <a:rPr lang="en-US"/>
              <a:t>Stop by the library and view the posters </a:t>
            </a:r>
            <a:r>
              <a:rPr lang="en-US" i="1"/>
              <a:t>Righting a Wrong: Japanese Americans and World War II</a:t>
            </a:r>
          </a:p>
          <a:p>
            <a:r>
              <a:rPr lang="en-US"/>
              <a:t>Each Poster poses questions.  You are encouraged to share reflections on those questions</a:t>
            </a:r>
          </a:p>
          <a:p>
            <a:r>
              <a:rPr lang="en-US"/>
              <a:t>Bring your class to the library to add to the dialogue!</a:t>
            </a:r>
          </a:p>
        </p:txBody>
      </p:sp>
      <p:pic>
        <p:nvPicPr>
          <p:cNvPr id="6" name="Content Placeholder 5">
            <a:extLst>
              <a:ext uri="{FF2B5EF4-FFF2-40B4-BE49-F238E27FC236}">
                <a16:creationId xmlns:a16="http://schemas.microsoft.com/office/drawing/2014/main" id="{FE6D0D8E-2BD0-A1BD-939D-670CE90D1E51}"/>
              </a:ext>
            </a:extLst>
          </p:cNvPr>
          <p:cNvPicPr>
            <a:picLocks noGrp="1" noChangeAspect="1"/>
          </p:cNvPicPr>
          <p:nvPr>
            <p:ph sz="half" idx="2"/>
          </p:nvPr>
        </p:nvPicPr>
        <p:blipFill>
          <a:blip r:embed="rId2"/>
          <a:stretch>
            <a:fillRect/>
          </a:stretch>
        </p:blipFill>
        <p:spPr>
          <a:xfrm>
            <a:off x="581025" y="1800021"/>
            <a:ext cx="5181600" cy="3488146"/>
          </a:xfrm>
        </p:spPr>
      </p:pic>
    </p:spTree>
    <p:extLst>
      <p:ext uri="{BB962C8B-B14F-4D97-AF65-F5344CB8AC3E}">
        <p14:creationId xmlns:p14="http://schemas.microsoft.com/office/powerpoint/2010/main" val="4283320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72FB4D-A291-396E-B670-67DF1E82BBBF}"/>
              </a:ext>
            </a:extLst>
          </p:cNvPr>
          <p:cNvSpPr>
            <a:spLocks noGrp="1"/>
          </p:cNvSpPr>
          <p:nvPr>
            <p:ph type="title"/>
          </p:nvPr>
        </p:nvSpPr>
        <p:spPr/>
        <p:txBody>
          <a:bodyPr/>
          <a:lstStyle/>
          <a:p>
            <a:r>
              <a:rPr lang="en-US"/>
              <a:t>George Takei</a:t>
            </a:r>
          </a:p>
        </p:txBody>
      </p:sp>
      <p:sp>
        <p:nvSpPr>
          <p:cNvPr id="3" name="Content Placeholder 2">
            <a:extLst>
              <a:ext uri="{FF2B5EF4-FFF2-40B4-BE49-F238E27FC236}">
                <a16:creationId xmlns:a16="http://schemas.microsoft.com/office/drawing/2014/main" id="{E31DA596-ABBF-04AC-F267-C47B6A53C1AB}"/>
              </a:ext>
            </a:extLst>
          </p:cNvPr>
          <p:cNvSpPr>
            <a:spLocks noGrp="1"/>
          </p:cNvSpPr>
          <p:nvPr>
            <p:ph sz="half" idx="1"/>
          </p:nvPr>
        </p:nvSpPr>
        <p:spPr/>
        <p:txBody>
          <a:bodyPr vert="horz" lIns="91440" tIns="45720" rIns="91440" bIns="45720" rtlCol="0" anchor="t">
            <a:normAutofit/>
          </a:bodyPr>
          <a:lstStyle/>
          <a:p>
            <a:r>
              <a:rPr lang="en-US"/>
              <a:t>April 9</a:t>
            </a:r>
          </a:p>
          <a:p>
            <a:r>
              <a:rPr lang="en-US"/>
              <a:t>4:30pm</a:t>
            </a:r>
          </a:p>
          <a:p>
            <a:endParaRPr lang="en-US"/>
          </a:p>
          <a:p>
            <a:pPr marL="0" indent="0">
              <a:buNone/>
            </a:pPr>
            <a:endParaRPr lang="en-US"/>
          </a:p>
        </p:txBody>
      </p:sp>
      <p:pic>
        <p:nvPicPr>
          <p:cNvPr id="7" name="Content Placeholder 6">
            <a:extLst>
              <a:ext uri="{FF2B5EF4-FFF2-40B4-BE49-F238E27FC236}">
                <a16:creationId xmlns:a16="http://schemas.microsoft.com/office/drawing/2014/main" id="{0B6B5090-C7CA-C88C-515A-A451E6329880}"/>
              </a:ext>
            </a:extLst>
          </p:cNvPr>
          <p:cNvPicPr>
            <a:picLocks noGrp="1" noChangeAspect="1"/>
          </p:cNvPicPr>
          <p:nvPr>
            <p:ph sz="half" idx="2"/>
          </p:nvPr>
        </p:nvPicPr>
        <p:blipFill>
          <a:blip r:embed="rId2"/>
          <a:stretch>
            <a:fillRect/>
          </a:stretch>
        </p:blipFill>
        <p:spPr>
          <a:xfrm>
            <a:off x="5715000" y="1525073"/>
            <a:ext cx="5181600" cy="3447491"/>
          </a:xfrm>
          <a:prstGeom prst="rect">
            <a:avLst/>
          </a:prstGeom>
        </p:spPr>
      </p:pic>
    </p:spTree>
    <p:extLst>
      <p:ext uri="{BB962C8B-B14F-4D97-AF65-F5344CB8AC3E}">
        <p14:creationId xmlns:p14="http://schemas.microsoft.com/office/powerpoint/2010/main" val="4203592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8E5A7A-15CF-15F7-5180-BF4B318ADBA6}"/>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a:t>Additional Resources</a:t>
            </a:r>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9" name="Picture 8" descr="A hand holding a book&#10;&#10;Description automatically generated">
            <a:extLst>
              <a:ext uri="{FF2B5EF4-FFF2-40B4-BE49-F238E27FC236}">
                <a16:creationId xmlns:a16="http://schemas.microsoft.com/office/drawing/2014/main" id="{7209EC6A-57DF-2BC0-B55E-178A4DAB8528}"/>
              </a:ext>
            </a:extLst>
          </p:cNvPr>
          <p:cNvPicPr>
            <a:picLocks noChangeAspect="1"/>
          </p:cNvPicPr>
          <p:nvPr/>
        </p:nvPicPr>
        <p:blipFill rotWithShape="1">
          <a:blip r:embed="rId2">
            <a:extLst>
              <a:ext uri="{28A0092B-C50C-407E-A947-70E740481C1C}">
                <a14:useLocalDpi xmlns:a14="http://schemas.microsoft.com/office/drawing/2010/main" val="0"/>
              </a:ext>
            </a:extLst>
          </a:blip>
          <a:srcRect l="12824" t="17274" r="18365" b="15221"/>
          <a:stretch/>
        </p:blipFill>
        <p:spPr>
          <a:xfrm>
            <a:off x="1445473" y="2139484"/>
            <a:ext cx="3476325" cy="4096512"/>
          </a:xfrm>
          <a:prstGeom prst="rect">
            <a:avLst/>
          </a:prstGeom>
        </p:spPr>
      </p:pic>
      <p:pic>
        <p:nvPicPr>
          <p:cNvPr id="7" name="Content Placeholder 6">
            <a:extLst>
              <a:ext uri="{FF2B5EF4-FFF2-40B4-BE49-F238E27FC236}">
                <a16:creationId xmlns:a16="http://schemas.microsoft.com/office/drawing/2014/main" id="{B23FFC05-B9D8-FD78-9538-76D720411BE8}"/>
              </a:ext>
            </a:extLst>
          </p:cNvPr>
          <p:cNvPicPr>
            <a:picLocks noGrp="1" noChangeAspect="1"/>
          </p:cNvPicPr>
          <p:nvPr>
            <p:ph idx="1"/>
          </p:nvPr>
        </p:nvPicPr>
        <p:blipFill>
          <a:blip r:embed="rId3"/>
          <a:stretch>
            <a:fillRect/>
          </a:stretch>
        </p:blipFill>
        <p:spPr>
          <a:xfrm>
            <a:off x="6860086" y="2428835"/>
            <a:ext cx="3610759" cy="4096512"/>
          </a:xfrm>
          <a:prstGeom prst="rect">
            <a:avLst/>
          </a:prstGeom>
        </p:spPr>
      </p:pic>
    </p:spTree>
    <p:extLst>
      <p:ext uri="{BB962C8B-B14F-4D97-AF65-F5344CB8AC3E}">
        <p14:creationId xmlns:p14="http://schemas.microsoft.com/office/powerpoint/2010/main" val="65263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27C1B2-B291-AF51-E278-35287705B32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EBB7BA8-AF65-B74A-2369-F0E859394D57}"/>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dirty="0">
                <a:latin typeface="Gill Sans MT"/>
              </a:rPr>
              <a:t>2024</a:t>
            </a:r>
            <a:r>
              <a:rPr lang="en-US" sz="6100" dirty="0">
                <a:latin typeface="Gill Sans MT"/>
                <a:ea typeface="+mj-lt"/>
                <a:cs typeface="+mj-lt"/>
              </a:rPr>
              <a:t> </a:t>
            </a:r>
            <a:r>
              <a:rPr lang="en-US" sz="6100" dirty="0">
                <a:ea typeface="+mj-lt"/>
                <a:cs typeface="+mj-lt"/>
              </a:rPr>
              <a:t>—</a:t>
            </a:r>
            <a:r>
              <a:rPr lang="en-US" sz="6100" dirty="0">
                <a:latin typeface="Gill Sans MT"/>
              </a:rPr>
              <a:t> 2025</a:t>
            </a:r>
            <a:br>
              <a:rPr lang="en-US" sz="6100" dirty="0">
                <a:latin typeface="Gill Sans MT"/>
              </a:rPr>
            </a:br>
            <a:r>
              <a:rPr lang="en-US" sz="6100" dirty="0">
                <a:latin typeface="Gill Sans MT"/>
              </a:rPr>
              <a:t>What does the future have in store? </a:t>
            </a:r>
            <a:endParaRPr lang="en-US" sz="6100" kern="1200" dirty="0">
              <a:latin typeface="Gill Sans MT"/>
            </a:endParaRPr>
          </a:p>
        </p:txBody>
      </p:sp>
      <p:sp>
        <p:nvSpPr>
          <p:cNvPr id="28" name="Rectangle 27">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28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F19"/>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3C8CA6-0002-F7F5-73BE-54EC2243C838}"/>
              </a:ext>
            </a:extLst>
          </p:cNvPr>
          <p:cNvSpPr/>
          <p:nvPr/>
        </p:nvSpPr>
        <p:spPr>
          <a:xfrm>
            <a:off x="0" y="0"/>
            <a:ext cx="8305014" cy="41666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2">
            <a:extLst>
              <a:ext uri="{FF2B5EF4-FFF2-40B4-BE49-F238E27FC236}">
                <a16:creationId xmlns:a16="http://schemas.microsoft.com/office/drawing/2014/main" id="{1697DC13-439B-4E33-6C59-7654650DDE82}"/>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5235" r="26731"/>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itle 1">
            <a:extLst>
              <a:ext uri="{FF2B5EF4-FFF2-40B4-BE49-F238E27FC236}">
                <a16:creationId xmlns:a16="http://schemas.microsoft.com/office/drawing/2014/main" id="{BDBE6C8C-BFDD-4402-9E47-56AD82F2FEAC}"/>
              </a:ext>
            </a:extLst>
          </p:cNvPr>
          <p:cNvSpPr>
            <a:spLocks noGrp="1"/>
          </p:cNvSpPr>
          <p:nvPr>
            <p:ph type="title"/>
          </p:nvPr>
        </p:nvSpPr>
        <p:spPr>
          <a:xfrm>
            <a:off x="799764" y="591542"/>
            <a:ext cx="5163022" cy="2983561"/>
          </a:xfrm>
        </p:spPr>
        <p:txBody>
          <a:bodyPr vert="horz" lIns="91440" tIns="45720" rIns="91440" bIns="45720" rtlCol="0" anchor="b">
            <a:normAutofit/>
          </a:bodyPr>
          <a:lstStyle/>
          <a:p>
            <a:r>
              <a:rPr lang="en-US" sz="3300" kern="1200" dirty="0">
                <a:solidFill>
                  <a:schemeClr val="tx1"/>
                </a:solidFill>
                <a:latin typeface="+mj-lt"/>
                <a:ea typeface="+mj-ea"/>
                <a:cs typeface="+mj-cs"/>
              </a:rPr>
              <a:t>Welcome!</a:t>
            </a:r>
            <a:br>
              <a:rPr lang="en-US" sz="3300" kern="1200" dirty="0">
                <a:solidFill>
                  <a:schemeClr val="tx1"/>
                </a:solidFill>
                <a:latin typeface="+mj-lt"/>
                <a:ea typeface="+mj-ea"/>
                <a:cs typeface="+mj-cs"/>
              </a:rPr>
            </a:br>
            <a:r>
              <a:rPr lang="en-US" sz="3300" kern="1200" dirty="0">
                <a:solidFill>
                  <a:schemeClr val="tx1"/>
                </a:solidFill>
                <a:latin typeface="+mj-lt"/>
                <a:ea typeface="+mj-ea"/>
                <a:cs typeface="+mj-cs"/>
              </a:rPr>
              <a:t> </a:t>
            </a:r>
            <a:br>
              <a:rPr lang="en-US" sz="3300" kern="1200" dirty="0">
                <a:solidFill>
                  <a:schemeClr val="tx1"/>
                </a:solidFill>
                <a:latin typeface="+mj-lt"/>
                <a:ea typeface="+mj-ea"/>
                <a:cs typeface="+mj-cs"/>
              </a:rPr>
            </a:br>
            <a:r>
              <a:rPr lang="en-US" sz="4100" b="1" dirty="0"/>
              <a:t>Caroline</a:t>
            </a:r>
            <a:r>
              <a:rPr lang="en-US" sz="4100" b="1" kern="1200" dirty="0">
                <a:solidFill>
                  <a:schemeClr val="tx1"/>
                </a:solidFill>
                <a:latin typeface="+mj-lt"/>
                <a:ea typeface="+mj-ea"/>
                <a:cs typeface="+mj-cs"/>
              </a:rPr>
              <a:t> Aguirre</a:t>
            </a:r>
            <a:br>
              <a:rPr lang="en-US" sz="3300" kern="1200" dirty="0">
                <a:solidFill>
                  <a:schemeClr val="tx1"/>
                </a:solidFill>
                <a:latin typeface="+mj-lt"/>
                <a:ea typeface="+mj-ea"/>
                <a:cs typeface="+mj-cs"/>
              </a:rPr>
            </a:br>
            <a:br>
              <a:rPr lang="en-US" sz="3300" kern="1200" dirty="0">
                <a:solidFill>
                  <a:schemeClr val="tx1"/>
                </a:solidFill>
                <a:latin typeface="+mj-lt"/>
                <a:ea typeface="+mj-ea"/>
                <a:cs typeface="+mj-cs"/>
              </a:rPr>
            </a:br>
            <a:r>
              <a:rPr lang="en-US" sz="3300" kern="1200" dirty="0">
                <a:solidFill>
                  <a:schemeClr val="tx1"/>
                </a:solidFill>
                <a:latin typeface="+mj-lt"/>
                <a:ea typeface="+mj-ea"/>
                <a:cs typeface="+mj-cs"/>
              </a:rPr>
              <a:t>Administrative Assistant, STEM/MESA </a:t>
            </a:r>
          </a:p>
        </p:txBody>
      </p:sp>
    </p:spTree>
    <p:extLst>
      <p:ext uri="{BB962C8B-B14F-4D97-AF65-F5344CB8AC3E}">
        <p14:creationId xmlns:p14="http://schemas.microsoft.com/office/powerpoint/2010/main" val="4163294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latin typeface="Gill Sans" panose="020B0502020104020203" pitchFamily="34" charset="77"/>
              </a:rPr>
              <a:t>Criteria for Book Selections</a:t>
            </a:r>
          </a:p>
        </p:txBody>
      </p:sp>
      <p:sp>
        <p:nvSpPr>
          <p:cNvPr id="3" name="TextBox 2">
            <a:extLst>
              <a:ext uri="{FF2B5EF4-FFF2-40B4-BE49-F238E27FC236}">
                <a16:creationId xmlns:a16="http://schemas.microsoft.com/office/drawing/2014/main" id="{9A0E1CF6-59F4-4846-8349-824D61A8DD3C}"/>
              </a:ext>
            </a:extLst>
          </p:cNvPr>
          <p:cNvSpPr txBox="1"/>
          <p:nvPr/>
        </p:nvSpPr>
        <p:spPr>
          <a:xfrm>
            <a:off x="1229802" y="2122093"/>
            <a:ext cx="4399722"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ill Sans" panose="020B0502020104020203" pitchFamily="34" charset="77"/>
                <a:ea typeface="Fira Sans" panose="020B0503050000020004" pitchFamily="34" charset="0"/>
                <a:cs typeface="Arial" panose="020B0604020202020204" pitchFamily="34" charset="0"/>
              </a:rPr>
              <a:t>Addresses issues of Equity and Inclusion</a:t>
            </a:r>
            <a:endParaRPr kumimoji="0" lang="en-US" sz="1600" b="0" i="0" u="none" strike="noStrike" kern="1200" cap="none" spc="0" normalizeH="0" baseline="0" noProof="0">
              <a:ln>
                <a:noFill/>
              </a:ln>
              <a:solidFill>
                <a:srgbClr val="000000"/>
              </a:solidFill>
              <a:effectLst/>
              <a:uLnTx/>
              <a:uFillTx/>
              <a:latin typeface="GILLSANS-MEDIUM" panose="020B0502020104020203" pitchFamily="34" charset="77"/>
              <a:ea typeface="Fira Sans Book"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679571AE-D0E2-AE4F-81F2-2C5391C7CF6B}"/>
              </a:ext>
            </a:extLst>
          </p:cNvPr>
          <p:cNvSpPr txBox="1"/>
          <p:nvPr/>
        </p:nvSpPr>
        <p:spPr>
          <a:xfrm>
            <a:off x="609600" y="1928958"/>
            <a:ext cx="686462"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81D"/>
                </a:solidFill>
                <a:effectLst/>
                <a:uLnTx/>
                <a:uFillTx/>
                <a:latin typeface="Jaeger Daily News" pitchFamily="2" charset="77"/>
                <a:ea typeface="Fira Sans" panose="020B0503050000020004" pitchFamily="34" charset="0"/>
                <a:cs typeface="Arial" panose="020B0604020202020204" pitchFamily="34" charset="0"/>
              </a:rPr>
              <a:t>1</a:t>
            </a:r>
            <a:endParaRPr kumimoji="0" lang="en-US" sz="3600" b="1" i="0" u="none" strike="noStrike" kern="1200" cap="none" spc="0" normalizeH="0" baseline="0" noProof="0">
              <a:ln>
                <a:noFill/>
              </a:ln>
              <a:solidFill>
                <a:srgbClr val="FFB81D"/>
              </a:solidFill>
              <a:effectLst/>
              <a:uLnTx/>
              <a:uFillTx/>
              <a:latin typeface="Jaeger Daily News" pitchFamily="2" charset="77"/>
              <a:ea typeface="Fira Sans Book" panose="020B050305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AC4E8562-2BEF-5D40-9BA6-DB828447AD63}"/>
              </a:ext>
            </a:extLst>
          </p:cNvPr>
          <p:cNvSpPr txBox="1"/>
          <p:nvPr/>
        </p:nvSpPr>
        <p:spPr>
          <a:xfrm>
            <a:off x="1229802" y="3371328"/>
            <a:ext cx="4399722"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Gill Sans" panose="020B0502020104020203" pitchFamily="34" charset="77"/>
                <a:ea typeface="Fira Sans" panose="020B0503050000020004" pitchFamily="34" charset="0"/>
                <a:cs typeface="Arial" panose="020B0604020202020204" pitchFamily="34" charset="0"/>
              </a:rPr>
              <a:t>Relevant to the current student population</a:t>
            </a:r>
            <a:endParaRPr kumimoji="0" lang="en-US" sz="1600" b="0" i="0" u="none" strike="noStrike" kern="1200" cap="none" spc="0" normalizeH="0" baseline="0" noProof="0">
              <a:ln>
                <a:noFill/>
              </a:ln>
              <a:solidFill>
                <a:srgbClr val="000000"/>
              </a:solidFill>
              <a:effectLst/>
              <a:uLnTx/>
              <a:uFillTx/>
              <a:latin typeface="GILLSANS-MEDIUM" panose="020B0502020104020203" pitchFamily="34" charset="77"/>
              <a:ea typeface="Fira Sans Book" panose="020B0503050000020004" pitchFamily="34" charset="0"/>
              <a:cs typeface="Arial" panose="020B0604020202020204" pitchFamily="34" charset="0"/>
            </a:endParaRPr>
          </a:p>
        </p:txBody>
      </p:sp>
      <p:sp>
        <p:nvSpPr>
          <p:cNvPr id="6" name="TextBox 5">
            <a:extLst>
              <a:ext uri="{FF2B5EF4-FFF2-40B4-BE49-F238E27FC236}">
                <a16:creationId xmlns:a16="http://schemas.microsoft.com/office/drawing/2014/main" id="{581BABCE-6E04-F944-82DC-7DC797906CDF}"/>
              </a:ext>
            </a:extLst>
          </p:cNvPr>
          <p:cNvSpPr txBox="1"/>
          <p:nvPr/>
        </p:nvSpPr>
        <p:spPr>
          <a:xfrm>
            <a:off x="609600" y="3271801"/>
            <a:ext cx="686462"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81D"/>
                </a:solidFill>
                <a:effectLst/>
                <a:uLnTx/>
                <a:uFillTx/>
                <a:latin typeface="Jaeger Daily News" pitchFamily="2" charset="77"/>
                <a:ea typeface="Fira Sans Book" panose="020B0503050000020004" pitchFamily="34" charset="0"/>
                <a:cs typeface="Arial" panose="020B0604020202020204" pitchFamily="34" charset="0"/>
              </a:rPr>
              <a:t>2</a:t>
            </a:r>
          </a:p>
        </p:txBody>
      </p:sp>
      <p:sp>
        <p:nvSpPr>
          <p:cNvPr id="7" name="TextBox 6">
            <a:extLst>
              <a:ext uri="{FF2B5EF4-FFF2-40B4-BE49-F238E27FC236}">
                <a16:creationId xmlns:a16="http://schemas.microsoft.com/office/drawing/2014/main" id="{C16E4E23-E261-DF4F-9E58-250E20EC6B54}"/>
              </a:ext>
            </a:extLst>
          </p:cNvPr>
          <p:cNvSpPr txBox="1"/>
          <p:nvPr/>
        </p:nvSpPr>
        <p:spPr>
          <a:xfrm>
            <a:off x="1229802" y="4750256"/>
            <a:ext cx="4399722"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Gill Sans" panose="020B0502020104020203" pitchFamily="34" charset="77"/>
                <a:ea typeface="Fira Sans" panose="020B0503050000020004" pitchFamily="34" charset="0"/>
                <a:cs typeface="Arial" panose="020B0604020202020204" pitchFamily="34" charset="0"/>
              </a:rPr>
              <a:t>Interdisciplinary and accessible</a:t>
            </a:r>
            <a:endParaRPr kumimoji="0" lang="en-US" sz="1600" b="0" i="0" u="none" strike="noStrike" kern="1200" cap="none" spc="0" normalizeH="0" baseline="0" noProof="0">
              <a:ln>
                <a:noFill/>
              </a:ln>
              <a:solidFill>
                <a:prstClr val="black"/>
              </a:solidFill>
              <a:effectLst/>
              <a:uLnTx/>
              <a:uFillTx/>
              <a:latin typeface="GILLSANS-MEDIUM" panose="020B0502020104020203" pitchFamily="34" charset="77"/>
              <a:ea typeface="Fira Sans Book"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1E2F57B6-405E-D64E-832D-16344A2355E2}"/>
              </a:ext>
            </a:extLst>
          </p:cNvPr>
          <p:cNvSpPr txBox="1"/>
          <p:nvPr/>
        </p:nvSpPr>
        <p:spPr>
          <a:xfrm>
            <a:off x="609600" y="4650729"/>
            <a:ext cx="686462"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81D"/>
                </a:solidFill>
                <a:effectLst/>
                <a:uLnTx/>
                <a:uFillTx/>
                <a:latin typeface="Jaeger Daily News" pitchFamily="2" charset="77"/>
                <a:ea typeface="Fira Sans" panose="020B0503050000020004" pitchFamily="34" charset="0"/>
                <a:cs typeface="Arial" panose="020B0604020202020204" pitchFamily="34" charset="0"/>
              </a:rPr>
              <a:t>3</a:t>
            </a:r>
            <a:endParaRPr kumimoji="0" lang="en-US" sz="3600" b="1" i="0" u="none" strike="noStrike" kern="1200" cap="none" spc="0" normalizeH="0" baseline="0" noProof="0">
              <a:ln>
                <a:noFill/>
              </a:ln>
              <a:solidFill>
                <a:srgbClr val="FFB81D"/>
              </a:solidFill>
              <a:effectLst/>
              <a:uLnTx/>
              <a:uFillTx/>
              <a:latin typeface="Jaeger Daily News" pitchFamily="2" charset="77"/>
              <a:ea typeface="Fira Sans Book" panose="020B0503050000020004" pitchFamily="34" charset="0"/>
              <a:cs typeface="Arial" panose="020B0604020202020204" pitchFamily="34" charset="0"/>
            </a:endParaRPr>
          </a:p>
        </p:txBody>
      </p:sp>
      <p:sp>
        <p:nvSpPr>
          <p:cNvPr id="9" name="TextBox 8">
            <a:extLst>
              <a:ext uri="{FF2B5EF4-FFF2-40B4-BE49-F238E27FC236}">
                <a16:creationId xmlns:a16="http://schemas.microsoft.com/office/drawing/2014/main" id="{D96073E8-7ED2-1041-B5A3-8B8A9759B821}"/>
              </a:ext>
            </a:extLst>
          </p:cNvPr>
          <p:cNvSpPr txBox="1"/>
          <p:nvPr/>
        </p:nvSpPr>
        <p:spPr>
          <a:xfrm>
            <a:off x="6869928" y="2028485"/>
            <a:ext cx="4399722"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Gill Sans" panose="020B0502020104020203" pitchFamily="34" charset="77"/>
                <a:ea typeface="Fira Sans" panose="020B0503050000020004" pitchFamily="34" charset="0"/>
                <a:cs typeface="Arial" panose="020B0604020202020204" pitchFamily="34" charset="0"/>
              </a:rPr>
              <a:t>Has a message that can develop empathy</a:t>
            </a:r>
            <a:endParaRPr kumimoji="0" lang="en-US" sz="1600" b="0" i="0" u="none" strike="noStrike" kern="1200" cap="none" spc="0" normalizeH="0" baseline="0" noProof="0">
              <a:ln>
                <a:noFill/>
              </a:ln>
              <a:solidFill>
                <a:prstClr val="black"/>
              </a:solidFill>
              <a:effectLst/>
              <a:uLnTx/>
              <a:uFillTx/>
              <a:latin typeface="GILLSANS-MEDIUM" panose="020B0502020104020203" pitchFamily="34" charset="77"/>
              <a:ea typeface="Fira Sans Book" panose="020B0503050000020004" pitchFamily="34" charset="0"/>
              <a:cs typeface="Arial" panose="020B0604020202020204" pitchFamily="34" charset="0"/>
            </a:endParaRPr>
          </a:p>
        </p:txBody>
      </p:sp>
      <p:sp>
        <p:nvSpPr>
          <p:cNvPr id="10" name="TextBox 9">
            <a:extLst>
              <a:ext uri="{FF2B5EF4-FFF2-40B4-BE49-F238E27FC236}">
                <a16:creationId xmlns:a16="http://schemas.microsoft.com/office/drawing/2014/main" id="{8FA94869-1C4E-B64A-8309-DE8D24013B9C}"/>
              </a:ext>
            </a:extLst>
          </p:cNvPr>
          <p:cNvSpPr txBox="1"/>
          <p:nvPr/>
        </p:nvSpPr>
        <p:spPr>
          <a:xfrm>
            <a:off x="6249726" y="1928958"/>
            <a:ext cx="686462"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81D"/>
                </a:solidFill>
                <a:effectLst/>
                <a:uLnTx/>
                <a:uFillTx/>
                <a:latin typeface="Jaeger Daily News" pitchFamily="2" charset="77"/>
                <a:ea typeface="Fira Sans" panose="020B0503050000020004" pitchFamily="34" charset="0"/>
                <a:cs typeface="Arial" panose="020B0604020202020204" pitchFamily="34" charset="0"/>
              </a:rPr>
              <a:t>4</a:t>
            </a:r>
            <a:endParaRPr kumimoji="0" lang="en-US" sz="3600" b="1" i="0" u="none" strike="noStrike" kern="1200" cap="none" spc="0" normalizeH="0" baseline="0" noProof="0">
              <a:ln>
                <a:noFill/>
              </a:ln>
              <a:solidFill>
                <a:srgbClr val="FFB81D"/>
              </a:solidFill>
              <a:effectLst/>
              <a:uLnTx/>
              <a:uFillTx/>
              <a:latin typeface="Jaeger Daily News" pitchFamily="2" charset="77"/>
              <a:ea typeface="Fira Sans Book" panose="020B0503050000020004" pitchFamily="34" charset="0"/>
              <a:cs typeface="Arial" panose="020B0604020202020204" pitchFamily="34" charset="0"/>
            </a:endParaRPr>
          </a:p>
        </p:txBody>
      </p:sp>
      <p:sp>
        <p:nvSpPr>
          <p:cNvPr id="11" name="TextBox 10">
            <a:extLst>
              <a:ext uri="{FF2B5EF4-FFF2-40B4-BE49-F238E27FC236}">
                <a16:creationId xmlns:a16="http://schemas.microsoft.com/office/drawing/2014/main" id="{E7487DE0-9EB5-1148-AB0D-B897A118381D}"/>
              </a:ext>
            </a:extLst>
          </p:cNvPr>
          <p:cNvSpPr txBox="1"/>
          <p:nvPr/>
        </p:nvSpPr>
        <p:spPr>
          <a:xfrm>
            <a:off x="6869928" y="3371328"/>
            <a:ext cx="4399722"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Gill Sans" panose="020B0502020104020203" pitchFamily="34" charset="77"/>
                <a:ea typeface="Fira Sans" panose="020B0503050000020004" pitchFamily="34" charset="0"/>
                <a:cs typeface="Arial" panose="020B0604020202020204" pitchFamily="34" charset="0"/>
              </a:rPr>
              <a:t>Helps build community amongst students and employees</a:t>
            </a:r>
            <a:endParaRPr kumimoji="0" lang="en-US" sz="1600" b="0" i="0" u="none" strike="noStrike" kern="1200" cap="none" spc="0" normalizeH="0" baseline="0" noProof="0">
              <a:ln>
                <a:noFill/>
              </a:ln>
              <a:solidFill>
                <a:prstClr val="black"/>
              </a:solidFill>
              <a:effectLst/>
              <a:uLnTx/>
              <a:uFillTx/>
              <a:latin typeface="GILLSANS-MEDIUM" panose="020B0502020104020203" pitchFamily="34" charset="77"/>
              <a:ea typeface="Fira Sans Book" panose="020B0503050000020004" pitchFamily="34" charset="0"/>
              <a:cs typeface="Arial" panose="020B0604020202020204" pitchFamily="34" charset="0"/>
            </a:endParaRPr>
          </a:p>
        </p:txBody>
      </p:sp>
      <p:sp>
        <p:nvSpPr>
          <p:cNvPr id="12" name="TextBox 11">
            <a:extLst>
              <a:ext uri="{FF2B5EF4-FFF2-40B4-BE49-F238E27FC236}">
                <a16:creationId xmlns:a16="http://schemas.microsoft.com/office/drawing/2014/main" id="{B6EE81AB-45BD-0F4B-A0B9-D0BF04FBEE34}"/>
              </a:ext>
            </a:extLst>
          </p:cNvPr>
          <p:cNvSpPr txBox="1"/>
          <p:nvPr/>
        </p:nvSpPr>
        <p:spPr>
          <a:xfrm>
            <a:off x="6249726" y="3271801"/>
            <a:ext cx="686462"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81D"/>
                </a:solidFill>
                <a:effectLst/>
                <a:uLnTx/>
                <a:uFillTx/>
                <a:latin typeface="Jaeger Daily News" pitchFamily="2" charset="77"/>
                <a:ea typeface="Fira Sans" panose="020B0503050000020004" pitchFamily="34" charset="0"/>
                <a:cs typeface="Arial" panose="020B0604020202020204" pitchFamily="34" charset="0"/>
              </a:rPr>
              <a:t>5</a:t>
            </a:r>
            <a:endParaRPr kumimoji="0" lang="en-US" sz="3600" b="1" i="0" u="none" strike="noStrike" kern="1200" cap="none" spc="0" normalizeH="0" baseline="0" noProof="0">
              <a:ln>
                <a:noFill/>
              </a:ln>
              <a:solidFill>
                <a:srgbClr val="FFB81D"/>
              </a:solidFill>
              <a:effectLst/>
              <a:uLnTx/>
              <a:uFillTx/>
              <a:latin typeface="Jaeger Daily News" pitchFamily="2" charset="77"/>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4004610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Content Placeholder 10" descr="The expanding orbit of Seattle science fiction writer Octavia Butler | The  Seattle Times">
            <a:extLst>
              <a:ext uri="{FF2B5EF4-FFF2-40B4-BE49-F238E27FC236}">
                <a16:creationId xmlns:a16="http://schemas.microsoft.com/office/drawing/2014/main" id="{00749077-2FDC-0B6D-5440-809AF208D23D}"/>
              </a:ext>
            </a:extLst>
          </p:cNvPr>
          <p:cNvPicPr>
            <a:picLocks noGrp="1" noChangeAspect="1"/>
          </p:cNvPicPr>
          <p:nvPr>
            <p:ph sz="half" idx="2"/>
          </p:nvPr>
        </p:nvPicPr>
        <p:blipFill rotWithShape="1">
          <a:blip r:embed="rId2"/>
          <a:srcRect r="6649"/>
          <a:stretch/>
        </p:blipFill>
        <p:spPr>
          <a:xfrm>
            <a:off x="20" y="1282"/>
            <a:ext cx="12191980" cy="6856718"/>
          </a:xfrm>
          <a:prstGeom prst="rect">
            <a:avLst/>
          </a:prstGeom>
        </p:spPr>
      </p:pic>
      <p:sp>
        <p:nvSpPr>
          <p:cNvPr id="12" name="TextBox 11">
            <a:extLst>
              <a:ext uri="{FF2B5EF4-FFF2-40B4-BE49-F238E27FC236}">
                <a16:creationId xmlns:a16="http://schemas.microsoft.com/office/drawing/2014/main" id="{1E53AAB4-8FB5-1090-FA7C-186A0F9235B6}"/>
              </a:ext>
            </a:extLst>
          </p:cNvPr>
          <p:cNvSpPr txBox="1"/>
          <p:nvPr/>
        </p:nvSpPr>
        <p:spPr>
          <a:xfrm>
            <a:off x="300506" y="397098"/>
            <a:ext cx="318322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Gill Sans MT"/>
                <a:ea typeface="+mn-ea"/>
                <a:cs typeface="Calibri"/>
              </a:rPr>
              <a:t>Octavia Butler</a:t>
            </a:r>
          </a:p>
        </p:txBody>
      </p:sp>
    </p:spTree>
    <p:extLst>
      <p:ext uri="{BB962C8B-B14F-4D97-AF65-F5344CB8AC3E}">
        <p14:creationId xmlns:p14="http://schemas.microsoft.com/office/powerpoint/2010/main" val="381394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3F5D1E-6363-12D2-9ABF-FF54F05FEFDD}"/>
            </a:ext>
          </a:extLst>
        </p:cNvPr>
        <p:cNvGrpSpPr/>
        <p:nvPr/>
      </p:nvGrpSpPr>
      <p:grpSpPr>
        <a:xfrm>
          <a:off x="0" y="0"/>
          <a:ext cx="0" cy="0"/>
          <a:chOff x="0" y="0"/>
          <a:chExt cx="0" cy="0"/>
        </a:xfrm>
      </p:grpSpPr>
      <p:pic>
        <p:nvPicPr>
          <p:cNvPr id="12" name="Picture 11" descr="Book Review: Parable of the Sower by Octavia E. Butler — Cloud Lake Literary">
            <a:extLst>
              <a:ext uri="{FF2B5EF4-FFF2-40B4-BE49-F238E27FC236}">
                <a16:creationId xmlns:a16="http://schemas.microsoft.com/office/drawing/2014/main" id="{BA4FD0F5-BAF4-683E-4E90-C9DAB3A3F67A}"/>
              </a:ext>
            </a:extLst>
          </p:cNvPr>
          <p:cNvPicPr>
            <a:picLocks noChangeAspect="1"/>
          </p:cNvPicPr>
          <p:nvPr/>
        </p:nvPicPr>
        <p:blipFill rotWithShape="1">
          <a:blip r:embed="rId2"/>
          <a:srcRect l="2402" t="8315" r="32096" b="1969"/>
          <a:stretch/>
        </p:blipFill>
        <p:spPr>
          <a:xfrm>
            <a:off x="5996042" y="474463"/>
            <a:ext cx="4313674" cy="5894164"/>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5" name="Group 14">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9" name="Freeform: Shape 1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1" name="Group 2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5" name="Freeform: Shape 2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3" name="Freeform: Shape 2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sp>
        <p:nvSpPr>
          <p:cNvPr id="14" name="TextBox 13">
            <a:extLst>
              <a:ext uri="{FF2B5EF4-FFF2-40B4-BE49-F238E27FC236}">
                <a16:creationId xmlns:a16="http://schemas.microsoft.com/office/drawing/2014/main" id="{C7E71A3F-83E3-3AED-0929-A1D65FF590BB}"/>
              </a:ext>
            </a:extLst>
          </p:cNvPr>
          <p:cNvSpPr txBox="1"/>
          <p:nvPr/>
        </p:nvSpPr>
        <p:spPr>
          <a:xfrm>
            <a:off x="318100" y="472183"/>
            <a:ext cx="3212865"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FFFFFF"/>
                </a:solidFill>
                <a:effectLst/>
                <a:uLnTx/>
                <a:uFillTx/>
                <a:latin typeface="Gill Sans MT"/>
                <a:ea typeface="+mn-ea"/>
                <a:cs typeface="Calibri" panose="020F0502020204030204"/>
              </a:rPr>
              <a:t>gripping dystopian novel science fiction</a:t>
            </a:r>
          </a:p>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FFFFFF"/>
                </a:solidFill>
                <a:effectLst/>
                <a:uLnTx/>
                <a:uFillTx/>
                <a:latin typeface="Gill Sans MT"/>
                <a:ea typeface="+mn-ea"/>
                <a:cs typeface="Calibri" panose="020F0502020204030204"/>
              </a:rPr>
              <a:t>engages with many of the most prominent social issues of our time</a:t>
            </a:r>
          </a:p>
          <a:p>
            <a:pPr marL="342900" marR="0" lvl="0" indent="-342900" algn="l" defTabSz="457200" rtl="0" eaLnBrk="1" fontAlgn="auto" latinLnBrk="0" hangingPunct="1">
              <a:lnSpc>
                <a:spcPct val="15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FFFFFF"/>
                </a:solidFill>
                <a:effectLst/>
                <a:uLnTx/>
                <a:uFillTx/>
                <a:latin typeface="Gill Sans MT"/>
                <a:ea typeface="+mn-ea"/>
                <a:cs typeface="Calibri" panose="020F0502020204030204"/>
              </a:rPr>
              <a:t>is kind of having a moment</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Gill Sans MT"/>
              <a:ea typeface="+mn-ea"/>
              <a:cs typeface="Calibri" panose="020F0502020204030204"/>
            </a:endParaRPr>
          </a:p>
        </p:txBody>
      </p:sp>
    </p:spTree>
    <p:extLst>
      <p:ext uri="{BB962C8B-B14F-4D97-AF65-F5344CB8AC3E}">
        <p14:creationId xmlns:p14="http://schemas.microsoft.com/office/powerpoint/2010/main" val="23829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436949-2DDE-9EFD-DBD0-6BF7ACC3B183}"/>
            </a:ext>
          </a:extLst>
        </p:cNvPr>
        <p:cNvGrpSpPr/>
        <p:nvPr/>
      </p:nvGrpSpPr>
      <p:grpSpPr>
        <a:xfrm>
          <a:off x="0" y="0"/>
          <a:ext cx="0" cy="0"/>
          <a:chOff x="0" y="0"/>
          <a:chExt cx="0" cy="0"/>
        </a:xfrm>
      </p:grpSpPr>
      <p:pic>
        <p:nvPicPr>
          <p:cNvPr id="2" name="Picture 1" descr="A black and white text on a white background&#10;&#10;Description automatically generated">
            <a:extLst>
              <a:ext uri="{FF2B5EF4-FFF2-40B4-BE49-F238E27FC236}">
                <a16:creationId xmlns:a16="http://schemas.microsoft.com/office/drawing/2014/main" id="{6FAA3CD2-084A-E3C5-1D9D-FF6C4E743A85}"/>
              </a:ext>
            </a:extLst>
          </p:cNvPr>
          <p:cNvPicPr>
            <a:picLocks noChangeAspect="1"/>
          </p:cNvPicPr>
          <p:nvPr/>
        </p:nvPicPr>
        <p:blipFill>
          <a:blip r:embed="rId2"/>
          <a:stretch>
            <a:fillRect/>
          </a:stretch>
        </p:blipFill>
        <p:spPr>
          <a:xfrm>
            <a:off x="531408" y="363062"/>
            <a:ext cx="7554508" cy="2758906"/>
          </a:xfrm>
          <a:prstGeom prst="rect">
            <a:avLst/>
          </a:prstGeom>
        </p:spPr>
      </p:pic>
      <p:pic>
        <p:nvPicPr>
          <p:cNvPr id="3" name="Picture 2" descr="A close up of a text&#10;&#10;Description automatically generated">
            <a:extLst>
              <a:ext uri="{FF2B5EF4-FFF2-40B4-BE49-F238E27FC236}">
                <a16:creationId xmlns:a16="http://schemas.microsoft.com/office/drawing/2014/main" id="{58DCC6B2-1DA8-5033-301E-D051CFB86B5B}"/>
              </a:ext>
            </a:extLst>
          </p:cNvPr>
          <p:cNvPicPr>
            <a:picLocks noChangeAspect="1"/>
          </p:cNvPicPr>
          <p:nvPr/>
        </p:nvPicPr>
        <p:blipFill>
          <a:blip r:embed="rId3"/>
          <a:stretch>
            <a:fillRect/>
          </a:stretch>
        </p:blipFill>
        <p:spPr>
          <a:xfrm>
            <a:off x="4078940" y="3796271"/>
            <a:ext cx="7463119" cy="2201397"/>
          </a:xfrm>
          <a:prstGeom prst="rect">
            <a:avLst/>
          </a:prstGeom>
        </p:spPr>
      </p:pic>
      <p:pic>
        <p:nvPicPr>
          <p:cNvPr id="4" name="Picture 3" descr="A screenshot of a book&#10;&#10;Description automatically generated">
            <a:extLst>
              <a:ext uri="{FF2B5EF4-FFF2-40B4-BE49-F238E27FC236}">
                <a16:creationId xmlns:a16="http://schemas.microsoft.com/office/drawing/2014/main" id="{70A0D495-B8C3-2AFD-9ED7-F3132E8B142E}"/>
              </a:ext>
            </a:extLst>
          </p:cNvPr>
          <p:cNvPicPr>
            <a:picLocks noChangeAspect="1"/>
          </p:cNvPicPr>
          <p:nvPr/>
        </p:nvPicPr>
        <p:blipFill>
          <a:blip r:embed="rId4"/>
          <a:stretch>
            <a:fillRect/>
          </a:stretch>
        </p:blipFill>
        <p:spPr>
          <a:xfrm>
            <a:off x="1809750" y="1571625"/>
            <a:ext cx="8572500" cy="3714750"/>
          </a:xfrm>
          <a:prstGeom prst="rect">
            <a:avLst/>
          </a:prstGeom>
        </p:spPr>
      </p:pic>
      <p:pic>
        <p:nvPicPr>
          <p:cNvPr id="5" name="Picture 4" descr="A blue background with white text&#10;&#10;Description automatically generated">
            <a:extLst>
              <a:ext uri="{FF2B5EF4-FFF2-40B4-BE49-F238E27FC236}">
                <a16:creationId xmlns:a16="http://schemas.microsoft.com/office/drawing/2014/main" id="{BF7B89D8-7198-E4DC-B380-BD7E9473EC53}"/>
              </a:ext>
            </a:extLst>
          </p:cNvPr>
          <p:cNvPicPr>
            <a:picLocks noChangeAspect="1"/>
          </p:cNvPicPr>
          <p:nvPr/>
        </p:nvPicPr>
        <p:blipFill>
          <a:blip r:embed="rId5"/>
          <a:stretch>
            <a:fillRect/>
          </a:stretch>
        </p:blipFill>
        <p:spPr>
          <a:xfrm>
            <a:off x="395288" y="2062163"/>
            <a:ext cx="11401425" cy="2733675"/>
          </a:xfrm>
          <a:prstGeom prst="rect">
            <a:avLst/>
          </a:prstGeom>
        </p:spPr>
      </p:pic>
    </p:spTree>
    <p:extLst>
      <p:ext uri="{BB962C8B-B14F-4D97-AF65-F5344CB8AC3E}">
        <p14:creationId xmlns:p14="http://schemas.microsoft.com/office/powerpoint/2010/main" val="180596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AAD12E-70B7-071D-FC83-D3CFC9694C60}"/>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1" name="Freeform: Shape 2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Isosceles Triangle 3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green circle with black text&#10;&#10;Description automatically generated">
            <a:extLst>
              <a:ext uri="{FF2B5EF4-FFF2-40B4-BE49-F238E27FC236}">
                <a16:creationId xmlns:a16="http://schemas.microsoft.com/office/drawing/2014/main" id="{F13990A9-F48F-F9B8-5D19-4E7F458E0C65}"/>
              </a:ext>
            </a:extLst>
          </p:cNvPr>
          <p:cNvPicPr>
            <a:picLocks noChangeAspect="1"/>
          </p:cNvPicPr>
          <p:nvPr/>
        </p:nvPicPr>
        <p:blipFill>
          <a:blip r:embed="rId2"/>
          <a:stretch>
            <a:fillRect/>
          </a:stretch>
        </p:blipFill>
        <p:spPr>
          <a:xfrm>
            <a:off x="672222" y="1842594"/>
            <a:ext cx="2712734" cy="2712734"/>
          </a:xfrm>
          <a:prstGeom prst="rect">
            <a:avLst/>
          </a:prstGeom>
        </p:spPr>
      </p:pic>
      <p:sp>
        <p:nvSpPr>
          <p:cNvPr id="12" name="Plus Sign 11">
            <a:extLst>
              <a:ext uri="{FF2B5EF4-FFF2-40B4-BE49-F238E27FC236}">
                <a16:creationId xmlns:a16="http://schemas.microsoft.com/office/drawing/2014/main" id="{35ACF535-F828-ACAE-2568-BFBF30664E9F}"/>
              </a:ext>
            </a:extLst>
          </p:cNvPr>
          <p:cNvSpPr/>
          <p:nvPr/>
        </p:nvSpPr>
        <p:spPr>
          <a:xfrm>
            <a:off x="3570313" y="2744623"/>
            <a:ext cx="908677" cy="908677"/>
          </a:xfrm>
          <a:prstGeom prst="mathPlus">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University of Redlands | Redlands CA">
            <a:extLst>
              <a:ext uri="{FF2B5EF4-FFF2-40B4-BE49-F238E27FC236}">
                <a16:creationId xmlns:a16="http://schemas.microsoft.com/office/drawing/2014/main" id="{7412F7AC-A19D-23A7-205E-802D02CB87FF}"/>
              </a:ext>
            </a:extLst>
          </p:cNvPr>
          <p:cNvPicPr>
            <a:picLocks noChangeAspect="1"/>
          </p:cNvPicPr>
          <p:nvPr/>
        </p:nvPicPr>
        <p:blipFill>
          <a:blip r:embed="rId3"/>
          <a:stretch>
            <a:fillRect/>
          </a:stretch>
        </p:blipFill>
        <p:spPr>
          <a:xfrm>
            <a:off x="4926403" y="2139300"/>
            <a:ext cx="2119323" cy="2119323"/>
          </a:xfrm>
          <a:prstGeom prst="rect">
            <a:avLst/>
          </a:prstGeom>
        </p:spPr>
      </p:pic>
      <p:sp>
        <p:nvSpPr>
          <p:cNvPr id="2" name="Plus Sign 1">
            <a:extLst>
              <a:ext uri="{FF2B5EF4-FFF2-40B4-BE49-F238E27FC236}">
                <a16:creationId xmlns:a16="http://schemas.microsoft.com/office/drawing/2014/main" id="{88B9B202-9858-2860-59E0-2CDE3F51FD79}"/>
              </a:ext>
            </a:extLst>
          </p:cNvPr>
          <p:cNvSpPr/>
          <p:nvPr/>
        </p:nvSpPr>
        <p:spPr>
          <a:xfrm>
            <a:off x="7624555" y="2744623"/>
            <a:ext cx="908677" cy="908677"/>
          </a:xfrm>
          <a:prstGeom prst="mathPlus">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File:Redlands, California seal.jpg - Wikipedia">
            <a:extLst>
              <a:ext uri="{FF2B5EF4-FFF2-40B4-BE49-F238E27FC236}">
                <a16:creationId xmlns:a16="http://schemas.microsoft.com/office/drawing/2014/main" id="{A421B4E0-8B58-12A6-7002-9A0EF26EAF88}"/>
              </a:ext>
            </a:extLst>
          </p:cNvPr>
          <p:cNvPicPr>
            <a:picLocks noChangeAspect="1"/>
          </p:cNvPicPr>
          <p:nvPr/>
        </p:nvPicPr>
        <p:blipFill>
          <a:blip r:embed="rId4"/>
          <a:stretch>
            <a:fillRect/>
          </a:stretch>
        </p:blipFill>
        <p:spPr>
          <a:xfrm>
            <a:off x="9055209" y="1895660"/>
            <a:ext cx="2522079" cy="2574763"/>
          </a:xfrm>
          <a:prstGeom prst="rect">
            <a:avLst/>
          </a:prstGeom>
        </p:spPr>
      </p:pic>
      <p:sp>
        <p:nvSpPr>
          <p:cNvPr id="4" name="TextBox 3">
            <a:extLst>
              <a:ext uri="{FF2B5EF4-FFF2-40B4-BE49-F238E27FC236}">
                <a16:creationId xmlns:a16="http://schemas.microsoft.com/office/drawing/2014/main" id="{00245403-D45E-B1E9-872A-01B1A7D7FA16}"/>
              </a:ext>
            </a:extLst>
          </p:cNvPr>
          <p:cNvSpPr txBox="1"/>
          <p:nvPr/>
        </p:nvSpPr>
        <p:spPr>
          <a:xfrm>
            <a:off x="2831583" y="4366933"/>
            <a:ext cx="65388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Gill Sans MT"/>
                <a:ea typeface="+mn-ea"/>
                <a:cs typeface="Calibri"/>
              </a:rPr>
              <a:t>One Book, One … ?</a:t>
            </a:r>
            <a:endParaRPr kumimoji="0" lang="en-US" sz="5400" b="0" i="0" u="none" strike="noStrike" kern="1200" cap="none" spc="0" normalizeH="0" baseline="0" noProof="0">
              <a:ln>
                <a:noFill/>
              </a:ln>
              <a:solidFill>
                <a:srgbClr val="000000"/>
              </a:solidFill>
              <a:effectLst/>
              <a:uLnTx/>
              <a:uFillTx/>
              <a:latin typeface="Gill Sans MT"/>
              <a:ea typeface="+mn-ea"/>
              <a:cs typeface="+mn-cs"/>
            </a:endParaRPr>
          </a:p>
        </p:txBody>
      </p:sp>
    </p:spTree>
    <p:extLst>
      <p:ext uri="{BB962C8B-B14F-4D97-AF65-F5344CB8AC3E}">
        <p14:creationId xmlns:p14="http://schemas.microsoft.com/office/powerpoint/2010/main" val="66290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E280A4-D4E3-5DFF-A464-183EF7E85B03}"/>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FFDCAF2-920A-7AFC-3B85-55D84E593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A24215FE-26B7-3776-0D1E-E6BB41C8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1336B293-B2EB-8A32-44BA-032022630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76EE9D2-4B42-BD9F-CD70-914AAF5F5C61}"/>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dirty="0">
                <a:latin typeface="Gill Sans MT"/>
              </a:rPr>
              <a:t>Thank you!</a:t>
            </a:r>
            <a:br>
              <a:rPr lang="en-US" sz="6100" dirty="0">
                <a:latin typeface="Gill Sans MT"/>
              </a:rPr>
            </a:br>
            <a:r>
              <a:rPr lang="en-US" sz="6100" dirty="0">
                <a:latin typeface="Gill Sans MT"/>
              </a:rPr>
              <a:t>(And watch this space).</a:t>
            </a:r>
          </a:p>
        </p:txBody>
      </p:sp>
      <p:sp>
        <p:nvSpPr>
          <p:cNvPr id="28" name="Rectangle 27">
            <a:extLst>
              <a:ext uri="{FF2B5EF4-FFF2-40B4-BE49-F238E27FC236}">
                <a16:creationId xmlns:a16="http://schemas.microsoft.com/office/drawing/2014/main" id="{CC01716C-5C95-2096-0AC0-37FCFF242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496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Instruction Update</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501639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3111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29E9-768C-D23B-1DD9-4CB376814F1F}"/>
              </a:ext>
            </a:extLst>
          </p:cNvPr>
          <p:cNvSpPr>
            <a:spLocks noGrp="1"/>
          </p:cNvSpPr>
          <p:nvPr>
            <p:ph type="title"/>
          </p:nvPr>
        </p:nvSpPr>
        <p:spPr/>
        <p:txBody>
          <a:bodyPr/>
          <a:lstStyle/>
          <a:p>
            <a:r>
              <a:rPr lang="en-US" dirty="0"/>
              <a:t>Summer 2023 Enrollments</a:t>
            </a:r>
          </a:p>
        </p:txBody>
      </p:sp>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p:txBody>
          <a:bodyPr/>
          <a:lstStyle/>
          <a:p>
            <a:r>
              <a:rPr lang="en-US" dirty="0"/>
              <a:t>The RFTES increased from 380 in Summer 2022 to 492 in Summer 2023, a 30% increase</a:t>
            </a:r>
          </a:p>
          <a:p>
            <a:r>
              <a:rPr lang="en-US" dirty="0"/>
              <a:t>Great Job Everyone!</a:t>
            </a:r>
          </a:p>
        </p:txBody>
      </p:sp>
      <p:pic>
        <p:nvPicPr>
          <p:cNvPr id="5" name="Picture 4">
            <a:extLst>
              <a:ext uri="{FF2B5EF4-FFF2-40B4-BE49-F238E27FC236}">
                <a16:creationId xmlns:a16="http://schemas.microsoft.com/office/drawing/2014/main" id="{AAF581F1-6C90-5474-A004-30D9B4B84C46}"/>
              </a:ext>
            </a:extLst>
          </p:cNvPr>
          <p:cNvPicPr>
            <a:picLocks noChangeAspect="1"/>
          </p:cNvPicPr>
          <p:nvPr/>
        </p:nvPicPr>
        <p:blipFill rotWithShape="1">
          <a:blip r:embed="rId2"/>
          <a:srcRect l="50000" t="33210" r="15903" b="23827"/>
          <a:stretch/>
        </p:blipFill>
        <p:spPr>
          <a:xfrm>
            <a:off x="1143000" y="3206573"/>
            <a:ext cx="8381956" cy="2970390"/>
          </a:xfrm>
          <a:prstGeom prst="rect">
            <a:avLst/>
          </a:prstGeom>
        </p:spPr>
      </p:pic>
      <p:cxnSp>
        <p:nvCxnSpPr>
          <p:cNvPr id="4" name="Straight Connector 3">
            <a:extLst>
              <a:ext uri="{FF2B5EF4-FFF2-40B4-BE49-F238E27FC236}">
                <a16:creationId xmlns:a16="http://schemas.microsoft.com/office/drawing/2014/main" id="{9EACA287-6D8F-0B32-89D1-ED8AB6CF853B}"/>
              </a:ext>
            </a:extLst>
          </p:cNvPr>
          <p:cNvCxnSpPr/>
          <p:nvPr/>
        </p:nvCxnSpPr>
        <p:spPr>
          <a:xfrm>
            <a:off x="1225061" y="4855307"/>
            <a:ext cx="982393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4A93E2-C270-DB97-F617-1E6C53805A69}"/>
              </a:ext>
            </a:extLst>
          </p:cNvPr>
          <p:cNvSpPr txBox="1"/>
          <p:nvPr/>
        </p:nvSpPr>
        <p:spPr>
          <a:xfrm>
            <a:off x="8449081" y="4386479"/>
            <a:ext cx="27347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E1838"/>
                </a:solidFill>
                <a:effectLst/>
                <a:uLnTx/>
                <a:uFillTx/>
                <a:latin typeface="Calibri" panose="020F0502020204030204"/>
                <a:ea typeface="+mn-ea"/>
                <a:cs typeface="+mn-cs"/>
              </a:rPr>
              <a:t>Sumer 2023 Target is 430</a:t>
            </a:r>
          </a:p>
        </p:txBody>
      </p:sp>
    </p:spTree>
    <p:extLst>
      <p:ext uri="{BB962C8B-B14F-4D97-AF65-F5344CB8AC3E}">
        <p14:creationId xmlns:p14="http://schemas.microsoft.com/office/powerpoint/2010/main" val="779693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73FF-B841-AADF-52C0-C243436731D4}"/>
              </a:ext>
            </a:extLst>
          </p:cNvPr>
          <p:cNvSpPr>
            <a:spLocks noGrp="1"/>
          </p:cNvSpPr>
          <p:nvPr>
            <p:ph type="title"/>
          </p:nvPr>
        </p:nvSpPr>
        <p:spPr/>
        <p:txBody>
          <a:bodyPr/>
          <a:lstStyle/>
          <a:p>
            <a:r>
              <a:rPr lang="en-US" dirty="0"/>
              <a:t>Fall 2023 Enrollments</a:t>
            </a:r>
          </a:p>
        </p:txBody>
      </p:sp>
      <p:sp>
        <p:nvSpPr>
          <p:cNvPr id="3" name="Content Placeholder 2">
            <a:extLst>
              <a:ext uri="{FF2B5EF4-FFF2-40B4-BE49-F238E27FC236}">
                <a16:creationId xmlns:a16="http://schemas.microsoft.com/office/drawing/2014/main" id="{F9361B07-35A9-3E25-AC60-9C9386D62095}"/>
              </a:ext>
            </a:extLst>
          </p:cNvPr>
          <p:cNvSpPr>
            <a:spLocks noGrp="1"/>
          </p:cNvSpPr>
          <p:nvPr>
            <p:ph idx="1"/>
          </p:nvPr>
        </p:nvSpPr>
        <p:spPr/>
        <p:txBody>
          <a:bodyPr/>
          <a:lstStyle/>
          <a:p>
            <a:r>
              <a:rPr lang="en-US" dirty="0"/>
              <a:t>The RFTES increased from 1,712 in Fall 2022 to 1,900 in Fall 2023, an 11% increase</a:t>
            </a:r>
          </a:p>
          <a:p>
            <a:r>
              <a:rPr lang="en-US" dirty="0"/>
              <a:t>Great Job Everyone!</a:t>
            </a:r>
          </a:p>
        </p:txBody>
      </p:sp>
      <p:pic>
        <p:nvPicPr>
          <p:cNvPr id="6" name="Picture 5">
            <a:extLst>
              <a:ext uri="{FF2B5EF4-FFF2-40B4-BE49-F238E27FC236}">
                <a16:creationId xmlns:a16="http://schemas.microsoft.com/office/drawing/2014/main" id="{E83416AF-051A-4907-C40F-2347BA14347D}"/>
              </a:ext>
            </a:extLst>
          </p:cNvPr>
          <p:cNvPicPr>
            <a:picLocks noChangeAspect="1"/>
          </p:cNvPicPr>
          <p:nvPr/>
        </p:nvPicPr>
        <p:blipFill rotWithShape="1">
          <a:blip r:embed="rId2"/>
          <a:srcRect l="50000" t="33889" r="16250" b="24445"/>
          <a:stretch/>
        </p:blipFill>
        <p:spPr>
          <a:xfrm>
            <a:off x="1152524" y="3276599"/>
            <a:ext cx="9998075" cy="2638425"/>
          </a:xfrm>
          <a:prstGeom prst="rect">
            <a:avLst/>
          </a:prstGeom>
        </p:spPr>
      </p:pic>
      <p:cxnSp>
        <p:nvCxnSpPr>
          <p:cNvPr id="7" name="Straight Connector 6">
            <a:extLst>
              <a:ext uri="{FF2B5EF4-FFF2-40B4-BE49-F238E27FC236}">
                <a16:creationId xmlns:a16="http://schemas.microsoft.com/office/drawing/2014/main" id="{C841946C-7B92-8C93-6076-145AD9EB99B3}"/>
              </a:ext>
            </a:extLst>
          </p:cNvPr>
          <p:cNvCxnSpPr/>
          <p:nvPr/>
        </p:nvCxnSpPr>
        <p:spPr>
          <a:xfrm>
            <a:off x="1326660" y="4804506"/>
            <a:ext cx="982393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9B9EBE-7A7F-0A15-E714-5AE6BD07248B}"/>
              </a:ext>
            </a:extLst>
          </p:cNvPr>
          <p:cNvSpPr txBox="1"/>
          <p:nvPr/>
        </p:nvSpPr>
        <p:spPr>
          <a:xfrm>
            <a:off x="8550681" y="4352612"/>
            <a:ext cx="25999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E1838"/>
                </a:solidFill>
                <a:effectLst/>
                <a:uLnTx/>
                <a:uFillTx/>
                <a:latin typeface="Calibri" panose="020F0502020204030204"/>
                <a:ea typeface="+mn-ea"/>
                <a:cs typeface="+mn-cs"/>
              </a:rPr>
              <a:t>Fall 2023 Target is 1,764</a:t>
            </a:r>
          </a:p>
        </p:txBody>
      </p:sp>
    </p:spTree>
    <p:extLst>
      <p:ext uri="{BB962C8B-B14F-4D97-AF65-F5344CB8AC3E}">
        <p14:creationId xmlns:p14="http://schemas.microsoft.com/office/powerpoint/2010/main" val="3941285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6F984F-B413-5E9B-7E24-BE4EA9EF72D5}"/>
              </a:ext>
            </a:extLst>
          </p:cNvPr>
          <p:cNvPicPr>
            <a:picLocks noChangeAspect="1"/>
          </p:cNvPicPr>
          <p:nvPr/>
        </p:nvPicPr>
        <p:blipFill rotWithShape="1">
          <a:blip r:embed="rId2"/>
          <a:srcRect l="50000" t="33611" r="26406" b="22222"/>
          <a:stretch/>
        </p:blipFill>
        <p:spPr>
          <a:xfrm>
            <a:off x="1123460" y="3244055"/>
            <a:ext cx="10106515" cy="2932907"/>
          </a:xfrm>
          <a:prstGeom prst="rect">
            <a:avLst/>
          </a:prstGeom>
        </p:spPr>
      </p:pic>
      <p:sp>
        <p:nvSpPr>
          <p:cNvPr id="2" name="Title 1">
            <a:extLst>
              <a:ext uri="{FF2B5EF4-FFF2-40B4-BE49-F238E27FC236}">
                <a16:creationId xmlns:a16="http://schemas.microsoft.com/office/drawing/2014/main" id="{9D9273FF-B841-AADF-52C0-C243436731D4}"/>
              </a:ext>
            </a:extLst>
          </p:cNvPr>
          <p:cNvSpPr>
            <a:spLocks noGrp="1"/>
          </p:cNvSpPr>
          <p:nvPr>
            <p:ph type="title"/>
          </p:nvPr>
        </p:nvSpPr>
        <p:spPr/>
        <p:txBody>
          <a:bodyPr/>
          <a:lstStyle/>
          <a:p>
            <a:r>
              <a:rPr lang="en-US" dirty="0"/>
              <a:t>Spring 2024 Enrollments</a:t>
            </a:r>
          </a:p>
        </p:txBody>
      </p:sp>
      <p:sp>
        <p:nvSpPr>
          <p:cNvPr id="3" name="Content Placeholder 2">
            <a:extLst>
              <a:ext uri="{FF2B5EF4-FFF2-40B4-BE49-F238E27FC236}">
                <a16:creationId xmlns:a16="http://schemas.microsoft.com/office/drawing/2014/main" id="{F9361B07-35A9-3E25-AC60-9C9386D62095}"/>
              </a:ext>
            </a:extLst>
          </p:cNvPr>
          <p:cNvSpPr>
            <a:spLocks noGrp="1"/>
          </p:cNvSpPr>
          <p:nvPr>
            <p:ph idx="1"/>
          </p:nvPr>
        </p:nvSpPr>
        <p:spPr/>
        <p:txBody>
          <a:bodyPr/>
          <a:lstStyle/>
          <a:p>
            <a:r>
              <a:rPr lang="en-US" dirty="0"/>
              <a:t>As of January 9, 2024, the RFTES increased from 1,351 in Spring 2023 to 1,580 in Spring 2024, a 22% increase</a:t>
            </a:r>
          </a:p>
          <a:p>
            <a:r>
              <a:rPr lang="en-US" dirty="0"/>
              <a:t>Great Job Everyone!</a:t>
            </a:r>
          </a:p>
        </p:txBody>
      </p:sp>
      <p:cxnSp>
        <p:nvCxnSpPr>
          <p:cNvPr id="9" name="Straight Connector 8">
            <a:extLst>
              <a:ext uri="{FF2B5EF4-FFF2-40B4-BE49-F238E27FC236}">
                <a16:creationId xmlns:a16="http://schemas.microsoft.com/office/drawing/2014/main" id="{C841946C-7B92-8C93-6076-145AD9EB99B3}"/>
              </a:ext>
            </a:extLst>
          </p:cNvPr>
          <p:cNvCxnSpPr/>
          <p:nvPr/>
        </p:nvCxnSpPr>
        <p:spPr>
          <a:xfrm>
            <a:off x="1326661" y="4829906"/>
            <a:ext cx="982393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69B9EBE-7A7F-0A15-E714-5AE6BD07248B}"/>
              </a:ext>
            </a:extLst>
          </p:cNvPr>
          <p:cNvSpPr txBox="1"/>
          <p:nvPr/>
        </p:nvSpPr>
        <p:spPr>
          <a:xfrm>
            <a:off x="8550681" y="4378012"/>
            <a:ext cx="28031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E1838"/>
                </a:solidFill>
                <a:effectLst/>
                <a:uLnTx/>
                <a:uFillTx/>
                <a:latin typeface="Calibri" panose="020F0502020204030204"/>
                <a:ea typeface="+mn-ea"/>
                <a:cs typeface="+mn-cs"/>
              </a:rPr>
              <a:t>Spring 2024 Target is 1,572</a:t>
            </a:r>
          </a:p>
        </p:txBody>
      </p:sp>
    </p:spTree>
    <p:extLst>
      <p:ext uri="{BB962C8B-B14F-4D97-AF65-F5344CB8AC3E}">
        <p14:creationId xmlns:p14="http://schemas.microsoft.com/office/powerpoint/2010/main" val="277180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F19"/>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3C8CA6-0002-F7F5-73BE-54EC2243C838}"/>
              </a:ext>
            </a:extLst>
          </p:cNvPr>
          <p:cNvSpPr/>
          <p:nvPr/>
        </p:nvSpPr>
        <p:spPr>
          <a:xfrm>
            <a:off x="0" y="0"/>
            <a:ext cx="8305014" cy="41666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2">
            <a:extLst>
              <a:ext uri="{FF2B5EF4-FFF2-40B4-BE49-F238E27FC236}">
                <a16:creationId xmlns:a16="http://schemas.microsoft.com/office/drawing/2014/main" id="{1697DC13-439B-4E33-6C59-7654650DDE8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0983" r="20983"/>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itle 1">
            <a:extLst>
              <a:ext uri="{FF2B5EF4-FFF2-40B4-BE49-F238E27FC236}">
                <a16:creationId xmlns:a16="http://schemas.microsoft.com/office/drawing/2014/main" id="{BDBE6C8C-BFDD-4402-9E47-56AD82F2FEAC}"/>
              </a:ext>
            </a:extLst>
          </p:cNvPr>
          <p:cNvSpPr>
            <a:spLocks noGrp="1"/>
          </p:cNvSpPr>
          <p:nvPr>
            <p:ph type="title"/>
          </p:nvPr>
        </p:nvSpPr>
        <p:spPr>
          <a:xfrm>
            <a:off x="789259" y="541689"/>
            <a:ext cx="5163022" cy="4375447"/>
          </a:xfrm>
        </p:spPr>
        <p:txBody>
          <a:bodyPr vert="horz" lIns="91440" tIns="45720" rIns="91440" bIns="45720" rtlCol="0" anchor="b">
            <a:normAutofit/>
          </a:bodyPr>
          <a:lstStyle/>
          <a:p>
            <a:r>
              <a:rPr lang="en-US" sz="33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100" b="1" dirty="0"/>
              <a:t>Ellen </a:t>
            </a:r>
            <a:r>
              <a:rPr lang="en-US" sz="4100" b="1" dirty="0" err="1"/>
              <a:t>Benefiel</a:t>
            </a:r>
            <a:br>
              <a:rPr lang="en-US" sz="4100" b="1" dirty="0"/>
            </a:br>
            <a:br>
              <a:rPr lang="en-US" sz="4100" b="1" dirty="0"/>
            </a:br>
            <a:r>
              <a:rPr lang="en-US" sz="3300" dirty="0"/>
              <a:t>Development Assistant, Institutional Advancement</a:t>
            </a: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endParaRPr lang="en-US" sz="3300" kern="1200" dirty="0">
              <a:solidFill>
                <a:schemeClr val="tx1"/>
              </a:solidFill>
              <a:latin typeface="+mj-lt"/>
              <a:ea typeface="+mj-ea"/>
              <a:cs typeface="+mj-cs"/>
            </a:endParaRPr>
          </a:p>
        </p:txBody>
      </p:sp>
    </p:spTree>
    <p:extLst>
      <p:ext uri="{BB962C8B-B14F-4D97-AF65-F5344CB8AC3E}">
        <p14:creationId xmlns:p14="http://schemas.microsoft.com/office/powerpoint/2010/main" val="1253472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482D-37C1-C06E-AE55-4B697A7D203D}"/>
              </a:ext>
            </a:extLst>
          </p:cNvPr>
          <p:cNvSpPr>
            <a:spLocks noGrp="1"/>
          </p:cNvSpPr>
          <p:nvPr>
            <p:ph type="title"/>
          </p:nvPr>
        </p:nvSpPr>
        <p:spPr/>
        <p:txBody>
          <a:bodyPr/>
          <a:lstStyle/>
          <a:p>
            <a:r>
              <a:rPr lang="en-US" dirty="0"/>
              <a:t>Office of Instruction New Divisions</a:t>
            </a:r>
          </a:p>
        </p:txBody>
      </p:sp>
      <p:sp>
        <p:nvSpPr>
          <p:cNvPr id="3" name="Content Placeholder 2">
            <a:extLst>
              <a:ext uri="{FF2B5EF4-FFF2-40B4-BE49-F238E27FC236}">
                <a16:creationId xmlns:a16="http://schemas.microsoft.com/office/drawing/2014/main" id="{DE4DC03D-3DBF-20AD-A553-006F3D1D67D4}"/>
              </a:ext>
            </a:extLst>
          </p:cNvPr>
          <p:cNvSpPr>
            <a:spLocks noGrp="1"/>
          </p:cNvSpPr>
          <p:nvPr>
            <p:ph idx="1"/>
          </p:nvPr>
        </p:nvSpPr>
        <p:spPr/>
        <p:txBody>
          <a:bodyPr/>
          <a:lstStyle/>
          <a:p>
            <a:r>
              <a:rPr lang="en-US" dirty="0"/>
              <a:t>Purpose was to better balance the FTE in each division and align divisions with Career and Academic Pathways</a:t>
            </a:r>
          </a:p>
        </p:txBody>
      </p:sp>
      <p:pic>
        <p:nvPicPr>
          <p:cNvPr id="1026" name="Picture 2" descr="Organizational Alignment Creates Growth - The Keys | LSA Global">
            <a:extLst>
              <a:ext uri="{FF2B5EF4-FFF2-40B4-BE49-F238E27FC236}">
                <a16:creationId xmlns:a16="http://schemas.microsoft.com/office/drawing/2014/main" id="{87CD7F40-28E1-9833-624F-E9A017D11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383" y="2795007"/>
            <a:ext cx="5419234" cy="383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31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8D7A-637A-1F58-1D5D-557F88135CE7}"/>
              </a:ext>
            </a:extLst>
          </p:cNvPr>
          <p:cNvSpPr>
            <a:spLocks noGrp="1"/>
          </p:cNvSpPr>
          <p:nvPr>
            <p:ph type="title"/>
          </p:nvPr>
        </p:nvSpPr>
        <p:spPr/>
        <p:txBody>
          <a:bodyPr>
            <a:normAutofit/>
          </a:bodyPr>
          <a:lstStyle/>
          <a:p>
            <a:r>
              <a:rPr lang="en-US" dirty="0"/>
              <a:t>Office of Instruction Reorganization: Career Education and Human Development Division</a:t>
            </a:r>
          </a:p>
        </p:txBody>
      </p:sp>
      <p:sp>
        <p:nvSpPr>
          <p:cNvPr id="3" name="Content Placeholder 2">
            <a:extLst>
              <a:ext uri="{FF2B5EF4-FFF2-40B4-BE49-F238E27FC236}">
                <a16:creationId xmlns:a16="http://schemas.microsoft.com/office/drawing/2014/main" id="{90092FA3-E6F3-4F28-6CC4-C1C56C10EFF8}"/>
              </a:ext>
            </a:extLst>
          </p:cNvPr>
          <p:cNvSpPr>
            <a:spLocks noGrp="1"/>
          </p:cNvSpPr>
          <p:nvPr>
            <p:ph idx="1"/>
          </p:nvPr>
        </p:nvSpPr>
        <p:spPr>
          <a:xfrm>
            <a:off x="677334" y="2160589"/>
            <a:ext cx="3442490" cy="3880773"/>
          </a:xfrm>
        </p:spPr>
        <p:txBody>
          <a:bodyPr>
            <a:normAutofit fontScale="85000" lnSpcReduction="20000"/>
          </a:bodyPr>
          <a:lstStyle/>
          <a:p>
            <a:r>
              <a:rPr lang="en-US" dirty="0"/>
              <a:t>Career Education and Human Development (Disciplines remaining in Division)</a:t>
            </a:r>
          </a:p>
          <a:p>
            <a:pPr lvl="1"/>
            <a:r>
              <a:rPr lang="en-US" dirty="0"/>
              <a:t>CNA/N</a:t>
            </a:r>
          </a:p>
          <a:p>
            <a:pPr lvl="1"/>
            <a:r>
              <a:rPr lang="en-US" dirty="0"/>
              <a:t>HIT</a:t>
            </a:r>
          </a:p>
          <a:p>
            <a:pPr lvl="1"/>
            <a:r>
              <a:rPr lang="en-US" dirty="0"/>
              <a:t>RADIOL</a:t>
            </a:r>
          </a:p>
          <a:p>
            <a:pPr lvl="1"/>
            <a:r>
              <a:rPr lang="en-US" dirty="0"/>
              <a:t>RESP</a:t>
            </a:r>
          </a:p>
          <a:p>
            <a:pPr lvl="1"/>
            <a:r>
              <a:rPr lang="en-US" dirty="0"/>
              <a:t>EMS</a:t>
            </a:r>
          </a:p>
          <a:p>
            <a:pPr lvl="1"/>
            <a:r>
              <a:rPr lang="en-US" dirty="0"/>
              <a:t>FIRET</a:t>
            </a:r>
          </a:p>
          <a:p>
            <a:pPr lvl="1"/>
            <a:r>
              <a:rPr lang="en-US" dirty="0"/>
              <a:t>PBSF</a:t>
            </a:r>
          </a:p>
          <a:p>
            <a:pPr lvl="1"/>
            <a:r>
              <a:rPr lang="en-US" dirty="0"/>
              <a:t>CD</a:t>
            </a:r>
          </a:p>
          <a:p>
            <a:pPr lvl="1"/>
            <a:r>
              <a:rPr lang="en-US" dirty="0"/>
              <a:t>EDU</a:t>
            </a:r>
          </a:p>
        </p:txBody>
      </p:sp>
      <p:sp>
        <p:nvSpPr>
          <p:cNvPr id="4" name="Content Placeholder 2">
            <a:extLst>
              <a:ext uri="{FF2B5EF4-FFF2-40B4-BE49-F238E27FC236}">
                <a16:creationId xmlns:a16="http://schemas.microsoft.com/office/drawing/2014/main" id="{D0BF68F8-9CB8-AA95-DC9B-493CA048FDEB}"/>
              </a:ext>
            </a:extLst>
          </p:cNvPr>
          <p:cNvSpPr txBox="1">
            <a:spLocks/>
          </p:cNvSpPr>
          <p:nvPr/>
        </p:nvSpPr>
        <p:spPr>
          <a:xfrm>
            <a:off x="3994965" y="2160589"/>
            <a:ext cx="3442490"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Career Education and Human Development (New Additional Disciplines)</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ACCT</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BUSAD</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ECON</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MARKET</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WFP/N</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CIS</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CSCI</a:t>
            </a:r>
          </a:p>
        </p:txBody>
      </p:sp>
      <p:sp>
        <p:nvSpPr>
          <p:cNvPr id="5" name="Content Placeholder 2">
            <a:extLst>
              <a:ext uri="{FF2B5EF4-FFF2-40B4-BE49-F238E27FC236}">
                <a16:creationId xmlns:a16="http://schemas.microsoft.com/office/drawing/2014/main" id="{BCBA7CED-00BB-C886-25A5-4456E6801D16}"/>
              </a:ext>
            </a:extLst>
          </p:cNvPr>
          <p:cNvSpPr txBox="1">
            <a:spLocks/>
          </p:cNvSpPr>
          <p:nvPr/>
        </p:nvSpPr>
        <p:spPr>
          <a:xfrm>
            <a:off x="7232209" y="2160589"/>
            <a:ext cx="3442490"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Career Education and Human Development (New Office Location)</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EAST-103</a:t>
            </a:r>
          </a:p>
        </p:txBody>
      </p:sp>
      <p:pic>
        <p:nvPicPr>
          <p:cNvPr id="7" name="Picture 6" descr="Picture of Dan Word, Dean of Career Education and Human Development at CHC">
            <a:extLst>
              <a:ext uri="{FF2B5EF4-FFF2-40B4-BE49-F238E27FC236}">
                <a16:creationId xmlns:a16="http://schemas.microsoft.com/office/drawing/2014/main" id="{844F7348-8AF9-9014-2289-D9923E8BD6FF}"/>
              </a:ext>
            </a:extLst>
          </p:cNvPr>
          <p:cNvPicPr>
            <a:picLocks noChangeAspect="1"/>
          </p:cNvPicPr>
          <p:nvPr/>
        </p:nvPicPr>
        <p:blipFill>
          <a:blip r:embed="rId3"/>
          <a:stretch>
            <a:fillRect/>
          </a:stretch>
        </p:blipFill>
        <p:spPr>
          <a:xfrm>
            <a:off x="5940332" y="3838353"/>
            <a:ext cx="6251668" cy="2433198"/>
          </a:xfrm>
          <a:prstGeom prst="rect">
            <a:avLst/>
          </a:prstGeom>
        </p:spPr>
      </p:pic>
    </p:spTree>
    <p:extLst>
      <p:ext uri="{BB962C8B-B14F-4D97-AF65-F5344CB8AC3E}">
        <p14:creationId xmlns:p14="http://schemas.microsoft.com/office/powerpoint/2010/main" val="1939872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8D7A-637A-1F58-1D5D-557F88135CE7}"/>
              </a:ext>
            </a:extLst>
          </p:cNvPr>
          <p:cNvSpPr>
            <a:spLocks noGrp="1"/>
          </p:cNvSpPr>
          <p:nvPr>
            <p:ph type="title"/>
          </p:nvPr>
        </p:nvSpPr>
        <p:spPr/>
        <p:txBody>
          <a:bodyPr>
            <a:normAutofit/>
          </a:bodyPr>
          <a:lstStyle/>
          <a:p>
            <a:r>
              <a:rPr lang="en-US" dirty="0"/>
              <a:t>Office of Instruction Reorganization: Social, Information, and Natural Sciences Division</a:t>
            </a:r>
          </a:p>
        </p:txBody>
      </p:sp>
      <p:sp>
        <p:nvSpPr>
          <p:cNvPr id="3" name="Content Placeholder 2">
            <a:extLst>
              <a:ext uri="{FF2B5EF4-FFF2-40B4-BE49-F238E27FC236}">
                <a16:creationId xmlns:a16="http://schemas.microsoft.com/office/drawing/2014/main" id="{90092FA3-E6F3-4F28-6CC4-C1C56C10EFF8}"/>
              </a:ext>
            </a:extLst>
          </p:cNvPr>
          <p:cNvSpPr>
            <a:spLocks noGrp="1"/>
          </p:cNvSpPr>
          <p:nvPr>
            <p:ph idx="1"/>
          </p:nvPr>
        </p:nvSpPr>
        <p:spPr>
          <a:xfrm>
            <a:off x="677334" y="1912939"/>
            <a:ext cx="3442490" cy="4580453"/>
          </a:xfrm>
        </p:spPr>
        <p:txBody>
          <a:bodyPr>
            <a:normAutofit fontScale="62500" lnSpcReduction="20000"/>
          </a:bodyPr>
          <a:lstStyle/>
          <a:p>
            <a:r>
              <a:rPr lang="en-US" dirty="0"/>
              <a:t>SINS (Disciplines remaining in Division)</a:t>
            </a:r>
          </a:p>
          <a:p>
            <a:pPr lvl="1"/>
            <a:r>
              <a:rPr lang="en-US" dirty="0"/>
              <a:t>ANAT</a:t>
            </a:r>
          </a:p>
          <a:p>
            <a:pPr lvl="1"/>
            <a:r>
              <a:rPr lang="en-US" dirty="0"/>
              <a:t>ANTHRO</a:t>
            </a:r>
          </a:p>
          <a:p>
            <a:pPr lvl="1"/>
            <a:r>
              <a:rPr lang="en-US" dirty="0"/>
              <a:t>ASTRON</a:t>
            </a:r>
          </a:p>
          <a:p>
            <a:pPr lvl="1"/>
            <a:r>
              <a:rPr lang="en-US" dirty="0"/>
              <a:t>BIOL</a:t>
            </a:r>
          </a:p>
          <a:p>
            <a:pPr lvl="1"/>
            <a:r>
              <a:rPr lang="en-US" dirty="0"/>
              <a:t>CHEM</a:t>
            </a:r>
          </a:p>
          <a:p>
            <a:pPr lvl="1"/>
            <a:r>
              <a:rPr lang="en-US" dirty="0"/>
              <a:t>GEOG/GEOL</a:t>
            </a:r>
          </a:p>
          <a:p>
            <a:pPr lvl="1"/>
            <a:r>
              <a:rPr lang="en-US" dirty="0"/>
              <a:t>HEALTH</a:t>
            </a:r>
          </a:p>
          <a:p>
            <a:pPr lvl="1"/>
            <a:r>
              <a:rPr lang="en-US" dirty="0"/>
              <a:t>HIST</a:t>
            </a:r>
          </a:p>
          <a:p>
            <a:pPr lvl="1"/>
            <a:r>
              <a:rPr lang="en-US" dirty="0"/>
              <a:t>HUM</a:t>
            </a:r>
          </a:p>
          <a:p>
            <a:pPr lvl="1"/>
            <a:r>
              <a:rPr lang="en-US" dirty="0"/>
              <a:t>KIN/D/F/S/X</a:t>
            </a:r>
          </a:p>
          <a:p>
            <a:pPr lvl="1"/>
            <a:r>
              <a:rPr lang="en-US" dirty="0"/>
              <a:t>MICRO</a:t>
            </a:r>
          </a:p>
          <a:p>
            <a:pPr lvl="1"/>
            <a:r>
              <a:rPr lang="en-US" dirty="0"/>
              <a:t>OCEAN</a:t>
            </a:r>
          </a:p>
          <a:p>
            <a:pPr lvl="1"/>
            <a:r>
              <a:rPr lang="en-US" dirty="0"/>
              <a:t>PHIL</a:t>
            </a:r>
          </a:p>
          <a:p>
            <a:pPr lvl="1"/>
            <a:r>
              <a:rPr lang="en-US" dirty="0"/>
              <a:t>PHYSIC</a:t>
            </a:r>
          </a:p>
          <a:p>
            <a:pPr lvl="1"/>
            <a:r>
              <a:rPr lang="en-US" dirty="0"/>
              <a:t>POLIT</a:t>
            </a:r>
          </a:p>
          <a:p>
            <a:pPr lvl="1"/>
            <a:r>
              <a:rPr lang="en-US" dirty="0"/>
              <a:t>RELIG</a:t>
            </a:r>
          </a:p>
          <a:p>
            <a:pPr lvl="1"/>
            <a:r>
              <a:rPr lang="en-US" dirty="0"/>
              <a:t>SOC/SOWO</a:t>
            </a:r>
          </a:p>
        </p:txBody>
      </p:sp>
      <p:sp>
        <p:nvSpPr>
          <p:cNvPr id="4" name="Content Placeholder 2">
            <a:extLst>
              <a:ext uri="{FF2B5EF4-FFF2-40B4-BE49-F238E27FC236}">
                <a16:creationId xmlns:a16="http://schemas.microsoft.com/office/drawing/2014/main" id="{D0BF68F8-9CB8-AA95-DC9B-493CA048FDEB}"/>
              </a:ext>
            </a:extLst>
          </p:cNvPr>
          <p:cNvSpPr txBox="1">
            <a:spLocks/>
          </p:cNvSpPr>
          <p:nvPr/>
        </p:nvSpPr>
        <p:spPr>
          <a:xfrm>
            <a:off x="3994965" y="1912939"/>
            <a:ext cx="3442490"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SINS (New Additional Disciplines)</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PSYCH</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MATH</a:t>
            </a:r>
          </a:p>
        </p:txBody>
      </p:sp>
      <p:sp>
        <p:nvSpPr>
          <p:cNvPr id="5" name="Content Placeholder 2">
            <a:extLst>
              <a:ext uri="{FF2B5EF4-FFF2-40B4-BE49-F238E27FC236}">
                <a16:creationId xmlns:a16="http://schemas.microsoft.com/office/drawing/2014/main" id="{BCBA7CED-00BB-C886-25A5-4456E6801D16}"/>
              </a:ext>
            </a:extLst>
          </p:cNvPr>
          <p:cNvSpPr txBox="1">
            <a:spLocks/>
          </p:cNvSpPr>
          <p:nvPr/>
        </p:nvSpPr>
        <p:spPr>
          <a:xfrm>
            <a:off x="7232209" y="1912939"/>
            <a:ext cx="3442490"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SINS (New Office Location)</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CYN-225</a:t>
            </a:r>
          </a:p>
        </p:txBody>
      </p:sp>
      <p:pic>
        <p:nvPicPr>
          <p:cNvPr id="8" name="Picture 7" descr="Picture of Dr. Jeffrey Smith, Dean of Social, Information, and Natural Sciences at Crafton Hills College">
            <a:extLst>
              <a:ext uri="{FF2B5EF4-FFF2-40B4-BE49-F238E27FC236}">
                <a16:creationId xmlns:a16="http://schemas.microsoft.com/office/drawing/2014/main" id="{C105C2C6-8717-990B-7905-32C8AAB85E82}"/>
              </a:ext>
            </a:extLst>
          </p:cNvPr>
          <p:cNvPicPr>
            <a:picLocks noChangeAspect="1"/>
          </p:cNvPicPr>
          <p:nvPr/>
        </p:nvPicPr>
        <p:blipFill>
          <a:blip r:embed="rId3"/>
          <a:stretch>
            <a:fillRect/>
          </a:stretch>
        </p:blipFill>
        <p:spPr>
          <a:xfrm>
            <a:off x="7337177" y="2865588"/>
            <a:ext cx="4055165" cy="3253563"/>
          </a:xfrm>
          <a:prstGeom prst="rect">
            <a:avLst/>
          </a:prstGeom>
        </p:spPr>
      </p:pic>
    </p:spTree>
    <p:extLst>
      <p:ext uri="{BB962C8B-B14F-4D97-AF65-F5344CB8AC3E}">
        <p14:creationId xmlns:p14="http://schemas.microsoft.com/office/powerpoint/2010/main" val="2908912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8D7A-637A-1F58-1D5D-557F88135CE7}"/>
              </a:ext>
            </a:extLst>
          </p:cNvPr>
          <p:cNvSpPr>
            <a:spLocks noGrp="1"/>
          </p:cNvSpPr>
          <p:nvPr>
            <p:ph type="title"/>
          </p:nvPr>
        </p:nvSpPr>
        <p:spPr/>
        <p:txBody>
          <a:bodyPr>
            <a:normAutofit fontScale="90000"/>
          </a:bodyPr>
          <a:lstStyle/>
          <a:p>
            <a:r>
              <a:rPr lang="en-US" dirty="0"/>
              <a:t>Office of Instruction Reorganization: Language, Arts, and Academic Support Division</a:t>
            </a:r>
          </a:p>
        </p:txBody>
      </p:sp>
      <p:sp>
        <p:nvSpPr>
          <p:cNvPr id="3" name="Content Placeholder 2">
            <a:extLst>
              <a:ext uri="{FF2B5EF4-FFF2-40B4-BE49-F238E27FC236}">
                <a16:creationId xmlns:a16="http://schemas.microsoft.com/office/drawing/2014/main" id="{90092FA3-E6F3-4F28-6CC4-C1C56C10EFF8}"/>
              </a:ext>
            </a:extLst>
          </p:cNvPr>
          <p:cNvSpPr>
            <a:spLocks noGrp="1"/>
          </p:cNvSpPr>
          <p:nvPr>
            <p:ph idx="1"/>
          </p:nvPr>
        </p:nvSpPr>
        <p:spPr>
          <a:xfrm>
            <a:off x="677334" y="2160589"/>
            <a:ext cx="3442490" cy="3880773"/>
          </a:xfrm>
        </p:spPr>
        <p:txBody>
          <a:bodyPr>
            <a:normAutofit fontScale="92500" lnSpcReduction="10000"/>
          </a:bodyPr>
          <a:lstStyle/>
          <a:p>
            <a:r>
              <a:rPr lang="en-US" dirty="0"/>
              <a:t>LAAS (Disciplines remaining in Division)</a:t>
            </a:r>
          </a:p>
          <a:p>
            <a:pPr lvl="1"/>
            <a:r>
              <a:rPr lang="en-US" dirty="0"/>
              <a:t>CNA/N</a:t>
            </a:r>
          </a:p>
          <a:p>
            <a:pPr lvl="1"/>
            <a:r>
              <a:rPr lang="en-US" dirty="0"/>
              <a:t>HIT</a:t>
            </a:r>
          </a:p>
          <a:p>
            <a:pPr lvl="1"/>
            <a:r>
              <a:rPr lang="en-US" dirty="0"/>
              <a:t>RADIOL</a:t>
            </a:r>
          </a:p>
          <a:p>
            <a:pPr lvl="1"/>
            <a:r>
              <a:rPr lang="en-US" dirty="0"/>
              <a:t>RESP</a:t>
            </a:r>
          </a:p>
          <a:p>
            <a:pPr lvl="1"/>
            <a:r>
              <a:rPr lang="en-US" dirty="0"/>
              <a:t>EMS</a:t>
            </a:r>
          </a:p>
          <a:p>
            <a:pPr lvl="1"/>
            <a:r>
              <a:rPr lang="en-US" dirty="0"/>
              <a:t>FIRET</a:t>
            </a:r>
          </a:p>
          <a:p>
            <a:pPr lvl="1"/>
            <a:r>
              <a:rPr lang="en-US" dirty="0"/>
              <a:t>PBSF</a:t>
            </a:r>
          </a:p>
          <a:p>
            <a:pPr lvl="1"/>
            <a:r>
              <a:rPr lang="en-US" dirty="0"/>
              <a:t>CD</a:t>
            </a:r>
          </a:p>
          <a:p>
            <a:pPr lvl="1"/>
            <a:r>
              <a:rPr lang="en-US" dirty="0"/>
              <a:t>EDU</a:t>
            </a:r>
          </a:p>
        </p:txBody>
      </p:sp>
      <p:sp>
        <p:nvSpPr>
          <p:cNvPr id="4" name="Content Placeholder 2">
            <a:extLst>
              <a:ext uri="{FF2B5EF4-FFF2-40B4-BE49-F238E27FC236}">
                <a16:creationId xmlns:a16="http://schemas.microsoft.com/office/drawing/2014/main" id="{D0BF68F8-9CB8-AA95-DC9B-493CA048FDEB}"/>
              </a:ext>
            </a:extLst>
          </p:cNvPr>
          <p:cNvSpPr txBox="1">
            <a:spLocks/>
          </p:cNvSpPr>
          <p:nvPr/>
        </p:nvSpPr>
        <p:spPr>
          <a:xfrm>
            <a:off x="3994965" y="2160589"/>
            <a:ext cx="3442490"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LAAS (New Additional Disciplines)</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ACCT</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BUSAD</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ECON</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MARKET</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WFP/N</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CIS</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CSCI</a:t>
            </a:r>
          </a:p>
        </p:txBody>
      </p:sp>
      <p:sp>
        <p:nvSpPr>
          <p:cNvPr id="5" name="Content Placeholder 2">
            <a:extLst>
              <a:ext uri="{FF2B5EF4-FFF2-40B4-BE49-F238E27FC236}">
                <a16:creationId xmlns:a16="http://schemas.microsoft.com/office/drawing/2014/main" id="{BCBA7CED-00BB-C886-25A5-4456E6801D16}"/>
              </a:ext>
            </a:extLst>
          </p:cNvPr>
          <p:cNvSpPr txBox="1">
            <a:spLocks/>
          </p:cNvSpPr>
          <p:nvPr/>
        </p:nvSpPr>
        <p:spPr>
          <a:xfrm>
            <a:off x="7232209" y="2160589"/>
            <a:ext cx="3442490"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LAAS (New Office Location)</a:t>
            </a:r>
          </a:p>
          <a:p>
            <a:pPr marL="742950" marR="0" lvl="1" indent="-285750" algn="l" defTabSz="457200" rtl="0" eaLnBrk="1" fontAlgn="auto" latinLnBrk="0" hangingPunct="1">
              <a:lnSpc>
                <a:spcPct val="100000"/>
              </a:lnSpc>
              <a:spcBef>
                <a:spcPts val="1000"/>
              </a:spcBef>
              <a:spcAft>
                <a:spcPts val="0"/>
              </a:spcAft>
              <a:buClr>
                <a:srgbClr val="008345"/>
              </a:buClr>
              <a:buSzPct val="80000"/>
              <a:buFont typeface="Wingdings 3" charset="2"/>
              <a:buChar char=""/>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Coming Soon (CTB-338)</a:t>
            </a:r>
          </a:p>
        </p:txBody>
      </p:sp>
      <p:pic>
        <p:nvPicPr>
          <p:cNvPr id="8" name="Picture 7" descr="Picture of Dr. Kathryn Weiss, Dean of Language, Arts, and Academic Support at Crafton Hills College">
            <a:extLst>
              <a:ext uri="{FF2B5EF4-FFF2-40B4-BE49-F238E27FC236}">
                <a16:creationId xmlns:a16="http://schemas.microsoft.com/office/drawing/2014/main" id="{BAB584DD-B097-2F28-FD1A-633B051EDC23}"/>
              </a:ext>
            </a:extLst>
          </p:cNvPr>
          <p:cNvPicPr>
            <a:picLocks noChangeAspect="1"/>
          </p:cNvPicPr>
          <p:nvPr/>
        </p:nvPicPr>
        <p:blipFill>
          <a:blip r:embed="rId3"/>
          <a:stretch>
            <a:fillRect/>
          </a:stretch>
        </p:blipFill>
        <p:spPr>
          <a:xfrm>
            <a:off x="8039054" y="3096087"/>
            <a:ext cx="2349224" cy="2581699"/>
          </a:xfrm>
          <a:prstGeom prst="rect">
            <a:avLst/>
          </a:prstGeom>
        </p:spPr>
      </p:pic>
    </p:spTree>
    <p:extLst>
      <p:ext uri="{BB962C8B-B14F-4D97-AF65-F5344CB8AC3E}">
        <p14:creationId xmlns:p14="http://schemas.microsoft.com/office/powerpoint/2010/main" val="3787794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3DDA-DD00-1A96-CC26-C51DE98FFF87}"/>
              </a:ext>
            </a:extLst>
          </p:cNvPr>
          <p:cNvSpPr>
            <a:spLocks noGrp="1"/>
          </p:cNvSpPr>
          <p:nvPr>
            <p:ph type="title"/>
          </p:nvPr>
        </p:nvSpPr>
        <p:spPr/>
        <p:txBody>
          <a:bodyPr/>
          <a:lstStyle/>
          <a:p>
            <a:r>
              <a:rPr lang="en-US" dirty="0"/>
              <a:t>Office of Institutional Effectiveness, Research, and Planning</a:t>
            </a:r>
          </a:p>
        </p:txBody>
      </p:sp>
      <p:sp>
        <p:nvSpPr>
          <p:cNvPr id="3" name="Content Placeholder 2">
            <a:extLst>
              <a:ext uri="{FF2B5EF4-FFF2-40B4-BE49-F238E27FC236}">
                <a16:creationId xmlns:a16="http://schemas.microsoft.com/office/drawing/2014/main" id="{5F65EDDC-E5B4-DD0E-6D57-91C30B4EFBF4}"/>
              </a:ext>
            </a:extLst>
          </p:cNvPr>
          <p:cNvSpPr>
            <a:spLocks noGrp="1"/>
          </p:cNvSpPr>
          <p:nvPr>
            <p:ph idx="1"/>
          </p:nvPr>
        </p:nvSpPr>
        <p:spPr/>
        <p:txBody>
          <a:bodyPr/>
          <a:lstStyle/>
          <a:p>
            <a:r>
              <a:rPr lang="en-US" dirty="0"/>
              <a:t>Coming Soon to the Campus Center</a:t>
            </a:r>
          </a:p>
          <a:p>
            <a:endParaRPr lang="en-US" dirty="0"/>
          </a:p>
        </p:txBody>
      </p:sp>
      <p:pic>
        <p:nvPicPr>
          <p:cNvPr id="5" name="Picture 4">
            <a:extLst>
              <a:ext uri="{FF2B5EF4-FFF2-40B4-BE49-F238E27FC236}">
                <a16:creationId xmlns:a16="http://schemas.microsoft.com/office/drawing/2014/main" id="{E053731D-720D-2996-BEC8-ACAE0553946D}"/>
              </a:ext>
            </a:extLst>
          </p:cNvPr>
          <p:cNvPicPr>
            <a:picLocks noChangeAspect="1"/>
          </p:cNvPicPr>
          <p:nvPr/>
        </p:nvPicPr>
        <p:blipFill>
          <a:blip r:embed="rId2"/>
          <a:stretch>
            <a:fillRect/>
          </a:stretch>
        </p:blipFill>
        <p:spPr>
          <a:xfrm>
            <a:off x="1235726" y="2362200"/>
            <a:ext cx="5936599" cy="3748080"/>
          </a:xfrm>
          <a:prstGeom prst="rect">
            <a:avLst/>
          </a:prstGeom>
        </p:spPr>
      </p:pic>
      <p:sp>
        <p:nvSpPr>
          <p:cNvPr id="6" name="TextBox 5">
            <a:extLst>
              <a:ext uri="{FF2B5EF4-FFF2-40B4-BE49-F238E27FC236}">
                <a16:creationId xmlns:a16="http://schemas.microsoft.com/office/drawing/2014/main" id="{E3B6D090-482B-3B54-1A7C-2F9EE8C6DD87}"/>
              </a:ext>
            </a:extLst>
          </p:cNvPr>
          <p:cNvSpPr txBox="1"/>
          <p:nvPr/>
        </p:nvSpPr>
        <p:spPr>
          <a:xfrm>
            <a:off x="7486650" y="2362200"/>
            <a:ext cx="396240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Dr. Giovanni Sosa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Ola Sabawi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Diana Vaichis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Ruby Zuniga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Jessica Beverson</a:t>
            </a:r>
          </a:p>
        </p:txBody>
      </p:sp>
    </p:spTree>
    <p:extLst>
      <p:ext uri="{BB962C8B-B14F-4D97-AF65-F5344CB8AC3E}">
        <p14:creationId xmlns:p14="http://schemas.microsoft.com/office/powerpoint/2010/main" val="2369236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2394C1-1290-9A2D-8624-0B816E9261BE}"/>
              </a:ext>
            </a:extLst>
          </p:cNvPr>
          <p:cNvSpPr>
            <a:spLocks noGrp="1"/>
          </p:cNvSpPr>
          <p:nvPr>
            <p:ph type="title"/>
          </p:nvPr>
        </p:nvSpPr>
        <p:spPr>
          <a:xfrm>
            <a:off x="504967" y="675564"/>
            <a:ext cx="3609833" cy="5204085"/>
          </a:xfrm>
        </p:spPr>
        <p:txBody>
          <a:bodyPr>
            <a:normAutofit/>
          </a:bodyPr>
          <a:lstStyle/>
          <a:p>
            <a:r>
              <a:rPr lang="en-US"/>
              <a:t>Crafton Hills College has an active Bachelor’s Program</a:t>
            </a:r>
            <a:endParaRPr lang="en-US" dirty="0"/>
          </a:p>
        </p:txBody>
      </p:sp>
      <p:cxnSp>
        <p:nvCxnSpPr>
          <p:cNvPr id="34" name="Straight Connector 33">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6" name="Content Placeholder 2">
            <a:extLst>
              <a:ext uri="{FF2B5EF4-FFF2-40B4-BE49-F238E27FC236}">
                <a16:creationId xmlns:a16="http://schemas.microsoft.com/office/drawing/2014/main" id="{0D44AA45-A3EE-91DD-8629-6E71DBE21D5D}"/>
              </a:ext>
            </a:extLst>
          </p:cNvPr>
          <p:cNvGraphicFramePr>
            <a:graphicFrameLocks noGrp="1"/>
          </p:cNvGraphicFramePr>
          <p:nvPr>
            <p:ph idx="1"/>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1487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Student Services Update</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6533359"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61704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6">
            <a:extLst>
              <a:ext uri="{FF2B5EF4-FFF2-40B4-BE49-F238E27FC236}">
                <a16:creationId xmlns:a16="http://schemas.microsoft.com/office/drawing/2014/main" id="{9773C79E-61B8-5949-6F28-1A5EDBC22065}"/>
              </a:ext>
            </a:extLst>
          </p:cNvPr>
          <p:cNvSpPr txBox="1"/>
          <p:nvPr/>
        </p:nvSpPr>
        <p:spPr>
          <a:xfrm>
            <a:off x="618309" y="365052"/>
            <a:ext cx="10554788" cy="437107"/>
          </a:xfrm>
          <a:prstGeom prst="rect">
            <a:avLst/>
          </a:prstGeom>
        </p:spPr>
        <p:txBody>
          <a:bodyPr wrap="square" lIns="0" tIns="0" rIns="0" bIns="0" rtlCol="0" anchor="t">
            <a:spAutoFit/>
          </a:bodyPr>
          <a:lstStyle/>
          <a:p>
            <a:pPr marL="0" marR="0" lvl="0" indent="0" algn="l" defTabSz="457200" rtl="0" eaLnBrk="1" fontAlgn="auto" latinLnBrk="0" hangingPunct="1">
              <a:lnSpc>
                <a:spcPts val="3734"/>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Light" panose="020F0302020204030204"/>
                <a:ea typeface="Tahoma" panose="020B0604030504040204" pitchFamily="34" charset="0"/>
                <a:cs typeface="Tahoma" panose="020B0604030504040204" pitchFamily="34" charset="0"/>
              </a:rPr>
              <a:t>Crafton Hills College  Ranked                       in UC  Admissions in the Region </a:t>
            </a:r>
          </a:p>
        </p:txBody>
      </p:sp>
      <p:graphicFrame>
        <p:nvGraphicFramePr>
          <p:cNvPr id="7" name="Table 6">
            <a:extLst>
              <a:ext uri="{FF2B5EF4-FFF2-40B4-BE49-F238E27FC236}">
                <a16:creationId xmlns:a16="http://schemas.microsoft.com/office/drawing/2014/main" id="{78A3C6C2-BAB6-C199-4C45-618A75C95D1C}"/>
              </a:ext>
            </a:extLst>
          </p:cNvPr>
          <p:cNvGraphicFramePr>
            <a:graphicFrameLocks noGrp="1"/>
          </p:cNvGraphicFramePr>
          <p:nvPr/>
        </p:nvGraphicFramePr>
        <p:xfrm>
          <a:off x="1044848" y="2329187"/>
          <a:ext cx="8318499" cy="3228340"/>
        </p:xfrm>
        <a:graphic>
          <a:graphicData uri="http://schemas.openxmlformats.org/drawingml/2006/table">
            <a:tbl>
              <a:tblPr>
                <a:tableStyleId>{5C22544A-7EE6-4342-B048-85BDC9FD1C3A}</a:tableStyleId>
              </a:tblPr>
              <a:tblGrid>
                <a:gridCol w="2272243">
                  <a:extLst>
                    <a:ext uri="{9D8B030D-6E8A-4147-A177-3AD203B41FA5}">
                      <a16:colId xmlns:a16="http://schemas.microsoft.com/office/drawing/2014/main" val="643300667"/>
                    </a:ext>
                  </a:extLst>
                </a:gridCol>
                <a:gridCol w="2089419">
                  <a:extLst>
                    <a:ext uri="{9D8B030D-6E8A-4147-A177-3AD203B41FA5}">
                      <a16:colId xmlns:a16="http://schemas.microsoft.com/office/drawing/2014/main" val="3945510308"/>
                    </a:ext>
                  </a:extLst>
                </a:gridCol>
                <a:gridCol w="927179">
                  <a:extLst>
                    <a:ext uri="{9D8B030D-6E8A-4147-A177-3AD203B41FA5}">
                      <a16:colId xmlns:a16="http://schemas.microsoft.com/office/drawing/2014/main" val="200234861"/>
                    </a:ext>
                  </a:extLst>
                </a:gridCol>
                <a:gridCol w="861886">
                  <a:extLst>
                    <a:ext uri="{9D8B030D-6E8A-4147-A177-3AD203B41FA5}">
                      <a16:colId xmlns:a16="http://schemas.microsoft.com/office/drawing/2014/main" val="2460818221"/>
                    </a:ext>
                  </a:extLst>
                </a:gridCol>
                <a:gridCol w="1031651">
                  <a:extLst>
                    <a:ext uri="{9D8B030D-6E8A-4147-A177-3AD203B41FA5}">
                      <a16:colId xmlns:a16="http://schemas.microsoft.com/office/drawing/2014/main" val="1335305016"/>
                    </a:ext>
                  </a:extLst>
                </a:gridCol>
                <a:gridCol w="1136121">
                  <a:extLst>
                    <a:ext uri="{9D8B030D-6E8A-4147-A177-3AD203B41FA5}">
                      <a16:colId xmlns:a16="http://schemas.microsoft.com/office/drawing/2014/main" val="3703079971"/>
                    </a:ext>
                  </a:extLst>
                </a:gridCol>
              </a:tblGrid>
              <a:tr h="260565">
                <a:tc gridSpan="6">
                  <a:txBody>
                    <a:bodyPr/>
                    <a:lstStyle/>
                    <a:p>
                      <a:pPr algn="ctr" fontAlgn="b"/>
                      <a:r>
                        <a:rPr lang="en-US" sz="2400" u="none" strike="noStrike" dirty="0">
                          <a:effectLst/>
                        </a:rPr>
                        <a:t>University of California                              Admission Rates 2022-23</a:t>
                      </a:r>
                      <a:endParaRPr lang="en-US" sz="2400" b="1" i="0" u="none" strike="noStrike" dirty="0">
                        <a:solidFill>
                          <a:srgbClr val="00B0F0"/>
                        </a:solidFill>
                        <a:effectLst/>
                        <a:latin typeface="Times New Roman" panose="02020603050405020304" pitchFamily="18" charset="0"/>
                      </a:endParaRPr>
                    </a:p>
                  </a:txBody>
                  <a:tcPr marL="6350" marR="6350" marT="635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4637975"/>
                  </a:ext>
                </a:extLst>
              </a:tr>
              <a:tr h="153849">
                <a:tc>
                  <a:txBody>
                    <a:bodyPr/>
                    <a:lstStyle/>
                    <a:p>
                      <a:pPr algn="ctr" fontAlgn="b"/>
                      <a:r>
                        <a:rPr lang="en-US" sz="1400" u="none" strike="noStrike" dirty="0">
                          <a:effectLst/>
                        </a:rPr>
                        <a:t>School </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Enrollment Fall 22</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Applied</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Admits</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Enrolled</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Admit %</a:t>
                      </a:r>
                      <a:endParaRPr lang="en-US" sz="1400" b="1"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229037238"/>
                  </a:ext>
                </a:extLst>
              </a:tr>
              <a:tr h="153849">
                <a:tc>
                  <a:txBody>
                    <a:bodyPr/>
                    <a:lstStyle/>
                    <a:p>
                      <a:pPr algn="ctr" fontAlgn="b"/>
                      <a:r>
                        <a:rPr lang="en-US" sz="1400" b="1" u="none" strike="noStrike" dirty="0">
                          <a:effectLst/>
                        </a:rPr>
                        <a:t>Crafton Hills </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b="1" u="none" strike="noStrike" dirty="0">
                          <a:effectLst/>
                        </a:rPr>
                        <a:t>4,481</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b="1" u="none" strike="noStrike" dirty="0">
                          <a:effectLst/>
                        </a:rPr>
                        <a:t>134</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b="1" u="none" strike="noStrike" dirty="0">
                          <a:effectLst/>
                        </a:rPr>
                        <a:t>104</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b="1" u="none" strike="noStrike" dirty="0">
                          <a:effectLst/>
                        </a:rPr>
                        <a:t>74</a:t>
                      </a:r>
                      <a:endParaRPr lang="en-US" sz="1400" b="1"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b="1" u="none" strike="noStrike" dirty="0">
                          <a:effectLst/>
                        </a:rPr>
                        <a:t>77.61%</a:t>
                      </a:r>
                      <a:endParaRPr lang="en-US" sz="1400" b="1"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279023461"/>
                  </a:ext>
                </a:extLst>
              </a:tr>
              <a:tr h="153849">
                <a:tc>
                  <a:txBody>
                    <a:bodyPr/>
                    <a:lstStyle/>
                    <a:p>
                      <a:pPr algn="ctr" fontAlgn="b"/>
                      <a:r>
                        <a:rPr lang="en-US" sz="1400" u="none" strike="noStrike" dirty="0">
                          <a:effectLst/>
                        </a:rPr>
                        <a:t>College of the Desert </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11,742</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192</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141</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97</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73.44%</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846771458"/>
                  </a:ext>
                </a:extLst>
              </a:tr>
              <a:tr h="153849">
                <a:tc>
                  <a:txBody>
                    <a:bodyPr/>
                    <a:lstStyle/>
                    <a:p>
                      <a:pPr algn="ctr" fontAlgn="b"/>
                      <a:r>
                        <a:rPr lang="en-US" sz="1400" u="none" strike="noStrike" dirty="0">
                          <a:effectLst/>
                        </a:rPr>
                        <a:t>Mt. San Jacinto</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16,788</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381</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275</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192</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72.18%</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634688952"/>
                  </a:ext>
                </a:extLst>
              </a:tr>
              <a:tr h="153849">
                <a:tc>
                  <a:txBody>
                    <a:bodyPr/>
                    <a:lstStyle/>
                    <a:p>
                      <a:pPr algn="ctr" fontAlgn="b"/>
                      <a:r>
                        <a:rPr lang="en-US" sz="1400" u="none" strike="noStrike" dirty="0">
                          <a:effectLst/>
                        </a:rPr>
                        <a:t>Norco College </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9,612</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228</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163</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116</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71.49%</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014264767"/>
                  </a:ext>
                </a:extLst>
              </a:tr>
              <a:tr h="153849">
                <a:tc>
                  <a:txBody>
                    <a:bodyPr/>
                    <a:lstStyle/>
                    <a:p>
                      <a:pPr algn="ctr" fontAlgn="b"/>
                      <a:r>
                        <a:rPr lang="en-US" sz="1400" u="none" strike="noStrike" dirty="0">
                          <a:effectLst/>
                        </a:rPr>
                        <a:t>Chaffey</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19,895</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325</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225</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159</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69.23%</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842717790"/>
                  </a:ext>
                </a:extLst>
              </a:tr>
              <a:tr h="153849">
                <a:tc>
                  <a:txBody>
                    <a:bodyPr/>
                    <a:lstStyle/>
                    <a:p>
                      <a:pPr algn="ctr" fontAlgn="b"/>
                      <a:r>
                        <a:rPr lang="en-US" sz="1400" u="none" strike="noStrike" dirty="0">
                          <a:effectLst/>
                        </a:rPr>
                        <a:t>Riverside</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19,808</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608</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404</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285</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66.45%</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51922592"/>
                  </a:ext>
                </a:extLst>
              </a:tr>
              <a:tr h="153849">
                <a:tc>
                  <a:txBody>
                    <a:bodyPr/>
                    <a:lstStyle/>
                    <a:p>
                      <a:pPr algn="ctr" fontAlgn="b"/>
                      <a:r>
                        <a:rPr lang="en-US" sz="1400" u="none" strike="noStrike" dirty="0">
                          <a:effectLst/>
                        </a:rPr>
                        <a:t>Copper Mountain </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1,577</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20</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13</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11</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65.00%</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3167377926"/>
                  </a:ext>
                </a:extLst>
              </a:tr>
              <a:tr h="153849">
                <a:tc>
                  <a:txBody>
                    <a:bodyPr/>
                    <a:lstStyle/>
                    <a:p>
                      <a:pPr algn="ctr" fontAlgn="b"/>
                      <a:r>
                        <a:rPr lang="en-US" sz="1400" u="none" strike="noStrike" dirty="0">
                          <a:effectLst/>
                        </a:rPr>
                        <a:t>Moreno Valley</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9,162</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185</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118</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93</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63.78%</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777724078"/>
                  </a:ext>
                </a:extLst>
              </a:tr>
              <a:tr h="153849">
                <a:tc>
                  <a:txBody>
                    <a:bodyPr/>
                    <a:lstStyle/>
                    <a:p>
                      <a:pPr algn="ctr" fontAlgn="b"/>
                      <a:r>
                        <a:rPr lang="en-US" sz="1400" u="none" strike="noStrike" dirty="0">
                          <a:effectLst/>
                        </a:rPr>
                        <a:t>Barstow</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3,216</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20</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12</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7</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60.00%</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94736774"/>
                  </a:ext>
                </a:extLst>
              </a:tr>
              <a:tr h="153849">
                <a:tc>
                  <a:txBody>
                    <a:bodyPr/>
                    <a:lstStyle/>
                    <a:p>
                      <a:pPr algn="ctr" fontAlgn="b"/>
                      <a:r>
                        <a:rPr lang="en-US" sz="1400" u="none" strike="noStrike" dirty="0">
                          <a:effectLst/>
                        </a:rPr>
                        <a:t>SBVC</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11,262</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114</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63</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41</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55.26%</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2598440944"/>
                  </a:ext>
                </a:extLst>
              </a:tr>
              <a:tr h="153849">
                <a:tc>
                  <a:txBody>
                    <a:bodyPr/>
                    <a:lstStyle/>
                    <a:p>
                      <a:pPr algn="ctr" fontAlgn="b"/>
                      <a:r>
                        <a:rPr lang="en-US" sz="1400" u="none" strike="noStrike" dirty="0">
                          <a:effectLst/>
                        </a:rPr>
                        <a:t>Victor Valley</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13,185</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112</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56</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35</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50.00%</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1456324203"/>
                  </a:ext>
                </a:extLst>
              </a:tr>
              <a:tr h="153849">
                <a:tc>
                  <a:txBody>
                    <a:bodyPr/>
                    <a:lstStyle/>
                    <a:p>
                      <a:pPr algn="ctr" fontAlgn="b"/>
                      <a:r>
                        <a:rPr lang="en-US" sz="1400" u="none" strike="noStrike" dirty="0">
                          <a:effectLst/>
                        </a:rPr>
                        <a:t>Palo Verde</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4,730</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6</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0</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0</a:t>
                      </a:r>
                      <a:endParaRPr lang="en-US" sz="1400" b="0" i="0" u="none" strike="noStrike" dirty="0">
                        <a:solidFill>
                          <a:srgbClr val="000000"/>
                        </a:solidFill>
                        <a:effectLst/>
                        <a:latin typeface="Times New Roman" panose="02020603050405020304" pitchFamily="18" charset="0"/>
                      </a:endParaRPr>
                    </a:p>
                  </a:txBody>
                  <a:tcPr marL="6350" marR="6350" marT="6350" marB="0" anchor="b"/>
                </a:tc>
                <a:tc>
                  <a:txBody>
                    <a:bodyPr/>
                    <a:lstStyle/>
                    <a:p>
                      <a:pPr algn="ctr" fontAlgn="b"/>
                      <a:r>
                        <a:rPr lang="en-US" sz="1400" u="none" strike="noStrike" dirty="0">
                          <a:effectLst/>
                        </a:rPr>
                        <a:t>0.00%</a:t>
                      </a:r>
                      <a:endParaRPr lang="en-US" sz="1400" b="0" i="0" u="none" strike="noStrike" dirty="0">
                        <a:solidFill>
                          <a:srgbClr val="000000"/>
                        </a:solidFill>
                        <a:effectLst/>
                        <a:latin typeface="Times New Roman" panose="02020603050405020304" pitchFamily="18" charset="0"/>
                      </a:endParaRPr>
                    </a:p>
                  </a:txBody>
                  <a:tcPr marL="6350" marR="6350" marT="6350" marB="0" anchor="b"/>
                </a:tc>
                <a:extLst>
                  <a:ext uri="{0D108BD9-81ED-4DB2-BD59-A6C34878D82A}">
                    <a16:rowId xmlns:a16="http://schemas.microsoft.com/office/drawing/2014/main" val="4271347180"/>
                  </a:ext>
                </a:extLst>
              </a:tr>
            </a:tbl>
          </a:graphicData>
        </a:graphic>
      </p:graphicFrame>
      <p:pic>
        <p:nvPicPr>
          <p:cNvPr id="1028" name="Picture 4" descr="Number one for game design. Award ribbon gold icon number. Contest  achievement. Winner banner. Vector stock illustration Stock Vector Image &amp;  Art - Alamy">
            <a:extLst>
              <a:ext uri="{FF2B5EF4-FFF2-40B4-BE49-F238E27FC236}">
                <a16:creationId xmlns:a16="http://schemas.microsoft.com/office/drawing/2014/main" id="{A63DF93F-7DB5-7743-3013-E6303094B8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09" t="12531" r="10984" b="22203"/>
          <a:stretch/>
        </p:blipFill>
        <p:spPr bwMode="auto">
          <a:xfrm>
            <a:off x="4571071" y="330016"/>
            <a:ext cx="1740023" cy="132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86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1" y="1994594"/>
            <a:ext cx="11212387" cy="4414568"/>
            <a:chOff x="0" y="0"/>
            <a:chExt cx="4790080" cy="1916329"/>
          </a:xfrm>
        </p:grpSpPr>
        <p:sp>
          <p:nvSpPr>
            <p:cNvPr id="3" name="Freeform 3"/>
            <p:cNvSpPr/>
            <p:nvPr/>
          </p:nvSpPr>
          <p:spPr>
            <a:xfrm>
              <a:off x="0" y="0"/>
              <a:ext cx="4790080" cy="1916329"/>
            </a:xfrm>
            <a:custGeom>
              <a:avLst/>
              <a:gdLst/>
              <a:ahLst/>
              <a:cxnLst/>
              <a:rect l="l" t="t" r="r" b="b"/>
              <a:pathLst>
                <a:path w="4790080" h="1916329">
                  <a:moveTo>
                    <a:pt x="21709" y="0"/>
                  </a:moveTo>
                  <a:lnTo>
                    <a:pt x="4768371" y="0"/>
                  </a:lnTo>
                  <a:cubicBezTo>
                    <a:pt x="4774128" y="0"/>
                    <a:pt x="4779650" y="2287"/>
                    <a:pt x="4783722" y="6359"/>
                  </a:cubicBezTo>
                  <a:cubicBezTo>
                    <a:pt x="4787793" y="10430"/>
                    <a:pt x="4790080" y="15952"/>
                    <a:pt x="4790080" y="21709"/>
                  </a:cubicBezTo>
                  <a:lnTo>
                    <a:pt x="4790080" y="1894619"/>
                  </a:lnTo>
                  <a:cubicBezTo>
                    <a:pt x="4790080" y="1900377"/>
                    <a:pt x="4787793" y="1905899"/>
                    <a:pt x="4783722" y="1909970"/>
                  </a:cubicBezTo>
                  <a:cubicBezTo>
                    <a:pt x="4779650" y="1914041"/>
                    <a:pt x="4774128" y="1916329"/>
                    <a:pt x="4768371" y="1916329"/>
                  </a:cubicBezTo>
                  <a:lnTo>
                    <a:pt x="21709" y="1916329"/>
                  </a:lnTo>
                  <a:cubicBezTo>
                    <a:pt x="15952" y="1916329"/>
                    <a:pt x="10430" y="1914041"/>
                    <a:pt x="6359" y="1909970"/>
                  </a:cubicBezTo>
                  <a:cubicBezTo>
                    <a:pt x="2287" y="1905899"/>
                    <a:pt x="0" y="1900377"/>
                    <a:pt x="0" y="1894619"/>
                  </a:cubicBezTo>
                  <a:lnTo>
                    <a:pt x="0" y="21709"/>
                  </a:lnTo>
                  <a:cubicBezTo>
                    <a:pt x="0" y="15952"/>
                    <a:pt x="2287" y="10430"/>
                    <a:pt x="6359" y="6359"/>
                  </a:cubicBezTo>
                  <a:cubicBezTo>
                    <a:pt x="10430" y="2287"/>
                    <a:pt x="15952" y="0"/>
                    <a:pt x="21709" y="0"/>
                  </a:cubicBezTo>
                  <a:close/>
                </a:path>
              </a:pathLst>
            </a:custGeom>
            <a:solidFill>
              <a:srgbClr val="E3D7C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xtBox 4"/>
            <p:cNvSpPr txBox="1"/>
            <p:nvPr/>
          </p:nvSpPr>
          <p:spPr>
            <a:xfrm>
              <a:off x="0" y="-38100"/>
              <a:ext cx="4790080" cy="1954429"/>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 name="Group 8"/>
          <p:cNvGrpSpPr/>
          <p:nvPr/>
        </p:nvGrpSpPr>
        <p:grpSpPr>
          <a:xfrm>
            <a:off x="143683" y="427190"/>
            <a:ext cx="1084235" cy="813177"/>
            <a:chOff x="0" y="0"/>
            <a:chExt cx="812800" cy="609600"/>
          </a:xfrm>
        </p:grpSpPr>
        <p:sp>
          <p:nvSpPr>
            <p:cNvPr id="9" name="Freeform 9"/>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10"/>
            <p:cNvSpPr txBox="1"/>
            <p:nvPr/>
          </p:nvSpPr>
          <p:spPr>
            <a:xfrm>
              <a:off x="101600" y="-38100"/>
              <a:ext cx="609600" cy="647700"/>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8" name="Group 18"/>
          <p:cNvGrpSpPr/>
          <p:nvPr/>
        </p:nvGrpSpPr>
        <p:grpSpPr>
          <a:xfrm>
            <a:off x="6316219" y="1417098"/>
            <a:ext cx="5028118" cy="823106"/>
            <a:chOff x="0" y="0"/>
            <a:chExt cx="2353155" cy="325178"/>
          </a:xfrm>
        </p:grpSpPr>
        <p:sp>
          <p:nvSpPr>
            <p:cNvPr id="19" name="Freeform 19"/>
            <p:cNvSpPr/>
            <p:nvPr/>
          </p:nvSpPr>
          <p:spPr>
            <a:xfrm>
              <a:off x="0" y="0"/>
              <a:ext cx="2353155" cy="325178"/>
            </a:xfrm>
            <a:custGeom>
              <a:avLst/>
              <a:gdLst/>
              <a:ahLst/>
              <a:cxnLst/>
              <a:rect l="l" t="t" r="r" b="b"/>
              <a:pathLst>
                <a:path w="2353155" h="325178">
                  <a:moveTo>
                    <a:pt x="44192" y="0"/>
                  </a:moveTo>
                  <a:lnTo>
                    <a:pt x="2308963" y="0"/>
                  </a:lnTo>
                  <a:cubicBezTo>
                    <a:pt x="2333370" y="0"/>
                    <a:pt x="2353155" y="19785"/>
                    <a:pt x="2353155" y="44192"/>
                  </a:cubicBezTo>
                  <a:lnTo>
                    <a:pt x="2353155" y="280986"/>
                  </a:lnTo>
                  <a:cubicBezTo>
                    <a:pt x="2353155" y="305392"/>
                    <a:pt x="2333370" y="325178"/>
                    <a:pt x="2308963" y="325178"/>
                  </a:cubicBezTo>
                  <a:lnTo>
                    <a:pt x="44192" y="325178"/>
                  </a:lnTo>
                  <a:cubicBezTo>
                    <a:pt x="19785" y="325178"/>
                    <a:pt x="0" y="305392"/>
                    <a:pt x="0" y="280986"/>
                  </a:cubicBezTo>
                  <a:lnTo>
                    <a:pt x="0" y="44192"/>
                  </a:lnTo>
                  <a:cubicBezTo>
                    <a:pt x="0" y="19785"/>
                    <a:pt x="19785" y="0"/>
                    <a:pt x="44192" y="0"/>
                  </a:cubicBezTo>
                  <a:close/>
                </a:path>
              </a:pathLst>
            </a:custGeom>
            <a:solidFill>
              <a:srgbClr val="F1AB00"/>
            </a:solidFill>
            <a:ln w="38100" cap="rnd">
              <a:solidFill>
                <a:srgbClr val="000000"/>
              </a:solid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Box 20"/>
            <p:cNvSpPr txBox="1"/>
            <p:nvPr/>
          </p:nvSpPr>
          <p:spPr>
            <a:xfrm>
              <a:off x="0" y="-38100"/>
              <a:ext cx="2353155" cy="363278"/>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1" name="Group 21"/>
          <p:cNvGrpSpPr/>
          <p:nvPr/>
        </p:nvGrpSpPr>
        <p:grpSpPr>
          <a:xfrm>
            <a:off x="6151594" y="2007293"/>
            <a:ext cx="48211" cy="5386136"/>
            <a:chOff x="0" y="0"/>
            <a:chExt cx="19047" cy="2127856"/>
          </a:xfrm>
        </p:grpSpPr>
        <p:sp>
          <p:nvSpPr>
            <p:cNvPr id="22" name="Freeform 22"/>
            <p:cNvSpPr/>
            <p:nvPr/>
          </p:nvSpPr>
          <p:spPr>
            <a:xfrm>
              <a:off x="0" y="0"/>
              <a:ext cx="19047" cy="2127856"/>
            </a:xfrm>
            <a:custGeom>
              <a:avLst/>
              <a:gdLst/>
              <a:ahLst/>
              <a:cxnLst/>
              <a:rect l="l" t="t" r="r" b="b"/>
              <a:pathLst>
                <a:path w="19047" h="2127856">
                  <a:moveTo>
                    <a:pt x="9523" y="0"/>
                  </a:moveTo>
                  <a:lnTo>
                    <a:pt x="9523" y="0"/>
                  </a:lnTo>
                  <a:cubicBezTo>
                    <a:pt x="12049" y="0"/>
                    <a:pt x="14471" y="1003"/>
                    <a:pt x="16257" y="2789"/>
                  </a:cubicBezTo>
                  <a:cubicBezTo>
                    <a:pt x="18043" y="4575"/>
                    <a:pt x="19047" y="6998"/>
                    <a:pt x="19047" y="9523"/>
                  </a:cubicBezTo>
                  <a:lnTo>
                    <a:pt x="19047" y="2118333"/>
                  </a:lnTo>
                  <a:cubicBezTo>
                    <a:pt x="19047" y="2123592"/>
                    <a:pt x="14783" y="2127856"/>
                    <a:pt x="9523" y="2127856"/>
                  </a:cubicBezTo>
                  <a:lnTo>
                    <a:pt x="9523" y="2127856"/>
                  </a:lnTo>
                  <a:cubicBezTo>
                    <a:pt x="6998" y="2127856"/>
                    <a:pt x="4575" y="2126853"/>
                    <a:pt x="2789" y="2125067"/>
                  </a:cubicBezTo>
                  <a:cubicBezTo>
                    <a:pt x="1003" y="2123281"/>
                    <a:pt x="0" y="2120859"/>
                    <a:pt x="0" y="2118333"/>
                  </a:cubicBezTo>
                  <a:lnTo>
                    <a:pt x="0" y="9523"/>
                  </a:lnTo>
                  <a:cubicBezTo>
                    <a:pt x="0" y="4264"/>
                    <a:pt x="4264" y="0"/>
                    <a:pt x="9523" y="0"/>
                  </a:cubicBezTo>
                  <a:close/>
                </a:path>
              </a:pathLst>
            </a:custGeom>
            <a:solidFill>
              <a:srgbClr val="545454"/>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TextBox 23"/>
            <p:cNvSpPr txBox="1"/>
            <p:nvPr/>
          </p:nvSpPr>
          <p:spPr>
            <a:xfrm>
              <a:off x="0" y="-38100"/>
              <a:ext cx="19047" cy="2165956"/>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4" name="Group 24"/>
          <p:cNvGrpSpPr/>
          <p:nvPr/>
        </p:nvGrpSpPr>
        <p:grpSpPr>
          <a:xfrm>
            <a:off x="873215" y="2200326"/>
            <a:ext cx="4487274" cy="3971874"/>
            <a:chOff x="0" y="0"/>
            <a:chExt cx="1971734" cy="1745265"/>
          </a:xfrm>
        </p:grpSpPr>
        <p:sp>
          <p:nvSpPr>
            <p:cNvPr id="25" name="Freeform 25"/>
            <p:cNvSpPr/>
            <p:nvPr/>
          </p:nvSpPr>
          <p:spPr>
            <a:xfrm>
              <a:off x="0" y="0"/>
              <a:ext cx="1971734" cy="1745265"/>
            </a:xfrm>
            <a:custGeom>
              <a:avLst/>
              <a:gdLst/>
              <a:ahLst/>
              <a:cxnLst/>
              <a:rect l="l" t="t" r="r" b="b"/>
              <a:pathLst>
                <a:path w="1971734" h="1745265">
                  <a:moveTo>
                    <a:pt x="58660" y="0"/>
                  </a:moveTo>
                  <a:lnTo>
                    <a:pt x="1913074" y="0"/>
                  </a:lnTo>
                  <a:cubicBezTo>
                    <a:pt x="1928632" y="0"/>
                    <a:pt x="1943552" y="6180"/>
                    <a:pt x="1954553" y="17181"/>
                  </a:cubicBezTo>
                  <a:cubicBezTo>
                    <a:pt x="1965554" y="28182"/>
                    <a:pt x="1971734" y="43103"/>
                    <a:pt x="1971734" y="58660"/>
                  </a:cubicBezTo>
                  <a:lnTo>
                    <a:pt x="1971734" y="1686604"/>
                  </a:lnTo>
                  <a:cubicBezTo>
                    <a:pt x="1971734" y="1702162"/>
                    <a:pt x="1965554" y="1717083"/>
                    <a:pt x="1954553" y="1728083"/>
                  </a:cubicBezTo>
                  <a:cubicBezTo>
                    <a:pt x="1943552" y="1739085"/>
                    <a:pt x="1928632" y="1745265"/>
                    <a:pt x="1913074" y="1745265"/>
                  </a:cubicBezTo>
                  <a:lnTo>
                    <a:pt x="58660" y="1745265"/>
                  </a:lnTo>
                  <a:cubicBezTo>
                    <a:pt x="43103" y="1745265"/>
                    <a:pt x="28182" y="1739085"/>
                    <a:pt x="17181" y="1728083"/>
                  </a:cubicBezTo>
                  <a:cubicBezTo>
                    <a:pt x="6180" y="1717083"/>
                    <a:pt x="0" y="1702162"/>
                    <a:pt x="0" y="1686604"/>
                  </a:cubicBezTo>
                  <a:lnTo>
                    <a:pt x="0" y="58660"/>
                  </a:lnTo>
                  <a:cubicBezTo>
                    <a:pt x="0" y="43103"/>
                    <a:pt x="6180" y="28182"/>
                    <a:pt x="17181" y="17181"/>
                  </a:cubicBezTo>
                  <a:cubicBezTo>
                    <a:pt x="28182" y="6180"/>
                    <a:pt x="43103" y="0"/>
                    <a:pt x="58660" y="0"/>
                  </a:cubicBezTo>
                  <a:close/>
                </a:path>
              </a:pathLst>
            </a:custGeom>
            <a:solidFill>
              <a:srgbClr val="04704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TextBox 26"/>
            <p:cNvSpPr txBox="1"/>
            <p:nvPr/>
          </p:nvSpPr>
          <p:spPr>
            <a:xfrm>
              <a:off x="0" y="-38100"/>
              <a:ext cx="1971734" cy="1783365"/>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 name="Group 27"/>
          <p:cNvGrpSpPr/>
          <p:nvPr/>
        </p:nvGrpSpPr>
        <p:grpSpPr>
          <a:xfrm>
            <a:off x="1243064" y="1801841"/>
            <a:ext cx="1455623" cy="4031056"/>
            <a:chOff x="0" y="0"/>
            <a:chExt cx="661772" cy="1832646"/>
          </a:xfrm>
        </p:grpSpPr>
        <p:sp>
          <p:nvSpPr>
            <p:cNvPr id="28" name="Freeform 28"/>
            <p:cNvSpPr/>
            <p:nvPr/>
          </p:nvSpPr>
          <p:spPr>
            <a:xfrm>
              <a:off x="0" y="0"/>
              <a:ext cx="661772" cy="1832646"/>
            </a:xfrm>
            <a:custGeom>
              <a:avLst/>
              <a:gdLst/>
              <a:ahLst/>
              <a:cxnLst/>
              <a:rect l="l" t="t" r="r" b="b"/>
              <a:pathLst>
                <a:path w="661772" h="1832646">
                  <a:moveTo>
                    <a:pt x="180833" y="0"/>
                  </a:moveTo>
                  <a:lnTo>
                    <a:pt x="480939" y="0"/>
                  </a:lnTo>
                  <a:cubicBezTo>
                    <a:pt x="580810" y="0"/>
                    <a:pt x="661772" y="80962"/>
                    <a:pt x="661772" y="180833"/>
                  </a:cubicBezTo>
                  <a:lnTo>
                    <a:pt x="661772" y="1651812"/>
                  </a:lnTo>
                  <a:cubicBezTo>
                    <a:pt x="661772" y="1751684"/>
                    <a:pt x="580810" y="1832646"/>
                    <a:pt x="480939" y="1832646"/>
                  </a:cubicBezTo>
                  <a:lnTo>
                    <a:pt x="180833" y="1832646"/>
                  </a:lnTo>
                  <a:cubicBezTo>
                    <a:pt x="80962" y="1832646"/>
                    <a:pt x="0" y="1751684"/>
                    <a:pt x="0" y="1651812"/>
                  </a:cubicBezTo>
                  <a:lnTo>
                    <a:pt x="0" y="180833"/>
                  </a:lnTo>
                  <a:cubicBezTo>
                    <a:pt x="0" y="80962"/>
                    <a:pt x="80962" y="0"/>
                    <a:pt x="180833" y="0"/>
                  </a:cubicBezTo>
                  <a:close/>
                </a:path>
              </a:pathLst>
            </a:custGeom>
            <a:solidFill>
              <a:srgbClr val="E3D7C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TextBox 29"/>
            <p:cNvSpPr txBox="1"/>
            <p:nvPr/>
          </p:nvSpPr>
          <p:spPr>
            <a:xfrm>
              <a:off x="0" y="-38100"/>
              <a:ext cx="661772" cy="1870746"/>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30" name="Freeform 30"/>
          <p:cNvSpPr/>
          <p:nvPr/>
        </p:nvSpPr>
        <p:spPr>
          <a:xfrm>
            <a:off x="1467792" y="2248032"/>
            <a:ext cx="1006167" cy="1333238"/>
          </a:xfrm>
          <a:custGeom>
            <a:avLst/>
            <a:gdLst/>
            <a:ahLst/>
            <a:cxnLst/>
            <a:rect l="l" t="t" r="r" b="b"/>
            <a:pathLst>
              <a:path w="1509250" h="1999857">
                <a:moveTo>
                  <a:pt x="0" y="0"/>
                </a:moveTo>
                <a:lnTo>
                  <a:pt x="1509250" y="0"/>
                </a:lnTo>
                <a:lnTo>
                  <a:pt x="1509250" y="1999856"/>
                </a:lnTo>
                <a:lnTo>
                  <a:pt x="0" y="1999856"/>
                </a:lnTo>
                <a:lnTo>
                  <a:pt x="0" y="0"/>
                </a:lnTo>
                <a:close/>
              </a:path>
            </a:pathLst>
          </a:custGeom>
          <a:blipFill>
            <a:blip r:embed="rId3"/>
            <a:stretch>
              <a:fillRect l="-22737" t="-10781" r="-6355" b="-35323"/>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1" name="Group 31"/>
          <p:cNvGrpSpPr/>
          <p:nvPr/>
        </p:nvGrpSpPr>
        <p:grpSpPr>
          <a:xfrm>
            <a:off x="3569564" y="2007294"/>
            <a:ext cx="1396416" cy="3927811"/>
            <a:chOff x="0" y="0"/>
            <a:chExt cx="634855" cy="1785707"/>
          </a:xfrm>
        </p:grpSpPr>
        <p:sp>
          <p:nvSpPr>
            <p:cNvPr id="32" name="Freeform 32"/>
            <p:cNvSpPr/>
            <p:nvPr/>
          </p:nvSpPr>
          <p:spPr>
            <a:xfrm>
              <a:off x="0" y="0"/>
              <a:ext cx="634855" cy="1785707"/>
            </a:xfrm>
            <a:custGeom>
              <a:avLst/>
              <a:gdLst/>
              <a:ahLst/>
              <a:cxnLst/>
              <a:rect l="l" t="t" r="r" b="b"/>
              <a:pathLst>
                <a:path w="634855" h="1785707">
                  <a:moveTo>
                    <a:pt x="188501" y="0"/>
                  </a:moveTo>
                  <a:lnTo>
                    <a:pt x="446354" y="0"/>
                  </a:lnTo>
                  <a:cubicBezTo>
                    <a:pt x="496348" y="0"/>
                    <a:pt x="544294" y="19860"/>
                    <a:pt x="579644" y="55211"/>
                  </a:cubicBezTo>
                  <a:cubicBezTo>
                    <a:pt x="614995" y="90561"/>
                    <a:pt x="634855" y="138507"/>
                    <a:pt x="634855" y="188501"/>
                  </a:cubicBezTo>
                  <a:lnTo>
                    <a:pt x="634855" y="1597207"/>
                  </a:lnTo>
                  <a:cubicBezTo>
                    <a:pt x="634855" y="1701313"/>
                    <a:pt x="550460" y="1785707"/>
                    <a:pt x="446354" y="1785707"/>
                  </a:cubicBezTo>
                  <a:lnTo>
                    <a:pt x="188501" y="1785707"/>
                  </a:lnTo>
                  <a:cubicBezTo>
                    <a:pt x="84395" y="1785707"/>
                    <a:pt x="0" y="1701313"/>
                    <a:pt x="0" y="1597207"/>
                  </a:cubicBezTo>
                  <a:lnTo>
                    <a:pt x="0" y="188501"/>
                  </a:lnTo>
                  <a:cubicBezTo>
                    <a:pt x="0" y="84395"/>
                    <a:pt x="84395" y="0"/>
                    <a:pt x="188501" y="0"/>
                  </a:cubicBezTo>
                  <a:close/>
                </a:path>
              </a:pathLst>
            </a:custGeom>
            <a:solidFill>
              <a:srgbClr val="E3D7C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3" name="TextBox 33"/>
            <p:cNvSpPr txBox="1"/>
            <p:nvPr/>
          </p:nvSpPr>
          <p:spPr>
            <a:xfrm>
              <a:off x="0" y="-38100"/>
              <a:ext cx="634855" cy="1823807"/>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34" name="Freeform 34"/>
          <p:cNvSpPr/>
          <p:nvPr/>
        </p:nvSpPr>
        <p:spPr>
          <a:xfrm>
            <a:off x="3696483" y="2200326"/>
            <a:ext cx="1142577" cy="1356277"/>
          </a:xfrm>
          <a:custGeom>
            <a:avLst/>
            <a:gdLst/>
            <a:ahLst/>
            <a:cxnLst/>
            <a:rect l="l" t="t" r="r" b="b"/>
            <a:pathLst>
              <a:path w="1713866" h="2034415">
                <a:moveTo>
                  <a:pt x="0" y="0"/>
                </a:moveTo>
                <a:lnTo>
                  <a:pt x="1713867" y="0"/>
                </a:lnTo>
                <a:lnTo>
                  <a:pt x="1713867" y="2034414"/>
                </a:lnTo>
                <a:lnTo>
                  <a:pt x="0" y="2034414"/>
                </a:lnTo>
                <a:lnTo>
                  <a:pt x="0" y="0"/>
                </a:lnTo>
                <a:close/>
              </a:path>
            </a:pathLst>
          </a:custGeom>
          <a:blipFill>
            <a:blip r:embed="rId4"/>
            <a:stretch>
              <a:fillRect r="-7498" b="-35765"/>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5" name="Group 35"/>
          <p:cNvGrpSpPr/>
          <p:nvPr/>
        </p:nvGrpSpPr>
        <p:grpSpPr>
          <a:xfrm>
            <a:off x="1302271" y="4073434"/>
            <a:ext cx="1396416" cy="1832416"/>
            <a:chOff x="0" y="0"/>
            <a:chExt cx="634855" cy="833074"/>
          </a:xfrm>
        </p:grpSpPr>
        <p:sp>
          <p:nvSpPr>
            <p:cNvPr id="36" name="Freeform 36"/>
            <p:cNvSpPr/>
            <p:nvPr/>
          </p:nvSpPr>
          <p:spPr>
            <a:xfrm>
              <a:off x="0" y="0"/>
              <a:ext cx="634855" cy="833074"/>
            </a:xfrm>
            <a:custGeom>
              <a:avLst/>
              <a:gdLst/>
              <a:ahLst/>
              <a:cxnLst/>
              <a:rect l="l" t="t" r="r" b="b"/>
              <a:pathLst>
                <a:path w="634855" h="833074">
                  <a:moveTo>
                    <a:pt x="188501" y="0"/>
                  </a:moveTo>
                  <a:lnTo>
                    <a:pt x="446354" y="0"/>
                  </a:lnTo>
                  <a:cubicBezTo>
                    <a:pt x="496348" y="0"/>
                    <a:pt x="544294" y="19860"/>
                    <a:pt x="579644" y="55211"/>
                  </a:cubicBezTo>
                  <a:cubicBezTo>
                    <a:pt x="614995" y="90561"/>
                    <a:pt x="634855" y="138507"/>
                    <a:pt x="634855" y="188501"/>
                  </a:cubicBezTo>
                  <a:lnTo>
                    <a:pt x="634855" y="644574"/>
                  </a:lnTo>
                  <a:cubicBezTo>
                    <a:pt x="634855" y="748680"/>
                    <a:pt x="550460" y="833074"/>
                    <a:pt x="446354" y="833074"/>
                  </a:cubicBezTo>
                  <a:lnTo>
                    <a:pt x="188501" y="833074"/>
                  </a:lnTo>
                  <a:cubicBezTo>
                    <a:pt x="84395" y="833074"/>
                    <a:pt x="0" y="748680"/>
                    <a:pt x="0" y="644574"/>
                  </a:cubicBezTo>
                  <a:lnTo>
                    <a:pt x="0" y="188501"/>
                  </a:lnTo>
                  <a:cubicBezTo>
                    <a:pt x="0" y="84395"/>
                    <a:pt x="84395" y="0"/>
                    <a:pt x="188501" y="0"/>
                  </a:cubicBezTo>
                  <a:close/>
                </a:path>
              </a:pathLst>
            </a:custGeom>
            <a:solidFill>
              <a:srgbClr val="E3D7C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TextBox 37"/>
            <p:cNvSpPr txBox="1"/>
            <p:nvPr/>
          </p:nvSpPr>
          <p:spPr>
            <a:xfrm>
              <a:off x="0" y="-38100"/>
              <a:ext cx="634855" cy="871174"/>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38" name="Freeform 38"/>
          <p:cNvSpPr/>
          <p:nvPr/>
        </p:nvSpPr>
        <p:spPr>
          <a:xfrm>
            <a:off x="1243065" y="3757809"/>
            <a:ext cx="1284755" cy="1891065"/>
          </a:xfrm>
          <a:custGeom>
            <a:avLst/>
            <a:gdLst/>
            <a:ahLst/>
            <a:cxnLst/>
            <a:rect l="l" t="t" r="r" b="b"/>
            <a:pathLst>
              <a:path w="1927133" h="2836598">
                <a:moveTo>
                  <a:pt x="0" y="0"/>
                </a:moveTo>
                <a:lnTo>
                  <a:pt x="1927133" y="0"/>
                </a:lnTo>
                <a:lnTo>
                  <a:pt x="1927133" y="2836597"/>
                </a:lnTo>
                <a:lnTo>
                  <a:pt x="0" y="2836597"/>
                </a:lnTo>
                <a:lnTo>
                  <a:pt x="0" y="0"/>
                </a:lnTo>
                <a:close/>
              </a:path>
            </a:pathLst>
          </a:custGeom>
          <a:blipFill>
            <a:blip r:embed="rId5"/>
            <a:stretch>
              <a:fillRect r="-18897" b="-21305"/>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9" name="Group 39"/>
          <p:cNvGrpSpPr/>
          <p:nvPr/>
        </p:nvGrpSpPr>
        <p:grpSpPr>
          <a:xfrm>
            <a:off x="3585036" y="4103814"/>
            <a:ext cx="1267511" cy="1262081"/>
            <a:chOff x="0" y="0"/>
            <a:chExt cx="576250" cy="573782"/>
          </a:xfrm>
        </p:grpSpPr>
        <p:sp>
          <p:nvSpPr>
            <p:cNvPr id="40" name="Freeform 40"/>
            <p:cNvSpPr/>
            <p:nvPr/>
          </p:nvSpPr>
          <p:spPr>
            <a:xfrm>
              <a:off x="0" y="0"/>
              <a:ext cx="576250" cy="573782"/>
            </a:xfrm>
            <a:custGeom>
              <a:avLst/>
              <a:gdLst/>
              <a:ahLst/>
              <a:cxnLst/>
              <a:rect l="l" t="t" r="r" b="b"/>
              <a:pathLst>
                <a:path w="576250" h="573782">
                  <a:moveTo>
                    <a:pt x="207671" y="0"/>
                  </a:moveTo>
                  <a:lnTo>
                    <a:pt x="368579" y="0"/>
                  </a:lnTo>
                  <a:cubicBezTo>
                    <a:pt x="483273" y="0"/>
                    <a:pt x="576250" y="92978"/>
                    <a:pt x="576250" y="207671"/>
                  </a:cubicBezTo>
                  <a:lnTo>
                    <a:pt x="576250" y="366111"/>
                  </a:lnTo>
                  <a:cubicBezTo>
                    <a:pt x="576250" y="480805"/>
                    <a:pt x="483273" y="573782"/>
                    <a:pt x="368579" y="573782"/>
                  </a:cubicBezTo>
                  <a:lnTo>
                    <a:pt x="207671" y="573782"/>
                  </a:lnTo>
                  <a:cubicBezTo>
                    <a:pt x="92978" y="573782"/>
                    <a:pt x="0" y="480805"/>
                    <a:pt x="0" y="366111"/>
                  </a:cubicBezTo>
                  <a:lnTo>
                    <a:pt x="0" y="207671"/>
                  </a:lnTo>
                  <a:cubicBezTo>
                    <a:pt x="0" y="92978"/>
                    <a:pt x="92978" y="0"/>
                    <a:pt x="207671" y="0"/>
                  </a:cubicBezTo>
                  <a:close/>
                </a:path>
              </a:pathLst>
            </a:custGeom>
            <a:solidFill>
              <a:srgbClr val="E3D7C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1" name="TextBox 41"/>
            <p:cNvSpPr txBox="1"/>
            <p:nvPr/>
          </p:nvSpPr>
          <p:spPr>
            <a:xfrm>
              <a:off x="0" y="-38100"/>
              <a:ext cx="576250" cy="611882"/>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42" name="Freeform 42"/>
          <p:cNvSpPr/>
          <p:nvPr/>
        </p:nvSpPr>
        <p:spPr>
          <a:xfrm>
            <a:off x="3767777" y="4010405"/>
            <a:ext cx="1084770" cy="1385872"/>
          </a:xfrm>
          <a:custGeom>
            <a:avLst/>
            <a:gdLst/>
            <a:ahLst/>
            <a:cxnLst/>
            <a:rect l="l" t="t" r="r" b="b"/>
            <a:pathLst>
              <a:path w="1627155" h="2078808">
                <a:moveTo>
                  <a:pt x="0" y="0"/>
                </a:moveTo>
                <a:lnTo>
                  <a:pt x="1627155" y="0"/>
                </a:lnTo>
                <a:lnTo>
                  <a:pt x="1627155" y="2078808"/>
                </a:lnTo>
                <a:lnTo>
                  <a:pt x="0" y="2078808"/>
                </a:lnTo>
                <a:lnTo>
                  <a:pt x="0" y="0"/>
                </a:lnTo>
                <a:close/>
              </a:path>
            </a:pathLst>
          </a:custGeom>
          <a:blipFill>
            <a:blip r:embed="rId6"/>
            <a:stretch>
              <a:fillRect r="-6491" b="-25100"/>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3" name="Group 43"/>
          <p:cNvGrpSpPr/>
          <p:nvPr/>
        </p:nvGrpSpPr>
        <p:grpSpPr>
          <a:xfrm>
            <a:off x="1005860" y="3487190"/>
            <a:ext cx="1864343" cy="539955"/>
            <a:chOff x="0" y="0"/>
            <a:chExt cx="894778" cy="259147"/>
          </a:xfrm>
        </p:grpSpPr>
        <p:sp>
          <p:nvSpPr>
            <p:cNvPr id="44" name="Freeform 44"/>
            <p:cNvSpPr/>
            <p:nvPr/>
          </p:nvSpPr>
          <p:spPr>
            <a:xfrm>
              <a:off x="0" y="0"/>
              <a:ext cx="894778" cy="259147"/>
            </a:xfrm>
            <a:custGeom>
              <a:avLst/>
              <a:gdLst/>
              <a:ahLst/>
              <a:cxnLst/>
              <a:rect l="l" t="t" r="r" b="b"/>
              <a:pathLst>
                <a:path w="894778" h="259147">
                  <a:moveTo>
                    <a:pt x="129574" y="0"/>
                  </a:moveTo>
                  <a:lnTo>
                    <a:pt x="765205" y="0"/>
                  </a:lnTo>
                  <a:cubicBezTo>
                    <a:pt x="836766" y="0"/>
                    <a:pt x="894778" y="58012"/>
                    <a:pt x="894778" y="129574"/>
                  </a:cubicBezTo>
                  <a:lnTo>
                    <a:pt x="894778" y="129574"/>
                  </a:lnTo>
                  <a:cubicBezTo>
                    <a:pt x="894778" y="163939"/>
                    <a:pt x="881127" y="196896"/>
                    <a:pt x="856827" y="221196"/>
                  </a:cubicBezTo>
                  <a:cubicBezTo>
                    <a:pt x="832527" y="245496"/>
                    <a:pt x="799570" y="259147"/>
                    <a:pt x="765205" y="259147"/>
                  </a:cubicBezTo>
                  <a:lnTo>
                    <a:pt x="129574" y="259147"/>
                  </a:lnTo>
                  <a:cubicBezTo>
                    <a:pt x="95209" y="259147"/>
                    <a:pt x="62251" y="245496"/>
                    <a:pt x="37951" y="221196"/>
                  </a:cubicBezTo>
                  <a:cubicBezTo>
                    <a:pt x="13651" y="196896"/>
                    <a:pt x="0" y="163939"/>
                    <a:pt x="0" y="129574"/>
                  </a:cubicBezTo>
                  <a:lnTo>
                    <a:pt x="0" y="129574"/>
                  </a:lnTo>
                  <a:cubicBezTo>
                    <a:pt x="0" y="95209"/>
                    <a:pt x="13651" y="62251"/>
                    <a:pt x="37951" y="37951"/>
                  </a:cubicBezTo>
                  <a:cubicBezTo>
                    <a:pt x="62251" y="13651"/>
                    <a:pt x="95209" y="0"/>
                    <a:pt x="129574" y="0"/>
                  </a:cubicBezTo>
                  <a:close/>
                </a:path>
              </a:pathLst>
            </a:custGeom>
            <a:solidFill>
              <a:srgbClr val="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5" name="TextBox 45"/>
            <p:cNvSpPr txBox="1"/>
            <p:nvPr/>
          </p:nvSpPr>
          <p:spPr>
            <a:xfrm>
              <a:off x="0" y="-38100"/>
              <a:ext cx="894778" cy="297247"/>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46" name="AutoShape 46"/>
          <p:cNvSpPr/>
          <p:nvPr/>
        </p:nvSpPr>
        <p:spPr>
          <a:xfrm flipH="1" flipV="1">
            <a:off x="973384" y="4038181"/>
            <a:ext cx="4276349" cy="10454"/>
          </a:xfrm>
          <a:prstGeom prst="line">
            <a:avLst/>
          </a:prstGeom>
          <a:ln w="28575" cap="flat">
            <a:solidFill>
              <a:srgbClr val="000000"/>
            </a:solidFill>
            <a:prstDash val="solid"/>
            <a:headEnd type="none" w="sm" len="sm"/>
            <a:tailEnd type="none" w="sm" len="sm"/>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7" name="Group 47"/>
          <p:cNvGrpSpPr/>
          <p:nvPr/>
        </p:nvGrpSpPr>
        <p:grpSpPr>
          <a:xfrm>
            <a:off x="6582409" y="2287410"/>
            <a:ext cx="4923791" cy="3727317"/>
            <a:chOff x="0" y="0"/>
            <a:chExt cx="1780905" cy="1348148"/>
          </a:xfrm>
        </p:grpSpPr>
        <p:sp>
          <p:nvSpPr>
            <p:cNvPr id="48" name="Freeform 48"/>
            <p:cNvSpPr/>
            <p:nvPr/>
          </p:nvSpPr>
          <p:spPr>
            <a:xfrm>
              <a:off x="0" y="0"/>
              <a:ext cx="1780905" cy="1348148"/>
            </a:xfrm>
            <a:custGeom>
              <a:avLst/>
              <a:gdLst/>
              <a:ahLst/>
              <a:cxnLst/>
              <a:rect l="l" t="t" r="r" b="b"/>
              <a:pathLst>
                <a:path w="1780905" h="1348148">
                  <a:moveTo>
                    <a:pt x="53460" y="0"/>
                  </a:moveTo>
                  <a:lnTo>
                    <a:pt x="1727445" y="0"/>
                  </a:lnTo>
                  <a:cubicBezTo>
                    <a:pt x="1741623" y="0"/>
                    <a:pt x="1755221" y="5632"/>
                    <a:pt x="1765247" y="15658"/>
                  </a:cubicBezTo>
                  <a:cubicBezTo>
                    <a:pt x="1775272" y="25684"/>
                    <a:pt x="1780905" y="39281"/>
                    <a:pt x="1780905" y="53460"/>
                  </a:cubicBezTo>
                  <a:lnTo>
                    <a:pt x="1780905" y="1294688"/>
                  </a:lnTo>
                  <a:cubicBezTo>
                    <a:pt x="1780905" y="1308866"/>
                    <a:pt x="1775272" y="1322464"/>
                    <a:pt x="1765247" y="1332490"/>
                  </a:cubicBezTo>
                  <a:cubicBezTo>
                    <a:pt x="1755221" y="1342515"/>
                    <a:pt x="1741623" y="1348148"/>
                    <a:pt x="1727445" y="1348148"/>
                  </a:cubicBezTo>
                  <a:lnTo>
                    <a:pt x="53460" y="1348148"/>
                  </a:lnTo>
                  <a:cubicBezTo>
                    <a:pt x="39281" y="1348148"/>
                    <a:pt x="25684" y="1342515"/>
                    <a:pt x="15658" y="1332490"/>
                  </a:cubicBezTo>
                  <a:cubicBezTo>
                    <a:pt x="5632" y="1322464"/>
                    <a:pt x="0" y="1308866"/>
                    <a:pt x="0" y="1294688"/>
                  </a:cubicBezTo>
                  <a:lnTo>
                    <a:pt x="0" y="53460"/>
                  </a:lnTo>
                  <a:cubicBezTo>
                    <a:pt x="0" y="39281"/>
                    <a:pt x="5632" y="25684"/>
                    <a:pt x="15658" y="15658"/>
                  </a:cubicBezTo>
                  <a:cubicBezTo>
                    <a:pt x="25684" y="5632"/>
                    <a:pt x="39281" y="0"/>
                    <a:pt x="53460" y="0"/>
                  </a:cubicBezTo>
                  <a:close/>
                </a:path>
              </a:pathLst>
            </a:custGeom>
            <a:solidFill>
              <a:srgbClr val="04704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9" name="TextBox 49"/>
            <p:cNvSpPr txBox="1"/>
            <p:nvPr/>
          </p:nvSpPr>
          <p:spPr>
            <a:xfrm>
              <a:off x="0" y="-38100"/>
              <a:ext cx="1780905" cy="1386248"/>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50" name="AutoShape 50"/>
          <p:cNvSpPr/>
          <p:nvPr/>
        </p:nvSpPr>
        <p:spPr>
          <a:xfrm flipV="1">
            <a:off x="3057544" y="2131880"/>
            <a:ext cx="0" cy="3761046"/>
          </a:xfrm>
          <a:prstGeom prst="line">
            <a:avLst/>
          </a:prstGeom>
          <a:ln w="28575" cap="flat">
            <a:solidFill>
              <a:srgbClr val="000000"/>
            </a:solidFill>
            <a:prstDash val="solid"/>
            <a:headEnd type="none" w="sm" len="sm"/>
            <a:tailEnd type="none" w="sm" len="sm"/>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51" name="Group 51"/>
          <p:cNvGrpSpPr/>
          <p:nvPr/>
        </p:nvGrpSpPr>
        <p:grpSpPr>
          <a:xfrm>
            <a:off x="600950" y="1467236"/>
            <a:ext cx="5201394" cy="823106"/>
            <a:chOff x="0" y="0"/>
            <a:chExt cx="2121870" cy="325178"/>
          </a:xfrm>
        </p:grpSpPr>
        <p:sp>
          <p:nvSpPr>
            <p:cNvPr id="52" name="Freeform 52"/>
            <p:cNvSpPr/>
            <p:nvPr/>
          </p:nvSpPr>
          <p:spPr>
            <a:xfrm>
              <a:off x="0" y="0"/>
              <a:ext cx="2121870" cy="325178"/>
            </a:xfrm>
            <a:custGeom>
              <a:avLst/>
              <a:gdLst/>
              <a:ahLst/>
              <a:cxnLst/>
              <a:rect l="l" t="t" r="r" b="b"/>
              <a:pathLst>
                <a:path w="2121870" h="325178">
                  <a:moveTo>
                    <a:pt x="49009" y="0"/>
                  </a:moveTo>
                  <a:lnTo>
                    <a:pt x="2072861" y="0"/>
                  </a:lnTo>
                  <a:cubicBezTo>
                    <a:pt x="2099928" y="0"/>
                    <a:pt x="2121870" y="21942"/>
                    <a:pt x="2121870" y="49009"/>
                  </a:cubicBezTo>
                  <a:lnTo>
                    <a:pt x="2121870" y="276169"/>
                  </a:lnTo>
                  <a:cubicBezTo>
                    <a:pt x="2121870" y="303236"/>
                    <a:pt x="2099928" y="325178"/>
                    <a:pt x="2072861" y="325178"/>
                  </a:cubicBezTo>
                  <a:lnTo>
                    <a:pt x="49009" y="325178"/>
                  </a:lnTo>
                  <a:cubicBezTo>
                    <a:pt x="21942" y="325178"/>
                    <a:pt x="0" y="303236"/>
                    <a:pt x="0" y="276169"/>
                  </a:cubicBezTo>
                  <a:lnTo>
                    <a:pt x="0" y="49009"/>
                  </a:lnTo>
                  <a:cubicBezTo>
                    <a:pt x="0" y="21942"/>
                    <a:pt x="21942" y="0"/>
                    <a:pt x="49009" y="0"/>
                  </a:cubicBezTo>
                  <a:close/>
                </a:path>
              </a:pathLst>
            </a:custGeom>
            <a:solidFill>
              <a:srgbClr val="F1AB00"/>
            </a:solidFill>
            <a:ln w="38100" cap="rnd">
              <a:solidFill>
                <a:srgbClr val="000000"/>
              </a:solid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TextBox 53"/>
            <p:cNvSpPr txBox="1"/>
            <p:nvPr/>
          </p:nvSpPr>
          <p:spPr>
            <a:xfrm>
              <a:off x="0" y="-38100"/>
              <a:ext cx="2121870" cy="363278"/>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4" name="Group 54"/>
          <p:cNvGrpSpPr/>
          <p:nvPr/>
        </p:nvGrpSpPr>
        <p:grpSpPr>
          <a:xfrm>
            <a:off x="3286621" y="3503453"/>
            <a:ext cx="1864343" cy="539955"/>
            <a:chOff x="0" y="0"/>
            <a:chExt cx="894778" cy="259147"/>
          </a:xfrm>
        </p:grpSpPr>
        <p:sp>
          <p:nvSpPr>
            <p:cNvPr id="55" name="Freeform 55"/>
            <p:cNvSpPr/>
            <p:nvPr/>
          </p:nvSpPr>
          <p:spPr>
            <a:xfrm>
              <a:off x="0" y="0"/>
              <a:ext cx="894778" cy="259147"/>
            </a:xfrm>
            <a:custGeom>
              <a:avLst/>
              <a:gdLst/>
              <a:ahLst/>
              <a:cxnLst/>
              <a:rect l="l" t="t" r="r" b="b"/>
              <a:pathLst>
                <a:path w="894778" h="259147">
                  <a:moveTo>
                    <a:pt x="129574" y="0"/>
                  </a:moveTo>
                  <a:lnTo>
                    <a:pt x="765205" y="0"/>
                  </a:lnTo>
                  <a:cubicBezTo>
                    <a:pt x="836766" y="0"/>
                    <a:pt x="894778" y="58012"/>
                    <a:pt x="894778" y="129574"/>
                  </a:cubicBezTo>
                  <a:lnTo>
                    <a:pt x="894778" y="129574"/>
                  </a:lnTo>
                  <a:cubicBezTo>
                    <a:pt x="894778" y="163939"/>
                    <a:pt x="881127" y="196896"/>
                    <a:pt x="856827" y="221196"/>
                  </a:cubicBezTo>
                  <a:cubicBezTo>
                    <a:pt x="832527" y="245496"/>
                    <a:pt x="799570" y="259147"/>
                    <a:pt x="765205" y="259147"/>
                  </a:cubicBezTo>
                  <a:lnTo>
                    <a:pt x="129574" y="259147"/>
                  </a:lnTo>
                  <a:cubicBezTo>
                    <a:pt x="95209" y="259147"/>
                    <a:pt x="62251" y="245496"/>
                    <a:pt x="37951" y="221196"/>
                  </a:cubicBezTo>
                  <a:cubicBezTo>
                    <a:pt x="13651" y="196896"/>
                    <a:pt x="0" y="163939"/>
                    <a:pt x="0" y="129574"/>
                  </a:cubicBezTo>
                  <a:lnTo>
                    <a:pt x="0" y="129574"/>
                  </a:lnTo>
                  <a:cubicBezTo>
                    <a:pt x="0" y="95209"/>
                    <a:pt x="13651" y="62251"/>
                    <a:pt x="37951" y="37951"/>
                  </a:cubicBezTo>
                  <a:cubicBezTo>
                    <a:pt x="62251" y="13651"/>
                    <a:pt x="95209" y="0"/>
                    <a:pt x="129574" y="0"/>
                  </a:cubicBezTo>
                  <a:close/>
                </a:path>
              </a:pathLst>
            </a:custGeom>
            <a:solidFill>
              <a:srgbClr val="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TextBox 56"/>
            <p:cNvSpPr txBox="1"/>
            <p:nvPr/>
          </p:nvSpPr>
          <p:spPr>
            <a:xfrm>
              <a:off x="0" y="-38100"/>
              <a:ext cx="894778" cy="297247"/>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oup 57"/>
          <p:cNvGrpSpPr/>
          <p:nvPr/>
        </p:nvGrpSpPr>
        <p:grpSpPr>
          <a:xfrm>
            <a:off x="1038704" y="5365895"/>
            <a:ext cx="1864343" cy="539955"/>
            <a:chOff x="0" y="0"/>
            <a:chExt cx="894778" cy="259147"/>
          </a:xfrm>
        </p:grpSpPr>
        <p:sp>
          <p:nvSpPr>
            <p:cNvPr id="58" name="Freeform 58"/>
            <p:cNvSpPr/>
            <p:nvPr/>
          </p:nvSpPr>
          <p:spPr>
            <a:xfrm>
              <a:off x="0" y="0"/>
              <a:ext cx="894778" cy="259147"/>
            </a:xfrm>
            <a:custGeom>
              <a:avLst/>
              <a:gdLst/>
              <a:ahLst/>
              <a:cxnLst/>
              <a:rect l="l" t="t" r="r" b="b"/>
              <a:pathLst>
                <a:path w="894778" h="259147">
                  <a:moveTo>
                    <a:pt x="129574" y="0"/>
                  </a:moveTo>
                  <a:lnTo>
                    <a:pt x="765205" y="0"/>
                  </a:lnTo>
                  <a:cubicBezTo>
                    <a:pt x="836766" y="0"/>
                    <a:pt x="894778" y="58012"/>
                    <a:pt x="894778" y="129574"/>
                  </a:cubicBezTo>
                  <a:lnTo>
                    <a:pt x="894778" y="129574"/>
                  </a:lnTo>
                  <a:cubicBezTo>
                    <a:pt x="894778" y="163939"/>
                    <a:pt x="881127" y="196896"/>
                    <a:pt x="856827" y="221196"/>
                  </a:cubicBezTo>
                  <a:cubicBezTo>
                    <a:pt x="832527" y="245496"/>
                    <a:pt x="799570" y="259147"/>
                    <a:pt x="765205" y="259147"/>
                  </a:cubicBezTo>
                  <a:lnTo>
                    <a:pt x="129574" y="259147"/>
                  </a:lnTo>
                  <a:cubicBezTo>
                    <a:pt x="95209" y="259147"/>
                    <a:pt x="62251" y="245496"/>
                    <a:pt x="37951" y="221196"/>
                  </a:cubicBezTo>
                  <a:cubicBezTo>
                    <a:pt x="13651" y="196896"/>
                    <a:pt x="0" y="163939"/>
                    <a:pt x="0" y="129574"/>
                  </a:cubicBezTo>
                  <a:lnTo>
                    <a:pt x="0" y="129574"/>
                  </a:lnTo>
                  <a:cubicBezTo>
                    <a:pt x="0" y="95209"/>
                    <a:pt x="13651" y="62251"/>
                    <a:pt x="37951" y="37951"/>
                  </a:cubicBezTo>
                  <a:cubicBezTo>
                    <a:pt x="62251" y="13651"/>
                    <a:pt x="95209" y="0"/>
                    <a:pt x="129574" y="0"/>
                  </a:cubicBezTo>
                  <a:close/>
                </a:path>
              </a:pathLst>
            </a:custGeom>
            <a:solidFill>
              <a:srgbClr val="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TextBox 59"/>
            <p:cNvSpPr txBox="1"/>
            <p:nvPr/>
          </p:nvSpPr>
          <p:spPr>
            <a:xfrm>
              <a:off x="0" y="-38100"/>
              <a:ext cx="894778" cy="297247"/>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0" name="Group 60"/>
          <p:cNvGrpSpPr/>
          <p:nvPr/>
        </p:nvGrpSpPr>
        <p:grpSpPr>
          <a:xfrm>
            <a:off x="3335601" y="5382449"/>
            <a:ext cx="1864343" cy="539955"/>
            <a:chOff x="0" y="0"/>
            <a:chExt cx="894778" cy="259147"/>
          </a:xfrm>
        </p:grpSpPr>
        <p:sp>
          <p:nvSpPr>
            <p:cNvPr id="61" name="Freeform 61"/>
            <p:cNvSpPr/>
            <p:nvPr/>
          </p:nvSpPr>
          <p:spPr>
            <a:xfrm>
              <a:off x="0" y="0"/>
              <a:ext cx="894778" cy="259147"/>
            </a:xfrm>
            <a:custGeom>
              <a:avLst/>
              <a:gdLst/>
              <a:ahLst/>
              <a:cxnLst/>
              <a:rect l="l" t="t" r="r" b="b"/>
              <a:pathLst>
                <a:path w="894778" h="259147">
                  <a:moveTo>
                    <a:pt x="129574" y="0"/>
                  </a:moveTo>
                  <a:lnTo>
                    <a:pt x="765205" y="0"/>
                  </a:lnTo>
                  <a:cubicBezTo>
                    <a:pt x="836766" y="0"/>
                    <a:pt x="894778" y="58012"/>
                    <a:pt x="894778" y="129574"/>
                  </a:cubicBezTo>
                  <a:lnTo>
                    <a:pt x="894778" y="129574"/>
                  </a:lnTo>
                  <a:cubicBezTo>
                    <a:pt x="894778" y="163939"/>
                    <a:pt x="881127" y="196896"/>
                    <a:pt x="856827" y="221196"/>
                  </a:cubicBezTo>
                  <a:cubicBezTo>
                    <a:pt x="832527" y="245496"/>
                    <a:pt x="799570" y="259147"/>
                    <a:pt x="765205" y="259147"/>
                  </a:cubicBezTo>
                  <a:lnTo>
                    <a:pt x="129574" y="259147"/>
                  </a:lnTo>
                  <a:cubicBezTo>
                    <a:pt x="95209" y="259147"/>
                    <a:pt x="62251" y="245496"/>
                    <a:pt x="37951" y="221196"/>
                  </a:cubicBezTo>
                  <a:cubicBezTo>
                    <a:pt x="13651" y="196896"/>
                    <a:pt x="0" y="163939"/>
                    <a:pt x="0" y="129574"/>
                  </a:cubicBezTo>
                  <a:lnTo>
                    <a:pt x="0" y="129574"/>
                  </a:lnTo>
                  <a:cubicBezTo>
                    <a:pt x="0" y="95209"/>
                    <a:pt x="13651" y="62251"/>
                    <a:pt x="37951" y="37951"/>
                  </a:cubicBezTo>
                  <a:cubicBezTo>
                    <a:pt x="62251" y="13651"/>
                    <a:pt x="95209" y="0"/>
                    <a:pt x="129574" y="0"/>
                  </a:cubicBezTo>
                  <a:close/>
                </a:path>
              </a:pathLst>
            </a:custGeom>
            <a:solidFill>
              <a:srgbClr val="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TextBox 62"/>
            <p:cNvSpPr txBox="1"/>
            <p:nvPr/>
          </p:nvSpPr>
          <p:spPr>
            <a:xfrm>
              <a:off x="0" y="-38100"/>
              <a:ext cx="894778" cy="297247"/>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63" name="TextBox 63"/>
          <p:cNvSpPr txBox="1"/>
          <p:nvPr/>
        </p:nvSpPr>
        <p:spPr>
          <a:xfrm>
            <a:off x="6885479" y="2240204"/>
            <a:ext cx="4705571" cy="3363100"/>
          </a:xfrm>
          <a:prstGeom prst="rect">
            <a:avLst/>
          </a:prstGeom>
        </p:spPr>
        <p:txBody>
          <a:bodyPr wrap="square" lIns="0" tIns="0" rIns="0" bIns="0" rtlCol="0" anchor="t">
            <a:spAutoFit/>
          </a:bodyPr>
          <a:lstStyle/>
          <a:p>
            <a:pPr marL="439116" marR="0" lvl="1" indent="-285750" algn="l" defTabSz="457200" rtl="0" eaLnBrk="1" fontAlgn="auto" latinLnBrk="0" hangingPunct="1">
              <a:lnSpc>
                <a:spcPts val="3552"/>
              </a:lnSpc>
              <a:spcBef>
                <a:spcPts val="0"/>
              </a:spcBef>
              <a:spcAft>
                <a:spcPts val="0"/>
              </a:spcAft>
              <a:buClrTx/>
              <a:buSzTx/>
              <a:buFont typeface="Arial" panose="020B0604020202020204" pitchFamily="34" charset="0"/>
              <a:buChar char="•"/>
              <a:tabLst/>
              <a:defRPr/>
            </a:pPr>
            <a:r>
              <a:rPr kumimoji="0" lang="en-US" sz="1420" b="0" i="0" u="none" strike="noStrike" kern="1200" cap="none" spc="0" normalizeH="0" baseline="0" noProof="0" dirty="0">
                <a:ln>
                  <a:noFill/>
                </a:ln>
                <a:solidFill>
                  <a:srgbClr val="FFFFFF"/>
                </a:solidFill>
                <a:effectLst/>
                <a:uLnTx/>
                <a:uFillTx/>
                <a:latin typeface="League Spartan"/>
                <a:ea typeface="+mn-ea"/>
                <a:cs typeface="+mn-cs"/>
              </a:rPr>
              <a:t>Support Counseling department initiatives</a:t>
            </a:r>
          </a:p>
          <a:p>
            <a:pPr marL="439116" marR="0" lvl="1" indent="-285750" algn="l" defTabSz="457200" rtl="0" eaLnBrk="1" fontAlgn="auto" latinLnBrk="0" hangingPunct="1">
              <a:lnSpc>
                <a:spcPts val="3552"/>
              </a:lnSpc>
              <a:spcBef>
                <a:spcPts val="0"/>
              </a:spcBef>
              <a:spcAft>
                <a:spcPts val="0"/>
              </a:spcAft>
              <a:buClrTx/>
              <a:buSzTx/>
              <a:buFont typeface="Arial" panose="020B0604020202020204" pitchFamily="34" charset="0"/>
              <a:buChar char="•"/>
              <a:tabLst/>
              <a:defRPr/>
            </a:pPr>
            <a:r>
              <a:rPr kumimoji="0" lang="en-US" sz="1420" b="0" i="0" u="none" strike="noStrike" kern="1200" cap="none" spc="0" normalizeH="0" baseline="0" noProof="0" dirty="0">
                <a:ln>
                  <a:noFill/>
                </a:ln>
                <a:solidFill>
                  <a:srgbClr val="FFFFFF"/>
                </a:solidFill>
                <a:effectLst/>
                <a:uLnTx/>
                <a:uFillTx/>
                <a:latin typeface="League Spartan"/>
                <a:ea typeface="+mn-ea"/>
                <a:cs typeface="+mn-cs"/>
              </a:rPr>
              <a:t>Serve as mentors to students in unit cohort</a:t>
            </a:r>
          </a:p>
          <a:p>
            <a:pPr marL="439116" marR="0" lvl="1" indent="-285750" algn="l" defTabSz="457200" rtl="0" eaLnBrk="1" fontAlgn="auto" latinLnBrk="0" hangingPunct="1">
              <a:lnSpc>
                <a:spcPts val="3552"/>
              </a:lnSpc>
              <a:spcBef>
                <a:spcPts val="0"/>
              </a:spcBef>
              <a:spcAft>
                <a:spcPts val="0"/>
              </a:spcAft>
              <a:buClrTx/>
              <a:buSzTx/>
              <a:buFont typeface="Arial" panose="020B0604020202020204" pitchFamily="34" charset="0"/>
              <a:buChar char="•"/>
              <a:tabLst/>
              <a:defRPr/>
            </a:pPr>
            <a:r>
              <a:rPr kumimoji="0" lang="en-US" sz="1420" b="0" i="0" u="none" strike="noStrike" kern="1200" cap="none" spc="0" normalizeH="0" baseline="0" noProof="0" dirty="0">
                <a:ln>
                  <a:noFill/>
                </a:ln>
                <a:solidFill>
                  <a:srgbClr val="FFFFFF"/>
                </a:solidFill>
                <a:effectLst/>
                <a:uLnTx/>
                <a:uFillTx/>
                <a:latin typeface="League Spartan"/>
                <a:ea typeface="+mn-ea"/>
                <a:cs typeface="+mn-cs"/>
              </a:rPr>
              <a:t>Celebrate student milestones</a:t>
            </a:r>
          </a:p>
          <a:p>
            <a:pPr marL="439116" marR="0" lvl="1" indent="-285750" algn="l" defTabSz="457200" rtl="0" eaLnBrk="1" fontAlgn="auto" latinLnBrk="0" hangingPunct="1">
              <a:lnSpc>
                <a:spcPts val="3552"/>
              </a:lnSpc>
              <a:spcBef>
                <a:spcPts val="0"/>
              </a:spcBef>
              <a:spcAft>
                <a:spcPts val="0"/>
              </a:spcAft>
              <a:buClrTx/>
              <a:buSzTx/>
              <a:buFont typeface="Arial" panose="020B0604020202020204" pitchFamily="34" charset="0"/>
              <a:buChar char="•"/>
              <a:tabLst/>
              <a:defRPr/>
            </a:pPr>
            <a:r>
              <a:rPr kumimoji="0" lang="en-US" sz="1420" b="0" i="0" u="none" strike="noStrike" kern="1200" cap="none" spc="0" normalizeH="0" baseline="0" noProof="0" dirty="0">
                <a:ln>
                  <a:noFill/>
                </a:ln>
                <a:solidFill>
                  <a:srgbClr val="FFFFFF"/>
                </a:solidFill>
                <a:effectLst/>
                <a:uLnTx/>
                <a:uFillTx/>
                <a:latin typeface="League Spartan"/>
                <a:ea typeface="+mn-ea"/>
                <a:cs typeface="+mn-cs"/>
              </a:rPr>
              <a:t>Facilitate workshops</a:t>
            </a:r>
          </a:p>
          <a:p>
            <a:pPr marL="439116" marR="0" lvl="1" indent="-285750" algn="l" defTabSz="457200" rtl="0" eaLnBrk="1" fontAlgn="auto" latinLnBrk="0" hangingPunct="1">
              <a:lnSpc>
                <a:spcPts val="3552"/>
              </a:lnSpc>
              <a:spcBef>
                <a:spcPts val="0"/>
              </a:spcBef>
              <a:spcAft>
                <a:spcPts val="0"/>
              </a:spcAft>
              <a:buClrTx/>
              <a:buSzTx/>
              <a:buFont typeface="Arial" panose="020B0604020202020204" pitchFamily="34" charset="0"/>
              <a:buChar char="•"/>
              <a:tabLst/>
              <a:defRPr/>
            </a:pPr>
            <a:r>
              <a:rPr kumimoji="0" lang="en-US" sz="1420" b="0" i="0" u="none" strike="noStrike" kern="1200" cap="none" spc="0" normalizeH="0" baseline="0" noProof="0" dirty="0">
                <a:ln>
                  <a:noFill/>
                </a:ln>
                <a:solidFill>
                  <a:srgbClr val="FFFFFF"/>
                </a:solidFill>
                <a:effectLst/>
                <a:uLnTx/>
                <a:uFillTx/>
                <a:latin typeface="League Spartan"/>
                <a:ea typeface="+mn-ea"/>
                <a:cs typeface="+mn-cs"/>
              </a:rPr>
              <a:t>Monitor Starfish Flags</a:t>
            </a:r>
          </a:p>
          <a:p>
            <a:pPr marL="439116" marR="0" lvl="1" indent="-285750" algn="l" defTabSz="457200" rtl="0" eaLnBrk="1" fontAlgn="auto" latinLnBrk="0" hangingPunct="1">
              <a:lnSpc>
                <a:spcPts val="3552"/>
              </a:lnSpc>
              <a:spcBef>
                <a:spcPts val="0"/>
              </a:spcBef>
              <a:spcAft>
                <a:spcPts val="0"/>
              </a:spcAft>
              <a:buClrTx/>
              <a:buSzTx/>
              <a:buFont typeface="Arial" panose="020B0604020202020204" pitchFamily="34" charset="0"/>
              <a:buChar char="•"/>
              <a:tabLst/>
              <a:defRPr/>
            </a:pPr>
            <a:r>
              <a:rPr kumimoji="0" lang="en-US" sz="1420" b="0" i="0" u="none" strike="noStrike" kern="1200" cap="none" spc="0" normalizeH="0" baseline="0" noProof="0" dirty="0">
                <a:ln>
                  <a:noFill/>
                </a:ln>
                <a:solidFill>
                  <a:srgbClr val="FFFFFF"/>
                </a:solidFill>
                <a:effectLst/>
                <a:uLnTx/>
                <a:uFillTx/>
                <a:latin typeface="League Spartan"/>
                <a:ea typeface="+mn-ea"/>
                <a:cs typeface="+mn-cs"/>
              </a:rPr>
              <a:t>Monitor student progress toward completion</a:t>
            </a:r>
          </a:p>
          <a:p>
            <a:pPr marL="0" marR="0" lvl="0" indent="0" algn="l" defTabSz="457200" rtl="0" eaLnBrk="1" fontAlgn="auto" latinLnBrk="0" hangingPunct="1">
              <a:lnSpc>
                <a:spcPts val="2254"/>
              </a:lnSpc>
              <a:spcBef>
                <a:spcPts val="0"/>
              </a:spcBef>
              <a:spcAft>
                <a:spcPts val="0"/>
              </a:spcAft>
              <a:buClrTx/>
              <a:buSzTx/>
              <a:buFontTx/>
              <a:buNone/>
              <a:tabLst/>
              <a:defRPr/>
            </a:pPr>
            <a:endParaRPr kumimoji="0" lang="en-US" sz="1420" b="0" i="0" u="none" strike="noStrike" kern="1200" cap="none" spc="0" normalizeH="0" baseline="0" noProof="0" dirty="0">
              <a:ln>
                <a:noFill/>
              </a:ln>
              <a:solidFill>
                <a:srgbClr val="FFFFFF"/>
              </a:solidFill>
              <a:effectLst/>
              <a:uLnTx/>
              <a:uFillTx/>
              <a:latin typeface="League Spartan"/>
              <a:ea typeface="+mn-ea"/>
              <a:cs typeface="+mn-cs"/>
            </a:endParaRPr>
          </a:p>
          <a:p>
            <a:pPr marL="0" marR="0" lvl="0" indent="0" algn="ctr" defTabSz="457200" rtl="0" eaLnBrk="1" fontAlgn="auto" latinLnBrk="0" hangingPunct="1">
              <a:lnSpc>
                <a:spcPts val="2627"/>
              </a:lnSpc>
              <a:spcBef>
                <a:spcPts val="0"/>
              </a:spcBef>
              <a:spcAft>
                <a:spcPts val="0"/>
              </a:spcAft>
              <a:buClrTx/>
              <a:buSzTx/>
              <a:buFontTx/>
              <a:buNone/>
              <a:tabLst/>
              <a:defRPr/>
            </a:pPr>
            <a:endParaRPr kumimoji="0" lang="en-US" sz="1420" b="0" i="0" u="none" strike="noStrike" kern="1200" cap="none" spc="0" normalizeH="0" baseline="0" noProof="0" dirty="0">
              <a:ln>
                <a:noFill/>
              </a:ln>
              <a:solidFill>
                <a:srgbClr val="FFFFFF"/>
              </a:solidFill>
              <a:effectLst/>
              <a:uLnTx/>
              <a:uFillTx/>
              <a:latin typeface="League Spartan"/>
              <a:ea typeface="+mn-ea"/>
              <a:cs typeface="+mn-cs"/>
            </a:endParaRPr>
          </a:p>
        </p:txBody>
      </p:sp>
      <p:grpSp>
        <p:nvGrpSpPr>
          <p:cNvPr id="66" name="Group 66"/>
          <p:cNvGrpSpPr/>
          <p:nvPr/>
        </p:nvGrpSpPr>
        <p:grpSpPr>
          <a:xfrm>
            <a:off x="-120670" y="5935104"/>
            <a:ext cx="11942657" cy="795322"/>
            <a:chOff x="0" y="0"/>
            <a:chExt cx="5075921" cy="812800"/>
          </a:xfrm>
        </p:grpSpPr>
        <p:sp>
          <p:nvSpPr>
            <p:cNvPr id="67" name="Freeform 67"/>
            <p:cNvSpPr/>
            <p:nvPr/>
          </p:nvSpPr>
          <p:spPr>
            <a:xfrm>
              <a:off x="0" y="0"/>
              <a:ext cx="5075921" cy="812800"/>
            </a:xfrm>
            <a:custGeom>
              <a:avLst/>
              <a:gdLst/>
              <a:ahLst/>
              <a:cxnLst/>
              <a:rect l="l" t="t" r="r" b="b"/>
              <a:pathLst>
                <a:path w="5075921" h="812800">
                  <a:moveTo>
                    <a:pt x="20487" y="0"/>
                  </a:moveTo>
                  <a:lnTo>
                    <a:pt x="5055434" y="0"/>
                  </a:lnTo>
                  <a:cubicBezTo>
                    <a:pt x="5060868" y="0"/>
                    <a:pt x="5066079" y="2158"/>
                    <a:pt x="5069921" y="6000"/>
                  </a:cubicBezTo>
                  <a:cubicBezTo>
                    <a:pt x="5073763" y="9843"/>
                    <a:pt x="5075921" y="15053"/>
                    <a:pt x="5075921" y="20487"/>
                  </a:cubicBezTo>
                  <a:lnTo>
                    <a:pt x="5075921" y="792313"/>
                  </a:lnTo>
                  <a:cubicBezTo>
                    <a:pt x="5075921" y="803628"/>
                    <a:pt x="5066749" y="812800"/>
                    <a:pt x="5055434" y="812800"/>
                  </a:cubicBezTo>
                  <a:lnTo>
                    <a:pt x="20487" y="812800"/>
                  </a:lnTo>
                  <a:cubicBezTo>
                    <a:pt x="9172" y="812800"/>
                    <a:pt x="0" y="803628"/>
                    <a:pt x="0" y="792313"/>
                  </a:cubicBezTo>
                  <a:lnTo>
                    <a:pt x="0" y="20487"/>
                  </a:lnTo>
                  <a:cubicBezTo>
                    <a:pt x="0" y="9172"/>
                    <a:pt x="9172" y="0"/>
                    <a:pt x="20487" y="0"/>
                  </a:cubicBezTo>
                  <a:close/>
                </a:path>
              </a:pathLst>
            </a:custGeom>
            <a:solidFill>
              <a:srgbClr val="F1AB00"/>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TextBox 68"/>
            <p:cNvSpPr txBox="1"/>
            <p:nvPr/>
          </p:nvSpPr>
          <p:spPr>
            <a:xfrm>
              <a:off x="0" y="-28575"/>
              <a:ext cx="5075921" cy="841375"/>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69" name="Freeform 69"/>
          <p:cNvSpPr/>
          <p:nvPr/>
        </p:nvSpPr>
        <p:spPr>
          <a:xfrm>
            <a:off x="10487009" y="6055028"/>
            <a:ext cx="660436" cy="643766"/>
          </a:xfrm>
          <a:custGeom>
            <a:avLst/>
            <a:gdLst/>
            <a:ahLst/>
            <a:cxnLst/>
            <a:rect l="l" t="t" r="r" b="b"/>
            <a:pathLst>
              <a:path w="1411137" h="1384344">
                <a:moveTo>
                  <a:pt x="0" y="0"/>
                </a:moveTo>
                <a:lnTo>
                  <a:pt x="1411138" y="0"/>
                </a:lnTo>
                <a:lnTo>
                  <a:pt x="1411138" y="1384344"/>
                </a:lnTo>
                <a:lnTo>
                  <a:pt x="0" y="1384344"/>
                </a:lnTo>
                <a:lnTo>
                  <a:pt x="0" y="0"/>
                </a:lnTo>
                <a:close/>
              </a:path>
            </a:pathLst>
          </a:custGeom>
          <a:blipFill>
            <a:blip r:embed="rId7"/>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70" name="Group 70"/>
          <p:cNvGrpSpPr/>
          <p:nvPr/>
        </p:nvGrpSpPr>
        <p:grpSpPr>
          <a:xfrm>
            <a:off x="9501446" y="6228217"/>
            <a:ext cx="504098" cy="504098"/>
            <a:chOff x="0" y="0"/>
            <a:chExt cx="812800" cy="812800"/>
          </a:xfrm>
        </p:grpSpPr>
        <p:sp>
          <p:nvSpPr>
            <p:cNvPr id="71" name="Freeform 7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TextBox 72"/>
            <p:cNvSpPr txBox="1"/>
            <p:nvPr/>
          </p:nvSpPr>
          <p:spPr>
            <a:xfrm>
              <a:off x="0" y="165100"/>
              <a:ext cx="711200" cy="444500"/>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3" name="Group 73"/>
          <p:cNvGrpSpPr/>
          <p:nvPr/>
        </p:nvGrpSpPr>
        <p:grpSpPr>
          <a:xfrm>
            <a:off x="273571" y="2374415"/>
            <a:ext cx="1028700" cy="1028700"/>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A6A6"/>
            </a:solidFill>
            <a:ln w="38100" cap="sq">
              <a:solidFill>
                <a:srgbClr val="000000"/>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TextBox 75"/>
            <p:cNvSpPr txBox="1"/>
            <p:nvPr/>
          </p:nvSpPr>
          <p:spPr>
            <a:xfrm>
              <a:off x="76200" y="38100"/>
              <a:ext cx="660400" cy="698500"/>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6" name="TextBox 76"/>
          <p:cNvSpPr txBox="1"/>
          <p:nvPr/>
        </p:nvSpPr>
        <p:spPr>
          <a:xfrm>
            <a:off x="609601" y="286940"/>
            <a:ext cx="10574532" cy="948978"/>
          </a:xfrm>
          <a:prstGeom prst="rect">
            <a:avLst/>
          </a:prstGeom>
        </p:spPr>
        <p:txBody>
          <a:bodyPr wrap="square" lIns="0" tIns="0" rIns="0" bIns="0" rtlCol="0" anchor="t">
            <a:spAutoFit/>
          </a:bodyPr>
          <a:lstStyle/>
          <a:p>
            <a:pPr marL="0" marR="0" lvl="0" indent="0" algn="ctr" defTabSz="457200" rtl="0" eaLnBrk="1" fontAlgn="auto" latinLnBrk="0" hangingPunct="1">
              <a:lnSpc>
                <a:spcPts val="3734"/>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panose="020F0302020204030204"/>
                <a:ea typeface="Tahoma" panose="020B0604030504040204" pitchFamily="34" charset="0"/>
                <a:cs typeface="Tahoma" panose="020B0604030504040204" pitchFamily="34" charset="0"/>
              </a:rPr>
              <a:t>Kresge Grant Reauthorization for </a:t>
            </a:r>
          </a:p>
          <a:p>
            <a:pPr marL="0" marR="0" lvl="0" indent="0" algn="ctr" defTabSz="457200" rtl="0" eaLnBrk="1" fontAlgn="auto" latinLnBrk="0" hangingPunct="1">
              <a:lnSpc>
                <a:spcPts val="3734"/>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panose="020F0302020204030204"/>
                <a:ea typeface="Tahoma" panose="020B0604030504040204" pitchFamily="34" charset="0"/>
                <a:cs typeface="Tahoma" panose="020B0604030504040204" pitchFamily="34" charset="0"/>
              </a:rPr>
              <a:t>Completion Coaches</a:t>
            </a:r>
          </a:p>
        </p:txBody>
      </p:sp>
      <p:sp>
        <p:nvSpPr>
          <p:cNvPr id="77" name="TextBox 77"/>
          <p:cNvSpPr txBox="1"/>
          <p:nvPr/>
        </p:nvSpPr>
        <p:spPr>
          <a:xfrm>
            <a:off x="7172180" y="1503320"/>
            <a:ext cx="4334021" cy="514693"/>
          </a:xfrm>
          <a:prstGeom prst="rect">
            <a:avLst/>
          </a:prstGeom>
        </p:spPr>
        <p:txBody>
          <a:bodyPr wrap="square" lIns="0" tIns="0" rIns="0" bIns="0" rtlCol="0" anchor="t">
            <a:spAutoFit/>
          </a:bodyPr>
          <a:lstStyle/>
          <a:p>
            <a:pPr marL="0" marR="0" lvl="0" indent="0" algn="l" defTabSz="457200" rtl="0" eaLnBrk="1" fontAlgn="auto" latinLnBrk="0" hangingPunct="1">
              <a:lnSpc>
                <a:spcPts val="4387"/>
              </a:lnSpc>
              <a:spcBef>
                <a:spcPts val="0"/>
              </a:spcBef>
              <a:spcAft>
                <a:spcPts val="0"/>
              </a:spcAft>
              <a:buClrTx/>
              <a:buSzTx/>
              <a:buFontTx/>
              <a:buNone/>
              <a:tabLst/>
              <a:defRPr/>
            </a:pPr>
            <a:r>
              <a:rPr kumimoji="0" lang="en-US" sz="3133" b="0" i="0" u="none" strike="noStrike" kern="1200" cap="none" spc="0" normalizeH="0" baseline="0" noProof="0" dirty="0">
                <a:ln>
                  <a:noFill/>
                </a:ln>
                <a:solidFill>
                  <a:srgbClr val="FFFFFF"/>
                </a:solidFill>
                <a:effectLst/>
                <a:uLnTx/>
                <a:uFillTx/>
                <a:latin typeface="League Spartan" panose="020B0604020202020204" charset="0"/>
                <a:ea typeface="+mn-ea"/>
                <a:cs typeface="+mn-cs"/>
              </a:rPr>
              <a:t>What They Do</a:t>
            </a:r>
          </a:p>
        </p:txBody>
      </p:sp>
      <p:sp>
        <p:nvSpPr>
          <p:cNvPr id="78" name="TextBox 78"/>
          <p:cNvSpPr txBox="1"/>
          <p:nvPr/>
        </p:nvSpPr>
        <p:spPr>
          <a:xfrm>
            <a:off x="1110531" y="3461791"/>
            <a:ext cx="1651992" cy="572273"/>
          </a:xfrm>
          <a:prstGeom prst="rect">
            <a:avLst/>
          </a:prstGeom>
        </p:spPr>
        <p:txBody>
          <a:bodyPr lIns="0" tIns="0" rIns="0" bIns="0" rtlCol="0" anchor="t">
            <a:spAutoFit/>
          </a:bodyPr>
          <a:lstStyle/>
          <a:p>
            <a:pPr marL="0" marR="0" lvl="0" indent="0" algn="ctr" defTabSz="457200" rtl="0" eaLnBrk="1" fontAlgn="auto" latinLnBrk="0" hangingPunct="1">
              <a:lnSpc>
                <a:spcPts val="1553"/>
              </a:lnSpc>
              <a:spcBef>
                <a:spcPts val="0"/>
              </a:spcBef>
              <a:spcAft>
                <a:spcPts val="0"/>
              </a:spcAft>
              <a:buClrTx/>
              <a:buSzTx/>
              <a:buFontTx/>
              <a:buNone/>
              <a:tabLst/>
              <a:defRPr/>
            </a:pPr>
            <a:r>
              <a:rPr kumimoji="0" lang="en-US" sz="1109" b="0" i="0" u="sng" strike="noStrike" kern="1200" cap="none" spc="0" normalizeH="0" baseline="0" noProof="0" dirty="0">
                <a:ln>
                  <a:noFill/>
                </a:ln>
                <a:solidFill>
                  <a:srgbClr val="000000"/>
                </a:solidFill>
                <a:effectLst/>
                <a:uLnTx/>
                <a:uFillTx/>
                <a:latin typeface="League Spartan"/>
                <a:ea typeface="+mn-ea"/>
                <a:cs typeface="+mn-cs"/>
              </a:rPr>
              <a:t>Zachary Cortz</a:t>
            </a: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43" b="0" i="0" u="none" strike="noStrike" kern="1200" cap="none" spc="0" normalizeH="0" baseline="0" noProof="0" dirty="0">
                <a:ln>
                  <a:noFill/>
                </a:ln>
                <a:solidFill>
                  <a:srgbClr val="000000"/>
                </a:solidFill>
                <a:effectLst/>
                <a:uLnTx/>
                <a:uFillTx/>
                <a:latin typeface="League Spartan"/>
                <a:ea typeface="+mn-ea"/>
                <a:cs typeface="+mn-cs"/>
              </a:rPr>
              <a:t>CHC ‘2020</a:t>
            </a: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43" b="0" i="0" u="none" strike="noStrike" kern="1200" cap="none" spc="0" normalizeH="0" baseline="0" noProof="0" dirty="0">
                <a:ln>
                  <a:noFill/>
                </a:ln>
                <a:solidFill>
                  <a:srgbClr val="000000"/>
                </a:solidFill>
                <a:effectLst/>
                <a:uLnTx/>
                <a:uFillTx/>
                <a:latin typeface="League Spartan"/>
                <a:ea typeface="+mn-ea"/>
                <a:cs typeface="+mn-cs"/>
              </a:rPr>
              <a:t>UCR '2022 &amp; CBU 2024</a:t>
            </a:r>
          </a:p>
        </p:txBody>
      </p:sp>
      <p:sp>
        <p:nvSpPr>
          <p:cNvPr id="79" name="TextBox 79"/>
          <p:cNvSpPr txBox="1"/>
          <p:nvPr/>
        </p:nvSpPr>
        <p:spPr>
          <a:xfrm>
            <a:off x="3801649" y="3481953"/>
            <a:ext cx="922655" cy="572273"/>
          </a:xfrm>
          <a:prstGeom prst="rect">
            <a:avLst/>
          </a:prstGeom>
        </p:spPr>
        <p:txBody>
          <a:bodyPr lIns="0" tIns="0" rIns="0" bIns="0" rtlCol="0" anchor="t">
            <a:spAutoFit/>
          </a:bodyPr>
          <a:lstStyle/>
          <a:p>
            <a:pPr marL="0" marR="0" lvl="0" indent="0" algn="ctr" defTabSz="457200" rtl="0" eaLnBrk="1" fontAlgn="auto" latinLnBrk="0" hangingPunct="1">
              <a:lnSpc>
                <a:spcPts val="1553"/>
              </a:lnSpc>
              <a:spcBef>
                <a:spcPts val="0"/>
              </a:spcBef>
              <a:spcAft>
                <a:spcPts val="0"/>
              </a:spcAft>
              <a:buClrTx/>
              <a:buSzTx/>
              <a:buFontTx/>
              <a:buNone/>
              <a:tabLst/>
              <a:defRPr/>
            </a:pPr>
            <a:r>
              <a:rPr kumimoji="0" lang="en-US" sz="1109" b="0" i="0" u="sng" strike="noStrike" kern="1200" cap="none" spc="0" normalizeH="0" baseline="0" noProof="0" dirty="0">
                <a:ln>
                  <a:noFill/>
                </a:ln>
                <a:solidFill>
                  <a:srgbClr val="000000"/>
                </a:solidFill>
                <a:effectLst/>
                <a:uLnTx/>
                <a:uFillTx/>
                <a:latin typeface="League Spartan"/>
                <a:ea typeface="+mn-ea"/>
                <a:cs typeface="+mn-cs"/>
              </a:rPr>
              <a:t>Alexis Ford</a:t>
            </a: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43" b="0" i="0" u="none" strike="noStrike" kern="1200" cap="none" spc="0" normalizeH="0" baseline="0" noProof="0" dirty="0">
                <a:ln>
                  <a:noFill/>
                </a:ln>
                <a:solidFill>
                  <a:srgbClr val="000000"/>
                </a:solidFill>
                <a:effectLst/>
                <a:uLnTx/>
                <a:uFillTx/>
                <a:latin typeface="League Spartan"/>
                <a:ea typeface="+mn-ea"/>
                <a:cs typeface="+mn-cs"/>
              </a:rPr>
              <a:t>CHC ‘2021</a:t>
            </a: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43" b="0" i="0" u="none" strike="noStrike" kern="1200" cap="none" spc="0" normalizeH="0" baseline="0" noProof="0" dirty="0">
                <a:ln>
                  <a:noFill/>
                </a:ln>
                <a:solidFill>
                  <a:srgbClr val="000000"/>
                </a:solidFill>
                <a:effectLst/>
                <a:uLnTx/>
                <a:uFillTx/>
                <a:latin typeface="League Spartan"/>
                <a:ea typeface="+mn-ea"/>
                <a:cs typeface="+mn-cs"/>
              </a:rPr>
              <a:t>CSUSB ‘2023</a:t>
            </a:r>
          </a:p>
        </p:txBody>
      </p:sp>
      <p:sp>
        <p:nvSpPr>
          <p:cNvPr id="80" name="TextBox 80"/>
          <p:cNvSpPr txBox="1"/>
          <p:nvPr/>
        </p:nvSpPr>
        <p:spPr>
          <a:xfrm>
            <a:off x="1350296" y="5353497"/>
            <a:ext cx="1070293" cy="572273"/>
          </a:xfrm>
          <a:prstGeom prst="rect">
            <a:avLst/>
          </a:prstGeom>
        </p:spPr>
        <p:txBody>
          <a:bodyPr lIns="0" tIns="0" rIns="0" bIns="0" rtlCol="0" anchor="t">
            <a:spAutoFit/>
          </a:bodyPr>
          <a:lstStyle/>
          <a:p>
            <a:pPr marL="0" marR="0" lvl="0" indent="0" algn="ctr" defTabSz="457200" rtl="0" eaLnBrk="1" fontAlgn="auto" latinLnBrk="0" hangingPunct="1">
              <a:lnSpc>
                <a:spcPts val="1553"/>
              </a:lnSpc>
              <a:spcBef>
                <a:spcPts val="0"/>
              </a:spcBef>
              <a:spcAft>
                <a:spcPts val="0"/>
              </a:spcAft>
              <a:buClrTx/>
              <a:buSzTx/>
              <a:buFontTx/>
              <a:buNone/>
              <a:tabLst/>
              <a:defRPr/>
            </a:pPr>
            <a:r>
              <a:rPr kumimoji="0" lang="en-US" sz="1109" b="0" i="0" u="sng" strike="noStrike" kern="1200" cap="none" spc="0" normalizeH="0" baseline="0" noProof="0" dirty="0">
                <a:ln>
                  <a:noFill/>
                </a:ln>
                <a:solidFill>
                  <a:srgbClr val="000000"/>
                </a:solidFill>
                <a:effectLst/>
                <a:uLnTx/>
                <a:uFillTx/>
                <a:latin typeface="League Spartan"/>
                <a:ea typeface="+mn-ea"/>
                <a:cs typeface="+mn-cs"/>
              </a:rPr>
              <a:t>Lauren Means</a:t>
            </a:r>
            <a:r>
              <a:rPr kumimoji="0" lang="en-US" sz="1109" b="0" i="0" u="none" strike="noStrike" kern="1200" cap="none" spc="0" normalizeH="0" baseline="0" noProof="0" dirty="0">
                <a:ln>
                  <a:noFill/>
                </a:ln>
                <a:solidFill>
                  <a:srgbClr val="000000"/>
                </a:solidFill>
                <a:effectLst/>
                <a:uLnTx/>
                <a:uFillTx/>
                <a:latin typeface="League Spartan"/>
                <a:ea typeface="+mn-ea"/>
                <a:cs typeface="+mn-cs"/>
              </a:rPr>
              <a:t> </a:t>
            </a: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43" b="0" i="0" u="none" strike="noStrike" kern="1200" cap="none" spc="0" normalizeH="0" baseline="0" noProof="0" dirty="0">
                <a:ln>
                  <a:noFill/>
                </a:ln>
                <a:solidFill>
                  <a:srgbClr val="000000"/>
                </a:solidFill>
                <a:effectLst/>
                <a:uLnTx/>
                <a:uFillTx/>
                <a:latin typeface="League Spartan"/>
                <a:ea typeface="+mn-ea"/>
                <a:cs typeface="+mn-cs"/>
              </a:rPr>
              <a:t>CHC ‘2022</a:t>
            </a: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43" b="0" i="0" u="none" strike="noStrike" kern="1200" cap="none" spc="0" normalizeH="0" baseline="0" noProof="0" dirty="0">
                <a:ln>
                  <a:noFill/>
                </a:ln>
                <a:solidFill>
                  <a:srgbClr val="000000"/>
                </a:solidFill>
                <a:effectLst/>
                <a:uLnTx/>
                <a:uFillTx/>
                <a:latin typeface="League Spartan"/>
                <a:ea typeface="+mn-ea"/>
                <a:cs typeface="+mn-cs"/>
              </a:rPr>
              <a:t>CSUSB ‘2024</a:t>
            </a:r>
          </a:p>
        </p:txBody>
      </p:sp>
      <p:sp>
        <p:nvSpPr>
          <p:cNvPr id="81" name="TextBox 81"/>
          <p:cNvSpPr txBox="1"/>
          <p:nvPr/>
        </p:nvSpPr>
        <p:spPr>
          <a:xfrm>
            <a:off x="3641074" y="5353497"/>
            <a:ext cx="1243806" cy="572273"/>
          </a:xfrm>
          <a:prstGeom prst="rect">
            <a:avLst/>
          </a:prstGeom>
        </p:spPr>
        <p:txBody>
          <a:bodyPr lIns="0" tIns="0" rIns="0" bIns="0" rtlCol="0" anchor="t">
            <a:spAutoFit/>
          </a:bodyPr>
          <a:lstStyle/>
          <a:p>
            <a:pPr marL="0" marR="0" lvl="0" indent="0" algn="ctr" defTabSz="457200" rtl="0" eaLnBrk="1" fontAlgn="auto" latinLnBrk="0" hangingPunct="1">
              <a:lnSpc>
                <a:spcPts val="1553"/>
              </a:lnSpc>
              <a:spcBef>
                <a:spcPts val="0"/>
              </a:spcBef>
              <a:spcAft>
                <a:spcPts val="0"/>
              </a:spcAft>
              <a:buClrTx/>
              <a:buSzTx/>
              <a:buFontTx/>
              <a:buNone/>
              <a:tabLst/>
              <a:defRPr/>
            </a:pPr>
            <a:r>
              <a:rPr kumimoji="0" lang="en-US" sz="1109" b="0" i="0" u="sng" strike="noStrike" kern="1200" cap="none" spc="0" normalizeH="0" baseline="0" noProof="0" dirty="0">
                <a:ln>
                  <a:noFill/>
                </a:ln>
                <a:solidFill>
                  <a:srgbClr val="000000"/>
                </a:solidFill>
                <a:effectLst/>
                <a:uLnTx/>
                <a:uFillTx/>
                <a:latin typeface="League Spartan"/>
                <a:ea typeface="+mn-ea"/>
                <a:cs typeface="+mn-cs"/>
              </a:rPr>
              <a:t>Lorenzo Ramirez</a:t>
            </a: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43" b="0" i="0" u="none" strike="noStrike" kern="1200" cap="none" spc="0" normalizeH="0" baseline="0" noProof="0" dirty="0">
                <a:ln>
                  <a:noFill/>
                </a:ln>
                <a:solidFill>
                  <a:srgbClr val="000000"/>
                </a:solidFill>
                <a:effectLst/>
                <a:uLnTx/>
                <a:uFillTx/>
                <a:latin typeface="League Spartan"/>
                <a:ea typeface="+mn-ea"/>
                <a:cs typeface="+mn-cs"/>
              </a:rPr>
              <a:t>CHC ‘2021</a:t>
            </a:r>
          </a:p>
          <a:p>
            <a:pPr marL="0" marR="0" lvl="0" indent="0" algn="ctr" defTabSz="457200" rtl="0" eaLnBrk="1" fontAlgn="auto" latinLnBrk="0" hangingPunct="1">
              <a:lnSpc>
                <a:spcPts val="1459"/>
              </a:lnSpc>
              <a:spcBef>
                <a:spcPts val="0"/>
              </a:spcBef>
              <a:spcAft>
                <a:spcPts val="0"/>
              </a:spcAft>
              <a:buClrTx/>
              <a:buSzTx/>
              <a:buFontTx/>
              <a:buNone/>
              <a:tabLst/>
              <a:defRPr/>
            </a:pPr>
            <a:r>
              <a:rPr kumimoji="0" lang="en-US" sz="1043" b="0" i="0" u="none" strike="noStrike" kern="1200" cap="none" spc="0" normalizeH="0" baseline="0" noProof="0" dirty="0">
                <a:ln>
                  <a:noFill/>
                </a:ln>
                <a:solidFill>
                  <a:srgbClr val="000000"/>
                </a:solidFill>
                <a:effectLst/>
                <a:uLnTx/>
                <a:uFillTx/>
                <a:latin typeface="League Spartan"/>
                <a:ea typeface="+mn-ea"/>
                <a:cs typeface="+mn-cs"/>
              </a:rPr>
              <a:t>UCR ‘2024</a:t>
            </a:r>
          </a:p>
        </p:txBody>
      </p:sp>
      <p:sp>
        <p:nvSpPr>
          <p:cNvPr id="82" name="TextBox 82"/>
          <p:cNvSpPr txBox="1"/>
          <p:nvPr/>
        </p:nvSpPr>
        <p:spPr>
          <a:xfrm>
            <a:off x="1633166" y="1535069"/>
            <a:ext cx="3517798" cy="514693"/>
          </a:xfrm>
          <a:prstGeom prst="rect">
            <a:avLst/>
          </a:prstGeom>
        </p:spPr>
        <p:txBody>
          <a:bodyPr wrap="square" lIns="0" tIns="0" rIns="0" bIns="0" rtlCol="0" anchor="t">
            <a:spAutoFit/>
          </a:bodyPr>
          <a:lstStyle/>
          <a:p>
            <a:pPr marL="0" marR="0" lvl="0" indent="0" algn="l" defTabSz="457200" rtl="0" eaLnBrk="1" fontAlgn="auto" latinLnBrk="0" hangingPunct="1">
              <a:lnSpc>
                <a:spcPts val="4387"/>
              </a:lnSpc>
              <a:spcBef>
                <a:spcPts val="0"/>
              </a:spcBef>
              <a:spcAft>
                <a:spcPts val="0"/>
              </a:spcAft>
              <a:buClrTx/>
              <a:buSzTx/>
              <a:buFontTx/>
              <a:buNone/>
              <a:tabLst/>
              <a:defRPr/>
            </a:pPr>
            <a:r>
              <a:rPr kumimoji="0" lang="en-US" sz="3133" b="0" i="0" u="none" strike="noStrike" kern="1200" cap="none" spc="0" normalizeH="0" baseline="0" noProof="0" dirty="0">
                <a:ln>
                  <a:noFill/>
                </a:ln>
                <a:solidFill>
                  <a:srgbClr val="FFFFFF"/>
                </a:solidFill>
                <a:effectLst/>
                <a:uLnTx/>
                <a:uFillTx/>
                <a:latin typeface="League Spartan"/>
                <a:ea typeface="+mn-ea"/>
                <a:cs typeface="+mn-cs"/>
              </a:rPr>
              <a:t>Who They Are</a:t>
            </a:r>
          </a:p>
        </p:txBody>
      </p:sp>
      <p:sp>
        <p:nvSpPr>
          <p:cNvPr id="83" name="TextBox 83"/>
          <p:cNvSpPr txBox="1"/>
          <p:nvPr/>
        </p:nvSpPr>
        <p:spPr>
          <a:xfrm>
            <a:off x="6582408" y="5846594"/>
            <a:ext cx="2980240" cy="883832"/>
          </a:xfrm>
          <a:prstGeom prst="rect">
            <a:avLst/>
          </a:prstGeom>
        </p:spPr>
        <p:txBody>
          <a:bodyPr lIns="0" tIns="0" rIns="0" bIns="0" rtlCol="0" anchor="t">
            <a:spAutoFit/>
          </a:bodyPr>
          <a:lstStyle/>
          <a:p>
            <a:pPr marL="0" marR="0" lvl="0" indent="0" algn="l" defTabSz="457200" rtl="0" eaLnBrk="1" fontAlgn="auto" latinLnBrk="0" hangingPunct="1">
              <a:lnSpc>
                <a:spcPts val="36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League Spartan"/>
                <a:ea typeface="+mn-ea"/>
                <a:cs typeface="+mn-cs"/>
              </a:rPr>
              <a:t>Find out more </a:t>
            </a:r>
          </a:p>
          <a:p>
            <a:pPr marL="0" marR="0" lvl="0" indent="0" algn="l" defTabSz="457200" rtl="0" eaLnBrk="1" fontAlgn="auto" latinLnBrk="0" hangingPunct="1">
              <a:lnSpc>
                <a:spcPts val="36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League Spartan"/>
                <a:ea typeface="+mn-ea"/>
                <a:cs typeface="+mn-cs"/>
              </a:rPr>
              <a:t>about the team</a:t>
            </a:r>
          </a:p>
        </p:txBody>
      </p:sp>
      <p:grpSp>
        <p:nvGrpSpPr>
          <p:cNvPr id="85" name="Group 85"/>
          <p:cNvGrpSpPr/>
          <p:nvPr/>
        </p:nvGrpSpPr>
        <p:grpSpPr>
          <a:xfrm>
            <a:off x="4884999" y="2400300"/>
            <a:ext cx="1028700" cy="1028700"/>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A6A6"/>
            </a:solidFill>
            <a:ln w="38100" cap="sq">
              <a:solidFill>
                <a:srgbClr val="000000"/>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7" name="TextBox 87"/>
            <p:cNvSpPr txBox="1"/>
            <p:nvPr/>
          </p:nvSpPr>
          <p:spPr>
            <a:xfrm>
              <a:off x="76200" y="38100"/>
              <a:ext cx="660400" cy="698500"/>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88" name="TextBox 88"/>
          <p:cNvSpPr txBox="1"/>
          <p:nvPr/>
        </p:nvSpPr>
        <p:spPr>
          <a:xfrm>
            <a:off x="476027" y="2622655"/>
            <a:ext cx="623788" cy="588623"/>
          </a:xfrm>
          <a:prstGeom prst="rect">
            <a:avLst/>
          </a:prstGeom>
        </p:spPr>
        <p:txBody>
          <a:bodyPr lIns="0" tIns="0" rIns="0" bIns="0" rtlCol="0" anchor="t">
            <a:spAutoFit/>
          </a:bodyPr>
          <a:lstStyle/>
          <a:p>
            <a:pPr marL="0" marR="0" lvl="0" indent="0" algn="ctr" defTabSz="457200" rtl="0" eaLnBrk="1" fontAlgn="auto" latinLnBrk="0" hangingPunct="1">
              <a:lnSpc>
                <a:spcPts val="2398"/>
              </a:lnSpc>
              <a:spcBef>
                <a:spcPts val="0"/>
              </a:spcBef>
              <a:spcAft>
                <a:spcPts val="0"/>
              </a:spcAft>
              <a:buClrTx/>
              <a:buSzTx/>
              <a:buFontTx/>
              <a:buNone/>
              <a:tabLst/>
              <a:defRPr/>
            </a:pPr>
            <a:r>
              <a:rPr kumimoji="0" lang="en-US" sz="1713" b="0" i="0" u="none" strike="noStrike" kern="1200" cap="none" spc="0" normalizeH="0" baseline="0" noProof="0" dirty="0">
                <a:ln>
                  <a:noFill/>
                </a:ln>
                <a:solidFill>
                  <a:srgbClr val="000000"/>
                </a:solidFill>
                <a:effectLst/>
                <a:uLnTx/>
                <a:uFillTx/>
                <a:latin typeface="League Spartan"/>
                <a:ea typeface="+mn-ea"/>
                <a:cs typeface="+mn-cs"/>
              </a:rPr>
              <a:t>0-14</a:t>
            </a:r>
          </a:p>
          <a:p>
            <a:pPr marL="0" marR="0" lvl="0" indent="0" algn="ctr" defTabSz="457200" rtl="0" eaLnBrk="1" fontAlgn="auto" latinLnBrk="0" hangingPunct="1">
              <a:lnSpc>
                <a:spcPts val="2398"/>
              </a:lnSpc>
              <a:spcBef>
                <a:spcPts val="0"/>
              </a:spcBef>
              <a:spcAft>
                <a:spcPts val="0"/>
              </a:spcAft>
              <a:buClrTx/>
              <a:buSzTx/>
              <a:buFontTx/>
              <a:buNone/>
              <a:tabLst/>
              <a:defRPr/>
            </a:pPr>
            <a:r>
              <a:rPr kumimoji="0" lang="en-US" sz="1713" b="0" i="0" u="none" strike="noStrike" kern="1200" cap="none" spc="0" normalizeH="0" baseline="0" noProof="0" dirty="0">
                <a:ln>
                  <a:noFill/>
                </a:ln>
                <a:solidFill>
                  <a:srgbClr val="000000"/>
                </a:solidFill>
                <a:effectLst/>
                <a:uLnTx/>
                <a:uFillTx/>
                <a:latin typeface="League Spartan"/>
                <a:ea typeface="+mn-ea"/>
                <a:cs typeface="+mn-cs"/>
              </a:rPr>
              <a:t> Units</a:t>
            </a:r>
          </a:p>
        </p:txBody>
      </p:sp>
      <p:grpSp>
        <p:nvGrpSpPr>
          <p:cNvPr id="89" name="Group 89"/>
          <p:cNvGrpSpPr/>
          <p:nvPr/>
        </p:nvGrpSpPr>
        <p:grpSpPr>
          <a:xfrm>
            <a:off x="4884999" y="4305445"/>
            <a:ext cx="1028700" cy="1028700"/>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A6A6"/>
            </a:solidFill>
            <a:ln w="38100" cap="sq">
              <a:solidFill>
                <a:srgbClr val="000000"/>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1" name="TextBox 91"/>
            <p:cNvSpPr txBox="1"/>
            <p:nvPr/>
          </p:nvSpPr>
          <p:spPr>
            <a:xfrm>
              <a:off x="76200" y="38100"/>
              <a:ext cx="660400" cy="698500"/>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2" name="Group 92"/>
          <p:cNvGrpSpPr/>
          <p:nvPr/>
        </p:nvGrpSpPr>
        <p:grpSpPr>
          <a:xfrm>
            <a:off x="241821" y="4305445"/>
            <a:ext cx="1028700" cy="1028700"/>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A6A6"/>
            </a:solidFill>
            <a:ln w="38100" cap="sq">
              <a:solidFill>
                <a:srgbClr val="000000"/>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4" name="TextBox 94"/>
            <p:cNvSpPr txBox="1"/>
            <p:nvPr/>
          </p:nvSpPr>
          <p:spPr>
            <a:xfrm>
              <a:off x="76200" y="38100"/>
              <a:ext cx="660400" cy="698500"/>
            </a:xfrm>
            <a:prstGeom prst="rect">
              <a:avLst/>
            </a:prstGeom>
          </p:spPr>
          <p:txBody>
            <a:bodyPr lIns="33867" tIns="33867" rIns="33867" bIns="33867" rtlCol="0" anchor="ctr"/>
            <a:lstStyle/>
            <a:p>
              <a:pPr marL="0" marR="0" lvl="0" indent="0" algn="ctr" defTabSz="4572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95" name="TextBox 95"/>
          <p:cNvSpPr txBox="1"/>
          <p:nvPr/>
        </p:nvSpPr>
        <p:spPr>
          <a:xfrm>
            <a:off x="5036079" y="2633706"/>
            <a:ext cx="737493" cy="588623"/>
          </a:xfrm>
          <a:prstGeom prst="rect">
            <a:avLst/>
          </a:prstGeom>
        </p:spPr>
        <p:txBody>
          <a:bodyPr wrap="square" lIns="0" tIns="0" rIns="0" bIns="0" rtlCol="0" anchor="t">
            <a:spAutoFit/>
          </a:bodyPr>
          <a:lstStyle/>
          <a:p>
            <a:pPr marL="0" marR="0" lvl="0" indent="0" algn="ctr" defTabSz="457200" rtl="0" eaLnBrk="1" fontAlgn="auto" latinLnBrk="0" hangingPunct="1">
              <a:lnSpc>
                <a:spcPts val="2398"/>
              </a:lnSpc>
              <a:spcBef>
                <a:spcPts val="0"/>
              </a:spcBef>
              <a:spcAft>
                <a:spcPts val="0"/>
              </a:spcAft>
              <a:buClrTx/>
              <a:buSzTx/>
              <a:buFontTx/>
              <a:buNone/>
              <a:tabLst/>
              <a:defRPr/>
            </a:pPr>
            <a:r>
              <a:rPr kumimoji="0" lang="en-US" sz="1713" b="0" i="0" u="none" strike="noStrike" kern="1200" cap="none" spc="0" normalizeH="0" baseline="0" noProof="0" dirty="0">
                <a:ln>
                  <a:noFill/>
                </a:ln>
                <a:solidFill>
                  <a:srgbClr val="000000"/>
                </a:solidFill>
                <a:effectLst/>
                <a:uLnTx/>
                <a:uFillTx/>
                <a:latin typeface="League Spartan"/>
                <a:ea typeface="+mn-ea"/>
                <a:cs typeface="+mn-cs"/>
              </a:rPr>
              <a:t>15-29</a:t>
            </a:r>
          </a:p>
          <a:p>
            <a:pPr marL="0" marR="0" lvl="0" indent="0" algn="ctr" defTabSz="457200" rtl="0" eaLnBrk="1" fontAlgn="auto" latinLnBrk="0" hangingPunct="1">
              <a:lnSpc>
                <a:spcPts val="2398"/>
              </a:lnSpc>
              <a:spcBef>
                <a:spcPts val="0"/>
              </a:spcBef>
              <a:spcAft>
                <a:spcPts val="0"/>
              </a:spcAft>
              <a:buClrTx/>
              <a:buSzTx/>
              <a:buFontTx/>
              <a:buNone/>
              <a:tabLst/>
              <a:defRPr/>
            </a:pPr>
            <a:r>
              <a:rPr kumimoji="0" lang="en-US" sz="1713" b="0" i="0" u="none" strike="noStrike" kern="1200" cap="none" spc="0" normalizeH="0" baseline="0" noProof="0" dirty="0">
                <a:ln>
                  <a:noFill/>
                </a:ln>
                <a:solidFill>
                  <a:srgbClr val="000000"/>
                </a:solidFill>
                <a:effectLst/>
                <a:uLnTx/>
                <a:uFillTx/>
                <a:latin typeface="League Spartan"/>
                <a:ea typeface="+mn-ea"/>
                <a:cs typeface="+mn-cs"/>
              </a:rPr>
              <a:t> Units</a:t>
            </a:r>
          </a:p>
        </p:txBody>
      </p:sp>
      <p:sp>
        <p:nvSpPr>
          <p:cNvPr id="96" name="TextBox 96"/>
          <p:cNvSpPr txBox="1"/>
          <p:nvPr/>
        </p:nvSpPr>
        <p:spPr>
          <a:xfrm>
            <a:off x="4983733" y="4573782"/>
            <a:ext cx="828763" cy="588623"/>
          </a:xfrm>
          <a:prstGeom prst="rect">
            <a:avLst/>
          </a:prstGeom>
        </p:spPr>
        <p:txBody>
          <a:bodyPr wrap="square" lIns="0" tIns="0" rIns="0" bIns="0" rtlCol="0" anchor="t">
            <a:spAutoFit/>
          </a:bodyPr>
          <a:lstStyle/>
          <a:p>
            <a:pPr marL="0" marR="0" lvl="0" indent="0" algn="ctr" defTabSz="457200" rtl="0" eaLnBrk="1" fontAlgn="auto" latinLnBrk="0" hangingPunct="1">
              <a:lnSpc>
                <a:spcPts val="2398"/>
              </a:lnSpc>
              <a:spcBef>
                <a:spcPts val="0"/>
              </a:spcBef>
              <a:spcAft>
                <a:spcPts val="0"/>
              </a:spcAft>
              <a:buClrTx/>
              <a:buSzTx/>
              <a:buFontTx/>
              <a:buNone/>
              <a:tabLst/>
              <a:defRPr/>
            </a:pPr>
            <a:r>
              <a:rPr kumimoji="0" lang="en-US" sz="1713" b="0" i="0" u="none" strike="noStrike" kern="1200" cap="none" spc="0" normalizeH="0" baseline="0" noProof="0" dirty="0">
                <a:ln>
                  <a:noFill/>
                </a:ln>
                <a:solidFill>
                  <a:srgbClr val="000000"/>
                </a:solidFill>
                <a:effectLst/>
                <a:uLnTx/>
                <a:uFillTx/>
                <a:latin typeface="League Spartan"/>
                <a:ea typeface="+mn-ea"/>
                <a:cs typeface="+mn-cs"/>
              </a:rPr>
              <a:t>45-60+</a:t>
            </a:r>
          </a:p>
          <a:p>
            <a:pPr marL="0" marR="0" lvl="0" indent="0" algn="ctr" defTabSz="457200" rtl="0" eaLnBrk="1" fontAlgn="auto" latinLnBrk="0" hangingPunct="1">
              <a:lnSpc>
                <a:spcPts val="2398"/>
              </a:lnSpc>
              <a:spcBef>
                <a:spcPts val="0"/>
              </a:spcBef>
              <a:spcAft>
                <a:spcPts val="0"/>
              </a:spcAft>
              <a:buClrTx/>
              <a:buSzTx/>
              <a:buFontTx/>
              <a:buNone/>
              <a:tabLst/>
              <a:defRPr/>
            </a:pPr>
            <a:r>
              <a:rPr kumimoji="0" lang="en-US" sz="1713" b="0" i="0" u="none" strike="noStrike" kern="1200" cap="none" spc="0" normalizeH="0" baseline="0" noProof="0" dirty="0">
                <a:ln>
                  <a:noFill/>
                </a:ln>
                <a:solidFill>
                  <a:srgbClr val="000000"/>
                </a:solidFill>
                <a:effectLst/>
                <a:uLnTx/>
                <a:uFillTx/>
                <a:latin typeface="League Spartan"/>
                <a:ea typeface="+mn-ea"/>
                <a:cs typeface="+mn-cs"/>
              </a:rPr>
              <a:t> Units</a:t>
            </a:r>
          </a:p>
        </p:txBody>
      </p:sp>
      <p:sp>
        <p:nvSpPr>
          <p:cNvPr id="97" name="TextBox 97"/>
          <p:cNvSpPr txBox="1"/>
          <p:nvPr/>
        </p:nvSpPr>
        <p:spPr>
          <a:xfrm>
            <a:off x="334522" y="4547725"/>
            <a:ext cx="743481" cy="588623"/>
          </a:xfrm>
          <a:prstGeom prst="rect">
            <a:avLst/>
          </a:prstGeom>
        </p:spPr>
        <p:txBody>
          <a:bodyPr wrap="square" lIns="0" tIns="0" rIns="0" bIns="0" rtlCol="0" anchor="t">
            <a:spAutoFit/>
          </a:bodyPr>
          <a:lstStyle/>
          <a:p>
            <a:pPr marL="0" marR="0" lvl="0" indent="0" algn="ctr" defTabSz="457200" rtl="0" eaLnBrk="1" fontAlgn="auto" latinLnBrk="0" hangingPunct="1">
              <a:lnSpc>
                <a:spcPts val="2398"/>
              </a:lnSpc>
              <a:spcBef>
                <a:spcPts val="0"/>
              </a:spcBef>
              <a:spcAft>
                <a:spcPts val="0"/>
              </a:spcAft>
              <a:buClrTx/>
              <a:buSzTx/>
              <a:buFontTx/>
              <a:buNone/>
              <a:tabLst/>
              <a:defRPr/>
            </a:pPr>
            <a:r>
              <a:rPr kumimoji="0" lang="en-US" sz="1713" b="0" i="0" u="none" strike="noStrike" kern="1200" cap="none" spc="0" normalizeH="0" baseline="0" noProof="0" dirty="0">
                <a:ln>
                  <a:noFill/>
                </a:ln>
                <a:solidFill>
                  <a:srgbClr val="000000"/>
                </a:solidFill>
                <a:effectLst/>
                <a:uLnTx/>
                <a:uFillTx/>
                <a:latin typeface="League Spartan"/>
                <a:ea typeface="+mn-ea"/>
                <a:cs typeface="+mn-cs"/>
              </a:rPr>
              <a:t>30-44</a:t>
            </a:r>
          </a:p>
          <a:p>
            <a:pPr marL="0" marR="0" lvl="0" indent="0" algn="ctr" defTabSz="457200" rtl="0" eaLnBrk="1" fontAlgn="auto" latinLnBrk="0" hangingPunct="1">
              <a:lnSpc>
                <a:spcPts val="2398"/>
              </a:lnSpc>
              <a:spcBef>
                <a:spcPts val="0"/>
              </a:spcBef>
              <a:spcAft>
                <a:spcPts val="0"/>
              </a:spcAft>
              <a:buClrTx/>
              <a:buSzTx/>
              <a:buFontTx/>
              <a:buNone/>
              <a:tabLst/>
              <a:defRPr/>
            </a:pPr>
            <a:r>
              <a:rPr kumimoji="0" lang="en-US" sz="1713" b="0" i="0" u="none" strike="noStrike" kern="1200" cap="none" spc="0" normalizeH="0" baseline="0" noProof="0" dirty="0">
                <a:ln>
                  <a:noFill/>
                </a:ln>
                <a:solidFill>
                  <a:srgbClr val="000000"/>
                </a:solidFill>
                <a:effectLst/>
                <a:uLnTx/>
                <a:uFillTx/>
                <a:latin typeface="League Spartan"/>
                <a:ea typeface="+mn-ea"/>
                <a:cs typeface="+mn-cs"/>
              </a:rPr>
              <a:t> Units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E310-1F70-0B3D-C1AB-CF5381AEEAF5}"/>
              </a:ext>
            </a:extLst>
          </p:cNvPr>
          <p:cNvSpPr>
            <a:spLocks noGrp="1"/>
          </p:cNvSpPr>
          <p:nvPr>
            <p:ph type="title"/>
          </p:nvPr>
        </p:nvSpPr>
        <p:spPr>
          <a:xfrm>
            <a:off x="838200" y="228392"/>
            <a:ext cx="10515600" cy="1325563"/>
          </a:xfrm>
        </p:spPr>
        <p:txBody>
          <a:bodyPr>
            <a:normAutofit/>
          </a:bodyPr>
          <a:lstStyle/>
          <a:p>
            <a:r>
              <a:rPr lang="en-US" sz="3600" b="1" dirty="0"/>
              <a:t>Marketing Highlights</a:t>
            </a:r>
          </a:p>
        </p:txBody>
      </p:sp>
      <p:sp>
        <p:nvSpPr>
          <p:cNvPr id="4" name="Content Placeholder 3">
            <a:extLst>
              <a:ext uri="{FF2B5EF4-FFF2-40B4-BE49-F238E27FC236}">
                <a16:creationId xmlns:a16="http://schemas.microsoft.com/office/drawing/2014/main" id="{0645FA4B-A748-ED2A-0B88-5DBF229FADFF}"/>
              </a:ext>
            </a:extLst>
          </p:cNvPr>
          <p:cNvSpPr>
            <a:spLocks noGrp="1"/>
          </p:cNvSpPr>
          <p:nvPr>
            <p:ph sz="half" idx="1"/>
          </p:nvPr>
        </p:nvSpPr>
        <p:spPr>
          <a:xfrm>
            <a:off x="838200" y="1834171"/>
            <a:ext cx="5181600" cy="4351338"/>
          </a:xfrm>
        </p:spPr>
        <p:txBody>
          <a:bodyPr>
            <a:normAutofit fontScale="92500" lnSpcReduction="10000"/>
          </a:bodyPr>
          <a:lstStyle/>
          <a:p>
            <a:pPr marL="0" indent="0">
              <a:buNone/>
            </a:pPr>
            <a:r>
              <a:rPr lang="en-US" sz="2200" b="1" u="sng" dirty="0"/>
              <a:t>English &amp; Spanish Spring 2024 Campaigns</a:t>
            </a:r>
          </a:p>
          <a:p>
            <a:r>
              <a:rPr lang="en-US" sz="2000" dirty="0"/>
              <a:t>Financial Aid </a:t>
            </a:r>
          </a:p>
          <a:p>
            <a:r>
              <a:rPr lang="en-US" sz="2000" dirty="0"/>
              <a:t>Bachelor’s of Respiratory Care</a:t>
            </a:r>
          </a:p>
          <a:p>
            <a:r>
              <a:rPr lang="en-US" sz="2000" dirty="0"/>
              <a:t>KVCR Alumni PSAs</a:t>
            </a:r>
          </a:p>
          <a:p>
            <a:r>
              <a:rPr lang="en-US" sz="2000" dirty="0"/>
              <a:t>Participated in the regional campaign “Ready Career Education”</a:t>
            </a:r>
          </a:p>
          <a:p>
            <a:pPr marL="0" indent="0">
              <a:buNone/>
            </a:pPr>
            <a:r>
              <a:rPr lang="en-US" sz="2200" b="1" u="sng" dirty="0"/>
              <a:t>Methods</a:t>
            </a:r>
          </a:p>
          <a:p>
            <a:r>
              <a:rPr lang="en-US" sz="2000" dirty="0"/>
              <a:t>Radio Broadcast</a:t>
            </a:r>
          </a:p>
          <a:p>
            <a:r>
              <a:rPr lang="en-US" sz="2000" dirty="0"/>
              <a:t>Social Media-Instagram, YouTube, TikTok</a:t>
            </a:r>
          </a:p>
          <a:p>
            <a:r>
              <a:rPr lang="en-US" sz="2000" dirty="0"/>
              <a:t>iHeart Streaming</a:t>
            </a:r>
          </a:p>
          <a:p>
            <a:r>
              <a:rPr lang="en-US" sz="2000" dirty="0"/>
              <a:t>Billboards</a:t>
            </a:r>
          </a:p>
          <a:p>
            <a:r>
              <a:rPr lang="en-US" sz="2000" dirty="0"/>
              <a:t>Digital Ads</a:t>
            </a:r>
          </a:p>
        </p:txBody>
      </p:sp>
      <p:sp>
        <p:nvSpPr>
          <p:cNvPr id="5" name="Content Placeholder 4">
            <a:extLst>
              <a:ext uri="{FF2B5EF4-FFF2-40B4-BE49-F238E27FC236}">
                <a16:creationId xmlns:a16="http://schemas.microsoft.com/office/drawing/2014/main" id="{5930A6DB-9E13-F5A8-1E07-A1EB4EC5DAE3}"/>
              </a:ext>
            </a:extLst>
          </p:cNvPr>
          <p:cNvSpPr>
            <a:spLocks noGrp="1"/>
          </p:cNvSpPr>
          <p:nvPr>
            <p:ph sz="half" idx="2"/>
          </p:nvPr>
        </p:nvSpPr>
        <p:spPr>
          <a:xfrm>
            <a:off x="6096000" y="1834171"/>
            <a:ext cx="5181600" cy="4351338"/>
          </a:xfrm>
        </p:spPr>
        <p:txBody>
          <a:bodyPr>
            <a:normAutofit fontScale="92500" lnSpcReduction="10000"/>
          </a:bodyPr>
          <a:lstStyle/>
          <a:p>
            <a:pPr marL="0" indent="0">
              <a:buNone/>
            </a:pPr>
            <a:r>
              <a:rPr lang="en-US" sz="2000" b="1" u="sng" dirty="0"/>
              <a:t>Target Audience</a:t>
            </a:r>
          </a:p>
          <a:p>
            <a:r>
              <a:rPr lang="en-US" sz="2000" dirty="0"/>
              <a:t>The primary attributes for digital targeting included the following criteria:</a:t>
            </a:r>
          </a:p>
          <a:p>
            <a:pPr lvl="1"/>
            <a:r>
              <a:rPr lang="en-US" sz="2000" dirty="0"/>
              <a:t>Adults 18-25</a:t>
            </a:r>
          </a:p>
          <a:p>
            <a:pPr lvl="1"/>
            <a:r>
              <a:rPr lang="en-US" sz="2000" dirty="0"/>
              <a:t>High school seniors or employed students</a:t>
            </a:r>
          </a:p>
          <a:p>
            <a:pPr lvl="1"/>
            <a:r>
              <a:rPr lang="en-US" sz="2000" dirty="0"/>
              <a:t>Specific to zip codes identified for CHC</a:t>
            </a:r>
          </a:p>
          <a:p>
            <a:r>
              <a:rPr lang="en-US" sz="2000" dirty="0"/>
              <a:t>Secondary attributes to target:</a:t>
            </a:r>
          </a:p>
          <a:p>
            <a:pPr lvl="1"/>
            <a:r>
              <a:rPr lang="en-US" sz="2000" dirty="0"/>
              <a:t>Students who have applied but not enrolled</a:t>
            </a:r>
          </a:p>
          <a:p>
            <a:pPr lvl="1"/>
            <a:r>
              <a:rPr lang="en-US" sz="2000" dirty="0"/>
              <a:t>High School seniors</a:t>
            </a:r>
          </a:p>
          <a:p>
            <a:pPr lvl="1"/>
            <a:r>
              <a:rPr lang="en-US" sz="2000" dirty="0"/>
              <a:t>Currently enrolled students</a:t>
            </a:r>
          </a:p>
          <a:p>
            <a:pPr lvl="1"/>
            <a:r>
              <a:rPr lang="en-US" sz="2000" dirty="0"/>
              <a:t>Men of Color </a:t>
            </a:r>
          </a:p>
        </p:txBody>
      </p:sp>
      <p:pic>
        <p:nvPicPr>
          <p:cNvPr id="7" name="Picture 6">
            <a:extLst>
              <a:ext uri="{FF2B5EF4-FFF2-40B4-BE49-F238E27FC236}">
                <a16:creationId xmlns:a16="http://schemas.microsoft.com/office/drawing/2014/main" id="{164B59E7-E62F-DB9D-A255-39F07D279962}"/>
              </a:ext>
            </a:extLst>
          </p:cNvPr>
          <p:cNvPicPr>
            <a:picLocks noChangeAspect="1"/>
          </p:cNvPicPr>
          <p:nvPr/>
        </p:nvPicPr>
        <p:blipFill>
          <a:blip r:embed="rId2"/>
          <a:stretch>
            <a:fillRect/>
          </a:stretch>
        </p:blipFill>
        <p:spPr>
          <a:xfrm>
            <a:off x="7303094" y="288213"/>
            <a:ext cx="4050706" cy="13335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502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F19"/>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3C8CA6-0002-F7F5-73BE-54EC2243C838}"/>
              </a:ext>
            </a:extLst>
          </p:cNvPr>
          <p:cNvSpPr/>
          <p:nvPr/>
        </p:nvSpPr>
        <p:spPr>
          <a:xfrm>
            <a:off x="-3048" y="-10"/>
            <a:ext cx="8305014" cy="41666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37434BF-4F09-00CF-0FCA-6FB263229332}"/>
              </a:ext>
            </a:extLst>
          </p:cNvPr>
          <p:cNvSpPr txBox="1">
            <a:spLocks/>
          </p:cNvSpPr>
          <p:nvPr/>
        </p:nvSpPr>
        <p:spPr>
          <a:xfrm>
            <a:off x="804316" y="-848175"/>
            <a:ext cx="4620584" cy="45671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3300" dirty="0"/>
              <a:t>Welcome! </a:t>
            </a:r>
            <a:br>
              <a:rPr lang="en-US" sz="4400" dirty="0"/>
            </a:br>
            <a:br>
              <a:rPr lang="en-US" sz="4400" dirty="0"/>
            </a:br>
            <a:r>
              <a:rPr lang="en-US" sz="4400" b="1" dirty="0" err="1"/>
              <a:t>Demian</a:t>
            </a:r>
            <a:r>
              <a:rPr lang="en-US" sz="4400" b="1" dirty="0"/>
              <a:t> </a:t>
            </a:r>
            <a:r>
              <a:rPr lang="en-US" sz="4400" b="1" dirty="0" err="1"/>
              <a:t>Brunty</a:t>
            </a:r>
            <a:br>
              <a:rPr lang="en-US" sz="4400" dirty="0"/>
            </a:br>
            <a:br>
              <a:rPr lang="en-US" sz="4400" dirty="0"/>
            </a:br>
            <a:r>
              <a:rPr lang="en-US" sz="3300" dirty="0"/>
              <a:t>Director, Facilities </a:t>
            </a:r>
          </a:p>
        </p:txBody>
      </p:sp>
      <p:pic>
        <p:nvPicPr>
          <p:cNvPr id="2" name="Picture Placeholder 2" descr="A person smiling for the camera&#10;&#10;Description automatically generated">
            <a:extLst>
              <a:ext uri="{FF2B5EF4-FFF2-40B4-BE49-F238E27FC236}">
                <a16:creationId xmlns:a16="http://schemas.microsoft.com/office/drawing/2014/main" id="{1697DC13-439B-4E33-6C59-7654650DDE82}"/>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6999" r="20182"/>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61643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F1EFAE-0CE4-529D-7F88-11B75EED772D}"/>
              </a:ext>
            </a:extLst>
          </p:cNvPr>
          <p:cNvSpPr>
            <a:spLocks noGrp="1"/>
          </p:cNvSpPr>
          <p:nvPr>
            <p:ph type="title"/>
          </p:nvPr>
        </p:nvSpPr>
        <p:spPr>
          <a:xfrm>
            <a:off x="838200" y="365125"/>
            <a:ext cx="10515600" cy="946695"/>
          </a:xfrm>
        </p:spPr>
        <p:txBody>
          <a:bodyPr>
            <a:normAutofit/>
          </a:bodyPr>
          <a:lstStyle/>
          <a:p>
            <a:r>
              <a:rPr lang="en-US" sz="3600" b="1" dirty="0">
                <a:ea typeface="Tahoma" panose="020B0604030504040204" pitchFamily="34" charset="0"/>
                <a:cs typeface="Tahoma" panose="020B0604030504040204" pitchFamily="34" charset="0"/>
              </a:rPr>
              <a:t>Dual Enrollment and Outreach Updates  </a:t>
            </a:r>
          </a:p>
        </p:txBody>
      </p:sp>
      <p:sp>
        <p:nvSpPr>
          <p:cNvPr id="5" name="Content Placeholder 4">
            <a:extLst>
              <a:ext uri="{FF2B5EF4-FFF2-40B4-BE49-F238E27FC236}">
                <a16:creationId xmlns:a16="http://schemas.microsoft.com/office/drawing/2014/main" id="{9D0B2008-98C1-6906-1653-D1A59A9A3C31}"/>
              </a:ext>
            </a:extLst>
          </p:cNvPr>
          <p:cNvSpPr>
            <a:spLocks noGrp="1"/>
          </p:cNvSpPr>
          <p:nvPr>
            <p:ph idx="1"/>
          </p:nvPr>
        </p:nvSpPr>
        <p:spPr>
          <a:xfrm>
            <a:off x="838200" y="1628503"/>
            <a:ext cx="10515600" cy="4548460"/>
          </a:xfrm>
        </p:spPr>
        <p:txBody>
          <a:bodyPr/>
          <a:lstStyle/>
          <a:p>
            <a:r>
              <a:rPr lang="en-US" sz="1800" dirty="0"/>
              <a:t>Outreached celebrated High School students during CHC 1</a:t>
            </a:r>
            <a:r>
              <a:rPr lang="en-US" sz="1800" baseline="30000" dirty="0"/>
              <a:t>st</a:t>
            </a:r>
            <a:r>
              <a:rPr lang="en-US" sz="1800" dirty="0"/>
              <a:t> Dual Enrollment Appreciation Luncheon at YHS and REV.</a:t>
            </a:r>
          </a:p>
          <a:p>
            <a:pPr marL="0" indent="0">
              <a:buNone/>
            </a:pPr>
            <a:endParaRPr lang="en-US" sz="1800" dirty="0"/>
          </a:p>
          <a:p>
            <a:r>
              <a:rPr lang="en-US" sz="1800" dirty="0"/>
              <a:t>We congratulated students on completing 6 units or more and talked about the benefits of Dual Enrollment.</a:t>
            </a:r>
          </a:p>
          <a:p>
            <a:endParaRPr lang="en-US" sz="2800" dirty="0"/>
          </a:p>
        </p:txBody>
      </p:sp>
      <p:pic>
        <p:nvPicPr>
          <p:cNvPr id="2" name="Picture 1" descr="A group of people standing in front of a flag&#10;&#10;Description automatically generated">
            <a:extLst>
              <a:ext uri="{FF2B5EF4-FFF2-40B4-BE49-F238E27FC236}">
                <a16:creationId xmlns:a16="http://schemas.microsoft.com/office/drawing/2014/main" id="{90DD8C84-DE4B-D61C-BA77-2649609E48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22" t="3" r="22468" b="-4"/>
          <a:stretch/>
        </p:blipFill>
        <p:spPr>
          <a:xfrm rot="5400000">
            <a:off x="1192612" y="3000422"/>
            <a:ext cx="2900569" cy="3452513"/>
          </a:xfrm>
          <a:prstGeom prst="rect">
            <a:avLst/>
          </a:prstGeom>
        </p:spPr>
      </p:pic>
      <p:pic>
        <p:nvPicPr>
          <p:cNvPr id="3" name="Content Placeholder 10" descr="A group of people sitting in a room&#10;&#10;Description automatically generated">
            <a:extLst>
              <a:ext uri="{FF2B5EF4-FFF2-40B4-BE49-F238E27FC236}">
                <a16:creationId xmlns:a16="http://schemas.microsoft.com/office/drawing/2014/main" id="{17721ED6-C757-AA4B-B79C-415E79203D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5" t="2786" r="16806"/>
          <a:stretch/>
        </p:blipFill>
        <p:spPr>
          <a:xfrm>
            <a:off x="8678543" y="3276394"/>
            <a:ext cx="2938691" cy="2900569"/>
          </a:xfrm>
          <a:prstGeom prst="rect">
            <a:avLst/>
          </a:prstGeom>
        </p:spPr>
      </p:pic>
      <p:pic>
        <p:nvPicPr>
          <p:cNvPr id="6" name="Picture 5" descr="A group of people sitting in a room&#10;&#10;Description automatically generated">
            <a:extLst>
              <a:ext uri="{FF2B5EF4-FFF2-40B4-BE49-F238E27FC236}">
                <a16:creationId xmlns:a16="http://schemas.microsoft.com/office/drawing/2014/main" id="{C33758E6-8AE8-7C1C-9CDC-E0E3E4627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65" t="8647" r="19166"/>
          <a:stretch/>
        </p:blipFill>
        <p:spPr>
          <a:xfrm>
            <a:off x="5044069" y="3282501"/>
            <a:ext cx="3120669" cy="2894462"/>
          </a:xfrm>
          <a:prstGeom prst="rect">
            <a:avLst/>
          </a:prstGeom>
        </p:spPr>
      </p:pic>
    </p:spTree>
    <p:extLst>
      <p:ext uri="{BB962C8B-B14F-4D97-AF65-F5344CB8AC3E}">
        <p14:creationId xmlns:p14="http://schemas.microsoft.com/office/powerpoint/2010/main" val="1340495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7AFE-B7D8-5C44-8718-03903CBFE38B}"/>
              </a:ext>
            </a:extLst>
          </p:cNvPr>
          <p:cNvSpPr>
            <a:spLocks noGrp="1"/>
          </p:cNvSpPr>
          <p:nvPr>
            <p:ph type="title"/>
          </p:nvPr>
        </p:nvSpPr>
        <p:spPr>
          <a:xfrm>
            <a:off x="666751" y="479493"/>
            <a:ext cx="10488929" cy="1325563"/>
          </a:xfrm>
        </p:spPr>
        <p:txBody>
          <a:bodyPr>
            <a:normAutofit fontScale="90000"/>
          </a:bodyPr>
          <a:lstStyle/>
          <a:p>
            <a:br>
              <a:rPr lang="en-US" dirty="0"/>
            </a:br>
            <a:r>
              <a:rPr lang="en-US" sz="3600" dirty="0">
                <a:latin typeface="Tahoma" panose="020B0604030504040204" pitchFamily="34" charset="0"/>
                <a:ea typeface="Tahoma" panose="020B0604030504040204" pitchFamily="34" charset="0"/>
                <a:cs typeface="Tahoma" panose="020B0604030504040204" pitchFamily="34" charset="0"/>
              </a:rPr>
              <a:t>CHC Participated in </a:t>
            </a:r>
            <a:r>
              <a:rPr lang="en-US" sz="3600" dirty="0">
                <a:effectLst/>
                <a:latin typeface="Tahoma" panose="020B0604030504040204" pitchFamily="34" charset="0"/>
                <a:ea typeface="Tahoma" panose="020B0604030504040204" pitchFamily="34" charset="0"/>
                <a:cs typeface="Tahoma" panose="020B0604030504040204" pitchFamily="34" charset="0"/>
              </a:rPr>
              <a:t>Dual Enrollment Leadership Academy</a:t>
            </a:r>
            <a:br>
              <a:rPr lang="en-US" sz="4400" dirty="0"/>
            </a:br>
            <a:endParaRPr lang="en-US" dirty="0"/>
          </a:p>
        </p:txBody>
      </p:sp>
      <p:sp>
        <p:nvSpPr>
          <p:cNvPr id="3" name="Content Placeholder 2">
            <a:extLst>
              <a:ext uri="{FF2B5EF4-FFF2-40B4-BE49-F238E27FC236}">
                <a16:creationId xmlns:a16="http://schemas.microsoft.com/office/drawing/2014/main" id="{7143695E-C9A5-822E-4AAB-690CCFD32E7C}"/>
              </a:ext>
            </a:extLst>
          </p:cNvPr>
          <p:cNvSpPr>
            <a:spLocks noGrp="1"/>
          </p:cNvSpPr>
          <p:nvPr>
            <p:ph idx="1"/>
          </p:nvPr>
        </p:nvSpPr>
        <p:spPr>
          <a:xfrm>
            <a:off x="666751" y="1658111"/>
            <a:ext cx="10488929" cy="4876801"/>
          </a:xfrm>
        </p:spPr>
        <p:txBody>
          <a:bodyPr>
            <a:normAutofit/>
          </a:bodyPr>
          <a:lstStyle/>
          <a:p>
            <a:r>
              <a:rPr lang="en-US" sz="1800" dirty="0">
                <a:effectLst/>
                <a:ea typeface="Times New Roman" panose="02020603050405020304" pitchFamily="18" charset="0"/>
              </a:rPr>
              <a:t>The Dual Enrollment Leadership Academy </a:t>
            </a:r>
            <a:r>
              <a:rPr lang="en-US" sz="1800" b="0" dirty="0">
                <a:effectLst/>
              </a:rPr>
              <a:t>focused on:</a:t>
            </a:r>
          </a:p>
          <a:p>
            <a:pPr lvl="1">
              <a:buFont typeface="Courier New" panose="02070309020205020404" pitchFamily="49" charset="0"/>
              <a:buChar char="o"/>
            </a:pPr>
            <a:r>
              <a:rPr lang="en-US" sz="1800" b="0" dirty="0">
                <a:effectLst/>
              </a:rPr>
              <a:t>The </a:t>
            </a:r>
            <a:r>
              <a:rPr lang="en-US" sz="1800" dirty="0"/>
              <a:t>development of </a:t>
            </a:r>
            <a:r>
              <a:rPr lang="en-US" sz="1800" b="0" dirty="0">
                <a:effectLst/>
              </a:rPr>
              <a:t>equitable outcomes for strategic student groups who have not been college-bound or are underrepresented in higher education.</a:t>
            </a:r>
          </a:p>
          <a:p>
            <a:pPr lvl="1">
              <a:buFont typeface="Courier New" panose="02070309020205020404" pitchFamily="49" charset="0"/>
              <a:buChar char="o"/>
            </a:pPr>
            <a:endParaRPr lang="en-US" sz="1800" b="0" dirty="0">
              <a:effectLst/>
            </a:endParaRPr>
          </a:p>
          <a:p>
            <a:pPr lvl="1">
              <a:buFont typeface="Courier New" panose="02070309020205020404" pitchFamily="49" charset="0"/>
              <a:buChar char="o"/>
            </a:pPr>
            <a:r>
              <a:rPr lang="en-US" sz="1800" dirty="0"/>
              <a:t>The expansion of H</a:t>
            </a:r>
            <a:r>
              <a:rPr lang="en-US" sz="1800" b="0" dirty="0">
                <a:effectLst/>
              </a:rPr>
              <a:t>igh-leverage practices and student support services for Dual Enrolled students.  </a:t>
            </a:r>
          </a:p>
          <a:p>
            <a:pPr lvl="1">
              <a:buFont typeface="Courier New" panose="02070309020205020404" pitchFamily="49" charset="0"/>
              <a:buChar char="o"/>
            </a:pPr>
            <a:endParaRPr lang="en-US" sz="1800" b="0" dirty="0">
              <a:effectLst/>
            </a:endParaRPr>
          </a:p>
          <a:p>
            <a:pPr lvl="1"/>
            <a:endParaRPr lang="en-US" sz="1800" b="0" dirty="0">
              <a:effectLst/>
            </a:endParaRPr>
          </a:p>
          <a:p>
            <a:pPr marL="342900" marR="0" lvl="0" indent="-342900">
              <a:lnSpc>
                <a:spcPct val="105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pPr marL="457200" marR="0" lvl="1" indent="0">
              <a:lnSpc>
                <a:spcPct val="105000"/>
              </a:lnSpc>
              <a:spcBef>
                <a:spcPts val="0"/>
              </a:spcBef>
              <a:spcAft>
                <a:spcPts val="800"/>
              </a:spcAft>
              <a:buNone/>
            </a:pPr>
            <a:endParaRPr lang="en-US" sz="1800" dirty="0">
              <a:effectLst/>
              <a:latin typeface="Calibri" panose="020F0502020204030204" pitchFamily="34" charset="0"/>
              <a:ea typeface="Calibri" panose="020F0502020204030204" pitchFamily="34" charset="0"/>
            </a:endParaRPr>
          </a:p>
        </p:txBody>
      </p:sp>
      <p:graphicFrame>
        <p:nvGraphicFramePr>
          <p:cNvPr id="5" name="Table 4">
            <a:extLst>
              <a:ext uri="{FF2B5EF4-FFF2-40B4-BE49-F238E27FC236}">
                <a16:creationId xmlns:a16="http://schemas.microsoft.com/office/drawing/2014/main" id="{77C9AA99-3283-1A68-4706-348F7FAB809B}"/>
              </a:ext>
            </a:extLst>
          </p:cNvPr>
          <p:cNvGraphicFramePr>
            <a:graphicFrameLocks noGrp="1"/>
          </p:cNvGraphicFramePr>
          <p:nvPr/>
        </p:nvGraphicFramePr>
        <p:xfrm>
          <a:off x="1149531" y="3231007"/>
          <a:ext cx="10249989" cy="2847476"/>
        </p:xfrm>
        <a:graphic>
          <a:graphicData uri="http://schemas.openxmlformats.org/drawingml/2006/table">
            <a:tbl>
              <a:tblPr firstRow="1" bandRow="1">
                <a:tableStyleId>{5C22544A-7EE6-4342-B048-85BDC9FD1C3A}</a:tableStyleId>
              </a:tblPr>
              <a:tblGrid>
                <a:gridCol w="4959109">
                  <a:extLst>
                    <a:ext uri="{9D8B030D-6E8A-4147-A177-3AD203B41FA5}">
                      <a16:colId xmlns:a16="http://schemas.microsoft.com/office/drawing/2014/main" val="4065595086"/>
                    </a:ext>
                  </a:extLst>
                </a:gridCol>
                <a:gridCol w="5290880">
                  <a:extLst>
                    <a:ext uri="{9D8B030D-6E8A-4147-A177-3AD203B41FA5}">
                      <a16:colId xmlns:a16="http://schemas.microsoft.com/office/drawing/2014/main" val="2604581280"/>
                    </a:ext>
                  </a:extLst>
                </a:gridCol>
              </a:tblGrid>
              <a:tr h="37016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ea typeface="Times New Roman" panose="02020603050405020304" pitchFamily="18" charset="0"/>
                        </a:rPr>
                        <a:t>CHC Team</a:t>
                      </a:r>
                    </a:p>
                  </a:txBody>
                  <a:tcPr/>
                </a:tc>
                <a:tc hMerge="1">
                  <a:txBody>
                    <a:bodyPr/>
                    <a:lstStyle/>
                    <a:p>
                      <a:endParaRPr lang="en-US" dirty="0"/>
                    </a:p>
                  </a:txBody>
                  <a:tcPr/>
                </a:tc>
                <a:extLst>
                  <a:ext uri="{0D108BD9-81ED-4DB2-BD59-A6C34878D82A}">
                    <a16:rowId xmlns:a16="http://schemas.microsoft.com/office/drawing/2014/main" val="368642592"/>
                  </a:ext>
                </a:extLst>
              </a:tr>
              <a:tr h="657323">
                <a:tc>
                  <a:txBody>
                    <a:bodyPr/>
                    <a:lstStyle/>
                    <a:p>
                      <a:pPr marL="457200" marR="0" lvl="1" indent="-457200">
                        <a:lnSpc>
                          <a:spcPct val="120000"/>
                        </a:lnSpc>
                        <a:spcBef>
                          <a:spcPts val="0"/>
                        </a:spcBef>
                        <a:buFont typeface="Courier New" panose="02070309020205020404" pitchFamily="49" charset="0"/>
                        <a:buNone/>
                      </a:pPr>
                      <a:r>
                        <a:rPr lang="en-US" sz="1600" dirty="0">
                          <a:effectLst/>
                          <a:latin typeface="+mn-lt"/>
                          <a:ea typeface="Times New Roman" panose="02020603050405020304" pitchFamily="18" charset="0"/>
                        </a:rPr>
                        <a:t>Keith Wurtz, VP of Instruction </a:t>
                      </a:r>
                      <a:endParaRPr lang="en-US" sz="1600" dirty="0">
                        <a:latin typeface="+mn-lt"/>
                      </a:endParaRPr>
                    </a:p>
                  </a:txBody>
                  <a:tcPr/>
                </a:tc>
                <a:tc>
                  <a:txBody>
                    <a:bodyPr/>
                    <a:lstStyle/>
                    <a:p>
                      <a:pPr marL="457200" marR="0" lvl="2" indent="0">
                        <a:lnSpc>
                          <a:spcPct val="120000"/>
                        </a:lnSpc>
                        <a:spcBef>
                          <a:spcPts val="0"/>
                        </a:spcBef>
                        <a:buFont typeface="Courier New" panose="02070309020205020404" pitchFamily="49" charset="0"/>
                        <a:buNone/>
                      </a:pPr>
                      <a:r>
                        <a:rPr lang="en-US" sz="1600" dirty="0">
                          <a:effectLst/>
                          <a:latin typeface="+mn-lt"/>
                          <a:ea typeface="Times New Roman" panose="02020603050405020304" pitchFamily="18" charset="0"/>
                        </a:rPr>
                        <a:t>Willie Blackmon, Dean of Student Services                              (</a:t>
                      </a:r>
                      <a:r>
                        <a:rPr lang="en-US" sz="1600" dirty="0">
                          <a:latin typeface="+mn-lt"/>
                          <a:ea typeface="Tahoma" panose="020B0604030504040204" pitchFamily="34" charset="0"/>
                          <a:cs typeface="Tahoma" panose="020B0604030504040204" pitchFamily="34" charset="0"/>
                        </a:rPr>
                        <a:t>Achieved Dual Enrollment Certification)</a:t>
                      </a:r>
                      <a:endParaRPr lang="en-US" sz="1600" dirty="0">
                        <a:effectLst/>
                        <a:latin typeface="+mn-lt"/>
                        <a:ea typeface="Calibri" panose="020F0502020204030204" pitchFamily="34" charset="0"/>
                      </a:endParaRPr>
                    </a:p>
                  </a:txBody>
                  <a:tcPr/>
                </a:tc>
                <a:extLst>
                  <a:ext uri="{0D108BD9-81ED-4DB2-BD59-A6C34878D82A}">
                    <a16:rowId xmlns:a16="http://schemas.microsoft.com/office/drawing/2014/main" val="2435404814"/>
                  </a:ext>
                </a:extLst>
              </a:tr>
              <a:tr h="569183">
                <a:tc>
                  <a:txBody>
                    <a:bodyPr/>
                    <a:lstStyle/>
                    <a:p>
                      <a:pPr marL="0" marR="0" lvl="0" indent="0">
                        <a:lnSpc>
                          <a:spcPct val="105000"/>
                        </a:lnSpc>
                        <a:spcBef>
                          <a:spcPts val="0"/>
                        </a:spcBef>
                        <a:spcAft>
                          <a:spcPts val="800"/>
                        </a:spcAft>
                        <a:buFont typeface="Symbol" panose="05050102010706020507" pitchFamily="18" charset="2"/>
                        <a:buNone/>
                      </a:pPr>
                      <a:r>
                        <a:rPr lang="en-US" sz="1600" dirty="0">
                          <a:effectLst/>
                          <a:latin typeface="+mn-lt"/>
                          <a:ea typeface="Times New Roman" panose="02020603050405020304" pitchFamily="18" charset="0"/>
                        </a:rPr>
                        <a:t>Dan Word, Dean of Career Education &amp; Human Development</a:t>
                      </a:r>
                      <a:endParaRPr lang="en-US" sz="1600" dirty="0">
                        <a:effectLst/>
                        <a:latin typeface="+mn-lt"/>
                        <a:ea typeface="Calibri" panose="020F0502020204030204" pitchFamily="34" charset="0"/>
                      </a:endParaRP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rPr>
                        <a:t>Belinda Navarette, Coordinator for School Relations                           (</a:t>
                      </a:r>
                      <a:r>
                        <a:rPr lang="en-US" sz="1600" dirty="0">
                          <a:latin typeface="+mn-lt"/>
                          <a:ea typeface="Tahoma" panose="020B0604030504040204" pitchFamily="34" charset="0"/>
                          <a:cs typeface="Tahoma" panose="020B0604030504040204" pitchFamily="34" charset="0"/>
                        </a:rPr>
                        <a:t>Achieved Dual Enrollment Certification)</a:t>
                      </a:r>
                      <a:endParaRPr lang="en-US" sz="1600" dirty="0">
                        <a:effectLst/>
                        <a:latin typeface="+mn-lt"/>
                        <a:ea typeface="Calibri" panose="020F0502020204030204" pitchFamily="34" charset="0"/>
                      </a:endParaRPr>
                    </a:p>
                  </a:txBody>
                  <a:tcPr/>
                </a:tc>
                <a:extLst>
                  <a:ext uri="{0D108BD9-81ED-4DB2-BD59-A6C34878D82A}">
                    <a16:rowId xmlns:a16="http://schemas.microsoft.com/office/drawing/2014/main" val="2432566162"/>
                  </a:ext>
                </a:extLst>
              </a:tr>
              <a:tr h="558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rPr>
                        <a:t>Diana Farley, Citrus Valley Highschool Counselor/                                      CHC Adjunct Dual Enrollment Counselor </a:t>
                      </a:r>
                      <a:endParaRPr lang="en-US" sz="1600" dirty="0">
                        <a:effectLst/>
                        <a:latin typeface="+mn-lt"/>
                        <a:ea typeface="Calibri" panose="020F0502020204030204" pitchFamily="34" charset="0"/>
                      </a:endParaRP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rPr>
                        <a:t>Soutsakhone Xayaphanthong, CHC Counselor                              (</a:t>
                      </a:r>
                      <a:r>
                        <a:rPr lang="en-US" sz="1600" dirty="0">
                          <a:latin typeface="+mn-lt"/>
                          <a:ea typeface="Tahoma" panose="020B0604030504040204" pitchFamily="34" charset="0"/>
                          <a:cs typeface="Tahoma" panose="020B0604030504040204" pitchFamily="34" charset="0"/>
                        </a:rPr>
                        <a:t>Achieved Dual Enrollment Certification)</a:t>
                      </a:r>
                      <a:endParaRPr lang="en-US" sz="1600" dirty="0">
                        <a:effectLst/>
                        <a:latin typeface="+mn-lt"/>
                        <a:ea typeface="Calibri" panose="020F0502020204030204" pitchFamily="34" charset="0"/>
                      </a:endParaRPr>
                    </a:p>
                  </a:txBody>
                  <a:tcPr/>
                </a:tc>
                <a:extLst>
                  <a:ext uri="{0D108BD9-81ED-4DB2-BD59-A6C34878D82A}">
                    <a16:rowId xmlns:a16="http://schemas.microsoft.com/office/drawing/2014/main" val="2669377"/>
                  </a:ext>
                </a:extLst>
              </a:tr>
              <a:tr h="647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rPr>
                        <a:t>Shana Delmonico, Redlands East Valley/                                               CHC Adjunct Dual Enrollment Counselor</a:t>
                      </a:r>
                      <a:endParaRPr lang="en-US" sz="1600" dirty="0">
                        <a:effectLst/>
                        <a:latin typeface="+mn-lt"/>
                        <a:ea typeface="Calibri" panose="020F0502020204030204" pitchFamily="34" charset="0"/>
                      </a:endParaRP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rPr>
                        <a:t>Vaughan Kusko, Redlands High School/                                            CHC Adjunct Dual Enrollment Counselor</a:t>
                      </a:r>
                    </a:p>
                  </a:txBody>
                  <a:tcPr/>
                </a:tc>
                <a:extLst>
                  <a:ext uri="{0D108BD9-81ED-4DB2-BD59-A6C34878D82A}">
                    <a16:rowId xmlns:a16="http://schemas.microsoft.com/office/drawing/2014/main" val="4148448597"/>
                  </a:ext>
                </a:extLst>
              </a:tr>
            </a:tbl>
          </a:graphicData>
        </a:graphic>
      </p:graphicFrame>
    </p:spTree>
    <p:extLst>
      <p:ext uri="{BB962C8B-B14F-4D97-AF65-F5344CB8AC3E}">
        <p14:creationId xmlns:p14="http://schemas.microsoft.com/office/powerpoint/2010/main" val="2382886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E7EF-CE34-811D-8C53-29E647181A9E}"/>
              </a:ext>
            </a:extLst>
          </p:cNvPr>
          <p:cNvSpPr>
            <a:spLocks noGrp="1"/>
          </p:cNvSpPr>
          <p:nvPr>
            <p:ph type="title"/>
          </p:nvPr>
        </p:nvSpPr>
        <p:spPr/>
        <p:txBody>
          <a:bodyPr>
            <a:normAutofit/>
          </a:bodyPr>
          <a:lstStyle/>
          <a:p>
            <a:r>
              <a:rPr lang="en-US" sz="3200" b="1" dirty="0">
                <a:latin typeface="+mn-lt"/>
              </a:rPr>
              <a:t>Outreach Highlights </a:t>
            </a:r>
            <a:endParaRPr lang="en-US" sz="3200" dirty="0"/>
          </a:p>
        </p:txBody>
      </p:sp>
      <p:sp>
        <p:nvSpPr>
          <p:cNvPr id="4" name="Text Placeholder 3">
            <a:extLst>
              <a:ext uri="{FF2B5EF4-FFF2-40B4-BE49-F238E27FC236}">
                <a16:creationId xmlns:a16="http://schemas.microsoft.com/office/drawing/2014/main" id="{38637C6C-C69A-358C-D526-6EC856F94EA9}"/>
              </a:ext>
            </a:extLst>
          </p:cNvPr>
          <p:cNvSpPr>
            <a:spLocks noGrp="1"/>
          </p:cNvSpPr>
          <p:nvPr>
            <p:ph type="body" idx="1"/>
          </p:nvPr>
        </p:nvSpPr>
        <p:spPr>
          <a:xfrm>
            <a:off x="561613" y="2437369"/>
            <a:ext cx="5157787" cy="823912"/>
          </a:xfrm>
        </p:spPr>
        <p:txBody>
          <a:bodyPr>
            <a:noAutofit/>
          </a:bodyPr>
          <a:lstStyle/>
          <a:p>
            <a:pPr marL="285750" indent="-285750">
              <a:buFont typeface="Arial" panose="020B0604020202020204" pitchFamily="34" charset="0"/>
              <a:buChar char="•"/>
            </a:pPr>
            <a:r>
              <a:rPr lang="en-US" sz="1400" b="0" dirty="0"/>
              <a:t>The </a:t>
            </a:r>
            <a:r>
              <a:rPr lang="en-US" sz="1400" dirty="0"/>
              <a:t>Colton-Redlands-Yucaipa Regional Occupation Program </a:t>
            </a:r>
            <a:r>
              <a:rPr lang="en-US" sz="1400" b="0" dirty="0"/>
              <a:t>and Crafton Hills College collaborated to introduce students to opportunities in emergency medical services.</a:t>
            </a:r>
          </a:p>
          <a:p>
            <a:pPr marL="285750" indent="-285750">
              <a:buFont typeface="Arial" panose="020B0604020202020204" pitchFamily="34" charset="0"/>
              <a:buChar char="•"/>
            </a:pPr>
            <a:r>
              <a:rPr lang="en-US" sz="1400" b="0" dirty="0"/>
              <a:t>During their campus visit they completed labs with faculty members on simulated mannequins. This allowed students to have a hands-on experience of real-life medical scenarios.  John Grounds was a staple in these events! </a:t>
            </a:r>
            <a:r>
              <a:rPr lang="en-US" sz="1400" b="0" kern="100" dirty="0">
                <a:effectLst/>
                <a:ea typeface="Calibri" panose="020F0502020204030204" pitchFamily="34" charset="0"/>
                <a:cs typeface="Times New Roman" panose="02020603050405020304" pitchFamily="18" charset="0"/>
              </a:rPr>
              <a:t> </a:t>
            </a:r>
            <a:endParaRPr lang="en-US" sz="800" b="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400" b="0" dirty="0"/>
          </a:p>
        </p:txBody>
      </p:sp>
      <p:pic>
        <p:nvPicPr>
          <p:cNvPr id="8" name="Content Placeholder 7" descr="A group of people attending to a cpr&#10;&#10;Description automatically generated">
            <a:extLst>
              <a:ext uri="{FF2B5EF4-FFF2-40B4-BE49-F238E27FC236}">
                <a16:creationId xmlns:a16="http://schemas.microsoft.com/office/drawing/2014/main" id="{65DA940B-AEEA-F5FA-FD6C-DF35C605820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095" t="8842" r="11735"/>
          <a:stretch/>
        </p:blipFill>
        <p:spPr bwMode="auto">
          <a:xfrm>
            <a:off x="411217" y="3006726"/>
            <a:ext cx="2540214" cy="2932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group of people around a dummy&#10;&#10;Description automatically generated">
            <a:extLst>
              <a:ext uri="{FF2B5EF4-FFF2-40B4-BE49-F238E27FC236}">
                <a16:creationId xmlns:a16="http://schemas.microsoft.com/office/drawing/2014/main" id="{DAB7CA18-5D33-79FA-0013-439AFEC3AA1C}"/>
              </a:ext>
            </a:extLst>
          </p:cNvPr>
          <p:cNvPicPr>
            <a:picLocks noChangeAspect="1"/>
          </p:cNvPicPr>
          <p:nvPr/>
        </p:nvPicPr>
        <p:blipFill rotWithShape="1">
          <a:blip r:embed="rId3">
            <a:extLst>
              <a:ext uri="{28A0092B-C50C-407E-A947-70E740481C1C}">
                <a14:useLocalDpi xmlns:a14="http://schemas.microsoft.com/office/drawing/2010/main" val="0"/>
              </a:ext>
            </a:extLst>
          </a:blip>
          <a:srcRect t="-1" r="2" b="22394"/>
          <a:stretch/>
        </p:blipFill>
        <p:spPr bwMode="auto">
          <a:xfrm>
            <a:off x="3329581" y="3006726"/>
            <a:ext cx="2464468" cy="2932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9" descr="A group of people standing next to a helicopter&#10;&#10;Description automatically generated">
            <a:extLst>
              <a:ext uri="{FF2B5EF4-FFF2-40B4-BE49-F238E27FC236}">
                <a16:creationId xmlns:a16="http://schemas.microsoft.com/office/drawing/2014/main" id="{CF9D19FA-3B6E-61A8-D4B2-21F6E338B4E0}"/>
              </a:ext>
            </a:extLst>
          </p:cNvPr>
          <p:cNvPicPr>
            <a:picLocks noGrp="1" noChangeAspect="1"/>
          </p:cNvPicPr>
          <p:nvPr>
            <p:ph sz="quarter" idx="4"/>
          </p:nvPr>
        </p:nvPicPr>
        <p:blipFill rotWithShape="1">
          <a:blip r:embed="rId4" r:link="rId5" cstate="print">
            <a:extLst>
              <a:ext uri="{28A0092B-C50C-407E-A947-70E740481C1C}">
                <a14:useLocalDpi xmlns:a14="http://schemas.microsoft.com/office/drawing/2010/main" val="0"/>
              </a:ext>
            </a:extLst>
          </a:blip>
          <a:srcRect l="10705" r="18215" b="-2"/>
          <a:stretch>
            <a:fillRect/>
          </a:stretch>
        </p:blipFill>
        <p:spPr bwMode="auto">
          <a:xfrm>
            <a:off x="6267214" y="3006726"/>
            <a:ext cx="2496580" cy="2932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Girl Scouts sitting in ambulance">
            <a:extLst>
              <a:ext uri="{FF2B5EF4-FFF2-40B4-BE49-F238E27FC236}">
                <a16:creationId xmlns:a16="http://schemas.microsoft.com/office/drawing/2014/main" id="{65D57D63-90AB-ADE1-5F2B-391EDFB4830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599" r="24988" b="-3"/>
          <a:stretch/>
        </p:blipFill>
        <p:spPr bwMode="auto">
          <a:xfrm>
            <a:off x="9236959" y="3006726"/>
            <a:ext cx="2469882" cy="2932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Placeholder 3">
            <a:extLst>
              <a:ext uri="{FF2B5EF4-FFF2-40B4-BE49-F238E27FC236}">
                <a16:creationId xmlns:a16="http://schemas.microsoft.com/office/drawing/2014/main" id="{C10D3E19-2EC8-AE3B-B29C-1319A57FFCAD}"/>
              </a:ext>
            </a:extLst>
          </p:cNvPr>
          <p:cNvSpPr txBox="1">
            <a:spLocks/>
          </p:cNvSpPr>
          <p:nvPr/>
        </p:nvSpPr>
        <p:spPr>
          <a:xfrm>
            <a:off x="5869796" y="2594770"/>
            <a:ext cx="5157787"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50" b="1" i="0" u="none" strike="noStrike" kern="1200" cap="none" spc="0" normalizeH="0" baseline="0" noProof="0" dirty="0">
                <a:ln>
                  <a:noFill/>
                </a:ln>
                <a:solidFill>
                  <a:srgbClr val="000000"/>
                </a:solidFill>
                <a:effectLst/>
                <a:uLnTx/>
                <a:uFillTx/>
                <a:latin typeface="Calibri" panose="020F0502020204030204"/>
                <a:ea typeface="+mn-ea"/>
                <a:cs typeface="+mn-cs"/>
              </a:rPr>
              <a:t>Girl Scouts </a:t>
            </a:r>
            <a:r>
              <a:rPr kumimoji="0" lang="en-US" sz="1450" b="0" i="0" u="none" strike="noStrike" kern="1200" cap="none" spc="0" normalizeH="0" baseline="0" noProof="0" dirty="0">
                <a:ln>
                  <a:noFill/>
                </a:ln>
                <a:solidFill>
                  <a:srgbClr val="000000"/>
                </a:solidFill>
                <a:effectLst/>
                <a:uLnTx/>
                <a:uFillTx/>
                <a:latin typeface="Calibri" panose="020F0502020204030204"/>
                <a:ea typeface="+mn-ea"/>
                <a:cs typeface="+mn-cs"/>
              </a:rPr>
              <a:t>learned about careers in emergency medical services, radiology technology, respiratory care, and fire technology.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srgbClr val="000000"/>
                </a:solidFill>
                <a:effectLst/>
                <a:uLnTx/>
                <a:uFillTx/>
                <a:latin typeface="Calibri" panose="020F0502020204030204"/>
                <a:ea typeface="+mn-ea"/>
                <a:cs typeface="+mn-cs"/>
              </a:rPr>
              <a:t>During their time at Crafton Hills College, they toured the CAL FIRE HAWK, fire engines, EMT lab, reviewed X-rays, and learned about CPR.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320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45D3-F247-0E96-484B-68FD57AD97E6}"/>
              </a:ext>
            </a:extLst>
          </p:cNvPr>
          <p:cNvSpPr>
            <a:spLocks noGrp="1"/>
          </p:cNvSpPr>
          <p:nvPr>
            <p:ph type="title"/>
          </p:nvPr>
        </p:nvSpPr>
        <p:spPr>
          <a:xfrm>
            <a:off x="679290" y="166054"/>
            <a:ext cx="9927750" cy="804161"/>
          </a:xfrm>
        </p:spPr>
        <p:txBody>
          <a:bodyPr vert="horz" lIns="91440" tIns="45720" rIns="91440" bIns="45720" rtlCol="0" anchor="ctr">
            <a:normAutofit fontScale="90000"/>
          </a:bodyPr>
          <a:lstStyle/>
          <a:p>
            <a:r>
              <a:rPr lang="en-US" sz="3200" b="1" dirty="0">
                <a:latin typeface="+mn-lt"/>
              </a:rPr>
              <a:t>Community Veterans Outreach Event - Eyes Of Freedom Event </a:t>
            </a:r>
          </a:p>
        </p:txBody>
      </p:sp>
      <p:pic>
        <p:nvPicPr>
          <p:cNvPr id="4098" name="Picture 2">
            <a:extLst>
              <a:ext uri="{FF2B5EF4-FFF2-40B4-BE49-F238E27FC236}">
                <a16:creationId xmlns:a16="http://schemas.microsoft.com/office/drawing/2014/main" id="{1408DE62-AEA2-E631-B3E0-D8C1E1A580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791" b="14792"/>
          <a:stretch/>
        </p:blipFill>
        <p:spPr bwMode="auto">
          <a:xfrm>
            <a:off x="679289" y="1775127"/>
            <a:ext cx="9927751" cy="4299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B61777-DC81-15DB-7288-7C570DFC7D7B}"/>
              </a:ext>
            </a:extLst>
          </p:cNvPr>
          <p:cNvSpPr txBox="1"/>
          <p:nvPr/>
        </p:nvSpPr>
        <p:spPr>
          <a:xfrm>
            <a:off x="679289" y="961506"/>
            <a:ext cx="1065056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CHC Veteran’s Department hosted The Eyes of Freedom Memorial. This was a traveling memorial of life-size mural paintings that paid tribute to the 23 fallen Marine and Navy men who all belonged to the same unit.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16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3299-7577-EDEF-40B4-C6722E7672D8}"/>
              </a:ext>
            </a:extLst>
          </p:cNvPr>
          <p:cNvSpPr>
            <a:spLocks noGrp="1"/>
          </p:cNvSpPr>
          <p:nvPr>
            <p:ph type="title"/>
          </p:nvPr>
        </p:nvSpPr>
        <p:spPr/>
        <p:txBody>
          <a:bodyPr>
            <a:normAutofit/>
          </a:bodyPr>
          <a:lstStyle/>
          <a:p>
            <a:r>
              <a:rPr lang="en-US" sz="3200" b="1" dirty="0">
                <a:latin typeface="+mn-lt"/>
              </a:rPr>
              <a:t>Registration and Student Assistance </a:t>
            </a:r>
          </a:p>
        </p:txBody>
      </p:sp>
      <p:sp>
        <p:nvSpPr>
          <p:cNvPr id="3" name="Content Placeholder 2">
            <a:extLst>
              <a:ext uri="{FF2B5EF4-FFF2-40B4-BE49-F238E27FC236}">
                <a16:creationId xmlns:a16="http://schemas.microsoft.com/office/drawing/2014/main" id="{C0D6BDD8-190D-AB8F-2929-40AF65DD15EC}"/>
              </a:ext>
            </a:extLst>
          </p:cNvPr>
          <p:cNvSpPr>
            <a:spLocks noGrp="1"/>
          </p:cNvSpPr>
          <p:nvPr>
            <p:ph idx="1"/>
          </p:nvPr>
        </p:nvSpPr>
        <p:spPr>
          <a:xfrm>
            <a:off x="962868" y="1660373"/>
            <a:ext cx="8303052" cy="4535764"/>
          </a:xfrm>
        </p:spPr>
        <p:txBody>
          <a:bodyPr>
            <a:normAutofit/>
          </a:bodyPr>
          <a:lstStyle/>
          <a:p>
            <a:pPr marL="0" indent="0">
              <a:buNone/>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b="1" u="sng" dirty="0">
              <a:solidFill>
                <a:srgbClr val="0563C1"/>
              </a:solidFill>
              <a:effectLst/>
              <a:highlight>
                <a:srgbClr val="FFFF00"/>
              </a:highlight>
              <a:ea typeface="Calibri" panose="020F0502020204030204" pitchFamily="34" charset="0"/>
            </a:endParaRPr>
          </a:p>
          <a:p>
            <a:pPr>
              <a:spcBef>
                <a:spcPts val="0"/>
              </a:spcBef>
            </a:pPr>
            <a:r>
              <a:rPr lang="en-US" sz="1800" dirty="0">
                <a:effectLst/>
                <a:ea typeface="Calibri" panose="020F0502020204030204" pitchFamily="34" charset="0"/>
              </a:rPr>
              <a:t> </a:t>
            </a:r>
            <a:r>
              <a:rPr lang="en-US" sz="1800" b="1" dirty="0">
                <a:effectLst/>
                <a:ea typeface="Calibri" panose="020F0502020204030204" pitchFamily="34" charset="0"/>
              </a:rPr>
              <a:t>Please consider Volunteering for the Student Welcome Tables.</a:t>
            </a:r>
          </a:p>
          <a:p>
            <a:pPr>
              <a:spcBef>
                <a:spcPts val="0"/>
              </a:spcBef>
            </a:pPr>
            <a:endParaRPr lang="en-US" sz="1800" dirty="0">
              <a:ea typeface="Calibri" panose="020F0502020204030204" pitchFamily="34" charset="0"/>
            </a:endParaRPr>
          </a:p>
          <a:p>
            <a:pPr lvl="1">
              <a:spcBef>
                <a:spcPts val="0"/>
              </a:spcBef>
              <a:buFont typeface="Courier New" panose="02070309020205020404" pitchFamily="49" charset="0"/>
              <a:buChar char="o"/>
            </a:pPr>
            <a:r>
              <a:rPr lang="en-US" sz="1800" dirty="0">
                <a:effectLst/>
                <a:ea typeface="Calibri" panose="020F0502020204030204" pitchFamily="34" charset="0"/>
              </a:rPr>
              <a:t>Tables will be open during the following times:</a:t>
            </a:r>
          </a:p>
          <a:p>
            <a:pPr marL="0" marR="0" indent="0">
              <a:spcBef>
                <a:spcPts val="0"/>
              </a:spcBef>
              <a:spcAft>
                <a:spcPts val="0"/>
              </a:spcAft>
              <a:buNone/>
            </a:pPr>
            <a:r>
              <a:rPr lang="en-US" sz="1800" dirty="0">
                <a:effectLst/>
                <a:ea typeface="Calibri" panose="020F0502020204030204" pitchFamily="34" charset="0"/>
              </a:rPr>
              <a:t> </a:t>
            </a:r>
          </a:p>
          <a:p>
            <a:pPr lvl="2">
              <a:spcBef>
                <a:spcPts val="0"/>
              </a:spcBef>
              <a:buFont typeface="Courier New" panose="02070309020205020404" pitchFamily="49" charset="0"/>
              <a:buChar char="o"/>
              <a:tabLst>
                <a:tab pos="457200" algn="l"/>
              </a:tabLst>
            </a:pPr>
            <a:r>
              <a:rPr lang="en-US" sz="1800" dirty="0">
                <a:effectLst/>
                <a:ea typeface="Times New Roman" panose="02020603050405020304" pitchFamily="18" charset="0"/>
              </a:rPr>
              <a:t>Canyon Hall CYN Table:  Tuesday -Thursday from 7:00 am-2:00 pm</a:t>
            </a:r>
            <a:endParaRPr lang="en-US" sz="1800" dirty="0">
              <a:ea typeface="Times New Roman" panose="02020603050405020304" pitchFamily="18" charset="0"/>
            </a:endParaRPr>
          </a:p>
          <a:p>
            <a:pPr lvl="2">
              <a:spcBef>
                <a:spcPts val="0"/>
              </a:spcBef>
              <a:buFont typeface="Courier New" panose="02070309020205020404" pitchFamily="49" charset="0"/>
              <a:buChar char="o"/>
              <a:tabLst>
                <a:tab pos="457200" algn="l"/>
              </a:tabLst>
            </a:pPr>
            <a:endParaRPr lang="en-US" sz="1800" dirty="0">
              <a:effectLst/>
              <a:ea typeface="Times New Roman" panose="02020603050405020304" pitchFamily="18" charset="0"/>
            </a:endParaRPr>
          </a:p>
          <a:p>
            <a:pPr lvl="2">
              <a:spcBef>
                <a:spcPts val="0"/>
              </a:spcBef>
              <a:buFont typeface="Courier New" panose="02070309020205020404" pitchFamily="49" charset="0"/>
              <a:buChar char="o"/>
              <a:tabLst>
                <a:tab pos="457200" algn="l"/>
              </a:tabLst>
            </a:pPr>
            <a:r>
              <a:rPr lang="en-US" sz="1800" dirty="0">
                <a:effectLst/>
                <a:ea typeface="Times New Roman" panose="02020603050405020304" pitchFamily="18" charset="0"/>
              </a:rPr>
              <a:t>Parking Lot C, CNTL, &amp; Quad Tables: Tuesday-Thursday 8:00 am-2:00 </a:t>
            </a:r>
            <a:r>
              <a:rPr lang="en-US" sz="1800" dirty="0">
                <a:ea typeface="Times New Roman" panose="02020603050405020304" pitchFamily="18" charset="0"/>
              </a:rPr>
              <a:t>pm</a:t>
            </a:r>
            <a:r>
              <a:rPr lang="en-US" sz="1800" dirty="0">
                <a:effectLst/>
                <a:ea typeface="Times New Roman" panose="02020603050405020304" pitchFamily="18" charset="0"/>
              </a:rPr>
              <a:t> </a:t>
            </a:r>
          </a:p>
          <a:p>
            <a:pPr lvl="2">
              <a:spcBef>
                <a:spcPts val="0"/>
              </a:spcBef>
              <a:buFont typeface="Courier New" panose="02070309020205020404" pitchFamily="49" charset="0"/>
              <a:buChar char="o"/>
              <a:tabLst>
                <a:tab pos="457200" algn="l"/>
              </a:tabLst>
            </a:pPr>
            <a:endParaRPr lang="en-US" sz="1800" dirty="0">
              <a:ea typeface="Times New Roman" panose="02020603050405020304" pitchFamily="18" charset="0"/>
            </a:endParaRPr>
          </a:p>
          <a:p>
            <a:pPr lvl="2">
              <a:spcBef>
                <a:spcPts val="0"/>
              </a:spcBef>
              <a:buFont typeface="Courier New" panose="02070309020205020404" pitchFamily="49" charset="0"/>
              <a:buChar char="o"/>
              <a:tabLst>
                <a:tab pos="457200" algn="l"/>
              </a:tabLst>
            </a:pPr>
            <a:r>
              <a:rPr lang="en-US" sz="1800" dirty="0">
                <a:effectLst/>
                <a:ea typeface="Times New Roman" panose="02020603050405020304" pitchFamily="18" charset="0"/>
              </a:rPr>
              <a:t>Online Answer Center: Tuesday-Thursday 8:00 </a:t>
            </a:r>
            <a:r>
              <a:rPr lang="en-US" sz="1800" dirty="0">
                <a:ea typeface="Times New Roman" panose="02020603050405020304" pitchFamily="18" charset="0"/>
              </a:rPr>
              <a:t>am-</a:t>
            </a:r>
            <a:r>
              <a:rPr lang="en-US" sz="1800" dirty="0">
                <a:effectLst/>
                <a:ea typeface="Times New Roman" panose="02020603050405020304" pitchFamily="18" charset="0"/>
              </a:rPr>
              <a:t>5:00 p</a:t>
            </a:r>
            <a:r>
              <a:rPr lang="en-US" sz="1800" dirty="0">
                <a:ea typeface="Times New Roman" panose="02020603050405020304" pitchFamily="18" charset="0"/>
              </a:rPr>
              <a:t>m</a:t>
            </a:r>
          </a:p>
          <a:p>
            <a:pPr marL="914400" lvl="2" indent="0">
              <a:spcBef>
                <a:spcPts val="0"/>
              </a:spcBef>
              <a:buNone/>
              <a:tabLst>
                <a:tab pos="457200" algn="l"/>
              </a:tabLst>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r>
              <a:rPr lang="en-US" sz="1800" b="1" kern="100" dirty="0">
                <a:latin typeface="Calibri" panose="020F0502020204030204" pitchFamily="34" charset="0"/>
                <a:ea typeface="Calibri" panose="020F0502020204030204" pitchFamily="34" charset="0"/>
                <a:cs typeface="Times New Roman" panose="02020603050405020304" pitchFamily="18" charset="0"/>
              </a:rPr>
              <a:t>STOP. ADD. ENROLL (January 8</a:t>
            </a:r>
            <a:r>
              <a:rPr lang="en-US" sz="1800" b="1"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b="1" kern="100" dirty="0">
                <a:latin typeface="Calibri" panose="020F0502020204030204" pitchFamily="34" charset="0"/>
                <a:ea typeface="Calibri" panose="020F0502020204030204" pitchFamily="34" charset="0"/>
                <a:cs typeface="Times New Roman" panose="02020603050405020304" pitchFamily="18" charset="0"/>
              </a:rPr>
              <a:t> – 19</a:t>
            </a:r>
            <a:r>
              <a:rPr lang="en-US" sz="1800" b="1"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b="1" kern="100" dirty="0">
                <a:latin typeface="Calibri" panose="020F0502020204030204" pitchFamily="34" charset="0"/>
                <a:ea typeface="Calibri" panose="020F0502020204030204" pitchFamily="34" charset="0"/>
                <a:cs typeface="Times New Roman" panose="02020603050405020304" pitchFamily="18" charset="0"/>
              </a:rPr>
              <a:t>)</a:t>
            </a:r>
          </a:p>
          <a:p>
            <a:pPr lvl="1">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one-stop shop to support students with applications, registration, questions about parking, class location, books, and more! </a:t>
            </a:r>
          </a:p>
          <a:p>
            <a:pPr marL="914400" lvl="2" indent="0">
              <a:spcBef>
                <a:spcPts val="0"/>
              </a:spcBef>
              <a:buNone/>
              <a:tabLst>
                <a:tab pos="457200" algn="l"/>
              </a:tabLst>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latin typeface="Arial" panose="020B0604020202020204" pitchFamily="34" charset="0"/>
                <a:ea typeface="Calibri" panose="020F0502020204030204" pitchFamily="34" charset="0"/>
              </a:rPr>
              <a:t>    </a:t>
            </a: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2">
            <a:extLst>
              <a:ext uri="{FF2B5EF4-FFF2-40B4-BE49-F238E27FC236}">
                <a16:creationId xmlns:a16="http://schemas.microsoft.com/office/drawing/2014/main" id="{288C10C2-90BB-02A9-519B-EC03ED6C083D}"/>
              </a:ext>
            </a:extLst>
          </p:cNvPr>
          <p:cNvSpPr>
            <a:spLocks noChangeArrowheads="1"/>
          </p:cNvSpPr>
          <p:nvPr/>
        </p:nvSpPr>
        <p:spPr bwMode="auto">
          <a:xfrm flipV="1">
            <a:off x="3811408" y="-1108365"/>
            <a:ext cx="70259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6" name="Object 5">
            <a:extLst>
              <a:ext uri="{FF2B5EF4-FFF2-40B4-BE49-F238E27FC236}">
                <a16:creationId xmlns:a16="http://schemas.microsoft.com/office/drawing/2014/main" id="{24A09969-8CA8-8897-1372-36E9AA198239}"/>
              </a:ext>
            </a:extLst>
          </p:cNvPr>
          <p:cNvGraphicFramePr>
            <a:graphicFrameLocks noChangeAspect="1"/>
          </p:cNvGraphicFramePr>
          <p:nvPr/>
        </p:nvGraphicFramePr>
        <p:xfrm>
          <a:off x="9125146" y="1523479"/>
          <a:ext cx="2748570" cy="3811041"/>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bat.Document.DC">
                  <p:embed/>
                </p:oleObj>
              </mc:Choice>
              <mc:Fallback>
                <p:oleObj name="Acrobat Document" r:id="rId2" imgW="5829165" imgH="7543680" progId="Acrobat.Document.DC">
                  <p:embed/>
                  <p:pic>
                    <p:nvPicPr>
                      <p:cNvPr id="6" name="Object 5">
                        <a:extLst>
                          <a:ext uri="{FF2B5EF4-FFF2-40B4-BE49-F238E27FC236}">
                            <a16:creationId xmlns:a16="http://schemas.microsoft.com/office/drawing/2014/main" id="{24A09969-8CA8-8897-1372-36E9AA198239}"/>
                          </a:ext>
                        </a:extLst>
                      </p:cNvPr>
                      <p:cNvPicPr/>
                      <p:nvPr/>
                    </p:nvPicPr>
                    <p:blipFill>
                      <a:blip r:embed="rId3"/>
                      <a:stretch>
                        <a:fillRect/>
                      </a:stretch>
                    </p:blipFill>
                    <p:spPr>
                      <a:xfrm>
                        <a:off x="9125146" y="1523479"/>
                        <a:ext cx="2748570" cy="3811041"/>
                      </a:xfrm>
                      <a:prstGeom prst="rect">
                        <a:avLst/>
                      </a:prstGeom>
                    </p:spPr>
                  </p:pic>
                </p:oleObj>
              </mc:Fallback>
            </mc:AlternateContent>
          </a:graphicData>
        </a:graphic>
      </p:graphicFrame>
    </p:spTree>
    <p:extLst>
      <p:ext uri="{BB962C8B-B14F-4D97-AF65-F5344CB8AC3E}">
        <p14:creationId xmlns:p14="http://schemas.microsoft.com/office/powerpoint/2010/main" val="2330023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ECDD-9495-B35C-4136-3DBD75B7B53D}"/>
              </a:ext>
            </a:extLst>
          </p:cNvPr>
          <p:cNvSpPr>
            <a:spLocks noGrp="1"/>
          </p:cNvSpPr>
          <p:nvPr>
            <p:ph type="title"/>
          </p:nvPr>
        </p:nvSpPr>
        <p:spPr>
          <a:xfrm>
            <a:off x="712198" y="334077"/>
            <a:ext cx="7937863" cy="858997"/>
          </a:xfrm>
        </p:spPr>
        <p:txBody>
          <a:bodyPr anchor="b">
            <a:normAutofit/>
          </a:bodyPr>
          <a:lstStyle/>
          <a:p>
            <a:r>
              <a:rPr lang="en-US" sz="3200" b="1" dirty="0">
                <a:latin typeface="+mn-lt"/>
              </a:rPr>
              <a:t>2024 Senior Day – Save the Date</a:t>
            </a:r>
          </a:p>
        </p:txBody>
      </p:sp>
      <p:sp>
        <p:nvSpPr>
          <p:cNvPr id="3" name="Content Placeholder 2">
            <a:extLst>
              <a:ext uri="{FF2B5EF4-FFF2-40B4-BE49-F238E27FC236}">
                <a16:creationId xmlns:a16="http://schemas.microsoft.com/office/drawing/2014/main" id="{288CB7ED-73F6-30C8-3A41-7D8F1C9CC9A2}"/>
              </a:ext>
            </a:extLst>
          </p:cNvPr>
          <p:cNvSpPr>
            <a:spLocks noGrp="1"/>
          </p:cNvSpPr>
          <p:nvPr>
            <p:ph idx="1"/>
          </p:nvPr>
        </p:nvSpPr>
        <p:spPr>
          <a:xfrm>
            <a:off x="648789" y="1602377"/>
            <a:ext cx="7937863" cy="4093029"/>
          </a:xfrm>
        </p:spPr>
        <p:txBody>
          <a:bodyPr>
            <a:normAutofit/>
          </a:bodyPr>
          <a:lstStyle/>
          <a:p>
            <a:r>
              <a:rPr lang="en-US" sz="1800" b="0" i="0" dirty="0">
                <a:effectLst/>
              </a:rPr>
              <a:t>Senior Day is an annual event where high school seniors from the Inland Empire region visit the campus.</a:t>
            </a:r>
          </a:p>
          <a:p>
            <a:endParaRPr lang="en-US" sz="1800" b="0" i="0" dirty="0">
              <a:effectLst/>
            </a:endParaRPr>
          </a:p>
          <a:p>
            <a:r>
              <a:rPr lang="en-US" sz="1800" b="0" i="0" dirty="0">
                <a:effectLst/>
              </a:rPr>
              <a:t>The event is an opportunity </a:t>
            </a:r>
            <a:r>
              <a:rPr lang="en-US" sz="1800" dirty="0"/>
              <a:t>for students to learn about programs, certificates, support services, and </a:t>
            </a:r>
            <a:r>
              <a:rPr lang="en-US" sz="1800" b="0" i="0" dirty="0">
                <a:effectLst/>
              </a:rPr>
              <a:t>financial aid.</a:t>
            </a:r>
          </a:p>
          <a:p>
            <a:endParaRPr lang="en-US" sz="1800" dirty="0"/>
          </a:p>
          <a:p>
            <a:r>
              <a:rPr lang="en-US" sz="1800" dirty="0"/>
              <a:t>Students will </a:t>
            </a:r>
            <a:r>
              <a:rPr lang="en-US" sz="1800" b="0" i="0" dirty="0">
                <a:effectLst/>
              </a:rPr>
              <a:t>get to meet faculty, and staff who assist them on their educational journey and academic goals.</a:t>
            </a:r>
          </a:p>
          <a:p>
            <a:pPr marL="0" indent="0" algn="ctr">
              <a:buNone/>
            </a:pPr>
            <a:r>
              <a:rPr lang="en-US" sz="3600" b="1" i="1" dirty="0"/>
              <a:t>April 12, 2024</a:t>
            </a:r>
          </a:p>
          <a:p>
            <a:pPr marL="0" indent="0">
              <a:buNone/>
            </a:pPr>
            <a:endParaRPr lang="en-US" sz="1800" b="0" i="0" dirty="0">
              <a:effectLst/>
            </a:endParaRPr>
          </a:p>
          <a:p>
            <a:endParaRPr lang="en-US" sz="1200" b="0" i="0" dirty="0">
              <a:effectLst/>
            </a:endParaRPr>
          </a:p>
          <a:p>
            <a:endParaRPr lang="en-US" sz="1200" dirty="0"/>
          </a:p>
        </p:txBody>
      </p:sp>
      <p:pic>
        <p:nvPicPr>
          <p:cNvPr id="1026" name="Picture 2">
            <a:extLst>
              <a:ext uri="{FF2B5EF4-FFF2-40B4-BE49-F238E27FC236}">
                <a16:creationId xmlns:a16="http://schemas.microsoft.com/office/drawing/2014/main" id="{9C8DDDDB-D634-4B29-E3F0-CE90EA727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93" t="-1" r="49231" b="-1"/>
          <a:stretch/>
        </p:blipFill>
        <p:spPr bwMode="auto">
          <a:xfrm>
            <a:off x="8722180" y="142355"/>
            <a:ext cx="3469820" cy="605121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2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52FC-D75A-0558-7CFC-47706D02F91D}"/>
              </a:ext>
            </a:extLst>
          </p:cNvPr>
          <p:cNvSpPr>
            <a:spLocks noGrp="1"/>
          </p:cNvSpPr>
          <p:nvPr>
            <p:ph type="title"/>
          </p:nvPr>
        </p:nvSpPr>
        <p:spPr/>
        <p:txBody>
          <a:bodyPr>
            <a:normAutofit/>
          </a:bodyPr>
          <a:lstStyle/>
          <a:p>
            <a:r>
              <a:rPr lang="en-US" sz="3200" b="1" dirty="0">
                <a:latin typeface="+mn-lt"/>
              </a:rPr>
              <a:t>Supporting Chosen or Preferred Names and Pronouns </a:t>
            </a:r>
          </a:p>
        </p:txBody>
      </p:sp>
      <p:sp>
        <p:nvSpPr>
          <p:cNvPr id="3" name="Content Placeholder 2">
            <a:extLst>
              <a:ext uri="{FF2B5EF4-FFF2-40B4-BE49-F238E27FC236}">
                <a16:creationId xmlns:a16="http://schemas.microsoft.com/office/drawing/2014/main" id="{6D93D3AD-2140-F1AB-0EAE-BFDE9233248D}"/>
              </a:ext>
            </a:extLst>
          </p:cNvPr>
          <p:cNvSpPr>
            <a:spLocks noGrp="1"/>
          </p:cNvSpPr>
          <p:nvPr>
            <p:ph sz="half" idx="4294967295"/>
          </p:nvPr>
        </p:nvSpPr>
        <p:spPr>
          <a:xfrm>
            <a:off x="638174" y="1825625"/>
            <a:ext cx="10048876" cy="4351338"/>
          </a:xfrm>
        </p:spPr>
        <p:txBody>
          <a:bodyPr>
            <a:normAutofit lnSpcReduction="10000"/>
          </a:bodyPr>
          <a:lstStyle/>
          <a:p>
            <a:pPr>
              <a:spcBef>
                <a:spcPts val="0"/>
              </a:spcBef>
            </a:pPr>
            <a:r>
              <a:rPr lang="en-US" sz="1800" dirty="0">
                <a:effectLst/>
                <a:ea typeface="Calibri" panose="020F0502020204030204" pitchFamily="34" charset="0"/>
              </a:rPr>
              <a:t>To add a preferred/chosen name, students must submit a </a:t>
            </a:r>
            <a:r>
              <a:rPr lang="en-US" sz="1800" u="sng" dirty="0">
                <a:solidFill>
                  <a:srgbClr val="0563C1"/>
                </a:solidFill>
                <a:effectLst/>
                <a:ea typeface="Calibri" panose="020F0502020204030204" pitchFamily="34" charset="0"/>
                <a:hlinkClick r:id="rId2"/>
              </a:rPr>
              <a:t>Student Information Update</a:t>
            </a:r>
            <a:r>
              <a:rPr lang="en-US" sz="1800" dirty="0">
                <a:effectLst/>
                <a:ea typeface="Calibri" panose="020F0502020204030204" pitchFamily="34" charset="0"/>
              </a:rPr>
              <a:t> form online via the Admissions &amp; Records Office webpage. </a:t>
            </a:r>
          </a:p>
          <a:p>
            <a:pPr marL="0" marR="0">
              <a:spcBef>
                <a:spcPts val="0"/>
              </a:spcBef>
              <a:spcAft>
                <a:spcPts val="0"/>
              </a:spcAft>
            </a:pPr>
            <a:endParaRPr lang="en-US" sz="1800" dirty="0">
              <a:effectLst/>
              <a:ea typeface="Calibri" panose="020F0502020204030204" pitchFamily="34" charset="0"/>
            </a:endParaRPr>
          </a:p>
          <a:p>
            <a:pPr marL="0" marR="0">
              <a:spcBef>
                <a:spcPts val="0"/>
              </a:spcBef>
              <a:spcAft>
                <a:spcPts val="0"/>
              </a:spcAft>
            </a:pPr>
            <a:r>
              <a:rPr lang="en-US" sz="1800" dirty="0">
                <a:effectLst/>
                <a:ea typeface="Calibri" panose="020F0502020204030204" pitchFamily="34" charset="0"/>
              </a:rPr>
              <a:t>After submitting the request, students will receive confirmation emails informing them when it is</a:t>
            </a:r>
          </a:p>
          <a:p>
            <a:pPr marL="227013" marR="0" indent="-227013">
              <a:spcBef>
                <a:spcPts val="0"/>
              </a:spcBef>
              <a:spcAft>
                <a:spcPts val="0"/>
              </a:spcAft>
              <a:buNone/>
            </a:pPr>
            <a:r>
              <a:rPr lang="en-US" sz="1800" dirty="0">
                <a:effectLst/>
                <a:ea typeface="Calibri" panose="020F0502020204030204" pitchFamily="34" charset="0"/>
              </a:rPr>
              <a:t>	processed, which usually takes up to two business days.</a:t>
            </a:r>
          </a:p>
          <a:p>
            <a:endParaRPr lang="en-US" sz="1800" dirty="0"/>
          </a:p>
          <a:p>
            <a:r>
              <a:rPr lang="en-US" sz="1800" dirty="0"/>
              <a:t>Preferred or Chosen Names will appear on: </a:t>
            </a:r>
          </a:p>
          <a:p>
            <a:pPr lvl="1"/>
            <a:r>
              <a:rPr lang="en-US" sz="1800" dirty="0"/>
              <a:t>Class Roster </a:t>
            </a:r>
          </a:p>
          <a:p>
            <a:pPr lvl="1"/>
            <a:r>
              <a:rPr lang="en-US" sz="1800" dirty="0"/>
              <a:t>Canvas</a:t>
            </a:r>
          </a:p>
          <a:p>
            <a:pPr lvl="1"/>
            <a:r>
              <a:rPr lang="en-US" sz="1800" dirty="0"/>
              <a:t>SLO Cloud </a:t>
            </a:r>
          </a:p>
          <a:p>
            <a:r>
              <a:rPr lang="en-US" sz="1800" dirty="0"/>
              <a:t>Pronouns </a:t>
            </a:r>
          </a:p>
          <a:p>
            <a:pPr lvl="1"/>
            <a:r>
              <a:rPr lang="en-US" sz="1800" dirty="0"/>
              <a:t>Pronouns are how we refer to each other in the third person. </a:t>
            </a:r>
          </a:p>
          <a:p>
            <a:pPr lvl="1"/>
            <a:r>
              <a:rPr lang="en-US" sz="1800" dirty="0"/>
              <a:t>You should not guess someone’s gender or pronouns by their appearance.</a:t>
            </a:r>
          </a:p>
          <a:p>
            <a:pPr lvl="1"/>
            <a:r>
              <a:rPr lang="en-US" sz="1800" dirty="0"/>
              <a:t>If someone lets you know their pronouns, use them even if the person is not present.</a:t>
            </a:r>
          </a:p>
          <a:p>
            <a:pPr lvl="1"/>
            <a:r>
              <a:rPr lang="en-US" sz="1800" dirty="0"/>
              <a:t>If you accidentally use the wrong pronoun, apologize and correct yourself.</a:t>
            </a:r>
            <a:endParaRPr lang="en-US" sz="1800" b="0" i="0" dirty="0">
              <a:solidFill>
                <a:srgbClr val="000000"/>
              </a:solidFill>
              <a:effectLst/>
            </a:endParaRPr>
          </a:p>
        </p:txBody>
      </p:sp>
    </p:spTree>
    <p:extLst>
      <p:ext uri="{BB962C8B-B14F-4D97-AF65-F5344CB8AC3E}">
        <p14:creationId xmlns:p14="http://schemas.microsoft.com/office/powerpoint/2010/main" val="228338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C032-5BEB-5317-825F-671E85CA1073}"/>
              </a:ext>
            </a:extLst>
          </p:cNvPr>
          <p:cNvSpPr>
            <a:spLocks noGrp="1"/>
          </p:cNvSpPr>
          <p:nvPr>
            <p:ph type="title"/>
          </p:nvPr>
        </p:nvSpPr>
        <p:spPr/>
        <p:txBody>
          <a:bodyPr>
            <a:normAutofit/>
          </a:bodyPr>
          <a:lstStyle/>
          <a:p>
            <a:r>
              <a:rPr lang="en-US" sz="3200" b="1" dirty="0">
                <a:latin typeface="+mn-lt"/>
              </a:rPr>
              <a:t>Faculty Support Review</a:t>
            </a:r>
          </a:p>
        </p:txBody>
      </p:sp>
      <p:sp>
        <p:nvSpPr>
          <p:cNvPr id="5" name="Content Placeholder 4">
            <a:extLst>
              <a:ext uri="{FF2B5EF4-FFF2-40B4-BE49-F238E27FC236}">
                <a16:creationId xmlns:a16="http://schemas.microsoft.com/office/drawing/2014/main" id="{EA6073C7-74B3-410C-8CB8-9227F6B2795A}"/>
              </a:ext>
            </a:extLst>
          </p:cNvPr>
          <p:cNvSpPr>
            <a:spLocks noGrp="1"/>
          </p:cNvSpPr>
          <p:nvPr>
            <p:ph sz="half" idx="2"/>
          </p:nvPr>
        </p:nvSpPr>
        <p:spPr/>
        <p:txBody>
          <a:bodyPr/>
          <a:lstStyle/>
          <a:p>
            <a:pPr marL="457200" lvl="1" indent="0">
              <a:buNone/>
            </a:pPr>
            <a:endParaRPr lang="en-US" sz="1900" dirty="0">
              <a:ea typeface="Tahoma" panose="020B0604030504040204" pitchFamily="34" charset="0"/>
              <a:cs typeface="Tahoma" panose="020B0604030504040204" pitchFamily="34" charset="0"/>
            </a:endParaRPr>
          </a:p>
          <a:p>
            <a:r>
              <a:rPr lang="en-US" sz="1900" dirty="0">
                <a:ea typeface="Tahoma" panose="020B0604030504040204" pitchFamily="34" charset="0"/>
                <a:cs typeface="Tahoma" panose="020B0604030504040204" pitchFamily="34" charset="0"/>
              </a:rPr>
              <a:t>More Information:</a:t>
            </a:r>
          </a:p>
          <a:p>
            <a:endParaRPr lang="en-US" sz="1800" dirty="0">
              <a:hlinkClick r:id="rId2"/>
            </a:endParaRPr>
          </a:p>
          <a:p>
            <a:pPr lvl="1"/>
            <a:r>
              <a:rPr lang="en-US" sz="1400" dirty="0">
                <a:hlinkClick r:id="rId2"/>
              </a:rPr>
              <a:t>www.craftonhills.edu/faculty-and-staff/student-conduct/index.php</a:t>
            </a:r>
            <a:endParaRPr lang="en-US" sz="1400" dirty="0"/>
          </a:p>
          <a:p>
            <a:endParaRPr lang="en-US" dirty="0"/>
          </a:p>
        </p:txBody>
      </p:sp>
      <p:pic>
        <p:nvPicPr>
          <p:cNvPr id="10" name="Picture 9">
            <a:extLst>
              <a:ext uri="{FF2B5EF4-FFF2-40B4-BE49-F238E27FC236}">
                <a16:creationId xmlns:a16="http://schemas.microsoft.com/office/drawing/2014/main" id="{B5BD0041-0E6C-4670-A909-DDD7620C4BB6}"/>
              </a:ext>
            </a:extLst>
          </p:cNvPr>
          <p:cNvPicPr>
            <a:picLocks noChangeAspect="1"/>
          </p:cNvPicPr>
          <p:nvPr/>
        </p:nvPicPr>
        <p:blipFill>
          <a:blip r:embed="rId3"/>
          <a:stretch>
            <a:fillRect/>
          </a:stretch>
        </p:blipFill>
        <p:spPr>
          <a:xfrm>
            <a:off x="1432574" y="1880734"/>
            <a:ext cx="3618398" cy="4350383"/>
          </a:xfrm>
          <a:prstGeom prst="rect">
            <a:avLst/>
          </a:prstGeom>
        </p:spPr>
      </p:pic>
    </p:spTree>
    <p:extLst>
      <p:ext uri="{BB962C8B-B14F-4D97-AF65-F5344CB8AC3E}">
        <p14:creationId xmlns:p14="http://schemas.microsoft.com/office/powerpoint/2010/main" val="3929250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127B-7582-9883-9FC1-37643DC49F13}"/>
              </a:ext>
            </a:extLst>
          </p:cNvPr>
          <p:cNvSpPr>
            <a:spLocks noGrp="1"/>
          </p:cNvSpPr>
          <p:nvPr>
            <p:ph type="title"/>
          </p:nvPr>
        </p:nvSpPr>
        <p:spPr/>
        <p:txBody>
          <a:bodyPr>
            <a:normAutofit/>
          </a:bodyPr>
          <a:lstStyle/>
          <a:p>
            <a:r>
              <a:rPr lang="en-US" sz="3200" b="1" dirty="0">
                <a:latin typeface="+mn-lt"/>
                <a:ea typeface="Tahoma" panose="020B0604030504040204" pitchFamily="34" charset="0"/>
                <a:cs typeface="Tahoma" panose="020B0604030504040204" pitchFamily="34" charset="0"/>
              </a:rPr>
              <a:t>Behavior Intervention Team (BIT)</a:t>
            </a:r>
          </a:p>
        </p:txBody>
      </p:sp>
      <p:sp>
        <p:nvSpPr>
          <p:cNvPr id="3" name="Content Placeholder 2">
            <a:extLst>
              <a:ext uri="{FF2B5EF4-FFF2-40B4-BE49-F238E27FC236}">
                <a16:creationId xmlns:a16="http://schemas.microsoft.com/office/drawing/2014/main" id="{89E341C1-8D88-1178-5E54-B7E49A5D9495}"/>
              </a:ext>
            </a:extLst>
          </p:cNvPr>
          <p:cNvSpPr>
            <a:spLocks noGrp="1"/>
          </p:cNvSpPr>
          <p:nvPr>
            <p:ph sz="half" idx="1"/>
          </p:nvPr>
        </p:nvSpPr>
        <p:spPr/>
        <p:txBody>
          <a:bodyPr>
            <a:normAutofit lnSpcReduction="10000"/>
          </a:bodyPr>
          <a:lstStyle/>
          <a:p>
            <a:r>
              <a:rPr lang="en-US" sz="1900" dirty="0">
                <a:ea typeface="Tahoma" panose="020B0604030504040204" pitchFamily="34" charset="0"/>
                <a:cs typeface="Tahoma" panose="020B0604030504040204" pitchFamily="34" charset="0"/>
              </a:rPr>
              <a:t>Who We Are:</a:t>
            </a:r>
          </a:p>
          <a:p>
            <a:pPr lvl="1"/>
            <a:r>
              <a:rPr lang="en-US" sz="1900" dirty="0">
                <a:ea typeface="Tahoma" panose="020B0604030504040204" pitchFamily="34" charset="0"/>
                <a:cs typeface="Tahoma" panose="020B0604030504040204" pitchFamily="34" charset="0"/>
              </a:rPr>
              <a:t>Diverse team composed of faculty, staff, and managers that work to promote the health and safety of our campus community.</a:t>
            </a:r>
          </a:p>
          <a:p>
            <a:pPr marL="457200" lvl="1" indent="0">
              <a:buNone/>
            </a:pPr>
            <a:endParaRPr lang="en-US" sz="1900" dirty="0">
              <a:ea typeface="Tahoma" panose="020B0604030504040204" pitchFamily="34" charset="0"/>
              <a:cs typeface="Tahoma" panose="020B0604030504040204" pitchFamily="34" charset="0"/>
            </a:endParaRPr>
          </a:p>
          <a:p>
            <a:r>
              <a:rPr lang="en-US" sz="1900" dirty="0">
                <a:ea typeface="Tahoma" panose="020B0604030504040204" pitchFamily="34" charset="0"/>
                <a:cs typeface="Tahoma" panose="020B0604030504040204" pitchFamily="34" charset="0"/>
              </a:rPr>
              <a:t>Lead Contact:</a:t>
            </a:r>
          </a:p>
          <a:p>
            <a:pPr lvl="1"/>
            <a:r>
              <a:rPr lang="en-US" sz="1900" dirty="0">
                <a:ea typeface="Tahoma" panose="020B0604030504040204" pitchFamily="34" charset="0"/>
                <a:cs typeface="Tahoma" panose="020B0604030504040204" pitchFamily="34" charset="0"/>
              </a:rPr>
              <a:t>Vannesa Ramirez, Interim Director of SAS and Health &amp; Wellness Center</a:t>
            </a:r>
          </a:p>
          <a:p>
            <a:pPr lvl="1"/>
            <a:r>
              <a:rPr lang="en-US" sz="1900" dirty="0">
                <a:ea typeface="Tahoma" panose="020B0604030504040204" pitchFamily="34" charset="0"/>
                <a:cs typeface="Tahoma" panose="020B0604030504040204" pitchFamily="34" charset="0"/>
                <a:hlinkClick r:id="rId3"/>
              </a:rPr>
              <a:t>cvramirez@craftonhills.edu</a:t>
            </a:r>
            <a:endParaRPr lang="en-US" sz="1900" dirty="0">
              <a:ea typeface="Tahoma" panose="020B0604030504040204" pitchFamily="34" charset="0"/>
              <a:cs typeface="Tahoma" panose="020B0604030504040204" pitchFamily="34" charset="0"/>
            </a:endParaRPr>
          </a:p>
          <a:p>
            <a:pPr marL="457200" lvl="1" indent="0">
              <a:buNone/>
            </a:pPr>
            <a:endParaRPr lang="en-US" sz="1900" dirty="0">
              <a:ea typeface="Tahoma" panose="020B0604030504040204" pitchFamily="34" charset="0"/>
              <a:cs typeface="Tahoma" panose="020B0604030504040204" pitchFamily="34" charset="0"/>
            </a:endParaRPr>
          </a:p>
          <a:p>
            <a:r>
              <a:rPr lang="en-US" sz="1900" dirty="0">
                <a:ea typeface="Tahoma" panose="020B0604030504040204" pitchFamily="34" charset="0"/>
                <a:cs typeface="Tahoma" panose="020B0604030504040204" pitchFamily="34" charset="0"/>
              </a:rPr>
              <a:t>More Information:</a:t>
            </a:r>
          </a:p>
          <a:p>
            <a:pPr lvl="1"/>
            <a:r>
              <a:rPr lang="en-US" sz="1900" dirty="0">
                <a:ea typeface="Tahoma" panose="020B0604030504040204" pitchFamily="34" charset="0"/>
                <a:cs typeface="Tahoma" panose="020B0604030504040204" pitchFamily="34" charset="0"/>
                <a:hlinkClick r:id="rId4"/>
              </a:rPr>
              <a:t>https://www.craftonhills.edu/faculty-and-staff/behavior-intervention-team/index.php</a:t>
            </a:r>
            <a:endParaRPr lang="en-US" sz="1900" dirty="0">
              <a:ea typeface="Tahoma" panose="020B0604030504040204" pitchFamily="34" charset="0"/>
              <a:cs typeface="Tahoma" panose="020B0604030504040204" pitchFamily="34" charset="0"/>
            </a:endParaRPr>
          </a:p>
          <a:p>
            <a:pPr lvl="1"/>
            <a:endParaRPr lang="en-US" dirty="0"/>
          </a:p>
        </p:txBody>
      </p:sp>
      <p:sp>
        <p:nvSpPr>
          <p:cNvPr id="4" name="Content Placeholder 3">
            <a:extLst>
              <a:ext uri="{FF2B5EF4-FFF2-40B4-BE49-F238E27FC236}">
                <a16:creationId xmlns:a16="http://schemas.microsoft.com/office/drawing/2014/main" id="{71063787-00D4-201F-10A0-749683F0E750}"/>
              </a:ext>
            </a:extLst>
          </p:cNvPr>
          <p:cNvSpPr>
            <a:spLocks noGrp="1"/>
          </p:cNvSpPr>
          <p:nvPr>
            <p:ph sz="half" idx="2"/>
          </p:nvPr>
        </p:nvSpPr>
        <p:spPr/>
        <p:txBody>
          <a:bodyPr>
            <a:normAutofit lnSpcReduction="10000"/>
          </a:bodyPr>
          <a:lstStyle/>
          <a:p>
            <a:r>
              <a:rPr lang="en-US" sz="1800" dirty="0">
                <a:ea typeface="Tahoma" panose="020B0604030504040204" pitchFamily="34" charset="0"/>
                <a:cs typeface="Tahoma" panose="020B0604030504040204" pitchFamily="34" charset="0"/>
              </a:rPr>
              <a:t>What We Do:</a:t>
            </a:r>
          </a:p>
          <a:p>
            <a:pPr lvl="1"/>
            <a:r>
              <a:rPr lang="en-US" sz="1800" dirty="0">
                <a:ea typeface="Tahoma" panose="020B0604030504040204" pitchFamily="34" charset="0"/>
                <a:cs typeface="Tahoma" panose="020B0604030504040204" pitchFamily="34" charset="0"/>
              </a:rPr>
              <a:t>Receive information about students of concern and determine appropriate intervention plans.</a:t>
            </a:r>
          </a:p>
          <a:p>
            <a:pPr lvl="1"/>
            <a:r>
              <a:rPr lang="en-US" sz="1800" dirty="0">
                <a:ea typeface="Tahoma" panose="020B0604030504040204" pitchFamily="34" charset="0"/>
                <a:cs typeface="Tahoma" panose="020B0604030504040204" pitchFamily="34" charset="0"/>
              </a:rPr>
              <a:t>Connect students with resources.</a:t>
            </a:r>
          </a:p>
          <a:p>
            <a:pPr lvl="1"/>
            <a:r>
              <a:rPr lang="en-US" sz="1800" dirty="0">
                <a:ea typeface="Tahoma" panose="020B0604030504040204" pitchFamily="34" charset="0"/>
                <a:cs typeface="Tahoma" panose="020B0604030504040204" pitchFamily="34" charset="0"/>
              </a:rPr>
              <a:t>Monitor the status of each student who is referred.</a:t>
            </a:r>
          </a:p>
          <a:p>
            <a:pPr lvl="1"/>
            <a:r>
              <a:rPr lang="en-US" sz="1800" dirty="0">
                <a:ea typeface="Tahoma" panose="020B0604030504040204" pitchFamily="34" charset="0"/>
                <a:cs typeface="Tahoma" panose="020B0604030504040204" pitchFamily="34" charset="0"/>
              </a:rPr>
              <a:t>Maintain appropriate levels of confidentiality and handle matters with professional discretion.</a:t>
            </a:r>
          </a:p>
        </p:txBody>
      </p:sp>
      <p:pic>
        <p:nvPicPr>
          <p:cNvPr id="6" name="Picture 5">
            <a:extLst>
              <a:ext uri="{FF2B5EF4-FFF2-40B4-BE49-F238E27FC236}">
                <a16:creationId xmlns:a16="http://schemas.microsoft.com/office/drawing/2014/main" id="{877F71DA-942D-F64A-473D-3E01F4FE1A09}"/>
              </a:ext>
            </a:extLst>
          </p:cNvPr>
          <p:cNvPicPr>
            <a:picLocks noChangeAspect="1"/>
          </p:cNvPicPr>
          <p:nvPr/>
        </p:nvPicPr>
        <p:blipFill>
          <a:blip r:embed="rId5"/>
          <a:stretch>
            <a:fillRect/>
          </a:stretch>
        </p:blipFill>
        <p:spPr>
          <a:xfrm>
            <a:off x="10190969" y="4851061"/>
            <a:ext cx="1315231" cy="1325902"/>
          </a:xfrm>
          <a:prstGeom prst="rect">
            <a:avLst/>
          </a:prstGeom>
        </p:spPr>
      </p:pic>
    </p:spTree>
    <p:extLst>
      <p:ext uri="{BB962C8B-B14F-4D97-AF65-F5344CB8AC3E}">
        <p14:creationId xmlns:p14="http://schemas.microsoft.com/office/powerpoint/2010/main" val="3280374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127B-7582-9883-9FC1-37643DC49F13}"/>
              </a:ext>
            </a:extLst>
          </p:cNvPr>
          <p:cNvSpPr>
            <a:spLocks noGrp="1"/>
          </p:cNvSpPr>
          <p:nvPr>
            <p:ph type="title"/>
          </p:nvPr>
        </p:nvSpPr>
        <p:spPr/>
        <p:txBody>
          <a:bodyPr>
            <a:normAutofit/>
          </a:bodyPr>
          <a:lstStyle/>
          <a:p>
            <a:r>
              <a:rPr lang="en-US" sz="3200" b="1" dirty="0">
                <a:latin typeface="+mn-lt"/>
                <a:ea typeface="Tahoma" panose="020B0604030504040204" pitchFamily="34" charset="0"/>
                <a:cs typeface="Tahoma" panose="020B0604030504040204" pitchFamily="34" charset="0"/>
              </a:rPr>
              <a:t>Student Conduct &amp; Academic Integrity</a:t>
            </a:r>
          </a:p>
        </p:txBody>
      </p:sp>
      <p:sp>
        <p:nvSpPr>
          <p:cNvPr id="3" name="Content Placeholder 2">
            <a:extLst>
              <a:ext uri="{FF2B5EF4-FFF2-40B4-BE49-F238E27FC236}">
                <a16:creationId xmlns:a16="http://schemas.microsoft.com/office/drawing/2014/main" id="{89E341C1-8D88-1178-5E54-B7E49A5D9495}"/>
              </a:ext>
            </a:extLst>
          </p:cNvPr>
          <p:cNvSpPr>
            <a:spLocks noGrp="1"/>
          </p:cNvSpPr>
          <p:nvPr>
            <p:ph sz="half" idx="1"/>
          </p:nvPr>
        </p:nvSpPr>
        <p:spPr/>
        <p:txBody>
          <a:bodyPr>
            <a:normAutofit/>
          </a:bodyPr>
          <a:lstStyle/>
          <a:p>
            <a:r>
              <a:rPr lang="en-US" sz="1800" dirty="0">
                <a:ea typeface="Tahoma" panose="020B0604030504040204" pitchFamily="34" charset="0"/>
                <a:cs typeface="Tahoma" panose="020B0604030504040204" pitchFamily="34" charset="0"/>
              </a:rPr>
              <a:t>What We Do:</a:t>
            </a:r>
          </a:p>
          <a:p>
            <a:pPr lvl="1"/>
            <a:r>
              <a:rPr lang="en-US" sz="1800" dirty="0">
                <a:ea typeface="Tahoma" panose="020B0604030504040204" pitchFamily="34" charset="0"/>
                <a:cs typeface="Tahoma" panose="020B0604030504040204" pitchFamily="34" charset="0"/>
              </a:rPr>
              <a:t>Ensure that students are abiding by the Student Code of Conduct.</a:t>
            </a:r>
          </a:p>
          <a:p>
            <a:pPr marL="457200" lvl="1" indent="0">
              <a:buNone/>
            </a:pPr>
            <a:endParaRPr lang="en-US" sz="1800" dirty="0">
              <a:ea typeface="Tahoma" panose="020B0604030504040204" pitchFamily="34" charset="0"/>
              <a:cs typeface="Tahoma" panose="020B0604030504040204" pitchFamily="34" charset="0"/>
            </a:endParaRPr>
          </a:p>
          <a:p>
            <a:r>
              <a:rPr lang="en-US" sz="1800" dirty="0">
                <a:ea typeface="Tahoma" panose="020B0604030504040204" pitchFamily="34" charset="0"/>
                <a:cs typeface="Tahoma" panose="020B0604030504040204" pitchFamily="34" charset="0"/>
              </a:rPr>
              <a:t>Lead Contact:</a:t>
            </a:r>
          </a:p>
          <a:p>
            <a:pPr lvl="1"/>
            <a:r>
              <a:rPr lang="en-US" sz="1800" dirty="0">
                <a:ea typeface="Tahoma" panose="020B0604030504040204" pitchFamily="34" charset="0"/>
                <a:cs typeface="Tahoma" panose="020B0604030504040204" pitchFamily="34" charset="0"/>
              </a:rPr>
              <a:t>Dr. Ivan Pe</a:t>
            </a:r>
            <a:r>
              <a:rPr lang="en-US" sz="1800" dirty="0">
                <a:effectLst/>
                <a:ea typeface="Tahoma" panose="020B0604030504040204" pitchFamily="34" charset="0"/>
                <a:cs typeface="Tahoma" panose="020B0604030504040204" pitchFamily="34" charset="0"/>
              </a:rPr>
              <a:t>ñ</a:t>
            </a:r>
            <a:r>
              <a:rPr lang="en-US" sz="1800" dirty="0">
                <a:ea typeface="Tahoma" panose="020B0604030504040204" pitchFamily="34" charset="0"/>
                <a:cs typeface="Tahoma" panose="020B0604030504040204" pitchFamily="34" charset="0"/>
              </a:rPr>
              <a:t>a, Dean of Student Services and Counseling (Lead Student Conduct Officer)</a:t>
            </a:r>
          </a:p>
          <a:p>
            <a:pPr lvl="1"/>
            <a:r>
              <a:rPr lang="en-US" sz="1800" dirty="0">
                <a:ea typeface="Tahoma" panose="020B0604030504040204" pitchFamily="34" charset="0"/>
                <a:cs typeface="Tahoma" panose="020B0604030504040204" pitchFamily="34" charset="0"/>
                <a:hlinkClick r:id="rId3"/>
              </a:rPr>
              <a:t>mpena@craftonhills.edu</a:t>
            </a:r>
            <a:endParaRPr lang="en-US" sz="1800" dirty="0">
              <a:ea typeface="Tahoma" panose="020B0604030504040204" pitchFamily="34" charset="0"/>
              <a:cs typeface="Tahoma" panose="020B0604030504040204" pitchFamily="34" charset="0"/>
            </a:endParaRPr>
          </a:p>
          <a:p>
            <a:pPr marL="457200" lvl="1" indent="0">
              <a:buNone/>
            </a:pPr>
            <a:endParaRPr lang="en-US" sz="1800" dirty="0">
              <a:ea typeface="Tahoma" panose="020B0604030504040204" pitchFamily="34" charset="0"/>
              <a:cs typeface="Tahoma" panose="020B0604030504040204" pitchFamily="34" charset="0"/>
            </a:endParaRPr>
          </a:p>
          <a:p>
            <a:r>
              <a:rPr lang="en-US" sz="1800" dirty="0">
                <a:ea typeface="Tahoma" panose="020B0604030504040204" pitchFamily="34" charset="0"/>
                <a:cs typeface="Tahoma" panose="020B0604030504040204" pitchFamily="34" charset="0"/>
              </a:rPr>
              <a:t>More Information:</a:t>
            </a:r>
          </a:p>
          <a:p>
            <a:pPr lvl="1"/>
            <a:r>
              <a:rPr lang="en-US" sz="1800" dirty="0">
                <a:ea typeface="Tahoma" panose="020B0604030504040204" pitchFamily="34" charset="0"/>
                <a:cs typeface="Tahoma" panose="020B0604030504040204" pitchFamily="34" charset="0"/>
                <a:hlinkClick r:id="rId4"/>
              </a:rPr>
              <a:t>https://www.craftonhills.edu/faculty-and-staff/student-conduct/index.php</a:t>
            </a:r>
            <a:endParaRPr lang="en-US" sz="1800" dirty="0">
              <a:ea typeface="Tahoma" panose="020B0604030504040204" pitchFamily="34" charset="0"/>
              <a:cs typeface="Tahoma" panose="020B0604030504040204" pitchFamily="34" charset="0"/>
            </a:endParaRPr>
          </a:p>
          <a:p>
            <a:pPr marL="457200" lvl="1" indent="0">
              <a:buNone/>
            </a:pPr>
            <a:endParaRPr lang="en-US" dirty="0"/>
          </a:p>
        </p:txBody>
      </p:sp>
      <p:sp>
        <p:nvSpPr>
          <p:cNvPr id="4" name="Content Placeholder 3">
            <a:extLst>
              <a:ext uri="{FF2B5EF4-FFF2-40B4-BE49-F238E27FC236}">
                <a16:creationId xmlns:a16="http://schemas.microsoft.com/office/drawing/2014/main" id="{71063787-00D4-201F-10A0-749683F0E750}"/>
              </a:ext>
            </a:extLst>
          </p:cNvPr>
          <p:cNvSpPr>
            <a:spLocks noGrp="1"/>
          </p:cNvSpPr>
          <p:nvPr>
            <p:ph sz="half" idx="2"/>
          </p:nvPr>
        </p:nvSpPr>
        <p:spPr>
          <a:xfrm>
            <a:off x="6172200" y="1825625"/>
            <a:ext cx="5499100" cy="4351338"/>
          </a:xfrm>
        </p:spPr>
        <p:txBody>
          <a:bodyPr>
            <a:normAutofit/>
          </a:bodyPr>
          <a:lstStyle/>
          <a:p>
            <a:r>
              <a:rPr lang="en-US" sz="1800" dirty="0">
                <a:ea typeface="Tahoma" panose="020B0604030504040204" pitchFamily="34" charset="0"/>
                <a:cs typeface="Tahoma" panose="020B0604030504040204" pitchFamily="34" charset="0"/>
              </a:rPr>
              <a:t>Example of Student Code of Conduct Violations:</a:t>
            </a:r>
          </a:p>
          <a:p>
            <a:pPr lvl="1"/>
            <a:r>
              <a:rPr lang="en-US" sz="1800" dirty="0">
                <a:ea typeface="Tahoma" panose="020B0604030504040204" pitchFamily="34" charset="0"/>
                <a:cs typeface="Tahoma" panose="020B0604030504040204" pitchFamily="34" charset="0"/>
              </a:rPr>
              <a:t>Disruptive behavior</a:t>
            </a:r>
          </a:p>
          <a:p>
            <a:pPr lvl="1"/>
            <a:r>
              <a:rPr lang="en-US" sz="1800" dirty="0">
                <a:ea typeface="Tahoma" panose="020B0604030504040204" pitchFamily="34" charset="0"/>
                <a:cs typeface="Tahoma" panose="020B0604030504040204" pitchFamily="34" charset="0"/>
              </a:rPr>
              <a:t>Drug or alcohol use</a:t>
            </a:r>
          </a:p>
          <a:p>
            <a:pPr lvl="1"/>
            <a:r>
              <a:rPr lang="en-US" sz="1800" dirty="0">
                <a:ea typeface="Tahoma" panose="020B0604030504040204" pitchFamily="34" charset="0"/>
                <a:cs typeface="Tahoma" panose="020B0604030504040204" pitchFamily="34" charset="0"/>
              </a:rPr>
              <a:t>Physical assault</a:t>
            </a:r>
          </a:p>
          <a:p>
            <a:pPr lvl="1"/>
            <a:r>
              <a:rPr lang="en-US" sz="1800" dirty="0">
                <a:ea typeface="Tahoma" panose="020B0604030504040204" pitchFamily="34" charset="0"/>
                <a:cs typeface="Tahoma" panose="020B0604030504040204" pitchFamily="34" charset="0"/>
              </a:rPr>
              <a:t>Unauthorized use of college facilities</a:t>
            </a:r>
          </a:p>
          <a:p>
            <a:pPr lvl="1"/>
            <a:r>
              <a:rPr lang="en-US" sz="1800" dirty="0">
                <a:ea typeface="Tahoma" panose="020B0604030504040204" pitchFamily="34" charset="0"/>
                <a:cs typeface="Tahoma" panose="020B0604030504040204" pitchFamily="34" charset="0"/>
              </a:rPr>
              <a:t>Engaging in intimidating conduct or bullying</a:t>
            </a:r>
          </a:p>
          <a:p>
            <a:pPr lvl="1"/>
            <a:r>
              <a:rPr lang="en-US" sz="1800" dirty="0">
                <a:ea typeface="Tahoma" panose="020B0604030504040204" pitchFamily="34" charset="0"/>
                <a:cs typeface="Tahoma" panose="020B0604030504040204" pitchFamily="34" charset="0"/>
              </a:rPr>
              <a:t>Cheating &amp; Plagiarism</a:t>
            </a:r>
          </a:p>
        </p:txBody>
      </p:sp>
      <p:pic>
        <p:nvPicPr>
          <p:cNvPr id="6" name="Picture 5">
            <a:extLst>
              <a:ext uri="{FF2B5EF4-FFF2-40B4-BE49-F238E27FC236}">
                <a16:creationId xmlns:a16="http://schemas.microsoft.com/office/drawing/2014/main" id="{4204E319-6399-93DB-A8DF-EAE05FC3F3F1}"/>
              </a:ext>
            </a:extLst>
          </p:cNvPr>
          <p:cNvPicPr>
            <a:picLocks noChangeAspect="1"/>
          </p:cNvPicPr>
          <p:nvPr/>
        </p:nvPicPr>
        <p:blipFill>
          <a:blip r:embed="rId5"/>
          <a:stretch>
            <a:fillRect/>
          </a:stretch>
        </p:blipFill>
        <p:spPr>
          <a:xfrm>
            <a:off x="10481650" y="4958238"/>
            <a:ext cx="1189650" cy="1218725"/>
          </a:xfrm>
          <a:prstGeom prst="rect">
            <a:avLst/>
          </a:prstGeom>
        </p:spPr>
      </p:pic>
    </p:spTree>
    <p:extLst>
      <p:ext uri="{BB962C8B-B14F-4D97-AF65-F5344CB8AC3E}">
        <p14:creationId xmlns:p14="http://schemas.microsoft.com/office/powerpoint/2010/main" val="1571100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F19"/>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3C8CA6-0002-F7F5-73BE-54EC2243C838}"/>
              </a:ext>
            </a:extLst>
          </p:cNvPr>
          <p:cNvSpPr/>
          <p:nvPr/>
        </p:nvSpPr>
        <p:spPr>
          <a:xfrm>
            <a:off x="-3048" y="-10"/>
            <a:ext cx="8305014" cy="41666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37434BF-4F09-00CF-0FCA-6FB263229332}"/>
              </a:ext>
            </a:extLst>
          </p:cNvPr>
          <p:cNvSpPr txBox="1">
            <a:spLocks/>
          </p:cNvSpPr>
          <p:nvPr/>
        </p:nvSpPr>
        <p:spPr>
          <a:xfrm>
            <a:off x="804316" y="-619575"/>
            <a:ext cx="4620584" cy="45671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3300" dirty="0"/>
              <a:t>Welcome! </a:t>
            </a:r>
            <a:br>
              <a:rPr lang="en-US" sz="4400" dirty="0"/>
            </a:br>
            <a:br>
              <a:rPr lang="en-US" sz="4400" dirty="0"/>
            </a:br>
            <a:r>
              <a:rPr lang="en-US" sz="4400" b="1" dirty="0"/>
              <a:t>Geoffrey Escher</a:t>
            </a:r>
            <a:br>
              <a:rPr lang="en-US" sz="4400" dirty="0"/>
            </a:br>
            <a:br>
              <a:rPr lang="en-US" sz="4400" dirty="0"/>
            </a:br>
            <a:r>
              <a:rPr lang="en-US" sz="3300" dirty="0"/>
              <a:t>Catalog Data Specialist, Office of Instruction </a:t>
            </a:r>
          </a:p>
        </p:txBody>
      </p:sp>
      <p:pic>
        <p:nvPicPr>
          <p:cNvPr id="2" name="Picture Placeholder 2">
            <a:extLst>
              <a:ext uri="{FF2B5EF4-FFF2-40B4-BE49-F238E27FC236}">
                <a16:creationId xmlns:a16="http://schemas.microsoft.com/office/drawing/2014/main" id="{1697DC13-439B-4E33-6C59-7654650DDE8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0979" r="20979"/>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61847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AFA8-1E48-A2BC-F38C-FD34CD37094A}"/>
              </a:ext>
            </a:extLst>
          </p:cNvPr>
          <p:cNvSpPr>
            <a:spLocks noGrp="1"/>
          </p:cNvSpPr>
          <p:nvPr>
            <p:ph type="title"/>
          </p:nvPr>
        </p:nvSpPr>
        <p:spPr>
          <a:xfrm>
            <a:off x="762000" y="681037"/>
            <a:ext cx="10515600" cy="1325563"/>
          </a:xfrm>
        </p:spPr>
        <p:txBody>
          <a:bodyPr>
            <a:normAutofit/>
          </a:bodyPr>
          <a:lstStyle/>
          <a:p>
            <a:r>
              <a:rPr lang="en-US" sz="3200" b="1" dirty="0">
                <a:latin typeface="+mn-lt"/>
              </a:rPr>
              <a:t>Title IX  - </a:t>
            </a:r>
            <a:r>
              <a:rPr lang="en-US" sz="3200" b="1" i="0" dirty="0">
                <a:solidFill>
                  <a:srgbClr val="212529"/>
                </a:solidFill>
                <a:effectLst/>
                <a:latin typeface="+mn-lt"/>
              </a:rPr>
              <a:t>Sexual Harassment / Discrimination Reporting</a:t>
            </a:r>
            <a:br>
              <a:rPr lang="en-US" sz="3200" b="1" i="0" dirty="0">
                <a:solidFill>
                  <a:srgbClr val="212529"/>
                </a:solidFill>
                <a:effectLst/>
                <a:latin typeface="+mn-lt"/>
              </a:rPr>
            </a:br>
            <a:endParaRPr lang="en-US" sz="3200" dirty="0">
              <a:latin typeface="+mn-lt"/>
            </a:endParaRPr>
          </a:p>
        </p:txBody>
      </p:sp>
      <p:sp>
        <p:nvSpPr>
          <p:cNvPr id="3" name="Content Placeholder 2">
            <a:extLst>
              <a:ext uri="{FF2B5EF4-FFF2-40B4-BE49-F238E27FC236}">
                <a16:creationId xmlns:a16="http://schemas.microsoft.com/office/drawing/2014/main" id="{B996A057-B97F-1544-BFB8-86ABC25AACF1}"/>
              </a:ext>
            </a:extLst>
          </p:cNvPr>
          <p:cNvSpPr>
            <a:spLocks noGrp="1"/>
          </p:cNvSpPr>
          <p:nvPr>
            <p:ph sz="half" idx="1"/>
          </p:nvPr>
        </p:nvSpPr>
        <p:spPr/>
        <p:txBody>
          <a:bodyPr/>
          <a:lstStyle/>
          <a:p>
            <a:r>
              <a:rPr lang="en-US" sz="1800" dirty="0">
                <a:ea typeface="Tahoma" panose="020B0604030504040204" pitchFamily="34" charset="0"/>
                <a:cs typeface="Tahoma" panose="020B0604030504040204" pitchFamily="34" charset="0"/>
              </a:rPr>
              <a:t>What We Do:</a:t>
            </a:r>
          </a:p>
          <a:p>
            <a:pPr lvl="1"/>
            <a:r>
              <a:rPr lang="en-US" sz="1800" dirty="0">
                <a:ea typeface="Tahoma" panose="020B0604030504040204" pitchFamily="34" charset="0"/>
                <a:cs typeface="Tahoma" panose="020B0604030504040204" pitchFamily="34" charset="0"/>
              </a:rPr>
              <a:t>Ensure that students are abiding by the Student Code of Conduct.</a:t>
            </a:r>
          </a:p>
          <a:p>
            <a:pPr marL="457200" lvl="1" indent="0">
              <a:buNone/>
            </a:pPr>
            <a:endParaRPr lang="en-US" sz="1800" dirty="0">
              <a:ea typeface="Tahoma" panose="020B0604030504040204" pitchFamily="34" charset="0"/>
              <a:cs typeface="Tahoma" panose="020B0604030504040204" pitchFamily="34" charset="0"/>
            </a:endParaRPr>
          </a:p>
          <a:p>
            <a:r>
              <a:rPr lang="en-US" sz="1800" dirty="0">
                <a:ea typeface="Tahoma" panose="020B0604030504040204" pitchFamily="34" charset="0"/>
                <a:cs typeface="Tahoma" panose="020B0604030504040204" pitchFamily="34" charset="0"/>
              </a:rPr>
              <a:t>Lead Contact:</a:t>
            </a:r>
          </a:p>
          <a:p>
            <a:pPr lvl="1"/>
            <a:r>
              <a:rPr lang="en-US" sz="1800" dirty="0">
                <a:ea typeface="Tahoma" panose="020B0604030504040204" pitchFamily="34" charset="0"/>
                <a:cs typeface="Tahoma" panose="020B0604030504040204" pitchFamily="34" charset="0"/>
              </a:rPr>
              <a:t>Dr. Willie Blackmon, Dean of Student Services and Enrollment Services </a:t>
            </a:r>
          </a:p>
          <a:p>
            <a:pPr lvl="1"/>
            <a:r>
              <a:rPr lang="en-US" sz="1800" u="sng" dirty="0">
                <a:effectLst/>
                <a:ea typeface="Calibri" panose="020F0502020204030204" pitchFamily="34" charset="0"/>
                <a:hlinkClick r:id="rId2">
                  <a:extLst>
                    <a:ext uri="{A12FA001-AC4F-418D-AE19-62706E023703}">
                      <ahyp:hlinkClr xmlns:ahyp="http://schemas.microsoft.com/office/drawing/2018/hyperlinkcolor" val="tx"/>
                    </a:ext>
                  </a:extLst>
                </a:hlinkClick>
              </a:rPr>
              <a:t>wblackmon@craftonhills.edu</a:t>
            </a:r>
            <a:endParaRPr lang="en-US" sz="1800" dirty="0">
              <a:ea typeface="Tahoma" panose="020B0604030504040204" pitchFamily="34" charset="0"/>
              <a:cs typeface="Tahoma" panose="020B0604030504040204" pitchFamily="34" charset="0"/>
            </a:endParaRPr>
          </a:p>
          <a:p>
            <a:pPr marL="457200" lvl="1" indent="0">
              <a:buNone/>
            </a:pPr>
            <a:endParaRPr lang="en-US" sz="1800" dirty="0">
              <a:ea typeface="Tahoma" panose="020B0604030504040204" pitchFamily="34" charset="0"/>
              <a:cs typeface="Tahoma" panose="020B0604030504040204" pitchFamily="34" charset="0"/>
            </a:endParaRPr>
          </a:p>
          <a:p>
            <a:r>
              <a:rPr lang="en-US" sz="1800" dirty="0">
                <a:ea typeface="Tahoma" panose="020B0604030504040204" pitchFamily="34" charset="0"/>
                <a:cs typeface="Tahoma" panose="020B0604030504040204" pitchFamily="34" charset="0"/>
              </a:rPr>
              <a:t>More Information:</a:t>
            </a:r>
          </a:p>
          <a:p>
            <a:pPr lvl="1"/>
            <a:r>
              <a:rPr lang="en-US" sz="1800" dirty="0">
                <a:ea typeface="Tahoma" panose="020B0604030504040204" pitchFamily="34" charset="0"/>
                <a:cs typeface="Tahoma" panose="020B0604030504040204" pitchFamily="34" charset="0"/>
              </a:rPr>
              <a:t>www.craftonhills.edu/faculty-and-staff/student-conduct/title-ix-and-sexual-misconduct/index.php</a:t>
            </a:r>
          </a:p>
          <a:p>
            <a:endParaRPr lang="en-US" dirty="0"/>
          </a:p>
        </p:txBody>
      </p:sp>
      <p:sp>
        <p:nvSpPr>
          <p:cNvPr id="4" name="Content Placeholder 3">
            <a:extLst>
              <a:ext uri="{FF2B5EF4-FFF2-40B4-BE49-F238E27FC236}">
                <a16:creationId xmlns:a16="http://schemas.microsoft.com/office/drawing/2014/main" id="{E840950B-A524-BF28-9873-18543B6DBEB0}"/>
              </a:ext>
            </a:extLst>
          </p:cNvPr>
          <p:cNvSpPr>
            <a:spLocks noGrp="1"/>
          </p:cNvSpPr>
          <p:nvPr>
            <p:ph sz="half" idx="2"/>
          </p:nvPr>
        </p:nvSpPr>
        <p:spPr/>
        <p:txBody>
          <a:bodyPr>
            <a:normAutofit/>
          </a:bodyPr>
          <a:lstStyle/>
          <a:p>
            <a:r>
              <a:rPr lang="en-US" sz="1800" dirty="0">
                <a:ea typeface="Tahoma" panose="020B0604030504040204" pitchFamily="34" charset="0"/>
                <a:cs typeface="Tahoma" panose="020B0604030504040204" pitchFamily="34" charset="0"/>
              </a:rPr>
              <a:t> Examples include:</a:t>
            </a:r>
          </a:p>
          <a:p>
            <a:pPr lvl="1"/>
            <a:r>
              <a:rPr lang="en-US" sz="1400" dirty="0">
                <a:solidFill>
                  <a:srgbClr val="212529"/>
                </a:solidFill>
                <a:ea typeface="Tahoma" panose="020B0604030504040204" pitchFamily="34" charset="0"/>
                <a:cs typeface="Tahoma" panose="020B0604030504040204" pitchFamily="34" charset="0"/>
              </a:rPr>
              <a:t>G</a:t>
            </a:r>
            <a:r>
              <a:rPr lang="en-US" sz="1400" b="0" i="0" dirty="0">
                <a:solidFill>
                  <a:srgbClr val="212529"/>
                </a:solidFill>
                <a:effectLst/>
              </a:rPr>
              <a:t>ender-based discrimination</a:t>
            </a:r>
          </a:p>
          <a:p>
            <a:pPr lvl="1"/>
            <a:r>
              <a:rPr lang="en-US" sz="1400" b="0" i="0" dirty="0">
                <a:solidFill>
                  <a:srgbClr val="212529"/>
                </a:solidFill>
                <a:effectLst/>
              </a:rPr>
              <a:t>Dating violence</a:t>
            </a:r>
          </a:p>
          <a:p>
            <a:pPr lvl="1"/>
            <a:r>
              <a:rPr lang="en-US" sz="1400" b="0" i="0" dirty="0">
                <a:solidFill>
                  <a:srgbClr val="212529"/>
                </a:solidFill>
                <a:effectLst/>
              </a:rPr>
              <a:t>Domestic violence </a:t>
            </a:r>
          </a:p>
          <a:p>
            <a:pPr lvl="1"/>
            <a:r>
              <a:rPr lang="en-US" sz="1400" b="0" i="0" dirty="0">
                <a:solidFill>
                  <a:srgbClr val="212529"/>
                </a:solidFill>
                <a:effectLst/>
              </a:rPr>
              <a:t>Hostile environment </a:t>
            </a:r>
          </a:p>
          <a:p>
            <a:pPr lvl="1"/>
            <a:r>
              <a:rPr lang="en-US" sz="1400" dirty="0">
                <a:solidFill>
                  <a:srgbClr val="212529"/>
                </a:solidFill>
              </a:rPr>
              <a:t>S</a:t>
            </a:r>
            <a:r>
              <a:rPr lang="en-US" sz="1400" b="0" i="0" dirty="0">
                <a:solidFill>
                  <a:srgbClr val="212529"/>
                </a:solidFill>
                <a:effectLst/>
              </a:rPr>
              <a:t>exual assault</a:t>
            </a:r>
          </a:p>
          <a:p>
            <a:pPr lvl="1"/>
            <a:r>
              <a:rPr lang="en-US" sz="1400" dirty="0">
                <a:solidFill>
                  <a:srgbClr val="212529"/>
                </a:solidFill>
              </a:rPr>
              <a:t>S</a:t>
            </a:r>
            <a:r>
              <a:rPr lang="en-US" sz="1400" b="0" i="0" dirty="0">
                <a:solidFill>
                  <a:srgbClr val="212529"/>
                </a:solidFill>
                <a:effectLst/>
              </a:rPr>
              <a:t>exual exploitation</a:t>
            </a:r>
          </a:p>
          <a:p>
            <a:pPr lvl="1"/>
            <a:r>
              <a:rPr lang="en-US" sz="1400" dirty="0">
                <a:solidFill>
                  <a:srgbClr val="212529"/>
                </a:solidFill>
              </a:rPr>
              <a:t>S</a:t>
            </a:r>
            <a:r>
              <a:rPr lang="en-US" sz="1400" b="0" i="0" dirty="0">
                <a:solidFill>
                  <a:srgbClr val="212529"/>
                </a:solidFill>
                <a:effectLst/>
              </a:rPr>
              <a:t>exual harassment</a:t>
            </a:r>
          </a:p>
          <a:p>
            <a:pPr lvl="1"/>
            <a:r>
              <a:rPr lang="en-US" sz="1400" dirty="0">
                <a:solidFill>
                  <a:srgbClr val="212529"/>
                </a:solidFill>
              </a:rPr>
              <a:t>S</a:t>
            </a:r>
            <a:r>
              <a:rPr lang="en-US" sz="1400" b="0" i="0" dirty="0">
                <a:solidFill>
                  <a:srgbClr val="212529"/>
                </a:solidFill>
                <a:effectLst/>
              </a:rPr>
              <a:t>talking</a:t>
            </a:r>
            <a:endParaRPr lang="en-US" sz="1400" dirty="0">
              <a:solidFill>
                <a:srgbClr val="212529"/>
              </a:solidFill>
            </a:endParaRPr>
          </a:p>
          <a:p>
            <a:pPr lvl="1"/>
            <a:r>
              <a:rPr lang="en-US" sz="1400" b="0" i="0" dirty="0">
                <a:solidFill>
                  <a:srgbClr val="212529"/>
                </a:solidFill>
                <a:effectLst/>
              </a:rPr>
              <a:t>Retaliation, or other forms of sexual misconduct</a:t>
            </a:r>
            <a:endParaRPr lang="en-US" sz="1400" dirty="0"/>
          </a:p>
        </p:txBody>
      </p:sp>
    </p:spTree>
    <p:extLst>
      <p:ext uri="{BB962C8B-B14F-4D97-AF65-F5344CB8AC3E}">
        <p14:creationId xmlns:p14="http://schemas.microsoft.com/office/powerpoint/2010/main" val="611104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8F2B-6ECF-F4F6-AED3-44DFD0156F1D}"/>
              </a:ext>
            </a:extLst>
          </p:cNvPr>
          <p:cNvSpPr>
            <a:spLocks noGrp="1"/>
          </p:cNvSpPr>
          <p:nvPr>
            <p:ph type="title"/>
          </p:nvPr>
        </p:nvSpPr>
        <p:spPr/>
        <p:txBody>
          <a:bodyPr>
            <a:normAutofit/>
          </a:bodyPr>
          <a:lstStyle/>
          <a:p>
            <a:r>
              <a:rPr lang="en-US" sz="3200" dirty="0">
                <a:latin typeface="+mn-lt"/>
              </a:rPr>
              <a:t>Title IX Changes 	</a:t>
            </a:r>
          </a:p>
        </p:txBody>
      </p:sp>
      <p:sp>
        <p:nvSpPr>
          <p:cNvPr id="3" name="Content Placeholder 2">
            <a:extLst>
              <a:ext uri="{FF2B5EF4-FFF2-40B4-BE49-F238E27FC236}">
                <a16:creationId xmlns:a16="http://schemas.microsoft.com/office/drawing/2014/main" id="{30EA68C2-DB06-8149-40BC-CB00110B5428}"/>
              </a:ext>
            </a:extLst>
          </p:cNvPr>
          <p:cNvSpPr>
            <a:spLocks noGrp="1"/>
          </p:cNvSpPr>
          <p:nvPr>
            <p:ph idx="1"/>
          </p:nvPr>
        </p:nvSpPr>
        <p:spPr>
          <a:xfrm>
            <a:off x="838200" y="1690688"/>
            <a:ext cx="10515600" cy="4486275"/>
          </a:xfrm>
        </p:spPr>
        <p:txBody>
          <a:bodyPr>
            <a:noAutofit/>
          </a:bodyPr>
          <a:lstStyle/>
          <a:p>
            <a:r>
              <a:rPr lang="en-US" sz="1800" dirty="0"/>
              <a:t>Dr. Willie Blackmon serves as Title IX Coordinator</a:t>
            </a:r>
          </a:p>
          <a:p>
            <a:endParaRPr lang="en-US" sz="800" dirty="0"/>
          </a:p>
          <a:p>
            <a:r>
              <a:rPr lang="en-US" sz="1800" dirty="0"/>
              <a:t>Dr. Delmy Spencer serves as Title IX Decision Maker </a:t>
            </a:r>
          </a:p>
          <a:p>
            <a:endParaRPr lang="en-US" sz="800" dirty="0"/>
          </a:p>
          <a:p>
            <a:r>
              <a:rPr lang="en-US" sz="1800" dirty="0"/>
              <a:t>Informal Resolution: </a:t>
            </a:r>
            <a:r>
              <a:rPr lang="en-US" sz="1800" b="0" i="0" dirty="0">
                <a:solidFill>
                  <a:srgbClr val="202124"/>
                </a:solidFill>
                <a:effectLst/>
              </a:rPr>
              <a:t>When a student requests an Informal Resolution, </a:t>
            </a:r>
            <a:r>
              <a:rPr lang="en-US" sz="1800" b="0" i="0" dirty="0">
                <a:solidFill>
                  <a:srgbClr val="040C28"/>
                </a:solidFill>
                <a:effectLst/>
              </a:rPr>
              <a:t>the Title IX Coordinator will review the matter to confirm it is appropriate</a:t>
            </a:r>
            <a:r>
              <a:rPr lang="en-US" sz="1800" b="0" i="0" dirty="0">
                <a:solidFill>
                  <a:srgbClr val="202124"/>
                </a:solidFill>
                <a:effectLst/>
              </a:rPr>
              <a:t>. </a:t>
            </a:r>
          </a:p>
          <a:p>
            <a:pPr lvl="1"/>
            <a:r>
              <a:rPr lang="en-US" sz="1800" b="0" i="0" dirty="0">
                <a:solidFill>
                  <a:srgbClr val="202124"/>
                </a:solidFill>
                <a:effectLst/>
              </a:rPr>
              <a:t>Participation in an Informal Resolution process is voluntary, and the parties must consent in writing to participate.</a:t>
            </a:r>
          </a:p>
          <a:p>
            <a:r>
              <a:rPr lang="en-US" sz="1800" dirty="0">
                <a:solidFill>
                  <a:srgbClr val="202124"/>
                </a:solidFill>
              </a:rPr>
              <a:t>Formal Resolution: T</a:t>
            </a:r>
            <a:r>
              <a:rPr lang="en-US" sz="1800" b="0" i="0" dirty="0">
                <a:solidFill>
                  <a:srgbClr val="040C28"/>
                </a:solidFill>
                <a:effectLst/>
              </a:rPr>
              <a:t>he process begins when a Complainant or Title IX Coordinator signs a formal complaint and initiates a formal resolution</a:t>
            </a:r>
            <a:r>
              <a:rPr lang="en-US" sz="1800" b="0" i="0" dirty="0">
                <a:solidFill>
                  <a:srgbClr val="202124"/>
                </a:solidFill>
                <a:effectLst/>
              </a:rPr>
              <a:t>. The Title IX Coordinator will review the formal complaint to ensure the case falls within the scope and jurisdiction of CHC's Title IX Sexual Harassment and Related Conduct Policy.</a:t>
            </a:r>
          </a:p>
          <a:p>
            <a:r>
              <a:rPr lang="en-US" sz="1800" dirty="0">
                <a:solidFill>
                  <a:srgbClr val="202124"/>
                </a:solidFill>
              </a:rPr>
              <a:t>The websites are currently being reviewed and will be updated soon. This update will include District Definitions and will be posted on the site soon.</a:t>
            </a:r>
          </a:p>
          <a:p>
            <a:r>
              <a:rPr lang="en-US" sz="1800" dirty="0">
                <a:solidFill>
                  <a:srgbClr val="202124"/>
                </a:solidFill>
              </a:rPr>
              <a:t> Student-to-employee cases go to HR.</a:t>
            </a:r>
            <a:endParaRPr lang="en-US" sz="1800" dirty="0"/>
          </a:p>
        </p:txBody>
      </p:sp>
    </p:spTree>
    <p:extLst>
      <p:ext uri="{BB962C8B-B14F-4D97-AF65-F5344CB8AC3E}">
        <p14:creationId xmlns:p14="http://schemas.microsoft.com/office/powerpoint/2010/main" val="2092962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Administration Update</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6168185"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63664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61EB-3317-8CD8-EF2F-DEA755A4C0F1}"/>
              </a:ext>
            </a:extLst>
          </p:cNvPr>
          <p:cNvSpPr>
            <a:spLocks noGrp="1"/>
          </p:cNvSpPr>
          <p:nvPr>
            <p:ph type="title"/>
          </p:nvPr>
        </p:nvSpPr>
        <p:spPr>
          <a:xfrm>
            <a:off x="838199" y="291090"/>
            <a:ext cx="10515599" cy="932688"/>
          </a:xfrm>
        </p:spPr>
        <p:txBody>
          <a:bodyPr vert="horz" lIns="91440" tIns="45720" rIns="91440" bIns="45720" rtlCol="0" anchor="ctr">
            <a:normAutofit/>
          </a:bodyPr>
          <a:lstStyle/>
          <a:p>
            <a:r>
              <a:rPr lang="en-US" sz="4000" b="1" dirty="0">
                <a:solidFill>
                  <a:srgbClr val="008000"/>
                </a:solidFill>
                <a:latin typeface="Calibri"/>
                <a:cs typeface="Arial"/>
              </a:rPr>
              <a:t>Student Housing – Construction Grant Status</a:t>
            </a:r>
          </a:p>
        </p:txBody>
      </p:sp>
      <p:sp>
        <p:nvSpPr>
          <p:cNvPr id="3" name="Rectangle 6">
            <a:extLst>
              <a:ext uri="{FF2B5EF4-FFF2-40B4-BE49-F238E27FC236}">
                <a16:creationId xmlns:a16="http://schemas.microsoft.com/office/drawing/2014/main" id="{8612ECF7-8B27-F20D-8281-FDC7B63C8F1F}"/>
              </a:ext>
            </a:extLst>
          </p:cNvPr>
          <p:cNvSpPr/>
          <p:nvPr/>
        </p:nvSpPr>
        <p:spPr>
          <a:xfrm>
            <a:off x="937247" y="1081405"/>
            <a:ext cx="914400" cy="82296"/>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effectLst>
                <a:outerShdw dist="19048" dir="2700000">
                  <a:srgbClr val="000000"/>
                </a:outerShdw>
              </a:effectLst>
              <a:uFillTx/>
              <a:latin typeface="Calibri"/>
            </a:endParaRPr>
          </a:p>
        </p:txBody>
      </p:sp>
      <p:pic>
        <p:nvPicPr>
          <p:cNvPr id="8" name="Picture 7">
            <a:extLst>
              <a:ext uri="{FF2B5EF4-FFF2-40B4-BE49-F238E27FC236}">
                <a16:creationId xmlns:a16="http://schemas.microsoft.com/office/drawing/2014/main" id="{38CAF6E3-C148-18E4-7D62-18CFB1561534}"/>
              </a:ext>
            </a:extLst>
          </p:cNvPr>
          <p:cNvPicPr>
            <a:picLocks noChangeAspect="1"/>
          </p:cNvPicPr>
          <p:nvPr/>
        </p:nvPicPr>
        <p:blipFill>
          <a:blip r:embed="rId3"/>
          <a:stretch>
            <a:fillRect/>
          </a:stretch>
        </p:blipFill>
        <p:spPr>
          <a:xfrm>
            <a:off x="1035723" y="1304893"/>
            <a:ext cx="8328086" cy="4718217"/>
          </a:xfrm>
          <a:prstGeom prst="rect">
            <a:avLst/>
          </a:prstGeom>
        </p:spPr>
      </p:pic>
    </p:spTree>
    <p:extLst>
      <p:ext uri="{BB962C8B-B14F-4D97-AF65-F5344CB8AC3E}">
        <p14:creationId xmlns:p14="http://schemas.microsoft.com/office/powerpoint/2010/main" val="1897496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CC53A7-622A-491E-9BD8-C1952CBAA9E8}"/>
              </a:ext>
            </a:extLst>
          </p:cNvPr>
          <p:cNvSpPr txBox="1"/>
          <p:nvPr/>
        </p:nvSpPr>
        <p:spPr>
          <a:xfrm>
            <a:off x="1205346" y="2047085"/>
            <a:ext cx="8957829" cy="3108543"/>
          </a:xfrm>
          <a:prstGeom prst="rect">
            <a:avLst/>
          </a:prstGeom>
          <a:noFill/>
        </p:spPr>
        <p:txBody>
          <a:bodyPr wrap="square" rtlCol="0">
            <a:spAutoFit/>
          </a:bodyPr>
          <a:lstStyle/>
          <a:p>
            <a:pPr algn="ctr"/>
            <a:r>
              <a:rPr lang="en-US" sz="4000" dirty="0"/>
              <a:t>The purpose of the Facility Master Plan is “to support the Strategic Directions and Goals of the Educational Master Plan.”</a:t>
            </a:r>
          </a:p>
          <a:p>
            <a:pPr algn="ctr"/>
            <a:r>
              <a:rPr lang="en-US" sz="1600" dirty="0"/>
              <a:t>Crafton Hills College, Comprehensive Master Plan 2017, p.1.002</a:t>
            </a:r>
          </a:p>
          <a:p>
            <a:endParaRPr lang="en-US" dirty="0"/>
          </a:p>
        </p:txBody>
      </p:sp>
      <p:grpSp>
        <p:nvGrpSpPr>
          <p:cNvPr id="5" name="Group 4">
            <a:extLst>
              <a:ext uri="{FF2B5EF4-FFF2-40B4-BE49-F238E27FC236}">
                <a16:creationId xmlns:a16="http://schemas.microsoft.com/office/drawing/2014/main" id="{725A7184-CACB-4B4F-97F3-237C965DA448}"/>
              </a:ext>
            </a:extLst>
          </p:cNvPr>
          <p:cNvGrpSpPr/>
          <p:nvPr/>
        </p:nvGrpSpPr>
        <p:grpSpPr>
          <a:xfrm rot="20495059">
            <a:off x="8668007" y="3991983"/>
            <a:ext cx="3461767" cy="2474223"/>
            <a:chOff x="869049" y="344556"/>
            <a:chExt cx="8542554" cy="6004916"/>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AF5E816A-082F-4D10-A50C-DAF5D31B16F7}"/>
                </a:ext>
              </a:extLst>
            </p:cNvPr>
            <p:cNvPicPr>
              <a:picLocks noChangeAspect="1"/>
            </p:cNvPicPr>
            <p:nvPr/>
          </p:nvPicPr>
          <p:blipFill>
            <a:blip r:embed="rId2"/>
            <a:stretch>
              <a:fillRect/>
            </a:stretch>
          </p:blipFill>
          <p:spPr>
            <a:xfrm>
              <a:off x="869049" y="577058"/>
              <a:ext cx="8542554" cy="5772414"/>
            </a:xfrm>
            <a:prstGeom prst="rect">
              <a:avLst/>
            </a:prstGeom>
            <a:ln w="12700">
              <a:solidFill>
                <a:schemeClr val="bg1">
                  <a:lumMod val="65000"/>
                </a:schemeClr>
              </a:solidFill>
            </a:ln>
          </p:spPr>
        </p:pic>
        <p:pic>
          <p:nvPicPr>
            <p:cNvPr id="7" name="Picture 2" descr="Time to update stamp Royalty Free Vector Image">
              <a:extLst>
                <a:ext uri="{FF2B5EF4-FFF2-40B4-BE49-F238E27FC236}">
                  <a16:creationId xmlns:a16="http://schemas.microsoft.com/office/drawing/2014/main" id="{23AA8609-EA0D-4E75-92DC-C3A2B0308A6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900" r="99100">
                          <a14:foregroundMark x1="7400" y1="52308" x2="9000" y2="62051"/>
                          <a14:foregroundMark x1="4600" y1="48205" x2="9400" y2="46923"/>
                          <a14:foregroundMark x1="12000" y1="46154" x2="13900" y2="59103"/>
                          <a14:foregroundMark x1="10100" y1="66026" x2="66200" y2="53462"/>
                          <a14:foregroundMark x1="5200" y1="43462" x2="39700" y2="35513"/>
                          <a14:foregroundMark x1="67000" y1="29231" x2="81800" y2="26026"/>
                          <a14:foregroundMark x1="15000" y1="47564" x2="17200" y2="56795"/>
                          <a14:foregroundMark x1="25500" y1="45385" x2="27200" y2="56410"/>
                          <a14:foregroundMark x1="29300" y1="42949" x2="28100" y2="42436"/>
                          <a14:foregroundMark x1="30000" y1="49872" x2="28600" y2="49487"/>
                          <a14:foregroundMark x1="31300" y1="57564" x2="29300" y2="57308"/>
                          <a14:foregroundMark x1="34500" y1="40897" x2="39600" y2="39359"/>
                          <a14:foregroundMark x1="38200" y1="44487" x2="39700" y2="53718"/>
                          <a14:foregroundMark x1="43500" y1="39103" x2="42900" y2="45769"/>
                          <a14:foregroundMark x1="54300" y1="38462" x2="55000" y2="46923"/>
                          <a14:foregroundMark x1="58900" y1="38462" x2="59500" y2="42564"/>
                          <a14:foregroundMark x1="62300" y1="37051" x2="62900" y2="43462"/>
                          <a14:foregroundMark x1="65400" y1="35128" x2="66700" y2="38205"/>
                          <a14:foregroundMark x1="69400" y1="34359" x2="70300" y2="40897"/>
                          <a14:foregroundMark x1="79400" y1="31795" x2="81500" y2="37692"/>
                          <a14:foregroundMark x1="83400" y1="30256" x2="85900" y2="30000"/>
                          <a14:foregroundMark x1="85900" y1="34103" x2="86800" y2="38718"/>
                          <a14:foregroundMark x1="90500" y1="29359" x2="90900" y2="34359"/>
                          <a14:foregroundMark x1="94500" y1="42949" x2="95600" y2="42821"/>
                          <a14:backgroundMark x1="32800" y1="47051" x2="32800" y2="47051"/>
                          <a14:backgroundMark x1="32100" y1="41795" x2="36100" y2="55769"/>
                          <a14:backgroundMark x1="4600" y1="45256" x2="27000" y2="40256"/>
                          <a14:backgroundMark x1="38100" y1="37436" x2="47800" y2="35128"/>
                          <a14:backgroundMark x1="55900" y1="35385" x2="57800" y2="47564"/>
                          <a14:backgroundMark x1="61700" y1="46923" x2="62300" y2="50000"/>
                          <a14:backgroundMark x1="60700" y1="38718" x2="61300" y2="41667"/>
                        </a14:backgroundRemoval>
                      </a14:imgEffect>
                    </a14:imgLayer>
                  </a14:imgProps>
                </a:ext>
                <a:ext uri="{28A0092B-C50C-407E-A947-70E740481C1C}">
                  <a14:useLocalDpi xmlns:a14="http://schemas.microsoft.com/office/drawing/2010/main" val="0"/>
                </a:ext>
              </a:extLst>
            </a:blip>
            <a:srcRect/>
            <a:stretch>
              <a:fillRect/>
            </a:stretch>
          </p:blipFill>
          <p:spPr bwMode="auto">
            <a:xfrm>
              <a:off x="1186529" y="344556"/>
              <a:ext cx="7591711" cy="592153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2" name="Title 1">
            <a:extLst>
              <a:ext uri="{FF2B5EF4-FFF2-40B4-BE49-F238E27FC236}">
                <a16:creationId xmlns:a16="http://schemas.microsoft.com/office/drawing/2014/main" id="{B6B48DA0-C439-4203-B340-F36B96DAB7D7}"/>
              </a:ext>
            </a:extLst>
          </p:cNvPr>
          <p:cNvSpPr txBox="1">
            <a:spLocks/>
          </p:cNvSpPr>
          <p:nvPr/>
        </p:nvSpPr>
        <p:spPr>
          <a:xfrm>
            <a:off x="581021" y="375232"/>
            <a:ext cx="9315453" cy="1051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8000"/>
                </a:solidFill>
                <a:latin typeface="Calibri"/>
                <a:cs typeface="Arial"/>
              </a:rPr>
              <a:t>Facilities Master Plan – It’s That Time Again</a:t>
            </a:r>
          </a:p>
        </p:txBody>
      </p:sp>
      <p:sp>
        <p:nvSpPr>
          <p:cNvPr id="16" name="Rectangle 6">
            <a:extLst>
              <a:ext uri="{FF2B5EF4-FFF2-40B4-BE49-F238E27FC236}">
                <a16:creationId xmlns:a16="http://schemas.microsoft.com/office/drawing/2014/main" id="{61308DA9-D24C-478F-AA8C-0171A0D91BAA}"/>
              </a:ext>
            </a:extLst>
          </p:cNvPr>
          <p:cNvSpPr/>
          <p:nvPr/>
        </p:nvSpPr>
        <p:spPr>
          <a:xfrm>
            <a:off x="697102" y="1188492"/>
            <a:ext cx="914400" cy="82296"/>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effectLst>
                <a:outerShdw dist="19048" dir="2700000">
                  <a:srgbClr val="000000"/>
                </a:outerShdw>
              </a:effectLst>
              <a:uFillTx/>
              <a:latin typeface="Calibri"/>
            </a:endParaRPr>
          </a:p>
        </p:txBody>
      </p:sp>
    </p:spTree>
    <p:extLst>
      <p:ext uri="{BB962C8B-B14F-4D97-AF65-F5344CB8AC3E}">
        <p14:creationId xmlns:p14="http://schemas.microsoft.com/office/powerpoint/2010/main" val="1907111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1DD0-EC99-CDFF-AE9D-D6C5864282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3A8080-6B27-121C-0B0F-EC04F1F729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C07CA53-BFBA-B687-93E7-4517355D3647}"/>
              </a:ext>
            </a:extLst>
          </p:cNvPr>
          <p:cNvPicPr>
            <a:picLocks noChangeAspect="1"/>
          </p:cNvPicPr>
          <p:nvPr/>
        </p:nvPicPr>
        <p:blipFill>
          <a:blip r:embed="rId2"/>
          <a:stretch>
            <a:fillRect/>
          </a:stretch>
        </p:blipFill>
        <p:spPr>
          <a:xfrm>
            <a:off x="483741" y="0"/>
            <a:ext cx="11224517" cy="6858000"/>
          </a:xfrm>
          <a:prstGeom prst="rect">
            <a:avLst/>
          </a:prstGeom>
        </p:spPr>
      </p:pic>
      <p:sp>
        <p:nvSpPr>
          <p:cNvPr id="6" name="TextBox 5">
            <a:extLst>
              <a:ext uri="{FF2B5EF4-FFF2-40B4-BE49-F238E27FC236}">
                <a16:creationId xmlns:a16="http://schemas.microsoft.com/office/drawing/2014/main" id="{0C92BB03-D218-31D5-57AF-9B2AEB036EB7}"/>
              </a:ext>
            </a:extLst>
          </p:cNvPr>
          <p:cNvSpPr txBox="1"/>
          <p:nvPr/>
        </p:nvSpPr>
        <p:spPr>
          <a:xfrm>
            <a:off x="6513922" y="5128182"/>
            <a:ext cx="1197204" cy="830997"/>
          </a:xfrm>
          <a:prstGeom prst="rect">
            <a:avLst/>
          </a:prstGeom>
          <a:solidFill>
            <a:srgbClr val="FFC000"/>
          </a:solidFill>
        </p:spPr>
        <p:txBody>
          <a:bodyPr wrap="square" rtlCol="0">
            <a:spAutoFit/>
          </a:bodyPr>
          <a:lstStyle/>
          <a:p>
            <a:r>
              <a:rPr lang="en-US" sz="1600" dirty="0"/>
              <a:t>CNTL 2 Renovation 12/23-8/24</a:t>
            </a:r>
          </a:p>
        </p:txBody>
      </p:sp>
      <p:sp>
        <p:nvSpPr>
          <p:cNvPr id="7" name="Freeform: Shape 6">
            <a:extLst>
              <a:ext uri="{FF2B5EF4-FFF2-40B4-BE49-F238E27FC236}">
                <a16:creationId xmlns:a16="http://schemas.microsoft.com/office/drawing/2014/main" id="{978D5D80-C595-5307-7882-D1C07C66F8E2}"/>
              </a:ext>
            </a:extLst>
          </p:cNvPr>
          <p:cNvSpPr/>
          <p:nvPr/>
        </p:nvSpPr>
        <p:spPr>
          <a:xfrm>
            <a:off x="7051249" y="4402318"/>
            <a:ext cx="622170" cy="707010"/>
          </a:xfrm>
          <a:custGeom>
            <a:avLst/>
            <a:gdLst>
              <a:gd name="connsiteX0" fmla="*/ 65988 w 622170"/>
              <a:gd name="connsiteY0" fmla="*/ 0 h 707010"/>
              <a:gd name="connsiteX1" fmla="*/ 0 w 622170"/>
              <a:gd name="connsiteY1" fmla="*/ 707010 h 707010"/>
              <a:gd name="connsiteX2" fmla="*/ 461914 w 622170"/>
              <a:gd name="connsiteY2" fmla="*/ 688156 h 707010"/>
              <a:gd name="connsiteX3" fmla="*/ 584462 w 622170"/>
              <a:gd name="connsiteY3" fmla="*/ 461913 h 707010"/>
              <a:gd name="connsiteX4" fmla="*/ 622170 w 622170"/>
              <a:gd name="connsiteY4" fmla="*/ 150828 h 707010"/>
              <a:gd name="connsiteX5" fmla="*/ 490194 w 622170"/>
              <a:gd name="connsiteY5" fmla="*/ 18853 h 707010"/>
              <a:gd name="connsiteX6" fmla="*/ 65988 w 622170"/>
              <a:gd name="connsiteY6" fmla="*/ 0 h 7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170" h="707010">
                <a:moveTo>
                  <a:pt x="65988" y="0"/>
                </a:moveTo>
                <a:lnTo>
                  <a:pt x="0" y="707010"/>
                </a:lnTo>
                <a:lnTo>
                  <a:pt x="461914" y="688156"/>
                </a:lnTo>
                <a:lnTo>
                  <a:pt x="584462" y="461913"/>
                </a:lnTo>
                <a:lnTo>
                  <a:pt x="622170" y="150828"/>
                </a:lnTo>
                <a:lnTo>
                  <a:pt x="490194" y="18853"/>
                </a:lnTo>
                <a:lnTo>
                  <a:pt x="65988" y="0"/>
                </a:lnTo>
                <a:close/>
              </a:path>
            </a:pathLst>
          </a:custGeom>
          <a:solidFill>
            <a:srgbClr val="FFC000">
              <a:alpha val="45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AA7872C-B940-236A-61EA-C5F9DF4C80D4}"/>
              </a:ext>
            </a:extLst>
          </p:cNvPr>
          <p:cNvSpPr/>
          <p:nvPr/>
        </p:nvSpPr>
        <p:spPr>
          <a:xfrm>
            <a:off x="7626285" y="3007151"/>
            <a:ext cx="311084" cy="499620"/>
          </a:xfrm>
          <a:custGeom>
            <a:avLst/>
            <a:gdLst>
              <a:gd name="connsiteX0" fmla="*/ 0 w 311084"/>
              <a:gd name="connsiteY0" fmla="*/ 18853 h 499620"/>
              <a:gd name="connsiteX1" fmla="*/ 0 w 311084"/>
              <a:gd name="connsiteY1" fmla="*/ 18853 h 499620"/>
              <a:gd name="connsiteX2" fmla="*/ 18853 w 311084"/>
              <a:gd name="connsiteY2" fmla="*/ 122548 h 499620"/>
              <a:gd name="connsiteX3" fmla="*/ 28280 w 311084"/>
              <a:gd name="connsiteY3" fmla="*/ 235670 h 499620"/>
              <a:gd name="connsiteX4" fmla="*/ 37707 w 311084"/>
              <a:gd name="connsiteY4" fmla="*/ 254523 h 499620"/>
              <a:gd name="connsiteX5" fmla="*/ 75414 w 311084"/>
              <a:gd name="connsiteY5" fmla="*/ 433633 h 499620"/>
              <a:gd name="connsiteX6" fmla="*/ 122548 w 311084"/>
              <a:gd name="connsiteY6" fmla="*/ 499620 h 499620"/>
              <a:gd name="connsiteX7" fmla="*/ 311084 w 311084"/>
              <a:gd name="connsiteY7" fmla="*/ 414779 h 499620"/>
              <a:gd name="connsiteX8" fmla="*/ 263950 w 311084"/>
              <a:gd name="connsiteY8" fmla="*/ 188536 h 499620"/>
              <a:gd name="connsiteX9" fmla="*/ 179109 w 311084"/>
              <a:gd name="connsiteY9" fmla="*/ 0 h 499620"/>
              <a:gd name="connsiteX10" fmla="*/ 0 w 311084"/>
              <a:gd name="connsiteY10" fmla="*/ 18853 h 4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084" h="499620">
                <a:moveTo>
                  <a:pt x="0" y="18853"/>
                </a:moveTo>
                <a:lnTo>
                  <a:pt x="0" y="18853"/>
                </a:lnTo>
                <a:cubicBezTo>
                  <a:pt x="6284" y="53418"/>
                  <a:pt x="14309" y="87711"/>
                  <a:pt x="18853" y="122548"/>
                </a:cubicBezTo>
                <a:cubicBezTo>
                  <a:pt x="23747" y="160068"/>
                  <a:pt x="28280" y="235670"/>
                  <a:pt x="28280" y="235670"/>
                </a:cubicBezTo>
                <a:lnTo>
                  <a:pt x="37707" y="254523"/>
                </a:lnTo>
                <a:lnTo>
                  <a:pt x="75414" y="433633"/>
                </a:lnTo>
                <a:lnTo>
                  <a:pt x="122548" y="499620"/>
                </a:lnTo>
                <a:lnTo>
                  <a:pt x="311084" y="414779"/>
                </a:lnTo>
                <a:lnTo>
                  <a:pt x="263950" y="188536"/>
                </a:lnTo>
                <a:lnTo>
                  <a:pt x="179109" y="0"/>
                </a:lnTo>
                <a:lnTo>
                  <a:pt x="0" y="18853"/>
                </a:lnTo>
                <a:close/>
              </a:path>
            </a:pathLst>
          </a:custGeom>
          <a:solidFill>
            <a:srgbClr val="FFC000">
              <a:alpha val="45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AC7B464-9019-7A39-7880-72A8C6D7AC5B}"/>
              </a:ext>
            </a:extLst>
          </p:cNvPr>
          <p:cNvSpPr/>
          <p:nvPr/>
        </p:nvSpPr>
        <p:spPr>
          <a:xfrm>
            <a:off x="6212264" y="1178351"/>
            <a:ext cx="688157" cy="744717"/>
          </a:xfrm>
          <a:custGeom>
            <a:avLst/>
            <a:gdLst>
              <a:gd name="connsiteX0" fmla="*/ 28280 w 688157"/>
              <a:gd name="connsiteY0" fmla="*/ 0 h 744717"/>
              <a:gd name="connsiteX1" fmla="*/ 0 w 688157"/>
              <a:gd name="connsiteY1" fmla="*/ 546754 h 744717"/>
              <a:gd name="connsiteX2" fmla="*/ 499621 w 688157"/>
              <a:gd name="connsiteY2" fmla="*/ 744717 h 744717"/>
              <a:gd name="connsiteX3" fmla="*/ 678730 w 688157"/>
              <a:gd name="connsiteY3" fmla="*/ 386498 h 744717"/>
              <a:gd name="connsiteX4" fmla="*/ 688157 w 688157"/>
              <a:gd name="connsiteY4" fmla="*/ 235670 h 744717"/>
              <a:gd name="connsiteX5" fmla="*/ 28280 w 688157"/>
              <a:gd name="connsiteY5" fmla="*/ 0 h 74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57" h="744717">
                <a:moveTo>
                  <a:pt x="28280" y="0"/>
                </a:moveTo>
                <a:lnTo>
                  <a:pt x="0" y="546754"/>
                </a:lnTo>
                <a:lnTo>
                  <a:pt x="499621" y="744717"/>
                </a:lnTo>
                <a:lnTo>
                  <a:pt x="678730" y="386498"/>
                </a:lnTo>
                <a:lnTo>
                  <a:pt x="688157" y="235670"/>
                </a:lnTo>
                <a:lnTo>
                  <a:pt x="28280" y="0"/>
                </a:lnTo>
                <a:close/>
              </a:path>
            </a:pathLst>
          </a:custGeom>
          <a:solidFill>
            <a:srgbClr val="FFC000">
              <a:alpha val="45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DF4B1B-351C-153D-94D4-757BD4394636}"/>
              </a:ext>
            </a:extLst>
          </p:cNvPr>
          <p:cNvSpPr/>
          <p:nvPr/>
        </p:nvSpPr>
        <p:spPr>
          <a:xfrm rot="1494902">
            <a:off x="10378911" y="2790334"/>
            <a:ext cx="377073" cy="21681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3E27080-B642-AF6B-6943-FBF579EF840E}"/>
              </a:ext>
            </a:extLst>
          </p:cNvPr>
          <p:cNvSpPr/>
          <p:nvPr/>
        </p:nvSpPr>
        <p:spPr>
          <a:xfrm>
            <a:off x="2780907" y="3685880"/>
            <a:ext cx="1121790" cy="810706"/>
          </a:xfrm>
          <a:custGeom>
            <a:avLst/>
            <a:gdLst>
              <a:gd name="connsiteX0" fmla="*/ 0 w 1121790"/>
              <a:gd name="connsiteY0" fmla="*/ 188536 h 810706"/>
              <a:gd name="connsiteX1" fmla="*/ 0 w 1121790"/>
              <a:gd name="connsiteY1" fmla="*/ 443060 h 810706"/>
              <a:gd name="connsiteX2" fmla="*/ 725864 w 1121790"/>
              <a:gd name="connsiteY2" fmla="*/ 490194 h 810706"/>
              <a:gd name="connsiteX3" fmla="*/ 688157 w 1121790"/>
              <a:gd name="connsiteY3" fmla="*/ 782425 h 810706"/>
              <a:gd name="connsiteX4" fmla="*/ 1046375 w 1121790"/>
              <a:gd name="connsiteY4" fmla="*/ 810706 h 810706"/>
              <a:gd name="connsiteX5" fmla="*/ 1121790 w 1121790"/>
              <a:gd name="connsiteY5" fmla="*/ 273378 h 810706"/>
              <a:gd name="connsiteX6" fmla="*/ 725864 w 1121790"/>
              <a:gd name="connsiteY6" fmla="*/ 113122 h 810706"/>
              <a:gd name="connsiteX7" fmla="*/ 546755 w 1121790"/>
              <a:gd name="connsiteY7" fmla="*/ 18854 h 810706"/>
              <a:gd name="connsiteX8" fmla="*/ 179109 w 1121790"/>
              <a:gd name="connsiteY8" fmla="*/ 0 h 810706"/>
              <a:gd name="connsiteX9" fmla="*/ 75415 w 1121790"/>
              <a:gd name="connsiteY9" fmla="*/ 0 h 810706"/>
              <a:gd name="connsiteX10" fmla="*/ 0 w 1121790"/>
              <a:gd name="connsiteY10" fmla="*/ 188536 h 81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790" h="810706">
                <a:moveTo>
                  <a:pt x="0" y="188536"/>
                </a:moveTo>
                <a:lnTo>
                  <a:pt x="0" y="443060"/>
                </a:lnTo>
                <a:lnTo>
                  <a:pt x="725864" y="490194"/>
                </a:lnTo>
                <a:lnTo>
                  <a:pt x="688157" y="782425"/>
                </a:lnTo>
                <a:lnTo>
                  <a:pt x="1046375" y="810706"/>
                </a:lnTo>
                <a:lnTo>
                  <a:pt x="1121790" y="273378"/>
                </a:lnTo>
                <a:lnTo>
                  <a:pt x="725864" y="113122"/>
                </a:lnTo>
                <a:lnTo>
                  <a:pt x="546755" y="18854"/>
                </a:lnTo>
                <a:lnTo>
                  <a:pt x="179109" y="0"/>
                </a:lnTo>
                <a:lnTo>
                  <a:pt x="75415" y="0"/>
                </a:lnTo>
                <a:lnTo>
                  <a:pt x="0" y="188536"/>
                </a:lnTo>
                <a:close/>
              </a:path>
            </a:pathLst>
          </a:custGeom>
          <a:solidFill>
            <a:srgbClr val="FFC000">
              <a:alpha val="45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53DAB2B-2A01-BDBE-80F2-F64484F3396A}"/>
              </a:ext>
            </a:extLst>
          </p:cNvPr>
          <p:cNvSpPr/>
          <p:nvPr/>
        </p:nvSpPr>
        <p:spPr>
          <a:xfrm>
            <a:off x="1800520" y="2488676"/>
            <a:ext cx="1291472" cy="848413"/>
          </a:xfrm>
          <a:custGeom>
            <a:avLst/>
            <a:gdLst>
              <a:gd name="connsiteX0" fmla="*/ 0 w 1291472"/>
              <a:gd name="connsiteY0" fmla="*/ 84842 h 848413"/>
              <a:gd name="connsiteX1" fmla="*/ 329938 w 1291472"/>
              <a:gd name="connsiteY1" fmla="*/ 405353 h 848413"/>
              <a:gd name="connsiteX2" fmla="*/ 575035 w 1291472"/>
              <a:gd name="connsiteY2" fmla="*/ 631596 h 848413"/>
              <a:gd name="connsiteX3" fmla="*/ 725864 w 1291472"/>
              <a:gd name="connsiteY3" fmla="*/ 782425 h 848413"/>
              <a:gd name="connsiteX4" fmla="*/ 867266 w 1291472"/>
              <a:gd name="connsiteY4" fmla="*/ 848413 h 848413"/>
              <a:gd name="connsiteX5" fmla="*/ 1168923 w 1291472"/>
              <a:gd name="connsiteY5" fmla="*/ 772998 h 848413"/>
              <a:gd name="connsiteX6" fmla="*/ 1291472 w 1291472"/>
              <a:gd name="connsiteY6" fmla="*/ 603316 h 848413"/>
              <a:gd name="connsiteX7" fmla="*/ 999241 w 1291472"/>
              <a:gd name="connsiteY7" fmla="*/ 405353 h 848413"/>
              <a:gd name="connsiteX8" fmla="*/ 301657 w 1291472"/>
              <a:gd name="connsiteY8" fmla="*/ 75415 h 848413"/>
              <a:gd name="connsiteX9" fmla="*/ 0 w 1291472"/>
              <a:gd name="connsiteY9" fmla="*/ 0 h 848413"/>
              <a:gd name="connsiteX10" fmla="*/ 0 w 1291472"/>
              <a:gd name="connsiteY10" fmla="*/ 84842 h 84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472" h="848413">
                <a:moveTo>
                  <a:pt x="0" y="84842"/>
                </a:moveTo>
                <a:lnTo>
                  <a:pt x="329938" y="405353"/>
                </a:lnTo>
                <a:lnTo>
                  <a:pt x="575035" y="631596"/>
                </a:lnTo>
                <a:lnTo>
                  <a:pt x="725864" y="782425"/>
                </a:lnTo>
                <a:lnTo>
                  <a:pt x="867266" y="848413"/>
                </a:lnTo>
                <a:lnTo>
                  <a:pt x="1168923" y="772998"/>
                </a:lnTo>
                <a:lnTo>
                  <a:pt x="1291472" y="603316"/>
                </a:lnTo>
                <a:lnTo>
                  <a:pt x="999241" y="405353"/>
                </a:lnTo>
                <a:lnTo>
                  <a:pt x="301657" y="75415"/>
                </a:lnTo>
                <a:lnTo>
                  <a:pt x="0" y="0"/>
                </a:lnTo>
                <a:lnTo>
                  <a:pt x="0" y="84842"/>
                </a:lnTo>
                <a:close/>
              </a:path>
            </a:pathLst>
          </a:custGeom>
          <a:solidFill>
            <a:srgbClr val="FFC000">
              <a:alpha val="45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6FF5978-5FAD-AFAD-BDAD-060370804B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32" b="95972" l="8863" r="94995">
                        <a14:foregroundMark x1="25756" y1="11208" x2="19917" y2="18564"/>
                        <a14:foregroundMark x1="19917" y1="18564" x2="7299" y2="92820"/>
                        <a14:foregroundMark x1="7299" y1="92820" x2="13556" y2="97548"/>
                        <a14:foregroundMark x1="13556" y1="97548" x2="61627" y2="78459"/>
                        <a14:foregroundMark x1="61627" y1="78459" x2="95829" y2="51664"/>
                        <a14:foregroundMark x1="95829" y1="51664" x2="95099" y2="40806"/>
                        <a14:foregroundMark x1="95099" y1="40806" x2="24713" y2="10858"/>
                        <a14:foregroundMark x1="23566" y1="11559" x2="15016" y2="24694"/>
                        <a14:foregroundMark x1="15016" y1="24694" x2="12826" y2="33625"/>
                        <a14:foregroundMark x1="12826" y1="33625" x2="11157" y2="57968"/>
                        <a14:foregroundMark x1="11157" y1="57968" x2="6361" y2="79159"/>
                        <a14:foregroundMark x1="6361" y1="79159" x2="5631" y2="89667"/>
                        <a14:foregroundMark x1="5631" y1="89667" x2="10010" y2="96497"/>
                        <a14:foregroundMark x1="10010" y1="96497" x2="16267" y2="96497"/>
                        <a14:foregroundMark x1="16267" y1="96497" x2="21689" y2="96147"/>
                        <a14:foregroundMark x1="21689" y1="96147" x2="28363" y2="88967"/>
                        <a14:foregroundMark x1="28363" y1="88967" x2="32742" y2="28897"/>
                        <a14:foregroundMark x1="32742" y1="28897" x2="30031" y2="14361"/>
                        <a14:foregroundMark x1="30031" y1="14361" x2="24505" y2="11384"/>
                        <a14:foregroundMark x1="24505" y1="11384" x2="23566" y2="11384"/>
                        <a14:foregroundMark x1="10323" y1="90018" x2="8863" y2="95271"/>
                        <a14:foregroundMark x1="44734" y1="40280" x2="48801" y2="51489"/>
                        <a14:foregroundMark x1="48801" y1="51489" x2="50574" y2="61646"/>
                        <a14:foregroundMark x1="50574" y1="61646" x2="50574" y2="61996"/>
                        <a14:foregroundMark x1="60375" y1="67601" x2="61835" y2="53940"/>
                        <a14:foregroundMark x1="61835" y1="53940" x2="48071" y2="33625"/>
                        <a14:foregroundMark x1="48071" y1="33625" x2="33055" y2="55166"/>
                        <a14:foregroundMark x1="33055" y1="55166" x2="50365" y2="66375"/>
                        <a14:foregroundMark x1="50365" y1="66375" x2="57664" y2="58319"/>
                        <a14:foregroundMark x1="57664" y1="58319" x2="57664" y2="57443"/>
                        <a14:foregroundMark x1="26694" y1="25394" x2="21689" y2="32049"/>
                        <a14:foregroundMark x1="21689" y1="32049" x2="24609" y2="26445"/>
                      </a14:backgroundRemoval>
                    </a14:imgEffect>
                  </a14:imgLayer>
                </a14:imgProps>
              </a:ext>
            </a:extLst>
          </a:blip>
          <a:stretch>
            <a:fillRect/>
          </a:stretch>
        </p:blipFill>
        <p:spPr>
          <a:xfrm rot="341879">
            <a:off x="5739522" y="1913143"/>
            <a:ext cx="2139884" cy="1274112"/>
          </a:xfrm>
          <a:prstGeom prst="rect">
            <a:avLst/>
          </a:prstGeom>
        </p:spPr>
      </p:pic>
      <p:sp>
        <p:nvSpPr>
          <p:cNvPr id="14" name="Freeform: Shape 13">
            <a:extLst>
              <a:ext uri="{FF2B5EF4-FFF2-40B4-BE49-F238E27FC236}">
                <a16:creationId xmlns:a16="http://schemas.microsoft.com/office/drawing/2014/main" id="{68E14300-77EE-9BD5-47BD-B9B7397E4C23}"/>
              </a:ext>
            </a:extLst>
          </p:cNvPr>
          <p:cNvSpPr/>
          <p:nvPr/>
        </p:nvSpPr>
        <p:spPr>
          <a:xfrm>
            <a:off x="5750351" y="1762812"/>
            <a:ext cx="2139884" cy="1348033"/>
          </a:xfrm>
          <a:custGeom>
            <a:avLst/>
            <a:gdLst>
              <a:gd name="connsiteX0" fmla="*/ 0 w 2139884"/>
              <a:gd name="connsiteY0" fmla="*/ 1310326 h 1348033"/>
              <a:gd name="connsiteX1" fmla="*/ 320511 w 2139884"/>
              <a:gd name="connsiteY1" fmla="*/ 1348033 h 1348033"/>
              <a:gd name="connsiteX2" fmla="*/ 838985 w 2139884"/>
              <a:gd name="connsiteY2" fmla="*/ 1300899 h 1348033"/>
              <a:gd name="connsiteX3" fmla="*/ 1300898 w 2139884"/>
              <a:gd name="connsiteY3" fmla="*/ 1225485 h 1348033"/>
              <a:gd name="connsiteX4" fmla="*/ 1574276 w 2139884"/>
              <a:gd name="connsiteY4" fmla="*/ 1159497 h 1348033"/>
              <a:gd name="connsiteX5" fmla="*/ 1979628 w 2139884"/>
              <a:gd name="connsiteY5" fmla="*/ 1008668 h 1348033"/>
              <a:gd name="connsiteX6" fmla="*/ 2139884 w 2139884"/>
              <a:gd name="connsiteY6" fmla="*/ 923827 h 1348033"/>
              <a:gd name="connsiteX7" fmla="*/ 2092750 w 2139884"/>
              <a:gd name="connsiteY7" fmla="*/ 848413 h 1348033"/>
              <a:gd name="connsiteX8" fmla="*/ 2064470 w 2139884"/>
              <a:gd name="connsiteY8" fmla="*/ 791852 h 1348033"/>
              <a:gd name="connsiteX9" fmla="*/ 1838226 w 2139884"/>
              <a:gd name="connsiteY9" fmla="*/ 650450 h 1348033"/>
              <a:gd name="connsiteX10" fmla="*/ 1857080 w 2139884"/>
              <a:gd name="connsiteY10" fmla="*/ 565609 h 1348033"/>
              <a:gd name="connsiteX11" fmla="*/ 405352 w 2139884"/>
              <a:gd name="connsiteY11" fmla="*/ 0 h 1348033"/>
              <a:gd name="connsiteX12" fmla="*/ 320511 w 2139884"/>
              <a:gd name="connsiteY12" fmla="*/ 216817 h 1348033"/>
              <a:gd name="connsiteX13" fmla="*/ 245096 w 2139884"/>
              <a:gd name="connsiteY13" fmla="*/ 575035 h 1348033"/>
              <a:gd name="connsiteX14" fmla="*/ 131975 w 2139884"/>
              <a:gd name="connsiteY14" fmla="*/ 895547 h 1348033"/>
              <a:gd name="connsiteX15" fmla="*/ 65987 w 2139884"/>
              <a:gd name="connsiteY15" fmla="*/ 1065229 h 1348033"/>
              <a:gd name="connsiteX16" fmla="*/ 0 w 2139884"/>
              <a:gd name="connsiteY16" fmla="*/ 1310326 h 134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39884" h="1348033">
                <a:moveTo>
                  <a:pt x="0" y="1310326"/>
                </a:moveTo>
                <a:lnTo>
                  <a:pt x="320511" y="1348033"/>
                </a:lnTo>
                <a:lnTo>
                  <a:pt x="838985" y="1300899"/>
                </a:lnTo>
                <a:lnTo>
                  <a:pt x="1300898" y="1225485"/>
                </a:lnTo>
                <a:lnTo>
                  <a:pt x="1574276" y="1159497"/>
                </a:lnTo>
                <a:lnTo>
                  <a:pt x="1979628" y="1008668"/>
                </a:lnTo>
                <a:lnTo>
                  <a:pt x="2139884" y="923827"/>
                </a:lnTo>
                <a:lnTo>
                  <a:pt x="2092750" y="848413"/>
                </a:lnTo>
                <a:lnTo>
                  <a:pt x="2064470" y="791852"/>
                </a:lnTo>
                <a:lnTo>
                  <a:pt x="1838226" y="650450"/>
                </a:lnTo>
                <a:lnTo>
                  <a:pt x="1857080" y="565609"/>
                </a:lnTo>
                <a:lnTo>
                  <a:pt x="405352" y="0"/>
                </a:lnTo>
                <a:lnTo>
                  <a:pt x="320511" y="216817"/>
                </a:lnTo>
                <a:lnTo>
                  <a:pt x="245096" y="575035"/>
                </a:lnTo>
                <a:lnTo>
                  <a:pt x="131975" y="895547"/>
                </a:lnTo>
                <a:lnTo>
                  <a:pt x="65987" y="1065229"/>
                </a:lnTo>
                <a:lnTo>
                  <a:pt x="0" y="1310326"/>
                </a:lnTo>
                <a:close/>
              </a:path>
            </a:pathLst>
          </a:custGeom>
          <a:solidFill>
            <a:srgbClr val="FFC000">
              <a:alpha val="45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70F0FDF-BCC1-5513-FBC2-36DBFB75FFF8}"/>
              </a:ext>
            </a:extLst>
          </p:cNvPr>
          <p:cNvSpPr/>
          <p:nvPr/>
        </p:nvSpPr>
        <p:spPr>
          <a:xfrm>
            <a:off x="6287678" y="0"/>
            <a:ext cx="4119514" cy="1376313"/>
          </a:xfrm>
          <a:custGeom>
            <a:avLst/>
            <a:gdLst>
              <a:gd name="connsiteX0" fmla="*/ 0 w 4119514"/>
              <a:gd name="connsiteY0" fmla="*/ 1046375 h 1376313"/>
              <a:gd name="connsiteX1" fmla="*/ 744718 w 4119514"/>
              <a:gd name="connsiteY1" fmla="*/ 1376313 h 1376313"/>
              <a:gd name="connsiteX2" fmla="*/ 791852 w 4119514"/>
              <a:gd name="connsiteY2" fmla="*/ 688157 h 1376313"/>
              <a:gd name="connsiteX3" fmla="*/ 895547 w 4119514"/>
              <a:gd name="connsiteY3" fmla="*/ 452487 h 1376313"/>
              <a:gd name="connsiteX4" fmla="*/ 2036190 w 4119514"/>
              <a:gd name="connsiteY4" fmla="*/ 697584 h 1376313"/>
              <a:gd name="connsiteX5" fmla="*/ 2441543 w 4119514"/>
              <a:gd name="connsiteY5" fmla="*/ 197963 h 1376313"/>
              <a:gd name="connsiteX6" fmla="*/ 3799002 w 4119514"/>
              <a:gd name="connsiteY6" fmla="*/ 782425 h 1376313"/>
              <a:gd name="connsiteX7" fmla="*/ 4119514 w 4119514"/>
              <a:gd name="connsiteY7" fmla="*/ 18854 h 1376313"/>
              <a:gd name="connsiteX8" fmla="*/ 329938 w 4119514"/>
              <a:gd name="connsiteY8" fmla="*/ 0 h 1376313"/>
              <a:gd name="connsiteX9" fmla="*/ 0 w 4119514"/>
              <a:gd name="connsiteY9" fmla="*/ 1046375 h 137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9514" h="1376313">
                <a:moveTo>
                  <a:pt x="0" y="1046375"/>
                </a:moveTo>
                <a:lnTo>
                  <a:pt x="744718" y="1376313"/>
                </a:lnTo>
                <a:lnTo>
                  <a:pt x="791852" y="688157"/>
                </a:lnTo>
                <a:lnTo>
                  <a:pt x="895547" y="452487"/>
                </a:lnTo>
                <a:lnTo>
                  <a:pt x="2036190" y="697584"/>
                </a:lnTo>
                <a:lnTo>
                  <a:pt x="2441543" y="197963"/>
                </a:lnTo>
                <a:lnTo>
                  <a:pt x="3799002" y="782425"/>
                </a:lnTo>
                <a:lnTo>
                  <a:pt x="4119514" y="18854"/>
                </a:lnTo>
                <a:lnTo>
                  <a:pt x="329938" y="0"/>
                </a:lnTo>
                <a:lnTo>
                  <a:pt x="0" y="1046375"/>
                </a:lnTo>
                <a:close/>
              </a:path>
            </a:pathLst>
          </a:custGeom>
          <a:solidFill>
            <a:srgbClr val="FFC000">
              <a:alpha val="45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032234C-27F2-EAB9-E2CD-2976D7561901}"/>
              </a:ext>
            </a:extLst>
          </p:cNvPr>
          <p:cNvSpPr txBox="1"/>
          <p:nvPr/>
        </p:nvSpPr>
        <p:spPr>
          <a:xfrm>
            <a:off x="1692898" y="4631523"/>
            <a:ext cx="1197204" cy="830997"/>
          </a:xfrm>
          <a:prstGeom prst="rect">
            <a:avLst/>
          </a:prstGeom>
          <a:solidFill>
            <a:srgbClr val="FFC000"/>
          </a:solidFill>
        </p:spPr>
        <p:txBody>
          <a:bodyPr wrap="square" rtlCol="0">
            <a:spAutoFit/>
          </a:bodyPr>
          <a:lstStyle/>
          <a:p>
            <a:r>
              <a:rPr lang="en-US" sz="1600" dirty="0"/>
              <a:t>CHL Renovation 4/24-8/24</a:t>
            </a:r>
          </a:p>
        </p:txBody>
      </p:sp>
      <p:sp>
        <p:nvSpPr>
          <p:cNvPr id="19" name="TextBox 18">
            <a:extLst>
              <a:ext uri="{FF2B5EF4-FFF2-40B4-BE49-F238E27FC236}">
                <a16:creationId xmlns:a16="http://schemas.microsoft.com/office/drawing/2014/main" id="{0B9FC2EC-6530-F75D-DC71-8F92EACC6E93}"/>
              </a:ext>
            </a:extLst>
          </p:cNvPr>
          <p:cNvSpPr txBox="1"/>
          <p:nvPr/>
        </p:nvSpPr>
        <p:spPr>
          <a:xfrm>
            <a:off x="4837831" y="1507569"/>
            <a:ext cx="1327298" cy="830997"/>
          </a:xfrm>
          <a:prstGeom prst="rect">
            <a:avLst/>
          </a:prstGeom>
          <a:solidFill>
            <a:srgbClr val="FFC000"/>
          </a:solidFill>
        </p:spPr>
        <p:txBody>
          <a:bodyPr wrap="square" rtlCol="0">
            <a:spAutoFit/>
          </a:bodyPr>
          <a:lstStyle/>
          <a:p>
            <a:r>
              <a:rPr lang="en-US" sz="1600" dirty="0"/>
              <a:t>PAC Construction 6/23-5/25</a:t>
            </a:r>
          </a:p>
        </p:txBody>
      </p:sp>
      <p:sp>
        <p:nvSpPr>
          <p:cNvPr id="21" name="Freeform: Shape 20">
            <a:extLst>
              <a:ext uri="{FF2B5EF4-FFF2-40B4-BE49-F238E27FC236}">
                <a16:creationId xmlns:a16="http://schemas.microsoft.com/office/drawing/2014/main" id="{74FCE923-6E1E-B279-639C-4EBA3EC37D64}"/>
              </a:ext>
            </a:extLst>
          </p:cNvPr>
          <p:cNvSpPr/>
          <p:nvPr/>
        </p:nvSpPr>
        <p:spPr>
          <a:xfrm>
            <a:off x="1451728" y="2121031"/>
            <a:ext cx="8870623" cy="1027522"/>
          </a:xfrm>
          <a:custGeom>
            <a:avLst/>
            <a:gdLst>
              <a:gd name="connsiteX0" fmla="*/ 8870623 w 8870623"/>
              <a:gd name="connsiteY0" fmla="*/ 0 h 1027522"/>
              <a:gd name="connsiteX1" fmla="*/ 8380429 w 8870623"/>
              <a:gd name="connsiteY1" fmla="*/ 28280 h 1027522"/>
              <a:gd name="connsiteX2" fmla="*/ 7805394 w 8870623"/>
              <a:gd name="connsiteY2" fmla="*/ 122548 h 1027522"/>
              <a:gd name="connsiteX3" fmla="*/ 7022969 w 8870623"/>
              <a:gd name="connsiteY3" fmla="*/ 348792 h 1027522"/>
              <a:gd name="connsiteX4" fmla="*/ 6513921 w 8870623"/>
              <a:gd name="connsiteY4" fmla="*/ 603315 h 1027522"/>
              <a:gd name="connsiteX5" fmla="*/ 5797484 w 8870623"/>
              <a:gd name="connsiteY5" fmla="*/ 876693 h 1027522"/>
              <a:gd name="connsiteX6" fmla="*/ 5137608 w 8870623"/>
              <a:gd name="connsiteY6" fmla="*/ 1018095 h 1027522"/>
              <a:gd name="connsiteX7" fmla="*/ 4600280 w 8870623"/>
              <a:gd name="connsiteY7" fmla="*/ 1027522 h 1027522"/>
              <a:gd name="connsiteX8" fmla="*/ 4034672 w 8870623"/>
              <a:gd name="connsiteY8" fmla="*/ 1018095 h 1027522"/>
              <a:gd name="connsiteX9" fmla="*/ 3403076 w 8870623"/>
              <a:gd name="connsiteY9" fmla="*/ 886120 h 1027522"/>
              <a:gd name="connsiteX10" fmla="*/ 3167406 w 8870623"/>
              <a:gd name="connsiteY10" fmla="*/ 829559 h 1027522"/>
              <a:gd name="connsiteX11" fmla="*/ 2714919 w 8870623"/>
              <a:gd name="connsiteY11" fmla="*/ 820132 h 1027522"/>
              <a:gd name="connsiteX12" fmla="*/ 2356701 w 8870623"/>
              <a:gd name="connsiteY12" fmla="*/ 848412 h 1027522"/>
              <a:gd name="connsiteX13" fmla="*/ 1998482 w 8870623"/>
              <a:gd name="connsiteY13" fmla="*/ 848412 h 1027522"/>
              <a:gd name="connsiteX14" fmla="*/ 1630837 w 8870623"/>
              <a:gd name="connsiteY14" fmla="*/ 782425 h 1027522"/>
              <a:gd name="connsiteX15" fmla="*/ 1159497 w 8870623"/>
              <a:gd name="connsiteY15" fmla="*/ 584462 h 1027522"/>
              <a:gd name="connsiteX16" fmla="*/ 631596 w 8870623"/>
              <a:gd name="connsiteY16" fmla="*/ 329938 h 1027522"/>
              <a:gd name="connsiteX17" fmla="*/ 311084 w 8870623"/>
              <a:gd name="connsiteY17" fmla="*/ 207390 h 1027522"/>
              <a:gd name="connsiteX18" fmla="*/ 0 w 8870623"/>
              <a:gd name="connsiteY18" fmla="*/ 160256 h 102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70623" h="1027522">
                <a:moveTo>
                  <a:pt x="8870623" y="0"/>
                </a:moveTo>
                <a:lnTo>
                  <a:pt x="8380429" y="28280"/>
                </a:lnTo>
                <a:lnTo>
                  <a:pt x="7805394" y="122548"/>
                </a:lnTo>
                <a:lnTo>
                  <a:pt x="7022969" y="348792"/>
                </a:lnTo>
                <a:lnTo>
                  <a:pt x="6513921" y="603315"/>
                </a:lnTo>
                <a:lnTo>
                  <a:pt x="5797484" y="876693"/>
                </a:lnTo>
                <a:lnTo>
                  <a:pt x="5137608" y="1018095"/>
                </a:lnTo>
                <a:lnTo>
                  <a:pt x="4600280" y="1027522"/>
                </a:lnTo>
                <a:lnTo>
                  <a:pt x="4034672" y="1018095"/>
                </a:lnTo>
                <a:lnTo>
                  <a:pt x="3403076" y="886120"/>
                </a:lnTo>
                <a:lnTo>
                  <a:pt x="3167406" y="829559"/>
                </a:lnTo>
                <a:lnTo>
                  <a:pt x="2714919" y="820132"/>
                </a:lnTo>
                <a:lnTo>
                  <a:pt x="2356701" y="848412"/>
                </a:lnTo>
                <a:lnTo>
                  <a:pt x="1998482" y="848412"/>
                </a:lnTo>
                <a:lnTo>
                  <a:pt x="1630837" y="782425"/>
                </a:lnTo>
                <a:lnTo>
                  <a:pt x="1159497" y="584462"/>
                </a:lnTo>
                <a:lnTo>
                  <a:pt x="631596" y="329938"/>
                </a:lnTo>
                <a:lnTo>
                  <a:pt x="311084" y="207390"/>
                </a:lnTo>
                <a:lnTo>
                  <a:pt x="0" y="160256"/>
                </a:lnTo>
              </a:path>
            </a:pathLst>
          </a:cu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DBDDCB9-6500-B185-147F-6D0C25DA6A21}"/>
              </a:ext>
            </a:extLst>
          </p:cNvPr>
          <p:cNvSpPr txBox="1"/>
          <p:nvPr/>
        </p:nvSpPr>
        <p:spPr>
          <a:xfrm>
            <a:off x="1451728" y="1449585"/>
            <a:ext cx="1468701" cy="830997"/>
          </a:xfrm>
          <a:prstGeom prst="rect">
            <a:avLst/>
          </a:prstGeom>
          <a:solidFill>
            <a:srgbClr val="FFC000"/>
          </a:solidFill>
        </p:spPr>
        <p:txBody>
          <a:bodyPr wrap="square" rtlCol="0">
            <a:spAutoFit/>
          </a:bodyPr>
          <a:lstStyle/>
          <a:p>
            <a:r>
              <a:rPr lang="en-US" sz="1600" dirty="0"/>
              <a:t>Campus Dr Improvements 6/24</a:t>
            </a:r>
          </a:p>
        </p:txBody>
      </p:sp>
      <p:sp>
        <p:nvSpPr>
          <p:cNvPr id="4" name="Title 1">
            <a:extLst>
              <a:ext uri="{FF2B5EF4-FFF2-40B4-BE49-F238E27FC236}">
                <a16:creationId xmlns:a16="http://schemas.microsoft.com/office/drawing/2014/main" id="{CF4BA929-704B-8CBE-2719-A73FB3FEB0CE}"/>
              </a:ext>
            </a:extLst>
          </p:cNvPr>
          <p:cNvSpPr txBox="1">
            <a:spLocks/>
          </p:cNvSpPr>
          <p:nvPr/>
        </p:nvSpPr>
        <p:spPr>
          <a:xfrm>
            <a:off x="5678079" y="6004874"/>
            <a:ext cx="6653066" cy="853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a:cs typeface="Arial"/>
              </a:rPr>
              <a:t>Construction Activities 2024</a:t>
            </a:r>
          </a:p>
        </p:txBody>
      </p:sp>
    </p:spTree>
    <p:extLst>
      <p:ext uri="{BB962C8B-B14F-4D97-AF65-F5344CB8AC3E}">
        <p14:creationId xmlns:p14="http://schemas.microsoft.com/office/powerpoint/2010/main" val="249907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D6D1-169C-7DF7-D231-539B818AF646}"/>
              </a:ext>
            </a:extLst>
          </p:cNvPr>
          <p:cNvSpPr>
            <a:spLocks noGrp="1"/>
          </p:cNvSpPr>
          <p:nvPr>
            <p:ph type="title"/>
          </p:nvPr>
        </p:nvSpPr>
        <p:spPr>
          <a:xfrm>
            <a:off x="804672" y="5116529"/>
            <a:ext cx="10592174" cy="1000655"/>
          </a:xfrm>
        </p:spPr>
        <p:txBody>
          <a:bodyPr vert="horz" lIns="91440" tIns="45720" rIns="91440" bIns="45720" rtlCol="0" anchor="t">
            <a:normAutofit/>
          </a:bodyPr>
          <a:lstStyle/>
          <a:p>
            <a:r>
              <a:rPr lang="en-US" sz="4000" b="1" dirty="0">
                <a:solidFill>
                  <a:srgbClr val="008000"/>
                </a:solidFill>
                <a:latin typeface="Calibri"/>
                <a:cs typeface="Arial"/>
              </a:rPr>
              <a:t>Instruction</a:t>
            </a:r>
            <a:r>
              <a:rPr lang="en-US" sz="4000" dirty="0">
                <a:solidFill>
                  <a:schemeClr val="tx2"/>
                </a:solidFill>
              </a:rPr>
              <a:t> </a:t>
            </a:r>
            <a:r>
              <a:rPr lang="en-US" sz="4000" b="1" dirty="0">
                <a:solidFill>
                  <a:srgbClr val="008000"/>
                </a:solidFill>
                <a:latin typeface="Calibri"/>
                <a:cs typeface="Arial"/>
              </a:rPr>
              <a:t>Building</a:t>
            </a:r>
            <a:r>
              <a:rPr lang="en-US" sz="4000" dirty="0">
                <a:solidFill>
                  <a:schemeClr val="tx2"/>
                </a:solidFill>
              </a:rPr>
              <a:t> </a:t>
            </a:r>
            <a:r>
              <a:rPr lang="en-US" sz="4000" b="1" dirty="0">
                <a:solidFill>
                  <a:srgbClr val="008000"/>
                </a:solidFill>
                <a:latin typeface="Calibri"/>
                <a:cs typeface="Arial"/>
              </a:rPr>
              <a:t>Design</a:t>
            </a:r>
          </a:p>
        </p:txBody>
      </p:sp>
      <p:pic>
        <p:nvPicPr>
          <p:cNvPr id="6" name="Picture 5" descr="A building with many windows&#10;&#10;Description automatically generated">
            <a:extLst>
              <a:ext uri="{FF2B5EF4-FFF2-40B4-BE49-F238E27FC236}">
                <a16:creationId xmlns:a16="http://schemas.microsoft.com/office/drawing/2014/main" id="{60D1FEA5-A40F-CFA5-C873-2DD0F3A989BD}"/>
              </a:ext>
            </a:extLst>
          </p:cNvPr>
          <p:cNvPicPr>
            <a:picLocks noChangeAspect="1"/>
          </p:cNvPicPr>
          <p:nvPr/>
        </p:nvPicPr>
        <p:blipFill rotWithShape="1">
          <a:blip r:embed="rId2">
            <a:extLst>
              <a:ext uri="{28A0092B-C50C-407E-A947-70E740481C1C}">
                <a14:useLocalDpi xmlns:a14="http://schemas.microsoft.com/office/drawing/2010/main" val="0"/>
              </a:ext>
            </a:extLst>
          </a:blip>
          <a:srcRect t="32853" b="5884"/>
          <a:stretch/>
        </p:blipFill>
        <p:spPr>
          <a:xfrm>
            <a:off x="-1" y="10"/>
            <a:ext cx="12192001" cy="4201449"/>
          </a:xfrm>
          <a:prstGeom prst="rect">
            <a:avLst/>
          </a:prstGeom>
        </p:spPr>
      </p:pic>
      <p:sp>
        <p:nvSpPr>
          <p:cNvPr id="3" name="Content Placeholder 2">
            <a:extLst>
              <a:ext uri="{FF2B5EF4-FFF2-40B4-BE49-F238E27FC236}">
                <a16:creationId xmlns:a16="http://schemas.microsoft.com/office/drawing/2014/main" id="{DFA86652-A9DC-C4DD-375D-FDC77A35D4DC}"/>
              </a:ext>
            </a:extLst>
          </p:cNvPr>
          <p:cNvSpPr>
            <a:spLocks noGrp="1"/>
          </p:cNvSpPr>
          <p:nvPr>
            <p:ph idx="1"/>
          </p:nvPr>
        </p:nvSpPr>
        <p:spPr>
          <a:xfrm>
            <a:off x="804672" y="4580785"/>
            <a:ext cx="9416898" cy="484374"/>
          </a:xfrm>
        </p:spPr>
        <p:txBody>
          <a:bodyPr vert="horz" lIns="91440" tIns="45720" rIns="91440" bIns="45720" rtlCol="0" anchor="b">
            <a:normAutofit/>
          </a:bodyPr>
          <a:lstStyle/>
          <a:p>
            <a:pPr marL="0" indent="0">
              <a:buNone/>
            </a:pPr>
            <a:r>
              <a:rPr lang="en-US" sz="2000" dirty="0">
                <a:solidFill>
                  <a:schemeClr val="tx2"/>
                </a:solidFill>
              </a:rPr>
              <a:t>Completing Spring 2024</a:t>
            </a:r>
          </a:p>
        </p:txBody>
      </p:sp>
    </p:spTree>
    <p:extLst>
      <p:ext uri="{BB962C8B-B14F-4D97-AF65-F5344CB8AC3E}">
        <p14:creationId xmlns:p14="http://schemas.microsoft.com/office/powerpoint/2010/main" val="1239322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2747AC8F-C83B-446D-960D-0E592CD6AD1D" descr="IMG_8771.jpg">
            <a:extLst>
              <a:ext uri="{FF2B5EF4-FFF2-40B4-BE49-F238E27FC236}">
                <a16:creationId xmlns:a16="http://schemas.microsoft.com/office/drawing/2014/main" id="{2A6D812F-4070-0D19-53F8-0398DB86BE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9319" y="1431436"/>
            <a:ext cx="2946400" cy="2193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9780F132-9AFE-4883-8E99-E25B889C63E8" descr="IMG_8772.jpg">
            <a:extLst>
              <a:ext uri="{FF2B5EF4-FFF2-40B4-BE49-F238E27FC236}">
                <a16:creationId xmlns:a16="http://schemas.microsoft.com/office/drawing/2014/main" id="{18C112E8-085D-D847-545B-316D0F1FE9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319" y="3687274"/>
            <a:ext cx="2946400" cy="2193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A parking lot with cars and trees&#10;&#10;Description automatically generated">
            <a:extLst>
              <a:ext uri="{FF2B5EF4-FFF2-40B4-BE49-F238E27FC236}">
                <a16:creationId xmlns:a16="http://schemas.microsoft.com/office/drawing/2014/main" id="{41353EA7-A45B-237D-450F-C6F594AB169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87631" y="1431436"/>
            <a:ext cx="5953125" cy="4449763"/>
          </a:xfrm>
        </p:spPr>
      </p:pic>
      <p:sp>
        <p:nvSpPr>
          <p:cNvPr id="4" name="Title 3">
            <a:extLst>
              <a:ext uri="{FF2B5EF4-FFF2-40B4-BE49-F238E27FC236}">
                <a16:creationId xmlns:a16="http://schemas.microsoft.com/office/drawing/2014/main" id="{8EC1E9B2-2271-4DE9-A6FC-3F038686E184}"/>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000" b="1" dirty="0">
                <a:solidFill>
                  <a:srgbClr val="008000"/>
                </a:solidFill>
                <a:latin typeface="Calibri"/>
                <a:cs typeface="Arial"/>
              </a:rPr>
              <a:t>Parking</a:t>
            </a:r>
            <a:r>
              <a:rPr lang="en-US" sz="5200" kern="1200" dirty="0">
                <a:solidFill>
                  <a:schemeClr val="tx1"/>
                </a:solidFill>
                <a:latin typeface="+mj-lt"/>
                <a:ea typeface="+mj-ea"/>
                <a:cs typeface="+mj-cs"/>
              </a:rPr>
              <a:t> </a:t>
            </a:r>
            <a:r>
              <a:rPr lang="en-US" sz="4000" b="1" dirty="0">
                <a:solidFill>
                  <a:srgbClr val="008000"/>
                </a:solidFill>
                <a:latin typeface="Calibri"/>
                <a:cs typeface="Arial"/>
              </a:rPr>
              <a:t>&amp; ADA Improvements</a:t>
            </a:r>
          </a:p>
        </p:txBody>
      </p:sp>
    </p:spTree>
    <p:extLst>
      <p:ext uri="{BB962C8B-B14F-4D97-AF65-F5344CB8AC3E}">
        <p14:creationId xmlns:p14="http://schemas.microsoft.com/office/powerpoint/2010/main" val="1766459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olar panel on a rocky surface&#10;&#10;Description automatically generated">
            <a:extLst>
              <a:ext uri="{FF2B5EF4-FFF2-40B4-BE49-F238E27FC236}">
                <a16:creationId xmlns:a16="http://schemas.microsoft.com/office/drawing/2014/main" id="{F4CE3FA4-F056-216D-8133-11985E94D2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379" y="1484191"/>
            <a:ext cx="5954713" cy="4449763"/>
          </a:xfrm>
          <a:prstGeom prst="rect">
            <a:avLst/>
          </a:prstGeom>
        </p:spPr>
      </p:pic>
      <p:pic>
        <p:nvPicPr>
          <p:cNvPr id="21" name="Picture 20" descr="A road with a red fence&#10;&#10;Description automatically generated with medium confidence">
            <a:extLst>
              <a:ext uri="{FF2B5EF4-FFF2-40B4-BE49-F238E27FC236}">
                <a16:creationId xmlns:a16="http://schemas.microsoft.com/office/drawing/2014/main" id="{7FEB0D91-7A89-6A3B-CB3E-0C8D86AA66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618" r="-2" b="-2"/>
          <a:stretch/>
        </p:blipFill>
        <p:spPr>
          <a:xfrm>
            <a:off x="7388592" y="1484191"/>
            <a:ext cx="3306763" cy="2192338"/>
          </a:xfrm>
          <a:prstGeom prst="rect">
            <a:avLst/>
          </a:prstGeom>
        </p:spPr>
      </p:pic>
      <p:pic>
        <p:nvPicPr>
          <p:cNvPr id="19" name="Content Placeholder 18" descr="A large solar panel on a hill&#10;&#10;Description automatically generated">
            <a:extLst>
              <a:ext uri="{FF2B5EF4-FFF2-40B4-BE49-F238E27FC236}">
                <a16:creationId xmlns:a16="http://schemas.microsoft.com/office/drawing/2014/main" id="{3883C507-9A8F-2B5F-0AE9-33D3A705EFF6}"/>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0618" r="-2" b="-2"/>
          <a:stretch/>
        </p:blipFill>
        <p:spPr>
          <a:xfrm>
            <a:off x="7388592" y="3740029"/>
            <a:ext cx="3306763" cy="2192338"/>
          </a:xfrm>
          <a:prstGeom prst="rect">
            <a:avLst/>
          </a:prstGeom>
        </p:spPr>
      </p:pic>
      <p:sp>
        <p:nvSpPr>
          <p:cNvPr id="2" name="Title 1">
            <a:extLst>
              <a:ext uri="{FF2B5EF4-FFF2-40B4-BE49-F238E27FC236}">
                <a16:creationId xmlns:a16="http://schemas.microsoft.com/office/drawing/2014/main" id="{CACB312B-D914-9EFD-4383-A66FC6A2B659}"/>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000" b="1" dirty="0">
                <a:solidFill>
                  <a:srgbClr val="008000"/>
                </a:solidFill>
                <a:latin typeface="Calibri"/>
                <a:cs typeface="Arial"/>
              </a:rPr>
              <a:t>Solar Farm Upgrade</a:t>
            </a:r>
          </a:p>
        </p:txBody>
      </p:sp>
    </p:spTree>
    <p:extLst>
      <p:ext uri="{BB962C8B-B14F-4D97-AF65-F5344CB8AC3E}">
        <p14:creationId xmlns:p14="http://schemas.microsoft.com/office/powerpoint/2010/main" val="42895842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nstruction site with wooden beams&#10;&#10;Description automatically generated">
            <a:extLst>
              <a:ext uri="{FF2B5EF4-FFF2-40B4-BE49-F238E27FC236}">
                <a16:creationId xmlns:a16="http://schemas.microsoft.com/office/drawing/2014/main" id="{0033112B-9049-45AF-4162-7A7A9ED3F3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1121" r="4351" b="8420"/>
          <a:stretch/>
        </p:blipFill>
        <p:spPr>
          <a:xfrm>
            <a:off x="0" y="554887"/>
            <a:ext cx="7394730" cy="4633532"/>
          </a:xfrm>
          <a:prstGeom prst="rect">
            <a:avLst/>
          </a:prstGeom>
        </p:spPr>
      </p:pic>
      <p:pic>
        <p:nvPicPr>
          <p:cNvPr id="11" name="Picture 10" descr="A pipe in a trench&#10;&#10;Description automatically generated with medium confidence">
            <a:extLst>
              <a:ext uri="{FF2B5EF4-FFF2-40B4-BE49-F238E27FC236}">
                <a16:creationId xmlns:a16="http://schemas.microsoft.com/office/drawing/2014/main" id="{6586F77A-5CA2-1D7E-11D0-643D1162B0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82" t="6351" r="738" b="40605"/>
          <a:stretch/>
        </p:blipFill>
        <p:spPr>
          <a:xfrm>
            <a:off x="7405688" y="554887"/>
            <a:ext cx="4783263" cy="2207167"/>
          </a:xfrm>
          <a:prstGeom prst="rect">
            <a:avLst/>
          </a:prstGeom>
        </p:spPr>
      </p:pic>
      <p:pic>
        <p:nvPicPr>
          <p:cNvPr id="13" name="Picture 12" descr="A construction site with a pile of dirt&#10;&#10;Description automatically generated">
            <a:extLst>
              <a:ext uri="{FF2B5EF4-FFF2-40B4-BE49-F238E27FC236}">
                <a16:creationId xmlns:a16="http://schemas.microsoft.com/office/drawing/2014/main" id="{245DF93C-F091-7EEE-1C06-09CD741DCD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33206"/>
          <a:stretch/>
        </p:blipFill>
        <p:spPr>
          <a:xfrm>
            <a:off x="7405688" y="2837468"/>
            <a:ext cx="4783263" cy="2350951"/>
          </a:xfrm>
          <a:prstGeom prst="rect">
            <a:avLst/>
          </a:prstGeom>
        </p:spPr>
      </p:pic>
      <p:sp>
        <p:nvSpPr>
          <p:cNvPr id="2" name="Title 1">
            <a:extLst>
              <a:ext uri="{FF2B5EF4-FFF2-40B4-BE49-F238E27FC236}">
                <a16:creationId xmlns:a16="http://schemas.microsoft.com/office/drawing/2014/main" id="{54E325BA-FFDC-137F-7158-502B744EE9DF}"/>
              </a:ext>
            </a:extLst>
          </p:cNvPr>
          <p:cNvSpPr>
            <a:spLocks noGrp="1"/>
          </p:cNvSpPr>
          <p:nvPr>
            <p:ph type="title"/>
          </p:nvPr>
        </p:nvSpPr>
        <p:spPr>
          <a:xfrm>
            <a:off x="838200" y="5345295"/>
            <a:ext cx="10515600" cy="942664"/>
          </a:xfrm>
        </p:spPr>
        <p:txBody>
          <a:bodyPr vert="horz" lIns="91440" tIns="45720" rIns="91440" bIns="45720" rtlCol="0" anchor="ctr">
            <a:normAutofit/>
          </a:bodyPr>
          <a:lstStyle/>
          <a:p>
            <a:pPr algn="ctr"/>
            <a:r>
              <a:rPr lang="en-US" sz="4000" b="1" dirty="0">
                <a:solidFill>
                  <a:srgbClr val="008000"/>
                </a:solidFill>
                <a:latin typeface="Calibri"/>
                <a:cs typeface="Arial"/>
              </a:rPr>
              <a:t>Performing Arts Center Progress</a:t>
            </a:r>
          </a:p>
        </p:txBody>
      </p:sp>
    </p:spTree>
    <p:extLst>
      <p:ext uri="{BB962C8B-B14F-4D97-AF65-F5344CB8AC3E}">
        <p14:creationId xmlns:p14="http://schemas.microsoft.com/office/powerpoint/2010/main" val="1075166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F19"/>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3C8CA6-0002-F7F5-73BE-54EC2243C838}"/>
              </a:ext>
            </a:extLst>
          </p:cNvPr>
          <p:cNvSpPr/>
          <p:nvPr/>
        </p:nvSpPr>
        <p:spPr>
          <a:xfrm>
            <a:off x="-3048" y="-10"/>
            <a:ext cx="8305014" cy="41666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37434BF-4F09-00CF-0FCA-6FB263229332}"/>
              </a:ext>
            </a:extLst>
          </p:cNvPr>
          <p:cNvSpPr txBox="1">
            <a:spLocks/>
          </p:cNvSpPr>
          <p:nvPr/>
        </p:nvSpPr>
        <p:spPr>
          <a:xfrm>
            <a:off x="804316" y="628650"/>
            <a:ext cx="4620584" cy="35379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3300" dirty="0"/>
              <a:t>Welcome! </a:t>
            </a:r>
            <a:br>
              <a:rPr lang="en-US" sz="3600" dirty="0"/>
            </a:br>
            <a:br>
              <a:rPr lang="en-US" sz="3600" dirty="0"/>
            </a:br>
            <a:r>
              <a:rPr lang="en-US" sz="4400" b="1" dirty="0"/>
              <a:t>Aaron Oxendine</a:t>
            </a:r>
            <a:br>
              <a:rPr lang="en-US" sz="3600" b="1" dirty="0"/>
            </a:br>
            <a:br>
              <a:rPr lang="en-US" sz="3600" b="1" dirty="0"/>
            </a:br>
            <a:r>
              <a:rPr lang="en-US" sz="3300" dirty="0"/>
              <a:t>Director, Technology Services</a:t>
            </a:r>
            <a:br>
              <a:rPr lang="en-US" sz="3600" dirty="0"/>
            </a:br>
            <a:endParaRPr lang="en-US" sz="3600" dirty="0"/>
          </a:p>
        </p:txBody>
      </p:sp>
      <p:pic>
        <p:nvPicPr>
          <p:cNvPr id="2" name="Picture Placeholder 2">
            <a:extLst>
              <a:ext uri="{FF2B5EF4-FFF2-40B4-BE49-F238E27FC236}">
                <a16:creationId xmlns:a16="http://schemas.microsoft.com/office/drawing/2014/main" id="{1697DC13-439B-4E33-6C59-7654650DDE82}"/>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6846" r="25121"/>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736082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re in a room&#10;&#10;Description automatically generated">
            <a:extLst>
              <a:ext uri="{FF2B5EF4-FFF2-40B4-BE49-F238E27FC236}">
                <a16:creationId xmlns:a16="http://schemas.microsoft.com/office/drawing/2014/main" id="{F33504E3-13EC-A45E-0AFA-44364C245A1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26830" y="2506157"/>
            <a:ext cx="4678787" cy="3486082"/>
          </a:xfrm>
        </p:spPr>
      </p:pic>
      <p:pic>
        <p:nvPicPr>
          <p:cNvPr id="3" name="Content Placeholder 4" descr="A fire station building with a fire hydrant in the middle of a parking lot&#10;&#10;Description automatically generated">
            <a:extLst>
              <a:ext uri="{FF2B5EF4-FFF2-40B4-BE49-F238E27FC236}">
                <a16:creationId xmlns:a16="http://schemas.microsoft.com/office/drawing/2014/main" id="{54C97905-1033-E188-CDEB-5FB02746A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92" r="7450" b="-4"/>
          <a:stretch/>
        </p:blipFill>
        <p:spPr>
          <a:xfrm>
            <a:off x="779943" y="1269595"/>
            <a:ext cx="5953327" cy="5197051"/>
          </a:xfrm>
          <a:prstGeom prst="rect">
            <a:avLst/>
          </a:prstGeom>
        </p:spPr>
      </p:pic>
      <p:sp>
        <p:nvSpPr>
          <p:cNvPr id="2" name="Title 1">
            <a:extLst>
              <a:ext uri="{FF2B5EF4-FFF2-40B4-BE49-F238E27FC236}">
                <a16:creationId xmlns:a16="http://schemas.microsoft.com/office/drawing/2014/main" id="{937ADCC4-901C-D612-8DB1-AA605A8E0AF6}"/>
              </a:ext>
            </a:extLst>
          </p:cNvPr>
          <p:cNvSpPr>
            <a:spLocks noGrp="1"/>
          </p:cNvSpPr>
          <p:nvPr>
            <p:ph type="title"/>
          </p:nvPr>
        </p:nvSpPr>
        <p:spPr>
          <a:xfrm>
            <a:off x="143381" y="184805"/>
            <a:ext cx="8967281" cy="1096308"/>
          </a:xfrm>
          <a:prstGeom prst="ellipse">
            <a:avLst/>
          </a:prstGeom>
        </p:spPr>
        <p:txBody>
          <a:bodyPr vert="horz" lIns="91440" tIns="45720" rIns="91440" bIns="45720" rtlCol="0" anchor="ctr">
            <a:normAutofit/>
          </a:bodyPr>
          <a:lstStyle/>
          <a:p>
            <a:r>
              <a:rPr lang="en-US" sz="4000" b="1" dirty="0">
                <a:solidFill>
                  <a:srgbClr val="008000"/>
                </a:solidFill>
                <a:latin typeface="Calibri"/>
                <a:cs typeface="Arial"/>
              </a:rPr>
              <a:t>Public Safety Training Center</a:t>
            </a:r>
          </a:p>
        </p:txBody>
      </p:sp>
    </p:spTree>
    <p:extLst>
      <p:ext uri="{BB962C8B-B14F-4D97-AF65-F5344CB8AC3E}">
        <p14:creationId xmlns:p14="http://schemas.microsoft.com/office/powerpoint/2010/main" val="1362776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latin typeface="DAILYNEWS-MEDIUM" pitchFamily="2" charset="77"/>
                <a:cs typeface="Arial" panose="020B0604020202020204" pitchFamily="34" charset="0"/>
              </a:rPr>
            </a:br>
            <a:r>
              <a:rPr lang="en-US" b="1">
                <a:solidFill>
                  <a:schemeClr val="bg1"/>
                </a:solidFill>
                <a:latin typeface="DAILYNEWS-MEDIUM" pitchFamily="2" charset="77"/>
                <a:cs typeface="Arial" panose="020B0604020202020204" pitchFamily="34" charset="0"/>
              </a:rPr>
              <a:t>President’s Message</a:t>
            </a:r>
            <a:endParaRPr lang="en-US" b="1" dirty="0">
              <a:solidFill>
                <a:schemeClr val="bg1"/>
              </a:solidFill>
              <a:latin typeface="DAILYNEWS-MEDIUM" pitchFamily="2" charset="77"/>
              <a:cs typeface="Arial" panose="020B0604020202020204" pitchFamily="34" charset="0"/>
            </a:endParaRP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644030" y="3682652"/>
            <a:ext cx="5420839"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518487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diagram&#10;&#10;Description automatically generated">
            <a:extLst>
              <a:ext uri="{FF2B5EF4-FFF2-40B4-BE49-F238E27FC236}">
                <a16:creationId xmlns:a16="http://schemas.microsoft.com/office/drawing/2014/main" id="{1BA6E8CD-56EC-46CC-9CB6-A3E3D1E46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66" y="295877"/>
            <a:ext cx="10498667" cy="5905500"/>
          </a:xfrm>
          <a:prstGeom prst="rect">
            <a:avLst/>
          </a:prstGeom>
        </p:spPr>
      </p:pic>
    </p:spTree>
    <p:extLst>
      <p:ext uri="{BB962C8B-B14F-4D97-AF65-F5344CB8AC3E}">
        <p14:creationId xmlns:p14="http://schemas.microsoft.com/office/powerpoint/2010/main" val="2716526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E8BE-27AA-778D-2593-CE1302D47211}"/>
              </a:ext>
            </a:extLst>
          </p:cNvPr>
          <p:cNvSpPr>
            <a:spLocks noGrp="1"/>
          </p:cNvSpPr>
          <p:nvPr>
            <p:ph type="title"/>
          </p:nvPr>
        </p:nvSpPr>
        <p:spPr/>
        <p:txBody>
          <a:bodyPr/>
          <a:lstStyle/>
          <a:p>
            <a:r>
              <a:rPr lang="en-US" b="1" dirty="0"/>
              <a:t>The Importance of Evolution….</a:t>
            </a:r>
          </a:p>
        </p:txBody>
      </p:sp>
      <p:pic>
        <p:nvPicPr>
          <p:cNvPr id="5" name="Content Placeholder 4" descr="A red and yellow logo&#10;&#10;Description automatically generated">
            <a:extLst>
              <a:ext uri="{FF2B5EF4-FFF2-40B4-BE49-F238E27FC236}">
                <a16:creationId xmlns:a16="http://schemas.microsoft.com/office/drawing/2014/main" id="{42198BB8-7B3C-401F-94D3-FD86D0C918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291" y="1690688"/>
            <a:ext cx="1943100" cy="1828800"/>
          </a:xfrm>
        </p:spPr>
      </p:pic>
      <p:pic>
        <p:nvPicPr>
          <p:cNvPr id="9" name="Picture 8" descr="A blue and yellow ticket&#10;&#10;Description automatically generated">
            <a:extLst>
              <a:ext uri="{FF2B5EF4-FFF2-40B4-BE49-F238E27FC236}">
                <a16:creationId xmlns:a16="http://schemas.microsoft.com/office/drawing/2014/main" id="{3C19A593-4EE5-1F06-F9DD-BF237CAA4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75" y="3806072"/>
            <a:ext cx="1943100" cy="1828800"/>
          </a:xfrm>
          <a:prstGeom prst="rect">
            <a:avLst/>
          </a:prstGeom>
        </p:spPr>
      </p:pic>
      <p:pic>
        <p:nvPicPr>
          <p:cNvPr id="11" name="Picture 10" descr="A building with a sign on the front&#10;&#10;Description automatically generated">
            <a:extLst>
              <a:ext uri="{FF2B5EF4-FFF2-40B4-BE49-F238E27FC236}">
                <a16:creationId xmlns:a16="http://schemas.microsoft.com/office/drawing/2014/main" id="{FC0C5AAF-7695-B021-BD9D-03946B6FE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059" y="1690688"/>
            <a:ext cx="2857500" cy="1600200"/>
          </a:xfrm>
          <a:prstGeom prst="rect">
            <a:avLst/>
          </a:prstGeom>
        </p:spPr>
      </p:pic>
      <p:pic>
        <p:nvPicPr>
          <p:cNvPr id="13" name="Picture 12" descr="A building with a sign on it&#10;&#10;Description automatically generated">
            <a:extLst>
              <a:ext uri="{FF2B5EF4-FFF2-40B4-BE49-F238E27FC236}">
                <a16:creationId xmlns:a16="http://schemas.microsoft.com/office/drawing/2014/main" id="{8F7B1A24-91E4-7638-D861-2DFBCD6088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5558" y="3851792"/>
            <a:ext cx="3090151" cy="1737360"/>
          </a:xfrm>
          <a:prstGeom prst="rect">
            <a:avLst/>
          </a:prstGeom>
        </p:spPr>
      </p:pic>
      <p:pic>
        <p:nvPicPr>
          <p:cNvPr id="15" name="Picture 14" descr="A large white building with a lawn and a sign&#10;&#10;Description automatically generated">
            <a:extLst>
              <a:ext uri="{FF2B5EF4-FFF2-40B4-BE49-F238E27FC236}">
                <a16:creationId xmlns:a16="http://schemas.microsoft.com/office/drawing/2014/main" id="{6AA30EDC-AE8F-C3E5-68AA-FC9D69DB9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3272" y="1586966"/>
            <a:ext cx="3364524" cy="1280160"/>
          </a:xfrm>
          <a:prstGeom prst="rect">
            <a:avLst/>
          </a:prstGeom>
        </p:spPr>
      </p:pic>
      <p:pic>
        <p:nvPicPr>
          <p:cNvPr id="17" name="Picture 16" descr="A building with a lawn and trees&#10;&#10;Description automatically generated">
            <a:extLst>
              <a:ext uri="{FF2B5EF4-FFF2-40B4-BE49-F238E27FC236}">
                <a16:creationId xmlns:a16="http://schemas.microsoft.com/office/drawing/2014/main" id="{3DF7F029-EFF9-6FDA-43C0-7C65F5B79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6159" y="3519488"/>
            <a:ext cx="3638550" cy="1257300"/>
          </a:xfrm>
          <a:prstGeom prst="rect">
            <a:avLst/>
          </a:prstGeom>
        </p:spPr>
      </p:pic>
    </p:spTree>
    <p:extLst>
      <p:ext uri="{BB962C8B-B14F-4D97-AF65-F5344CB8AC3E}">
        <p14:creationId xmlns:p14="http://schemas.microsoft.com/office/powerpoint/2010/main" val="3090537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yellow rectangular sign&#10;&#10;Description automatically generated with medium confidence">
            <a:extLst>
              <a:ext uri="{FF2B5EF4-FFF2-40B4-BE49-F238E27FC236}">
                <a16:creationId xmlns:a16="http://schemas.microsoft.com/office/drawing/2014/main" id="{B62196C0-9CA3-4430-9F3F-9637A5FC5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415" y="269507"/>
            <a:ext cx="10301170" cy="5794408"/>
          </a:xfrm>
          <a:prstGeom prst="rect">
            <a:avLst/>
          </a:prstGeom>
        </p:spPr>
      </p:pic>
    </p:spTree>
    <p:extLst>
      <p:ext uri="{BB962C8B-B14F-4D97-AF65-F5344CB8AC3E}">
        <p14:creationId xmlns:p14="http://schemas.microsoft.com/office/powerpoint/2010/main" val="3392472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trategy">
            <a:extLst>
              <a:ext uri="{FF2B5EF4-FFF2-40B4-BE49-F238E27FC236}">
                <a16:creationId xmlns:a16="http://schemas.microsoft.com/office/drawing/2014/main" id="{2E93D28C-1A83-E4A7-4558-96C1FCB06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477" y="448507"/>
            <a:ext cx="10051045" cy="5653713"/>
          </a:xfrm>
          <a:prstGeom prst="rect">
            <a:avLst/>
          </a:prstGeom>
        </p:spPr>
      </p:pic>
    </p:spTree>
    <p:extLst>
      <p:ext uri="{BB962C8B-B14F-4D97-AF65-F5344CB8AC3E}">
        <p14:creationId xmlns:p14="http://schemas.microsoft.com/office/powerpoint/2010/main" val="2124942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A1F0C-8AF3-B2BA-7BAE-1C88FEBD74FD}"/>
              </a:ext>
            </a:extLst>
          </p:cNvPr>
          <p:cNvSpPr>
            <a:spLocks noGrp="1"/>
          </p:cNvSpPr>
          <p:nvPr>
            <p:ph idx="1"/>
          </p:nvPr>
        </p:nvSpPr>
        <p:spPr>
          <a:xfrm>
            <a:off x="838200" y="671226"/>
            <a:ext cx="10515600" cy="4351338"/>
          </a:xfrm>
        </p:spPr>
        <p:txBody>
          <a:bodyPr/>
          <a:lstStyle/>
          <a:p>
            <a:pPr marL="0" indent="0">
              <a:buNone/>
            </a:pPr>
            <a:r>
              <a:rPr lang="en-US" b="0" i="0" dirty="0">
                <a:effectLst/>
                <a:latin typeface="CaslonDoric"/>
              </a:rPr>
              <a:t>“I think Barbie’s been capturing people’s attention since the day she was invented. She is an icon but she’s a very complicated one," </a:t>
            </a:r>
            <a:r>
              <a:rPr lang="en-US" b="0" i="0" dirty="0">
                <a:solidFill>
                  <a:srgbClr val="014ECB"/>
                </a:solidFill>
                <a:effectLst/>
                <a:latin typeface="CaslonDoric"/>
                <a:hlinkClick r:id="rId2"/>
              </a:rPr>
              <a:t>Robbie told EW</a:t>
            </a:r>
            <a:r>
              <a:rPr lang="en-US" b="0" i="0" dirty="0">
                <a:effectLst/>
                <a:latin typeface="CaslonDoric"/>
              </a:rPr>
              <a:t>. "There’s been times when Barbie has been ahead of her times and there’s been times when she’s been behind her times, but she’s always been evolving. I feel like this movie’s the next evolution.”</a:t>
            </a:r>
            <a:endParaRPr lang="en-US" dirty="0"/>
          </a:p>
        </p:txBody>
      </p:sp>
      <p:pic>
        <p:nvPicPr>
          <p:cNvPr id="5" name="Picture 4" descr="A group of dolls with different outfits&#10;&#10;Description automatically generated">
            <a:extLst>
              <a:ext uri="{FF2B5EF4-FFF2-40B4-BE49-F238E27FC236}">
                <a16:creationId xmlns:a16="http://schemas.microsoft.com/office/drawing/2014/main" id="{4D89D295-E358-AA82-E435-34F0551D2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544" y="2846895"/>
            <a:ext cx="5120640" cy="3840480"/>
          </a:xfrm>
          <a:prstGeom prst="rect">
            <a:avLst/>
          </a:prstGeom>
        </p:spPr>
      </p:pic>
    </p:spTree>
    <p:extLst>
      <p:ext uri="{BB962C8B-B14F-4D97-AF65-F5344CB8AC3E}">
        <p14:creationId xmlns:p14="http://schemas.microsoft.com/office/powerpoint/2010/main" val="25063792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merica Ferrera's Iconic Barbie Speech | Barbie | Max">
            <a:hlinkClick r:id="" action="ppaction://media"/>
            <a:extLst>
              <a:ext uri="{FF2B5EF4-FFF2-40B4-BE49-F238E27FC236}">
                <a16:creationId xmlns:a16="http://schemas.microsoft.com/office/drawing/2014/main" id="{BF101CC3-6557-BFB4-C077-D08F715153CA}"/>
              </a:ext>
            </a:extLst>
          </p:cNvPr>
          <p:cNvPicPr>
            <a:picLocks noGrp="1" noRot="1" noChangeAspect="1"/>
          </p:cNvPicPr>
          <p:nvPr>
            <p:ph idx="1"/>
            <a:videoFile r:link="rId1"/>
          </p:nvPr>
        </p:nvPicPr>
        <p:blipFill>
          <a:blip r:embed="rId3"/>
          <a:stretch>
            <a:fillRect/>
          </a:stretch>
        </p:blipFill>
        <p:spPr>
          <a:xfrm>
            <a:off x="831497" y="244663"/>
            <a:ext cx="10357109" cy="5852160"/>
          </a:xfrm>
          <a:prstGeom prst="rect">
            <a:avLst/>
          </a:prstGeom>
        </p:spPr>
      </p:pic>
    </p:spTree>
    <p:extLst>
      <p:ext uri="{BB962C8B-B14F-4D97-AF65-F5344CB8AC3E}">
        <p14:creationId xmlns:p14="http://schemas.microsoft.com/office/powerpoint/2010/main" val="194902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1DE0-25E7-97A4-D056-E09EF8CE8368}"/>
              </a:ext>
            </a:extLst>
          </p:cNvPr>
          <p:cNvSpPr>
            <a:spLocks noGrp="1"/>
          </p:cNvSpPr>
          <p:nvPr>
            <p:ph type="title"/>
          </p:nvPr>
        </p:nvSpPr>
        <p:spPr/>
        <p:txBody>
          <a:bodyPr/>
          <a:lstStyle/>
          <a:p>
            <a:r>
              <a:rPr lang="en-US" b="1" dirty="0"/>
              <a:t>Next Ken Evolution…….</a:t>
            </a:r>
          </a:p>
        </p:txBody>
      </p:sp>
      <p:pic>
        <p:nvPicPr>
          <p:cNvPr id="11" name="Content Placeholder 10" descr="A box of a doll&#10;&#10;Description automatically generated">
            <a:extLst>
              <a:ext uri="{FF2B5EF4-FFF2-40B4-BE49-F238E27FC236}">
                <a16:creationId xmlns:a16="http://schemas.microsoft.com/office/drawing/2014/main" id="{4D446D98-83CC-7195-D434-804D92588D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8339" y="1684337"/>
            <a:ext cx="3075007" cy="4351338"/>
          </a:xfrm>
        </p:spPr>
      </p:pic>
      <p:pic>
        <p:nvPicPr>
          <p:cNvPr id="13" name="Picture 12" descr="A doll in a box&#10;&#10;Description automatically generated">
            <a:extLst>
              <a:ext uri="{FF2B5EF4-FFF2-40B4-BE49-F238E27FC236}">
                <a16:creationId xmlns:a16="http://schemas.microsoft.com/office/drawing/2014/main" id="{E4D91C8D-F7C2-1546-E837-DCFDD3803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484" y="549275"/>
            <a:ext cx="4138890" cy="5486400"/>
          </a:xfrm>
          <a:prstGeom prst="rect">
            <a:avLst/>
          </a:prstGeom>
        </p:spPr>
      </p:pic>
    </p:spTree>
    <p:extLst>
      <p:ext uri="{BB962C8B-B14F-4D97-AF65-F5344CB8AC3E}">
        <p14:creationId xmlns:p14="http://schemas.microsoft.com/office/powerpoint/2010/main" val="2008489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3C2D-84B2-1163-0EC5-9E45A41AD186}"/>
              </a:ext>
            </a:extLst>
          </p:cNvPr>
          <p:cNvSpPr>
            <a:spLocks noGrp="1"/>
          </p:cNvSpPr>
          <p:nvPr>
            <p:ph type="title"/>
          </p:nvPr>
        </p:nvSpPr>
        <p:spPr>
          <a:xfrm>
            <a:off x="838200" y="-68508"/>
            <a:ext cx="10515600" cy="1325563"/>
          </a:xfrm>
        </p:spPr>
        <p:txBody>
          <a:bodyPr/>
          <a:lstStyle/>
          <a:p>
            <a:r>
              <a:rPr lang="en-US" b="1" dirty="0"/>
              <a:t>Harnessing the Power of AI….</a:t>
            </a:r>
          </a:p>
        </p:txBody>
      </p:sp>
      <p:pic>
        <p:nvPicPr>
          <p:cNvPr id="4" name="Online Media 3" title="How to use BRICKIT to SCAN, ORGANISE and REBUILD your LEGO  |  (This is almost MAGIC!)">
            <a:hlinkClick r:id="" action="ppaction://media"/>
            <a:extLst>
              <a:ext uri="{FF2B5EF4-FFF2-40B4-BE49-F238E27FC236}">
                <a16:creationId xmlns:a16="http://schemas.microsoft.com/office/drawing/2014/main" id="{3B74438D-039A-6EF3-2DA1-D117A41ABC6F}"/>
              </a:ext>
            </a:extLst>
          </p:cNvPr>
          <p:cNvPicPr>
            <a:picLocks noGrp="1" noRot="1" noChangeAspect="1"/>
          </p:cNvPicPr>
          <p:nvPr>
            <p:ph idx="1"/>
            <a:videoFile r:link="rId1"/>
          </p:nvPr>
        </p:nvPicPr>
        <p:blipFill>
          <a:blip r:embed="rId3"/>
          <a:stretch>
            <a:fillRect/>
          </a:stretch>
        </p:blipFill>
        <p:spPr>
          <a:xfrm>
            <a:off x="1203397" y="949751"/>
            <a:ext cx="9062469" cy="5120640"/>
          </a:xfrm>
          <a:prstGeom prst="rect">
            <a:avLst/>
          </a:prstGeom>
        </p:spPr>
      </p:pic>
    </p:spTree>
    <p:extLst>
      <p:ext uri="{BB962C8B-B14F-4D97-AF65-F5344CB8AC3E}">
        <p14:creationId xmlns:p14="http://schemas.microsoft.com/office/powerpoint/2010/main" val="41973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710FEF04-9FA2-4DD8-EC29-60D92C722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844" y="-4329"/>
            <a:ext cx="7020159" cy="6869586"/>
            <a:chOff x="5171844" y="-11586"/>
            <a:chExt cx="7020159" cy="6869586"/>
          </a:xfrm>
        </p:grpSpPr>
        <p:sp>
          <p:nvSpPr>
            <p:cNvPr id="44" name="Rectangle 43">
              <a:extLst>
                <a:ext uri="{FF2B5EF4-FFF2-40B4-BE49-F238E27FC236}">
                  <a16:creationId xmlns:a16="http://schemas.microsoft.com/office/drawing/2014/main" id="{1B4A5D8B-34EC-D352-BE87-4809E4CE4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11AD96-CCBD-9812-0D19-0E7C7A79E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6" name="Rectangle 45">
              <a:extLst>
                <a:ext uri="{FF2B5EF4-FFF2-40B4-BE49-F238E27FC236}">
                  <a16:creationId xmlns:a16="http://schemas.microsoft.com/office/drawing/2014/main" id="{5AF89D92-20DD-C8E9-DF7A-988B09642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F78F10-63E0-611E-AC78-66E24EA30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5582804" y="423784"/>
            <a:ext cx="5670893" cy="3863869"/>
          </a:xfrm>
        </p:spPr>
        <p:txBody>
          <a:bodyPr vert="horz" lIns="91440" tIns="45720" rIns="91440" bIns="45720" rtlCol="0" anchor="b">
            <a:normAutofit/>
          </a:bodyPr>
          <a:lstStyle/>
          <a:p>
            <a:r>
              <a:rPr lang="en-US" sz="3300" b="1" dirty="0"/>
              <a:t>Congratulations!</a:t>
            </a:r>
            <a:br>
              <a:rPr lang="en-US" sz="1900" b="1" dirty="0">
                <a:solidFill>
                  <a:srgbClr val="FFFFFF"/>
                </a:solidFill>
              </a:rPr>
            </a:br>
            <a:r>
              <a:rPr lang="en-US" sz="1900" b="1" dirty="0">
                <a:solidFill>
                  <a:srgbClr val="FFFFFF"/>
                </a:solidFill>
              </a:rPr>
              <a:t> </a:t>
            </a:r>
            <a:br>
              <a:rPr lang="en-US" sz="1900" b="1" dirty="0">
                <a:solidFill>
                  <a:srgbClr val="FFFFFF"/>
                </a:solidFill>
              </a:rPr>
            </a:br>
            <a:r>
              <a:rPr lang="en-US" sz="4600" b="1" dirty="0"/>
              <a:t>Zachary Cortz</a:t>
            </a:r>
            <a:br>
              <a:rPr lang="en-US" sz="1900" b="1" dirty="0">
                <a:solidFill>
                  <a:srgbClr val="FFFFFF"/>
                </a:solidFill>
              </a:rPr>
            </a:br>
            <a:br>
              <a:rPr lang="en-US" sz="1900" b="1" dirty="0">
                <a:solidFill>
                  <a:srgbClr val="FFFFFF"/>
                </a:solidFill>
              </a:rPr>
            </a:br>
            <a:r>
              <a:rPr lang="en-US" sz="3300" b="1" i="0" dirty="0">
                <a:effectLst/>
              </a:rPr>
              <a:t>Student Engagement Specialist, Student Life</a:t>
            </a:r>
            <a:br>
              <a:rPr lang="en-US" sz="3300" b="1" dirty="0">
                <a:solidFill>
                  <a:srgbClr val="FFFFFF"/>
                </a:solidFill>
              </a:rPr>
            </a:br>
            <a:br>
              <a:rPr lang="en-US" sz="1900" b="1" dirty="0">
                <a:solidFill>
                  <a:srgbClr val="FFFFFF"/>
                </a:solidFill>
              </a:rPr>
            </a:br>
            <a:endParaRPr lang="en-US" sz="1900" b="1" dirty="0">
              <a:solidFill>
                <a:srgbClr val="FFFFFF"/>
              </a:solidFill>
            </a:endParaRPr>
          </a:p>
        </p:txBody>
      </p:sp>
      <p:pic>
        <p:nvPicPr>
          <p:cNvPr id="3" name="Picture Placeholder 2">
            <a:extLst>
              <a:ext uri="{FF2B5EF4-FFF2-40B4-BE49-F238E27FC236}">
                <a16:creationId xmlns:a16="http://schemas.microsoft.com/office/drawing/2014/main" id="{49FB9975-D1FB-724B-E04E-9138CD4BAEB6}"/>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4234" r="25484"/>
          <a:stretch/>
        </p:blipFill>
        <p:spPr>
          <a:xfrm>
            <a:off x="20" y="-7622"/>
            <a:ext cx="5171828" cy="6865622"/>
          </a:xfrm>
          <a:prstGeom prst="rect">
            <a:avLst/>
          </a:prstGeom>
        </p:spPr>
      </p:pic>
    </p:spTree>
    <p:extLst>
      <p:ext uri="{BB962C8B-B14F-4D97-AF65-F5344CB8AC3E}">
        <p14:creationId xmlns:p14="http://schemas.microsoft.com/office/powerpoint/2010/main" val="25175800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12E7-F401-ADCD-60E3-CA6893C533F0}"/>
              </a:ext>
            </a:extLst>
          </p:cNvPr>
          <p:cNvSpPr>
            <a:spLocks noGrp="1"/>
          </p:cNvSpPr>
          <p:nvPr>
            <p:ph type="title"/>
          </p:nvPr>
        </p:nvSpPr>
        <p:spPr>
          <a:xfrm>
            <a:off x="838200" y="0"/>
            <a:ext cx="10515600" cy="1325563"/>
          </a:xfrm>
        </p:spPr>
        <p:txBody>
          <a:bodyPr/>
          <a:lstStyle/>
          <a:p>
            <a:r>
              <a:rPr lang="en-US" b="1" dirty="0"/>
              <a:t>On-Campus Housing Evolution….</a:t>
            </a:r>
          </a:p>
        </p:txBody>
      </p:sp>
      <p:pic>
        <p:nvPicPr>
          <p:cNvPr id="5" name="Content Placeholder 4" descr="A building with a lawn and grass&#10;&#10;Description automatically generated">
            <a:extLst>
              <a:ext uri="{FF2B5EF4-FFF2-40B4-BE49-F238E27FC236}">
                <a16:creationId xmlns:a16="http://schemas.microsoft.com/office/drawing/2014/main" id="{2F61E664-7B0C-52F8-C915-C9F84299DC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4616" y="1325563"/>
            <a:ext cx="7913713" cy="5120640"/>
          </a:xfrm>
        </p:spPr>
      </p:pic>
    </p:spTree>
    <p:extLst>
      <p:ext uri="{BB962C8B-B14F-4D97-AF65-F5344CB8AC3E}">
        <p14:creationId xmlns:p14="http://schemas.microsoft.com/office/powerpoint/2010/main" val="37351031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9EED-F32A-A88A-1210-1E6D69F08F9C}"/>
              </a:ext>
            </a:extLst>
          </p:cNvPr>
          <p:cNvSpPr>
            <a:spLocks noGrp="1"/>
          </p:cNvSpPr>
          <p:nvPr>
            <p:ph type="title"/>
          </p:nvPr>
        </p:nvSpPr>
        <p:spPr>
          <a:xfrm>
            <a:off x="838200" y="120028"/>
            <a:ext cx="10515600" cy="1325563"/>
          </a:xfrm>
        </p:spPr>
        <p:txBody>
          <a:bodyPr/>
          <a:lstStyle/>
          <a:p>
            <a:r>
              <a:rPr lang="en-US" b="1" dirty="0"/>
              <a:t>Compressed Calendar Evolution….</a:t>
            </a:r>
          </a:p>
        </p:txBody>
      </p:sp>
      <p:sp>
        <p:nvSpPr>
          <p:cNvPr id="3" name="Content Placeholder 2">
            <a:extLst>
              <a:ext uri="{FF2B5EF4-FFF2-40B4-BE49-F238E27FC236}">
                <a16:creationId xmlns:a16="http://schemas.microsoft.com/office/drawing/2014/main" id="{16FEE321-E4F2-99D6-8357-A4164E22C649}"/>
              </a:ext>
            </a:extLst>
          </p:cNvPr>
          <p:cNvSpPr>
            <a:spLocks noGrp="1"/>
          </p:cNvSpPr>
          <p:nvPr>
            <p:ph idx="1"/>
          </p:nvPr>
        </p:nvSpPr>
        <p:spPr>
          <a:xfrm>
            <a:off x="838200" y="1363711"/>
            <a:ext cx="10515600" cy="4351338"/>
          </a:xfrm>
        </p:spPr>
        <p:txBody>
          <a:bodyPr>
            <a:normAutofit fontScale="92500" lnSpcReduction="20000"/>
          </a:bodyPr>
          <a:lstStyle/>
          <a:p>
            <a:r>
              <a:rPr lang="en-US" dirty="0"/>
              <a:t>Moving to a 16, 16, 12 Week “Year-Round” Calendar</a:t>
            </a:r>
          </a:p>
          <a:p>
            <a:r>
              <a:rPr lang="en-US" dirty="0"/>
              <a:t>71% of SBCCD Students attend part-time (6-9 units)</a:t>
            </a:r>
          </a:p>
          <a:p>
            <a:r>
              <a:rPr lang="en-US" dirty="0"/>
              <a:t>Shorter-Term classes have higher success rates</a:t>
            </a:r>
          </a:p>
          <a:p>
            <a:r>
              <a:rPr lang="en-US" dirty="0"/>
              <a:t>Opportunity for Standard 8 Week Short-Term Classes</a:t>
            </a:r>
          </a:p>
          <a:p>
            <a:r>
              <a:rPr lang="en-US" dirty="0"/>
              <a:t>Efficiency in Standardized Time Blocks</a:t>
            </a:r>
          </a:p>
          <a:p>
            <a:r>
              <a:rPr lang="en-US" dirty="0"/>
              <a:t>65 of 116 CA Comm. Colleges have moved to a Compressed Calendar</a:t>
            </a:r>
          </a:p>
          <a:p>
            <a:r>
              <a:rPr lang="en-US" dirty="0"/>
              <a:t>Supported by Guided Pathways</a:t>
            </a:r>
          </a:p>
          <a:p>
            <a:r>
              <a:rPr lang="en-US" dirty="0"/>
              <a:t>Supports Equity in Success, Access and Completion</a:t>
            </a:r>
          </a:p>
          <a:p>
            <a:r>
              <a:rPr lang="en-US" dirty="0"/>
              <a:t>Enhances Dual Enrollment </a:t>
            </a:r>
          </a:p>
          <a:p>
            <a:r>
              <a:rPr lang="en-US" dirty="0"/>
              <a:t>Decreases Time to Completion</a:t>
            </a:r>
          </a:p>
        </p:txBody>
      </p:sp>
    </p:spTree>
    <p:extLst>
      <p:ext uri="{BB962C8B-B14F-4D97-AF65-F5344CB8AC3E}">
        <p14:creationId xmlns:p14="http://schemas.microsoft.com/office/powerpoint/2010/main" val="42353701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up a sign&#10;&#10;Description automatically generated">
            <a:extLst>
              <a:ext uri="{FF2B5EF4-FFF2-40B4-BE49-F238E27FC236}">
                <a16:creationId xmlns:a16="http://schemas.microsoft.com/office/drawing/2014/main" id="{56FD2C1C-89E8-D2DF-8A45-76C427C5767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4880" y="274320"/>
            <a:ext cx="4203749" cy="6309360"/>
          </a:xfrm>
        </p:spPr>
      </p:pic>
    </p:spTree>
    <p:extLst>
      <p:ext uri="{BB962C8B-B14F-4D97-AF65-F5344CB8AC3E}">
        <p14:creationId xmlns:p14="http://schemas.microsoft.com/office/powerpoint/2010/main" val="384666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710FEF04-9FA2-4DD8-EC29-60D92C722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844" y="-4329"/>
            <a:ext cx="7020159" cy="6869586"/>
            <a:chOff x="5171844" y="-11586"/>
            <a:chExt cx="7020159" cy="6869586"/>
          </a:xfrm>
        </p:grpSpPr>
        <p:sp>
          <p:nvSpPr>
            <p:cNvPr id="44" name="Rectangle 43">
              <a:extLst>
                <a:ext uri="{FF2B5EF4-FFF2-40B4-BE49-F238E27FC236}">
                  <a16:creationId xmlns:a16="http://schemas.microsoft.com/office/drawing/2014/main" id="{1B4A5D8B-34EC-D352-BE87-4809E4CE4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11AD96-CCBD-9812-0D19-0E7C7A79E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6" name="Rectangle 45">
              <a:extLst>
                <a:ext uri="{FF2B5EF4-FFF2-40B4-BE49-F238E27FC236}">
                  <a16:creationId xmlns:a16="http://schemas.microsoft.com/office/drawing/2014/main" id="{5AF89D92-20DD-C8E9-DF7A-988B09642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F78F10-63E0-611E-AC78-66E24EA30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5582804" y="357109"/>
            <a:ext cx="5670893" cy="3863869"/>
          </a:xfrm>
        </p:spPr>
        <p:txBody>
          <a:bodyPr vert="horz" lIns="91440" tIns="45720" rIns="91440" bIns="45720" rtlCol="0" anchor="b">
            <a:normAutofit/>
          </a:bodyPr>
          <a:lstStyle/>
          <a:p>
            <a:pPr>
              <a:spcAft>
                <a:spcPts val="600"/>
              </a:spcAft>
            </a:pPr>
            <a:r>
              <a:rPr lang="en-US" sz="3300" b="1" kern="1200" dirty="0">
                <a:latin typeface="+mj-lt"/>
                <a:ea typeface="+mj-ea"/>
                <a:cs typeface="+mj-cs"/>
              </a:rPr>
              <a:t>Congratulations! </a:t>
            </a:r>
            <a:br>
              <a:rPr lang="en-US" sz="3600" b="1" kern="1200" dirty="0">
                <a:latin typeface="+mj-lt"/>
                <a:ea typeface="+mj-ea"/>
                <a:cs typeface="+mj-cs"/>
              </a:rPr>
            </a:br>
            <a:br>
              <a:rPr lang="en-US" sz="3600" b="1" kern="1200" dirty="0">
                <a:latin typeface="+mj-lt"/>
                <a:ea typeface="+mj-ea"/>
                <a:cs typeface="+mj-cs"/>
              </a:rPr>
            </a:br>
            <a:r>
              <a:rPr lang="en-US" sz="4100" b="1" kern="1200" dirty="0">
                <a:latin typeface="+mj-lt"/>
                <a:ea typeface="+mj-ea"/>
                <a:cs typeface="+mj-cs"/>
              </a:rPr>
              <a:t>Willie Blackmon</a:t>
            </a:r>
            <a:br>
              <a:rPr lang="en-US" sz="3600" b="1" kern="1200" dirty="0">
                <a:latin typeface="+mj-lt"/>
                <a:ea typeface="+mj-ea"/>
                <a:cs typeface="+mj-cs"/>
              </a:rPr>
            </a:br>
            <a:br>
              <a:rPr lang="en-US" sz="3600" b="1" kern="1200" dirty="0">
                <a:latin typeface="+mj-lt"/>
                <a:ea typeface="+mj-ea"/>
                <a:cs typeface="+mj-cs"/>
              </a:rPr>
            </a:br>
            <a:r>
              <a:rPr lang="en-US" sz="3300" b="1" kern="1200" dirty="0">
                <a:latin typeface="+mj-lt"/>
                <a:ea typeface="+mj-ea"/>
                <a:cs typeface="+mj-cs"/>
              </a:rPr>
              <a:t>Dean, Student Services </a:t>
            </a:r>
            <a:r>
              <a:rPr lang="en-US" sz="2600" b="1" kern="1200" dirty="0">
                <a:latin typeface="+mj-lt"/>
                <a:ea typeface="+mj-ea"/>
                <a:cs typeface="+mj-cs"/>
              </a:rPr>
              <a:t>(Permanent) </a:t>
            </a:r>
          </a:p>
        </p:txBody>
      </p:sp>
      <p:pic>
        <p:nvPicPr>
          <p:cNvPr id="3" name="Picture Placeholder 2">
            <a:extLst>
              <a:ext uri="{FF2B5EF4-FFF2-40B4-BE49-F238E27FC236}">
                <a16:creationId xmlns:a16="http://schemas.microsoft.com/office/drawing/2014/main" id="{49FB9975-D1FB-724B-E04E-9138CD4BAEB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4900" r="24900"/>
          <a:stretch/>
        </p:blipFill>
        <p:spPr>
          <a:xfrm>
            <a:off x="20" y="-7622"/>
            <a:ext cx="5171828" cy="6865622"/>
          </a:xfrm>
          <a:prstGeom prst="rect">
            <a:avLst/>
          </a:prstGeom>
        </p:spPr>
      </p:pic>
    </p:spTree>
    <p:extLst>
      <p:ext uri="{BB962C8B-B14F-4D97-AF65-F5344CB8AC3E}">
        <p14:creationId xmlns:p14="http://schemas.microsoft.com/office/powerpoint/2010/main" val="1957710321"/>
      </p:ext>
    </p:extLst>
  </p:cSld>
  <p:clrMapOvr>
    <a:masterClrMapping/>
  </p:clrMapOvr>
</p:sld>
</file>

<file path=ppt/theme/theme1.xml><?xml version="1.0" encoding="utf-8"?>
<a:theme xmlns:a="http://schemas.openxmlformats.org/drawingml/2006/main" name="Office Theme">
  <a:themeElements>
    <a:clrScheme name="CHC Colors">
      <a:dk1>
        <a:srgbClr val="000000"/>
      </a:dk1>
      <a:lt1>
        <a:srgbClr val="FFFFFF"/>
      </a:lt1>
      <a:dk2>
        <a:srgbClr val="44546A"/>
      </a:dk2>
      <a:lt2>
        <a:srgbClr val="E7E6E6"/>
      </a:lt2>
      <a:accent1>
        <a:srgbClr val="008345"/>
      </a:accent1>
      <a:accent2>
        <a:srgbClr val="FFC528"/>
      </a:accent2>
      <a:accent3>
        <a:srgbClr val="8E1838"/>
      </a:accent3>
      <a:accent4>
        <a:srgbClr val="415363"/>
      </a:accent4>
      <a:accent5>
        <a:srgbClr val="124734"/>
      </a:accent5>
      <a:accent6>
        <a:srgbClr val="70C496"/>
      </a:accent6>
      <a:hlink>
        <a:srgbClr val="8E1837"/>
      </a:hlink>
      <a:folHlink>
        <a:srgbClr val="4153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8677E5A0C94F4583114F61DA5FC5C9" ma:contentTypeVersion="14" ma:contentTypeDescription="Create a new document." ma:contentTypeScope="" ma:versionID="1f4525c941cf8f57c6aafdcd8ab8c495">
  <xsd:schema xmlns:xsd="http://www.w3.org/2001/XMLSchema" xmlns:xs="http://www.w3.org/2001/XMLSchema" xmlns:p="http://schemas.microsoft.com/office/2006/metadata/properties" xmlns:ns3="a9d5689a-a8b3-43c4-b8b9-6ee18265c4dd" xmlns:ns4="8616a315-1940-4c47-a373-dd11eb5d7ed9" targetNamespace="http://schemas.microsoft.com/office/2006/metadata/properties" ma:root="true" ma:fieldsID="301d09fd4bb1881eb3e42d7023f7755f" ns3:_="" ns4:_="">
    <xsd:import namespace="a9d5689a-a8b3-43c4-b8b9-6ee18265c4dd"/>
    <xsd:import namespace="8616a315-1940-4c47-a373-dd11eb5d7e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5689a-a8b3-43c4-b8b9-6ee18265c4d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6a315-1940-4c47-a373-dd11eb5d7ed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34D36B-99CA-4E16-8802-13881EEC88B1}">
  <ds:schemaRefs>
    <ds:schemaRef ds:uri="http://schemas.microsoft.com/sharepoint/v3/contenttype/forms"/>
  </ds:schemaRefs>
</ds:datastoreItem>
</file>

<file path=customXml/itemProps2.xml><?xml version="1.0" encoding="utf-8"?>
<ds:datastoreItem xmlns:ds="http://schemas.openxmlformats.org/officeDocument/2006/customXml" ds:itemID="{3A4CD0BF-9981-49D9-8B67-138EE5E09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5689a-a8b3-43c4-b8b9-6ee18265c4dd"/>
    <ds:schemaRef ds:uri="8616a315-1940-4c47-a373-dd11eb5d7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D9F5A3-1BE1-4C84-B80E-CE0274FE1696}">
  <ds:schemaRefs>
    <ds:schemaRef ds:uri="a9d5689a-a8b3-43c4-b8b9-6ee18265c4dd"/>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8616a315-1940-4c47-a373-dd11eb5d7ed9"/>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4910</TotalTime>
  <Words>3160</Words>
  <Application>Microsoft Office PowerPoint</Application>
  <PresentationFormat>Widescreen</PresentationFormat>
  <Paragraphs>541</Paragraphs>
  <Slides>82</Slides>
  <Notes>8</Notes>
  <HiddenSlides>0</HiddenSlides>
  <MMClips>2</MMClips>
  <ScaleCrop>false</ScaleCrop>
  <HeadingPairs>
    <vt:vector size="4" baseType="variant">
      <vt:variant>
        <vt:lpstr>Theme</vt:lpstr>
      </vt:variant>
      <vt:variant>
        <vt:i4>2</vt:i4>
      </vt:variant>
      <vt:variant>
        <vt:lpstr>Slide Titles</vt:lpstr>
      </vt:variant>
      <vt:variant>
        <vt:i4>82</vt:i4>
      </vt:variant>
    </vt:vector>
  </HeadingPairs>
  <TitlesOfParts>
    <vt:vector size="84" baseType="lpstr">
      <vt:lpstr>Office Theme</vt:lpstr>
      <vt:lpstr>BlockprintVTI</vt:lpstr>
      <vt:lpstr> New &amp; Promoted Roadrunners</vt:lpstr>
      <vt:lpstr>Welcome!   Valerie Sevilla  Full Time Instructor,  Respiratory Care</vt:lpstr>
      <vt:lpstr>Welcome!   Caroline Aguirre  Administrative Assistant, STEM/MESA </vt:lpstr>
      <vt:lpstr>Welcome!   Ellen Benefiel  Development Assistant, Institutional Advancement  </vt:lpstr>
      <vt:lpstr>PowerPoint Presentation</vt:lpstr>
      <vt:lpstr>PowerPoint Presentation</vt:lpstr>
      <vt:lpstr>PowerPoint Presentation</vt:lpstr>
      <vt:lpstr>Congratulations!   Zachary Cortz  Student Engagement Specialist, Student Life  </vt:lpstr>
      <vt:lpstr>Congratulations!   Willie Blackmon  Dean, Student Services (Permanent) </vt:lpstr>
      <vt:lpstr> Dr. Janee Both Gragg</vt:lpstr>
      <vt:lpstr>Finding Sharon Fieldstone</vt:lpstr>
      <vt:lpstr>Collaborative efforts to co-create a customized program </vt:lpstr>
      <vt:lpstr>Why ACTW</vt:lpstr>
      <vt:lpstr>Why Now</vt:lpstr>
      <vt:lpstr>Project Goals:</vt:lpstr>
      <vt:lpstr>Project Objectives:</vt:lpstr>
      <vt:lpstr>With attention to post-COVID need this pilot project:</vt:lpstr>
      <vt:lpstr>                 Grounded in SAMHSA’s 8 Domains of Wellness</vt:lpstr>
      <vt:lpstr>The Program</vt:lpstr>
      <vt:lpstr>On-site Service Delivery</vt:lpstr>
      <vt:lpstr>Final Report</vt:lpstr>
      <vt:lpstr>ACTW would like to acknowledge this project in the context of a larger movement associated with IE 2030. With the goal of moving communities from the need for critical resources to one of vital conditions, intentional care is given to creating a well-being economy. Here, wellness is at the center of economic growth, business strategies, and policy design. </vt:lpstr>
      <vt:lpstr> One Book One College</vt:lpstr>
      <vt:lpstr>Thank you, One Book Team!</vt:lpstr>
      <vt:lpstr>Spring, 2024</vt:lpstr>
      <vt:lpstr>Gallery Walk</vt:lpstr>
      <vt:lpstr>George Takei</vt:lpstr>
      <vt:lpstr>Additional Resources</vt:lpstr>
      <vt:lpstr>2024 — 2025 What does the future have in store? </vt:lpstr>
      <vt:lpstr>Criteria for Book Selections</vt:lpstr>
      <vt:lpstr>PowerPoint Presentation</vt:lpstr>
      <vt:lpstr>PowerPoint Presentation</vt:lpstr>
      <vt:lpstr>PowerPoint Presentation</vt:lpstr>
      <vt:lpstr>PowerPoint Presentation</vt:lpstr>
      <vt:lpstr>Thank you! (And watch this space).</vt:lpstr>
      <vt:lpstr> Instruction Update</vt:lpstr>
      <vt:lpstr>Summer 2023 Enrollments</vt:lpstr>
      <vt:lpstr>Fall 2023 Enrollments</vt:lpstr>
      <vt:lpstr>Spring 2024 Enrollments</vt:lpstr>
      <vt:lpstr>Office of Instruction New Divisions</vt:lpstr>
      <vt:lpstr>Office of Instruction Reorganization: Career Education and Human Development Division</vt:lpstr>
      <vt:lpstr>Office of Instruction Reorganization: Social, Information, and Natural Sciences Division</vt:lpstr>
      <vt:lpstr>Office of Instruction Reorganization: Language, Arts, and Academic Support Division</vt:lpstr>
      <vt:lpstr>Office of Institutional Effectiveness, Research, and Planning</vt:lpstr>
      <vt:lpstr>Crafton Hills College has an active Bachelor’s Program</vt:lpstr>
      <vt:lpstr> Student Services Update</vt:lpstr>
      <vt:lpstr>PowerPoint Presentation</vt:lpstr>
      <vt:lpstr>PowerPoint Presentation</vt:lpstr>
      <vt:lpstr>Marketing Highlights</vt:lpstr>
      <vt:lpstr>Dual Enrollment and Outreach Updates  </vt:lpstr>
      <vt:lpstr> CHC Participated in Dual Enrollment Leadership Academy </vt:lpstr>
      <vt:lpstr>Outreach Highlights </vt:lpstr>
      <vt:lpstr>Community Veterans Outreach Event - Eyes Of Freedom Event </vt:lpstr>
      <vt:lpstr>Registration and Student Assistance </vt:lpstr>
      <vt:lpstr>2024 Senior Day – Save the Date</vt:lpstr>
      <vt:lpstr>Supporting Chosen or Preferred Names and Pronouns </vt:lpstr>
      <vt:lpstr>Faculty Support Review</vt:lpstr>
      <vt:lpstr>Behavior Intervention Team (BIT)</vt:lpstr>
      <vt:lpstr>Student Conduct &amp; Academic Integrity</vt:lpstr>
      <vt:lpstr>Title IX  - Sexual Harassment / Discrimination Reporting </vt:lpstr>
      <vt:lpstr>Title IX Changes  </vt:lpstr>
      <vt:lpstr> Administration Update</vt:lpstr>
      <vt:lpstr>Student Housing – Construction Grant Status</vt:lpstr>
      <vt:lpstr>PowerPoint Presentation</vt:lpstr>
      <vt:lpstr>PowerPoint Presentation</vt:lpstr>
      <vt:lpstr>Instruction Building Design</vt:lpstr>
      <vt:lpstr>Parking &amp; ADA Improvements</vt:lpstr>
      <vt:lpstr>Solar Farm Upgrade</vt:lpstr>
      <vt:lpstr>Performing Arts Center Progress</vt:lpstr>
      <vt:lpstr>Public Safety Training Center</vt:lpstr>
      <vt:lpstr> President’s Message</vt:lpstr>
      <vt:lpstr>PowerPoint Presentation</vt:lpstr>
      <vt:lpstr>The Importance of Evolution….</vt:lpstr>
      <vt:lpstr>PowerPoint Presentation</vt:lpstr>
      <vt:lpstr>PowerPoint Presentation</vt:lpstr>
      <vt:lpstr>PowerPoint Presentation</vt:lpstr>
      <vt:lpstr>PowerPoint Presentation</vt:lpstr>
      <vt:lpstr>Next Ken Evolution…….</vt:lpstr>
      <vt:lpstr>Harnessing the Power of AI….</vt:lpstr>
      <vt:lpstr>On-Campus Housing Evolution….</vt:lpstr>
      <vt:lpstr>Compressed Calendar Evolution….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Torres, Jose Felipe</dc:creator>
  <cp:lastModifiedBy>Swindell, Leslie</cp:lastModifiedBy>
  <cp:revision>152</cp:revision>
  <dcterms:created xsi:type="dcterms:W3CDTF">2020-08-04T18:05:47Z</dcterms:created>
  <dcterms:modified xsi:type="dcterms:W3CDTF">2024-01-11T22:11:57Z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0x0101004A8677E5A0C94F4583114F61DA5FC5C9</vt:lpwstr>
  </property>
</Properties>
</file>