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8" r:id="rId4"/>
  </p:sldMasterIdLst>
  <p:notesMasterIdLst>
    <p:notesMasterId r:id="rId66"/>
  </p:notesMasterIdLst>
  <p:sldIdLst>
    <p:sldId id="298" r:id="rId5"/>
    <p:sldId id="475" r:id="rId6"/>
    <p:sldId id="516" r:id="rId7"/>
    <p:sldId id="517" r:id="rId8"/>
    <p:sldId id="518" r:id="rId9"/>
    <p:sldId id="523" r:id="rId10"/>
    <p:sldId id="524" r:id="rId11"/>
    <p:sldId id="527" r:id="rId12"/>
    <p:sldId id="528" r:id="rId13"/>
    <p:sldId id="529" r:id="rId14"/>
    <p:sldId id="530" r:id="rId15"/>
    <p:sldId id="531" r:id="rId16"/>
    <p:sldId id="532" r:id="rId17"/>
    <p:sldId id="533" r:id="rId18"/>
    <p:sldId id="534" r:id="rId19"/>
    <p:sldId id="519" r:id="rId20"/>
    <p:sldId id="520" r:id="rId21"/>
    <p:sldId id="522" r:id="rId22"/>
    <p:sldId id="521" r:id="rId23"/>
    <p:sldId id="535" r:id="rId24"/>
    <p:sldId id="536" r:id="rId25"/>
    <p:sldId id="537" r:id="rId26"/>
    <p:sldId id="538" r:id="rId27"/>
    <p:sldId id="539" r:id="rId28"/>
    <p:sldId id="525" r:id="rId29"/>
    <p:sldId id="526" r:id="rId30"/>
    <p:sldId id="552" r:id="rId31"/>
    <p:sldId id="553" r:id="rId32"/>
    <p:sldId id="541" r:id="rId33"/>
    <p:sldId id="413" r:id="rId34"/>
    <p:sldId id="486" r:id="rId35"/>
    <p:sldId id="256" r:id="rId36"/>
    <p:sldId id="260" r:id="rId37"/>
    <p:sldId id="268" r:id="rId38"/>
    <p:sldId id="266" r:id="rId39"/>
    <p:sldId id="542" r:id="rId40"/>
    <p:sldId id="267" r:id="rId41"/>
    <p:sldId id="543" r:id="rId42"/>
    <p:sldId id="261" r:id="rId43"/>
    <p:sldId id="263" r:id="rId44"/>
    <p:sldId id="264" r:id="rId45"/>
    <p:sldId id="549" r:id="rId46"/>
    <p:sldId id="551" r:id="rId47"/>
    <p:sldId id="548" r:id="rId48"/>
    <p:sldId id="452" r:id="rId49"/>
    <p:sldId id="544" r:id="rId50"/>
    <p:sldId id="397" r:id="rId51"/>
    <p:sldId id="398" r:id="rId52"/>
    <p:sldId id="399" r:id="rId53"/>
    <p:sldId id="384" r:id="rId54"/>
    <p:sldId id="545" r:id="rId55"/>
    <p:sldId id="546" r:id="rId56"/>
    <p:sldId id="514" r:id="rId57"/>
    <p:sldId id="512" r:id="rId58"/>
    <p:sldId id="550" r:id="rId59"/>
    <p:sldId id="257" r:id="rId60"/>
    <p:sldId id="396" r:id="rId61"/>
    <p:sldId id="513" r:id="rId62"/>
    <p:sldId id="372" r:id="rId63"/>
    <p:sldId id="498" r:id="rId64"/>
    <p:sldId id="426"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45"/>
    <a:srgbClr val="96989A"/>
    <a:srgbClr val="FFC629"/>
    <a:srgbClr val="CC9700"/>
    <a:srgbClr val="F3B403"/>
    <a:srgbClr val="EAAD00"/>
    <a:srgbClr val="FFD1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4D51E7-C8B8-45CB-9340-A52205809F68}" v="2" dt="2023-01-23T18:38:22.8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1" autoAdjust="0"/>
    <p:restoredTop sz="94660"/>
  </p:normalViewPr>
  <p:slideViewPr>
    <p:cSldViewPr snapToGrid="0" showGuides="1">
      <p:cViewPr varScale="1">
        <p:scale>
          <a:sx n="108" d="100"/>
          <a:sy n="108" d="100"/>
        </p:scale>
        <p:origin x="90" y="96"/>
      </p:cViewPr>
      <p:guideLst>
        <p:guide orient="horz" pos="2112"/>
        <p:guide pos="3816"/>
      </p:guideLst>
    </p:cSldViewPr>
  </p:slideViewPr>
  <p:notesTextViewPr>
    <p:cViewPr>
      <p:scale>
        <a:sx n="3" d="2"/>
        <a:sy n="3" d="2"/>
      </p:scale>
      <p:origin x="0" y="0"/>
    </p:cViewPr>
  </p:notesTextViewPr>
  <p:sorterViewPr>
    <p:cViewPr>
      <p:scale>
        <a:sx n="100" d="100"/>
        <a:sy n="100" d="100"/>
      </p:scale>
      <p:origin x="0" y="-688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2016-17</c:v>
                </c:pt>
              </c:strCache>
            </c:strRef>
          </c:tx>
          <c:spPr>
            <a:solidFill>
              <a:schemeClr val="accent1"/>
            </a:solidFill>
            <a:ln>
              <a:noFill/>
            </a:ln>
            <a:effectLst/>
          </c:spPr>
          <c:invertIfNegative val="0"/>
          <c:dLbls>
            <c:dLbl>
              <c:idx val="1"/>
              <c:layout>
                <c:manualLayout>
                  <c:x val="-2.5362318840579712E-2"/>
                  <c:y val="-5.837284991421136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96A-4CE0-A5A5-9D6B7A43233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Revenue</c:v>
                </c:pt>
                <c:pt idx="1">
                  <c:v>Expenditures</c:v>
                </c:pt>
                <c:pt idx="2">
                  <c:v>Assets</c:v>
                </c:pt>
              </c:strCache>
            </c:strRef>
          </c:cat>
          <c:val>
            <c:numRef>
              <c:f>Sheet1!$B$2:$B$4</c:f>
              <c:numCache>
                <c:formatCode>"$"#,##0_);[Red]\("$"#,##0\)</c:formatCode>
                <c:ptCount val="3"/>
                <c:pt idx="0">
                  <c:v>721037</c:v>
                </c:pt>
                <c:pt idx="1">
                  <c:v>527799</c:v>
                </c:pt>
                <c:pt idx="2">
                  <c:v>2595923</c:v>
                </c:pt>
              </c:numCache>
            </c:numRef>
          </c:val>
          <c:extLst>
            <c:ext xmlns:c16="http://schemas.microsoft.com/office/drawing/2014/chart" uri="{C3380CC4-5D6E-409C-BE32-E72D297353CC}">
              <c16:uniqueId val="{00000000-F96A-4CE0-A5A5-9D6B7A43233C}"/>
            </c:ext>
          </c:extLst>
        </c:ser>
        <c:ser>
          <c:idx val="1"/>
          <c:order val="1"/>
          <c:tx>
            <c:strRef>
              <c:f>Sheet1!$C$1</c:f>
              <c:strCache>
                <c:ptCount val="1"/>
                <c:pt idx="0">
                  <c:v>2020-2021</c:v>
                </c:pt>
              </c:strCache>
            </c:strRef>
          </c:tx>
          <c:spPr>
            <a:solidFill>
              <a:schemeClr val="accent2"/>
            </a:solidFill>
            <a:ln>
              <a:noFill/>
            </a:ln>
            <a:effectLst/>
          </c:spPr>
          <c:invertIfNegative val="0"/>
          <c:dLbls>
            <c:dLbl>
              <c:idx val="1"/>
              <c:layout>
                <c:manualLayout>
                  <c:x val="1.4492753623188406E-2"/>
                  <c:y val="-4.66982799313682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96A-4CE0-A5A5-9D6B7A43233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Revenue</c:v>
                </c:pt>
                <c:pt idx="1">
                  <c:v>Expenditures</c:v>
                </c:pt>
                <c:pt idx="2">
                  <c:v>Assets</c:v>
                </c:pt>
              </c:strCache>
            </c:strRef>
          </c:cat>
          <c:val>
            <c:numRef>
              <c:f>Sheet1!$C$2:$C$4</c:f>
              <c:numCache>
                <c:formatCode>"$"#,##0_);[Red]\("$"#,##0\)</c:formatCode>
                <c:ptCount val="3"/>
                <c:pt idx="0">
                  <c:v>1580334</c:v>
                </c:pt>
                <c:pt idx="1">
                  <c:v>755979</c:v>
                </c:pt>
                <c:pt idx="2">
                  <c:v>4298884</c:v>
                </c:pt>
              </c:numCache>
            </c:numRef>
          </c:val>
          <c:extLst>
            <c:ext xmlns:c16="http://schemas.microsoft.com/office/drawing/2014/chart" uri="{C3380CC4-5D6E-409C-BE32-E72D297353CC}">
              <c16:uniqueId val="{00000001-F96A-4CE0-A5A5-9D6B7A43233C}"/>
            </c:ext>
          </c:extLst>
        </c:ser>
        <c:dLbls>
          <c:dLblPos val="outEnd"/>
          <c:showLegendKey val="0"/>
          <c:showVal val="1"/>
          <c:showCatName val="0"/>
          <c:showSerName val="0"/>
          <c:showPercent val="0"/>
          <c:showBubbleSize val="0"/>
        </c:dLbls>
        <c:gapWidth val="219"/>
        <c:overlap val="-27"/>
        <c:axId val="968863872"/>
        <c:axId val="968874040"/>
      </c:barChart>
      <c:catAx>
        <c:axId val="96886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968874040"/>
        <c:crosses val="autoZero"/>
        <c:auto val="1"/>
        <c:lblAlgn val="ctr"/>
        <c:lblOffset val="100"/>
        <c:noMultiLvlLbl val="0"/>
      </c:catAx>
      <c:valAx>
        <c:axId val="96887404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68863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821307923325474"/>
          <c:y val="2.4216399760375217E-2"/>
          <c:w val="0.7004604433733469"/>
          <c:h val="0.69435418992166198"/>
        </c:manualLayout>
      </c:layout>
      <c:barChart>
        <c:barDir val="col"/>
        <c:grouping val="clustered"/>
        <c:varyColors val="0"/>
        <c:ser>
          <c:idx val="0"/>
          <c:order val="0"/>
          <c:tx>
            <c:strRef>
              <c:f>Sheet1!$B$1</c:f>
              <c:strCache>
                <c:ptCount val="1"/>
                <c:pt idx="0">
                  <c:v>Column1</c:v>
                </c:pt>
              </c:strCache>
            </c:strRef>
          </c:tx>
          <c:invertIfNegative val="0"/>
          <c:dPt>
            <c:idx val="1"/>
            <c:invertIfNegative val="0"/>
            <c:bubble3D val="0"/>
            <c:spPr>
              <a:solidFill>
                <a:srgbClr val="008345"/>
              </a:solidFill>
            </c:spPr>
            <c:extLst>
              <c:ext xmlns:c16="http://schemas.microsoft.com/office/drawing/2014/chart" uri="{C3380CC4-5D6E-409C-BE32-E72D297353CC}">
                <c16:uniqueId val="{00000001-25CD-48B0-871D-88B4E5DDA092}"/>
              </c:ext>
            </c:extLst>
          </c:dPt>
          <c:dPt>
            <c:idx val="2"/>
            <c:invertIfNegative val="0"/>
            <c:bubble3D val="0"/>
            <c:spPr>
              <a:solidFill>
                <a:srgbClr val="FFC629"/>
              </a:solidFill>
            </c:spPr>
            <c:extLst>
              <c:ext xmlns:c16="http://schemas.microsoft.com/office/drawing/2014/chart" uri="{C3380CC4-5D6E-409C-BE32-E72D297353CC}">
                <c16:uniqueId val="{00000002-25CD-48B0-871D-88B4E5DDA092}"/>
              </c:ext>
            </c:extLst>
          </c:dPt>
          <c:dLbls>
            <c:numFmt formatCode="#,##0.00" sourceLinked="0"/>
            <c:spPr>
              <a:noFill/>
              <a:ln>
                <a:noFill/>
              </a:ln>
              <a:effectLst/>
            </c:spPr>
            <c:txPr>
              <a:bodyPr wrap="square" lIns="38100" tIns="19050" rIns="38100" bIns="19050" anchor="ctr">
                <a:spAutoFit/>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1">
                  <c:v>Fall 2021                       Census</c:v>
                </c:pt>
                <c:pt idx="2">
                  <c:v>Fall 2022                       Census</c:v>
                </c:pt>
              </c:strCache>
            </c:strRef>
          </c:cat>
          <c:val>
            <c:numRef>
              <c:f>Sheet1!$B$2:$B$5</c:f>
              <c:numCache>
                <c:formatCode>0.0</c:formatCode>
                <c:ptCount val="4"/>
                <c:pt idx="1">
                  <c:v>1718.94</c:v>
                </c:pt>
                <c:pt idx="2">
                  <c:v>1620.02</c:v>
                </c:pt>
              </c:numCache>
            </c:numRef>
          </c:val>
          <c:extLst>
            <c:ext xmlns:c16="http://schemas.microsoft.com/office/drawing/2014/chart" uri="{C3380CC4-5D6E-409C-BE32-E72D297353CC}">
              <c16:uniqueId val="{00000000-25CD-48B0-871D-88B4E5DDA092}"/>
            </c:ext>
          </c:extLst>
        </c:ser>
        <c:dLbls>
          <c:showLegendKey val="0"/>
          <c:showVal val="0"/>
          <c:showCatName val="0"/>
          <c:showSerName val="0"/>
          <c:showPercent val="0"/>
          <c:showBubbleSize val="0"/>
        </c:dLbls>
        <c:gapWidth val="177"/>
        <c:axId val="-1650554112"/>
        <c:axId val="-1629999216"/>
      </c:barChart>
      <c:catAx>
        <c:axId val="-1650554112"/>
        <c:scaling>
          <c:orientation val="minMax"/>
        </c:scaling>
        <c:delete val="0"/>
        <c:axPos val="b"/>
        <c:title>
          <c:tx>
            <c:rich>
              <a:bodyPr/>
              <a:lstStyle/>
              <a:p>
                <a:pPr>
                  <a:defRPr sz="2000"/>
                </a:pPr>
                <a:r>
                  <a:rPr lang="en-US" sz="2000" dirty="0"/>
                  <a:t>Term</a:t>
                </a:r>
              </a:p>
            </c:rich>
          </c:tx>
          <c:overlay val="0"/>
        </c:title>
        <c:numFmt formatCode="General" sourceLinked="0"/>
        <c:majorTickMark val="out"/>
        <c:minorTickMark val="none"/>
        <c:tickLblPos val="nextTo"/>
        <c:txPr>
          <a:bodyPr/>
          <a:lstStyle/>
          <a:p>
            <a:pPr>
              <a:defRPr sz="2000" baseline="0">
                <a:latin typeface="Calibri" panose="020F0502020204030204" pitchFamily="34" charset="0"/>
              </a:defRPr>
            </a:pPr>
            <a:endParaRPr lang="en-US"/>
          </a:p>
        </c:txPr>
        <c:crossAx val="-1629999216"/>
        <c:crosses val="autoZero"/>
        <c:auto val="1"/>
        <c:lblAlgn val="ctr"/>
        <c:lblOffset val="200"/>
        <c:noMultiLvlLbl val="0"/>
      </c:catAx>
      <c:valAx>
        <c:axId val="-1629999216"/>
        <c:scaling>
          <c:orientation val="minMax"/>
          <c:max val="2500"/>
          <c:min val="0"/>
        </c:scaling>
        <c:delete val="0"/>
        <c:axPos val="l"/>
        <c:majorGridlines>
          <c:spPr>
            <a:ln>
              <a:noFill/>
            </a:ln>
          </c:spPr>
        </c:majorGridlines>
        <c:title>
          <c:tx>
            <c:rich>
              <a:bodyPr/>
              <a:lstStyle/>
              <a:p>
                <a:pPr>
                  <a:defRPr sz="2000"/>
                </a:pPr>
                <a:r>
                  <a:rPr lang="en-US" sz="2000" baseline="0"/>
                  <a:t>FTES</a:t>
                </a:r>
              </a:p>
            </c:rich>
          </c:tx>
          <c:layout>
            <c:manualLayout>
              <c:xMode val="edge"/>
              <c:yMode val="edge"/>
              <c:x val="1.1950438697551303E-3"/>
              <c:y val="0.31976502522727168"/>
            </c:manualLayout>
          </c:layout>
          <c:overlay val="0"/>
        </c:title>
        <c:numFmt formatCode="#,##0" sourceLinked="0"/>
        <c:majorTickMark val="out"/>
        <c:minorTickMark val="none"/>
        <c:tickLblPos val="nextTo"/>
        <c:txPr>
          <a:bodyPr/>
          <a:lstStyle/>
          <a:p>
            <a:pPr>
              <a:defRPr sz="1800" baseline="0">
                <a:latin typeface="Calibri" panose="020F0502020204030204" pitchFamily="34" charset="0"/>
              </a:defRPr>
            </a:pPr>
            <a:endParaRPr lang="en-US"/>
          </a:p>
        </c:txPr>
        <c:crossAx val="-1650554112"/>
        <c:crosses val="autoZero"/>
        <c:crossBetween val="midCat"/>
      </c:valAx>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821307923325474"/>
          <c:y val="2.4216399760375217E-2"/>
          <c:w val="0.7004604433733469"/>
          <c:h val="0.69435418992166198"/>
        </c:manualLayout>
      </c:layout>
      <c:barChart>
        <c:barDir val="col"/>
        <c:grouping val="clustered"/>
        <c:varyColors val="0"/>
        <c:ser>
          <c:idx val="0"/>
          <c:order val="0"/>
          <c:tx>
            <c:strRef>
              <c:f>Sheet1!$B$1</c:f>
              <c:strCache>
                <c:ptCount val="1"/>
                <c:pt idx="0">
                  <c:v>Column1</c:v>
                </c:pt>
              </c:strCache>
            </c:strRef>
          </c:tx>
          <c:invertIfNegative val="0"/>
          <c:dPt>
            <c:idx val="1"/>
            <c:invertIfNegative val="0"/>
            <c:bubble3D val="0"/>
            <c:spPr>
              <a:solidFill>
                <a:srgbClr val="008345"/>
              </a:solidFill>
            </c:spPr>
            <c:extLst>
              <c:ext xmlns:c16="http://schemas.microsoft.com/office/drawing/2014/chart" uri="{C3380CC4-5D6E-409C-BE32-E72D297353CC}">
                <c16:uniqueId val="{00000001-0488-41D4-A9F0-E0704B4C2D85}"/>
              </c:ext>
            </c:extLst>
          </c:dPt>
          <c:dPt>
            <c:idx val="2"/>
            <c:invertIfNegative val="0"/>
            <c:bubble3D val="0"/>
            <c:spPr>
              <a:solidFill>
                <a:srgbClr val="FFC629"/>
              </a:solidFill>
            </c:spPr>
            <c:extLst>
              <c:ext xmlns:c16="http://schemas.microsoft.com/office/drawing/2014/chart" uri="{C3380CC4-5D6E-409C-BE32-E72D297353CC}">
                <c16:uniqueId val="{00000003-0488-41D4-A9F0-E0704B4C2D85}"/>
              </c:ext>
            </c:extLst>
          </c:dPt>
          <c:dLbls>
            <c:numFmt formatCode="#,##0.00" sourceLinked="0"/>
            <c:spPr>
              <a:noFill/>
              <a:ln>
                <a:noFill/>
              </a:ln>
              <a:effectLst/>
            </c:spPr>
            <c:txPr>
              <a:bodyPr wrap="square" lIns="38100" tIns="19050" rIns="38100" bIns="19050" anchor="ctr">
                <a:spAutoFit/>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1">
                  <c:v>Fall 2021                       Day 70</c:v>
                </c:pt>
                <c:pt idx="2">
                  <c:v>Fall 2022                       Day 70</c:v>
                </c:pt>
              </c:strCache>
            </c:strRef>
          </c:cat>
          <c:val>
            <c:numRef>
              <c:f>Sheet1!$B$2:$B$5</c:f>
              <c:numCache>
                <c:formatCode>0.0</c:formatCode>
                <c:ptCount val="4"/>
                <c:pt idx="1">
                  <c:v>1733.79</c:v>
                </c:pt>
                <c:pt idx="2">
                  <c:v>1712.34</c:v>
                </c:pt>
              </c:numCache>
            </c:numRef>
          </c:val>
          <c:extLst>
            <c:ext xmlns:c16="http://schemas.microsoft.com/office/drawing/2014/chart" uri="{C3380CC4-5D6E-409C-BE32-E72D297353CC}">
              <c16:uniqueId val="{00000004-0488-41D4-A9F0-E0704B4C2D85}"/>
            </c:ext>
          </c:extLst>
        </c:ser>
        <c:dLbls>
          <c:showLegendKey val="0"/>
          <c:showVal val="0"/>
          <c:showCatName val="0"/>
          <c:showSerName val="0"/>
          <c:showPercent val="0"/>
          <c:showBubbleSize val="0"/>
        </c:dLbls>
        <c:gapWidth val="177"/>
        <c:axId val="-1650554112"/>
        <c:axId val="-1629999216"/>
      </c:barChart>
      <c:catAx>
        <c:axId val="-1650554112"/>
        <c:scaling>
          <c:orientation val="minMax"/>
        </c:scaling>
        <c:delete val="0"/>
        <c:axPos val="b"/>
        <c:title>
          <c:tx>
            <c:rich>
              <a:bodyPr/>
              <a:lstStyle/>
              <a:p>
                <a:pPr>
                  <a:defRPr sz="2000"/>
                </a:pPr>
                <a:r>
                  <a:rPr lang="en-US" sz="2000" dirty="0"/>
                  <a:t>Term</a:t>
                </a:r>
              </a:p>
            </c:rich>
          </c:tx>
          <c:overlay val="0"/>
        </c:title>
        <c:numFmt formatCode="General" sourceLinked="0"/>
        <c:majorTickMark val="out"/>
        <c:minorTickMark val="none"/>
        <c:tickLblPos val="nextTo"/>
        <c:txPr>
          <a:bodyPr/>
          <a:lstStyle/>
          <a:p>
            <a:pPr>
              <a:defRPr sz="2000" baseline="0">
                <a:latin typeface="Calibri" panose="020F0502020204030204" pitchFamily="34" charset="0"/>
              </a:defRPr>
            </a:pPr>
            <a:endParaRPr lang="en-US"/>
          </a:p>
        </c:txPr>
        <c:crossAx val="-1629999216"/>
        <c:crosses val="autoZero"/>
        <c:auto val="1"/>
        <c:lblAlgn val="ctr"/>
        <c:lblOffset val="200"/>
        <c:noMultiLvlLbl val="0"/>
      </c:catAx>
      <c:valAx>
        <c:axId val="-1629999216"/>
        <c:scaling>
          <c:orientation val="minMax"/>
          <c:max val="2500"/>
          <c:min val="0"/>
        </c:scaling>
        <c:delete val="0"/>
        <c:axPos val="l"/>
        <c:majorGridlines>
          <c:spPr>
            <a:ln>
              <a:noFill/>
            </a:ln>
          </c:spPr>
        </c:majorGridlines>
        <c:title>
          <c:tx>
            <c:rich>
              <a:bodyPr/>
              <a:lstStyle/>
              <a:p>
                <a:pPr>
                  <a:defRPr sz="2000"/>
                </a:pPr>
                <a:r>
                  <a:rPr lang="en-US" sz="2000" baseline="0"/>
                  <a:t>FTES</a:t>
                </a:r>
              </a:p>
            </c:rich>
          </c:tx>
          <c:layout>
            <c:manualLayout>
              <c:xMode val="edge"/>
              <c:yMode val="edge"/>
              <c:x val="1.1950438697551303E-3"/>
              <c:y val="0.31976502522727168"/>
            </c:manualLayout>
          </c:layout>
          <c:overlay val="0"/>
        </c:title>
        <c:numFmt formatCode="#,##0" sourceLinked="0"/>
        <c:majorTickMark val="out"/>
        <c:minorTickMark val="none"/>
        <c:tickLblPos val="nextTo"/>
        <c:txPr>
          <a:bodyPr/>
          <a:lstStyle/>
          <a:p>
            <a:pPr>
              <a:defRPr sz="1800" baseline="0">
                <a:latin typeface="Calibri" panose="020F0502020204030204" pitchFamily="34" charset="0"/>
              </a:defRPr>
            </a:pPr>
            <a:endParaRPr lang="en-US"/>
          </a:p>
        </c:txPr>
        <c:crossAx val="-1650554112"/>
        <c:crosses val="autoZero"/>
        <c:crossBetween val="midCat"/>
      </c:valAx>
    </c:plotArea>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022276002601424E-2"/>
          <c:y val="2.4216399760375217E-2"/>
          <c:w val="0.59761680396675043"/>
          <c:h val="0.69435418992166198"/>
        </c:manualLayout>
      </c:layout>
      <c:barChart>
        <c:barDir val="col"/>
        <c:grouping val="clustered"/>
        <c:varyColors val="0"/>
        <c:ser>
          <c:idx val="0"/>
          <c:order val="0"/>
          <c:tx>
            <c:strRef>
              <c:f>Sheet1!$B$1</c:f>
              <c:strCache>
                <c:ptCount val="1"/>
                <c:pt idx="0">
                  <c:v>Column1</c:v>
                </c:pt>
              </c:strCache>
            </c:strRef>
          </c:tx>
          <c:invertIfNegative val="0"/>
          <c:dPt>
            <c:idx val="1"/>
            <c:invertIfNegative val="0"/>
            <c:bubble3D val="0"/>
            <c:spPr>
              <a:solidFill>
                <a:srgbClr val="008345"/>
              </a:solidFill>
            </c:spPr>
            <c:extLst>
              <c:ext xmlns:c16="http://schemas.microsoft.com/office/drawing/2014/chart" uri="{C3380CC4-5D6E-409C-BE32-E72D297353CC}">
                <c16:uniqueId val="{00000001-25CD-48B0-871D-88B4E5DDA092}"/>
              </c:ext>
            </c:extLst>
          </c:dPt>
          <c:dPt>
            <c:idx val="2"/>
            <c:invertIfNegative val="0"/>
            <c:bubble3D val="0"/>
            <c:spPr>
              <a:solidFill>
                <a:srgbClr val="FFC629"/>
              </a:solidFill>
            </c:spPr>
            <c:extLst>
              <c:ext xmlns:c16="http://schemas.microsoft.com/office/drawing/2014/chart" uri="{C3380CC4-5D6E-409C-BE32-E72D297353CC}">
                <c16:uniqueId val="{00000002-25CD-48B0-871D-88B4E5DDA092}"/>
              </c:ext>
            </c:extLst>
          </c:dPt>
          <c:dLbls>
            <c:numFmt formatCode="#,##0.00" sourceLinked="0"/>
            <c:spPr>
              <a:noFill/>
              <a:ln>
                <a:noFill/>
              </a:ln>
              <a:effectLst/>
            </c:spPr>
            <c:txPr>
              <a:bodyPr wrap="square" lIns="38100" tIns="19050" rIns="38100" bIns="19050" anchor="ctr">
                <a:spAutoFit/>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1">
                  <c:v>Spring 2022                6 Days Prior to Start</c:v>
                </c:pt>
                <c:pt idx="2">
                  <c:v>Spring 2023                6 Days Prior to Start</c:v>
                </c:pt>
              </c:strCache>
            </c:strRef>
          </c:cat>
          <c:val>
            <c:numRef>
              <c:f>Sheet1!$B$2:$B$5</c:f>
              <c:numCache>
                <c:formatCode>0.0</c:formatCode>
                <c:ptCount val="4"/>
                <c:pt idx="1">
                  <c:v>1385.19</c:v>
                </c:pt>
                <c:pt idx="2">
                  <c:v>1340.42</c:v>
                </c:pt>
              </c:numCache>
            </c:numRef>
          </c:val>
          <c:extLst>
            <c:ext xmlns:c16="http://schemas.microsoft.com/office/drawing/2014/chart" uri="{C3380CC4-5D6E-409C-BE32-E72D297353CC}">
              <c16:uniqueId val="{00000000-25CD-48B0-871D-88B4E5DDA092}"/>
            </c:ext>
          </c:extLst>
        </c:ser>
        <c:dLbls>
          <c:showLegendKey val="0"/>
          <c:showVal val="0"/>
          <c:showCatName val="0"/>
          <c:showSerName val="0"/>
          <c:showPercent val="0"/>
          <c:showBubbleSize val="0"/>
        </c:dLbls>
        <c:gapWidth val="177"/>
        <c:axId val="-1650554112"/>
        <c:axId val="-1629999216"/>
      </c:barChart>
      <c:catAx>
        <c:axId val="-1650554112"/>
        <c:scaling>
          <c:orientation val="minMax"/>
        </c:scaling>
        <c:delete val="0"/>
        <c:axPos val="b"/>
        <c:title>
          <c:tx>
            <c:rich>
              <a:bodyPr/>
              <a:lstStyle/>
              <a:p>
                <a:pPr>
                  <a:defRPr sz="2000"/>
                </a:pPr>
                <a:r>
                  <a:rPr lang="en-US" sz="2000" dirty="0"/>
                  <a:t>Term</a:t>
                </a:r>
              </a:p>
            </c:rich>
          </c:tx>
          <c:overlay val="0"/>
        </c:title>
        <c:numFmt formatCode="General" sourceLinked="0"/>
        <c:majorTickMark val="out"/>
        <c:minorTickMark val="none"/>
        <c:tickLblPos val="nextTo"/>
        <c:txPr>
          <a:bodyPr/>
          <a:lstStyle/>
          <a:p>
            <a:pPr>
              <a:defRPr sz="2000" baseline="0">
                <a:latin typeface="Calibri" panose="020F0502020204030204" pitchFamily="34" charset="0"/>
              </a:defRPr>
            </a:pPr>
            <a:endParaRPr lang="en-US"/>
          </a:p>
        </c:txPr>
        <c:crossAx val="-1629999216"/>
        <c:crosses val="autoZero"/>
        <c:auto val="1"/>
        <c:lblAlgn val="ctr"/>
        <c:lblOffset val="200"/>
        <c:noMultiLvlLbl val="0"/>
      </c:catAx>
      <c:valAx>
        <c:axId val="-1629999216"/>
        <c:scaling>
          <c:orientation val="minMax"/>
          <c:max val="2000"/>
          <c:min val="0"/>
        </c:scaling>
        <c:delete val="0"/>
        <c:axPos val="l"/>
        <c:majorGridlines>
          <c:spPr>
            <a:ln>
              <a:noFill/>
            </a:ln>
          </c:spPr>
        </c:majorGridlines>
        <c:title>
          <c:tx>
            <c:rich>
              <a:bodyPr/>
              <a:lstStyle/>
              <a:p>
                <a:pPr>
                  <a:defRPr sz="2000"/>
                </a:pPr>
                <a:r>
                  <a:rPr lang="en-US" sz="2000" baseline="0"/>
                  <a:t>FTES</a:t>
                </a:r>
              </a:p>
            </c:rich>
          </c:tx>
          <c:layout>
            <c:manualLayout>
              <c:xMode val="edge"/>
              <c:yMode val="edge"/>
              <c:x val="1.1950310891111506E-3"/>
              <c:y val="0.2769714469596703"/>
            </c:manualLayout>
          </c:layout>
          <c:overlay val="0"/>
        </c:title>
        <c:numFmt formatCode="#,##0" sourceLinked="0"/>
        <c:majorTickMark val="out"/>
        <c:minorTickMark val="none"/>
        <c:tickLblPos val="nextTo"/>
        <c:txPr>
          <a:bodyPr/>
          <a:lstStyle/>
          <a:p>
            <a:pPr>
              <a:defRPr sz="1800" baseline="0">
                <a:latin typeface="Calibri" panose="020F0502020204030204" pitchFamily="34" charset="0"/>
              </a:defRPr>
            </a:pPr>
            <a:endParaRPr lang="en-US"/>
          </a:p>
        </c:txPr>
        <c:crossAx val="-1650554112"/>
        <c:crosses val="autoZero"/>
        <c:crossBetween val="midCat"/>
        <c:majorUnit val="500"/>
      </c:valAx>
    </c:plotArea>
    <c:plotVisOnly val="1"/>
    <c:dispBlanksAs val="gap"/>
    <c:showDLblsOverMax val="0"/>
  </c:chart>
  <c:spPr>
    <a:ln>
      <a:no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F328AD-B71A-48D4-AEDA-FAE1275F2E1A}"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C4EE9122-A81D-47AE-8004-C5EF2FD80D3C}">
      <dgm:prSet/>
      <dgm:spPr/>
      <dgm:t>
        <a:bodyPr/>
        <a:lstStyle/>
        <a:p>
          <a:r>
            <a:rPr lang="en-US" dirty="0"/>
            <a:t>Virtual Cranium Café</a:t>
          </a:r>
        </a:p>
        <a:p>
          <a:r>
            <a:rPr lang="en-US" dirty="0"/>
            <a:t>Laserfiche &amp; Dual Enrollment</a:t>
          </a:r>
        </a:p>
        <a:p>
          <a:r>
            <a:rPr lang="en-US" dirty="0"/>
            <a:t>Firekeepers Award</a:t>
          </a:r>
        </a:p>
      </dgm:t>
    </dgm:pt>
    <dgm:pt modelId="{EF2C4D71-6CA3-48E6-99A5-F760F56E38D3}" type="parTrans" cxnId="{3041D794-09B5-4536-A802-4639E3C21124}">
      <dgm:prSet/>
      <dgm:spPr/>
      <dgm:t>
        <a:bodyPr/>
        <a:lstStyle/>
        <a:p>
          <a:endParaRPr lang="en-US"/>
        </a:p>
      </dgm:t>
    </dgm:pt>
    <dgm:pt modelId="{B59CD9EF-058E-44CE-BFF0-A2AC872D9815}" type="sibTrans" cxnId="{3041D794-09B5-4536-A802-4639E3C21124}">
      <dgm:prSet/>
      <dgm:spPr/>
      <dgm:t>
        <a:bodyPr/>
        <a:lstStyle/>
        <a:p>
          <a:endParaRPr lang="en-US"/>
        </a:p>
      </dgm:t>
    </dgm:pt>
    <dgm:pt modelId="{C9271FFF-FD51-4655-BEEA-7C457D905DA0}">
      <dgm:prSet/>
      <dgm:spPr/>
      <dgm:t>
        <a:bodyPr/>
        <a:lstStyle/>
        <a:p>
          <a:r>
            <a:rPr lang="en-US" dirty="0"/>
            <a:t>78% of our Fall 2022 term students had an educational plan completed with a Counselor.  </a:t>
          </a:r>
        </a:p>
      </dgm:t>
    </dgm:pt>
    <dgm:pt modelId="{E1AFE7D4-700F-40BE-B484-4D4D91D5338B}" type="parTrans" cxnId="{8EFE4194-3237-4167-A1B1-EE785E2A0686}">
      <dgm:prSet/>
      <dgm:spPr/>
      <dgm:t>
        <a:bodyPr/>
        <a:lstStyle/>
        <a:p>
          <a:endParaRPr lang="en-US"/>
        </a:p>
      </dgm:t>
    </dgm:pt>
    <dgm:pt modelId="{E5179A62-300A-46C6-A93E-3A2112C007BE}" type="sibTrans" cxnId="{8EFE4194-3237-4167-A1B1-EE785E2A0686}">
      <dgm:prSet/>
      <dgm:spPr/>
      <dgm:t>
        <a:bodyPr/>
        <a:lstStyle/>
        <a:p>
          <a:endParaRPr lang="en-US"/>
        </a:p>
      </dgm:t>
    </dgm:pt>
    <dgm:pt modelId="{78925957-AF25-4434-AB59-9039F3056D5F}">
      <dgm:prSet/>
      <dgm:spPr/>
      <dgm:t>
        <a:bodyPr/>
        <a:lstStyle/>
        <a:p>
          <a:r>
            <a:rPr lang="en-US" dirty="0"/>
            <a:t>Basic Needs Center developed a partnership with Jenny’s Laundry Service</a:t>
          </a:r>
        </a:p>
      </dgm:t>
    </dgm:pt>
    <dgm:pt modelId="{2ABD4B39-EDFA-4B67-A6F6-CD033BB5BEE4}" type="parTrans" cxnId="{224976A2-B132-40EE-ABD9-5F12502C6AC7}">
      <dgm:prSet/>
      <dgm:spPr/>
      <dgm:t>
        <a:bodyPr/>
        <a:lstStyle/>
        <a:p>
          <a:endParaRPr lang="en-US"/>
        </a:p>
      </dgm:t>
    </dgm:pt>
    <dgm:pt modelId="{4777C4FA-4AC9-4EB7-B43D-F360F400ABF4}" type="sibTrans" cxnId="{224976A2-B132-40EE-ABD9-5F12502C6AC7}">
      <dgm:prSet/>
      <dgm:spPr/>
      <dgm:t>
        <a:bodyPr/>
        <a:lstStyle/>
        <a:p>
          <a:endParaRPr lang="en-US"/>
        </a:p>
      </dgm:t>
    </dgm:pt>
    <dgm:pt modelId="{D9321682-92EB-42D4-80EF-C7CBF9DB859B}">
      <dgm:prSet/>
      <dgm:spPr/>
      <dgm:t>
        <a:bodyPr/>
        <a:lstStyle/>
        <a:p>
          <a:r>
            <a:rPr lang="en-US" dirty="0"/>
            <a:t>Duck &amp; Owl &amp; Campus Garden Use</a:t>
          </a:r>
        </a:p>
      </dgm:t>
    </dgm:pt>
    <dgm:pt modelId="{5C7974BB-662B-4731-82A9-6B3ACBBEBBC7}" type="parTrans" cxnId="{DA36FF97-88B1-42B1-BF8F-01E2DD1291B4}">
      <dgm:prSet/>
      <dgm:spPr/>
      <dgm:t>
        <a:bodyPr/>
        <a:lstStyle/>
        <a:p>
          <a:endParaRPr lang="en-US"/>
        </a:p>
      </dgm:t>
    </dgm:pt>
    <dgm:pt modelId="{EE954880-2919-46F6-81DF-2246A03E9980}" type="sibTrans" cxnId="{DA36FF97-88B1-42B1-BF8F-01E2DD1291B4}">
      <dgm:prSet/>
      <dgm:spPr/>
      <dgm:t>
        <a:bodyPr/>
        <a:lstStyle/>
        <a:p>
          <a:endParaRPr lang="en-US"/>
        </a:p>
      </dgm:t>
    </dgm:pt>
    <dgm:pt modelId="{DA4ED36C-5ABE-45E6-BFA2-C9E8DF115F8D}">
      <dgm:prSet/>
      <dgm:spPr/>
      <dgm:t>
        <a:bodyPr/>
        <a:lstStyle/>
        <a:p>
          <a:r>
            <a:rPr lang="en-US" dirty="0"/>
            <a:t>60 students received our holiday food baskets (highest to date)</a:t>
          </a:r>
        </a:p>
      </dgm:t>
    </dgm:pt>
    <dgm:pt modelId="{30B76C90-8F17-4A0C-B809-3E229F183087}" type="parTrans" cxnId="{5A7B1933-0EAF-43C1-8A64-A55476A149D3}">
      <dgm:prSet/>
      <dgm:spPr/>
      <dgm:t>
        <a:bodyPr/>
        <a:lstStyle/>
        <a:p>
          <a:endParaRPr lang="en-US"/>
        </a:p>
      </dgm:t>
    </dgm:pt>
    <dgm:pt modelId="{6A760F4E-159A-4C9D-8B2E-EA6D94229297}" type="sibTrans" cxnId="{5A7B1933-0EAF-43C1-8A64-A55476A149D3}">
      <dgm:prSet/>
      <dgm:spPr/>
      <dgm:t>
        <a:bodyPr/>
        <a:lstStyle/>
        <a:p>
          <a:endParaRPr lang="en-US"/>
        </a:p>
      </dgm:t>
    </dgm:pt>
    <dgm:pt modelId="{398651BB-8D0C-4B6B-BE4F-99E5BE303ACD}">
      <dgm:prSet/>
      <dgm:spPr/>
      <dgm:t>
        <a:bodyPr/>
        <a:lstStyle/>
        <a:p>
          <a:r>
            <a:rPr lang="en-US" dirty="0"/>
            <a:t>Cash for College</a:t>
          </a:r>
        </a:p>
      </dgm:t>
    </dgm:pt>
    <dgm:pt modelId="{D0BC01BC-8B95-4E3E-80DE-CBEE38FDF4FF}" type="parTrans" cxnId="{D8DA3AE9-45F8-419E-A19C-0C0D5D4F8FFC}">
      <dgm:prSet/>
      <dgm:spPr/>
      <dgm:t>
        <a:bodyPr/>
        <a:lstStyle/>
        <a:p>
          <a:endParaRPr lang="en-US"/>
        </a:p>
      </dgm:t>
    </dgm:pt>
    <dgm:pt modelId="{94674086-309F-4908-B3F2-CC2D058DD6C1}" type="sibTrans" cxnId="{D8DA3AE9-45F8-419E-A19C-0C0D5D4F8FFC}">
      <dgm:prSet/>
      <dgm:spPr/>
      <dgm:t>
        <a:bodyPr/>
        <a:lstStyle/>
        <a:p>
          <a:endParaRPr lang="en-US"/>
        </a:p>
      </dgm:t>
    </dgm:pt>
    <dgm:pt modelId="{4E4146D1-3D6F-4D7E-93BE-6866C44A421C}" type="pres">
      <dgm:prSet presAssocID="{19F328AD-B71A-48D4-AEDA-FAE1275F2E1A}" presName="Name0" presStyleCnt="0">
        <dgm:presLayoutVars>
          <dgm:dir/>
          <dgm:resizeHandles val="exact"/>
        </dgm:presLayoutVars>
      </dgm:prSet>
      <dgm:spPr/>
    </dgm:pt>
    <dgm:pt modelId="{68405C6F-6C72-4508-8004-78065B837130}" type="pres">
      <dgm:prSet presAssocID="{C4EE9122-A81D-47AE-8004-C5EF2FD80D3C}" presName="node" presStyleLbl="node1" presStyleIdx="0" presStyleCnt="6">
        <dgm:presLayoutVars>
          <dgm:bulletEnabled val="1"/>
        </dgm:presLayoutVars>
      </dgm:prSet>
      <dgm:spPr/>
    </dgm:pt>
    <dgm:pt modelId="{8CDF1A65-2E48-47FD-A7B3-5D5C9725F475}" type="pres">
      <dgm:prSet presAssocID="{B59CD9EF-058E-44CE-BFF0-A2AC872D9815}" presName="sibTrans" presStyleLbl="sibTrans1D1" presStyleIdx="0" presStyleCnt="5"/>
      <dgm:spPr/>
    </dgm:pt>
    <dgm:pt modelId="{A0B0747F-7C35-4CCB-AF53-EB9F5F81ECA8}" type="pres">
      <dgm:prSet presAssocID="{B59CD9EF-058E-44CE-BFF0-A2AC872D9815}" presName="connectorText" presStyleLbl="sibTrans1D1" presStyleIdx="0" presStyleCnt="5"/>
      <dgm:spPr/>
    </dgm:pt>
    <dgm:pt modelId="{CB14CAA7-164E-4E71-9591-A0D9F8EAE9FA}" type="pres">
      <dgm:prSet presAssocID="{C9271FFF-FD51-4655-BEEA-7C457D905DA0}" presName="node" presStyleLbl="node1" presStyleIdx="1" presStyleCnt="6">
        <dgm:presLayoutVars>
          <dgm:bulletEnabled val="1"/>
        </dgm:presLayoutVars>
      </dgm:prSet>
      <dgm:spPr/>
    </dgm:pt>
    <dgm:pt modelId="{6316383B-5C89-44AD-A7B5-990FB2385955}" type="pres">
      <dgm:prSet presAssocID="{E5179A62-300A-46C6-A93E-3A2112C007BE}" presName="sibTrans" presStyleLbl="sibTrans1D1" presStyleIdx="1" presStyleCnt="5"/>
      <dgm:spPr/>
    </dgm:pt>
    <dgm:pt modelId="{193EF177-5F99-40B8-B059-876E762FB743}" type="pres">
      <dgm:prSet presAssocID="{E5179A62-300A-46C6-A93E-3A2112C007BE}" presName="connectorText" presStyleLbl="sibTrans1D1" presStyleIdx="1" presStyleCnt="5"/>
      <dgm:spPr/>
    </dgm:pt>
    <dgm:pt modelId="{E009C400-BBCC-493A-A46A-3B66BD3B7829}" type="pres">
      <dgm:prSet presAssocID="{78925957-AF25-4434-AB59-9039F3056D5F}" presName="node" presStyleLbl="node1" presStyleIdx="2" presStyleCnt="6">
        <dgm:presLayoutVars>
          <dgm:bulletEnabled val="1"/>
        </dgm:presLayoutVars>
      </dgm:prSet>
      <dgm:spPr/>
    </dgm:pt>
    <dgm:pt modelId="{A57C8CC4-A92E-4AF8-A735-AEFCBF6B4A0C}" type="pres">
      <dgm:prSet presAssocID="{4777C4FA-4AC9-4EB7-B43D-F360F400ABF4}" presName="sibTrans" presStyleLbl="sibTrans1D1" presStyleIdx="2" presStyleCnt="5"/>
      <dgm:spPr/>
    </dgm:pt>
    <dgm:pt modelId="{31E455CE-18AD-44D5-9717-483639DB53F5}" type="pres">
      <dgm:prSet presAssocID="{4777C4FA-4AC9-4EB7-B43D-F360F400ABF4}" presName="connectorText" presStyleLbl="sibTrans1D1" presStyleIdx="2" presStyleCnt="5"/>
      <dgm:spPr/>
    </dgm:pt>
    <dgm:pt modelId="{701ED2FE-97AB-4F30-BA8D-A2F724DFA3F9}" type="pres">
      <dgm:prSet presAssocID="{D9321682-92EB-42D4-80EF-C7CBF9DB859B}" presName="node" presStyleLbl="node1" presStyleIdx="3" presStyleCnt="6">
        <dgm:presLayoutVars>
          <dgm:bulletEnabled val="1"/>
        </dgm:presLayoutVars>
      </dgm:prSet>
      <dgm:spPr/>
    </dgm:pt>
    <dgm:pt modelId="{DB0657C8-6858-4818-B877-DE7891461CC4}" type="pres">
      <dgm:prSet presAssocID="{EE954880-2919-46F6-81DF-2246A03E9980}" presName="sibTrans" presStyleLbl="sibTrans1D1" presStyleIdx="3" presStyleCnt="5"/>
      <dgm:spPr/>
    </dgm:pt>
    <dgm:pt modelId="{59FF985A-C25C-4931-9679-EFE1F19D401B}" type="pres">
      <dgm:prSet presAssocID="{EE954880-2919-46F6-81DF-2246A03E9980}" presName="connectorText" presStyleLbl="sibTrans1D1" presStyleIdx="3" presStyleCnt="5"/>
      <dgm:spPr/>
    </dgm:pt>
    <dgm:pt modelId="{9E1EED79-8BF3-4B11-99C9-F80374ECC57E}" type="pres">
      <dgm:prSet presAssocID="{DA4ED36C-5ABE-45E6-BFA2-C9E8DF115F8D}" presName="node" presStyleLbl="node1" presStyleIdx="4" presStyleCnt="6">
        <dgm:presLayoutVars>
          <dgm:bulletEnabled val="1"/>
        </dgm:presLayoutVars>
      </dgm:prSet>
      <dgm:spPr/>
    </dgm:pt>
    <dgm:pt modelId="{F6AEEBBB-D6C3-4366-88F6-B8F9CECD563A}" type="pres">
      <dgm:prSet presAssocID="{6A760F4E-159A-4C9D-8B2E-EA6D94229297}" presName="sibTrans" presStyleLbl="sibTrans1D1" presStyleIdx="4" presStyleCnt="5"/>
      <dgm:spPr/>
    </dgm:pt>
    <dgm:pt modelId="{20A7DFE7-825A-4CCA-B603-D5F3B1BE8ED5}" type="pres">
      <dgm:prSet presAssocID="{6A760F4E-159A-4C9D-8B2E-EA6D94229297}" presName="connectorText" presStyleLbl="sibTrans1D1" presStyleIdx="4" presStyleCnt="5"/>
      <dgm:spPr/>
    </dgm:pt>
    <dgm:pt modelId="{C04B4A8B-13F6-44D9-AB42-B5617E37A74E}" type="pres">
      <dgm:prSet presAssocID="{398651BB-8D0C-4B6B-BE4F-99E5BE303ACD}" presName="node" presStyleLbl="node1" presStyleIdx="5" presStyleCnt="6">
        <dgm:presLayoutVars>
          <dgm:bulletEnabled val="1"/>
        </dgm:presLayoutVars>
      </dgm:prSet>
      <dgm:spPr/>
    </dgm:pt>
  </dgm:ptLst>
  <dgm:cxnLst>
    <dgm:cxn modelId="{0DABB702-6F49-4B57-9304-540FB7524E36}" type="presOf" srcId="{C4EE9122-A81D-47AE-8004-C5EF2FD80D3C}" destId="{68405C6F-6C72-4508-8004-78065B837130}" srcOrd="0" destOrd="0" presId="urn:microsoft.com/office/officeart/2016/7/layout/RepeatingBendingProcessNew"/>
    <dgm:cxn modelId="{E69B8E16-C35E-43E5-893A-EF869211F4E2}" type="presOf" srcId="{4777C4FA-4AC9-4EB7-B43D-F360F400ABF4}" destId="{31E455CE-18AD-44D5-9717-483639DB53F5}" srcOrd="1" destOrd="0" presId="urn:microsoft.com/office/officeart/2016/7/layout/RepeatingBendingProcessNew"/>
    <dgm:cxn modelId="{A11F4221-9EF7-4C9A-A331-45AA62B389E5}" type="presOf" srcId="{EE954880-2919-46F6-81DF-2246A03E9980}" destId="{DB0657C8-6858-4818-B877-DE7891461CC4}" srcOrd="0" destOrd="0" presId="urn:microsoft.com/office/officeart/2016/7/layout/RepeatingBendingProcessNew"/>
    <dgm:cxn modelId="{5A7B1933-0EAF-43C1-8A64-A55476A149D3}" srcId="{19F328AD-B71A-48D4-AEDA-FAE1275F2E1A}" destId="{DA4ED36C-5ABE-45E6-BFA2-C9E8DF115F8D}" srcOrd="4" destOrd="0" parTransId="{30B76C90-8F17-4A0C-B809-3E229F183087}" sibTransId="{6A760F4E-159A-4C9D-8B2E-EA6D94229297}"/>
    <dgm:cxn modelId="{437F3535-CD29-4BAE-9485-44736E060D51}" type="presOf" srcId="{DA4ED36C-5ABE-45E6-BFA2-C9E8DF115F8D}" destId="{9E1EED79-8BF3-4B11-99C9-F80374ECC57E}" srcOrd="0" destOrd="0" presId="urn:microsoft.com/office/officeart/2016/7/layout/RepeatingBendingProcessNew"/>
    <dgm:cxn modelId="{CF566637-A0FD-4FD9-9CB2-D38A945F236E}" type="presOf" srcId="{B59CD9EF-058E-44CE-BFF0-A2AC872D9815}" destId="{A0B0747F-7C35-4CCB-AF53-EB9F5F81ECA8}" srcOrd="1" destOrd="0" presId="urn:microsoft.com/office/officeart/2016/7/layout/RepeatingBendingProcessNew"/>
    <dgm:cxn modelId="{08E95239-CFED-4F8A-AEF6-CC3A9365C1A5}" type="presOf" srcId="{78925957-AF25-4434-AB59-9039F3056D5F}" destId="{E009C400-BBCC-493A-A46A-3B66BD3B7829}" srcOrd="0" destOrd="0" presId="urn:microsoft.com/office/officeart/2016/7/layout/RepeatingBendingProcessNew"/>
    <dgm:cxn modelId="{63F6415C-0C63-440A-A179-F30F6DB9335F}" type="presOf" srcId="{4777C4FA-4AC9-4EB7-B43D-F360F400ABF4}" destId="{A57C8CC4-A92E-4AF8-A735-AEFCBF6B4A0C}" srcOrd="0" destOrd="0" presId="urn:microsoft.com/office/officeart/2016/7/layout/RepeatingBendingProcessNew"/>
    <dgm:cxn modelId="{F781E446-5BBF-4FCE-9AE0-0E01E8139809}" type="presOf" srcId="{D9321682-92EB-42D4-80EF-C7CBF9DB859B}" destId="{701ED2FE-97AB-4F30-BA8D-A2F724DFA3F9}" srcOrd="0" destOrd="0" presId="urn:microsoft.com/office/officeart/2016/7/layout/RepeatingBendingProcessNew"/>
    <dgm:cxn modelId="{D706526D-A4FF-4819-B8FD-6A75C7F6184D}" type="presOf" srcId="{6A760F4E-159A-4C9D-8B2E-EA6D94229297}" destId="{20A7DFE7-825A-4CCA-B603-D5F3B1BE8ED5}" srcOrd="1" destOrd="0" presId="urn:microsoft.com/office/officeart/2016/7/layout/RepeatingBendingProcessNew"/>
    <dgm:cxn modelId="{14686652-5E38-4330-9D54-EB3E62E68ACF}" type="presOf" srcId="{EE954880-2919-46F6-81DF-2246A03E9980}" destId="{59FF985A-C25C-4931-9679-EFE1F19D401B}" srcOrd="1" destOrd="0" presId="urn:microsoft.com/office/officeart/2016/7/layout/RepeatingBendingProcessNew"/>
    <dgm:cxn modelId="{8D4BF655-BD11-4D1F-9DDD-88C62CF0A179}" type="presOf" srcId="{E5179A62-300A-46C6-A93E-3A2112C007BE}" destId="{6316383B-5C89-44AD-A7B5-990FB2385955}" srcOrd="0" destOrd="0" presId="urn:microsoft.com/office/officeart/2016/7/layout/RepeatingBendingProcessNew"/>
    <dgm:cxn modelId="{20555485-5DF5-43E5-9B9E-6D2728323E86}" type="presOf" srcId="{398651BB-8D0C-4B6B-BE4F-99E5BE303ACD}" destId="{C04B4A8B-13F6-44D9-AB42-B5617E37A74E}" srcOrd="0" destOrd="0" presId="urn:microsoft.com/office/officeart/2016/7/layout/RepeatingBendingProcessNew"/>
    <dgm:cxn modelId="{8EFE4194-3237-4167-A1B1-EE785E2A0686}" srcId="{19F328AD-B71A-48D4-AEDA-FAE1275F2E1A}" destId="{C9271FFF-FD51-4655-BEEA-7C457D905DA0}" srcOrd="1" destOrd="0" parTransId="{E1AFE7D4-700F-40BE-B484-4D4D91D5338B}" sibTransId="{E5179A62-300A-46C6-A93E-3A2112C007BE}"/>
    <dgm:cxn modelId="{3041D794-09B5-4536-A802-4639E3C21124}" srcId="{19F328AD-B71A-48D4-AEDA-FAE1275F2E1A}" destId="{C4EE9122-A81D-47AE-8004-C5EF2FD80D3C}" srcOrd="0" destOrd="0" parTransId="{EF2C4D71-6CA3-48E6-99A5-F760F56E38D3}" sibTransId="{B59CD9EF-058E-44CE-BFF0-A2AC872D9815}"/>
    <dgm:cxn modelId="{DA36FF97-88B1-42B1-BF8F-01E2DD1291B4}" srcId="{19F328AD-B71A-48D4-AEDA-FAE1275F2E1A}" destId="{D9321682-92EB-42D4-80EF-C7CBF9DB859B}" srcOrd="3" destOrd="0" parTransId="{5C7974BB-662B-4731-82A9-6B3ACBBEBBC7}" sibTransId="{EE954880-2919-46F6-81DF-2246A03E9980}"/>
    <dgm:cxn modelId="{224976A2-B132-40EE-ABD9-5F12502C6AC7}" srcId="{19F328AD-B71A-48D4-AEDA-FAE1275F2E1A}" destId="{78925957-AF25-4434-AB59-9039F3056D5F}" srcOrd="2" destOrd="0" parTransId="{2ABD4B39-EDFA-4B67-A6F6-CD033BB5BEE4}" sibTransId="{4777C4FA-4AC9-4EB7-B43D-F360F400ABF4}"/>
    <dgm:cxn modelId="{01E713A7-F614-4A06-BB46-231F2E517D39}" type="presOf" srcId="{19F328AD-B71A-48D4-AEDA-FAE1275F2E1A}" destId="{4E4146D1-3D6F-4D7E-93BE-6866C44A421C}" srcOrd="0" destOrd="0" presId="urn:microsoft.com/office/officeart/2016/7/layout/RepeatingBendingProcessNew"/>
    <dgm:cxn modelId="{351AE7AF-DA6A-45E8-AAB7-AEE4C02786F4}" type="presOf" srcId="{B59CD9EF-058E-44CE-BFF0-A2AC872D9815}" destId="{8CDF1A65-2E48-47FD-A7B3-5D5C9725F475}" srcOrd="0" destOrd="0" presId="urn:microsoft.com/office/officeart/2016/7/layout/RepeatingBendingProcessNew"/>
    <dgm:cxn modelId="{54E947C3-96B7-463D-B42A-144C18B5A90F}" type="presOf" srcId="{C9271FFF-FD51-4655-BEEA-7C457D905DA0}" destId="{CB14CAA7-164E-4E71-9591-A0D9F8EAE9FA}" srcOrd="0" destOrd="0" presId="urn:microsoft.com/office/officeart/2016/7/layout/RepeatingBendingProcessNew"/>
    <dgm:cxn modelId="{FAA6B3DF-DF0D-4C0F-8C0B-A934ABD9365E}" type="presOf" srcId="{E5179A62-300A-46C6-A93E-3A2112C007BE}" destId="{193EF177-5F99-40B8-B059-876E762FB743}" srcOrd="1" destOrd="0" presId="urn:microsoft.com/office/officeart/2016/7/layout/RepeatingBendingProcessNew"/>
    <dgm:cxn modelId="{D8DA3AE9-45F8-419E-A19C-0C0D5D4F8FFC}" srcId="{19F328AD-B71A-48D4-AEDA-FAE1275F2E1A}" destId="{398651BB-8D0C-4B6B-BE4F-99E5BE303ACD}" srcOrd="5" destOrd="0" parTransId="{D0BC01BC-8B95-4E3E-80DE-CBEE38FDF4FF}" sibTransId="{94674086-309F-4908-B3F2-CC2D058DD6C1}"/>
    <dgm:cxn modelId="{476C7DFB-4358-4CB6-B4EA-6403DE5B01F1}" type="presOf" srcId="{6A760F4E-159A-4C9D-8B2E-EA6D94229297}" destId="{F6AEEBBB-D6C3-4366-88F6-B8F9CECD563A}" srcOrd="0" destOrd="0" presId="urn:microsoft.com/office/officeart/2016/7/layout/RepeatingBendingProcessNew"/>
    <dgm:cxn modelId="{9D00B6F5-9B5A-41DA-B9A0-BB4F095623EB}" type="presParOf" srcId="{4E4146D1-3D6F-4D7E-93BE-6866C44A421C}" destId="{68405C6F-6C72-4508-8004-78065B837130}" srcOrd="0" destOrd="0" presId="urn:microsoft.com/office/officeart/2016/7/layout/RepeatingBendingProcessNew"/>
    <dgm:cxn modelId="{BFF004A8-B2F6-4C72-85BB-05E3A6F70C2D}" type="presParOf" srcId="{4E4146D1-3D6F-4D7E-93BE-6866C44A421C}" destId="{8CDF1A65-2E48-47FD-A7B3-5D5C9725F475}" srcOrd="1" destOrd="0" presId="urn:microsoft.com/office/officeart/2016/7/layout/RepeatingBendingProcessNew"/>
    <dgm:cxn modelId="{13C571AA-E691-45AE-8B39-ED66E553783B}" type="presParOf" srcId="{8CDF1A65-2E48-47FD-A7B3-5D5C9725F475}" destId="{A0B0747F-7C35-4CCB-AF53-EB9F5F81ECA8}" srcOrd="0" destOrd="0" presId="urn:microsoft.com/office/officeart/2016/7/layout/RepeatingBendingProcessNew"/>
    <dgm:cxn modelId="{A90880E0-7B8F-492A-9A2C-52954C79402E}" type="presParOf" srcId="{4E4146D1-3D6F-4D7E-93BE-6866C44A421C}" destId="{CB14CAA7-164E-4E71-9591-A0D9F8EAE9FA}" srcOrd="2" destOrd="0" presId="urn:microsoft.com/office/officeart/2016/7/layout/RepeatingBendingProcessNew"/>
    <dgm:cxn modelId="{EB256CA5-9FEC-48E8-9560-349626849C2E}" type="presParOf" srcId="{4E4146D1-3D6F-4D7E-93BE-6866C44A421C}" destId="{6316383B-5C89-44AD-A7B5-990FB2385955}" srcOrd="3" destOrd="0" presId="urn:microsoft.com/office/officeart/2016/7/layout/RepeatingBendingProcessNew"/>
    <dgm:cxn modelId="{6C4662CF-4EAB-4E42-AC43-0246875334CF}" type="presParOf" srcId="{6316383B-5C89-44AD-A7B5-990FB2385955}" destId="{193EF177-5F99-40B8-B059-876E762FB743}" srcOrd="0" destOrd="0" presId="urn:microsoft.com/office/officeart/2016/7/layout/RepeatingBendingProcessNew"/>
    <dgm:cxn modelId="{DA4B2F91-90E8-4B65-9232-B895067DC308}" type="presParOf" srcId="{4E4146D1-3D6F-4D7E-93BE-6866C44A421C}" destId="{E009C400-BBCC-493A-A46A-3B66BD3B7829}" srcOrd="4" destOrd="0" presId="urn:microsoft.com/office/officeart/2016/7/layout/RepeatingBendingProcessNew"/>
    <dgm:cxn modelId="{F2031721-503C-4664-96D6-C9BD97017B6D}" type="presParOf" srcId="{4E4146D1-3D6F-4D7E-93BE-6866C44A421C}" destId="{A57C8CC4-A92E-4AF8-A735-AEFCBF6B4A0C}" srcOrd="5" destOrd="0" presId="urn:microsoft.com/office/officeart/2016/7/layout/RepeatingBendingProcessNew"/>
    <dgm:cxn modelId="{A896C976-68FB-40EF-AFE6-87BFBFE694D0}" type="presParOf" srcId="{A57C8CC4-A92E-4AF8-A735-AEFCBF6B4A0C}" destId="{31E455CE-18AD-44D5-9717-483639DB53F5}" srcOrd="0" destOrd="0" presId="urn:microsoft.com/office/officeart/2016/7/layout/RepeatingBendingProcessNew"/>
    <dgm:cxn modelId="{ACF396F1-173D-474C-B9AB-41A21EF75CFF}" type="presParOf" srcId="{4E4146D1-3D6F-4D7E-93BE-6866C44A421C}" destId="{701ED2FE-97AB-4F30-BA8D-A2F724DFA3F9}" srcOrd="6" destOrd="0" presId="urn:microsoft.com/office/officeart/2016/7/layout/RepeatingBendingProcessNew"/>
    <dgm:cxn modelId="{FF0D9CA8-5A7A-4DC9-9880-A53104D79899}" type="presParOf" srcId="{4E4146D1-3D6F-4D7E-93BE-6866C44A421C}" destId="{DB0657C8-6858-4818-B877-DE7891461CC4}" srcOrd="7" destOrd="0" presId="urn:microsoft.com/office/officeart/2016/7/layout/RepeatingBendingProcessNew"/>
    <dgm:cxn modelId="{A80CE6E4-D111-4258-BFF0-5D4273F89A3A}" type="presParOf" srcId="{DB0657C8-6858-4818-B877-DE7891461CC4}" destId="{59FF985A-C25C-4931-9679-EFE1F19D401B}" srcOrd="0" destOrd="0" presId="urn:microsoft.com/office/officeart/2016/7/layout/RepeatingBendingProcessNew"/>
    <dgm:cxn modelId="{DC5A168C-83E8-4915-8C35-F3D10A0C878F}" type="presParOf" srcId="{4E4146D1-3D6F-4D7E-93BE-6866C44A421C}" destId="{9E1EED79-8BF3-4B11-99C9-F80374ECC57E}" srcOrd="8" destOrd="0" presId="urn:microsoft.com/office/officeart/2016/7/layout/RepeatingBendingProcessNew"/>
    <dgm:cxn modelId="{CA9501D2-EDC3-4E24-980A-122F27524B95}" type="presParOf" srcId="{4E4146D1-3D6F-4D7E-93BE-6866C44A421C}" destId="{F6AEEBBB-D6C3-4366-88F6-B8F9CECD563A}" srcOrd="9" destOrd="0" presId="urn:microsoft.com/office/officeart/2016/7/layout/RepeatingBendingProcessNew"/>
    <dgm:cxn modelId="{0214A0C5-070C-447D-8DCE-34BB64218D66}" type="presParOf" srcId="{F6AEEBBB-D6C3-4366-88F6-B8F9CECD563A}" destId="{20A7DFE7-825A-4CCA-B603-D5F3B1BE8ED5}" srcOrd="0" destOrd="0" presId="urn:microsoft.com/office/officeart/2016/7/layout/RepeatingBendingProcessNew"/>
    <dgm:cxn modelId="{921B2FBE-58D7-491B-98D8-C23AA44CA02F}" type="presParOf" srcId="{4E4146D1-3D6F-4D7E-93BE-6866C44A421C}" destId="{C04B4A8B-13F6-44D9-AB42-B5617E37A74E}"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F328AD-B71A-48D4-AEDA-FAE1275F2E1A}" type="doc">
      <dgm:prSet loTypeId="urn:microsoft.com/office/officeart/2016/7/layout/RepeatingBendingProcessNew" loCatId="process" qsTypeId="urn:microsoft.com/office/officeart/2005/8/quickstyle/simple1" qsCatId="simple" csTypeId="urn:microsoft.com/office/officeart/2005/8/colors/colorful5" csCatId="colorful"/>
      <dgm:spPr/>
      <dgm:t>
        <a:bodyPr/>
        <a:lstStyle/>
        <a:p>
          <a:endParaRPr lang="en-US"/>
        </a:p>
      </dgm:t>
    </dgm:pt>
    <dgm:pt modelId="{C4EE9122-A81D-47AE-8004-C5EF2FD80D3C}">
      <dgm:prSet/>
      <dgm:spPr/>
      <dgm:t>
        <a:bodyPr/>
        <a:lstStyle/>
        <a:p>
          <a:r>
            <a:rPr lang="en-US"/>
            <a:t>Providing instructors going through the evaluation process with disaggregated course success data and rosters for their courses</a:t>
          </a:r>
        </a:p>
      </dgm:t>
    </dgm:pt>
    <dgm:pt modelId="{EF2C4D71-6CA3-48E6-99A5-F760F56E38D3}" type="parTrans" cxnId="{3041D794-09B5-4536-A802-4639E3C21124}">
      <dgm:prSet/>
      <dgm:spPr/>
      <dgm:t>
        <a:bodyPr/>
        <a:lstStyle/>
        <a:p>
          <a:endParaRPr lang="en-US"/>
        </a:p>
      </dgm:t>
    </dgm:pt>
    <dgm:pt modelId="{B59CD9EF-058E-44CE-BFF0-A2AC872D9815}" type="sibTrans" cxnId="{3041D794-09B5-4536-A802-4639E3C21124}">
      <dgm:prSet/>
      <dgm:spPr/>
      <dgm:t>
        <a:bodyPr/>
        <a:lstStyle/>
        <a:p>
          <a:endParaRPr lang="en-US"/>
        </a:p>
      </dgm:t>
    </dgm:pt>
    <dgm:pt modelId="{C9271FFF-FD51-4655-BEEA-7C457D905DA0}">
      <dgm:prSet/>
      <dgm:spPr/>
      <dgm:t>
        <a:bodyPr/>
        <a:lstStyle/>
        <a:p>
          <a:r>
            <a:rPr lang="en-US"/>
            <a:t>Working to provide disaggregated course success data and rosters to all instructors</a:t>
          </a:r>
        </a:p>
      </dgm:t>
    </dgm:pt>
    <dgm:pt modelId="{E1AFE7D4-700F-40BE-B484-4D4D91D5338B}" type="parTrans" cxnId="{8EFE4194-3237-4167-A1B1-EE785E2A0686}">
      <dgm:prSet/>
      <dgm:spPr/>
      <dgm:t>
        <a:bodyPr/>
        <a:lstStyle/>
        <a:p>
          <a:endParaRPr lang="en-US"/>
        </a:p>
      </dgm:t>
    </dgm:pt>
    <dgm:pt modelId="{E5179A62-300A-46C6-A93E-3A2112C007BE}" type="sibTrans" cxnId="{8EFE4194-3237-4167-A1B1-EE785E2A0686}">
      <dgm:prSet/>
      <dgm:spPr/>
      <dgm:t>
        <a:bodyPr/>
        <a:lstStyle/>
        <a:p>
          <a:endParaRPr lang="en-US"/>
        </a:p>
      </dgm:t>
    </dgm:pt>
    <dgm:pt modelId="{78925957-AF25-4434-AB59-9039F3056D5F}">
      <dgm:prSet/>
      <dgm:spPr/>
      <dgm:t>
        <a:bodyPr/>
        <a:lstStyle/>
        <a:p>
          <a:r>
            <a:rPr lang="en-US"/>
            <a:t>Incorporating equity into the hiring process</a:t>
          </a:r>
        </a:p>
      </dgm:t>
    </dgm:pt>
    <dgm:pt modelId="{2ABD4B39-EDFA-4B67-A6F6-CD033BB5BEE4}" type="parTrans" cxnId="{224976A2-B132-40EE-ABD9-5F12502C6AC7}">
      <dgm:prSet/>
      <dgm:spPr/>
      <dgm:t>
        <a:bodyPr/>
        <a:lstStyle/>
        <a:p>
          <a:endParaRPr lang="en-US"/>
        </a:p>
      </dgm:t>
    </dgm:pt>
    <dgm:pt modelId="{4777C4FA-4AC9-4EB7-B43D-F360F400ABF4}" type="sibTrans" cxnId="{224976A2-B132-40EE-ABD9-5F12502C6AC7}">
      <dgm:prSet/>
      <dgm:spPr/>
      <dgm:t>
        <a:bodyPr/>
        <a:lstStyle/>
        <a:p>
          <a:endParaRPr lang="en-US"/>
        </a:p>
      </dgm:t>
    </dgm:pt>
    <dgm:pt modelId="{D9321682-92EB-42D4-80EF-C7CBF9DB859B}">
      <dgm:prSet/>
      <dgm:spPr/>
      <dgm:t>
        <a:bodyPr/>
        <a:lstStyle/>
        <a:p>
          <a:r>
            <a:rPr lang="en-US"/>
            <a:t>LFMA One Book, One College working to document equity work in the Course Outlines of Record:  Crafton Hall, 1PM-2:15PM.</a:t>
          </a:r>
        </a:p>
      </dgm:t>
    </dgm:pt>
    <dgm:pt modelId="{5C7974BB-662B-4731-82A9-6B3ACBBEBBC7}" type="parTrans" cxnId="{DA36FF97-88B1-42B1-BF8F-01E2DD1291B4}">
      <dgm:prSet/>
      <dgm:spPr/>
      <dgm:t>
        <a:bodyPr/>
        <a:lstStyle/>
        <a:p>
          <a:endParaRPr lang="en-US"/>
        </a:p>
      </dgm:t>
    </dgm:pt>
    <dgm:pt modelId="{EE954880-2919-46F6-81DF-2246A03E9980}" type="sibTrans" cxnId="{DA36FF97-88B1-42B1-BF8F-01E2DD1291B4}">
      <dgm:prSet/>
      <dgm:spPr/>
      <dgm:t>
        <a:bodyPr/>
        <a:lstStyle/>
        <a:p>
          <a:endParaRPr lang="en-US"/>
        </a:p>
      </dgm:t>
    </dgm:pt>
    <dgm:pt modelId="{DA4ED36C-5ABE-45E6-BFA2-C9E8DF115F8D}">
      <dgm:prSet/>
      <dgm:spPr/>
      <dgm:t>
        <a:bodyPr/>
        <a:lstStyle/>
        <a:p>
          <a:r>
            <a:rPr lang="en-US"/>
            <a:t>Reviewed Culturally Relevant Syllabi in Adjunct Orientation</a:t>
          </a:r>
        </a:p>
      </dgm:t>
    </dgm:pt>
    <dgm:pt modelId="{30B76C90-8F17-4A0C-B809-3E229F183087}" type="parTrans" cxnId="{5A7B1933-0EAF-43C1-8A64-A55476A149D3}">
      <dgm:prSet/>
      <dgm:spPr/>
      <dgm:t>
        <a:bodyPr/>
        <a:lstStyle/>
        <a:p>
          <a:endParaRPr lang="en-US"/>
        </a:p>
      </dgm:t>
    </dgm:pt>
    <dgm:pt modelId="{6A760F4E-159A-4C9D-8B2E-EA6D94229297}" type="sibTrans" cxnId="{5A7B1933-0EAF-43C1-8A64-A55476A149D3}">
      <dgm:prSet/>
      <dgm:spPr/>
      <dgm:t>
        <a:bodyPr/>
        <a:lstStyle/>
        <a:p>
          <a:endParaRPr lang="en-US"/>
        </a:p>
      </dgm:t>
    </dgm:pt>
    <dgm:pt modelId="{398651BB-8D0C-4B6B-BE4F-99E5BE303ACD}">
      <dgm:prSet/>
      <dgm:spPr/>
      <dgm:t>
        <a:bodyPr/>
        <a:lstStyle/>
        <a:p>
          <a:r>
            <a:rPr lang="en-US"/>
            <a:t>Reviewed disaggregated course success data and rosters in New Faculty Orientation Training</a:t>
          </a:r>
        </a:p>
      </dgm:t>
    </dgm:pt>
    <dgm:pt modelId="{D0BC01BC-8B95-4E3E-80DE-CBEE38FDF4FF}" type="parTrans" cxnId="{D8DA3AE9-45F8-419E-A19C-0C0D5D4F8FFC}">
      <dgm:prSet/>
      <dgm:spPr/>
      <dgm:t>
        <a:bodyPr/>
        <a:lstStyle/>
        <a:p>
          <a:endParaRPr lang="en-US"/>
        </a:p>
      </dgm:t>
    </dgm:pt>
    <dgm:pt modelId="{94674086-309F-4908-B3F2-CC2D058DD6C1}" type="sibTrans" cxnId="{D8DA3AE9-45F8-419E-A19C-0C0D5D4F8FFC}">
      <dgm:prSet/>
      <dgm:spPr/>
      <dgm:t>
        <a:bodyPr/>
        <a:lstStyle/>
        <a:p>
          <a:endParaRPr lang="en-US"/>
        </a:p>
      </dgm:t>
    </dgm:pt>
    <dgm:pt modelId="{4E4146D1-3D6F-4D7E-93BE-6866C44A421C}" type="pres">
      <dgm:prSet presAssocID="{19F328AD-B71A-48D4-AEDA-FAE1275F2E1A}" presName="Name0" presStyleCnt="0">
        <dgm:presLayoutVars>
          <dgm:dir/>
          <dgm:resizeHandles val="exact"/>
        </dgm:presLayoutVars>
      </dgm:prSet>
      <dgm:spPr/>
    </dgm:pt>
    <dgm:pt modelId="{68405C6F-6C72-4508-8004-78065B837130}" type="pres">
      <dgm:prSet presAssocID="{C4EE9122-A81D-47AE-8004-C5EF2FD80D3C}" presName="node" presStyleLbl="node1" presStyleIdx="0" presStyleCnt="6">
        <dgm:presLayoutVars>
          <dgm:bulletEnabled val="1"/>
        </dgm:presLayoutVars>
      </dgm:prSet>
      <dgm:spPr/>
    </dgm:pt>
    <dgm:pt modelId="{8CDF1A65-2E48-47FD-A7B3-5D5C9725F475}" type="pres">
      <dgm:prSet presAssocID="{B59CD9EF-058E-44CE-BFF0-A2AC872D9815}" presName="sibTrans" presStyleLbl="sibTrans1D1" presStyleIdx="0" presStyleCnt="5"/>
      <dgm:spPr/>
    </dgm:pt>
    <dgm:pt modelId="{A0B0747F-7C35-4CCB-AF53-EB9F5F81ECA8}" type="pres">
      <dgm:prSet presAssocID="{B59CD9EF-058E-44CE-BFF0-A2AC872D9815}" presName="connectorText" presStyleLbl="sibTrans1D1" presStyleIdx="0" presStyleCnt="5"/>
      <dgm:spPr/>
    </dgm:pt>
    <dgm:pt modelId="{CB14CAA7-164E-4E71-9591-A0D9F8EAE9FA}" type="pres">
      <dgm:prSet presAssocID="{C9271FFF-FD51-4655-BEEA-7C457D905DA0}" presName="node" presStyleLbl="node1" presStyleIdx="1" presStyleCnt="6">
        <dgm:presLayoutVars>
          <dgm:bulletEnabled val="1"/>
        </dgm:presLayoutVars>
      </dgm:prSet>
      <dgm:spPr/>
    </dgm:pt>
    <dgm:pt modelId="{6316383B-5C89-44AD-A7B5-990FB2385955}" type="pres">
      <dgm:prSet presAssocID="{E5179A62-300A-46C6-A93E-3A2112C007BE}" presName="sibTrans" presStyleLbl="sibTrans1D1" presStyleIdx="1" presStyleCnt="5"/>
      <dgm:spPr/>
    </dgm:pt>
    <dgm:pt modelId="{193EF177-5F99-40B8-B059-876E762FB743}" type="pres">
      <dgm:prSet presAssocID="{E5179A62-300A-46C6-A93E-3A2112C007BE}" presName="connectorText" presStyleLbl="sibTrans1D1" presStyleIdx="1" presStyleCnt="5"/>
      <dgm:spPr/>
    </dgm:pt>
    <dgm:pt modelId="{E009C400-BBCC-493A-A46A-3B66BD3B7829}" type="pres">
      <dgm:prSet presAssocID="{78925957-AF25-4434-AB59-9039F3056D5F}" presName="node" presStyleLbl="node1" presStyleIdx="2" presStyleCnt="6">
        <dgm:presLayoutVars>
          <dgm:bulletEnabled val="1"/>
        </dgm:presLayoutVars>
      </dgm:prSet>
      <dgm:spPr/>
    </dgm:pt>
    <dgm:pt modelId="{A57C8CC4-A92E-4AF8-A735-AEFCBF6B4A0C}" type="pres">
      <dgm:prSet presAssocID="{4777C4FA-4AC9-4EB7-B43D-F360F400ABF4}" presName="sibTrans" presStyleLbl="sibTrans1D1" presStyleIdx="2" presStyleCnt="5"/>
      <dgm:spPr/>
    </dgm:pt>
    <dgm:pt modelId="{31E455CE-18AD-44D5-9717-483639DB53F5}" type="pres">
      <dgm:prSet presAssocID="{4777C4FA-4AC9-4EB7-B43D-F360F400ABF4}" presName="connectorText" presStyleLbl="sibTrans1D1" presStyleIdx="2" presStyleCnt="5"/>
      <dgm:spPr/>
    </dgm:pt>
    <dgm:pt modelId="{701ED2FE-97AB-4F30-BA8D-A2F724DFA3F9}" type="pres">
      <dgm:prSet presAssocID="{D9321682-92EB-42D4-80EF-C7CBF9DB859B}" presName="node" presStyleLbl="node1" presStyleIdx="3" presStyleCnt="6">
        <dgm:presLayoutVars>
          <dgm:bulletEnabled val="1"/>
        </dgm:presLayoutVars>
      </dgm:prSet>
      <dgm:spPr/>
    </dgm:pt>
    <dgm:pt modelId="{DB0657C8-6858-4818-B877-DE7891461CC4}" type="pres">
      <dgm:prSet presAssocID="{EE954880-2919-46F6-81DF-2246A03E9980}" presName="sibTrans" presStyleLbl="sibTrans1D1" presStyleIdx="3" presStyleCnt="5"/>
      <dgm:spPr/>
    </dgm:pt>
    <dgm:pt modelId="{59FF985A-C25C-4931-9679-EFE1F19D401B}" type="pres">
      <dgm:prSet presAssocID="{EE954880-2919-46F6-81DF-2246A03E9980}" presName="connectorText" presStyleLbl="sibTrans1D1" presStyleIdx="3" presStyleCnt="5"/>
      <dgm:spPr/>
    </dgm:pt>
    <dgm:pt modelId="{9E1EED79-8BF3-4B11-99C9-F80374ECC57E}" type="pres">
      <dgm:prSet presAssocID="{DA4ED36C-5ABE-45E6-BFA2-C9E8DF115F8D}" presName="node" presStyleLbl="node1" presStyleIdx="4" presStyleCnt="6">
        <dgm:presLayoutVars>
          <dgm:bulletEnabled val="1"/>
        </dgm:presLayoutVars>
      </dgm:prSet>
      <dgm:spPr/>
    </dgm:pt>
    <dgm:pt modelId="{F6AEEBBB-D6C3-4366-88F6-B8F9CECD563A}" type="pres">
      <dgm:prSet presAssocID="{6A760F4E-159A-4C9D-8B2E-EA6D94229297}" presName="sibTrans" presStyleLbl="sibTrans1D1" presStyleIdx="4" presStyleCnt="5"/>
      <dgm:spPr/>
    </dgm:pt>
    <dgm:pt modelId="{20A7DFE7-825A-4CCA-B603-D5F3B1BE8ED5}" type="pres">
      <dgm:prSet presAssocID="{6A760F4E-159A-4C9D-8B2E-EA6D94229297}" presName="connectorText" presStyleLbl="sibTrans1D1" presStyleIdx="4" presStyleCnt="5"/>
      <dgm:spPr/>
    </dgm:pt>
    <dgm:pt modelId="{C04B4A8B-13F6-44D9-AB42-B5617E37A74E}" type="pres">
      <dgm:prSet presAssocID="{398651BB-8D0C-4B6B-BE4F-99E5BE303ACD}" presName="node" presStyleLbl="node1" presStyleIdx="5" presStyleCnt="6">
        <dgm:presLayoutVars>
          <dgm:bulletEnabled val="1"/>
        </dgm:presLayoutVars>
      </dgm:prSet>
      <dgm:spPr/>
    </dgm:pt>
  </dgm:ptLst>
  <dgm:cxnLst>
    <dgm:cxn modelId="{0DABB702-6F49-4B57-9304-540FB7524E36}" type="presOf" srcId="{C4EE9122-A81D-47AE-8004-C5EF2FD80D3C}" destId="{68405C6F-6C72-4508-8004-78065B837130}" srcOrd="0" destOrd="0" presId="urn:microsoft.com/office/officeart/2016/7/layout/RepeatingBendingProcessNew"/>
    <dgm:cxn modelId="{E69B8E16-C35E-43E5-893A-EF869211F4E2}" type="presOf" srcId="{4777C4FA-4AC9-4EB7-B43D-F360F400ABF4}" destId="{31E455CE-18AD-44D5-9717-483639DB53F5}" srcOrd="1" destOrd="0" presId="urn:microsoft.com/office/officeart/2016/7/layout/RepeatingBendingProcessNew"/>
    <dgm:cxn modelId="{A11F4221-9EF7-4C9A-A331-45AA62B389E5}" type="presOf" srcId="{EE954880-2919-46F6-81DF-2246A03E9980}" destId="{DB0657C8-6858-4818-B877-DE7891461CC4}" srcOrd="0" destOrd="0" presId="urn:microsoft.com/office/officeart/2016/7/layout/RepeatingBendingProcessNew"/>
    <dgm:cxn modelId="{5A7B1933-0EAF-43C1-8A64-A55476A149D3}" srcId="{19F328AD-B71A-48D4-AEDA-FAE1275F2E1A}" destId="{DA4ED36C-5ABE-45E6-BFA2-C9E8DF115F8D}" srcOrd="4" destOrd="0" parTransId="{30B76C90-8F17-4A0C-B809-3E229F183087}" sibTransId="{6A760F4E-159A-4C9D-8B2E-EA6D94229297}"/>
    <dgm:cxn modelId="{437F3535-CD29-4BAE-9485-44736E060D51}" type="presOf" srcId="{DA4ED36C-5ABE-45E6-BFA2-C9E8DF115F8D}" destId="{9E1EED79-8BF3-4B11-99C9-F80374ECC57E}" srcOrd="0" destOrd="0" presId="urn:microsoft.com/office/officeart/2016/7/layout/RepeatingBendingProcessNew"/>
    <dgm:cxn modelId="{CF566637-A0FD-4FD9-9CB2-D38A945F236E}" type="presOf" srcId="{B59CD9EF-058E-44CE-BFF0-A2AC872D9815}" destId="{A0B0747F-7C35-4CCB-AF53-EB9F5F81ECA8}" srcOrd="1" destOrd="0" presId="urn:microsoft.com/office/officeart/2016/7/layout/RepeatingBendingProcessNew"/>
    <dgm:cxn modelId="{08E95239-CFED-4F8A-AEF6-CC3A9365C1A5}" type="presOf" srcId="{78925957-AF25-4434-AB59-9039F3056D5F}" destId="{E009C400-BBCC-493A-A46A-3B66BD3B7829}" srcOrd="0" destOrd="0" presId="urn:microsoft.com/office/officeart/2016/7/layout/RepeatingBendingProcessNew"/>
    <dgm:cxn modelId="{63F6415C-0C63-440A-A179-F30F6DB9335F}" type="presOf" srcId="{4777C4FA-4AC9-4EB7-B43D-F360F400ABF4}" destId="{A57C8CC4-A92E-4AF8-A735-AEFCBF6B4A0C}" srcOrd="0" destOrd="0" presId="urn:microsoft.com/office/officeart/2016/7/layout/RepeatingBendingProcessNew"/>
    <dgm:cxn modelId="{F781E446-5BBF-4FCE-9AE0-0E01E8139809}" type="presOf" srcId="{D9321682-92EB-42D4-80EF-C7CBF9DB859B}" destId="{701ED2FE-97AB-4F30-BA8D-A2F724DFA3F9}" srcOrd="0" destOrd="0" presId="urn:microsoft.com/office/officeart/2016/7/layout/RepeatingBendingProcessNew"/>
    <dgm:cxn modelId="{D706526D-A4FF-4819-B8FD-6A75C7F6184D}" type="presOf" srcId="{6A760F4E-159A-4C9D-8B2E-EA6D94229297}" destId="{20A7DFE7-825A-4CCA-B603-D5F3B1BE8ED5}" srcOrd="1" destOrd="0" presId="urn:microsoft.com/office/officeart/2016/7/layout/RepeatingBendingProcessNew"/>
    <dgm:cxn modelId="{14686652-5E38-4330-9D54-EB3E62E68ACF}" type="presOf" srcId="{EE954880-2919-46F6-81DF-2246A03E9980}" destId="{59FF985A-C25C-4931-9679-EFE1F19D401B}" srcOrd="1" destOrd="0" presId="urn:microsoft.com/office/officeart/2016/7/layout/RepeatingBendingProcessNew"/>
    <dgm:cxn modelId="{8D4BF655-BD11-4D1F-9DDD-88C62CF0A179}" type="presOf" srcId="{E5179A62-300A-46C6-A93E-3A2112C007BE}" destId="{6316383B-5C89-44AD-A7B5-990FB2385955}" srcOrd="0" destOrd="0" presId="urn:microsoft.com/office/officeart/2016/7/layout/RepeatingBendingProcessNew"/>
    <dgm:cxn modelId="{20555485-5DF5-43E5-9B9E-6D2728323E86}" type="presOf" srcId="{398651BB-8D0C-4B6B-BE4F-99E5BE303ACD}" destId="{C04B4A8B-13F6-44D9-AB42-B5617E37A74E}" srcOrd="0" destOrd="0" presId="urn:microsoft.com/office/officeart/2016/7/layout/RepeatingBendingProcessNew"/>
    <dgm:cxn modelId="{8EFE4194-3237-4167-A1B1-EE785E2A0686}" srcId="{19F328AD-B71A-48D4-AEDA-FAE1275F2E1A}" destId="{C9271FFF-FD51-4655-BEEA-7C457D905DA0}" srcOrd="1" destOrd="0" parTransId="{E1AFE7D4-700F-40BE-B484-4D4D91D5338B}" sibTransId="{E5179A62-300A-46C6-A93E-3A2112C007BE}"/>
    <dgm:cxn modelId="{3041D794-09B5-4536-A802-4639E3C21124}" srcId="{19F328AD-B71A-48D4-AEDA-FAE1275F2E1A}" destId="{C4EE9122-A81D-47AE-8004-C5EF2FD80D3C}" srcOrd="0" destOrd="0" parTransId="{EF2C4D71-6CA3-48E6-99A5-F760F56E38D3}" sibTransId="{B59CD9EF-058E-44CE-BFF0-A2AC872D9815}"/>
    <dgm:cxn modelId="{DA36FF97-88B1-42B1-BF8F-01E2DD1291B4}" srcId="{19F328AD-B71A-48D4-AEDA-FAE1275F2E1A}" destId="{D9321682-92EB-42D4-80EF-C7CBF9DB859B}" srcOrd="3" destOrd="0" parTransId="{5C7974BB-662B-4731-82A9-6B3ACBBEBBC7}" sibTransId="{EE954880-2919-46F6-81DF-2246A03E9980}"/>
    <dgm:cxn modelId="{224976A2-B132-40EE-ABD9-5F12502C6AC7}" srcId="{19F328AD-B71A-48D4-AEDA-FAE1275F2E1A}" destId="{78925957-AF25-4434-AB59-9039F3056D5F}" srcOrd="2" destOrd="0" parTransId="{2ABD4B39-EDFA-4B67-A6F6-CD033BB5BEE4}" sibTransId="{4777C4FA-4AC9-4EB7-B43D-F360F400ABF4}"/>
    <dgm:cxn modelId="{01E713A7-F614-4A06-BB46-231F2E517D39}" type="presOf" srcId="{19F328AD-B71A-48D4-AEDA-FAE1275F2E1A}" destId="{4E4146D1-3D6F-4D7E-93BE-6866C44A421C}" srcOrd="0" destOrd="0" presId="urn:microsoft.com/office/officeart/2016/7/layout/RepeatingBendingProcessNew"/>
    <dgm:cxn modelId="{351AE7AF-DA6A-45E8-AAB7-AEE4C02786F4}" type="presOf" srcId="{B59CD9EF-058E-44CE-BFF0-A2AC872D9815}" destId="{8CDF1A65-2E48-47FD-A7B3-5D5C9725F475}" srcOrd="0" destOrd="0" presId="urn:microsoft.com/office/officeart/2016/7/layout/RepeatingBendingProcessNew"/>
    <dgm:cxn modelId="{54E947C3-96B7-463D-B42A-144C18B5A90F}" type="presOf" srcId="{C9271FFF-FD51-4655-BEEA-7C457D905DA0}" destId="{CB14CAA7-164E-4E71-9591-A0D9F8EAE9FA}" srcOrd="0" destOrd="0" presId="urn:microsoft.com/office/officeart/2016/7/layout/RepeatingBendingProcessNew"/>
    <dgm:cxn modelId="{FAA6B3DF-DF0D-4C0F-8C0B-A934ABD9365E}" type="presOf" srcId="{E5179A62-300A-46C6-A93E-3A2112C007BE}" destId="{193EF177-5F99-40B8-B059-876E762FB743}" srcOrd="1" destOrd="0" presId="urn:microsoft.com/office/officeart/2016/7/layout/RepeatingBendingProcessNew"/>
    <dgm:cxn modelId="{D8DA3AE9-45F8-419E-A19C-0C0D5D4F8FFC}" srcId="{19F328AD-B71A-48D4-AEDA-FAE1275F2E1A}" destId="{398651BB-8D0C-4B6B-BE4F-99E5BE303ACD}" srcOrd="5" destOrd="0" parTransId="{D0BC01BC-8B95-4E3E-80DE-CBEE38FDF4FF}" sibTransId="{94674086-309F-4908-B3F2-CC2D058DD6C1}"/>
    <dgm:cxn modelId="{476C7DFB-4358-4CB6-B4EA-6403DE5B01F1}" type="presOf" srcId="{6A760F4E-159A-4C9D-8B2E-EA6D94229297}" destId="{F6AEEBBB-D6C3-4366-88F6-B8F9CECD563A}" srcOrd="0" destOrd="0" presId="urn:microsoft.com/office/officeart/2016/7/layout/RepeatingBendingProcessNew"/>
    <dgm:cxn modelId="{9D00B6F5-9B5A-41DA-B9A0-BB4F095623EB}" type="presParOf" srcId="{4E4146D1-3D6F-4D7E-93BE-6866C44A421C}" destId="{68405C6F-6C72-4508-8004-78065B837130}" srcOrd="0" destOrd="0" presId="urn:microsoft.com/office/officeart/2016/7/layout/RepeatingBendingProcessNew"/>
    <dgm:cxn modelId="{BFF004A8-B2F6-4C72-85BB-05E3A6F70C2D}" type="presParOf" srcId="{4E4146D1-3D6F-4D7E-93BE-6866C44A421C}" destId="{8CDF1A65-2E48-47FD-A7B3-5D5C9725F475}" srcOrd="1" destOrd="0" presId="urn:microsoft.com/office/officeart/2016/7/layout/RepeatingBendingProcessNew"/>
    <dgm:cxn modelId="{13C571AA-E691-45AE-8B39-ED66E553783B}" type="presParOf" srcId="{8CDF1A65-2E48-47FD-A7B3-5D5C9725F475}" destId="{A0B0747F-7C35-4CCB-AF53-EB9F5F81ECA8}" srcOrd="0" destOrd="0" presId="urn:microsoft.com/office/officeart/2016/7/layout/RepeatingBendingProcessNew"/>
    <dgm:cxn modelId="{A90880E0-7B8F-492A-9A2C-52954C79402E}" type="presParOf" srcId="{4E4146D1-3D6F-4D7E-93BE-6866C44A421C}" destId="{CB14CAA7-164E-4E71-9591-A0D9F8EAE9FA}" srcOrd="2" destOrd="0" presId="urn:microsoft.com/office/officeart/2016/7/layout/RepeatingBendingProcessNew"/>
    <dgm:cxn modelId="{EB256CA5-9FEC-48E8-9560-349626849C2E}" type="presParOf" srcId="{4E4146D1-3D6F-4D7E-93BE-6866C44A421C}" destId="{6316383B-5C89-44AD-A7B5-990FB2385955}" srcOrd="3" destOrd="0" presId="urn:microsoft.com/office/officeart/2016/7/layout/RepeatingBendingProcessNew"/>
    <dgm:cxn modelId="{6C4662CF-4EAB-4E42-AC43-0246875334CF}" type="presParOf" srcId="{6316383B-5C89-44AD-A7B5-990FB2385955}" destId="{193EF177-5F99-40B8-B059-876E762FB743}" srcOrd="0" destOrd="0" presId="urn:microsoft.com/office/officeart/2016/7/layout/RepeatingBendingProcessNew"/>
    <dgm:cxn modelId="{DA4B2F91-90E8-4B65-9232-B895067DC308}" type="presParOf" srcId="{4E4146D1-3D6F-4D7E-93BE-6866C44A421C}" destId="{E009C400-BBCC-493A-A46A-3B66BD3B7829}" srcOrd="4" destOrd="0" presId="urn:microsoft.com/office/officeart/2016/7/layout/RepeatingBendingProcessNew"/>
    <dgm:cxn modelId="{F2031721-503C-4664-96D6-C9BD97017B6D}" type="presParOf" srcId="{4E4146D1-3D6F-4D7E-93BE-6866C44A421C}" destId="{A57C8CC4-A92E-4AF8-A735-AEFCBF6B4A0C}" srcOrd="5" destOrd="0" presId="urn:microsoft.com/office/officeart/2016/7/layout/RepeatingBendingProcessNew"/>
    <dgm:cxn modelId="{A896C976-68FB-40EF-AFE6-87BFBFE694D0}" type="presParOf" srcId="{A57C8CC4-A92E-4AF8-A735-AEFCBF6B4A0C}" destId="{31E455CE-18AD-44D5-9717-483639DB53F5}" srcOrd="0" destOrd="0" presId="urn:microsoft.com/office/officeart/2016/7/layout/RepeatingBendingProcessNew"/>
    <dgm:cxn modelId="{ACF396F1-173D-474C-B9AB-41A21EF75CFF}" type="presParOf" srcId="{4E4146D1-3D6F-4D7E-93BE-6866C44A421C}" destId="{701ED2FE-97AB-4F30-BA8D-A2F724DFA3F9}" srcOrd="6" destOrd="0" presId="urn:microsoft.com/office/officeart/2016/7/layout/RepeatingBendingProcessNew"/>
    <dgm:cxn modelId="{FF0D9CA8-5A7A-4DC9-9880-A53104D79899}" type="presParOf" srcId="{4E4146D1-3D6F-4D7E-93BE-6866C44A421C}" destId="{DB0657C8-6858-4818-B877-DE7891461CC4}" srcOrd="7" destOrd="0" presId="urn:microsoft.com/office/officeart/2016/7/layout/RepeatingBendingProcessNew"/>
    <dgm:cxn modelId="{A80CE6E4-D111-4258-BFF0-5D4273F89A3A}" type="presParOf" srcId="{DB0657C8-6858-4818-B877-DE7891461CC4}" destId="{59FF985A-C25C-4931-9679-EFE1F19D401B}" srcOrd="0" destOrd="0" presId="urn:microsoft.com/office/officeart/2016/7/layout/RepeatingBendingProcessNew"/>
    <dgm:cxn modelId="{DC5A168C-83E8-4915-8C35-F3D10A0C878F}" type="presParOf" srcId="{4E4146D1-3D6F-4D7E-93BE-6866C44A421C}" destId="{9E1EED79-8BF3-4B11-99C9-F80374ECC57E}" srcOrd="8" destOrd="0" presId="urn:microsoft.com/office/officeart/2016/7/layout/RepeatingBendingProcessNew"/>
    <dgm:cxn modelId="{CA9501D2-EDC3-4E24-980A-122F27524B95}" type="presParOf" srcId="{4E4146D1-3D6F-4D7E-93BE-6866C44A421C}" destId="{F6AEEBBB-D6C3-4366-88F6-B8F9CECD563A}" srcOrd="9" destOrd="0" presId="urn:microsoft.com/office/officeart/2016/7/layout/RepeatingBendingProcessNew"/>
    <dgm:cxn modelId="{0214A0C5-070C-447D-8DCE-34BB64218D66}" type="presParOf" srcId="{F6AEEBBB-D6C3-4366-88F6-B8F9CECD563A}" destId="{20A7DFE7-825A-4CCA-B603-D5F3B1BE8ED5}" srcOrd="0" destOrd="0" presId="urn:microsoft.com/office/officeart/2016/7/layout/RepeatingBendingProcessNew"/>
    <dgm:cxn modelId="{921B2FBE-58D7-491B-98D8-C23AA44CA02F}" type="presParOf" srcId="{4E4146D1-3D6F-4D7E-93BE-6866C44A421C}" destId="{C04B4A8B-13F6-44D9-AB42-B5617E37A74E}"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F1A65-2E48-47FD-A7B3-5D5C9725F475}">
      <dsp:nvSpPr>
        <dsp:cNvPr id="0" name=""/>
        <dsp:cNvSpPr/>
      </dsp:nvSpPr>
      <dsp:spPr>
        <a:xfrm>
          <a:off x="2899779" y="686484"/>
          <a:ext cx="530464" cy="91440"/>
        </a:xfrm>
        <a:custGeom>
          <a:avLst/>
          <a:gdLst/>
          <a:ahLst/>
          <a:cxnLst/>
          <a:rect l="0" t="0" r="0" b="0"/>
          <a:pathLst>
            <a:path>
              <a:moveTo>
                <a:pt x="0" y="45720"/>
              </a:moveTo>
              <a:lnTo>
                <a:pt x="530464"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0985" y="729398"/>
        <a:ext cx="28053" cy="5610"/>
      </dsp:txXfrm>
    </dsp:sp>
    <dsp:sp modelId="{68405C6F-6C72-4508-8004-78065B837130}">
      <dsp:nvSpPr>
        <dsp:cNvPr id="0" name=""/>
        <dsp:cNvSpPr/>
      </dsp:nvSpPr>
      <dsp:spPr>
        <a:xfrm>
          <a:off x="462167" y="380"/>
          <a:ext cx="2439412" cy="146364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755650">
            <a:lnSpc>
              <a:spcPct val="90000"/>
            </a:lnSpc>
            <a:spcBef>
              <a:spcPct val="0"/>
            </a:spcBef>
            <a:spcAft>
              <a:spcPct val="35000"/>
            </a:spcAft>
            <a:buNone/>
          </a:pPr>
          <a:r>
            <a:rPr lang="en-US" sz="1700" kern="1200" dirty="0"/>
            <a:t>Virtual Cranium Café</a:t>
          </a:r>
        </a:p>
        <a:p>
          <a:pPr marL="0" lvl="0" indent="0" algn="ctr" defTabSz="755650">
            <a:lnSpc>
              <a:spcPct val="90000"/>
            </a:lnSpc>
            <a:spcBef>
              <a:spcPct val="0"/>
            </a:spcBef>
            <a:spcAft>
              <a:spcPct val="35000"/>
            </a:spcAft>
            <a:buNone/>
          </a:pPr>
          <a:r>
            <a:rPr lang="en-US" sz="1700" kern="1200" dirty="0"/>
            <a:t>Laserfiche &amp; Dual Enrollment</a:t>
          </a:r>
        </a:p>
        <a:p>
          <a:pPr marL="0" lvl="0" indent="0" algn="ctr" defTabSz="755650">
            <a:lnSpc>
              <a:spcPct val="90000"/>
            </a:lnSpc>
            <a:spcBef>
              <a:spcPct val="0"/>
            </a:spcBef>
            <a:spcAft>
              <a:spcPct val="35000"/>
            </a:spcAft>
            <a:buNone/>
          </a:pPr>
          <a:r>
            <a:rPr lang="en-US" sz="1700" kern="1200" dirty="0"/>
            <a:t>Firekeepers Award</a:t>
          </a:r>
        </a:p>
      </dsp:txBody>
      <dsp:txXfrm>
        <a:off x="462167" y="380"/>
        <a:ext cx="2439412" cy="1463647"/>
      </dsp:txXfrm>
    </dsp:sp>
    <dsp:sp modelId="{6316383B-5C89-44AD-A7B5-990FB2385955}">
      <dsp:nvSpPr>
        <dsp:cNvPr id="0" name=""/>
        <dsp:cNvSpPr/>
      </dsp:nvSpPr>
      <dsp:spPr>
        <a:xfrm>
          <a:off x="1681873" y="1462227"/>
          <a:ext cx="3000476" cy="530464"/>
        </a:xfrm>
        <a:custGeom>
          <a:avLst/>
          <a:gdLst/>
          <a:ahLst/>
          <a:cxnLst/>
          <a:rect l="0" t="0" r="0" b="0"/>
          <a:pathLst>
            <a:path>
              <a:moveTo>
                <a:pt x="3000476" y="0"/>
              </a:moveTo>
              <a:lnTo>
                <a:pt x="3000476" y="282332"/>
              </a:lnTo>
              <a:lnTo>
                <a:pt x="0" y="282332"/>
              </a:lnTo>
              <a:lnTo>
                <a:pt x="0" y="530464"/>
              </a:lnTo>
            </a:path>
          </a:pathLst>
        </a:custGeom>
        <a:noFill/>
        <a:ln w="6350" cap="flat" cmpd="sng" algn="ctr">
          <a:solidFill>
            <a:schemeClr val="accent5">
              <a:hueOff val="-170197"/>
              <a:satOff val="-4490"/>
              <a:lumOff val="1073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5799" y="1724654"/>
        <a:ext cx="152624" cy="5610"/>
      </dsp:txXfrm>
    </dsp:sp>
    <dsp:sp modelId="{CB14CAA7-164E-4E71-9591-A0D9F8EAE9FA}">
      <dsp:nvSpPr>
        <dsp:cNvPr id="0" name=""/>
        <dsp:cNvSpPr/>
      </dsp:nvSpPr>
      <dsp:spPr>
        <a:xfrm>
          <a:off x="3462644" y="380"/>
          <a:ext cx="2439412" cy="1463647"/>
        </a:xfrm>
        <a:prstGeom prst="rect">
          <a:avLst/>
        </a:prstGeom>
        <a:solidFill>
          <a:schemeClr val="accent5">
            <a:hueOff val="-136157"/>
            <a:satOff val="-3592"/>
            <a:lumOff val="8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755650">
            <a:lnSpc>
              <a:spcPct val="90000"/>
            </a:lnSpc>
            <a:spcBef>
              <a:spcPct val="0"/>
            </a:spcBef>
            <a:spcAft>
              <a:spcPct val="35000"/>
            </a:spcAft>
            <a:buNone/>
          </a:pPr>
          <a:r>
            <a:rPr lang="en-US" sz="1700" kern="1200" dirty="0"/>
            <a:t>78% of our Fall 2022 term students had an educational plan completed with a Counselor.  </a:t>
          </a:r>
        </a:p>
      </dsp:txBody>
      <dsp:txXfrm>
        <a:off x="3462644" y="380"/>
        <a:ext cx="2439412" cy="1463647"/>
      </dsp:txXfrm>
    </dsp:sp>
    <dsp:sp modelId="{A57C8CC4-A92E-4AF8-A735-AEFCBF6B4A0C}">
      <dsp:nvSpPr>
        <dsp:cNvPr id="0" name=""/>
        <dsp:cNvSpPr/>
      </dsp:nvSpPr>
      <dsp:spPr>
        <a:xfrm>
          <a:off x="2899779" y="2711196"/>
          <a:ext cx="530464" cy="91440"/>
        </a:xfrm>
        <a:custGeom>
          <a:avLst/>
          <a:gdLst/>
          <a:ahLst/>
          <a:cxnLst/>
          <a:rect l="0" t="0" r="0" b="0"/>
          <a:pathLst>
            <a:path>
              <a:moveTo>
                <a:pt x="0" y="45720"/>
              </a:moveTo>
              <a:lnTo>
                <a:pt x="530464" y="45720"/>
              </a:lnTo>
            </a:path>
          </a:pathLst>
        </a:custGeom>
        <a:noFill/>
        <a:ln w="6350" cap="flat" cmpd="sng" algn="ctr">
          <a:solidFill>
            <a:schemeClr val="accent5">
              <a:hueOff val="-340393"/>
              <a:satOff val="-8981"/>
              <a:lumOff val="2147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0985" y="2754110"/>
        <a:ext cx="28053" cy="5610"/>
      </dsp:txXfrm>
    </dsp:sp>
    <dsp:sp modelId="{E009C400-BBCC-493A-A46A-3B66BD3B7829}">
      <dsp:nvSpPr>
        <dsp:cNvPr id="0" name=""/>
        <dsp:cNvSpPr/>
      </dsp:nvSpPr>
      <dsp:spPr>
        <a:xfrm>
          <a:off x="462167" y="2025092"/>
          <a:ext cx="2439412" cy="1463647"/>
        </a:xfrm>
        <a:prstGeom prst="rect">
          <a:avLst/>
        </a:prstGeom>
        <a:solidFill>
          <a:schemeClr val="accent5">
            <a:hueOff val="-272314"/>
            <a:satOff val="-7185"/>
            <a:lumOff val="17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755650">
            <a:lnSpc>
              <a:spcPct val="90000"/>
            </a:lnSpc>
            <a:spcBef>
              <a:spcPct val="0"/>
            </a:spcBef>
            <a:spcAft>
              <a:spcPct val="35000"/>
            </a:spcAft>
            <a:buNone/>
          </a:pPr>
          <a:r>
            <a:rPr lang="en-US" sz="1700" kern="1200" dirty="0"/>
            <a:t>Basic Needs Center developed a partnership with Jenny’s Laundry Service</a:t>
          </a:r>
        </a:p>
      </dsp:txBody>
      <dsp:txXfrm>
        <a:off x="462167" y="2025092"/>
        <a:ext cx="2439412" cy="1463647"/>
      </dsp:txXfrm>
    </dsp:sp>
    <dsp:sp modelId="{DB0657C8-6858-4818-B877-DE7891461CC4}">
      <dsp:nvSpPr>
        <dsp:cNvPr id="0" name=""/>
        <dsp:cNvSpPr/>
      </dsp:nvSpPr>
      <dsp:spPr>
        <a:xfrm>
          <a:off x="1681873" y="3486939"/>
          <a:ext cx="3000476" cy="530464"/>
        </a:xfrm>
        <a:custGeom>
          <a:avLst/>
          <a:gdLst/>
          <a:ahLst/>
          <a:cxnLst/>
          <a:rect l="0" t="0" r="0" b="0"/>
          <a:pathLst>
            <a:path>
              <a:moveTo>
                <a:pt x="3000476" y="0"/>
              </a:moveTo>
              <a:lnTo>
                <a:pt x="3000476" y="282332"/>
              </a:lnTo>
              <a:lnTo>
                <a:pt x="0" y="282332"/>
              </a:lnTo>
              <a:lnTo>
                <a:pt x="0" y="530464"/>
              </a:lnTo>
            </a:path>
          </a:pathLst>
        </a:custGeom>
        <a:noFill/>
        <a:ln w="6350" cap="flat" cmpd="sng" algn="ctr">
          <a:solidFill>
            <a:schemeClr val="accent5">
              <a:hueOff val="-510590"/>
              <a:satOff val="-13471"/>
              <a:lumOff val="322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5799" y="3749366"/>
        <a:ext cx="152624" cy="5610"/>
      </dsp:txXfrm>
    </dsp:sp>
    <dsp:sp modelId="{701ED2FE-97AB-4F30-BA8D-A2F724DFA3F9}">
      <dsp:nvSpPr>
        <dsp:cNvPr id="0" name=""/>
        <dsp:cNvSpPr/>
      </dsp:nvSpPr>
      <dsp:spPr>
        <a:xfrm>
          <a:off x="3462644" y="2025092"/>
          <a:ext cx="2439412" cy="1463647"/>
        </a:xfrm>
        <a:prstGeom prst="rect">
          <a:avLst/>
        </a:prstGeom>
        <a:solidFill>
          <a:schemeClr val="accent5">
            <a:hueOff val="-408472"/>
            <a:satOff val="-10777"/>
            <a:lumOff val="2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755650">
            <a:lnSpc>
              <a:spcPct val="90000"/>
            </a:lnSpc>
            <a:spcBef>
              <a:spcPct val="0"/>
            </a:spcBef>
            <a:spcAft>
              <a:spcPct val="35000"/>
            </a:spcAft>
            <a:buNone/>
          </a:pPr>
          <a:r>
            <a:rPr lang="en-US" sz="1700" kern="1200" dirty="0"/>
            <a:t>Duck &amp; Owl &amp; Campus Garden Use</a:t>
          </a:r>
        </a:p>
      </dsp:txBody>
      <dsp:txXfrm>
        <a:off x="3462644" y="2025092"/>
        <a:ext cx="2439412" cy="1463647"/>
      </dsp:txXfrm>
    </dsp:sp>
    <dsp:sp modelId="{F6AEEBBB-D6C3-4366-88F6-B8F9CECD563A}">
      <dsp:nvSpPr>
        <dsp:cNvPr id="0" name=""/>
        <dsp:cNvSpPr/>
      </dsp:nvSpPr>
      <dsp:spPr>
        <a:xfrm>
          <a:off x="2899779" y="4735907"/>
          <a:ext cx="530464" cy="91440"/>
        </a:xfrm>
        <a:custGeom>
          <a:avLst/>
          <a:gdLst/>
          <a:ahLst/>
          <a:cxnLst/>
          <a:rect l="0" t="0" r="0" b="0"/>
          <a:pathLst>
            <a:path>
              <a:moveTo>
                <a:pt x="0" y="45720"/>
              </a:moveTo>
              <a:lnTo>
                <a:pt x="530464" y="45720"/>
              </a:lnTo>
            </a:path>
          </a:pathLst>
        </a:custGeom>
        <a:noFill/>
        <a:ln w="6350" cap="flat" cmpd="sng" algn="ctr">
          <a:solidFill>
            <a:schemeClr val="accent5">
              <a:hueOff val="-680786"/>
              <a:satOff val="-17962"/>
              <a:lumOff val="4294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0985" y="4778822"/>
        <a:ext cx="28053" cy="5610"/>
      </dsp:txXfrm>
    </dsp:sp>
    <dsp:sp modelId="{9E1EED79-8BF3-4B11-99C9-F80374ECC57E}">
      <dsp:nvSpPr>
        <dsp:cNvPr id="0" name=""/>
        <dsp:cNvSpPr/>
      </dsp:nvSpPr>
      <dsp:spPr>
        <a:xfrm>
          <a:off x="462167" y="4049804"/>
          <a:ext cx="2439412" cy="1463647"/>
        </a:xfrm>
        <a:prstGeom prst="rect">
          <a:avLst/>
        </a:prstGeom>
        <a:solidFill>
          <a:schemeClr val="accent5">
            <a:hueOff val="-544629"/>
            <a:satOff val="-14370"/>
            <a:lumOff val="34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755650">
            <a:lnSpc>
              <a:spcPct val="90000"/>
            </a:lnSpc>
            <a:spcBef>
              <a:spcPct val="0"/>
            </a:spcBef>
            <a:spcAft>
              <a:spcPct val="35000"/>
            </a:spcAft>
            <a:buNone/>
          </a:pPr>
          <a:r>
            <a:rPr lang="en-US" sz="1700" kern="1200" dirty="0"/>
            <a:t>60 students received our holiday food baskets (highest to date)</a:t>
          </a:r>
        </a:p>
      </dsp:txBody>
      <dsp:txXfrm>
        <a:off x="462167" y="4049804"/>
        <a:ext cx="2439412" cy="1463647"/>
      </dsp:txXfrm>
    </dsp:sp>
    <dsp:sp modelId="{C04B4A8B-13F6-44D9-AB42-B5617E37A74E}">
      <dsp:nvSpPr>
        <dsp:cNvPr id="0" name=""/>
        <dsp:cNvSpPr/>
      </dsp:nvSpPr>
      <dsp:spPr>
        <a:xfrm>
          <a:off x="3462644" y="4049804"/>
          <a:ext cx="2439412" cy="1463647"/>
        </a:xfrm>
        <a:prstGeom prst="rect">
          <a:avLst/>
        </a:prstGeom>
        <a:solidFill>
          <a:schemeClr val="accent5">
            <a:hueOff val="-680786"/>
            <a:satOff val="-17962"/>
            <a:lumOff val="4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755650">
            <a:lnSpc>
              <a:spcPct val="90000"/>
            </a:lnSpc>
            <a:spcBef>
              <a:spcPct val="0"/>
            </a:spcBef>
            <a:spcAft>
              <a:spcPct val="35000"/>
            </a:spcAft>
            <a:buNone/>
          </a:pPr>
          <a:r>
            <a:rPr lang="en-US" sz="1700" kern="1200" dirty="0"/>
            <a:t>Cash for College</a:t>
          </a:r>
        </a:p>
      </dsp:txBody>
      <dsp:txXfrm>
        <a:off x="3462644" y="4049804"/>
        <a:ext cx="2439412" cy="14636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F1A65-2E48-47FD-A7B3-5D5C9725F475}">
      <dsp:nvSpPr>
        <dsp:cNvPr id="0" name=""/>
        <dsp:cNvSpPr/>
      </dsp:nvSpPr>
      <dsp:spPr>
        <a:xfrm>
          <a:off x="2899779" y="686484"/>
          <a:ext cx="530464" cy="91440"/>
        </a:xfrm>
        <a:custGeom>
          <a:avLst/>
          <a:gdLst/>
          <a:ahLst/>
          <a:cxnLst/>
          <a:rect l="0" t="0" r="0" b="0"/>
          <a:pathLst>
            <a:path>
              <a:moveTo>
                <a:pt x="0" y="45720"/>
              </a:moveTo>
              <a:lnTo>
                <a:pt x="530464"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0985" y="729398"/>
        <a:ext cx="28053" cy="5610"/>
      </dsp:txXfrm>
    </dsp:sp>
    <dsp:sp modelId="{68405C6F-6C72-4508-8004-78065B837130}">
      <dsp:nvSpPr>
        <dsp:cNvPr id="0" name=""/>
        <dsp:cNvSpPr/>
      </dsp:nvSpPr>
      <dsp:spPr>
        <a:xfrm>
          <a:off x="462167" y="380"/>
          <a:ext cx="2439412" cy="146364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622300">
            <a:lnSpc>
              <a:spcPct val="90000"/>
            </a:lnSpc>
            <a:spcBef>
              <a:spcPct val="0"/>
            </a:spcBef>
            <a:spcAft>
              <a:spcPct val="35000"/>
            </a:spcAft>
            <a:buNone/>
          </a:pPr>
          <a:r>
            <a:rPr lang="en-US" sz="1400" kern="1200"/>
            <a:t>Providing instructors going through the evaluation process with disaggregated course success data and rosters for their courses</a:t>
          </a:r>
        </a:p>
      </dsp:txBody>
      <dsp:txXfrm>
        <a:off x="462167" y="380"/>
        <a:ext cx="2439412" cy="1463647"/>
      </dsp:txXfrm>
    </dsp:sp>
    <dsp:sp modelId="{6316383B-5C89-44AD-A7B5-990FB2385955}">
      <dsp:nvSpPr>
        <dsp:cNvPr id="0" name=""/>
        <dsp:cNvSpPr/>
      </dsp:nvSpPr>
      <dsp:spPr>
        <a:xfrm>
          <a:off x="1681873" y="1462227"/>
          <a:ext cx="3000476" cy="530464"/>
        </a:xfrm>
        <a:custGeom>
          <a:avLst/>
          <a:gdLst/>
          <a:ahLst/>
          <a:cxnLst/>
          <a:rect l="0" t="0" r="0" b="0"/>
          <a:pathLst>
            <a:path>
              <a:moveTo>
                <a:pt x="3000476" y="0"/>
              </a:moveTo>
              <a:lnTo>
                <a:pt x="3000476" y="282332"/>
              </a:lnTo>
              <a:lnTo>
                <a:pt x="0" y="282332"/>
              </a:lnTo>
              <a:lnTo>
                <a:pt x="0" y="530464"/>
              </a:lnTo>
            </a:path>
          </a:pathLst>
        </a:custGeom>
        <a:noFill/>
        <a:ln w="6350" cap="flat" cmpd="sng" algn="ctr">
          <a:solidFill>
            <a:schemeClr val="accent5">
              <a:hueOff val="-170197"/>
              <a:satOff val="-4490"/>
              <a:lumOff val="1073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5799" y="1724654"/>
        <a:ext cx="152624" cy="5610"/>
      </dsp:txXfrm>
    </dsp:sp>
    <dsp:sp modelId="{CB14CAA7-164E-4E71-9591-A0D9F8EAE9FA}">
      <dsp:nvSpPr>
        <dsp:cNvPr id="0" name=""/>
        <dsp:cNvSpPr/>
      </dsp:nvSpPr>
      <dsp:spPr>
        <a:xfrm>
          <a:off x="3462644" y="380"/>
          <a:ext cx="2439412" cy="1463647"/>
        </a:xfrm>
        <a:prstGeom prst="rect">
          <a:avLst/>
        </a:prstGeom>
        <a:solidFill>
          <a:schemeClr val="accent5">
            <a:hueOff val="-136157"/>
            <a:satOff val="-3592"/>
            <a:lumOff val="8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622300">
            <a:lnSpc>
              <a:spcPct val="90000"/>
            </a:lnSpc>
            <a:spcBef>
              <a:spcPct val="0"/>
            </a:spcBef>
            <a:spcAft>
              <a:spcPct val="35000"/>
            </a:spcAft>
            <a:buNone/>
          </a:pPr>
          <a:r>
            <a:rPr lang="en-US" sz="1400" kern="1200"/>
            <a:t>Working to provide disaggregated course success data and rosters to all instructors</a:t>
          </a:r>
        </a:p>
      </dsp:txBody>
      <dsp:txXfrm>
        <a:off x="3462644" y="380"/>
        <a:ext cx="2439412" cy="1463647"/>
      </dsp:txXfrm>
    </dsp:sp>
    <dsp:sp modelId="{A57C8CC4-A92E-4AF8-A735-AEFCBF6B4A0C}">
      <dsp:nvSpPr>
        <dsp:cNvPr id="0" name=""/>
        <dsp:cNvSpPr/>
      </dsp:nvSpPr>
      <dsp:spPr>
        <a:xfrm>
          <a:off x="2899779" y="2711196"/>
          <a:ext cx="530464" cy="91440"/>
        </a:xfrm>
        <a:custGeom>
          <a:avLst/>
          <a:gdLst/>
          <a:ahLst/>
          <a:cxnLst/>
          <a:rect l="0" t="0" r="0" b="0"/>
          <a:pathLst>
            <a:path>
              <a:moveTo>
                <a:pt x="0" y="45720"/>
              </a:moveTo>
              <a:lnTo>
                <a:pt x="530464" y="45720"/>
              </a:lnTo>
            </a:path>
          </a:pathLst>
        </a:custGeom>
        <a:noFill/>
        <a:ln w="6350" cap="flat" cmpd="sng" algn="ctr">
          <a:solidFill>
            <a:schemeClr val="accent5">
              <a:hueOff val="-340393"/>
              <a:satOff val="-8981"/>
              <a:lumOff val="2147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0985" y="2754110"/>
        <a:ext cx="28053" cy="5610"/>
      </dsp:txXfrm>
    </dsp:sp>
    <dsp:sp modelId="{E009C400-BBCC-493A-A46A-3B66BD3B7829}">
      <dsp:nvSpPr>
        <dsp:cNvPr id="0" name=""/>
        <dsp:cNvSpPr/>
      </dsp:nvSpPr>
      <dsp:spPr>
        <a:xfrm>
          <a:off x="462167" y="2025092"/>
          <a:ext cx="2439412" cy="1463647"/>
        </a:xfrm>
        <a:prstGeom prst="rect">
          <a:avLst/>
        </a:prstGeom>
        <a:solidFill>
          <a:schemeClr val="accent5">
            <a:hueOff val="-272314"/>
            <a:satOff val="-7185"/>
            <a:lumOff val="17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622300">
            <a:lnSpc>
              <a:spcPct val="90000"/>
            </a:lnSpc>
            <a:spcBef>
              <a:spcPct val="0"/>
            </a:spcBef>
            <a:spcAft>
              <a:spcPct val="35000"/>
            </a:spcAft>
            <a:buNone/>
          </a:pPr>
          <a:r>
            <a:rPr lang="en-US" sz="1400" kern="1200"/>
            <a:t>Incorporating equity into the hiring process</a:t>
          </a:r>
        </a:p>
      </dsp:txBody>
      <dsp:txXfrm>
        <a:off x="462167" y="2025092"/>
        <a:ext cx="2439412" cy="1463647"/>
      </dsp:txXfrm>
    </dsp:sp>
    <dsp:sp modelId="{DB0657C8-6858-4818-B877-DE7891461CC4}">
      <dsp:nvSpPr>
        <dsp:cNvPr id="0" name=""/>
        <dsp:cNvSpPr/>
      </dsp:nvSpPr>
      <dsp:spPr>
        <a:xfrm>
          <a:off x="1681873" y="3486939"/>
          <a:ext cx="3000476" cy="530464"/>
        </a:xfrm>
        <a:custGeom>
          <a:avLst/>
          <a:gdLst/>
          <a:ahLst/>
          <a:cxnLst/>
          <a:rect l="0" t="0" r="0" b="0"/>
          <a:pathLst>
            <a:path>
              <a:moveTo>
                <a:pt x="3000476" y="0"/>
              </a:moveTo>
              <a:lnTo>
                <a:pt x="3000476" y="282332"/>
              </a:lnTo>
              <a:lnTo>
                <a:pt x="0" y="282332"/>
              </a:lnTo>
              <a:lnTo>
                <a:pt x="0" y="530464"/>
              </a:lnTo>
            </a:path>
          </a:pathLst>
        </a:custGeom>
        <a:noFill/>
        <a:ln w="6350" cap="flat" cmpd="sng" algn="ctr">
          <a:solidFill>
            <a:schemeClr val="accent5">
              <a:hueOff val="-510590"/>
              <a:satOff val="-13471"/>
              <a:lumOff val="322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5799" y="3749366"/>
        <a:ext cx="152624" cy="5610"/>
      </dsp:txXfrm>
    </dsp:sp>
    <dsp:sp modelId="{701ED2FE-97AB-4F30-BA8D-A2F724DFA3F9}">
      <dsp:nvSpPr>
        <dsp:cNvPr id="0" name=""/>
        <dsp:cNvSpPr/>
      </dsp:nvSpPr>
      <dsp:spPr>
        <a:xfrm>
          <a:off x="3462644" y="2025092"/>
          <a:ext cx="2439412" cy="1463647"/>
        </a:xfrm>
        <a:prstGeom prst="rect">
          <a:avLst/>
        </a:prstGeom>
        <a:solidFill>
          <a:schemeClr val="accent5">
            <a:hueOff val="-408472"/>
            <a:satOff val="-10777"/>
            <a:lumOff val="2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622300">
            <a:lnSpc>
              <a:spcPct val="90000"/>
            </a:lnSpc>
            <a:spcBef>
              <a:spcPct val="0"/>
            </a:spcBef>
            <a:spcAft>
              <a:spcPct val="35000"/>
            </a:spcAft>
            <a:buNone/>
          </a:pPr>
          <a:r>
            <a:rPr lang="en-US" sz="1400" kern="1200"/>
            <a:t>LFMA One Book, One College working to document equity work in the Course Outlines of Record:  Crafton Hall, 1PM-2:15PM.</a:t>
          </a:r>
        </a:p>
      </dsp:txBody>
      <dsp:txXfrm>
        <a:off x="3462644" y="2025092"/>
        <a:ext cx="2439412" cy="1463647"/>
      </dsp:txXfrm>
    </dsp:sp>
    <dsp:sp modelId="{F6AEEBBB-D6C3-4366-88F6-B8F9CECD563A}">
      <dsp:nvSpPr>
        <dsp:cNvPr id="0" name=""/>
        <dsp:cNvSpPr/>
      </dsp:nvSpPr>
      <dsp:spPr>
        <a:xfrm>
          <a:off x="2899779" y="4735907"/>
          <a:ext cx="530464" cy="91440"/>
        </a:xfrm>
        <a:custGeom>
          <a:avLst/>
          <a:gdLst/>
          <a:ahLst/>
          <a:cxnLst/>
          <a:rect l="0" t="0" r="0" b="0"/>
          <a:pathLst>
            <a:path>
              <a:moveTo>
                <a:pt x="0" y="45720"/>
              </a:moveTo>
              <a:lnTo>
                <a:pt x="530464" y="45720"/>
              </a:lnTo>
            </a:path>
          </a:pathLst>
        </a:custGeom>
        <a:noFill/>
        <a:ln w="6350" cap="flat" cmpd="sng" algn="ctr">
          <a:solidFill>
            <a:schemeClr val="accent5">
              <a:hueOff val="-680786"/>
              <a:satOff val="-17962"/>
              <a:lumOff val="4294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0985" y="4778822"/>
        <a:ext cx="28053" cy="5610"/>
      </dsp:txXfrm>
    </dsp:sp>
    <dsp:sp modelId="{9E1EED79-8BF3-4B11-99C9-F80374ECC57E}">
      <dsp:nvSpPr>
        <dsp:cNvPr id="0" name=""/>
        <dsp:cNvSpPr/>
      </dsp:nvSpPr>
      <dsp:spPr>
        <a:xfrm>
          <a:off x="462167" y="4049804"/>
          <a:ext cx="2439412" cy="1463647"/>
        </a:xfrm>
        <a:prstGeom prst="rect">
          <a:avLst/>
        </a:prstGeom>
        <a:solidFill>
          <a:schemeClr val="accent5">
            <a:hueOff val="-544629"/>
            <a:satOff val="-14370"/>
            <a:lumOff val="34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622300">
            <a:lnSpc>
              <a:spcPct val="90000"/>
            </a:lnSpc>
            <a:spcBef>
              <a:spcPct val="0"/>
            </a:spcBef>
            <a:spcAft>
              <a:spcPct val="35000"/>
            </a:spcAft>
            <a:buNone/>
          </a:pPr>
          <a:r>
            <a:rPr lang="en-US" sz="1400" kern="1200"/>
            <a:t>Reviewed Culturally Relevant Syllabi in Adjunct Orientation</a:t>
          </a:r>
        </a:p>
      </dsp:txBody>
      <dsp:txXfrm>
        <a:off x="462167" y="4049804"/>
        <a:ext cx="2439412" cy="1463647"/>
      </dsp:txXfrm>
    </dsp:sp>
    <dsp:sp modelId="{C04B4A8B-13F6-44D9-AB42-B5617E37A74E}">
      <dsp:nvSpPr>
        <dsp:cNvPr id="0" name=""/>
        <dsp:cNvSpPr/>
      </dsp:nvSpPr>
      <dsp:spPr>
        <a:xfrm>
          <a:off x="3462644" y="4049804"/>
          <a:ext cx="2439412" cy="1463647"/>
        </a:xfrm>
        <a:prstGeom prst="rect">
          <a:avLst/>
        </a:prstGeom>
        <a:solidFill>
          <a:schemeClr val="accent5">
            <a:hueOff val="-680786"/>
            <a:satOff val="-17962"/>
            <a:lumOff val="4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622300">
            <a:lnSpc>
              <a:spcPct val="90000"/>
            </a:lnSpc>
            <a:spcBef>
              <a:spcPct val="0"/>
            </a:spcBef>
            <a:spcAft>
              <a:spcPct val="35000"/>
            </a:spcAft>
            <a:buNone/>
          </a:pPr>
          <a:r>
            <a:rPr lang="en-US" sz="1400" kern="1200"/>
            <a:t>Reviewed disaggregated course success data and rosters in New Faculty Orientation Training</a:t>
          </a:r>
        </a:p>
      </dsp:txBody>
      <dsp:txXfrm>
        <a:off x="3462644" y="4049804"/>
        <a:ext cx="2439412" cy="146364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8680B-3DCB-439E-AF43-995BFA07D631}"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4FD52-BFB6-443B-886D-7DBC346B450E}" type="slidenum">
              <a:rPr lang="en-US" smtClean="0"/>
              <a:t>‹#›</a:t>
            </a:fld>
            <a:endParaRPr lang="en-US"/>
          </a:p>
        </p:txBody>
      </p:sp>
    </p:spTree>
    <p:extLst>
      <p:ext uri="{BB962C8B-B14F-4D97-AF65-F5344CB8AC3E}">
        <p14:creationId xmlns:p14="http://schemas.microsoft.com/office/powerpoint/2010/main" val="3845868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Construction Projects</a:t>
            </a:r>
          </a:p>
          <a:p>
            <a:r>
              <a:rPr lang="en-US" dirty="0"/>
              <a:t>&amp; Potential Student Housing</a:t>
            </a:r>
          </a:p>
        </p:txBody>
      </p:sp>
      <p:sp>
        <p:nvSpPr>
          <p:cNvPr id="4" name="Slide Number Placeholder 3"/>
          <p:cNvSpPr>
            <a:spLocks noGrp="1"/>
          </p:cNvSpPr>
          <p:nvPr>
            <p:ph type="sldNum" sz="quarter" idx="5"/>
          </p:nvPr>
        </p:nvSpPr>
        <p:spPr/>
        <p:txBody>
          <a:bodyPr/>
          <a:lstStyle/>
          <a:p>
            <a:fld id="{F4BCC89E-00AB-45C3-B3B8-CFBB938DC25E}" type="slidenum">
              <a:rPr lang="en-US" smtClean="0"/>
              <a:t>32</a:t>
            </a:fld>
            <a:endParaRPr lang="en-US"/>
          </a:p>
        </p:txBody>
      </p:sp>
    </p:spTree>
    <p:extLst>
      <p:ext uri="{BB962C8B-B14F-4D97-AF65-F5344CB8AC3E}">
        <p14:creationId xmlns:p14="http://schemas.microsoft.com/office/powerpoint/2010/main" val="1725174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Calibri" panose="020F0502020204030204" pitchFamily="34" charset="0"/>
                <a:ea typeface="Calibri" panose="020F0502020204030204" pitchFamily="34" charset="0"/>
                <a:cs typeface="Times New Roman" panose="02020603050405020304" pitchFamily="18" charset="0"/>
              </a:rPr>
              <a:t>Most of the gifts from CHC Foundation donors are restricted in use due to donor’s wishes. Because of You and President’s Circle Allow us flexibility to use funds how the College/Students need them most.</a:t>
            </a:r>
          </a:p>
          <a:p>
            <a:pPr defTabSz="931774">
              <a:defRPr/>
            </a:pPr>
            <a:endParaRPr lang="en-US" dirty="0"/>
          </a:p>
        </p:txBody>
      </p:sp>
      <p:sp>
        <p:nvSpPr>
          <p:cNvPr id="4" name="Slide Number Placeholder 3"/>
          <p:cNvSpPr>
            <a:spLocks noGrp="1"/>
          </p:cNvSpPr>
          <p:nvPr>
            <p:ph type="sldNum" sz="quarter" idx="5"/>
          </p:nvPr>
        </p:nvSpPr>
        <p:spPr/>
        <p:txBody>
          <a:bodyPr/>
          <a:lstStyle/>
          <a:p>
            <a:fld id="{2A2260D1-E46E-4C3B-8151-0B0B8A8F43A1}" type="slidenum">
              <a:rPr lang="en-US" smtClean="0"/>
              <a:t>52</a:t>
            </a:fld>
            <a:endParaRPr lang="en-US"/>
          </a:p>
        </p:txBody>
      </p:sp>
    </p:spTree>
    <p:extLst>
      <p:ext uri="{BB962C8B-B14F-4D97-AF65-F5344CB8AC3E}">
        <p14:creationId xmlns:p14="http://schemas.microsoft.com/office/powerpoint/2010/main" val="600151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Kay</a:t>
            </a:r>
          </a:p>
        </p:txBody>
      </p:sp>
      <p:sp>
        <p:nvSpPr>
          <p:cNvPr id="4" name="Slide Number Placeholder 3"/>
          <p:cNvSpPr>
            <a:spLocks noGrp="1"/>
          </p:cNvSpPr>
          <p:nvPr>
            <p:ph type="sldNum" sz="quarter" idx="5"/>
          </p:nvPr>
        </p:nvSpPr>
        <p:spPr/>
        <p:txBody>
          <a:bodyPr/>
          <a:lstStyle/>
          <a:p>
            <a:fld id="{685AB65C-39B5-42E3-9CD7-B69808DAF4D2}" type="slidenum">
              <a:rPr lang="en-US" smtClean="0"/>
              <a:t>58</a:t>
            </a:fld>
            <a:endParaRPr lang="en-US"/>
          </a:p>
        </p:txBody>
      </p:sp>
    </p:spTree>
    <p:extLst>
      <p:ext uri="{BB962C8B-B14F-4D97-AF65-F5344CB8AC3E}">
        <p14:creationId xmlns:p14="http://schemas.microsoft.com/office/powerpoint/2010/main" val="1893400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Ericka</a:t>
            </a:r>
          </a:p>
        </p:txBody>
      </p:sp>
      <p:sp>
        <p:nvSpPr>
          <p:cNvPr id="4" name="Slide Number Placeholder 3"/>
          <p:cNvSpPr>
            <a:spLocks noGrp="1"/>
          </p:cNvSpPr>
          <p:nvPr>
            <p:ph type="sldNum" sz="quarter" idx="5"/>
          </p:nvPr>
        </p:nvSpPr>
        <p:spPr/>
        <p:txBody>
          <a:bodyPr/>
          <a:lstStyle/>
          <a:p>
            <a:fld id="{685AB65C-39B5-42E3-9CD7-B69808DAF4D2}" type="slidenum">
              <a:rPr lang="en-US" smtClean="0"/>
              <a:t>59</a:t>
            </a:fld>
            <a:endParaRPr lang="en-US"/>
          </a:p>
        </p:txBody>
      </p:sp>
    </p:spTree>
    <p:extLst>
      <p:ext uri="{BB962C8B-B14F-4D97-AF65-F5344CB8AC3E}">
        <p14:creationId xmlns:p14="http://schemas.microsoft.com/office/powerpoint/2010/main" val="3504499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Projects – Handout</a:t>
            </a:r>
          </a:p>
          <a:p>
            <a:r>
              <a:rPr lang="en-US" dirty="0"/>
              <a:t>Inflation</a:t>
            </a:r>
          </a:p>
          <a:p>
            <a:r>
              <a:rPr lang="en-US" dirty="0"/>
              <a:t>Tree Removal</a:t>
            </a:r>
          </a:p>
        </p:txBody>
      </p:sp>
      <p:sp>
        <p:nvSpPr>
          <p:cNvPr id="4" name="Slide Number Placeholder 3"/>
          <p:cNvSpPr>
            <a:spLocks noGrp="1"/>
          </p:cNvSpPr>
          <p:nvPr>
            <p:ph type="sldNum" sz="quarter" idx="5"/>
          </p:nvPr>
        </p:nvSpPr>
        <p:spPr/>
        <p:txBody>
          <a:bodyPr/>
          <a:lstStyle/>
          <a:p>
            <a:fld id="{F4BCC89E-00AB-45C3-B3B8-CFBB938DC25E}" type="slidenum">
              <a:rPr lang="en-US" smtClean="0"/>
              <a:t>34</a:t>
            </a:fld>
            <a:endParaRPr lang="en-US"/>
          </a:p>
        </p:txBody>
      </p:sp>
    </p:spTree>
    <p:extLst>
      <p:ext uri="{BB962C8B-B14F-4D97-AF65-F5344CB8AC3E}">
        <p14:creationId xmlns:p14="http://schemas.microsoft.com/office/powerpoint/2010/main" val="2592057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funded a feasibility study </a:t>
            </a:r>
          </a:p>
        </p:txBody>
      </p:sp>
      <p:sp>
        <p:nvSpPr>
          <p:cNvPr id="4" name="Slide Number Placeholder 3"/>
          <p:cNvSpPr>
            <a:spLocks noGrp="1"/>
          </p:cNvSpPr>
          <p:nvPr>
            <p:ph type="sldNum" sz="quarter" idx="5"/>
          </p:nvPr>
        </p:nvSpPr>
        <p:spPr/>
        <p:txBody>
          <a:bodyPr/>
          <a:lstStyle/>
          <a:p>
            <a:fld id="{F4BCC89E-00AB-45C3-B3B8-CFBB938DC25E}" type="slidenum">
              <a:rPr lang="en-US" smtClean="0"/>
              <a:t>39</a:t>
            </a:fld>
            <a:endParaRPr lang="en-US"/>
          </a:p>
        </p:txBody>
      </p:sp>
    </p:spTree>
    <p:extLst>
      <p:ext uri="{BB962C8B-B14F-4D97-AF65-F5344CB8AC3E}">
        <p14:creationId xmlns:p14="http://schemas.microsoft.com/office/powerpoint/2010/main" val="508274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Condensed" panose="020B0604020202020204" pitchFamily="2" charset="0"/>
              </a:rPr>
              <a:t>Prior 2022-23 budgets committed a total of $2.2 billion (one-time General Fund) for student housing construction grants over a three-year period, including $750 million planned for FY 2023-24. The Governor’s 2023-24 budget proposes delaying $250 million of the anticipated 2023-24 support for affordable student housing projects to the 2024-25 fiscal year. This would maintain $500 million for student housing construction grants in 2023-24.</a:t>
            </a:r>
            <a:endParaRPr lang="en-US" dirty="0"/>
          </a:p>
          <a:p>
            <a:endParaRPr lang="en-US" dirty="0"/>
          </a:p>
        </p:txBody>
      </p:sp>
      <p:sp>
        <p:nvSpPr>
          <p:cNvPr id="4" name="Slide Number Placeholder 3"/>
          <p:cNvSpPr>
            <a:spLocks noGrp="1"/>
          </p:cNvSpPr>
          <p:nvPr>
            <p:ph type="sldNum" sz="quarter" idx="5"/>
          </p:nvPr>
        </p:nvSpPr>
        <p:spPr/>
        <p:txBody>
          <a:bodyPr/>
          <a:lstStyle/>
          <a:p>
            <a:fld id="{F4BCC89E-00AB-45C3-B3B8-CFBB938DC25E}" type="slidenum">
              <a:rPr lang="en-US" smtClean="0"/>
              <a:t>41</a:t>
            </a:fld>
            <a:endParaRPr lang="en-US"/>
          </a:p>
        </p:txBody>
      </p:sp>
    </p:spTree>
    <p:extLst>
      <p:ext uri="{BB962C8B-B14F-4D97-AF65-F5344CB8AC3E}">
        <p14:creationId xmlns:p14="http://schemas.microsoft.com/office/powerpoint/2010/main" val="441866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260D1-E46E-4C3B-8151-0B0B8A8F43A1}" type="slidenum">
              <a:rPr lang="en-US" smtClean="0"/>
              <a:t>46</a:t>
            </a:fld>
            <a:endParaRPr lang="en-US"/>
          </a:p>
        </p:txBody>
      </p:sp>
    </p:spTree>
    <p:extLst>
      <p:ext uri="{BB962C8B-B14F-4D97-AF65-F5344CB8AC3E}">
        <p14:creationId xmlns:p14="http://schemas.microsoft.com/office/powerpoint/2010/main" val="4133164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260D1-E46E-4C3B-8151-0B0B8A8F43A1}" type="slidenum">
              <a:rPr lang="en-US" smtClean="0"/>
              <a:t>47</a:t>
            </a:fld>
            <a:endParaRPr lang="en-US"/>
          </a:p>
        </p:txBody>
      </p:sp>
    </p:spTree>
    <p:extLst>
      <p:ext uri="{BB962C8B-B14F-4D97-AF65-F5344CB8AC3E}">
        <p14:creationId xmlns:p14="http://schemas.microsoft.com/office/powerpoint/2010/main" val="152595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Endowment created will provide each Resp Grad with a scholarship to offset cost of licensing/exam fees in perpetuity.</a:t>
            </a:r>
          </a:p>
        </p:txBody>
      </p:sp>
      <p:sp>
        <p:nvSpPr>
          <p:cNvPr id="4" name="Slide Number Placeholder 3"/>
          <p:cNvSpPr>
            <a:spLocks noGrp="1"/>
          </p:cNvSpPr>
          <p:nvPr>
            <p:ph type="sldNum" sz="quarter" idx="5"/>
          </p:nvPr>
        </p:nvSpPr>
        <p:spPr/>
        <p:txBody>
          <a:bodyPr/>
          <a:lstStyle/>
          <a:p>
            <a:fld id="{2A2260D1-E46E-4C3B-8151-0B0B8A8F43A1}" type="slidenum">
              <a:rPr lang="en-US" smtClean="0"/>
              <a:t>48</a:t>
            </a:fld>
            <a:endParaRPr lang="en-US"/>
          </a:p>
        </p:txBody>
      </p:sp>
    </p:spTree>
    <p:extLst>
      <p:ext uri="{BB962C8B-B14F-4D97-AF65-F5344CB8AC3E}">
        <p14:creationId xmlns:p14="http://schemas.microsoft.com/office/powerpoint/2010/main" val="140865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Endowment created will provide each Resp Grad with a scholarship to offset cost of licensing/exam fees in perpetuity.</a:t>
            </a:r>
          </a:p>
        </p:txBody>
      </p:sp>
      <p:sp>
        <p:nvSpPr>
          <p:cNvPr id="4" name="Slide Number Placeholder 3"/>
          <p:cNvSpPr>
            <a:spLocks noGrp="1"/>
          </p:cNvSpPr>
          <p:nvPr>
            <p:ph type="sldNum" sz="quarter" idx="5"/>
          </p:nvPr>
        </p:nvSpPr>
        <p:spPr/>
        <p:txBody>
          <a:bodyPr/>
          <a:lstStyle/>
          <a:p>
            <a:fld id="{2A2260D1-E46E-4C3B-8151-0B0B8A8F43A1}" type="slidenum">
              <a:rPr lang="en-US" smtClean="0"/>
              <a:t>49</a:t>
            </a:fld>
            <a:endParaRPr lang="en-US"/>
          </a:p>
        </p:txBody>
      </p:sp>
    </p:spTree>
    <p:extLst>
      <p:ext uri="{BB962C8B-B14F-4D97-AF65-F5344CB8AC3E}">
        <p14:creationId xmlns:p14="http://schemas.microsoft.com/office/powerpoint/2010/main" val="2518519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LLSANS-MEDIUM" panose="020B0502020104020203" pitchFamily="34" charset="77"/>
                <a:ea typeface="Fira Sans Book" panose="020B0503050000020004" pitchFamily="34" charset="0"/>
                <a:cs typeface="Arial" panose="020B0604020202020204" pitchFamily="34" charset="0"/>
              </a:rPr>
              <a:t>Program support 2022 $13,275</a:t>
            </a:r>
          </a:p>
          <a:p>
            <a:r>
              <a:rPr lang="en-US" dirty="0">
                <a:latin typeface="GILLSANS-MEDIUM" panose="020B0502020104020203" pitchFamily="34" charset="77"/>
                <a:ea typeface="Fira Sans Book" panose="020B0503050000020004" pitchFamily="34" charset="0"/>
                <a:cs typeface="Arial" panose="020B0604020202020204" pitchFamily="34" charset="0"/>
              </a:rPr>
              <a:t>EOPS, Honors, STEM, student internships.</a:t>
            </a:r>
          </a:p>
          <a:p>
            <a:endParaRPr lang="en-US" dirty="0">
              <a:latin typeface="GILLSANS-MEDIUM" panose="020B0502020104020203" pitchFamily="34" charset="77"/>
              <a:cs typeface="Arial" panose="020B0604020202020204" pitchFamily="34" charset="0"/>
            </a:endParaRPr>
          </a:p>
          <a:p>
            <a:r>
              <a:rPr lang="en-US" dirty="0">
                <a:latin typeface="GILLSANS-MEDIUM" panose="020B0502020104020203" pitchFamily="34" charset="77"/>
                <a:cs typeface="Arial" panose="020B0604020202020204" pitchFamily="34" charset="0"/>
              </a:rPr>
              <a:t>5 years ago - $7,327.30</a:t>
            </a:r>
            <a:endParaRPr lang="en-US" dirty="0"/>
          </a:p>
        </p:txBody>
      </p:sp>
      <p:sp>
        <p:nvSpPr>
          <p:cNvPr id="4" name="Slide Number Placeholder 3"/>
          <p:cNvSpPr>
            <a:spLocks noGrp="1"/>
          </p:cNvSpPr>
          <p:nvPr>
            <p:ph type="sldNum" sz="quarter" idx="5"/>
          </p:nvPr>
        </p:nvSpPr>
        <p:spPr/>
        <p:txBody>
          <a:bodyPr/>
          <a:lstStyle/>
          <a:p>
            <a:fld id="{2A2260D1-E46E-4C3B-8151-0B0B8A8F43A1}" type="slidenum">
              <a:rPr lang="en-US" smtClean="0"/>
              <a:t>50</a:t>
            </a:fld>
            <a:endParaRPr lang="en-US"/>
          </a:p>
        </p:txBody>
      </p:sp>
    </p:spTree>
    <p:extLst>
      <p:ext uri="{BB962C8B-B14F-4D97-AF65-F5344CB8AC3E}">
        <p14:creationId xmlns:p14="http://schemas.microsoft.com/office/powerpoint/2010/main" val="372247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2514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66967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49266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20D78-C07A-4466-B0AC-CB724CFF925E}" type="slidenum">
              <a:rPr lang="en-US" smtClean="0"/>
              <a:pPr/>
              <a:t>‹#›</a:t>
            </a:fld>
            <a:endParaRPr lang="en-US" dirty="0"/>
          </a:p>
        </p:txBody>
      </p:sp>
      <p:sp>
        <p:nvSpPr>
          <p:cNvPr id="15" name="Title Placeholder 1"/>
          <p:cNvSpPr>
            <a:spLocks noGrp="1"/>
          </p:cNvSpPr>
          <p:nvPr>
            <p:ph type="title"/>
          </p:nvPr>
        </p:nvSpPr>
        <p:spPr>
          <a:xfrm>
            <a:off x="500515" y="634631"/>
            <a:ext cx="10853286" cy="453633"/>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7584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20D78-C07A-4466-B0AC-CB724CFF925E}" type="slidenum">
              <a:rPr lang="en-US" smtClean="0"/>
              <a:pPr/>
              <a:t>‹#›</a:t>
            </a:fld>
            <a:endParaRPr lang="en-US" dirty="0"/>
          </a:p>
        </p:txBody>
      </p:sp>
    </p:spTree>
    <p:extLst>
      <p:ext uri="{BB962C8B-B14F-4D97-AF65-F5344CB8AC3E}">
        <p14:creationId xmlns:p14="http://schemas.microsoft.com/office/powerpoint/2010/main" val="269812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DE1780-1CF8-4B57-B2A6-B77047001DD1}"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30701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DE1780-1CF8-4B57-B2A6-B77047001DD1}"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575239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DE1780-1CF8-4B57-B2A6-B77047001DD1}" type="datetimeFigureOut">
              <a:rPr lang="en-US" smtClean="0"/>
              <a:t>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71253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DE1780-1CF8-4B57-B2A6-B77047001DD1}" type="datetimeFigureOut">
              <a:rPr lang="en-US" smtClean="0"/>
              <a:t>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59909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E1780-1CF8-4B57-B2A6-B77047001DD1}" type="datetimeFigureOut">
              <a:rPr lang="en-US" smtClean="0"/>
              <a:t>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120D78-C07A-4466-B0AC-CB724CFF925E}" type="slidenum">
              <a:rPr lang="en-US" smtClean="0"/>
              <a:t>‹#›</a:t>
            </a:fld>
            <a:endParaRPr lang="en-US"/>
          </a:p>
        </p:txBody>
      </p:sp>
      <p:sp>
        <p:nvSpPr>
          <p:cNvPr id="5" name="Rectangle 4">
            <a:extLst>
              <a:ext uri="{FF2B5EF4-FFF2-40B4-BE49-F238E27FC236}">
                <a16:creationId xmlns:a16="http://schemas.microsoft.com/office/drawing/2014/main" id="{E7186633-06BC-1F55-DBA4-9EF1F5AE4403}"/>
              </a:ext>
            </a:extLst>
          </p:cNvPr>
          <p:cNvSpPr/>
          <p:nvPr userDrawn="1"/>
        </p:nvSpPr>
        <p:spPr>
          <a:xfrm>
            <a:off x="510139" y="1328286"/>
            <a:ext cx="1405288" cy="596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64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E1780-1CF8-4B57-B2A6-B77047001DD1}"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573620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E1780-1CF8-4B57-B2A6-B77047001DD1}"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84834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E1780-1CF8-4B57-B2A6-B77047001DD1}" type="datetimeFigureOut">
              <a:rPr lang="en-US" smtClean="0"/>
              <a:t>1/23/2023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20D78-C07A-4466-B0AC-CB724CFF925E}" type="slidenum">
              <a:rPr lang="en-US" smtClean="0"/>
              <a:t>‹#›</a:t>
            </a:fld>
            <a:endParaRPr lang="en-US"/>
          </a:p>
        </p:txBody>
      </p:sp>
    </p:spTree>
    <p:extLst>
      <p:ext uri="{BB962C8B-B14F-4D97-AF65-F5344CB8AC3E}">
        <p14:creationId xmlns:p14="http://schemas.microsoft.com/office/powerpoint/2010/main" val="2519524072"/>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37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en/man-head-face-avatar-blue-generic-157699/" TargetMode="External"/><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en/man-head-face-avatar-blue-generic-157699/" TargetMode="External"/><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2.xml"/><Relationship Id="rId1" Type="http://schemas.openxmlformats.org/officeDocument/2006/relationships/video" Target="https://www.youtube.com/embed/hVCBrkrFrBE?start=19&amp;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1.sv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6.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644030" y="2403510"/>
            <a:ext cx="10060172" cy="2308915"/>
          </a:xfrm>
        </p:spPr>
        <p:txBody>
          <a:bodyPr anchor="t">
            <a:noAutofit/>
          </a:bodyPr>
          <a:lstStyle/>
          <a:p>
            <a:r>
              <a:rPr lang="en-US" b="1" dirty="0">
                <a:solidFill>
                  <a:schemeClr val="bg1"/>
                </a:solidFill>
                <a:latin typeface="DAILYNEWS-MEDIUM" pitchFamily="2" charset="77"/>
                <a:cs typeface="Arial" panose="020B0604020202020204" pitchFamily="34" charset="0"/>
              </a:rPr>
              <a:t>In-Service Opening Day:</a:t>
            </a:r>
            <a:br>
              <a:rPr lang="en-US" b="1" dirty="0">
                <a:solidFill>
                  <a:schemeClr val="bg1"/>
                </a:solidFill>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Celebrating Lollipop Moments</a:t>
            </a:r>
            <a:br>
              <a:rPr lang="en-US" b="1" dirty="0">
                <a:latin typeface="DAILYNEWS-MEDIUM" pitchFamily="2" charset="77"/>
                <a:cs typeface="Arial" panose="020B0604020202020204" pitchFamily="34" charset="0"/>
              </a:rPr>
            </a:br>
            <a:endParaRPr lang="en-US" b="1" dirty="0">
              <a:solidFill>
                <a:schemeClr val="bg1"/>
              </a:solidFill>
              <a:latin typeface="DAILYNEWS-MEDIUM" pitchFamily="2" charset="77"/>
              <a:cs typeface="Arial" panose="020B0604020202020204" pitchFamily="34" charset="0"/>
            </a:endParaRPr>
          </a:p>
        </p:txBody>
      </p:sp>
      <p:sp>
        <p:nvSpPr>
          <p:cNvPr id="5" name="TextBox 4">
            <a:extLst>
              <a:ext uri="{FF2B5EF4-FFF2-40B4-BE49-F238E27FC236}">
                <a16:creationId xmlns:a16="http://schemas.microsoft.com/office/drawing/2014/main" id="{22D2A677-72F7-3043-854E-70102AFEC652}"/>
              </a:ext>
            </a:extLst>
          </p:cNvPr>
          <p:cNvSpPr txBox="1"/>
          <p:nvPr/>
        </p:nvSpPr>
        <p:spPr>
          <a:xfrm>
            <a:off x="3644030" y="3848128"/>
            <a:ext cx="5132675" cy="738664"/>
          </a:xfrm>
          <a:prstGeom prst="rect">
            <a:avLst/>
          </a:prstGeom>
          <a:noFill/>
        </p:spPr>
        <p:txBody>
          <a:bodyPr wrap="square" lIns="0" tIns="0" rIns="0" bIns="0" rtlCol="0">
            <a:spAutoFit/>
          </a:bodyPr>
          <a:lstStyle/>
          <a:p>
            <a:endParaRPr lang="en-US" sz="2400" b="1" dirty="0">
              <a:solidFill>
                <a:schemeClr val="bg1"/>
              </a:solidFill>
              <a:latin typeface="Gill Sans" panose="020B0502020104020203" pitchFamily="34" charset="77"/>
              <a:ea typeface="Fira Sans Medium" panose="020B0503050000020004" pitchFamily="34" charset="0"/>
              <a:cs typeface="Arial" panose="020B0604020202020204" pitchFamily="34" charset="0"/>
            </a:endParaRPr>
          </a:p>
          <a:p>
            <a:r>
              <a:rPr lang="en-US" sz="2400" b="1" dirty="0">
                <a:solidFill>
                  <a:schemeClr val="bg1"/>
                </a:solidFill>
                <a:latin typeface="Gill Sans" panose="020B0502020104020203" pitchFamily="34" charset="77"/>
                <a:ea typeface="Fira Sans Medium" panose="020B0503050000020004" pitchFamily="34" charset="0"/>
                <a:cs typeface="Arial" panose="020B0604020202020204" pitchFamily="34" charset="0"/>
              </a:rPr>
              <a:t>Spring 2023 In-Service</a:t>
            </a:r>
          </a:p>
        </p:txBody>
      </p:sp>
      <p:cxnSp>
        <p:nvCxnSpPr>
          <p:cNvPr id="13" name="Straight Connector 12">
            <a:extLst>
              <a:ext uri="{FF2B5EF4-FFF2-40B4-BE49-F238E27FC236}">
                <a16:creationId xmlns:a16="http://schemas.microsoft.com/office/drawing/2014/main" id="{D829A5E0-EEC0-5A85-23BA-432AB49B228B}"/>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55697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700" kern="1200">
                <a:solidFill>
                  <a:schemeClr val="tx1"/>
                </a:solidFill>
                <a:latin typeface="+mj-lt"/>
                <a:ea typeface="+mj-ea"/>
                <a:cs typeface="+mj-cs"/>
              </a:rPr>
              <a:t>Welcome!</a:t>
            </a:r>
            <a:br>
              <a:rPr lang="en-US" sz="3700" kern="1200">
                <a:solidFill>
                  <a:schemeClr val="tx1"/>
                </a:solidFill>
                <a:latin typeface="+mj-lt"/>
                <a:ea typeface="+mj-ea"/>
                <a:cs typeface="+mj-cs"/>
              </a:rPr>
            </a:br>
            <a:r>
              <a:rPr lang="en-US" sz="3700" kern="1200">
                <a:solidFill>
                  <a:schemeClr val="tx1"/>
                </a:solidFill>
                <a:latin typeface="+mj-lt"/>
                <a:ea typeface="+mj-ea"/>
                <a:cs typeface="+mj-cs"/>
              </a:rPr>
              <a:t> </a:t>
            </a:r>
            <a:br>
              <a:rPr lang="en-US" sz="3700" kern="1200">
                <a:solidFill>
                  <a:schemeClr val="tx1"/>
                </a:solidFill>
                <a:latin typeface="+mj-lt"/>
                <a:ea typeface="+mj-ea"/>
                <a:cs typeface="+mj-cs"/>
              </a:rPr>
            </a:br>
            <a:r>
              <a:rPr lang="en-US" sz="3700" b="1" kern="1200">
                <a:solidFill>
                  <a:schemeClr val="tx1"/>
                </a:solidFill>
                <a:latin typeface="+mj-lt"/>
                <a:ea typeface="+mj-ea"/>
                <a:cs typeface="+mj-cs"/>
              </a:rPr>
              <a:t>Pedro Chabolla</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Job Developer</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descr="A picture containing black, bag&#10;&#10;Description automatically generated">
            <a:extLst>
              <a:ext uri="{FF2B5EF4-FFF2-40B4-BE49-F238E27FC236}">
                <a16:creationId xmlns:a16="http://schemas.microsoft.com/office/drawing/2014/main" id="{9BF75A9A-12AF-DA1E-C41A-9BE3CE6CA1A4}"/>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0401" t="8032" r="26374" b="9800"/>
          <a:stretch/>
        </p:blipFill>
        <p:spPr>
          <a:xfrm rot="5400000">
            <a:off x="6378821" y="828858"/>
            <a:ext cx="5553193" cy="4822283"/>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115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700" kern="1200" dirty="0">
                <a:solidFill>
                  <a:schemeClr val="tx1"/>
                </a:solidFill>
                <a:latin typeface="+mj-lt"/>
                <a:ea typeface="+mj-ea"/>
                <a:cs typeface="+mj-cs"/>
              </a:rPr>
              <a:t>Welcome!</a:t>
            </a: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 </a:t>
            </a:r>
            <a:br>
              <a:rPr lang="en-US" sz="3700" kern="1200" dirty="0">
                <a:solidFill>
                  <a:schemeClr val="tx1"/>
                </a:solidFill>
                <a:latin typeface="+mj-lt"/>
                <a:ea typeface="+mj-ea"/>
                <a:cs typeface="+mj-cs"/>
              </a:rPr>
            </a:br>
            <a:r>
              <a:rPr lang="en-US" sz="3700" b="1" kern="1200">
                <a:solidFill>
                  <a:schemeClr val="tx1"/>
                </a:solidFill>
                <a:latin typeface="+mj-lt"/>
                <a:ea typeface="+mj-ea"/>
                <a:cs typeface="+mj-cs"/>
              </a:rPr>
              <a:t>Henry Gomez</a:t>
            </a:r>
            <a:br>
              <a:rPr lang="en-US" sz="3700" kern="1200" dirty="0">
                <a:solidFill>
                  <a:schemeClr val="tx1"/>
                </a:solidFill>
                <a:latin typeface="+mj-lt"/>
                <a:ea typeface="+mj-ea"/>
                <a:cs typeface="+mj-cs"/>
              </a:rPr>
            </a:b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HVAC Technician</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descr="A person wearing a black shirt and standing in front of a wood wall&#10;&#10;Description automatically generated with low confidence">
            <a:extLst>
              <a:ext uri="{FF2B5EF4-FFF2-40B4-BE49-F238E27FC236}">
                <a16:creationId xmlns:a16="http://schemas.microsoft.com/office/drawing/2014/main" id="{773A2CB7-DB09-D70C-DD92-C78A181E3D32}"/>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1152" t="7009" r="27088" b="9341"/>
          <a:stretch/>
        </p:blipFill>
        <p:spPr>
          <a:xfrm rot="5400000">
            <a:off x="6378821" y="715895"/>
            <a:ext cx="5553193" cy="5048210"/>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995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700" kern="1200">
                <a:solidFill>
                  <a:schemeClr val="tx1"/>
                </a:solidFill>
                <a:latin typeface="+mj-lt"/>
                <a:ea typeface="+mj-ea"/>
                <a:cs typeface="+mj-cs"/>
              </a:rPr>
              <a:t>Welcome!</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b="1" kern="1200">
                <a:solidFill>
                  <a:schemeClr val="tx1"/>
                </a:solidFill>
                <a:latin typeface="+mj-lt"/>
                <a:ea typeface="+mj-ea"/>
                <a:cs typeface="+mj-cs"/>
              </a:rPr>
              <a:t>Roy Lee Myers III</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Custodian</a:t>
            </a:r>
          </a:p>
        </p:txBody>
      </p:sp>
      <p:sp>
        <p:nvSpPr>
          <p:cNvPr id="10" name="Rectangle 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Placeholder 2">
            <a:extLst>
              <a:ext uri="{FF2B5EF4-FFF2-40B4-BE49-F238E27FC236}">
                <a16:creationId xmlns:a16="http://schemas.microsoft.com/office/drawing/2014/main" id="{D3709704-0599-5A0E-7A55-88607A5BDF13}"/>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6902" b="9767"/>
          <a:stretch/>
        </p:blipFill>
        <p:spPr bwMode="auto">
          <a:xfrm>
            <a:off x="6656412" y="463404"/>
            <a:ext cx="4998012" cy="5553193"/>
          </a:xfrm>
          <a:prstGeom prst="rect">
            <a:avLst/>
          </a:prstGeom>
          <a:noFill/>
        </p:spPr>
      </p:pic>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147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700" kern="1200">
                <a:solidFill>
                  <a:schemeClr val="tx1"/>
                </a:solidFill>
                <a:latin typeface="+mj-lt"/>
                <a:ea typeface="+mj-ea"/>
                <a:cs typeface="+mj-cs"/>
              </a:rPr>
              <a:t>Welcome!</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b="1" kern="1200">
                <a:solidFill>
                  <a:schemeClr val="tx1"/>
                </a:solidFill>
                <a:latin typeface="+mj-lt"/>
                <a:ea typeface="+mj-ea"/>
                <a:cs typeface="+mj-cs"/>
              </a:rPr>
              <a:t>Brian Ramirez</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Custodian</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descr="A person wearing a hat and standing on a wood floor&#10;&#10;Description automatically generated with low confidence">
            <a:extLst>
              <a:ext uri="{FF2B5EF4-FFF2-40B4-BE49-F238E27FC236}">
                <a16:creationId xmlns:a16="http://schemas.microsoft.com/office/drawing/2014/main" id="{53DA5EC1-9D6E-9E1E-0074-CB9781011D42}"/>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9969" t="5894" r="30761" b="7967"/>
          <a:stretch/>
        </p:blipFill>
        <p:spPr>
          <a:xfrm rot="5400000">
            <a:off x="6530391" y="658489"/>
            <a:ext cx="5250053" cy="5163022"/>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196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700" kern="1200">
                <a:solidFill>
                  <a:schemeClr val="tx1"/>
                </a:solidFill>
                <a:latin typeface="+mj-lt"/>
                <a:ea typeface="+mj-ea"/>
                <a:cs typeface="+mj-cs"/>
              </a:rPr>
              <a:t>Welcome!</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b="1" kern="1200">
                <a:solidFill>
                  <a:schemeClr val="tx1"/>
                </a:solidFill>
                <a:latin typeface="+mj-lt"/>
                <a:ea typeface="+mj-ea"/>
                <a:cs typeface="+mj-cs"/>
              </a:rPr>
              <a:t>Estela Beltran</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Custodian</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a:extLst>
              <a:ext uri="{FF2B5EF4-FFF2-40B4-BE49-F238E27FC236}">
                <a16:creationId xmlns:a16="http://schemas.microsoft.com/office/drawing/2014/main" id="{617889B9-E84E-0793-D158-2E9067F0DC49}"/>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9862" t="19088" r="35684" b="2867"/>
          <a:stretch/>
        </p:blipFill>
        <p:spPr>
          <a:xfrm rot="5400000">
            <a:off x="6541349" y="658489"/>
            <a:ext cx="5228137" cy="5163022"/>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886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700" kern="1200">
                <a:solidFill>
                  <a:schemeClr val="tx1"/>
                </a:solidFill>
                <a:latin typeface="+mj-lt"/>
                <a:ea typeface="+mj-ea"/>
                <a:cs typeface="+mj-cs"/>
              </a:rPr>
              <a:t>Welcome!</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b="1" kern="1200">
                <a:solidFill>
                  <a:schemeClr val="tx1"/>
                </a:solidFill>
                <a:latin typeface="+mj-lt"/>
                <a:ea typeface="+mj-ea"/>
                <a:cs typeface="+mj-cs"/>
              </a:rPr>
              <a:t>Alvaro Sanchez-Reyes</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Custodian</a:t>
            </a:r>
          </a:p>
        </p:txBody>
      </p:sp>
      <p:sp>
        <p:nvSpPr>
          <p:cNvPr id="11" name="Rectangle 10">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 in a blue shirt&#10;&#10;Description automatically generated with medium confidence">
            <a:extLst>
              <a:ext uri="{FF2B5EF4-FFF2-40B4-BE49-F238E27FC236}">
                <a16:creationId xmlns:a16="http://schemas.microsoft.com/office/drawing/2014/main" id="{CB5DF144-1D43-A800-28CE-5D658C993A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94" t="11831" r="34683" b="9309"/>
          <a:stretch/>
        </p:blipFill>
        <p:spPr>
          <a:xfrm rot="5400000">
            <a:off x="6506152" y="658489"/>
            <a:ext cx="5298530" cy="5163022"/>
          </a:xfrm>
          <a:prstGeom prst="rect">
            <a:avLst/>
          </a:prstGeom>
        </p:spPr>
      </p:pic>
      <p:sp>
        <p:nvSpPr>
          <p:cNvPr id="17" name="Rectangle 1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0123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3000" b="1" kern="1200">
                <a:solidFill>
                  <a:schemeClr val="tx1"/>
                </a:solidFill>
                <a:latin typeface="+mj-lt"/>
                <a:ea typeface="+mj-ea"/>
                <a:cs typeface="+mj-cs"/>
              </a:rPr>
              <a:t>Melissa Bless</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Student Services Technician I, EOPS</a:t>
            </a:r>
          </a:p>
        </p:txBody>
      </p:sp>
      <p:sp>
        <p:nvSpPr>
          <p:cNvPr id="10" name="Rectangle 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Placeholder 2" descr="A person smiling for the camera&#10;&#10;Description automatically generated with medium confidence">
            <a:extLst>
              <a:ext uri="{FF2B5EF4-FFF2-40B4-BE49-F238E27FC236}">
                <a16:creationId xmlns:a16="http://schemas.microsoft.com/office/drawing/2014/main" id="{5639C16D-650C-061C-1ECE-057BB14EFC5A}"/>
              </a:ext>
            </a:extLst>
          </p:cNvPr>
          <p:cNvPicPr>
            <a:picLocks noGrp="1" noChangeAspect="1"/>
          </p:cNvPicPr>
          <p:nvPr>
            <p:ph type="pic" idx="1"/>
          </p:nvPr>
        </p:nvPicPr>
        <p:blipFill rotWithShape="1">
          <a:blip r:embed="rId2"/>
          <a:srcRect t="15937" r="672" b="14541"/>
          <a:stretch/>
        </p:blipFill>
        <p:spPr>
          <a:xfrm>
            <a:off x="6884313" y="463404"/>
            <a:ext cx="4542210" cy="5553193"/>
          </a:xfrm>
          <a:prstGeom prst="rect">
            <a:avLst/>
          </a:prstGeom>
        </p:spPr>
      </p:pic>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451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2600" kern="1200">
                <a:solidFill>
                  <a:schemeClr val="tx1"/>
                </a:solidFill>
                <a:latin typeface="+mj-lt"/>
                <a:ea typeface="+mj-ea"/>
                <a:cs typeface="+mj-cs"/>
              </a:rPr>
              <a:t>Welcome!</a:t>
            </a:r>
            <a:br>
              <a:rPr lang="en-US" sz="2600" kern="1200">
                <a:solidFill>
                  <a:schemeClr val="tx1"/>
                </a:solidFill>
                <a:latin typeface="+mj-lt"/>
                <a:ea typeface="+mj-ea"/>
                <a:cs typeface="+mj-cs"/>
              </a:rPr>
            </a:br>
            <a:br>
              <a:rPr lang="en-US" sz="2600" kern="1200">
                <a:solidFill>
                  <a:schemeClr val="tx1"/>
                </a:solidFill>
                <a:latin typeface="+mj-lt"/>
                <a:ea typeface="+mj-ea"/>
                <a:cs typeface="+mj-cs"/>
              </a:rPr>
            </a:br>
            <a:r>
              <a:rPr lang="en-US" sz="2600" b="1" kern="1200">
                <a:solidFill>
                  <a:schemeClr val="tx1"/>
                </a:solidFill>
                <a:latin typeface="+mj-lt"/>
                <a:ea typeface="+mj-ea"/>
                <a:cs typeface="+mj-cs"/>
              </a:rPr>
              <a:t>Evelyn Briones</a:t>
            </a:r>
            <a:br>
              <a:rPr lang="en-US" sz="2600" kern="1200">
                <a:solidFill>
                  <a:schemeClr val="tx1"/>
                </a:solidFill>
                <a:latin typeface="+mj-lt"/>
                <a:ea typeface="+mj-ea"/>
                <a:cs typeface="+mj-cs"/>
              </a:rPr>
            </a:br>
            <a:br>
              <a:rPr lang="en-US" sz="2600" kern="1200">
                <a:solidFill>
                  <a:schemeClr val="tx1"/>
                </a:solidFill>
                <a:latin typeface="+mj-lt"/>
                <a:ea typeface="+mj-ea"/>
                <a:cs typeface="+mj-cs"/>
              </a:rPr>
            </a:br>
            <a:r>
              <a:rPr lang="en-US" sz="2600" kern="1200">
                <a:solidFill>
                  <a:schemeClr val="tx1"/>
                </a:solidFill>
                <a:latin typeface="+mj-lt"/>
                <a:ea typeface="+mj-ea"/>
                <a:cs typeface="+mj-cs"/>
              </a:rPr>
              <a:t>Senior Student Services Technician Outreach and Educational Partnerships</a:t>
            </a:r>
          </a:p>
        </p:txBody>
      </p:sp>
      <p:sp>
        <p:nvSpPr>
          <p:cNvPr id="10" name="Rectangle 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Placeholder 2">
            <a:extLst>
              <a:ext uri="{FF2B5EF4-FFF2-40B4-BE49-F238E27FC236}">
                <a16:creationId xmlns:a16="http://schemas.microsoft.com/office/drawing/2014/main" id="{C3785055-C77A-1CDD-DD1B-148B48C2AEF1}"/>
              </a:ext>
            </a:extLst>
          </p:cNvPr>
          <p:cNvPicPr>
            <a:picLocks noGrp="1" noChangeAspect="1"/>
          </p:cNvPicPr>
          <p:nvPr>
            <p:ph type="pic" idx="1"/>
          </p:nvPr>
        </p:nvPicPr>
        <p:blipFill rotWithShape="1">
          <a:blip r:embed="rId2"/>
          <a:srcRect t="4050" b="4050"/>
          <a:stretch/>
        </p:blipFill>
        <p:spPr>
          <a:xfrm>
            <a:off x="6573907" y="1199729"/>
            <a:ext cx="5163022" cy="4080542"/>
          </a:xfrm>
          <a:prstGeom prst="rect">
            <a:avLst/>
          </a:prstGeom>
        </p:spPr>
      </p:pic>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219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3000" b="1" kern="1200">
                <a:solidFill>
                  <a:schemeClr val="tx1"/>
                </a:solidFill>
                <a:latin typeface="+mj-lt"/>
                <a:ea typeface="+mj-ea"/>
                <a:cs typeface="+mj-cs"/>
              </a:rPr>
              <a:t>Julie Lemus</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Senior Student Services Technician Counseling</a:t>
            </a:r>
          </a:p>
        </p:txBody>
      </p:sp>
      <p:sp>
        <p:nvSpPr>
          <p:cNvPr id="10" name="Rectangle 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Placeholder 2">
            <a:extLst>
              <a:ext uri="{FF2B5EF4-FFF2-40B4-BE49-F238E27FC236}">
                <a16:creationId xmlns:a16="http://schemas.microsoft.com/office/drawing/2014/main" id="{884F658B-38E0-9B52-8871-754C9482138D}"/>
              </a:ext>
            </a:extLst>
          </p:cNvPr>
          <p:cNvPicPr>
            <a:picLocks noGrp="1" noChangeAspect="1"/>
          </p:cNvPicPr>
          <p:nvPr>
            <p:ph type="pic" idx="1"/>
          </p:nvPr>
        </p:nvPicPr>
        <p:blipFill rotWithShape="1">
          <a:blip r:embed="rId2"/>
          <a:srcRect t="5226" b="5101"/>
          <a:stretch/>
        </p:blipFill>
        <p:spPr>
          <a:xfrm>
            <a:off x="6655109" y="463404"/>
            <a:ext cx="5000617" cy="5553193"/>
          </a:xfrm>
          <a:prstGeom prst="rect">
            <a:avLst/>
          </a:prstGeom>
        </p:spPr>
      </p:pic>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112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700" kern="1200">
                <a:solidFill>
                  <a:schemeClr val="tx1"/>
                </a:solidFill>
                <a:latin typeface="+mj-lt"/>
                <a:ea typeface="+mj-ea"/>
                <a:cs typeface="+mj-cs"/>
              </a:rPr>
              <a:t>Welcome!</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b="1" kern="1200">
                <a:solidFill>
                  <a:schemeClr val="tx1"/>
                </a:solidFill>
                <a:latin typeface="+mj-lt"/>
                <a:ea typeface="+mj-ea"/>
                <a:cs typeface="+mj-cs"/>
              </a:rPr>
              <a:t>Craig Ellander</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Lab Assistant, EMS</a:t>
            </a:r>
          </a:p>
        </p:txBody>
      </p:sp>
      <p:sp>
        <p:nvSpPr>
          <p:cNvPr id="10" name="Rectangle 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Placeholder 3" descr="Icon&#10;&#10;Description automatically generated">
            <a:extLst>
              <a:ext uri="{FF2B5EF4-FFF2-40B4-BE49-F238E27FC236}">
                <a16:creationId xmlns:a16="http://schemas.microsoft.com/office/drawing/2014/main" id="{C2BCAD22-4B9A-9E61-5E29-6EF1BE6828E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946" b="-20"/>
          <a:stretch/>
        </p:blipFill>
        <p:spPr>
          <a:xfrm>
            <a:off x="6573907" y="484173"/>
            <a:ext cx="5163022" cy="5511654"/>
          </a:xfrm>
          <a:prstGeom prst="rect">
            <a:avLst/>
          </a:prstGeom>
        </p:spPr>
      </p:pic>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369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644030" y="2403510"/>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New Roadrunners</a:t>
            </a:r>
          </a:p>
        </p:txBody>
      </p:sp>
      <p:cxnSp>
        <p:nvCxnSpPr>
          <p:cNvPr id="13" name="Straight Connector 12">
            <a:extLst>
              <a:ext uri="{FF2B5EF4-FFF2-40B4-BE49-F238E27FC236}">
                <a16:creationId xmlns:a16="http://schemas.microsoft.com/office/drawing/2014/main" id="{D829A5E0-EEC0-5A85-23BA-432AB49B228B}"/>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52219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br>
              <a:rPr lang="en-US" sz="3000" kern="1200" dirty="0">
                <a:solidFill>
                  <a:schemeClr val="tx1"/>
                </a:solidFill>
                <a:latin typeface="+mj-lt"/>
                <a:ea typeface="+mj-ea"/>
                <a:cs typeface="+mj-cs"/>
              </a:rPr>
            </a:br>
            <a:r>
              <a:rPr lang="en-US" sz="3000" b="1" kern="1200">
                <a:solidFill>
                  <a:schemeClr val="tx1"/>
                </a:solidFill>
                <a:latin typeface="+mj-lt"/>
                <a:ea typeface="+mj-ea"/>
                <a:cs typeface="+mj-cs"/>
              </a:rPr>
              <a:t>Liliana Molina</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Account Technician</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(transfer from SBVC)</a:t>
            </a:r>
          </a:p>
        </p:txBody>
      </p:sp>
      <p:sp>
        <p:nvSpPr>
          <p:cNvPr id="11" name="Rectangle 10">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3" descr="A picture containing person&#10;&#10;Description automatically generated">
            <a:extLst>
              <a:ext uri="{FF2B5EF4-FFF2-40B4-BE49-F238E27FC236}">
                <a16:creationId xmlns:a16="http://schemas.microsoft.com/office/drawing/2014/main" id="{432FDEF1-4696-3F82-7DE7-8054CC3638A7}"/>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34221" t="13681" r="23218" b="17438"/>
          <a:stretch/>
        </p:blipFill>
        <p:spPr>
          <a:xfrm rot="5400000">
            <a:off x="6378821" y="712318"/>
            <a:ext cx="5553193" cy="5055364"/>
          </a:xfrm>
          <a:prstGeom prst="rect">
            <a:avLst/>
          </a:prstGeom>
        </p:spPr>
      </p:pic>
      <p:sp>
        <p:nvSpPr>
          <p:cNvPr id="17" name="Rectangle 1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247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F2FACC0-9E76-7FFB-E33C-4E74CF10BC33}"/>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2300" kern="1200">
                <a:solidFill>
                  <a:schemeClr val="tx1"/>
                </a:solidFill>
                <a:latin typeface="+mj-lt"/>
                <a:ea typeface="+mj-ea"/>
                <a:cs typeface="+mj-cs"/>
              </a:rPr>
              <a:t>Congratulations!</a:t>
            </a:r>
            <a:br>
              <a:rPr lang="en-US" sz="2300" kern="1200">
                <a:solidFill>
                  <a:schemeClr val="tx1"/>
                </a:solidFill>
                <a:latin typeface="+mj-lt"/>
                <a:ea typeface="+mj-ea"/>
                <a:cs typeface="+mj-cs"/>
              </a:rPr>
            </a:br>
            <a:br>
              <a:rPr lang="en-US" sz="2300" kern="1200">
                <a:solidFill>
                  <a:schemeClr val="tx1"/>
                </a:solidFill>
                <a:latin typeface="+mj-lt"/>
                <a:ea typeface="+mj-ea"/>
                <a:cs typeface="+mj-cs"/>
              </a:rPr>
            </a:br>
            <a:r>
              <a:rPr lang="en-US" sz="2300" b="1" kern="1200">
                <a:solidFill>
                  <a:schemeClr val="tx1"/>
                </a:solidFill>
                <a:latin typeface="+mj-lt"/>
                <a:ea typeface="+mj-ea"/>
                <a:cs typeface="+mj-cs"/>
              </a:rPr>
              <a:t>Miguel Chaure</a:t>
            </a:r>
            <a:br>
              <a:rPr lang="en-US" sz="2300" b="1" kern="1200">
                <a:solidFill>
                  <a:schemeClr val="tx1"/>
                </a:solidFill>
                <a:latin typeface="+mj-lt"/>
                <a:ea typeface="+mj-ea"/>
                <a:cs typeface="+mj-cs"/>
              </a:rPr>
            </a:br>
            <a:br>
              <a:rPr lang="en-US" sz="2300" b="1" kern="1200">
                <a:solidFill>
                  <a:schemeClr val="tx1"/>
                </a:solidFill>
                <a:latin typeface="+mj-lt"/>
                <a:ea typeface="+mj-ea"/>
                <a:cs typeface="+mj-cs"/>
              </a:rPr>
            </a:br>
            <a:r>
              <a:rPr lang="en-US" sz="2300" kern="1200">
                <a:solidFill>
                  <a:schemeClr val="tx1"/>
                </a:solidFill>
                <a:latin typeface="+mj-lt"/>
                <a:ea typeface="+mj-ea"/>
                <a:cs typeface="+mj-cs"/>
              </a:rPr>
              <a:t>Promoted to Lead Maintenance Technician</a:t>
            </a:r>
            <a:br>
              <a:rPr lang="en-US" sz="2300" kern="1200">
                <a:solidFill>
                  <a:schemeClr val="tx1"/>
                </a:solidFill>
                <a:latin typeface="+mj-lt"/>
                <a:ea typeface="+mj-ea"/>
                <a:cs typeface="+mj-cs"/>
              </a:rPr>
            </a:br>
            <a:br>
              <a:rPr lang="en-US" sz="2300" kern="1200">
                <a:solidFill>
                  <a:schemeClr val="tx1"/>
                </a:solidFill>
                <a:latin typeface="+mj-lt"/>
                <a:ea typeface="+mj-ea"/>
                <a:cs typeface="+mj-cs"/>
              </a:rPr>
            </a:br>
            <a:endParaRPr lang="en-US" sz="2300" kern="1200">
              <a:solidFill>
                <a:schemeClr val="tx1"/>
              </a:solidFill>
              <a:latin typeface="+mj-lt"/>
              <a:ea typeface="+mj-ea"/>
              <a:cs typeface="+mj-cs"/>
            </a:endParaRPr>
          </a:p>
        </p:txBody>
      </p:sp>
      <p:sp>
        <p:nvSpPr>
          <p:cNvPr id="16" name="Rectangle 15">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3" descr="Icon&#10;&#10;Description automatically generated">
            <a:extLst>
              <a:ext uri="{FF2B5EF4-FFF2-40B4-BE49-F238E27FC236}">
                <a16:creationId xmlns:a16="http://schemas.microsoft.com/office/drawing/2014/main" id="{57AD6A94-2969-667B-08C4-FAB58776984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946" b="-20"/>
          <a:stretch/>
        </p:blipFill>
        <p:spPr>
          <a:xfrm>
            <a:off x="6573907" y="484173"/>
            <a:ext cx="5163022" cy="5511654"/>
          </a:xfrm>
          <a:prstGeom prst="rect">
            <a:avLst/>
          </a:prstGeom>
        </p:spPr>
      </p:pic>
      <p:sp>
        <p:nvSpPr>
          <p:cNvPr id="22" name="Rectangle 2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48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700" kern="1200">
                <a:solidFill>
                  <a:schemeClr val="tx1"/>
                </a:solidFill>
                <a:latin typeface="+mj-lt"/>
                <a:ea typeface="+mj-ea"/>
                <a:cs typeface="+mj-cs"/>
              </a:rPr>
              <a:t>Congratulations!</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b="1" kern="1200">
                <a:solidFill>
                  <a:schemeClr val="tx1"/>
                </a:solidFill>
                <a:latin typeface="+mj-lt"/>
                <a:ea typeface="+mj-ea"/>
                <a:cs typeface="+mj-cs"/>
              </a:rPr>
              <a:t>Brandi Bailes</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Interim SINS Dean</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descr="A person smiling in front of a bush&#10;&#10;Description automatically generated with low confidence">
            <a:extLst>
              <a:ext uri="{FF2B5EF4-FFF2-40B4-BE49-F238E27FC236}">
                <a16:creationId xmlns:a16="http://schemas.microsoft.com/office/drawing/2014/main" id="{4EDEFBE2-C988-9D80-7A20-366C69F73765}"/>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0390" b="20390"/>
          <a:stretch>
            <a:fillRect/>
          </a:stretch>
        </p:blipFill>
        <p:spPr>
          <a:xfrm>
            <a:off x="6573907" y="1201638"/>
            <a:ext cx="5163022" cy="4076724"/>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617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a:solidFill>
                  <a:schemeClr val="tx1"/>
                </a:solidFill>
                <a:latin typeface="+mj-lt"/>
                <a:ea typeface="+mj-ea"/>
                <a:cs typeface="+mj-cs"/>
              </a:rPr>
              <a:t>Congratulations!</a:t>
            </a:r>
            <a:br>
              <a:rPr lang="en-US" sz="3000" kern="1200">
                <a:solidFill>
                  <a:schemeClr val="tx1"/>
                </a:solidFill>
                <a:latin typeface="+mj-lt"/>
                <a:ea typeface="+mj-ea"/>
                <a:cs typeface="+mj-cs"/>
              </a:rPr>
            </a:br>
            <a:br>
              <a:rPr lang="en-US" sz="3000" kern="1200">
                <a:solidFill>
                  <a:schemeClr val="tx1"/>
                </a:solidFill>
                <a:latin typeface="+mj-lt"/>
                <a:ea typeface="+mj-ea"/>
                <a:cs typeface="+mj-cs"/>
              </a:rPr>
            </a:br>
            <a:r>
              <a:rPr lang="en-US" sz="3000" b="1" kern="1200">
                <a:solidFill>
                  <a:schemeClr val="tx1"/>
                </a:solidFill>
                <a:latin typeface="+mj-lt"/>
                <a:ea typeface="+mj-ea"/>
                <a:cs typeface="+mj-cs"/>
              </a:rPr>
              <a:t>Veronica Lehman</a:t>
            </a:r>
            <a:br>
              <a:rPr lang="en-US" sz="3000" kern="1200">
                <a:solidFill>
                  <a:schemeClr val="tx1"/>
                </a:solidFill>
                <a:latin typeface="+mj-lt"/>
                <a:ea typeface="+mj-ea"/>
                <a:cs typeface="+mj-cs"/>
              </a:rPr>
            </a:br>
            <a:br>
              <a:rPr lang="en-US" sz="3000" kern="1200">
                <a:solidFill>
                  <a:schemeClr val="tx1"/>
                </a:solidFill>
                <a:latin typeface="+mj-lt"/>
                <a:ea typeface="+mj-ea"/>
                <a:cs typeface="+mj-cs"/>
              </a:rPr>
            </a:br>
            <a:r>
              <a:rPr lang="en-US" sz="3000" kern="1200">
                <a:solidFill>
                  <a:schemeClr val="tx1"/>
                </a:solidFill>
                <a:latin typeface="+mj-lt"/>
                <a:ea typeface="+mj-ea"/>
                <a:cs typeface="+mj-cs"/>
              </a:rPr>
              <a:t>Interim Director of Financial Aid</a:t>
            </a:r>
          </a:p>
        </p:txBody>
      </p:sp>
      <p:sp>
        <p:nvSpPr>
          <p:cNvPr id="24" name="Rectangle 23">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erson smiling for the camera&#10;&#10;Description automatically generated with medium confidence">
            <a:extLst>
              <a:ext uri="{FF2B5EF4-FFF2-40B4-BE49-F238E27FC236}">
                <a16:creationId xmlns:a16="http://schemas.microsoft.com/office/drawing/2014/main" id="{FBEDCF90-6B10-6140-94C9-E2AFE8A6688D}"/>
              </a:ext>
            </a:extLst>
          </p:cNvPr>
          <p:cNvPicPr>
            <a:picLocks noChangeAspect="1"/>
          </p:cNvPicPr>
          <p:nvPr/>
        </p:nvPicPr>
        <p:blipFill rotWithShape="1">
          <a:blip r:embed="rId2">
            <a:extLst>
              <a:ext uri="{28A0092B-C50C-407E-A947-70E740481C1C}">
                <a14:useLocalDpi xmlns:a14="http://schemas.microsoft.com/office/drawing/2010/main" val="0"/>
              </a:ext>
            </a:extLst>
          </a:blip>
          <a:srcRect b="5464"/>
          <a:stretch/>
        </p:blipFill>
        <p:spPr>
          <a:xfrm>
            <a:off x="7194918" y="463404"/>
            <a:ext cx="3921000" cy="5553193"/>
          </a:xfrm>
          <a:prstGeom prst="rect">
            <a:avLst/>
          </a:prstGeom>
        </p:spPr>
      </p:pic>
      <p:sp>
        <p:nvSpPr>
          <p:cNvPr id="30" name="Rectangle 2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328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a:solidFill>
                  <a:schemeClr val="tx1"/>
                </a:solidFill>
                <a:latin typeface="+mj-lt"/>
                <a:ea typeface="+mj-ea"/>
                <a:cs typeface="+mj-cs"/>
              </a:rPr>
              <a:t>Congratulations!</a:t>
            </a:r>
            <a:br>
              <a:rPr lang="en-US" sz="3000" kern="1200">
                <a:solidFill>
                  <a:schemeClr val="tx1"/>
                </a:solidFill>
                <a:latin typeface="+mj-lt"/>
                <a:ea typeface="+mj-ea"/>
                <a:cs typeface="+mj-cs"/>
              </a:rPr>
            </a:br>
            <a:br>
              <a:rPr lang="en-US" sz="3000" kern="1200">
                <a:solidFill>
                  <a:schemeClr val="tx1"/>
                </a:solidFill>
                <a:latin typeface="+mj-lt"/>
                <a:ea typeface="+mj-ea"/>
                <a:cs typeface="+mj-cs"/>
              </a:rPr>
            </a:br>
            <a:r>
              <a:rPr lang="en-US" sz="3000" b="1" kern="1200">
                <a:solidFill>
                  <a:schemeClr val="tx1"/>
                </a:solidFill>
                <a:latin typeface="+mj-lt"/>
                <a:ea typeface="+mj-ea"/>
                <a:cs typeface="+mj-cs"/>
              </a:rPr>
              <a:t>Jamie Sierra</a:t>
            </a:r>
            <a:br>
              <a:rPr lang="en-US" sz="3000" kern="1200">
                <a:solidFill>
                  <a:schemeClr val="tx1"/>
                </a:solidFill>
                <a:latin typeface="+mj-lt"/>
                <a:ea typeface="+mj-ea"/>
                <a:cs typeface="+mj-cs"/>
              </a:rPr>
            </a:br>
            <a:br>
              <a:rPr lang="en-US" sz="3000" kern="1200">
                <a:solidFill>
                  <a:schemeClr val="tx1"/>
                </a:solidFill>
                <a:latin typeface="+mj-lt"/>
                <a:ea typeface="+mj-ea"/>
                <a:cs typeface="+mj-cs"/>
              </a:rPr>
            </a:br>
            <a:r>
              <a:rPr lang="en-US" sz="3000" kern="1200">
                <a:solidFill>
                  <a:schemeClr val="tx1"/>
                </a:solidFill>
                <a:latin typeface="+mj-lt"/>
                <a:ea typeface="+mj-ea"/>
                <a:cs typeface="+mj-cs"/>
              </a:rPr>
              <a:t>Outreach and Educational Partnerships</a:t>
            </a:r>
          </a:p>
        </p:txBody>
      </p:sp>
      <p:sp>
        <p:nvSpPr>
          <p:cNvPr id="14" name="Rectangle 13">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Placeholder 6" descr="A person smiling for the camera&#10;&#10;Description automatically generated with medium confidence">
            <a:extLst>
              <a:ext uri="{FF2B5EF4-FFF2-40B4-BE49-F238E27FC236}">
                <a16:creationId xmlns:a16="http://schemas.microsoft.com/office/drawing/2014/main" id="{E0E5D0D1-AF05-861D-6AFE-7BFC7F67B86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8272" b="24094"/>
          <a:stretch/>
        </p:blipFill>
        <p:spPr>
          <a:xfrm>
            <a:off x="6620379" y="463404"/>
            <a:ext cx="5070078" cy="5553193"/>
          </a:xfrm>
          <a:prstGeom prst="rect">
            <a:avLst/>
          </a:prstGeom>
        </p:spPr>
      </p:pic>
      <p:sp>
        <p:nvSpPr>
          <p:cNvPr id="20" name="Rectangle 1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2785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700" kern="1200">
                <a:solidFill>
                  <a:schemeClr val="tx1"/>
                </a:solidFill>
                <a:latin typeface="+mj-lt"/>
                <a:ea typeface="+mj-ea"/>
                <a:cs typeface="+mj-cs"/>
              </a:rPr>
              <a:t>Congratulations!</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b="1" kern="1200">
                <a:solidFill>
                  <a:schemeClr val="tx1"/>
                </a:solidFill>
                <a:latin typeface="+mj-lt"/>
                <a:ea typeface="+mj-ea"/>
                <a:cs typeface="+mj-cs"/>
              </a:rPr>
              <a:t>Frances Southerland</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SAS</a:t>
            </a:r>
          </a:p>
        </p:txBody>
      </p:sp>
      <p:sp>
        <p:nvSpPr>
          <p:cNvPr id="11" name="Rectangle 10">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3" descr="A picture containing outdoor&#10;&#10;Description automatically generated">
            <a:extLst>
              <a:ext uri="{FF2B5EF4-FFF2-40B4-BE49-F238E27FC236}">
                <a16:creationId xmlns:a16="http://schemas.microsoft.com/office/drawing/2014/main" id="{4B5801B3-60F1-C392-4E6E-5B9FFB715257}"/>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7709" t="18721" r="27773" b="14789"/>
          <a:stretch/>
        </p:blipFill>
        <p:spPr>
          <a:xfrm rot="5400000">
            <a:off x="6378821" y="907317"/>
            <a:ext cx="5553193" cy="4665365"/>
          </a:xfrm>
          <a:prstGeom prst="rect">
            <a:avLst/>
          </a:prstGeom>
        </p:spPr>
      </p:pic>
      <p:sp>
        <p:nvSpPr>
          <p:cNvPr id="17" name="Rectangle 1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475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700" kern="1200">
                <a:solidFill>
                  <a:schemeClr val="tx1"/>
                </a:solidFill>
                <a:latin typeface="+mj-lt"/>
                <a:ea typeface="+mj-ea"/>
                <a:cs typeface="+mj-cs"/>
              </a:rPr>
              <a:t>Congratulations!</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b="1" kern="1200">
                <a:solidFill>
                  <a:schemeClr val="tx1"/>
                </a:solidFill>
                <a:latin typeface="+mj-lt"/>
                <a:ea typeface="+mj-ea"/>
                <a:cs typeface="+mj-cs"/>
              </a:rPr>
              <a:t>Rejoice Chavira</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Counseling</a:t>
            </a:r>
          </a:p>
        </p:txBody>
      </p:sp>
      <p:sp>
        <p:nvSpPr>
          <p:cNvPr id="10" name="Rectangle 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29C497D-3EB9-78BB-0D7D-63D3ABDAAA76}"/>
              </a:ext>
            </a:extLst>
          </p:cNvPr>
          <p:cNvPicPr>
            <a:picLocks noChangeAspect="1"/>
          </p:cNvPicPr>
          <p:nvPr/>
        </p:nvPicPr>
        <p:blipFill>
          <a:blip r:embed="rId2"/>
          <a:stretch>
            <a:fillRect/>
          </a:stretch>
        </p:blipFill>
        <p:spPr>
          <a:xfrm>
            <a:off x="7093795" y="463404"/>
            <a:ext cx="4123245" cy="5553193"/>
          </a:xfrm>
          <a:prstGeom prst="rect">
            <a:avLst/>
          </a:prstGeom>
        </p:spPr>
      </p:pic>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497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br>
              <a:rPr lang="en-US" sz="3000" kern="1200" dirty="0">
                <a:solidFill>
                  <a:schemeClr val="tx1"/>
                </a:solidFill>
                <a:latin typeface="+mj-lt"/>
                <a:ea typeface="+mj-ea"/>
                <a:cs typeface="+mj-cs"/>
              </a:rPr>
            </a:br>
            <a:r>
              <a:rPr lang="en-US" sz="4100" b="1" dirty="0"/>
              <a:t>Gabby Garcia</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3000" dirty="0"/>
              <a:t>Financial Aid Coordinator</a:t>
            </a:r>
            <a:endParaRPr lang="en-US" sz="3000" kern="1200" dirty="0">
              <a:solidFill>
                <a:schemeClr val="tx1"/>
              </a:solidFill>
              <a:latin typeface="+mj-lt"/>
              <a:ea typeface="+mj-ea"/>
              <a:cs typeface="+mj-cs"/>
            </a:endParaRPr>
          </a:p>
        </p:txBody>
      </p:sp>
      <p:pic>
        <p:nvPicPr>
          <p:cNvPr id="7" name="Picture Placeholder 6">
            <a:extLst>
              <a:ext uri="{FF2B5EF4-FFF2-40B4-BE49-F238E27FC236}">
                <a16:creationId xmlns:a16="http://schemas.microsoft.com/office/drawing/2014/main" id="{D75D3014-C751-C266-E83B-2C97DA5B0BF6}"/>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4857" t="15729" r="34031" b="20124"/>
          <a:stretch/>
        </p:blipFill>
        <p:spPr>
          <a:xfrm rot="5400000">
            <a:off x="5668761" y="879912"/>
            <a:ext cx="5226261" cy="4590855"/>
          </a:xfrm>
        </p:spPr>
      </p:pic>
    </p:spTree>
    <p:extLst>
      <p:ext uri="{BB962C8B-B14F-4D97-AF65-F5344CB8AC3E}">
        <p14:creationId xmlns:p14="http://schemas.microsoft.com/office/powerpoint/2010/main" val="3414157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br>
              <a:rPr lang="en-US" sz="3000" kern="1200" dirty="0">
                <a:solidFill>
                  <a:schemeClr val="tx1"/>
                </a:solidFill>
                <a:latin typeface="+mj-lt"/>
                <a:ea typeface="+mj-ea"/>
                <a:cs typeface="+mj-cs"/>
              </a:rPr>
            </a:br>
            <a:r>
              <a:rPr lang="en-US" sz="4100" b="1" dirty="0"/>
              <a:t>Manny Villegas</a:t>
            </a:r>
            <a:br>
              <a:rPr lang="en-US" sz="3000" kern="1200" dirty="0">
                <a:solidFill>
                  <a:schemeClr val="tx1"/>
                </a:solidFill>
                <a:latin typeface="+mj-lt"/>
                <a:ea typeface="+mj-ea"/>
                <a:cs typeface="+mj-cs"/>
              </a:rPr>
            </a:br>
            <a:br>
              <a:rPr lang="en-US" sz="3000" dirty="0"/>
            </a:br>
            <a:r>
              <a:rPr lang="en-US" sz="3000" dirty="0"/>
              <a:t>Financial Aid Coordinator</a:t>
            </a:r>
            <a:endParaRPr lang="en-US" sz="3000" kern="1200" dirty="0">
              <a:solidFill>
                <a:schemeClr val="tx1"/>
              </a:solidFill>
              <a:latin typeface="+mj-lt"/>
              <a:ea typeface="+mj-ea"/>
              <a:cs typeface="+mj-cs"/>
            </a:endParaRPr>
          </a:p>
        </p:txBody>
      </p:sp>
      <p:pic>
        <p:nvPicPr>
          <p:cNvPr id="9" name="Picture Placeholder 8" descr="A picture containing text, bedclothes&#10;&#10;Description automatically generated">
            <a:extLst>
              <a:ext uri="{FF2B5EF4-FFF2-40B4-BE49-F238E27FC236}">
                <a16:creationId xmlns:a16="http://schemas.microsoft.com/office/drawing/2014/main" id="{46C295AF-811F-465A-43A4-326B4FEEACCC}"/>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7007" t="12727" r="34732" b="10036"/>
          <a:stretch/>
        </p:blipFill>
        <p:spPr>
          <a:xfrm rot="5400000">
            <a:off x="5724575" y="944844"/>
            <a:ext cx="5291039" cy="4767262"/>
          </a:xfrm>
        </p:spPr>
      </p:pic>
    </p:spTree>
    <p:extLst>
      <p:ext uri="{BB962C8B-B14F-4D97-AF65-F5344CB8AC3E}">
        <p14:creationId xmlns:p14="http://schemas.microsoft.com/office/powerpoint/2010/main" val="1064044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EDxToronto -  Drew Dudley &quot;Leading with Lollipops&quot;">
            <a:hlinkClick r:id="" action="ppaction://media"/>
            <a:extLst>
              <a:ext uri="{FF2B5EF4-FFF2-40B4-BE49-F238E27FC236}">
                <a16:creationId xmlns:a16="http://schemas.microsoft.com/office/drawing/2014/main" id="{B0489326-28C1-FB00-726C-99941C0DA479}"/>
              </a:ext>
            </a:extLst>
          </p:cNvPr>
          <p:cNvPicPr>
            <a:picLocks noGrp="1" noRot="1" noChangeAspect="1"/>
          </p:cNvPicPr>
          <p:nvPr>
            <p:ph idx="1"/>
            <a:videoFile r:link="rId1"/>
          </p:nvPr>
        </p:nvPicPr>
        <p:blipFill>
          <a:blip r:embed="rId3"/>
          <a:stretch>
            <a:fillRect/>
          </a:stretch>
        </p:blipFill>
        <p:spPr>
          <a:xfrm>
            <a:off x="189211" y="182880"/>
            <a:ext cx="11813578" cy="6675120"/>
          </a:xfrm>
          <a:prstGeom prst="rect">
            <a:avLst/>
          </a:prstGeom>
        </p:spPr>
      </p:pic>
    </p:spTree>
    <p:extLst>
      <p:ext uri="{BB962C8B-B14F-4D97-AF65-F5344CB8AC3E}">
        <p14:creationId xmlns:p14="http://schemas.microsoft.com/office/powerpoint/2010/main" val="5422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400" kern="1200">
                <a:solidFill>
                  <a:schemeClr val="tx1"/>
                </a:solidFill>
                <a:latin typeface="+mj-lt"/>
                <a:ea typeface="+mj-ea"/>
                <a:cs typeface="+mj-cs"/>
              </a:rPr>
              <a:t>Welcome!</a:t>
            </a:r>
            <a:br>
              <a:rPr lang="en-US" sz="3400" kern="1200">
                <a:solidFill>
                  <a:schemeClr val="tx1"/>
                </a:solidFill>
                <a:latin typeface="+mj-lt"/>
                <a:ea typeface="+mj-ea"/>
                <a:cs typeface="+mj-cs"/>
              </a:rPr>
            </a:br>
            <a:r>
              <a:rPr lang="en-US" sz="3400" kern="1200">
                <a:solidFill>
                  <a:schemeClr val="tx1"/>
                </a:solidFill>
                <a:latin typeface="+mj-lt"/>
                <a:ea typeface="+mj-ea"/>
                <a:cs typeface="+mj-cs"/>
              </a:rPr>
              <a:t> </a:t>
            </a:r>
            <a:br>
              <a:rPr lang="en-US" sz="3400" kern="1200">
                <a:solidFill>
                  <a:schemeClr val="tx1"/>
                </a:solidFill>
                <a:latin typeface="+mj-lt"/>
                <a:ea typeface="+mj-ea"/>
                <a:cs typeface="+mj-cs"/>
              </a:rPr>
            </a:br>
            <a:r>
              <a:rPr lang="en-US" sz="3400" b="1" kern="1200">
                <a:solidFill>
                  <a:schemeClr val="tx1"/>
                </a:solidFill>
                <a:latin typeface="+mj-lt"/>
                <a:ea typeface="+mj-ea"/>
                <a:cs typeface="+mj-cs"/>
              </a:rPr>
              <a:t>Duran Gaddy</a:t>
            </a:r>
            <a:br>
              <a:rPr lang="en-US" sz="3400" kern="1200">
                <a:solidFill>
                  <a:schemeClr val="tx1"/>
                </a:solidFill>
                <a:latin typeface="+mj-lt"/>
                <a:ea typeface="+mj-ea"/>
                <a:cs typeface="+mj-cs"/>
              </a:rPr>
            </a:br>
            <a:br>
              <a:rPr lang="en-US" sz="3400" kern="1200">
                <a:solidFill>
                  <a:schemeClr val="tx1"/>
                </a:solidFill>
                <a:latin typeface="+mj-lt"/>
                <a:ea typeface="+mj-ea"/>
                <a:cs typeface="+mj-cs"/>
              </a:rPr>
            </a:br>
            <a:r>
              <a:rPr lang="en-US" sz="3400" kern="1200">
                <a:solidFill>
                  <a:schemeClr val="tx1"/>
                </a:solidFill>
                <a:latin typeface="+mj-lt"/>
                <a:ea typeface="+mj-ea"/>
                <a:cs typeface="+mj-cs"/>
              </a:rPr>
              <a:t> Fire Technology Instructor</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descr="A picture containing tree, outdoor, person&#10;&#10;Description automatically generated">
            <a:extLst>
              <a:ext uri="{FF2B5EF4-FFF2-40B4-BE49-F238E27FC236}">
                <a16:creationId xmlns:a16="http://schemas.microsoft.com/office/drawing/2014/main" id="{689BC144-B9C2-5F39-1E3C-8525CCC2B380}"/>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1237" t="10116" r="29791" b="6406"/>
          <a:stretch/>
        </p:blipFill>
        <p:spPr>
          <a:xfrm rot="5400000">
            <a:off x="6463093" y="658489"/>
            <a:ext cx="5384649" cy="5163022"/>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748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pPr marL="0" marR="0">
              <a:spcAft>
                <a:spcPts val="0"/>
              </a:spcAft>
            </a:pPr>
            <a:r>
              <a:rPr lang="en-US" sz="2300" kern="1200">
                <a:solidFill>
                  <a:schemeClr val="tx1"/>
                </a:solidFill>
                <a:effectLst/>
                <a:latin typeface="+mj-lt"/>
                <a:ea typeface="+mj-ea"/>
                <a:cs typeface="+mj-cs"/>
              </a:rPr>
              <a:t>“I was taking biology and got a ‘B,’ but I thought I had deserved an ‘A’. I went into Professor Sadler’s office and argued my point, and he agreed with me. </a:t>
            </a:r>
            <a:br>
              <a:rPr lang="en-US" sz="2300" kern="1200">
                <a:solidFill>
                  <a:schemeClr val="tx1"/>
                </a:solidFill>
                <a:effectLst/>
                <a:latin typeface="+mj-lt"/>
                <a:ea typeface="+mj-ea"/>
                <a:cs typeface="+mj-cs"/>
              </a:rPr>
            </a:br>
            <a:br>
              <a:rPr lang="en-US" sz="2300" kern="1200">
                <a:solidFill>
                  <a:schemeClr val="tx1"/>
                </a:solidFill>
                <a:effectLst/>
                <a:latin typeface="+mj-lt"/>
                <a:ea typeface="+mj-ea"/>
                <a:cs typeface="+mj-cs"/>
              </a:rPr>
            </a:br>
            <a:r>
              <a:rPr lang="en-US" sz="2300" kern="1200">
                <a:solidFill>
                  <a:schemeClr val="tx1"/>
                </a:solidFill>
                <a:effectLst/>
                <a:latin typeface="+mj-lt"/>
                <a:ea typeface="+mj-ea"/>
                <a:cs typeface="+mj-cs"/>
              </a:rPr>
              <a:t>I remember he swiveled his chair [to face me] and said, ‘You should be a lawyer.’</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a:extLst>
              <a:ext uri="{FF2B5EF4-FFF2-40B4-BE49-F238E27FC236}">
                <a16:creationId xmlns:a16="http://schemas.microsoft.com/office/drawing/2014/main" id="{8997E603-6D2C-4F08-8AE4-C957B9251B97}"/>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06" r="306"/>
          <a:stretch/>
        </p:blipFill>
        <p:spPr>
          <a:xfrm>
            <a:off x="6593157" y="179537"/>
            <a:ext cx="5163022" cy="5260570"/>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894FBFF-9B99-13B5-52CD-F7F323E96D41}"/>
              </a:ext>
            </a:extLst>
          </p:cNvPr>
          <p:cNvSpPr txBox="1"/>
          <p:nvPr/>
        </p:nvSpPr>
        <p:spPr>
          <a:xfrm>
            <a:off x="250165" y="5573587"/>
            <a:ext cx="11662913" cy="553998"/>
          </a:xfrm>
          <a:prstGeom prst="rect">
            <a:avLst/>
          </a:prstGeom>
          <a:noFill/>
        </p:spPr>
        <p:txBody>
          <a:bodyPr wrap="square">
            <a:spAutoFit/>
          </a:bodyPr>
          <a:lstStyle/>
          <a:p>
            <a:pPr algn="ctr">
              <a:spcAft>
                <a:spcPts val="600"/>
              </a:spcAft>
            </a:pPr>
            <a:r>
              <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“lollipop moment” at Crafton that changed Steve Soliman’s life</a:t>
            </a:r>
            <a:r>
              <a:rPr lang="en-US" sz="30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sz="3000">
              <a:solidFill>
                <a:schemeClr val="bg1"/>
              </a:solidFill>
            </a:endParaRPr>
          </a:p>
        </p:txBody>
      </p:sp>
    </p:spTree>
    <p:extLst>
      <p:ext uri="{BB962C8B-B14F-4D97-AF65-F5344CB8AC3E}">
        <p14:creationId xmlns:p14="http://schemas.microsoft.com/office/powerpoint/2010/main" val="1124117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CFAA3CF-8A99-E715-90D9-305BA7BC2A2D}"/>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dirty="0">
                <a:solidFill>
                  <a:srgbClr val="FFFFFF"/>
                </a:solidFill>
              </a:rPr>
              <a:t>Education Master Plan Update: We are almost there!</a:t>
            </a:r>
            <a:endParaRPr lang="en-US" sz="4800" kern="1200" dirty="0">
              <a:solidFill>
                <a:srgbClr val="FFFFFF"/>
              </a:solidFill>
              <a:latin typeface="+mj-lt"/>
              <a:ea typeface="+mj-ea"/>
              <a:cs typeface="+mj-cs"/>
            </a:endParaRPr>
          </a:p>
        </p:txBody>
      </p:sp>
      <p:sp>
        <p:nvSpPr>
          <p:cNvPr id="39" name="Rectangle 3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54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9280D-9F7D-9008-D6EE-597630738706}"/>
              </a:ext>
            </a:extLst>
          </p:cNvPr>
          <p:cNvSpPr>
            <a:spLocks noGrp="1"/>
          </p:cNvSpPr>
          <p:nvPr>
            <p:ph type="ctrTitle"/>
          </p:nvPr>
        </p:nvSpPr>
        <p:spPr>
          <a:xfrm>
            <a:off x="823442" y="921715"/>
            <a:ext cx="5163022" cy="2635993"/>
          </a:xfrm>
        </p:spPr>
        <p:txBody>
          <a:bodyPr anchor="b">
            <a:normAutofit/>
          </a:bodyPr>
          <a:lstStyle/>
          <a:p>
            <a:pPr algn="l"/>
            <a:r>
              <a:rPr lang="en-US" sz="4800"/>
              <a:t>Facilities Update</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5C31AAF3-23BD-6715-048E-D0AD9165E508}"/>
              </a:ext>
            </a:extLst>
          </p:cNvPr>
          <p:cNvSpPr>
            <a:spLocks noGrp="1"/>
          </p:cNvSpPr>
          <p:nvPr>
            <p:ph type="subTitle" idx="1"/>
          </p:nvPr>
        </p:nvSpPr>
        <p:spPr>
          <a:xfrm>
            <a:off x="823442" y="4541263"/>
            <a:ext cx="4662957" cy="1395022"/>
          </a:xfrm>
        </p:spPr>
        <p:txBody>
          <a:bodyPr anchor="t">
            <a:normAutofit/>
          </a:bodyPr>
          <a:lstStyle/>
          <a:p>
            <a:pPr algn="l"/>
            <a:r>
              <a:rPr lang="en-US">
                <a:solidFill>
                  <a:srgbClr val="FFFFFF"/>
                </a:solidFill>
              </a:rPr>
              <a:t>CHC Administrative Services</a:t>
            </a:r>
          </a:p>
        </p:txBody>
      </p:sp>
      <p:pic>
        <p:nvPicPr>
          <p:cNvPr id="7" name="Graphic 6" descr="Marker">
            <a:extLst>
              <a:ext uri="{FF2B5EF4-FFF2-40B4-BE49-F238E27FC236}">
                <a16:creationId xmlns:a16="http://schemas.microsoft.com/office/drawing/2014/main" id="{4AB9F3C3-C7C6-5AF5-D2C6-5771E94E8F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3907" y="658489"/>
            <a:ext cx="5163022" cy="5163022"/>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70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F758-B4B2-599A-93D0-7589EEB51830}"/>
              </a:ext>
            </a:extLst>
          </p:cNvPr>
          <p:cNvSpPr>
            <a:spLocks noGrp="1"/>
          </p:cNvSpPr>
          <p:nvPr>
            <p:ph type="title"/>
          </p:nvPr>
        </p:nvSpPr>
        <p:spPr>
          <a:xfrm>
            <a:off x="640080" y="325369"/>
            <a:ext cx="4368602" cy="1956841"/>
          </a:xfrm>
        </p:spPr>
        <p:txBody>
          <a:bodyPr anchor="b">
            <a:normAutofit/>
          </a:bodyPr>
          <a:lstStyle/>
          <a:p>
            <a:r>
              <a:rPr lang="en-US" sz="5400"/>
              <a:t>2023 Construction</a:t>
            </a:r>
          </a:p>
        </p:txBody>
      </p:sp>
      <p:sp>
        <p:nvSpPr>
          <p:cNvPr id="3" name="Content Placeholder 2">
            <a:extLst>
              <a:ext uri="{FF2B5EF4-FFF2-40B4-BE49-F238E27FC236}">
                <a16:creationId xmlns:a16="http://schemas.microsoft.com/office/drawing/2014/main" id="{55F76CB3-E9ED-D4CE-F643-5F3579A5E6B9}"/>
              </a:ext>
            </a:extLst>
          </p:cNvPr>
          <p:cNvSpPr>
            <a:spLocks noGrp="1"/>
          </p:cNvSpPr>
          <p:nvPr>
            <p:ph idx="1"/>
          </p:nvPr>
        </p:nvSpPr>
        <p:spPr>
          <a:xfrm>
            <a:off x="640080" y="2872899"/>
            <a:ext cx="4243589" cy="3320668"/>
          </a:xfrm>
        </p:spPr>
        <p:txBody>
          <a:bodyPr>
            <a:normAutofit/>
          </a:bodyPr>
          <a:lstStyle/>
          <a:p>
            <a:endParaRPr lang="en-US" sz="2200"/>
          </a:p>
        </p:txBody>
      </p:sp>
      <p:pic>
        <p:nvPicPr>
          <p:cNvPr id="5" name="Picture 4">
            <a:extLst>
              <a:ext uri="{FF2B5EF4-FFF2-40B4-BE49-F238E27FC236}">
                <a16:creationId xmlns:a16="http://schemas.microsoft.com/office/drawing/2014/main" id="{2098F914-1DEB-516B-F88E-ACCDEB329DEB}"/>
              </a:ext>
            </a:extLst>
          </p:cNvPr>
          <p:cNvPicPr>
            <a:picLocks noChangeAspect="1"/>
          </p:cNvPicPr>
          <p:nvPr/>
        </p:nvPicPr>
        <p:blipFill rotWithShape="1">
          <a:blip r:embed="rId2"/>
          <a:srcRect l="18334" r="1672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a:extLst>
              <a:ext uri="{FF2B5EF4-FFF2-40B4-BE49-F238E27FC236}">
                <a16:creationId xmlns:a16="http://schemas.microsoft.com/office/drawing/2014/main" id="{11D719BC-3EA9-D669-91E3-AA04F3D7F789}"/>
              </a:ext>
            </a:extLst>
          </p:cNvPr>
          <p:cNvPicPr>
            <a:picLocks noChangeAspect="1"/>
          </p:cNvPicPr>
          <p:nvPr/>
        </p:nvPicPr>
        <p:blipFill rotWithShape="1">
          <a:blip r:embed="rId3"/>
          <a:srcRect l="31915"/>
          <a:stretch/>
        </p:blipFill>
        <p:spPr>
          <a:xfrm>
            <a:off x="562667" y="2805490"/>
            <a:ext cx="4523427" cy="3455486"/>
          </a:xfrm>
          <a:prstGeom prst="rect">
            <a:avLst/>
          </a:prstGeom>
        </p:spPr>
      </p:pic>
    </p:spTree>
    <p:extLst>
      <p:ext uri="{BB962C8B-B14F-4D97-AF65-F5344CB8AC3E}">
        <p14:creationId xmlns:p14="http://schemas.microsoft.com/office/powerpoint/2010/main" val="2459293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98F914-1DEB-516B-F88E-ACCDEB329DEB}"/>
              </a:ext>
            </a:extLst>
          </p:cNvPr>
          <p:cNvPicPr>
            <a:picLocks noGrp="1" noChangeAspect="1"/>
          </p:cNvPicPr>
          <p:nvPr>
            <p:ph idx="1"/>
          </p:nvPr>
        </p:nvPicPr>
        <p:blipFill rotWithShape="1">
          <a:blip r:embed="rId3"/>
          <a:srcRect t="2693" b="10450"/>
          <a:stretch/>
        </p:blipFill>
        <p:spPr>
          <a:xfrm>
            <a:off x="20" y="1282"/>
            <a:ext cx="12191980" cy="6856718"/>
          </a:xfrm>
          <a:prstGeom prst="rect">
            <a:avLst/>
          </a:prstGeom>
        </p:spPr>
      </p:pic>
    </p:spTree>
    <p:extLst>
      <p:ext uri="{BB962C8B-B14F-4D97-AF65-F5344CB8AC3E}">
        <p14:creationId xmlns:p14="http://schemas.microsoft.com/office/powerpoint/2010/main" val="1823386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89781-3AF0-A874-7125-CAEB4400F1A3}"/>
              </a:ext>
            </a:extLst>
          </p:cNvPr>
          <p:cNvSpPr>
            <a:spLocks noGrp="1"/>
          </p:cNvSpPr>
          <p:nvPr>
            <p:ph type="title"/>
          </p:nvPr>
        </p:nvSpPr>
        <p:spPr>
          <a:xfrm>
            <a:off x="630936" y="639520"/>
            <a:ext cx="3429000" cy="1719072"/>
          </a:xfrm>
        </p:spPr>
        <p:txBody>
          <a:bodyPr anchor="b">
            <a:normAutofit/>
          </a:bodyPr>
          <a:lstStyle/>
          <a:p>
            <a:r>
              <a:rPr lang="en-US" sz="5400" dirty="0"/>
              <a:t>Training Center</a:t>
            </a:r>
          </a:p>
        </p:txBody>
      </p:sp>
      <p:sp>
        <p:nvSpPr>
          <p:cNvPr id="3" name="Content Placeholder 2">
            <a:extLst>
              <a:ext uri="{FF2B5EF4-FFF2-40B4-BE49-F238E27FC236}">
                <a16:creationId xmlns:a16="http://schemas.microsoft.com/office/drawing/2014/main" id="{8D4D4447-592E-4102-2D16-FAB630795236}"/>
              </a:ext>
            </a:extLst>
          </p:cNvPr>
          <p:cNvSpPr>
            <a:spLocks noGrp="1"/>
          </p:cNvSpPr>
          <p:nvPr>
            <p:ph idx="1"/>
          </p:nvPr>
        </p:nvSpPr>
        <p:spPr>
          <a:xfrm>
            <a:off x="630936" y="2807208"/>
            <a:ext cx="3429000" cy="3410712"/>
          </a:xfrm>
        </p:spPr>
        <p:txBody>
          <a:bodyPr anchor="t">
            <a:normAutofit/>
          </a:bodyPr>
          <a:lstStyle/>
          <a:p>
            <a:r>
              <a:rPr lang="en-US" sz="2200" dirty="0"/>
              <a:t>Groundbreaking</a:t>
            </a:r>
          </a:p>
          <a:p>
            <a:r>
              <a:rPr lang="en-US" sz="2200" dirty="0"/>
              <a:t>Friday, January 20th at 1pm</a:t>
            </a:r>
          </a:p>
        </p:txBody>
      </p:sp>
      <p:grpSp>
        <p:nvGrpSpPr>
          <p:cNvPr id="11" name="Group 10">
            <a:extLst>
              <a:ext uri="{FF2B5EF4-FFF2-40B4-BE49-F238E27FC236}">
                <a16:creationId xmlns:a16="http://schemas.microsoft.com/office/drawing/2014/main" id="{4173D1E0-0D57-91C9-1C6C-9BE0D66CE4C2}"/>
              </a:ext>
            </a:extLst>
          </p:cNvPr>
          <p:cNvGrpSpPr/>
          <p:nvPr/>
        </p:nvGrpSpPr>
        <p:grpSpPr>
          <a:xfrm>
            <a:off x="4654297" y="965736"/>
            <a:ext cx="6903721" cy="4926528"/>
            <a:chOff x="3068940" y="34748"/>
            <a:chExt cx="4809400" cy="3358341"/>
          </a:xfrm>
        </p:grpSpPr>
        <p:grpSp>
          <p:nvGrpSpPr>
            <p:cNvPr id="4" name="Group 3">
              <a:extLst>
                <a:ext uri="{FF2B5EF4-FFF2-40B4-BE49-F238E27FC236}">
                  <a16:creationId xmlns:a16="http://schemas.microsoft.com/office/drawing/2014/main" id="{77357CF3-5176-F2D7-EE5C-A015331F8557}"/>
                </a:ext>
              </a:extLst>
            </p:cNvPr>
            <p:cNvGrpSpPr/>
            <p:nvPr/>
          </p:nvGrpSpPr>
          <p:grpSpPr>
            <a:xfrm>
              <a:off x="3936866" y="547655"/>
              <a:ext cx="3941474" cy="2762270"/>
              <a:chOff x="838200" y="3637764"/>
              <a:chExt cx="4221136" cy="3077692"/>
            </a:xfrm>
          </p:grpSpPr>
          <p:pic>
            <p:nvPicPr>
              <p:cNvPr id="5" name="Picture 4">
                <a:extLst>
                  <a:ext uri="{FF2B5EF4-FFF2-40B4-BE49-F238E27FC236}">
                    <a16:creationId xmlns:a16="http://schemas.microsoft.com/office/drawing/2014/main" id="{8ADB99D8-F7B2-8E07-75F9-A813421F736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637764"/>
                <a:ext cx="4221136" cy="2460284"/>
              </a:xfrm>
              <a:prstGeom prst="rect">
                <a:avLst/>
              </a:prstGeom>
              <a:noFill/>
              <a:ln>
                <a:noFill/>
              </a:ln>
            </p:spPr>
          </p:pic>
          <p:sp>
            <p:nvSpPr>
              <p:cNvPr id="6" name="TextBox 5">
                <a:extLst>
                  <a:ext uri="{FF2B5EF4-FFF2-40B4-BE49-F238E27FC236}">
                    <a16:creationId xmlns:a16="http://schemas.microsoft.com/office/drawing/2014/main" id="{35AE6F62-487C-BCB7-0B8B-B6A52E8CFFAB}"/>
                  </a:ext>
                </a:extLst>
              </p:cNvPr>
              <p:cNvSpPr txBox="1"/>
              <p:nvPr/>
            </p:nvSpPr>
            <p:spPr>
              <a:xfrm>
                <a:off x="838200" y="6069125"/>
                <a:ext cx="4221136" cy="646331"/>
              </a:xfrm>
              <a:prstGeom prst="rect">
                <a:avLst/>
              </a:prstGeom>
              <a:solidFill>
                <a:srgbClr val="32712D"/>
              </a:solidFill>
            </p:spPr>
            <p:txBody>
              <a:bodyPr wrap="square" rtlCol="0">
                <a:normAutofit/>
              </a:bodyPr>
              <a:lstStyle/>
              <a:p>
                <a:pPr algn="ctr">
                  <a:lnSpc>
                    <a:spcPct val="90000"/>
                  </a:lnSpc>
                  <a:spcAft>
                    <a:spcPts val="600"/>
                  </a:spcAft>
                </a:pPr>
                <a:r>
                  <a:rPr lang="en-US" sz="2400">
                    <a:solidFill>
                      <a:schemeClr val="bg1"/>
                    </a:solidFill>
                  </a:rPr>
                  <a:t>Training Center </a:t>
                </a:r>
              </a:p>
              <a:p>
                <a:pPr algn="ctr">
                  <a:lnSpc>
                    <a:spcPct val="90000"/>
                  </a:lnSpc>
                  <a:spcAft>
                    <a:spcPts val="600"/>
                  </a:spcAft>
                </a:pPr>
                <a:r>
                  <a:rPr lang="en-US" sz="2400">
                    <a:solidFill>
                      <a:schemeClr val="bg1"/>
                    </a:solidFill>
                  </a:rPr>
                  <a:t>Construction Dec. 2022-Jan. 2024</a:t>
                </a:r>
              </a:p>
            </p:txBody>
          </p:sp>
        </p:grpSp>
        <p:grpSp>
          <p:nvGrpSpPr>
            <p:cNvPr id="7" name="Group 6">
              <a:extLst>
                <a:ext uri="{FF2B5EF4-FFF2-40B4-BE49-F238E27FC236}">
                  <a16:creationId xmlns:a16="http://schemas.microsoft.com/office/drawing/2014/main" id="{78F88E00-6319-2B5C-8966-49D305B02258}"/>
                </a:ext>
              </a:extLst>
            </p:cNvPr>
            <p:cNvGrpSpPr/>
            <p:nvPr/>
          </p:nvGrpSpPr>
          <p:grpSpPr>
            <a:xfrm>
              <a:off x="3068940" y="34748"/>
              <a:ext cx="2028775" cy="3358341"/>
              <a:chOff x="3068940" y="34748"/>
              <a:chExt cx="2028775" cy="3358341"/>
            </a:xfrm>
          </p:grpSpPr>
          <p:pic>
            <p:nvPicPr>
              <p:cNvPr id="8" name="Picture 2" descr="Picture of VIP Golden Ceremonial Shovel in various poses.">
                <a:extLst>
                  <a:ext uri="{FF2B5EF4-FFF2-40B4-BE49-F238E27FC236}">
                    <a16:creationId xmlns:a16="http://schemas.microsoft.com/office/drawing/2014/main" id="{A57A2CC0-D181-07EE-D06B-89B79C28D60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240" b="94560" l="9120" r="36800">
                            <a14:foregroundMark x1="20160" y1="6240" x2="28480" y2="6400"/>
                            <a14:foregroundMark x1="21280" y1="88960" x2="26560" y2="89760"/>
                            <a14:foregroundMark x1="24000" y1="93920" x2="26240" y2="94560"/>
                          </a14:backgroundRemoval>
                        </a14:imgEffect>
                      </a14:imgLayer>
                    </a14:imgProps>
                  </a:ext>
                  <a:ext uri="{28A0092B-C50C-407E-A947-70E740481C1C}">
                    <a14:useLocalDpi xmlns:a14="http://schemas.microsoft.com/office/drawing/2010/main" val="0"/>
                  </a:ext>
                </a:extLst>
              </a:blip>
              <a:srcRect l="5841" r="59759"/>
              <a:stretch/>
            </p:blipFill>
            <p:spPr bwMode="auto">
              <a:xfrm rot="20425474">
                <a:off x="4019591" y="34748"/>
                <a:ext cx="1078124" cy="3134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lank red rubber stamp vector Stock Vector | Adobe Stock">
                <a:extLst>
                  <a:ext uri="{FF2B5EF4-FFF2-40B4-BE49-F238E27FC236}">
                    <a16:creationId xmlns:a16="http://schemas.microsoft.com/office/drawing/2014/main" id="{E5008463-634F-6372-E0CE-2BD3EDB3E84C}"/>
                  </a:ext>
                </a:extLst>
              </p:cNvPr>
              <p:cNvPicPr>
                <a:picLocks noChangeAspect="1" noChangeArrowheads="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3200" r="96600">
                            <a14:foregroundMark x1="48500" y1="18700" x2="49500" y2="18600"/>
                            <a14:foregroundMark x1="33400" y1="23400" x2="31900" y2="24500"/>
                            <a14:foregroundMark x1="43400" y1="32400" x2="44800" y2="31900"/>
                            <a14:foregroundMark x1="49600" y1="36000" x2="49800" y2="35200"/>
                            <a14:foregroundMark x1="54700" y1="36000" x2="54700" y2="35600"/>
                            <a14:foregroundMark x1="44300" y1="36300" x2="44300" y2="35700"/>
                            <a14:foregroundMark x1="51800" y1="31200" x2="53300" y2="31100"/>
                            <a14:foregroundMark x1="58300" y1="33100" x2="59900" y2="33800"/>
                            <a14:foregroundMark x1="37300" y1="36000" x2="38500" y2="35300"/>
                            <a14:foregroundMark x1="39500" y1="34600" x2="40100" y2="34100"/>
                            <a14:foregroundMark x1="35100" y1="38400" x2="35900" y2="37700"/>
                            <a14:foregroundMark x1="49600" y1="62700" x2="49800" y2="61900"/>
                            <a14:foregroundMark x1="55300" y1="61600" x2="55400" y2="61200"/>
                            <a14:foregroundMark x1="44700" y1="62100" x2="44800" y2="61600"/>
                            <a14:foregroundMark x1="41000" y1="66500" x2="42300" y2="67400"/>
                            <a14:foregroundMark x1="56500" y1="68000" x2="55000" y2="68500"/>
                            <a14:foregroundMark x1="63000" y1="63900" x2="64200" y2="62800"/>
                            <a14:foregroundMark x1="66100" y1="60800" x2="66100" y2="60200"/>
                            <a14:foregroundMark x1="37500" y1="64200" x2="36700" y2="63600"/>
                            <a14:foregroundMark x1="91400" y1="49800" x2="92900" y2="47300"/>
                            <a14:foregroundMark x1="94200" y1="61300" x2="95400" y2="61600"/>
                            <a14:foregroundMark x1="96100" y1="46000" x2="95700" y2="46700"/>
                            <a14:foregroundMark x1="7700" y1="47600" x2="8400" y2="49300"/>
                            <a14:foregroundMark x1="5800" y1="62800" x2="7000" y2="62700"/>
                            <a14:foregroundMark x1="4300" y1="46900" x2="6500" y2="46900"/>
                            <a14:foregroundMark x1="3900" y1="63500" x2="4800" y2="63100"/>
                            <a14:foregroundMark x1="62600" y1="36000" x2="63200" y2="36200"/>
                            <a14:foregroundMark x1="63900" y1="37300" x2="64600" y2="37700"/>
                            <a14:foregroundMark x1="37400" y1="65300" x2="37800" y2="65400"/>
                            <a14:foregroundMark x1="36400" y1="65200" x2="36400" y2="65300"/>
                            <a14:foregroundMark x1="3200" y1="45600" x2="3600" y2="45500"/>
                            <a14:foregroundMark x1="49500" y1="30500" x2="49800" y2="30500"/>
                            <a14:foregroundMark x1="96400" y1="63400" x2="96400" y2="63400"/>
                            <a14:foregroundMark x1="96600" y1="45800" x2="96600" y2="45800"/>
                            <a14:foregroundMark x1="46100" y1="30900" x2="46100" y2="309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068940" y="1592967"/>
                <a:ext cx="1800122" cy="18001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A97055A-8E03-C120-C02E-DDCA5AC35E18}"/>
                  </a:ext>
                </a:extLst>
              </p:cNvPr>
              <p:cNvSpPr txBox="1"/>
              <p:nvPr/>
            </p:nvSpPr>
            <p:spPr>
              <a:xfrm>
                <a:off x="3284069" y="2333937"/>
                <a:ext cx="1638105" cy="308959"/>
              </a:xfrm>
              <a:prstGeom prst="rect">
                <a:avLst/>
              </a:prstGeom>
              <a:noFill/>
            </p:spPr>
            <p:txBody>
              <a:bodyPr wrap="square" rtlCol="0">
                <a:normAutofit/>
              </a:bodyPr>
              <a:lstStyle/>
              <a:p>
                <a:pPr>
                  <a:lnSpc>
                    <a:spcPct val="90000"/>
                  </a:lnSpc>
                  <a:spcAft>
                    <a:spcPts val="600"/>
                  </a:spcAft>
                </a:pPr>
                <a:r>
                  <a:rPr lang="en-US" sz="2400" b="1">
                    <a:solidFill>
                      <a:srgbClr val="FFFF00"/>
                    </a:solidFill>
                  </a:rPr>
                  <a:t>JANUARY 20th</a:t>
                </a:r>
              </a:p>
            </p:txBody>
          </p:sp>
        </p:grpSp>
      </p:grpSp>
    </p:spTree>
    <p:extLst>
      <p:ext uri="{BB962C8B-B14F-4D97-AF65-F5344CB8AC3E}">
        <p14:creationId xmlns:p14="http://schemas.microsoft.com/office/powerpoint/2010/main" val="3813353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577AA-49EF-9C2B-9160-E527FA486102}"/>
              </a:ext>
            </a:extLst>
          </p:cNvPr>
          <p:cNvSpPr>
            <a:spLocks noGrp="1"/>
          </p:cNvSpPr>
          <p:nvPr>
            <p:ph type="title"/>
          </p:nvPr>
        </p:nvSpPr>
        <p:spPr>
          <a:xfrm>
            <a:off x="630936" y="639520"/>
            <a:ext cx="3429000" cy="1719072"/>
          </a:xfrm>
        </p:spPr>
        <p:txBody>
          <a:bodyPr anchor="b">
            <a:normAutofit/>
          </a:bodyPr>
          <a:lstStyle/>
          <a:p>
            <a:r>
              <a:rPr lang="en-US" sz="5400"/>
              <a:t>PAC Site Prep</a:t>
            </a:r>
          </a:p>
        </p:txBody>
      </p:sp>
      <p:pic>
        <p:nvPicPr>
          <p:cNvPr id="5" name="Picture 4">
            <a:extLst>
              <a:ext uri="{FF2B5EF4-FFF2-40B4-BE49-F238E27FC236}">
                <a16:creationId xmlns:a16="http://schemas.microsoft.com/office/drawing/2014/main" id="{D24B484D-A295-C6E3-A682-67041822B615}"/>
              </a:ext>
            </a:extLst>
          </p:cNvPr>
          <p:cNvPicPr>
            <a:picLocks noChangeAspect="1"/>
          </p:cNvPicPr>
          <p:nvPr/>
        </p:nvPicPr>
        <p:blipFill rotWithShape="1">
          <a:blip r:embed="rId2"/>
          <a:srcRect r="15801"/>
          <a:stretch/>
        </p:blipFill>
        <p:spPr>
          <a:xfrm>
            <a:off x="3531920" y="150605"/>
            <a:ext cx="8660080" cy="6556790"/>
          </a:xfrm>
          <a:prstGeom prst="rect">
            <a:avLst/>
          </a:prstGeom>
        </p:spPr>
      </p:pic>
      <p:sp>
        <p:nvSpPr>
          <p:cNvPr id="3" name="Content Placeholder 2">
            <a:extLst>
              <a:ext uri="{FF2B5EF4-FFF2-40B4-BE49-F238E27FC236}">
                <a16:creationId xmlns:a16="http://schemas.microsoft.com/office/drawing/2014/main" id="{65D14073-D3CB-CA6A-F424-671A98F2BEC2}"/>
              </a:ext>
            </a:extLst>
          </p:cNvPr>
          <p:cNvSpPr>
            <a:spLocks noGrp="1"/>
          </p:cNvSpPr>
          <p:nvPr>
            <p:ph idx="1"/>
          </p:nvPr>
        </p:nvSpPr>
        <p:spPr>
          <a:xfrm>
            <a:off x="630936" y="2807208"/>
            <a:ext cx="3429000" cy="3410712"/>
          </a:xfrm>
        </p:spPr>
        <p:txBody>
          <a:bodyPr anchor="t">
            <a:normAutofit/>
          </a:bodyPr>
          <a:lstStyle/>
          <a:p>
            <a:r>
              <a:rPr lang="en-US" sz="2200"/>
              <a:t>Removing 15 trees</a:t>
            </a:r>
          </a:p>
          <a:p>
            <a:r>
              <a:rPr lang="en-US" sz="2200"/>
              <a:t>Adding 63 trees</a:t>
            </a:r>
          </a:p>
          <a:p>
            <a:endParaRPr lang="en-US" sz="2200"/>
          </a:p>
        </p:txBody>
      </p:sp>
    </p:spTree>
    <p:extLst>
      <p:ext uri="{BB962C8B-B14F-4D97-AF65-F5344CB8AC3E}">
        <p14:creationId xmlns:p14="http://schemas.microsoft.com/office/powerpoint/2010/main" val="360140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BD6D1-169C-7DF7-D231-539B818AF64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Instruction Building Design</a:t>
            </a:r>
          </a:p>
        </p:txBody>
      </p:sp>
      <p:sp>
        <p:nvSpPr>
          <p:cNvPr id="3" name="Content Placeholder 2">
            <a:extLst>
              <a:ext uri="{FF2B5EF4-FFF2-40B4-BE49-F238E27FC236}">
                <a16:creationId xmlns:a16="http://schemas.microsoft.com/office/drawing/2014/main" id="{DFA86652-A9DC-C4DD-375D-FDC77A35D4DC}"/>
              </a:ext>
            </a:extLst>
          </p:cNvPr>
          <p:cNvSpPr>
            <a:spLocks noGrp="1"/>
          </p:cNvSpPr>
          <p:nvPr>
            <p:ph idx="1"/>
          </p:nvPr>
        </p:nvSpPr>
        <p:spPr>
          <a:xfrm>
            <a:off x="477981" y="4872922"/>
            <a:ext cx="3933306" cy="1208141"/>
          </a:xfrm>
        </p:spPr>
        <p:txBody>
          <a:bodyPr vert="horz" lIns="91440" tIns="45720" rIns="91440" bIns="45720" rtlCol="0">
            <a:normAutofit/>
          </a:bodyPr>
          <a:lstStyle/>
          <a:p>
            <a:pPr marL="0" indent="0">
              <a:buNone/>
            </a:pPr>
            <a:r>
              <a:rPr lang="en-US" sz="2000" kern="1200">
                <a:solidFill>
                  <a:schemeClr val="tx1"/>
                </a:solidFill>
                <a:latin typeface="+mn-lt"/>
                <a:ea typeface="+mn-ea"/>
                <a:cs typeface="+mn-cs"/>
              </a:rPr>
              <a:t>Spring – Fall 2023</a:t>
            </a:r>
          </a:p>
        </p:txBody>
      </p:sp>
      <p:pic>
        <p:nvPicPr>
          <p:cNvPr id="5" name="Picture 4">
            <a:extLst>
              <a:ext uri="{FF2B5EF4-FFF2-40B4-BE49-F238E27FC236}">
                <a16:creationId xmlns:a16="http://schemas.microsoft.com/office/drawing/2014/main" id="{BA778442-C404-8CDE-45F4-246353913303}"/>
              </a:ext>
            </a:extLst>
          </p:cNvPr>
          <p:cNvPicPr>
            <a:picLocks noChangeAspect="1"/>
          </p:cNvPicPr>
          <p:nvPr/>
        </p:nvPicPr>
        <p:blipFill rotWithShape="1">
          <a:blip r:embed="rId2"/>
          <a:srcRect r="28801" b="-1"/>
          <a:stretch/>
        </p:blipFill>
        <p:spPr>
          <a:xfrm>
            <a:off x="5414356" y="818244"/>
            <a:ext cx="6408836" cy="5070260"/>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39322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61EB-3317-8CD8-EF2F-DEA755A4C0F1}"/>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sz="5000" kern="1200">
                <a:solidFill>
                  <a:schemeClr val="tx1"/>
                </a:solidFill>
                <a:latin typeface="+mj-lt"/>
                <a:ea typeface="+mj-ea"/>
                <a:cs typeface="+mj-cs"/>
              </a:rPr>
              <a:t>Student Housing – Strategic Objectives</a:t>
            </a:r>
          </a:p>
        </p:txBody>
      </p:sp>
      <p:pic>
        <p:nvPicPr>
          <p:cNvPr id="5" name="Content Placeholder 4">
            <a:extLst>
              <a:ext uri="{FF2B5EF4-FFF2-40B4-BE49-F238E27FC236}">
                <a16:creationId xmlns:a16="http://schemas.microsoft.com/office/drawing/2014/main" id="{B0102AA2-ACDC-E6F3-FE97-7680185C17EA}"/>
              </a:ext>
            </a:extLst>
          </p:cNvPr>
          <p:cNvPicPr>
            <a:picLocks noGrp="1" noChangeAspect="1"/>
          </p:cNvPicPr>
          <p:nvPr>
            <p:ph idx="1"/>
          </p:nvPr>
        </p:nvPicPr>
        <p:blipFill>
          <a:blip r:embed="rId2"/>
          <a:stretch>
            <a:fillRect/>
          </a:stretch>
        </p:blipFill>
        <p:spPr>
          <a:xfrm>
            <a:off x="838200" y="2230800"/>
            <a:ext cx="10515599" cy="3706747"/>
          </a:xfrm>
          <a:prstGeom prst="rect">
            <a:avLst/>
          </a:prstGeom>
        </p:spPr>
      </p:pic>
    </p:spTree>
    <p:extLst>
      <p:ext uri="{BB962C8B-B14F-4D97-AF65-F5344CB8AC3E}">
        <p14:creationId xmlns:p14="http://schemas.microsoft.com/office/powerpoint/2010/main" val="1897496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C4CA-E545-394C-01C5-92038CA52922}"/>
              </a:ext>
            </a:extLst>
          </p:cNvPr>
          <p:cNvSpPr>
            <a:spLocks noGrp="1"/>
          </p:cNvSpPr>
          <p:nvPr>
            <p:ph type="title"/>
          </p:nvPr>
        </p:nvSpPr>
        <p:spPr>
          <a:xfrm>
            <a:off x="630935" y="639520"/>
            <a:ext cx="3695967" cy="1719072"/>
          </a:xfrm>
        </p:spPr>
        <p:txBody>
          <a:bodyPr anchor="b">
            <a:normAutofit/>
          </a:bodyPr>
          <a:lstStyle/>
          <a:p>
            <a:r>
              <a:rPr lang="en-US" sz="3800" dirty="0"/>
              <a:t>Student Housing – Enrollment Tool</a:t>
            </a:r>
          </a:p>
        </p:txBody>
      </p:sp>
      <p:sp>
        <p:nvSpPr>
          <p:cNvPr id="3" name="Content Placeholder 2">
            <a:extLst>
              <a:ext uri="{FF2B5EF4-FFF2-40B4-BE49-F238E27FC236}">
                <a16:creationId xmlns:a16="http://schemas.microsoft.com/office/drawing/2014/main" id="{52CA1067-A759-B691-0722-3C577CEE6A11}"/>
              </a:ext>
            </a:extLst>
          </p:cNvPr>
          <p:cNvSpPr>
            <a:spLocks noGrp="1"/>
          </p:cNvSpPr>
          <p:nvPr>
            <p:ph idx="1"/>
          </p:nvPr>
        </p:nvSpPr>
        <p:spPr>
          <a:xfrm>
            <a:off x="630936" y="2807208"/>
            <a:ext cx="3429000" cy="3410712"/>
          </a:xfrm>
        </p:spPr>
        <p:txBody>
          <a:bodyPr anchor="t">
            <a:normAutofit/>
          </a:bodyPr>
          <a:lstStyle/>
          <a:p>
            <a:r>
              <a:rPr lang="en-US" sz="2200"/>
              <a:t>Feasibility Study 2022-23</a:t>
            </a:r>
          </a:p>
          <a:p>
            <a:endParaRPr lang="en-US" sz="2200"/>
          </a:p>
          <a:p>
            <a:endParaRPr lang="en-US" sz="2200"/>
          </a:p>
          <a:p>
            <a:endParaRPr lang="en-US" sz="2200"/>
          </a:p>
        </p:txBody>
      </p:sp>
      <p:pic>
        <p:nvPicPr>
          <p:cNvPr id="7" name="Picture 6">
            <a:extLst>
              <a:ext uri="{FF2B5EF4-FFF2-40B4-BE49-F238E27FC236}">
                <a16:creationId xmlns:a16="http://schemas.microsoft.com/office/drawing/2014/main" id="{A7A02F33-1C58-264E-2B48-9125FD98493F}"/>
              </a:ext>
            </a:extLst>
          </p:cNvPr>
          <p:cNvPicPr>
            <a:picLocks noChangeAspect="1"/>
          </p:cNvPicPr>
          <p:nvPr/>
        </p:nvPicPr>
        <p:blipFill>
          <a:blip r:embed="rId3"/>
          <a:stretch>
            <a:fillRect/>
          </a:stretch>
        </p:blipFill>
        <p:spPr>
          <a:xfrm>
            <a:off x="5561267" y="640080"/>
            <a:ext cx="5089778" cy="5577840"/>
          </a:xfrm>
          <a:prstGeom prst="rect">
            <a:avLst/>
          </a:prstGeom>
        </p:spPr>
      </p:pic>
    </p:spTree>
    <p:extLst>
      <p:ext uri="{BB962C8B-B14F-4D97-AF65-F5344CB8AC3E}">
        <p14:creationId xmlns:p14="http://schemas.microsoft.com/office/powerpoint/2010/main" val="608752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700" kern="1200">
                <a:solidFill>
                  <a:schemeClr val="tx1"/>
                </a:solidFill>
                <a:latin typeface="+mj-lt"/>
                <a:ea typeface="+mj-ea"/>
                <a:cs typeface="+mj-cs"/>
              </a:rPr>
              <a:t>Welcome!</a:t>
            </a:r>
            <a:br>
              <a:rPr lang="en-US" sz="3700" kern="1200">
                <a:solidFill>
                  <a:schemeClr val="tx1"/>
                </a:solidFill>
                <a:latin typeface="+mj-lt"/>
                <a:ea typeface="+mj-ea"/>
                <a:cs typeface="+mj-cs"/>
              </a:rPr>
            </a:br>
            <a:r>
              <a:rPr lang="en-US" sz="3700" kern="1200">
                <a:solidFill>
                  <a:schemeClr val="tx1"/>
                </a:solidFill>
                <a:latin typeface="+mj-lt"/>
                <a:ea typeface="+mj-ea"/>
                <a:cs typeface="+mj-cs"/>
              </a:rPr>
              <a:t> </a:t>
            </a:r>
            <a:br>
              <a:rPr lang="en-US" sz="3700" kern="1200">
                <a:solidFill>
                  <a:schemeClr val="tx1"/>
                </a:solidFill>
                <a:latin typeface="+mj-lt"/>
                <a:ea typeface="+mj-ea"/>
                <a:cs typeface="+mj-cs"/>
              </a:rPr>
            </a:br>
            <a:r>
              <a:rPr lang="en-US" sz="3700" b="1" kern="1200">
                <a:solidFill>
                  <a:schemeClr val="tx1"/>
                </a:solidFill>
                <a:latin typeface="+mj-lt"/>
                <a:ea typeface="+mj-ea"/>
                <a:cs typeface="+mj-cs"/>
              </a:rPr>
              <a:t>Sarah DeSimone</a:t>
            </a:r>
            <a:br>
              <a:rPr lang="en-US" sz="3700" b="1"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EMS Instructor</a:t>
            </a:r>
          </a:p>
        </p:txBody>
      </p:sp>
      <p:sp>
        <p:nvSpPr>
          <p:cNvPr id="10" name="Rectangle 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Placeholder 4">
            <a:extLst>
              <a:ext uri="{FF2B5EF4-FFF2-40B4-BE49-F238E27FC236}">
                <a16:creationId xmlns:a16="http://schemas.microsoft.com/office/drawing/2014/main" id="{78ADA61E-3195-5D3B-D62D-F4E63F67C97A}"/>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6402" b="16402"/>
          <a:stretch/>
        </p:blipFill>
        <p:spPr>
          <a:xfrm>
            <a:off x="6573907" y="621627"/>
            <a:ext cx="5163022" cy="5236747"/>
          </a:xfrm>
          <a:prstGeom prst="rect">
            <a:avLst/>
          </a:prstGeom>
        </p:spPr>
      </p:pic>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959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01045-5CE5-A911-DAF4-ADBFE76C7FD9}"/>
              </a:ext>
            </a:extLst>
          </p:cNvPr>
          <p:cNvSpPr>
            <a:spLocks noGrp="1"/>
          </p:cNvSpPr>
          <p:nvPr>
            <p:ph type="title"/>
          </p:nvPr>
        </p:nvSpPr>
        <p:spPr>
          <a:xfrm>
            <a:off x="643129" y="36128"/>
            <a:ext cx="3419856" cy="1463040"/>
          </a:xfrm>
        </p:spPr>
        <p:txBody>
          <a:bodyPr anchor="ctr">
            <a:normAutofit/>
          </a:bodyPr>
          <a:lstStyle/>
          <a:p>
            <a:r>
              <a:rPr lang="en-US" sz="3700" dirty="0"/>
              <a:t>Student Housing – Site Options</a:t>
            </a:r>
          </a:p>
        </p:txBody>
      </p:sp>
      <p:pic>
        <p:nvPicPr>
          <p:cNvPr id="5" name="Picture 4">
            <a:extLst>
              <a:ext uri="{FF2B5EF4-FFF2-40B4-BE49-F238E27FC236}">
                <a16:creationId xmlns:a16="http://schemas.microsoft.com/office/drawing/2014/main" id="{D344D513-9447-E73E-292A-35C4989FF2EE}"/>
              </a:ext>
            </a:extLst>
          </p:cNvPr>
          <p:cNvPicPr>
            <a:picLocks noChangeAspect="1"/>
          </p:cNvPicPr>
          <p:nvPr/>
        </p:nvPicPr>
        <p:blipFill rotWithShape="1">
          <a:blip r:embed="rId2"/>
          <a:srcRect t="3956" b="10864"/>
          <a:stretch/>
        </p:blipFill>
        <p:spPr>
          <a:xfrm>
            <a:off x="1675299" y="1535296"/>
            <a:ext cx="9650688" cy="5322704"/>
          </a:xfrm>
          <a:prstGeom prst="rect">
            <a:avLst/>
          </a:prstGeom>
        </p:spPr>
      </p:pic>
      <p:sp>
        <p:nvSpPr>
          <p:cNvPr id="3" name="Content Placeholder 2">
            <a:extLst>
              <a:ext uri="{FF2B5EF4-FFF2-40B4-BE49-F238E27FC236}">
                <a16:creationId xmlns:a16="http://schemas.microsoft.com/office/drawing/2014/main" id="{5BE8C07A-69C7-EEAA-5DCF-C39E5507938F}"/>
              </a:ext>
            </a:extLst>
          </p:cNvPr>
          <p:cNvSpPr>
            <a:spLocks noGrp="1"/>
          </p:cNvSpPr>
          <p:nvPr>
            <p:ph idx="1"/>
          </p:nvPr>
        </p:nvSpPr>
        <p:spPr>
          <a:xfrm>
            <a:off x="4654295" y="493395"/>
            <a:ext cx="6894576" cy="1005773"/>
          </a:xfrm>
        </p:spPr>
        <p:txBody>
          <a:bodyPr anchor="ctr">
            <a:normAutofit/>
          </a:bodyPr>
          <a:lstStyle/>
          <a:p>
            <a:r>
              <a:rPr lang="en-US" sz="2200" dirty="0"/>
              <a:t>Site 6 – Preferred Option</a:t>
            </a:r>
          </a:p>
          <a:p>
            <a:endParaRPr lang="en-US" sz="2200" dirty="0"/>
          </a:p>
        </p:txBody>
      </p:sp>
    </p:spTree>
    <p:extLst>
      <p:ext uri="{BB962C8B-B14F-4D97-AF65-F5344CB8AC3E}">
        <p14:creationId xmlns:p14="http://schemas.microsoft.com/office/powerpoint/2010/main" val="435845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6CB6-D791-5F53-8068-2F2524C56DBF}"/>
              </a:ext>
            </a:extLst>
          </p:cNvPr>
          <p:cNvSpPr>
            <a:spLocks noGrp="1"/>
          </p:cNvSpPr>
          <p:nvPr>
            <p:ph type="title"/>
          </p:nvPr>
        </p:nvSpPr>
        <p:spPr>
          <a:xfrm>
            <a:off x="630936" y="639520"/>
            <a:ext cx="3429000" cy="1719072"/>
          </a:xfrm>
        </p:spPr>
        <p:txBody>
          <a:bodyPr anchor="b">
            <a:normAutofit/>
          </a:bodyPr>
          <a:lstStyle/>
          <a:p>
            <a:r>
              <a:rPr lang="en-US" sz="3800"/>
              <a:t>Student Housing – Massing Study</a:t>
            </a:r>
          </a:p>
        </p:txBody>
      </p:sp>
      <p:sp>
        <p:nvSpPr>
          <p:cNvPr id="3" name="Content Placeholder 2">
            <a:extLst>
              <a:ext uri="{FF2B5EF4-FFF2-40B4-BE49-F238E27FC236}">
                <a16:creationId xmlns:a16="http://schemas.microsoft.com/office/drawing/2014/main" id="{84F3156E-6D80-BE25-6775-3CF81B044B52}"/>
              </a:ext>
            </a:extLst>
          </p:cNvPr>
          <p:cNvSpPr>
            <a:spLocks noGrp="1"/>
          </p:cNvSpPr>
          <p:nvPr>
            <p:ph idx="1"/>
          </p:nvPr>
        </p:nvSpPr>
        <p:spPr>
          <a:xfrm>
            <a:off x="630936" y="2807208"/>
            <a:ext cx="3429000" cy="3410712"/>
          </a:xfrm>
        </p:spPr>
        <p:txBody>
          <a:bodyPr anchor="t">
            <a:normAutofit/>
          </a:bodyPr>
          <a:lstStyle/>
          <a:p>
            <a:r>
              <a:rPr lang="en-US" sz="2200" dirty="0"/>
              <a:t>Target ~250 beds</a:t>
            </a:r>
          </a:p>
          <a:p>
            <a:r>
              <a:rPr lang="en-US" sz="2200" dirty="0"/>
              <a:t>Round 2 State Construction Grant</a:t>
            </a:r>
          </a:p>
          <a:p>
            <a:pPr lvl="1"/>
            <a:r>
              <a:rPr lang="en-US" sz="2200" dirty="0"/>
              <a:t>Funding 2023-24</a:t>
            </a:r>
          </a:p>
          <a:p>
            <a:pPr lvl="1"/>
            <a:r>
              <a:rPr lang="en-US" sz="2200" dirty="0"/>
              <a:t>Application due July 15</a:t>
            </a:r>
            <a:r>
              <a:rPr lang="en-US" sz="2200" baseline="30000" dirty="0"/>
              <a:t>th</a:t>
            </a:r>
            <a:r>
              <a:rPr lang="en-US" sz="2200" dirty="0"/>
              <a:t> </a:t>
            </a:r>
          </a:p>
          <a:p>
            <a:pPr marL="457200" lvl="1" indent="0">
              <a:buNone/>
            </a:pPr>
            <a:endParaRPr lang="en-US" sz="2200" dirty="0"/>
          </a:p>
          <a:p>
            <a:pPr lvl="1"/>
            <a:endParaRPr lang="en-US" sz="2200" dirty="0"/>
          </a:p>
          <a:p>
            <a:pPr lvl="1"/>
            <a:endParaRPr lang="en-US" sz="2200" dirty="0"/>
          </a:p>
          <a:p>
            <a:endParaRPr lang="en-US" sz="2200" dirty="0"/>
          </a:p>
        </p:txBody>
      </p:sp>
      <p:pic>
        <p:nvPicPr>
          <p:cNvPr id="5" name="Picture 4">
            <a:extLst>
              <a:ext uri="{FF2B5EF4-FFF2-40B4-BE49-F238E27FC236}">
                <a16:creationId xmlns:a16="http://schemas.microsoft.com/office/drawing/2014/main" id="{D44F271A-BF28-8C77-3479-50FB5E9ED9C8}"/>
              </a:ext>
            </a:extLst>
          </p:cNvPr>
          <p:cNvPicPr>
            <a:picLocks noChangeAspect="1"/>
          </p:cNvPicPr>
          <p:nvPr/>
        </p:nvPicPr>
        <p:blipFill>
          <a:blip r:embed="rId3"/>
          <a:stretch>
            <a:fillRect/>
          </a:stretch>
        </p:blipFill>
        <p:spPr>
          <a:xfrm>
            <a:off x="6159412" y="106050"/>
            <a:ext cx="3771548" cy="6645900"/>
          </a:xfrm>
          <a:prstGeom prst="rect">
            <a:avLst/>
          </a:prstGeom>
        </p:spPr>
      </p:pic>
    </p:spTree>
    <p:extLst>
      <p:ext uri="{BB962C8B-B14F-4D97-AF65-F5344CB8AC3E}">
        <p14:creationId xmlns:p14="http://schemas.microsoft.com/office/powerpoint/2010/main" val="2761781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CFAA3CF-8A99-E715-90D9-305BA7BC2A2D}"/>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4800" kern="1200" dirty="0">
                <a:solidFill>
                  <a:schemeClr val="tx1"/>
                </a:solidFill>
                <a:latin typeface="+mj-lt"/>
                <a:ea typeface="+mj-ea"/>
                <a:cs typeface="+mj-cs"/>
              </a:rPr>
              <a:t>Student Services Update</a:t>
            </a:r>
          </a:p>
        </p:txBody>
      </p:sp>
      <p:sp>
        <p:nvSpPr>
          <p:cNvPr id="42" name="Rectangle 4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descr="Checkmark">
            <a:extLst>
              <a:ext uri="{FF2B5EF4-FFF2-40B4-BE49-F238E27FC236}">
                <a16:creationId xmlns:a16="http://schemas.microsoft.com/office/drawing/2014/main" id="{6157F998-66E1-C1CE-B5A7-3261C77189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73907" y="658489"/>
            <a:ext cx="5163022" cy="5163022"/>
          </a:xfrm>
          <a:prstGeom prst="rect">
            <a:avLst/>
          </a:prstGeom>
        </p:spPr>
      </p:pic>
      <p:sp>
        <p:nvSpPr>
          <p:cNvPr id="48" name="Rectangle 4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860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Shape 25">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29A7B2-8FCF-B490-8C4F-4B3CDBAD41BF}"/>
              </a:ext>
            </a:extLst>
          </p:cNvPr>
          <p:cNvSpPr>
            <a:spLocks noGrp="1"/>
          </p:cNvSpPr>
          <p:nvPr>
            <p:ph type="title"/>
          </p:nvPr>
        </p:nvSpPr>
        <p:spPr>
          <a:xfrm>
            <a:off x="621792" y="1161288"/>
            <a:ext cx="3602736" cy="4526280"/>
          </a:xfrm>
        </p:spPr>
        <p:txBody>
          <a:bodyPr>
            <a:normAutofit/>
          </a:bodyPr>
          <a:lstStyle/>
          <a:p>
            <a:r>
              <a:rPr lang="en-US" sz="4000" dirty="0"/>
              <a:t>SS Updates</a:t>
            </a:r>
          </a:p>
        </p:txBody>
      </p:sp>
      <p:sp>
        <p:nvSpPr>
          <p:cNvPr id="30" name="Rectangle 29">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0" name="Content Placeholder 2">
            <a:extLst>
              <a:ext uri="{FF2B5EF4-FFF2-40B4-BE49-F238E27FC236}">
                <a16:creationId xmlns:a16="http://schemas.microsoft.com/office/drawing/2014/main" id="{E50290A2-C88A-4985-FA24-E6F6B37E6504}"/>
              </a:ext>
            </a:extLst>
          </p:cNvPr>
          <p:cNvGraphicFramePr>
            <a:graphicFrameLocks noGrp="1"/>
          </p:cNvGraphicFramePr>
          <p:nvPr>
            <p:ph idx="1"/>
            <p:extLst>
              <p:ext uri="{D42A27DB-BD31-4B8C-83A1-F6EECF244321}">
                <p14:modId xmlns:p14="http://schemas.microsoft.com/office/powerpoint/2010/main" val="3465353563"/>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3063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F4EAB5A-B6A4-31BB-2C52-D355E7533B9C}"/>
              </a:ext>
            </a:extLst>
          </p:cNvPr>
          <p:cNvSpPr>
            <a:spLocks noGrp="1"/>
          </p:cNvSpPr>
          <p:nvPr>
            <p:ph sz="half" idx="1"/>
          </p:nvPr>
        </p:nvSpPr>
        <p:spPr>
          <a:xfrm>
            <a:off x="97208" y="1696890"/>
            <a:ext cx="3862699" cy="4351338"/>
          </a:xfrm>
        </p:spPr>
        <p:txBody>
          <a:bodyPr/>
          <a:lstStyle/>
          <a:p>
            <a:r>
              <a:rPr lang="en-US" sz="3200" dirty="0"/>
              <a:t>0-29 units</a:t>
            </a:r>
          </a:p>
          <a:p>
            <a:pPr lvl="1"/>
            <a:r>
              <a:rPr lang="en-US" dirty="0"/>
              <a:t>Outreach to students who do not have a comprehensive Student Educational Plan.</a:t>
            </a:r>
          </a:p>
          <a:p>
            <a:pPr lvl="1"/>
            <a:r>
              <a:rPr lang="en-US" dirty="0"/>
              <a:t>Programming, exploration and support for students who are undecided about their career and/or major.</a:t>
            </a:r>
          </a:p>
          <a:p>
            <a:pPr lvl="1"/>
            <a:r>
              <a:rPr lang="en-US" dirty="0"/>
              <a:t>Initial discussion of transfer options.</a:t>
            </a:r>
          </a:p>
        </p:txBody>
      </p:sp>
      <p:sp>
        <p:nvSpPr>
          <p:cNvPr id="6" name="Content Placeholder 5">
            <a:extLst>
              <a:ext uri="{FF2B5EF4-FFF2-40B4-BE49-F238E27FC236}">
                <a16:creationId xmlns:a16="http://schemas.microsoft.com/office/drawing/2014/main" id="{5A775AC9-EE16-C1EB-5A17-B0B4EE921C2D}"/>
              </a:ext>
            </a:extLst>
          </p:cNvPr>
          <p:cNvSpPr>
            <a:spLocks noGrp="1"/>
          </p:cNvSpPr>
          <p:nvPr>
            <p:ph sz="half" idx="2"/>
          </p:nvPr>
        </p:nvSpPr>
        <p:spPr>
          <a:xfrm>
            <a:off x="7282084" y="1690688"/>
            <a:ext cx="4509331" cy="4351338"/>
          </a:xfrm>
        </p:spPr>
        <p:txBody>
          <a:bodyPr/>
          <a:lstStyle/>
          <a:p>
            <a:r>
              <a:rPr lang="en-US" sz="3200" dirty="0"/>
              <a:t>30 + units</a:t>
            </a:r>
            <a:endParaRPr lang="en-US" dirty="0"/>
          </a:p>
          <a:p>
            <a:pPr lvl="1"/>
            <a:r>
              <a:rPr lang="en-US" dirty="0"/>
              <a:t>Finish strong campaign - Graduation and transfer evaluations.</a:t>
            </a:r>
          </a:p>
          <a:p>
            <a:pPr lvl="1"/>
            <a:r>
              <a:rPr lang="en-US" dirty="0"/>
              <a:t>Targeted outreach to students who have completed 60 units or more.</a:t>
            </a:r>
          </a:p>
          <a:p>
            <a:pPr lvl="1"/>
            <a:r>
              <a:rPr lang="en-US" dirty="0"/>
              <a:t>Enhancement of job skills such as interviewing techniques and resume building.</a:t>
            </a:r>
          </a:p>
          <a:p>
            <a:pPr lvl="1"/>
            <a:endParaRPr lang="en-US" dirty="0"/>
          </a:p>
        </p:txBody>
      </p:sp>
      <p:pic>
        <p:nvPicPr>
          <p:cNvPr id="3" name="Picture 2" descr="Text&#10;&#10;Description automatically generated">
            <a:extLst>
              <a:ext uri="{FF2B5EF4-FFF2-40B4-BE49-F238E27FC236}">
                <a16:creationId xmlns:a16="http://schemas.microsoft.com/office/drawing/2014/main" id="{73CDF438-BE32-C75D-A9A1-B41B95B536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0377" y="0"/>
            <a:ext cx="2872812" cy="6858000"/>
          </a:xfrm>
          <a:prstGeom prst="rect">
            <a:avLst/>
          </a:prstGeom>
        </p:spPr>
      </p:pic>
    </p:spTree>
    <p:extLst>
      <p:ext uri="{BB962C8B-B14F-4D97-AF65-F5344CB8AC3E}">
        <p14:creationId xmlns:p14="http://schemas.microsoft.com/office/powerpoint/2010/main" val="3332169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CFAA3CF-8A99-E715-90D9-305BA7BC2A2D}"/>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Foundation Update</a:t>
            </a:r>
          </a:p>
        </p:txBody>
      </p:sp>
      <p:pic>
        <p:nvPicPr>
          <p:cNvPr id="25" name="Graphic 24" descr="Checkmark">
            <a:extLst>
              <a:ext uri="{FF2B5EF4-FFF2-40B4-BE49-F238E27FC236}">
                <a16:creationId xmlns:a16="http://schemas.microsoft.com/office/drawing/2014/main" id="{6157F998-66E1-C1CE-B5A7-3261C77189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32" name="Group 31">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33" name="Freeform: Shape 32">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450853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A8CEC-AE09-9DDC-2CAC-565F28107394}"/>
              </a:ext>
            </a:extLst>
          </p:cNvPr>
          <p:cNvSpPr>
            <a:spLocks noGrp="1"/>
          </p:cNvSpPr>
          <p:nvPr>
            <p:ph type="title"/>
          </p:nvPr>
        </p:nvSpPr>
        <p:spPr/>
        <p:txBody>
          <a:bodyPr/>
          <a:lstStyle/>
          <a:p>
            <a:r>
              <a:rPr lang="en-US" dirty="0"/>
              <a:t>Feasibility Study</a:t>
            </a:r>
          </a:p>
        </p:txBody>
      </p:sp>
      <p:sp>
        <p:nvSpPr>
          <p:cNvPr id="4" name="Content Placeholder 3">
            <a:extLst>
              <a:ext uri="{FF2B5EF4-FFF2-40B4-BE49-F238E27FC236}">
                <a16:creationId xmlns:a16="http://schemas.microsoft.com/office/drawing/2014/main" id="{F420DECC-8C34-8123-8B51-F5F91A64704A}"/>
              </a:ext>
            </a:extLst>
          </p:cNvPr>
          <p:cNvSpPr>
            <a:spLocks noGrp="1"/>
          </p:cNvSpPr>
          <p:nvPr>
            <p:ph idx="1"/>
          </p:nvPr>
        </p:nvSpPr>
        <p:spPr/>
        <p:txBody>
          <a:bodyPr/>
          <a:lstStyle/>
          <a:p>
            <a:r>
              <a:rPr lang="en-US" sz="2400" b="0" i="0" u="none" strike="noStrike" baseline="0" dirty="0">
                <a:solidFill>
                  <a:srgbClr val="000000"/>
                </a:solidFill>
              </a:rPr>
              <a:t>Outside Consultant Hired to Assess our Fundraising Potential for a Campaign</a:t>
            </a:r>
          </a:p>
          <a:p>
            <a:r>
              <a:rPr lang="en-US" sz="2400" b="0" i="0" u="none" strike="noStrike" baseline="0" dirty="0">
                <a:solidFill>
                  <a:srgbClr val="000000"/>
                </a:solidFill>
              </a:rPr>
              <a:t>Case Statement to test feasibility of raising $10M</a:t>
            </a:r>
          </a:p>
          <a:p>
            <a:pPr lvl="1"/>
            <a:r>
              <a:rPr lang="en-US" sz="2000" b="0" i="0" u="none" strike="noStrike" baseline="0" dirty="0">
                <a:solidFill>
                  <a:srgbClr val="000000"/>
                </a:solidFill>
              </a:rPr>
              <a:t>Fire Academy/Paramedic $5M</a:t>
            </a:r>
          </a:p>
          <a:p>
            <a:pPr lvl="1"/>
            <a:r>
              <a:rPr lang="en-US" sz="2000" dirty="0">
                <a:solidFill>
                  <a:srgbClr val="000000"/>
                </a:solidFill>
              </a:rPr>
              <a:t>Scholarships/Emergency Funds $2M</a:t>
            </a:r>
          </a:p>
          <a:p>
            <a:pPr lvl="1"/>
            <a:r>
              <a:rPr lang="en-US" sz="2000" b="0" i="0" u="none" strike="noStrike" baseline="0" dirty="0">
                <a:solidFill>
                  <a:srgbClr val="000000"/>
                </a:solidFill>
              </a:rPr>
              <a:t>Performing Arts $1M</a:t>
            </a:r>
          </a:p>
          <a:p>
            <a:pPr lvl="1"/>
            <a:r>
              <a:rPr lang="en-US" sz="2000" dirty="0">
                <a:solidFill>
                  <a:srgbClr val="000000"/>
                </a:solidFill>
              </a:rPr>
              <a:t>Honors $1M</a:t>
            </a:r>
          </a:p>
          <a:p>
            <a:pPr lvl="1"/>
            <a:r>
              <a:rPr lang="en-US" sz="2000" b="0" i="0" u="none" strike="noStrike" baseline="0" dirty="0">
                <a:solidFill>
                  <a:srgbClr val="000000"/>
                </a:solidFill>
              </a:rPr>
              <a:t>STEM $1M</a:t>
            </a:r>
          </a:p>
          <a:p>
            <a:r>
              <a:rPr lang="en-US" sz="2400" dirty="0">
                <a:solidFill>
                  <a:srgbClr val="000000"/>
                </a:solidFill>
              </a:rPr>
              <a:t>Hosting Briefings to invite community members to learn about Crafton</a:t>
            </a:r>
            <a:r>
              <a:rPr lang="en-US" sz="2400" b="0" i="0" u="none" strike="noStrike" baseline="0" dirty="0">
                <a:solidFill>
                  <a:srgbClr val="000000"/>
                </a:solidFill>
              </a:rPr>
              <a:t> </a:t>
            </a:r>
          </a:p>
          <a:p>
            <a:r>
              <a:rPr lang="en-US" sz="2400" b="0" i="0" u="none" strike="noStrike" baseline="0" dirty="0">
                <a:solidFill>
                  <a:srgbClr val="000000"/>
                </a:solidFill>
              </a:rPr>
              <a:t>Identify 60-70 individuals to interview</a:t>
            </a:r>
          </a:p>
        </p:txBody>
      </p:sp>
      <p:pic>
        <p:nvPicPr>
          <p:cNvPr id="3" name="Picture 2">
            <a:extLst>
              <a:ext uri="{FF2B5EF4-FFF2-40B4-BE49-F238E27FC236}">
                <a16:creationId xmlns:a16="http://schemas.microsoft.com/office/drawing/2014/main" id="{4D997888-6D48-1369-0C63-76B24FD874A2}"/>
              </a:ext>
            </a:extLst>
          </p:cNvPr>
          <p:cNvPicPr>
            <a:picLocks noChangeAspect="1"/>
          </p:cNvPicPr>
          <p:nvPr/>
        </p:nvPicPr>
        <p:blipFill>
          <a:blip r:embed="rId3"/>
          <a:stretch>
            <a:fillRect/>
          </a:stretch>
        </p:blipFill>
        <p:spPr>
          <a:xfrm>
            <a:off x="6944591" y="432275"/>
            <a:ext cx="4409209" cy="1045815"/>
          </a:xfrm>
          <a:prstGeom prst="rect">
            <a:avLst/>
          </a:prstGeom>
        </p:spPr>
      </p:pic>
    </p:spTree>
    <p:extLst>
      <p:ext uri="{BB962C8B-B14F-4D97-AF65-F5344CB8AC3E}">
        <p14:creationId xmlns:p14="http://schemas.microsoft.com/office/powerpoint/2010/main" val="951082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A8CEC-AE09-9DDC-2CAC-565F28107394}"/>
              </a:ext>
            </a:extLst>
          </p:cNvPr>
          <p:cNvSpPr>
            <a:spLocks noGrp="1"/>
          </p:cNvSpPr>
          <p:nvPr>
            <p:ph type="title"/>
          </p:nvPr>
        </p:nvSpPr>
        <p:spPr/>
        <p:txBody>
          <a:bodyPr/>
          <a:lstStyle/>
          <a:p>
            <a:r>
              <a:rPr lang="en-US" dirty="0"/>
              <a:t>You’re invited!</a:t>
            </a:r>
            <a:br>
              <a:rPr lang="en-US" dirty="0"/>
            </a:br>
            <a:r>
              <a:rPr lang="en-US" dirty="0"/>
              <a:t>Groundbreaking Ceremony </a:t>
            </a:r>
            <a:r>
              <a:rPr lang="en-US" sz="4400" b="0" i="0" u="none" strike="noStrike" baseline="0" dirty="0">
                <a:solidFill>
                  <a:srgbClr val="000000"/>
                </a:solidFill>
              </a:rPr>
              <a:t>Jan 20 at 1 p.m.</a:t>
            </a:r>
            <a:endParaRPr lang="en-US" dirty="0"/>
          </a:p>
        </p:txBody>
      </p:sp>
      <p:pic>
        <p:nvPicPr>
          <p:cNvPr id="6" name="Content Placeholder 5" descr="A picture containing text, sign&#10;&#10;Description automatically generated">
            <a:extLst>
              <a:ext uri="{FF2B5EF4-FFF2-40B4-BE49-F238E27FC236}">
                <a16:creationId xmlns:a16="http://schemas.microsoft.com/office/drawing/2014/main" id="{098D4643-81BC-7EC8-D9F7-2583E7EA3F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4662" y="1825625"/>
            <a:ext cx="8702676" cy="4351338"/>
          </a:xfrm>
        </p:spPr>
      </p:pic>
    </p:spTree>
    <p:extLst>
      <p:ext uri="{BB962C8B-B14F-4D97-AF65-F5344CB8AC3E}">
        <p14:creationId xmlns:p14="http://schemas.microsoft.com/office/powerpoint/2010/main" val="601872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A8CEC-AE09-9DDC-2CAC-565F28107394}"/>
              </a:ext>
            </a:extLst>
          </p:cNvPr>
          <p:cNvSpPr>
            <a:spLocks noGrp="1"/>
          </p:cNvSpPr>
          <p:nvPr>
            <p:ph type="title"/>
          </p:nvPr>
        </p:nvSpPr>
        <p:spPr/>
        <p:txBody>
          <a:bodyPr/>
          <a:lstStyle/>
          <a:p>
            <a:r>
              <a:rPr lang="en-US"/>
              <a:t>You’re invited!</a:t>
            </a:r>
            <a:br>
              <a:rPr lang="en-US"/>
            </a:br>
            <a:r>
              <a:rPr lang="en-US"/>
              <a:t>Naming Ceremony </a:t>
            </a:r>
            <a:r>
              <a:rPr lang="en-US" sz="4400" b="0" i="0" u="none" strike="noStrike" baseline="0">
                <a:solidFill>
                  <a:srgbClr val="000000"/>
                </a:solidFill>
              </a:rPr>
              <a:t>Jan 21 at 1 p.m.</a:t>
            </a:r>
            <a:endParaRPr lang="en-US" dirty="0"/>
          </a:p>
        </p:txBody>
      </p:sp>
      <p:pic>
        <p:nvPicPr>
          <p:cNvPr id="7" name="Content Placeholder 6" descr="Diagram&#10;&#10;Description automatically generated">
            <a:extLst>
              <a:ext uri="{FF2B5EF4-FFF2-40B4-BE49-F238E27FC236}">
                <a16:creationId xmlns:a16="http://schemas.microsoft.com/office/drawing/2014/main" id="{7993B0ED-C722-1E13-FFCD-06E59EC676B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93567" y="1646555"/>
            <a:ext cx="6204865" cy="4846320"/>
          </a:xfrm>
        </p:spPr>
      </p:pic>
    </p:spTree>
    <p:extLst>
      <p:ext uri="{BB962C8B-B14F-4D97-AF65-F5344CB8AC3E}">
        <p14:creationId xmlns:p14="http://schemas.microsoft.com/office/powerpoint/2010/main" val="139282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A8CEC-AE09-9DDC-2CAC-565F28107394}"/>
              </a:ext>
            </a:extLst>
          </p:cNvPr>
          <p:cNvSpPr>
            <a:spLocks noGrp="1"/>
          </p:cNvSpPr>
          <p:nvPr>
            <p:ph type="title"/>
          </p:nvPr>
        </p:nvSpPr>
        <p:spPr/>
        <p:txBody>
          <a:bodyPr>
            <a:normAutofit fontScale="90000"/>
          </a:bodyPr>
          <a:lstStyle/>
          <a:p>
            <a:r>
              <a:rPr lang="en-US" dirty="0"/>
              <a:t>You’re invited!</a:t>
            </a:r>
            <a:br>
              <a:rPr lang="en-US" dirty="0"/>
            </a:br>
            <a:r>
              <a:rPr lang="en-US" dirty="0"/>
              <a:t>Night Out at Crafton Fundraiser </a:t>
            </a:r>
            <a:br>
              <a:rPr lang="en-US" dirty="0"/>
            </a:br>
            <a:r>
              <a:rPr lang="en-US" dirty="0"/>
              <a:t>April 6 at 5:30</a:t>
            </a:r>
            <a:r>
              <a:rPr lang="en-US" sz="4400" b="0" i="0" u="none" strike="noStrike" baseline="0" dirty="0">
                <a:solidFill>
                  <a:srgbClr val="000000"/>
                </a:solidFill>
              </a:rPr>
              <a:t> p.m.</a:t>
            </a:r>
            <a:endParaRPr lang="en-US" dirty="0"/>
          </a:p>
        </p:txBody>
      </p:sp>
      <p:pic>
        <p:nvPicPr>
          <p:cNvPr id="5" name="Content Placeholder 4">
            <a:extLst>
              <a:ext uri="{FF2B5EF4-FFF2-40B4-BE49-F238E27FC236}">
                <a16:creationId xmlns:a16="http://schemas.microsoft.com/office/drawing/2014/main" id="{A9A714C3-3A24-7260-863E-ECF9D8CE3620}"/>
              </a:ext>
            </a:extLst>
          </p:cNvPr>
          <p:cNvPicPr>
            <a:picLocks noGrp="1" noChangeAspect="1"/>
          </p:cNvPicPr>
          <p:nvPr>
            <p:ph idx="1"/>
          </p:nvPr>
        </p:nvPicPr>
        <p:blipFill>
          <a:blip r:embed="rId3"/>
          <a:stretch>
            <a:fillRect/>
          </a:stretch>
        </p:blipFill>
        <p:spPr>
          <a:xfrm>
            <a:off x="3335848" y="1897546"/>
            <a:ext cx="5212080" cy="4146239"/>
          </a:xfrm>
          <a:prstGeom prst="rect">
            <a:avLst/>
          </a:prstGeom>
        </p:spPr>
      </p:pic>
    </p:spTree>
    <p:extLst>
      <p:ext uri="{BB962C8B-B14F-4D97-AF65-F5344CB8AC3E}">
        <p14:creationId xmlns:p14="http://schemas.microsoft.com/office/powerpoint/2010/main" val="3923771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700" kern="1200">
                <a:solidFill>
                  <a:schemeClr val="tx1"/>
                </a:solidFill>
                <a:latin typeface="+mj-lt"/>
                <a:ea typeface="+mj-ea"/>
                <a:cs typeface="+mj-cs"/>
              </a:rPr>
              <a:t>Welcome!</a:t>
            </a:r>
            <a:br>
              <a:rPr lang="en-US" sz="3700" kern="1200">
                <a:solidFill>
                  <a:schemeClr val="tx1"/>
                </a:solidFill>
                <a:latin typeface="+mj-lt"/>
                <a:ea typeface="+mj-ea"/>
                <a:cs typeface="+mj-cs"/>
              </a:rPr>
            </a:br>
            <a:r>
              <a:rPr lang="en-US" sz="3700" kern="1200">
                <a:solidFill>
                  <a:schemeClr val="tx1"/>
                </a:solidFill>
                <a:latin typeface="+mj-lt"/>
                <a:ea typeface="+mj-ea"/>
                <a:cs typeface="+mj-cs"/>
              </a:rPr>
              <a:t> </a:t>
            </a:r>
            <a:br>
              <a:rPr lang="en-US" sz="3700" kern="1200">
                <a:solidFill>
                  <a:schemeClr val="tx1"/>
                </a:solidFill>
                <a:latin typeface="+mj-lt"/>
                <a:ea typeface="+mj-ea"/>
                <a:cs typeface="+mj-cs"/>
              </a:rPr>
            </a:br>
            <a:r>
              <a:rPr lang="en-US" sz="3700" b="1" kern="1200">
                <a:solidFill>
                  <a:schemeClr val="tx1"/>
                </a:solidFill>
                <a:latin typeface="+mj-lt"/>
                <a:ea typeface="+mj-ea"/>
                <a:cs typeface="+mj-cs"/>
              </a:rPr>
              <a:t>Ericka Sherman</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Basic Needs Coordinator</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a:extLst>
              <a:ext uri="{FF2B5EF4-FFF2-40B4-BE49-F238E27FC236}">
                <a16:creationId xmlns:a16="http://schemas.microsoft.com/office/drawing/2014/main" id="{04F97F3C-65D7-2134-92C9-A6D8AEECAC17}"/>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32181" t="12461" r="21301" b="20186"/>
          <a:stretch/>
        </p:blipFill>
        <p:spPr>
          <a:xfrm rot="5400000">
            <a:off x="6378821" y="978633"/>
            <a:ext cx="5553193" cy="4522734"/>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8179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0E1CF6-59F4-4846-8349-824D61A8DD3C}"/>
              </a:ext>
            </a:extLst>
          </p:cNvPr>
          <p:cNvSpPr txBox="1"/>
          <p:nvPr/>
        </p:nvSpPr>
        <p:spPr>
          <a:xfrm>
            <a:off x="630803" y="3288963"/>
            <a:ext cx="2238955" cy="1785104"/>
          </a:xfrm>
          <a:prstGeom prst="rect">
            <a:avLst/>
          </a:prstGeom>
          <a:noFill/>
        </p:spPr>
        <p:txBody>
          <a:bodyPr wrap="square" lIns="0" tIns="0" rIns="0" bIns="0" rtlCol="0">
            <a:spAutoFit/>
          </a:bodyPr>
          <a:lstStyle/>
          <a:p>
            <a:r>
              <a:rPr lang="en-US" sz="2000" b="1" dirty="0">
                <a:latin typeface="GILLSANS-MEDIUM" panose="020B0502020104020203" pitchFamily="34" charset="77"/>
                <a:ea typeface="Fira Sans Book" panose="020B0503050000020004" pitchFamily="34" charset="0"/>
                <a:cs typeface="Arial" panose="020B0604020202020204" pitchFamily="34" charset="0"/>
              </a:rPr>
              <a:t># of students who received direct support from the Foundation last year.</a:t>
            </a:r>
          </a:p>
          <a:p>
            <a:r>
              <a:rPr lang="en-US" sz="2000" dirty="0">
                <a:latin typeface="GILLSANS-MEDIUM" panose="020B0502020104020203" pitchFamily="34" charset="77"/>
                <a:ea typeface="Fira Sans Book" panose="020B0503050000020004" pitchFamily="34" charset="0"/>
                <a:cs typeface="Arial" panose="020B0604020202020204" pitchFamily="34" charset="0"/>
              </a:rPr>
              <a:t> </a:t>
            </a:r>
          </a:p>
          <a:p>
            <a:endParaRPr lang="en-US" sz="1600" dirty="0">
              <a:latin typeface="GILLSANS-MEDIUM" panose="020B0502020104020203" pitchFamily="34" charset="77"/>
              <a:ea typeface="Fira Sans Book" panose="020B050305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679571AE-D0E2-AE4F-81F2-2C5391C7CF6B}"/>
              </a:ext>
            </a:extLst>
          </p:cNvPr>
          <p:cNvSpPr txBox="1"/>
          <p:nvPr/>
        </p:nvSpPr>
        <p:spPr>
          <a:xfrm>
            <a:off x="609599" y="2148941"/>
            <a:ext cx="2281361" cy="615553"/>
          </a:xfrm>
          <a:prstGeom prst="rect">
            <a:avLst/>
          </a:prstGeom>
          <a:noFill/>
        </p:spPr>
        <p:txBody>
          <a:bodyPr wrap="square" lIns="0" tIns="0" rIns="0" bIns="0" rtlCol="0">
            <a:spAutoFit/>
          </a:bodyPr>
          <a:lstStyle/>
          <a:p>
            <a:r>
              <a:rPr lang="en-US" sz="4000" b="1" dirty="0">
                <a:latin typeface="Gill Sans" panose="020B0502020104020203" pitchFamily="34" charset="77"/>
                <a:ea typeface="Fira Sans Book" panose="020B0503050000020004" pitchFamily="34" charset="0"/>
                <a:cs typeface="Arial" panose="020B0604020202020204" pitchFamily="34" charset="0"/>
              </a:rPr>
              <a:t>762</a:t>
            </a:r>
          </a:p>
        </p:txBody>
      </p:sp>
      <p:sp>
        <p:nvSpPr>
          <p:cNvPr id="7" name="TextBox 6">
            <a:extLst>
              <a:ext uri="{FF2B5EF4-FFF2-40B4-BE49-F238E27FC236}">
                <a16:creationId xmlns:a16="http://schemas.microsoft.com/office/drawing/2014/main" id="{ED01437C-7862-1143-8777-F2A4C68466C8}"/>
              </a:ext>
            </a:extLst>
          </p:cNvPr>
          <p:cNvSpPr txBox="1"/>
          <p:nvPr/>
        </p:nvSpPr>
        <p:spPr>
          <a:xfrm>
            <a:off x="3511825" y="2148941"/>
            <a:ext cx="2281361" cy="615553"/>
          </a:xfrm>
          <a:prstGeom prst="rect">
            <a:avLst/>
          </a:prstGeom>
          <a:noFill/>
        </p:spPr>
        <p:txBody>
          <a:bodyPr wrap="square" lIns="0" tIns="0" rIns="0" bIns="0" rtlCol="0">
            <a:spAutoFit/>
          </a:bodyPr>
          <a:lstStyle/>
          <a:p>
            <a:r>
              <a:rPr lang="en-US" sz="4000" b="1" dirty="0">
                <a:latin typeface="Gill Sans MT" panose="020B0502020104020203" pitchFamily="34" charset="77"/>
                <a:ea typeface="Fira Sans" panose="020B0503050000020004" pitchFamily="34" charset="0"/>
                <a:cs typeface="Arial" panose="020B0604020202020204" pitchFamily="34" charset="0"/>
              </a:rPr>
              <a:t>407%</a:t>
            </a:r>
            <a:endParaRPr lang="en-US" sz="4000" b="1" dirty="0">
              <a:latin typeface="Gill Sans MT" panose="020B0502020104020203" pitchFamily="34" charset="77"/>
              <a:ea typeface="Fira Sans Book" panose="020B0503050000020004" pitchFamily="34" charset="0"/>
              <a:cs typeface="Arial" panose="020B0604020202020204" pitchFamily="34" charset="0"/>
            </a:endParaRPr>
          </a:p>
        </p:txBody>
      </p:sp>
      <p:sp>
        <p:nvSpPr>
          <p:cNvPr id="9" name="TextBox 8">
            <a:extLst>
              <a:ext uri="{FF2B5EF4-FFF2-40B4-BE49-F238E27FC236}">
                <a16:creationId xmlns:a16="http://schemas.microsoft.com/office/drawing/2014/main" id="{190D4DBD-4607-1846-9E4F-8E4C2DBB3DFD}"/>
              </a:ext>
            </a:extLst>
          </p:cNvPr>
          <p:cNvSpPr txBox="1"/>
          <p:nvPr/>
        </p:nvSpPr>
        <p:spPr>
          <a:xfrm>
            <a:off x="6418674" y="3288963"/>
            <a:ext cx="2238955" cy="1846659"/>
          </a:xfrm>
          <a:prstGeom prst="rect">
            <a:avLst/>
          </a:prstGeom>
          <a:noFill/>
        </p:spPr>
        <p:txBody>
          <a:bodyPr wrap="square" lIns="0" tIns="0" rIns="0" bIns="0" rtlCol="0">
            <a:spAutoFit/>
          </a:bodyPr>
          <a:lstStyle/>
          <a:p>
            <a:r>
              <a:rPr lang="en-US" sz="2000" b="1" dirty="0">
                <a:latin typeface="Gill Sans" panose="020B0502020104020203" pitchFamily="34" charset="77"/>
                <a:ea typeface="Fira Sans" panose="020B0503050000020004" pitchFamily="34" charset="0"/>
                <a:cs typeface="Arial" panose="020B0604020202020204" pitchFamily="34" charset="0"/>
              </a:rPr>
              <a:t>Licensing Fees</a:t>
            </a:r>
          </a:p>
          <a:p>
            <a:endParaRPr lang="en-US" sz="2000" b="1" dirty="0">
              <a:latin typeface="Gill Sans" panose="020B0502020104020203" pitchFamily="34" charset="77"/>
              <a:ea typeface="Fira Sans" panose="020B0503050000020004" pitchFamily="34" charset="0"/>
              <a:cs typeface="Arial" panose="020B0604020202020204" pitchFamily="34" charset="0"/>
            </a:endParaRPr>
          </a:p>
          <a:p>
            <a:r>
              <a:rPr lang="en-US" sz="2000" dirty="0">
                <a:latin typeface="Gill Sans" panose="020B0502020104020203" pitchFamily="34" charset="77"/>
                <a:ea typeface="Fira Sans" panose="020B0503050000020004" pitchFamily="34" charset="0"/>
                <a:cs typeface="Arial" panose="020B0604020202020204" pitchFamily="34" charset="0"/>
              </a:rPr>
              <a:t>$69,195 to support 277 Paramedic, Fire, Rad Tech, Respiratory  Graduates</a:t>
            </a:r>
          </a:p>
        </p:txBody>
      </p:sp>
      <p:sp>
        <p:nvSpPr>
          <p:cNvPr id="10" name="TextBox 9">
            <a:extLst>
              <a:ext uri="{FF2B5EF4-FFF2-40B4-BE49-F238E27FC236}">
                <a16:creationId xmlns:a16="http://schemas.microsoft.com/office/drawing/2014/main" id="{A1EE20F6-5FCF-AC43-ABF0-755E4C4DB3F8}"/>
              </a:ext>
            </a:extLst>
          </p:cNvPr>
          <p:cNvSpPr txBox="1"/>
          <p:nvPr/>
        </p:nvSpPr>
        <p:spPr>
          <a:xfrm>
            <a:off x="6422003" y="2148941"/>
            <a:ext cx="2281361" cy="615553"/>
          </a:xfrm>
          <a:prstGeom prst="rect">
            <a:avLst/>
          </a:prstGeom>
          <a:noFill/>
        </p:spPr>
        <p:txBody>
          <a:bodyPr wrap="square" lIns="0" tIns="0" rIns="0" bIns="0" rtlCol="0">
            <a:spAutoFit/>
          </a:bodyPr>
          <a:lstStyle/>
          <a:p>
            <a:r>
              <a:rPr lang="en-US" sz="4000" b="1" dirty="0">
                <a:latin typeface="Gill Sans" panose="020B0502020104020203" pitchFamily="34" charset="77"/>
                <a:ea typeface="Fira Sans" panose="020B0503050000020004" pitchFamily="34" charset="0"/>
                <a:cs typeface="Arial" panose="020B0604020202020204" pitchFamily="34" charset="0"/>
              </a:rPr>
              <a:t>277</a:t>
            </a:r>
            <a:endParaRPr lang="en-US" sz="4000" b="1" dirty="0">
              <a:latin typeface="Gill Sans" panose="020B0502020104020203" pitchFamily="34" charset="77"/>
              <a:ea typeface="Fira Sans Book" panose="020B0503050000020004" pitchFamily="34" charset="0"/>
              <a:cs typeface="Arial" panose="020B0604020202020204" pitchFamily="34" charset="0"/>
            </a:endParaRPr>
          </a:p>
        </p:txBody>
      </p:sp>
      <p:sp>
        <p:nvSpPr>
          <p:cNvPr id="13" name="TextBox 12">
            <a:extLst>
              <a:ext uri="{FF2B5EF4-FFF2-40B4-BE49-F238E27FC236}">
                <a16:creationId xmlns:a16="http://schemas.microsoft.com/office/drawing/2014/main" id="{A1A428B0-CA19-F54D-A2BF-AE9C20FD0B25}"/>
              </a:ext>
            </a:extLst>
          </p:cNvPr>
          <p:cNvSpPr txBox="1"/>
          <p:nvPr/>
        </p:nvSpPr>
        <p:spPr>
          <a:xfrm>
            <a:off x="9332180" y="2148941"/>
            <a:ext cx="2555019" cy="615553"/>
          </a:xfrm>
          <a:prstGeom prst="rect">
            <a:avLst/>
          </a:prstGeom>
          <a:noFill/>
        </p:spPr>
        <p:txBody>
          <a:bodyPr wrap="square" lIns="0" tIns="0" rIns="0" bIns="0" rtlCol="0">
            <a:spAutoFit/>
          </a:bodyPr>
          <a:lstStyle/>
          <a:p>
            <a:r>
              <a:rPr lang="en-US" sz="4000" b="1" dirty="0">
                <a:latin typeface="Gill Sans" panose="020B0502020104020203" pitchFamily="34" charset="77"/>
                <a:ea typeface="Fira Sans Book" panose="020B0503050000020004" pitchFamily="34" charset="0"/>
                <a:cs typeface="Arial" panose="020B0604020202020204" pitchFamily="34" charset="0"/>
              </a:rPr>
              <a:t>$226,500</a:t>
            </a:r>
          </a:p>
        </p:txBody>
      </p:sp>
      <p:sp>
        <p:nvSpPr>
          <p:cNvPr id="16" name="Rectangle 15"/>
          <p:cNvSpPr/>
          <p:nvPr/>
        </p:nvSpPr>
        <p:spPr>
          <a:xfrm>
            <a:off x="616017" y="2888975"/>
            <a:ext cx="1094945" cy="102915"/>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7" name="Rectangle 16"/>
          <p:cNvSpPr/>
          <p:nvPr/>
        </p:nvSpPr>
        <p:spPr>
          <a:xfrm>
            <a:off x="3511825" y="2888975"/>
            <a:ext cx="1094945" cy="102915"/>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8" name="Rectangle 17"/>
          <p:cNvSpPr/>
          <p:nvPr/>
        </p:nvSpPr>
        <p:spPr>
          <a:xfrm>
            <a:off x="6443207" y="2888975"/>
            <a:ext cx="1094945" cy="102915"/>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9" name="Rectangle 18"/>
          <p:cNvSpPr/>
          <p:nvPr/>
        </p:nvSpPr>
        <p:spPr>
          <a:xfrm>
            <a:off x="9339015" y="2888975"/>
            <a:ext cx="1094945" cy="102915"/>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20" name="Title 2"/>
          <p:cNvSpPr txBox="1">
            <a:spLocks/>
          </p:cNvSpPr>
          <p:nvPr/>
        </p:nvSpPr>
        <p:spPr>
          <a:xfrm>
            <a:off x="500515" y="807888"/>
            <a:ext cx="10853286" cy="453633"/>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r>
              <a:rPr lang="en-US" sz="4000" dirty="0">
                <a:latin typeface="Gill Sans" panose="020B0502020104020203" pitchFamily="34" charset="77"/>
              </a:rPr>
              <a:t>How We Support Students</a:t>
            </a:r>
          </a:p>
        </p:txBody>
      </p:sp>
      <p:sp>
        <p:nvSpPr>
          <p:cNvPr id="5" name="TextBox 4">
            <a:extLst>
              <a:ext uri="{FF2B5EF4-FFF2-40B4-BE49-F238E27FC236}">
                <a16:creationId xmlns:a16="http://schemas.microsoft.com/office/drawing/2014/main" id="{E23B05D6-D323-9682-C8DD-EC6F04362937}"/>
              </a:ext>
            </a:extLst>
          </p:cNvPr>
          <p:cNvSpPr txBox="1"/>
          <p:nvPr/>
        </p:nvSpPr>
        <p:spPr>
          <a:xfrm>
            <a:off x="3048886" y="3244334"/>
            <a:ext cx="2554472" cy="2215991"/>
          </a:xfrm>
          <a:prstGeom prst="rect">
            <a:avLst/>
          </a:prstGeom>
          <a:noFill/>
        </p:spPr>
        <p:txBody>
          <a:bodyPr wrap="square">
            <a:spAutoFit/>
          </a:bodyPr>
          <a:lstStyle/>
          <a:p>
            <a:r>
              <a:rPr lang="en-US" sz="2000" b="1" dirty="0">
                <a:latin typeface="Gill Sans" panose="020B0502020104020203" pitchFamily="34" charset="77"/>
                <a:ea typeface="Fira Sans" panose="020B0503050000020004" pitchFamily="34" charset="0"/>
                <a:cs typeface="Arial" panose="020B0604020202020204" pitchFamily="34" charset="0"/>
              </a:rPr>
              <a:t>Emergency Grants</a:t>
            </a:r>
          </a:p>
          <a:p>
            <a:r>
              <a:rPr lang="en-US" sz="2000" b="1" dirty="0">
                <a:latin typeface="Gill Sans" panose="020B0502020104020203" pitchFamily="34" charset="77"/>
                <a:ea typeface="Fira Sans" panose="020B0503050000020004" pitchFamily="34" charset="0"/>
                <a:cs typeface="Arial" panose="020B0604020202020204" pitchFamily="34" charset="0"/>
              </a:rPr>
              <a:t>2022</a:t>
            </a:r>
          </a:p>
          <a:p>
            <a:r>
              <a:rPr lang="en-US" sz="2000" dirty="0">
                <a:latin typeface="Gill Sans" panose="020B0502020104020203" pitchFamily="34" charset="77"/>
                <a:ea typeface="Fira Sans" panose="020B0503050000020004" pitchFamily="34" charset="0"/>
                <a:cs typeface="Arial" panose="020B0604020202020204" pitchFamily="34" charset="0"/>
              </a:rPr>
              <a:t>$18,763 – 41 students</a:t>
            </a:r>
          </a:p>
          <a:p>
            <a:endParaRPr lang="en-US" sz="2000" dirty="0">
              <a:latin typeface="Gill Sans" panose="020B0502020104020203" pitchFamily="34" charset="77"/>
              <a:ea typeface="Fira Sans" panose="020B0503050000020004" pitchFamily="34" charset="0"/>
              <a:cs typeface="Arial" panose="020B0604020202020204" pitchFamily="34" charset="0"/>
            </a:endParaRPr>
          </a:p>
          <a:p>
            <a:r>
              <a:rPr lang="en-US" sz="2000" b="1" dirty="0">
                <a:latin typeface="Gill Sans" panose="020B0502020104020203" pitchFamily="34" charset="77"/>
                <a:ea typeface="Fira Sans" panose="020B0503050000020004" pitchFamily="34" charset="0"/>
                <a:cs typeface="Arial" panose="020B0604020202020204" pitchFamily="34" charset="0"/>
              </a:rPr>
              <a:t>2018</a:t>
            </a:r>
          </a:p>
          <a:p>
            <a:r>
              <a:rPr lang="en-US" sz="2000" dirty="0">
                <a:latin typeface="Gill Sans" panose="020B0502020104020203" pitchFamily="34" charset="77"/>
                <a:ea typeface="Fira Sans" panose="020B0503050000020004" pitchFamily="34" charset="0"/>
                <a:cs typeface="Arial" panose="020B0604020202020204" pitchFamily="34" charset="0"/>
              </a:rPr>
              <a:t>$3,700 – 10 students</a:t>
            </a:r>
          </a:p>
          <a:p>
            <a:endParaRPr lang="en-US" sz="1800" b="1" dirty="0">
              <a:latin typeface="Gill Sans" panose="020B0502020104020203" pitchFamily="34" charset="77"/>
              <a:ea typeface="Fira Sans" panose="020B0503050000020004" pitchFamily="34" charset="0"/>
              <a:cs typeface="Arial" panose="020B0604020202020204" pitchFamily="34" charset="0"/>
            </a:endParaRPr>
          </a:p>
        </p:txBody>
      </p:sp>
      <p:sp>
        <p:nvSpPr>
          <p:cNvPr id="8" name="TextBox 7">
            <a:extLst>
              <a:ext uri="{FF2B5EF4-FFF2-40B4-BE49-F238E27FC236}">
                <a16:creationId xmlns:a16="http://schemas.microsoft.com/office/drawing/2014/main" id="{125E48B3-B39F-4760-5C90-DBEE767D3B77}"/>
              </a:ext>
            </a:extLst>
          </p:cNvPr>
          <p:cNvSpPr txBox="1"/>
          <p:nvPr/>
        </p:nvSpPr>
        <p:spPr>
          <a:xfrm>
            <a:off x="9339015" y="3244334"/>
            <a:ext cx="2238955" cy="2462213"/>
          </a:xfrm>
          <a:prstGeom prst="rect">
            <a:avLst/>
          </a:prstGeom>
          <a:noFill/>
        </p:spPr>
        <p:txBody>
          <a:bodyPr wrap="square" lIns="0" tIns="0" rIns="0" bIns="0" rtlCol="0">
            <a:spAutoFit/>
          </a:bodyPr>
          <a:lstStyle/>
          <a:p>
            <a:r>
              <a:rPr lang="en-US" sz="2000" b="1" dirty="0">
                <a:latin typeface="Gill Sans" panose="020B0502020104020203" pitchFamily="34" charset="77"/>
                <a:ea typeface="Fira Sans" panose="020B0503050000020004" pitchFamily="34" charset="0"/>
                <a:cs typeface="Arial" panose="020B0604020202020204" pitchFamily="34" charset="0"/>
              </a:rPr>
              <a:t>Scholarships</a:t>
            </a:r>
          </a:p>
          <a:p>
            <a:r>
              <a:rPr lang="en-US" sz="2000" b="1" dirty="0">
                <a:latin typeface="Gill Sans" panose="020B0502020104020203" pitchFamily="34" charset="77"/>
                <a:ea typeface="Fira Sans" panose="020B0503050000020004" pitchFamily="34" charset="0"/>
                <a:cs typeface="Arial" panose="020B0604020202020204" pitchFamily="34" charset="0"/>
              </a:rPr>
              <a:t>2022</a:t>
            </a:r>
          </a:p>
          <a:p>
            <a:r>
              <a:rPr lang="en-US" sz="2000" dirty="0">
                <a:latin typeface="Gill Sans" panose="020B0502020104020203" pitchFamily="34" charset="77"/>
                <a:ea typeface="Fira Sans" panose="020B0503050000020004" pitchFamily="34" charset="0"/>
                <a:cs typeface="Arial" panose="020B0604020202020204" pitchFamily="34" charset="0"/>
              </a:rPr>
              <a:t>$226,500 – 143 students</a:t>
            </a:r>
          </a:p>
          <a:p>
            <a:endParaRPr lang="en-US" sz="2000" b="1" dirty="0">
              <a:latin typeface="Gill Sans" panose="020B0502020104020203" pitchFamily="34" charset="77"/>
              <a:ea typeface="Fira Sans" panose="020B0503050000020004" pitchFamily="34" charset="0"/>
              <a:cs typeface="Arial" panose="020B0604020202020204" pitchFamily="34" charset="0"/>
            </a:endParaRPr>
          </a:p>
          <a:p>
            <a:r>
              <a:rPr lang="en-US" sz="2000" b="1" dirty="0">
                <a:latin typeface="Gill Sans" panose="020B0502020104020203" pitchFamily="34" charset="77"/>
                <a:ea typeface="Fira Sans" panose="020B0503050000020004" pitchFamily="34" charset="0"/>
                <a:cs typeface="Arial" panose="020B0604020202020204" pitchFamily="34" charset="0"/>
              </a:rPr>
              <a:t>2018</a:t>
            </a:r>
          </a:p>
          <a:p>
            <a:r>
              <a:rPr lang="en-US" sz="2000" dirty="0">
                <a:latin typeface="Gill Sans" panose="020B0502020104020203" pitchFamily="34" charset="77"/>
                <a:ea typeface="Fira Sans" panose="020B0503050000020004" pitchFamily="34" charset="0"/>
                <a:cs typeface="Arial" panose="020B0604020202020204" pitchFamily="34" charset="0"/>
              </a:rPr>
              <a:t>$114,000 – 127 students</a:t>
            </a:r>
          </a:p>
        </p:txBody>
      </p:sp>
      <p:sp>
        <p:nvSpPr>
          <p:cNvPr id="2" name="Arrow: Right 1">
            <a:extLst>
              <a:ext uri="{FF2B5EF4-FFF2-40B4-BE49-F238E27FC236}">
                <a16:creationId xmlns:a16="http://schemas.microsoft.com/office/drawing/2014/main" id="{CA216F8A-8237-AF72-BD03-E1E93C3FEFFC}"/>
              </a:ext>
            </a:extLst>
          </p:cNvPr>
          <p:cNvSpPr/>
          <p:nvPr/>
        </p:nvSpPr>
        <p:spPr>
          <a:xfrm rot="16200000">
            <a:off x="2863012" y="2391058"/>
            <a:ext cx="736061" cy="259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06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Growth over the past 5 years</a:t>
            </a:r>
          </a:p>
        </p:txBody>
      </p:sp>
      <p:graphicFrame>
        <p:nvGraphicFramePr>
          <p:cNvPr id="10" name="Content Placeholder 9">
            <a:extLst>
              <a:ext uri="{FF2B5EF4-FFF2-40B4-BE49-F238E27FC236}">
                <a16:creationId xmlns:a16="http://schemas.microsoft.com/office/drawing/2014/main" id="{B109112C-1486-933B-4913-4BF2553C3989}"/>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3891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0E1CF6-59F4-4846-8349-824D61A8DD3C}"/>
              </a:ext>
            </a:extLst>
          </p:cNvPr>
          <p:cNvSpPr txBox="1"/>
          <p:nvPr/>
        </p:nvSpPr>
        <p:spPr>
          <a:xfrm>
            <a:off x="630803" y="3288963"/>
            <a:ext cx="2238955" cy="2462213"/>
          </a:xfrm>
          <a:prstGeom prst="rect">
            <a:avLst/>
          </a:prstGeom>
          <a:noFill/>
        </p:spPr>
        <p:txBody>
          <a:bodyPr wrap="square" lIns="0" tIns="0" rIns="0" bIns="0" rtlCol="0">
            <a:spAutoFit/>
          </a:bodyPr>
          <a:lstStyle/>
          <a:p>
            <a:r>
              <a:rPr lang="en-US" sz="2000" b="1" dirty="0">
                <a:latin typeface="GILLSANS-MEDIUM" panose="020B0502020104020203" pitchFamily="34" charset="77"/>
                <a:ea typeface="Fira Sans Book" panose="020B0503050000020004" pitchFamily="34" charset="0"/>
                <a:cs typeface="Arial" panose="020B0604020202020204" pitchFamily="34" charset="0"/>
              </a:rPr>
              <a:t>Gala</a:t>
            </a:r>
          </a:p>
          <a:p>
            <a:r>
              <a:rPr lang="en-US" sz="2000" b="1" dirty="0">
                <a:latin typeface="GILLSANS-MEDIUM" panose="020B0502020104020203" pitchFamily="34" charset="77"/>
                <a:ea typeface="Fira Sans Book" panose="020B0503050000020004" pitchFamily="34" charset="0"/>
                <a:cs typeface="Arial" panose="020B0604020202020204" pitchFamily="34" charset="0"/>
              </a:rPr>
              <a:t>2022 </a:t>
            </a:r>
          </a:p>
          <a:p>
            <a:r>
              <a:rPr lang="en-US" sz="2000" dirty="0">
                <a:latin typeface="GILLSANS-MEDIUM" panose="020B0502020104020203" pitchFamily="34" charset="77"/>
                <a:ea typeface="Fira Sans Book" panose="020B0503050000020004" pitchFamily="34" charset="0"/>
                <a:cs typeface="Arial" panose="020B0604020202020204" pitchFamily="34" charset="0"/>
              </a:rPr>
              <a:t>$187,000</a:t>
            </a:r>
          </a:p>
          <a:p>
            <a:r>
              <a:rPr lang="en-US" sz="2000" dirty="0">
                <a:latin typeface="GILLSANS-MEDIUM" panose="020B0502020104020203" pitchFamily="34" charset="77"/>
                <a:ea typeface="Fira Sans Book" panose="020B0503050000020004" pitchFamily="34" charset="0"/>
                <a:cs typeface="Arial" panose="020B0604020202020204" pitchFamily="34" charset="0"/>
              </a:rPr>
              <a:t>336 Attendees</a:t>
            </a:r>
          </a:p>
          <a:p>
            <a:endParaRPr lang="en-US" sz="2000" dirty="0">
              <a:latin typeface="GILLSANS-MEDIUM" panose="020B0502020104020203" pitchFamily="34" charset="77"/>
              <a:ea typeface="Fira Sans Book" panose="020B0503050000020004" pitchFamily="34" charset="0"/>
              <a:cs typeface="Arial" panose="020B0604020202020204" pitchFamily="34" charset="0"/>
            </a:endParaRPr>
          </a:p>
          <a:p>
            <a:r>
              <a:rPr lang="en-US" sz="2000" b="1" dirty="0">
                <a:latin typeface="GILLSANS-MEDIUM" panose="020B0502020104020203" pitchFamily="34" charset="77"/>
                <a:ea typeface="Fira Sans Book" panose="020B0503050000020004" pitchFamily="34" charset="0"/>
                <a:cs typeface="Arial" panose="020B0604020202020204" pitchFamily="34" charset="0"/>
              </a:rPr>
              <a:t>2018</a:t>
            </a:r>
          </a:p>
          <a:p>
            <a:r>
              <a:rPr lang="en-US" sz="2000" dirty="0">
                <a:latin typeface="GILLSANS-MEDIUM" panose="020B0502020104020203" pitchFamily="34" charset="77"/>
                <a:ea typeface="Fira Sans Book" panose="020B0503050000020004" pitchFamily="34" charset="0"/>
                <a:cs typeface="Arial" panose="020B0604020202020204" pitchFamily="34" charset="0"/>
              </a:rPr>
              <a:t>$77,000</a:t>
            </a:r>
          </a:p>
          <a:p>
            <a:r>
              <a:rPr lang="en-US" sz="2000" dirty="0">
                <a:latin typeface="GILLSANS-MEDIUM" panose="020B0502020104020203" pitchFamily="34" charset="77"/>
                <a:ea typeface="Fira Sans Book" panose="020B0503050000020004" pitchFamily="34" charset="0"/>
                <a:cs typeface="Arial" panose="020B0604020202020204" pitchFamily="34" charset="0"/>
              </a:rPr>
              <a:t>216 Attendees</a:t>
            </a:r>
          </a:p>
        </p:txBody>
      </p:sp>
      <p:sp>
        <p:nvSpPr>
          <p:cNvPr id="4" name="TextBox 3">
            <a:extLst>
              <a:ext uri="{FF2B5EF4-FFF2-40B4-BE49-F238E27FC236}">
                <a16:creationId xmlns:a16="http://schemas.microsoft.com/office/drawing/2014/main" id="{679571AE-D0E2-AE4F-81F2-2C5391C7CF6B}"/>
              </a:ext>
            </a:extLst>
          </p:cNvPr>
          <p:cNvSpPr txBox="1"/>
          <p:nvPr/>
        </p:nvSpPr>
        <p:spPr>
          <a:xfrm>
            <a:off x="609599" y="2148941"/>
            <a:ext cx="2281361" cy="615553"/>
          </a:xfrm>
          <a:prstGeom prst="rect">
            <a:avLst/>
          </a:prstGeom>
          <a:noFill/>
        </p:spPr>
        <p:txBody>
          <a:bodyPr wrap="square" lIns="0" tIns="0" rIns="0" bIns="0" rtlCol="0">
            <a:spAutoFit/>
          </a:bodyPr>
          <a:lstStyle/>
          <a:p>
            <a:r>
              <a:rPr lang="en-US" sz="4000" b="1" dirty="0">
                <a:latin typeface="Gill Sans" panose="020B0502020104020203" pitchFamily="34" charset="77"/>
                <a:ea typeface="Fira Sans Book" panose="020B0503050000020004" pitchFamily="34" charset="0"/>
                <a:cs typeface="Arial" panose="020B0604020202020204" pitchFamily="34" charset="0"/>
              </a:rPr>
              <a:t>$187,000</a:t>
            </a:r>
          </a:p>
        </p:txBody>
      </p:sp>
      <p:sp>
        <p:nvSpPr>
          <p:cNvPr id="6" name="TextBox 5">
            <a:extLst>
              <a:ext uri="{FF2B5EF4-FFF2-40B4-BE49-F238E27FC236}">
                <a16:creationId xmlns:a16="http://schemas.microsoft.com/office/drawing/2014/main" id="{E4FD9BBB-969C-6F4C-A80C-4D54429A3A5A}"/>
              </a:ext>
            </a:extLst>
          </p:cNvPr>
          <p:cNvSpPr txBox="1"/>
          <p:nvPr/>
        </p:nvSpPr>
        <p:spPr>
          <a:xfrm>
            <a:off x="3533029" y="3288963"/>
            <a:ext cx="2238955" cy="2092881"/>
          </a:xfrm>
          <a:prstGeom prst="rect">
            <a:avLst/>
          </a:prstGeom>
          <a:noFill/>
        </p:spPr>
        <p:txBody>
          <a:bodyPr wrap="square" lIns="0" tIns="0" rIns="0" bIns="0" rtlCol="0">
            <a:spAutoFit/>
          </a:bodyPr>
          <a:lstStyle/>
          <a:p>
            <a:r>
              <a:rPr lang="en-US" sz="2000" b="1" dirty="0">
                <a:latin typeface="Gill Sans" panose="020B0502020104020203" pitchFamily="34" charset="77"/>
                <a:ea typeface="Fira Sans" panose="020B0503050000020004" pitchFamily="34" charset="0"/>
                <a:cs typeface="Arial" panose="020B0604020202020204" pitchFamily="34" charset="0"/>
              </a:rPr>
              <a:t>President’s Circle</a:t>
            </a:r>
          </a:p>
          <a:p>
            <a:r>
              <a:rPr lang="en-US" sz="2000" b="1" dirty="0">
                <a:latin typeface="Gill Sans" panose="020B0502020104020203" pitchFamily="34" charset="77"/>
                <a:ea typeface="Fira Sans" panose="020B0503050000020004" pitchFamily="34" charset="0"/>
                <a:cs typeface="Arial" panose="020B0604020202020204" pitchFamily="34" charset="0"/>
              </a:rPr>
              <a:t>2022</a:t>
            </a:r>
          </a:p>
          <a:p>
            <a:r>
              <a:rPr lang="en-US" sz="2000" dirty="0">
                <a:latin typeface="Gill Sans" panose="020B0502020104020203" pitchFamily="34" charset="77"/>
                <a:ea typeface="Fira Sans" panose="020B0503050000020004" pitchFamily="34" charset="0"/>
                <a:cs typeface="Arial" panose="020B0604020202020204" pitchFamily="34" charset="0"/>
              </a:rPr>
              <a:t>102 members</a:t>
            </a:r>
          </a:p>
          <a:p>
            <a:endParaRPr lang="en-US" sz="2000" dirty="0">
              <a:latin typeface="Gill Sans" panose="020B0502020104020203" pitchFamily="34" charset="77"/>
              <a:ea typeface="Fira Sans" panose="020B0503050000020004" pitchFamily="34" charset="0"/>
              <a:cs typeface="Arial" panose="020B0604020202020204" pitchFamily="34" charset="0"/>
            </a:endParaRPr>
          </a:p>
          <a:p>
            <a:r>
              <a:rPr lang="en-US" sz="2000" b="1" dirty="0">
                <a:latin typeface="Gill Sans" panose="020B0502020104020203" pitchFamily="34" charset="77"/>
                <a:ea typeface="Fira Sans" panose="020B0503050000020004" pitchFamily="34" charset="0"/>
                <a:cs typeface="Arial" panose="020B0604020202020204" pitchFamily="34" charset="0"/>
              </a:rPr>
              <a:t>2018</a:t>
            </a:r>
          </a:p>
          <a:p>
            <a:r>
              <a:rPr lang="en-US" sz="2000" dirty="0">
                <a:latin typeface="Gill Sans" panose="020B0502020104020203" pitchFamily="34" charset="77"/>
                <a:ea typeface="Fira Sans" panose="020B0503050000020004" pitchFamily="34" charset="0"/>
                <a:cs typeface="Arial" panose="020B0604020202020204" pitchFamily="34" charset="0"/>
              </a:rPr>
              <a:t>26 members</a:t>
            </a:r>
          </a:p>
          <a:p>
            <a:endParaRPr lang="en-US" sz="1600" b="1" dirty="0">
              <a:latin typeface="Gill Sans" panose="020B0502020104020203" pitchFamily="34" charset="77"/>
              <a:ea typeface="Fira Sans" panose="020B0503050000020004" pitchFamily="34" charset="0"/>
              <a:cs typeface="Arial" panose="020B0604020202020204" pitchFamily="34" charset="0"/>
            </a:endParaRPr>
          </a:p>
        </p:txBody>
      </p:sp>
      <p:sp>
        <p:nvSpPr>
          <p:cNvPr id="7" name="TextBox 6">
            <a:extLst>
              <a:ext uri="{FF2B5EF4-FFF2-40B4-BE49-F238E27FC236}">
                <a16:creationId xmlns:a16="http://schemas.microsoft.com/office/drawing/2014/main" id="{ED01437C-7862-1143-8777-F2A4C68466C8}"/>
              </a:ext>
            </a:extLst>
          </p:cNvPr>
          <p:cNvSpPr txBox="1"/>
          <p:nvPr/>
        </p:nvSpPr>
        <p:spPr>
          <a:xfrm>
            <a:off x="3511825" y="2148941"/>
            <a:ext cx="2281361" cy="615553"/>
          </a:xfrm>
          <a:prstGeom prst="rect">
            <a:avLst/>
          </a:prstGeom>
          <a:noFill/>
        </p:spPr>
        <p:txBody>
          <a:bodyPr wrap="square" lIns="0" tIns="0" rIns="0" bIns="0" rtlCol="0">
            <a:spAutoFit/>
          </a:bodyPr>
          <a:lstStyle/>
          <a:p>
            <a:r>
              <a:rPr lang="en-US" sz="4000" b="1" dirty="0">
                <a:latin typeface="Gill Sans MT" panose="020B0502020104020203" pitchFamily="34" charset="77"/>
                <a:ea typeface="Fira Sans Book" panose="020B0503050000020004" pitchFamily="34" charset="0"/>
                <a:cs typeface="Arial" panose="020B0604020202020204" pitchFamily="34" charset="0"/>
              </a:rPr>
              <a:t>293%</a:t>
            </a:r>
          </a:p>
        </p:txBody>
      </p:sp>
      <p:sp>
        <p:nvSpPr>
          <p:cNvPr id="9" name="TextBox 8">
            <a:extLst>
              <a:ext uri="{FF2B5EF4-FFF2-40B4-BE49-F238E27FC236}">
                <a16:creationId xmlns:a16="http://schemas.microsoft.com/office/drawing/2014/main" id="{190D4DBD-4607-1846-9E4F-8E4C2DBB3DFD}"/>
              </a:ext>
            </a:extLst>
          </p:cNvPr>
          <p:cNvSpPr txBox="1"/>
          <p:nvPr/>
        </p:nvSpPr>
        <p:spPr>
          <a:xfrm>
            <a:off x="6443207" y="3288963"/>
            <a:ext cx="2238955" cy="2708434"/>
          </a:xfrm>
          <a:prstGeom prst="rect">
            <a:avLst/>
          </a:prstGeom>
          <a:noFill/>
        </p:spPr>
        <p:txBody>
          <a:bodyPr wrap="square" lIns="0" tIns="0" rIns="0" bIns="0" rtlCol="0">
            <a:spAutoFit/>
          </a:bodyPr>
          <a:lstStyle/>
          <a:p>
            <a:r>
              <a:rPr lang="en-US" sz="2000" b="1" dirty="0">
                <a:latin typeface="Gill Sans" panose="020B0502020104020203" pitchFamily="34" charset="77"/>
                <a:ea typeface="Fira Sans" panose="020B0503050000020004" pitchFamily="34" charset="0"/>
                <a:cs typeface="Arial" panose="020B0604020202020204" pitchFamily="34" charset="0"/>
              </a:rPr>
              <a:t>Because of You Campaign</a:t>
            </a:r>
          </a:p>
          <a:p>
            <a:endParaRPr lang="en-US" sz="2000" b="1" dirty="0">
              <a:latin typeface="Gill Sans" panose="020B0502020104020203" pitchFamily="34" charset="77"/>
              <a:ea typeface="Fira Sans" panose="020B0503050000020004" pitchFamily="34" charset="0"/>
              <a:cs typeface="Arial" panose="020B0604020202020204" pitchFamily="34" charset="0"/>
            </a:endParaRPr>
          </a:p>
          <a:p>
            <a:r>
              <a:rPr lang="en-US" sz="2000" dirty="0">
                <a:latin typeface="Gill Sans" panose="020B0502020104020203" pitchFamily="34" charset="77"/>
                <a:ea typeface="Fira Sans" panose="020B0503050000020004" pitchFamily="34" charset="0"/>
                <a:cs typeface="Arial" panose="020B0604020202020204" pitchFamily="34" charset="0"/>
              </a:rPr>
              <a:t>Launched in 2019. Goal to raise $1M</a:t>
            </a:r>
          </a:p>
          <a:p>
            <a:endParaRPr lang="en-US" sz="2000" dirty="0">
              <a:latin typeface="Gill Sans" panose="020B0502020104020203" pitchFamily="34" charset="77"/>
              <a:ea typeface="Fira Sans" panose="020B0503050000020004" pitchFamily="34" charset="0"/>
              <a:cs typeface="Arial" panose="020B0604020202020204" pitchFamily="34" charset="0"/>
            </a:endParaRPr>
          </a:p>
          <a:p>
            <a:r>
              <a:rPr lang="en-US" sz="2000" dirty="0">
                <a:latin typeface="Gill Sans" panose="020B0502020104020203" pitchFamily="34" charset="77"/>
                <a:ea typeface="Fira Sans" panose="020B0503050000020004" pitchFamily="34" charset="0"/>
                <a:cs typeface="Arial" panose="020B0604020202020204" pitchFamily="34" charset="0"/>
              </a:rPr>
              <a:t>Remaining Goal: $240K</a:t>
            </a:r>
          </a:p>
          <a:p>
            <a:pPr lvl="0"/>
            <a:endParaRPr lang="en-US" sz="1600" dirty="0">
              <a:solidFill>
                <a:prstClr val="black"/>
              </a:solidFill>
              <a:latin typeface="GILLSANS-MEDIUM" panose="020B0502020104020203" pitchFamily="34" charset="77"/>
              <a:ea typeface="Fira Sans Book" panose="020B0503050000020004" pitchFamily="34" charset="0"/>
              <a:cs typeface="Arial" panose="020B0604020202020204" pitchFamily="34" charset="0"/>
            </a:endParaRPr>
          </a:p>
        </p:txBody>
      </p:sp>
      <p:sp>
        <p:nvSpPr>
          <p:cNvPr id="10" name="TextBox 9">
            <a:extLst>
              <a:ext uri="{FF2B5EF4-FFF2-40B4-BE49-F238E27FC236}">
                <a16:creationId xmlns:a16="http://schemas.microsoft.com/office/drawing/2014/main" id="{A1EE20F6-5FCF-AC43-ABF0-755E4C4DB3F8}"/>
              </a:ext>
            </a:extLst>
          </p:cNvPr>
          <p:cNvSpPr txBox="1"/>
          <p:nvPr/>
        </p:nvSpPr>
        <p:spPr>
          <a:xfrm>
            <a:off x="6422003" y="2148941"/>
            <a:ext cx="2281361" cy="615553"/>
          </a:xfrm>
          <a:prstGeom prst="rect">
            <a:avLst/>
          </a:prstGeom>
          <a:noFill/>
        </p:spPr>
        <p:txBody>
          <a:bodyPr wrap="square" lIns="0" tIns="0" rIns="0" bIns="0" rtlCol="0">
            <a:spAutoFit/>
          </a:bodyPr>
          <a:lstStyle/>
          <a:p>
            <a:r>
              <a:rPr lang="en-US" sz="4000" b="1" dirty="0">
                <a:latin typeface="Gill Sans" panose="020B0502020104020203" pitchFamily="34" charset="77"/>
                <a:ea typeface="Fira Sans" panose="020B0503050000020004" pitchFamily="34" charset="0"/>
                <a:cs typeface="Arial" panose="020B0604020202020204" pitchFamily="34" charset="0"/>
              </a:rPr>
              <a:t>$761,390</a:t>
            </a:r>
            <a:endParaRPr lang="en-US" sz="4000" b="1" dirty="0">
              <a:latin typeface="Gill Sans" panose="020B0502020104020203" pitchFamily="34" charset="77"/>
              <a:ea typeface="Fira Sans Book" panose="020B0503050000020004" pitchFamily="34" charset="0"/>
              <a:cs typeface="Arial" panose="020B0604020202020204" pitchFamily="34" charset="0"/>
            </a:endParaRPr>
          </a:p>
        </p:txBody>
      </p:sp>
      <p:sp>
        <p:nvSpPr>
          <p:cNvPr id="12" name="TextBox 11">
            <a:extLst>
              <a:ext uri="{FF2B5EF4-FFF2-40B4-BE49-F238E27FC236}">
                <a16:creationId xmlns:a16="http://schemas.microsoft.com/office/drawing/2014/main" id="{26CCEA1E-FCD4-2C46-8FA2-31DBE18A690E}"/>
              </a:ext>
            </a:extLst>
          </p:cNvPr>
          <p:cNvSpPr txBox="1"/>
          <p:nvPr/>
        </p:nvSpPr>
        <p:spPr>
          <a:xfrm>
            <a:off x="9337482" y="3288963"/>
            <a:ext cx="2238955" cy="2154436"/>
          </a:xfrm>
          <a:prstGeom prst="rect">
            <a:avLst/>
          </a:prstGeom>
          <a:noFill/>
        </p:spPr>
        <p:txBody>
          <a:bodyPr wrap="square" lIns="0" tIns="0" rIns="0" bIns="0" rtlCol="0">
            <a:spAutoFit/>
          </a:bodyPr>
          <a:lstStyle/>
          <a:p>
            <a:r>
              <a:rPr lang="en-US" sz="2000" b="1" dirty="0">
                <a:latin typeface="Gill Sans" panose="020B0502020104020203" pitchFamily="34" charset="77"/>
                <a:ea typeface="Fira Sans" panose="020B0503050000020004" pitchFamily="34" charset="0"/>
                <a:cs typeface="Arial" panose="020B0604020202020204" pitchFamily="34" charset="0"/>
              </a:rPr>
              <a:t>San Manuel Grant</a:t>
            </a:r>
          </a:p>
          <a:p>
            <a:r>
              <a:rPr lang="en-US" sz="2000" dirty="0">
                <a:latin typeface="Gill Sans" panose="020B0502020104020203" pitchFamily="34" charset="77"/>
                <a:ea typeface="Fira Sans" panose="020B0503050000020004" pitchFamily="34" charset="0"/>
                <a:cs typeface="Arial" panose="020B0604020202020204" pitchFamily="34" charset="0"/>
              </a:rPr>
              <a:t>Support 60 cadets per year with $3,000.</a:t>
            </a:r>
          </a:p>
          <a:p>
            <a:endParaRPr lang="en-US" sz="2000" dirty="0">
              <a:latin typeface="Gill Sans" panose="020B0502020104020203" pitchFamily="34" charset="77"/>
              <a:ea typeface="Fira Sans" panose="020B0503050000020004" pitchFamily="34" charset="0"/>
              <a:cs typeface="Arial" panose="020B0604020202020204" pitchFamily="34" charset="0"/>
            </a:endParaRPr>
          </a:p>
          <a:p>
            <a:r>
              <a:rPr lang="en-US" sz="2000" dirty="0">
                <a:latin typeface="Gill Sans" panose="020B0502020104020203" pitchFamily="34" charset="77"/>
                <a:ea typeface="Fira Sans" panose="020B0503050000020004" pitchFamily="34" charset="0"/>
                <a:cs typeface="Arial" panose="020B0604020202020204" pitchFamily="34" charset="0"/>
              </a:rPr>
              <a:t>$900K endowment. 5Y Goal: $900,000</a:t>
            </a:r>
          </a:p>
          <a:p>
            <a:r>
              <a:rPr lang="en-US" sz="2000" dirty="0">
                <a:latin typeface="Gill Sans" panose="020B0502020104020203" pitchFamily="34" charset="77"/>
                <a:ea typeface="Fira Sans" panose="020B0503050000020004" pitchFamily="34" charset="0"/>
                <a:cs typeface="Arial" panose="020B0604020202020204" pitchFamily="34" charset="0"/>
              </a:rPr>
              <a:t>Ultimate Goal: $5M</a:t>
            </a:r>
          </a:p>
        </p:txBody>
      </p:sp>
      <p:sp>
        <p:nvSpPr>
          <p:cNvPr id="13" name="TextBox 12">
            <a:extLst>
              <a:ext uri="{FF2B5EF4-FFF2-40B4-BE49-F238E27FC236}">
                <a16:creationId xmlns:a16="http://schemas.microsoft.com/office/drawing/2014/main" id="{A1A428B0-CA19-F54D-A2BF-AE9C20FD0B25}"/>
              </a:ext>
            </a:extLst>
          </p:cNvPr>
          <p:cNvSpPr txBox="1"/>
          <p:nvPr/>
        </p:nvSpPr>
        <p:spPr>
          <a:xfrm>
            <a:off x="9332180" y="2148941"/>
            <a:ext cx="2555019" cy="615553"/>
          </a:xfrm>
          <a:prstGeom prst="rect">
            <a:avLst/>
          </a:prstGeom>
          <a:noFill/>
        </p:spPr>
        <p:txBody>
          <a:bodyPr wrap="square" lIns="0" tIns="0" rIns="0" bIns="0" rtlCol="0">
            <a:spAutoFit/>
          </a:bodyPr>
          <a:lstStyle/>
          <a:p>
            <a:r>
              <a:rPr lang="en-US" sz="4000" b="1" dirty="0">
                <a:latin typeface="Gill Sans" panose="020B0502020104020203" pitchFamily="34" charset="77"/>
                <a:ea typeface="Fira Sans" panose="020B0503050000020004" pitchFamily="34" charset="0"/>
                <a:cs typeface="Arial" panose="020B0604020202020204" pitchFamily="34" charset="0"/>
              </a:rPr>
              <a:t>$1.8M</a:t>
            </a:r>
            <a:endParaRPr lang="en-US" sz="4000" b="1" dirty="0">
              <a:latin typeface="Gill Sans" panose="020B0502020104020203" pitchFamily="34" charset="77"/>
              <a:ea typeface="Fira Sans Book" panose="020B0503050000020004" pitchFamily="34" charset="0"/>
              <a:cs typeface="Arial" panose="020B0604020202020204" pitchFamily="34" charset="0"/>
            </a:endParaRPr>
          </a:p>
        </p:txBody>
      </p:sp>
      <p:sp>
        <p:nvSpPr>
          <p:cNvPr id="16" name="Rectangle 15"/>
          <p:cNvSpPr/>
          <p:nvPr/>
        </p:nvSpPr>
        <p:spPr>
          <a:xfrm>
            <a:off x="616017" y="2888975"/>
            <a:ext cx="1094945" cy="102915"/>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7" name="Rectangle 16"/>
          <p:cNvSpPr/>
          <p:nvPr/>
        </p:nvSpPr>
        <p:spPr>
          <a:xfrm>
            <a:off x="3511825" y="2888975"/>
            <a:ext cx="1094945" cy="102915"/>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8" name="Rectangle 17"/>
          <p:cNvSpPr/>
          <p:nvPr/>
        </p:nvSpPr>
        <p:spPr>
          <a:xfrm>
            <a:off x="6443207" y="2888975"/>
            <a:ext cx="1094945" cy="102915"/>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9" name="Rectangle 18"/>
          <p:cNvSpPr/>
          <p:nvPr/>
        </p:nvSpPr>
        <p:spPr>
          <a:xfrm>
            <a:off x="9339015" y="2888975"/>
            <a:ext cx="1094945" cy="102915"/>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20" name="Title 2"/>
          <p:cNvSpPr txBox="1">
            <a:spLocks/>
          </p:cNvSpPr>
          <p:nvPr/>
        </p:nvSpPr>
        <p:spPr>
          <a:xfrm>
            <a:off x="531688" y="328193"/>
            <a:ext cx="10853286" cy="453633"/>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r>
              <a:rPr lang="en-US" sz="4000" dirty="0">
                <a:latin typeface="Gill Sans" panose="020B0502020104020203" pitchFamily="34" charset="77"/>
              </a:rPr>
              <a:t>Major Accomplishments</a:t>
            </a:r>
          </a:p>
        </p:txBody>
      </p:sp>
      <p:pic>
        <p:nvPicPr>
          <p:cNvPr id="2" name="Picture 1">
            <a:extLst>
              <a:ext uri="{FF2B5EF4-FFF2-40B4-BE49-F238E27FC236}">
                <a16:creationId xmlns:a16="http://schemas.microsoft.com/office/drawing/2014/main" id="{DF98395C-3965-CB57-3400-2773FBFA8B9D}"/>
              </a:ext>
            </a:extLst>
          </p:cNvPr>
          <p:cNvPicPr>
            <a:picLocks noChangeAspect="1"/>
          </p:cNvPicPr>
          <p:nvPr/>
        </p:nvPicPr>
        <p:blipFill>
          <a:blip r:embed="rId3"/>
          <a:stretch>
            <a:fillRect/>
          </a:stretch>
        </p:blipFill>
        <p:spPr>
          <a:xfrm>
            <a:off x="1025592" y="1200672"/>
            <a:ext cx="975885" cy="847599"/>
          </a:xfrm>
          <a:prstGeom prst="rect">
            <a:avLst/>
          </a:prstGeom>
        </p:spPr>
      </p:pic>
      <p:pic>
        <p:nvPicPr>
          <p:cNvPr id="5" name="Picture 4">
            <a:extLst>
              <a:ext uri="{FF2B5EF4-FFF2-40B4-BE49-F238E27FC236}">
                <a16:creationId xmlns:a16="http://schemas.microsoft.com/office/drawing/2014/main" id="{3E9F0313-B0B5-E327-6CA9-0722124C992E}"/>
              </a:ext>
            </a:extLst>
          </p:cNvPr>
          <p:cNvPicPr>
            <a:picLocks noChangeAspect="1"/>
          </p:cNvPicPr>
          <p:nvPr/>
        </p:nvPicPr>
        <p:blipFill>
          <a:blip r:embed="rId4"/>
          <a:stretch>
            <a:fillRect/>
          </a:stretch>
        </p:blipFill>
        <p:spPr>
          <a:xfrm>
            <a:off x="3648289" y="1078899"/>
            <a:ext cx="975886" cy="975886"/>
          </a:xfrm>
          <a:prstGeom prst="rect">
            <a:avLst/>
          </a:prstGeom>
        </p:spPr>
      </p:pic>
      <p:pic>
        <p:nvPicPr>
          <p:cNvPr id="11" name="Picture 10" descr="Text, logo&#10;&#10;Description automatically generated">
            <a:extLst>
              <a:ext uri="{FF2B5EF4-FFF2-40B4-BE49-F238E27FC236}">
                <a16:creationId xmlns:a16="http://schemas.microsoft.com/office/drawing/2014/main" id="{778A3606-5EC1-9908-C1FD-35B2F8618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4216" y="1399923"/>
            <a:ext cx="2337946" cy="364978"/>
          </a:xfrm>
          <a:prstGeom prst="rect">
            <a:avLst/>
          </a:prstGeom>
        </p:spPr>
      </p:pic>
      <p:pic>
        <p:nvPicPr>
          <p:cNvPr id="14" name="Picture 13">
            <a:extLst>
              <a:ext uri="{FF2B5EF4-FFF2-40B4-BE49-F238E27FC236}">
                <a16:creationId xmlns:a16="http://schemas.microsoft.com/office/drawing/2014/main" id="{EC6C4962-0CC3-E17A-21CB-AE2434131E4C}"/>
              </a:ext>
            </a:extLst>
          </p:cNvPr>
          <p:cNvPicPr>
            <a:picLocks noChangeAspect="1"/>
          </p:cNvPicPr>
          <p:nvPr/>
        </p:nvPicPr>
        <p:blipFill>
          <a:blip r:embed="rId6"/>
          <a:stretch>
            <a:fillRect/>
          </a:stretch>
        </p:blipFill>
        <p:spPr>
          <a:xfrm>
            <a:off x="9493535" y="1078899"/>
            <a:ext cx="1106490" cy="1091146"/>
          </a:xfrm>
          <a:prstGeom prst="rect">
            <a:avLst/>
          </a:prstGeom>
        </p:spPr>
      </p:pic>
    </p:spTree>
    <p:extLst>
      <p:ext uri="{BB962C8B-B14F-4D97-AF65-F5344CB8AC3E}">
        <p14:creationId xmlns:p14="http://schemas.microsoft.com/office/powerpoint/2010/main" val="4048689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9E66-AF72-6C18-AD4A-9E3FEE0C4D06}"/>
              </a:ext>
            </a:extLst>
          </p:cNvPr>
          <p:cNvSpPr>
            <a:spLocks noGrp="1"/>
          </p:cNvSpPr>
          <p:nvPr>
            <p:ph type="title"/>
          </p:nvPr>
        </p:nvSpPr>
        <p:spPr/>
        <p:txBody>
          <a:bodyPr/>
          <a:lstStyle/>
          <a:p>
            <a:r>
              <a:rPr lang="en-US" dirty="0"/>
              <a:t>Enrollment Update</a:t>
            </a:r>
          </a:p>
        </p:txBody>
      </p:sp>
    </p:spTree>
    <p:extLst>
      <p:ext uri="{BB962C8B-B14F-4D97-AF65-F5344CB8AC3E}">
        <p14:creationId xmlns:p14="http://schemas.microsoft.com/office/powerpoint/2010/main" val="4204763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5D2FBF7-1A89-D8BD-9438-A9B208B2FFE3}"/>
              </a:ext>
            </a:extLst>
          </p:cNvPr>
          <p:cNvGraphicFramePr/>
          <p:nvPr/>
        </p:nvGraphicFramePr>
        <p:xfrm>
          <a:off x="759851" y="1999646"/>
          <a:ext cx="5633266" cy="4154829"/>
        </p:xfrm>
        <a:graphic>
          <a:graphicData uri="http://schemas.openxmlformats.org/drawingml/2006/chart">
            <c:chart xmlns:c="http://schemas.openxmlformats.org/drawingml/2006/chart" xmlns:r="http://schemas.openxmlformats.org/officeDocument/2006/relationships" r:id="rId2"/>
          </a:graphicData>
        </a:graphic>
      </p:graphicFrame>
      <p:sp>
        <p:nvSpPr>
          <p:cNvPr id="4" name="Google Shape;160;p32">
            <a:extLst>
              <a:ext uri="{FF2B5EF4-FFF2-40B4-BE49-F238E27FC236}">
                <a16:creationId xmlns:a16="http://schemas.microsoft.com/office/drawing/2014/main" id="{D6A82077-9B5F-21D3-B751-BEC7670D5D1F}"/>
              </a:ext>
            </a:extLst>
          </p:cNvPr>
          <p:cNvSpPr txBox="1">
            <a:spLocks/>
          </p:cNvSpPr>
          <p:nvPr/>
        </p:nvSpPr>
        <p:spPr>
          <a:xfrm>
            <a:off x="1141507" y="427679"/>
            <a:ext cx="10261612" cy="1143003"/>
          </a:xfrm>
          <a:prstGeom prst="rect">
            <a:avLst/>
          </a:prstGeom>
          <a:noFill/>
          <a:ln>
            <a:noFill/>
          </a:ln>
        </p:spPr>
        <p:txBody>
          <a:bodyPr spcFirstLastPara="1" vert="horz" wrap="square" lIns="95233" tIns="95233" rIns="95233" bIns="95233"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F0783B"/>
              </a:buClr>
              <a:buSzPts val="3400"/>
            </a:pPr>
            <a:r>
              <a:rPr lang="en-US" dirty="0"/>
              <a:t>FTES Comparisons: Fall 2021 &amp; Fall 2022</a:t>
            </a:r>
          </a:p>
        </p:txBody>
      </p:sp>
      <p:graphicFrame>
        <p:nvGraphicFramePr>
          <p:cNvPr id="5" name="Chart 4">
            <a:extLst>
              <a:ext uri="{FF2B5EF4-FFF2-40B4-BE49-F238E27FC236}">
                <a16:creationId xmlns:a16="http://schemas.microsoft.com/office/drawing/2014/main" id="{FE63E337-5184-A667-04CB-DF2F238F252A}"/>
              </a:ext>
            </a:extLst>
          </p:cNvPr>
          <p:cNvGraphicFramePr/>
          <p:nvPr/>
        </p:nvGraphicFramePr>
        <p:xfrm>
          <a:off x="6096000" y="1999646"/>
          <a:ext cx="5633266" cy="415482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0B86416-E3A8-5AE0-9958-445BE882D8B5}"/>
              </a:ext>
            </a:extLst>
          </p:cNvPr>
          <p:cNvSpPr txBox="1"/>
          <p:nvPr/>
        </p:nvSpPr>
        <p:spPr>
          <a:xfrm>
            <a:off x="2938346" y="2131811"/>
            <a:ext cx="2125360" cy="369332"/>
          </a:xfrm>
          <a:prstGeom prst="rect">
            <a:avLst/>
          </a:prstGeom>
          <a:noFill/>
        </p:spPr>
        <p:txBody>
          <a:bodyPr wrap="square" rtlCol="0">
            <a:spAutoFit/>
          </a:bodyPr>
          <a:lstStyle/>
          <a:p>
            <a:r>
              <a:rPr lang="en-US" b="1" dirty="0"/>
              <a:t>Difference: -5.76%</a:t>
            </a:r>
          </a:p>
        </p:txBody>
      </p:sp>
      <p:sp>
        <p:nvSpPr>
          <p:cNvPr id="7" name="TextBox 6">
            <a:extLst>
              <a:ext uri="{FF2B5EF4-FFF2-40B4-BE49-F238E27FC236}">
                <a16:creationId xmlns:a16="http://schemas.microsoft.com/office/drawing/2014/main" id="{4052727A-8184-38FB-D7C1-F63113935EBA}"/>
              </a:ext>
            </a:extLst>
          </p:cNvPr>
          <p:cNvSpPr txBox="1"/>
          <p:nvPr/>
        </p:nvSpPr>
        <p:spPr>
          <a:xfrm>
            <a:off x="8190974" y="2131811"/>
            <a:ext cx="2125360" cy="369332"/>
          </a:xfrm>
          <a:prstGeom prst="rect">
            <a:avLst/>
          </a:prstGeom>
          <a:noFill/>
        </p:spPr>
        <p:txBody>
          <a:bodyPr wrap="square" rtlCol="0">
            <a:spAutoFit/>
          </a:bodyPr>
          <a:lstStyle/>
          <a:p>
            <a:r>
              <a:rPr lang="en-US" b="1" dirty="0"/>
              <a:t>Difference: -1.24%</a:t>
            </a:r>
          </a:p>
        </p:txBody>
      </p:sp>
    </p:spTree>
    <p:extLst>
      <p:ext uri="{BB962C8B-B14F-4D97-AF65-F5344CB8AC3E}">
        <p14:creationId xmlns:p14="http://schemas.microsoft.com/office/powerpoint/2010/main" val="33634860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5D2FBF7-1A89-D8BD-9438-A9B208B2FFE3}"/>
              </a:ext>
            </a:extLst>
          </p:cNvPr>
          <p:cNvGraphicFramePr/>
          <p:nvPr/>
        </p:nvGraphicFramePr>
        <p:xfrm>
          <a:off x="759850" y="1999646"/>
          <a:ext cx="9725270" cy="4154829"/>
        </p:xfrm>
        <a:graphic>
          <a:graphicData uri="http://schemas.openxmlformats.org/drawingml/2006/chart">
            <c:chart xmlns:c="http://schemas.openxmlformats.org/drawingml/2006/chart" xmlns:r="http://schemas.openxmlformats.org/officeDocument/2006/relationships" r:id="rId2"/>
          </a:graphicData>
        </a:graphic>
      </p:graphicFrame>
      <p:sp>
        <p:nvSpPr>
          <p:cNvPr id="4" name="Google Shape;160;p32">
            <a:extLst>
              <a:ext uri="{FF2B5EF4-FFF2-40B4-BE49-F238E27FC236}">
                <a16:creationId xmlns:a16="http://schemas.microsoft.com/office/drawing/2014/main" id="{D6A82077-9B5F-21D3-B751-BEC7670D5D1F}"/>
              </a:ext>
            </a:extLst>
          </p:cNvPr>
          <p:cNvSpPr txBox="1">
            <a:spLocks/>
          </p:cNvSpPr>
          <p:nvPr/>
        </p:nvSpPr>
        <p:spPr>
          <a:xfrm>
            <a:off x="934242" y="452063"/>
            <a:ext cx="10587759" cy="1143003"/>
          </a:xfrm>
          <a:prstGeom prst="rect">
            <a:avLst/>
          </a:prstGeom>
          <a:noFill/>
          <a:ln>
            <a:noFill/>
          </a:ln>
        </p:spPr>
        <p:txBody>
          <a:bodyPr spcFirstLastPara="1" vert="horz" wrap="square" lIns="95233" tIns="95233" rIns="95233" bIns="95233"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F0783B"/>
              </a:buClr>
              <a:buSzPts val="3400"/>
            </a:pPr>
            <a:r>
              <a:rPr lang="en-US" dirty="0"/>
              <a:t>FTES Comparison: Spring 2022 &amp; Spring 2023</a:t>
            </a:r>
          </a:p>
        </p:txBody>
      </p:sp>
      <p:sp>
        <p:nvSpPr>
          <p:cNvPr id="6" name="TextBox 5">
            <a:extLst>
              <a:ext uri="{FF2B5EF4-FFF2-40B4-BE49-F238E27FC236}">
                <a16:creationId xmlns:a16="http://schemas.microsoft.com/office/drawing/2014/main" id="{00B86416-E3A8-5AE0-9958-445BE882D8B5}"/>
              </a:ext>
            </a:extLst>
          </p:cNvPr>
          <p:cNvSpPr txBox="1"/>
          <p:nvPr/>
        </p:nvSpPr>
        <p:spPr>
          <a:xfrm>
            <a:off x="4657418" y="2144003"/>
            <a:ext cx="2125360" cy="369332"/>
          </a:xfrm>
          <a:prstGeom prst="rect">
            <a:avLst/>
          </a:prstGeom>
          <a:noFill/>
        </p:spPr>
        <p:txBody>
          <a:bodyPr wrap="square" rtlCol="0">
            <a:spAutoFit/>
          </a:bodyPr>
          <a:lstStyle/>
          <a:p>
            <a:r>
              <a:rPr lang="en-US" b="1" dirty="0"/>
              <a:t>Difference: -3.23%</a:t>
            </a:r>
          </a:p>
        </p:txBody>
      </p:sp>
    </p:spTree>
    <p:extLst>
      <p:ext uri="{BB962C8B-B14F-4D97-AF65-F5344CB8AC3E}">
        <p14:creationId xmlns:p14="http://schemas.microsoft.com/office/powerpoint/2010/main" val="34954573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421FA-9910-9052-21E5-96F67F814F6D}"/>
              </a:ext>
            </a:extLst>
          </p:cNvPr>
          <p:cNvSpPr>
            <a:spLocks noGrp="1"/>
          </p:cNvSpPr>
          <p:nvPr>
            <p:ph type="title"/>
          </p:nvPr>
        </p:nvSpPr>
        <p:spPr>
          <a:xfrm>
            <a:off x="965199" y="851517"/>
            <a:ext cx="5130795" cy="1461778"/>
          </a:xfrm>
        </p:spPr>
        <p:txBody>
          <a:bodyPr>
            <a:normAutofit/>
          </a:bodyPr>
          <a:lstStyle/>
          <a:p>
            <a:r>
              <a:rPr lang="en-US" sz="3100"/>
              <a:t>MESA (Mathematics, Engineering, Science Achievement) Grant Update</a:t>
            </a:r>
          </a:p>
        </p:txBody>
      </p:sp>
      <p:sp>
        <p:nvSpPr>
          <p:cNvPr id="3" name="Content Placeholder 2">
            <a:extLst>
              <a:ext uri="{FF2B5EF4-FFF2-40B4-BE49-F238E27FC236}">
                <a16:creationId xmlns:a16="http://schemas.microsoft.com/office/drawing/2014/main" id="{9B50CF99-F497-FFD4-4DCA-C1F1318A138A}"/>
              </a:ext>
            </a:extLst>
          </p:cNvPr>
          <p:cNvSpPr>
            <a:spLocks noGrp="1"/>
          </p:cNvSpPr>
          <p:nvPr>
            <p:ph idx="1"/>
          </p:nvPr>
        </p:nvSpPr>
        <p:spPr>
          <a:xfrm>
            <a:off x="965200" y="2470248"/>
            <a:ext cx="4048344" cy="3536236"/>
          </a:xfrm>
        </p:spPr>
        <p:txBody>
          <a:bodyPr>
            <a:normAutofit/>
          </a:bodyPr>
          <a:lstStyle/>
          <a:p>
            <a:r>
              <a:rPr lang="en-US" sz="1300"/>
              <a:t>Funding is $280,000 per year for five years beginning in January 2023, a total of $1.4 million</a:t>
            </a:r>
          </a:p>
          <a:p>
            <a:r>
              <a:rPr lang="en-US" sz="1300"/>
              <a:t>No required matching</a:t>
            </a:r>
          </a:p>
          <a:p>
            <a:r>
              <a:rPr lang="en-US" sz="1300"/>
              <a:t>In order to receive the funds, </a:t>
            </a:r>
          </a:p>
          <a:p>
            <a:pPr lvl="1"/>
            <a:r>
              <a:rPr lang="en-US" sz="1300"/>
              <a:t>Must have a FT Project Director</a:t>
            </a:r>
          </a:p>
          <a:p>
            <a:pPr lvl="1"/>
            <a:r>
              <a:rPr lang="en-US" sz="1300"/>
              <a:t>A dedicated and named space</a:t>
            </a:r>
          </a:p>
          <a:p>
            <a:r>
              <a:rPr lang="en-US" sz="1300"/>
              <a:t>Key Data Metrics</a:t>
            </a:r>
          </a:p>
          <a:p>
            <a:pPr lvl="1"/>
            <a:r>
              <a:rPr lang="en-US" sz="1300"/>
              <a:t>MESA transfers</a:t>
            </a:r>
          </a:p>
          <a:p>
            <a:pPr lvl="1"/>
            <a:r>
              <a:rPr lang="en-US" sz="1300"/>
              <a:t>Number of awards/degrees/certificates earned by MESA students</a:t>
            </a:r>
          </a:p>
          <a:p>
            <a:pPr lvl="1"/>
            <a:r>
              <a:rPr lang="en-US" sz="1300"/>
              <a:t>Transferable course success for MESA students</a:t>
            </a:r>
          </a:p>
          <a:p>
            <a:pPr lvl="1"/>
            <a:r>
              <a:rPr lang="en-US" sz="1300"/>
              <a:t>Credit course success</a:t>
            </a:r>
          </a:p>
          <a:p>
            <a:pPr lvl="1"/>
            <a:r>
              <a:rPr lang="en-US" sz="1300"/>
              <a:t>Degree application course retention and success</a:t>
            </a:r>
          </a:p>
        </p:txBody>
      </p:sp>
      <p:sp>
        <p:nvSpPr>
          <p:cNvPr id="11" name="Freeform: Shape 10">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F35DE2C9-A06E-DAC4-258B-E90D5A0E53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465950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Shape 25">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29A7B2-8FCF-B490-8C4F-4B3CDBAD41BF}"/>
              </a:ext>
            </a:extLst>
          </p:cNvPr>
          <p:cNvSpPr>
            <a:spLocks noGrp="1"/>
          </p:cNvSpPr>
          <p:nvPr>
            <p:ph type="title"/>
          </p:nvPr>
        </p:nvSpPr>
        <p:spPr>
          <a:xfrm>
            <a:off x="621792" y="1161288"/>
            <a:ext cx="3602736" cy="4526280"/>
          </a:xfrm>
        </p:spPr>
        <p:txBody>
          <a:bodyPr>
            <a:normAutofit/>
          </a:bodyPr>
          <a:lstStyle/>
          <a:p>
            <a:r>
              <a:rPr lang="en-US" sz="4000"/>
              <a:t>Equity Efforts</a:t>
            </a:r>
          </a:p>
        </p:txBody>
      </p:sp>
      <p:sp>
        <p:nvSpPr>
          <p:cNvPr id="30" name="Rectangle 29">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0" name="Content Placeholder 2">
            <a:extLst>
              <a:ext uri="{FF2B5EF4-FFF2-40B4-BE49-F238E27FC236}">
                <a16:creationId xmlns:a16="http://schemas.microsoft.com/office/drawing/2014/main" id="{E50290A2-C88A-4985-FA24-E6F6B37E6504}"/>
              </a:ext>
            </a:extLst>
          </p:cNvPr>
          <p:cNvGraphicFramePr>
            <a:graphicFrameLocks noGrp="1"/>
          </p:cNvGraphicFramePr>
          <p:nvPr>
            <p:ph idx="1"/>
            <p:extLst>
              <p:ext uri="{D42A27DB-BD31-4B8C-83A1-F6EECF244321}">
                <p14:modId xmlns:p14="http://schemas.microsoft.com/office/powerpoint/2010/main" val="518877639"/>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77348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6437565" y="2493788"/>
            <a:ext cx="5002733" cy="1485088"/>
          </a:xfrm>
          <a:prstGeom prst="rect">
            <a:avLst/>
          </a:prstGeom>
        </p:spPr>
        <p:txBody>
          <a:bodyPr>
            <a:normAutofit fontScale="90000" lnSpcReduction="20000"/>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r>
              <a:rPr lang="en-US" dirty="0">
                <a:latin typeface="Gill Sans" panose="020B0502020104020203" pitchFamily="34" charset="77"/>
              </a:rPr>
              <a:t>Introducing the </a:t>
            </a:r>
          </a:p>
          <a:p>
            <a:pPr algn="ctr"/>
            <a:r>
              <a:rPr lang="en-US" dirty="0">
                <a:latin typeface="Gill Sans" panose="020B0502020104020203" pitchFamily="34" charset="77"/>
              </a:rPr>
              <a:t>CHC One Book/One College </a:t>
            </a:r>
          </a:p>
          <a:p>
            <a:pPr algn="ctr"/>
            <a:r>
              <a:rPr lang="en-US" dirty="0">
                <a:latin typeface="Gill Sans" panose="020B0502020104020203" pitchFamily="34" charset="77"/>
              </a:rPr>
              <a:t>Common Read</a:t>
            </a:r>
          </a:p>
          <a:p>
            <a:pPr algn="ctr"/>
            <a:r>
              <a:rPr lang="en-US" dirty="0">
                <a:latin typeface="Gill Sans" panose="020B0502020104020203" pitchFamily="34" charset="77"/>
              </a:rPr>
              <a:t>2022-2023</a:t>
            </a:r>
          </a:p>
        </p:txBody>
      </p:sp>
      <p:pic>
        <p:nvPicPr>
          <p:cNvPr id="3" name="Picture 2">
            <a:extLst>
              <a:ext uri="{FF2B5EF4-FFF2-40B4-BE49-F238E27FC236}">
                <a16:creationId xmlns:a16="http://schemas.microsoft.com/office/drawing/2014/main" id="{4B1D69A6-7261-BA36-6335-AB3977AFFC7A}"/>
              </a:ext>
            </a:extLst>
          </p:cNvPr>
          <p:cNvPicPr>
            <a:picLocks noChangeAspect="1"/>
          </p:cNvPicPr>
          <p:nvPr/>
        </p:nvPicPr>
        <p:blipFill>
          <a:blip r:embed="rId3"/>
          <a:stretch>
            <a:fillRect/>
          </a:stretch>
        </p:blipFill>
        <p:spPr>
          <a:xfrm>
            <a:off x="0" y="148281"/>
            <a:ext cx="6096000" cy="5947962"/>
          </a:xfrm>
          <a:prstGeom prst="rect">
            <a:avLst/>
          </a:prstGeom>
        </p:spPr>
      </p:pic>
    </p:spTree>
    <p:extLst>
      <p:ext uri="{BB962C8B-B14F-4D97-AF65-F5344CB8AC3E}">
        <p14:creationId xmlns:p14="http://schemas.microsoft.com/office/powerpoint/2010/main" val="3848180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Save the Date!</a:t>
            </a:r>
          </a:p>
        </p:txBody>
      </p:sp>
      <p:sp>
        <p:nvSpPr>
          <p:cNvPr id="8" name="Content Placeholder 7">
            <a:extLst>
              <a:ext uri="{FF2B5EF4-FFF2-40B4-BE49-F238E27FC236}">
                <a16:creationId xmlns:a16="http://schemas.microsoft.com/office/drawing/2014/main" id="{3A8EEB37-2297-7E48-F3DE-20C46F55F24B}"/>
              </a:ext>
            </a:extLst>
          </p:cNvPr>
          <p:cNvSpPr>
            <a:spLocks noGrp="1"/>
          </p:cNvSpPr>
          <p:nvPr>
            <p:ph sz="quarter" idx="4"/>
          </p:nvPr>
        </p:nvSpPr>
        <p:spPr>
          <a:xfrm>
            <a:off x="6172200" y="1480008"/>
            <a:ext cx="5183188" cy="4709655"/>
          </a:xfrm>
        </p:spPr>
        <p:txBody>
          <a:bodyPr/>
          <a:lstStyle/>
          <a:p>
            <a:pPr marL="0" indent="0" algn="ctr">
              <a:buNone/>
            </a:pPr>
            <a:r>
              <a:rPr lang="en-US" dirty="0"/>
              <a:t>Laurie Frankel will join us at Crafton Hills College</a:t>
            </a:r>
          </a:p>
          <a:p>
            <a:pPr marL="0" indent="0" algn="ctr">
              <a:buNone/>
            </a:pPr>
            <a:endParaRPr lang="en-US" dirty="0"/>
          </a:p>
          <a:p>
            <a:pPr marL="0" indent="0" algn="ctr">
              <a:buNone/>
            </a:pPr>
            <a:r>
              <a:rPr lang="en-US" dirty="0"/>
              <a:t>April 19</a:t>
            </a:r>
          </a:p>
          <a:p>
            <a:pPr marL="0" indent="0" algn="ctr">
              <a:buNone/>
            </a:pPr>
            <a:r>
              <a:rPr lang="en-US" dirty="0"/>
              <a:t>12:00-Campus Book Talk</a:t>
            </a:r>
          </a:p>
          <a:p>
            <a:pPr marL="0" indent="0" algn="ctr">
              <a:buNone/>
            </a:pPr>
            <a:r>
              <a:rPr lang="en-US" dirty="0"/>
              <a:t>Afternoon with our Composition and Creative Writing Students</a:t>
            </a:r>
          </a:p>
          <a:p>
            <a:pPr marL="0" indent="0" algn="ctr">
              <a:buNone/>
            </a:pPr>
            <a:r>
              <a:rPr lang="en-US" dirty="0"/>
              <a:t>6:00-President’s Circle Event</a:t>
            </a:r>
          </a:p>
        </p:txBody>
      </p:sp>
      <p:pic>
        <p:nvPicPr>
          <p:cNvPr id="9" name="Picture 8">
            <a:extLst>
              <a:ext uri="{FF2B5EF4-FFF2-40B4-BE49-F238E27FC236}">
                <a16:creationId xmlns:a16="http://schemas.microsoft.com/office/drawing/2014/main" id="{14F09F90-0A69-ADBA-ADA4-A060EEF23BED}"/>
              </a:ext>
            </a:extLst>
          </p:cNvPr>
          <p:cNvPicPr>
            <a:picLocks noChangeAspect="1"/>
          </p:cNvPicPr>
          <p:nvPr/>
        </p:nvPicPr>
        <p:blipFill>
          <a:blip r:embed="rId3"/>
          <a:stretch>
            <a:fillRect/>
          </a:stretch>
        </p:blipFill>
        <p:spPr>
          <a:xfrm>
            <a:off x="1652973" y="1891637"/>
            <a:ext cx="2237426" cy="3365284"/>
          </a:xfrm>
          <a:prstGeom prst="rect">
            <a:avLst/>
          </a:prstGeom>
        </p:spPr>
      </p:pic>
    </p:spTree>
    <p:extLst>
      <p:ext uri="{BB962C8B-B14F-4D97-AF65-F5344CB8AC3E}">
        <p14:creationId xmlns:p14="http://schemas.microsoft.com/office/powerpoint/2010/main" val="2965166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br>
              <a:rPr lang="en-US" sz="3000" kern="1200" dirty="0">
                <a:solidFill>
                  <a:schemeClr val="tx1"/>
                </a:solidFill>
                <a:latin typeface="+mj-lt"/>
                <a:ea typeface="+mj-ea"/>
                <a:cs typeface="+mj-cs"/>
              </a:rPr>
            </a:br>
            <a:r>
              <a:rPr lang="en-US" sz="3000" b="1" kern="1200">
                <a:solidFill>
                  <a:schemeClr val="tx1"/>
                </a:solidFill>
                <a:latin typeface="+mj-lt"/>
                <a:ea typeface="+mj-ea"/>
                <a:cs typeface="+mj-cs"/>
              </a:rPr>
              <a:t>LaTesha Hagler</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3000" kern="1200">
                <a:solidFill>
                  <a:schemeClr val="tx1"/>
                </a:solidFill>
                <a:latin typeface="+mj-lt"/>
                <a:ea typeface="+mj-ea"/>
                <a:cs typeface="+mj-cs"/>
              </a:rPr>
              <a:t>Associate Dean, Student Services EOPS</a:t>
            </a:r>
            <a:endParaRPr lang="en-US" sz="3000" kern="1200" dirty="0">
              <a:solidFill>
                <a:schemeClr val="tx1"/>
              </a:solidFill>
              <a:latin typeface="+mj-lt"/>
              <a:ea typeface="+mj-ea"/>
              <a:cs typeface="+mj-cs"/>
            </a:endParaRPr>
          </a:p>
        </p:txBody>
      </p:sp>
      <p:sp>
        <p:nvSpPr>
          <p:cNvPr id="10" name="Rectangle 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smiling for the camera&#10;&#10;Description automatically generated with medium confidence">
            <a:extLst>
              <a:ext uri="{FF2B5EF4-FFF2-40B4-BE49-F238E27FC236}">
                <a16:creationId xmlns:a16="http://schemas.microsoft.com/office/drawing/2014/main" id="{37BC8F1F-3FD8-B830-314E-3A6D0792A02D}"/>
              </a:ext>
            </a:extLst>
          </p:cNvPr>
          <p:cNvPicPr>
            <a:picLocks noChangeAspect="1"/>
          </p:cNvPicPr>
          <p:nvPr/>
        </p:nvPicPr>
        <p:blipFill rotWithShape="1">
          <a:blip r:embed="rId2"/>
          <a:srcRect t="13433" r="-1" b="-1"/>
          <a:stretch/>
        </p:blipFill>
        <p:spPr>
          <a:xfrm>
            <a:off x="6573907" y="1005260"/>
            <a:ext cx="5163022" cy="4469481"/>
          </a:xfrm>
          <a:prstGeom prst="rect">
            <a:avLst/>
          </a:prstGeom>
        </p:spPr>
      </p:pic>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83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5C791C-3CAF-1E83-A9FD-04DFA994BB66}"/>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b="1" i="1" kern="1200" dirty="0">
                <a:solidFill>
                  <a:srgbClr val="FFFFFF"/>
                </a:solidFill>
                <a:latin typeface="+mj-lt"/>
                <a:ea typeface="+mj-ea"/>
                <a:cs typeface="+mj-cs"/>
              </a:rPr>
              <a:t>Questions?</a:t>
            </a:r>
            <a:br>
              <a:rPr lang="en-US" sz="4800" i="1" kern="1200" dirty="0">
                <a:solidFill>
                  <a:srgbClr val="FFFFFF"/>
                </a:solidFill>
                <a:latin typeface="+mj-lt"/>
                <a:ea typeface="+mj-ea"/>
                <a:cs typeface="+mj-cs"/>
              </a:rPr>
            </a:br>
            <a:endParaRPr lang="en-US" sz="4800" kern="1200" dirty="0">
              <a:solidFill>
                <a:srgbClr val="FFFFFF"/>
              </a:solidFill>
              <a:latin typeface="+mj-lt"/>
              <a:ea typeface="+mj-ea"/>
              <a:cs typeface="+mj-cs"/>
            </a:endParaRP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361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CFAA3CF-8A99-E715-90D9-305BA7BC2A2D}"/>
              </a:ext>
            </a:extLst>
          </p:cNvPr>
          <p:cNvSpPr>
            <a:spLocks noGrp="1"/>
          </p:cNvSpPr>
          <p:nvPr>
            <p:ph type="title"/>
          </p:nvPr>
        </p:nvSpPr>
        <p:spPr>
          <a:xfrm>
            <a:off x="406862" y="665653"/>
            <a:ext cx="4979690" cy="3566160"/>
          </a:xfrm>
        </p:spPr>
        <p:txBody>
          <a:bodyPr vert="horz" lIns="91440" tIns="45720" rIns="91440" bIns="45720" rtlCol="0" anchor="b">
            <a:normAutofit/>
          </a:bodyPr>
          <a:lstStyle/>
          <a:p>
            <a:r>
              <a:rPr lang="en-US" sz="5400" dirty="0"/>
              <a:t>Dr. Regina </a:t>
            </a:r>
            <a:r>
              <a:rPr lang="en-US" sz="5400" dirty="0" err="1"/>
              <a:t>Stanback</a:t>
            </a:r>
            <a:r>
              <a:rPr lang="en-US" sz="5400" dirty="0"/>
              <a:t> Stroud</a:t>
            </a:r>
          </a:p>
        </p:txBody>
      </p:sp>
      <p:sp>
        <p:nvSpPr>
          <p:cNvPr id="5" name="Text Placeholder 4">
            <a:extLst>
              <a:ext uri="{FF2B5EF4-FFF2-40B4-BE49-F238E27FC236}">
                <a16:creationId xmlns:a16="http://schemas.microsoft.com/office/drawing/2014/main" id="{10BBE48B-84CD-6EDD-077D-3738D3C18A66}"/>
              </a:ext>
            </a:extLst>
          </p:cNvPr>
          <p:cNvSpPr>
            <a:spLocks noGrp="1"/>
          </p:cNvSpPr>
          <p:nvPr>
            <p:ph type="body" idx="1"/>
          </p:nvPr>
        </p:nvSpPr>
        <p:spPr>
          <a:xfrm>
            <a:off x="448904" y="4660651"/>
            <a:ext cx="3734014" cy="1572768"/>
          </a:xfrm>
        </p:spPr>
        <p:txBody>
          <a:bodyPr vert="horz" lIns="91440" tIns="45720" rIns="91440" bIns="45720" rtlCol="0">
            <a:normAutofit/>
          </a:bodyPr>
          <a:lstStyle/>
          <a:p>
            <a:r>
              <a:rPr lang="en-US" dirty="0">
                <a:solidFill>
                  <a:schemeClr val="tx1"/>
                </a:solidFill>
              </a:rPr>
              <a:t>Disrupting </a:t>
            </a:r>
            <a:r>
              <a:rPr lang="en-US" dirty="0" err="1">
                <a:solidFill>
                  <a:schemeClr val="tx1"/>
                </a:solidFill>
              </a:rPr>
              <a:t>Inequalty</a:t>
            </a:r>
            <a:r>
              <a:rPr lang="en-US" dirty="0">
                <a:solidFill>
                  <a:schemeClr val="tx1"/>
                </a:solidFill>
              </a:rPr>
              <a:t> in the System</a:t>
            </a:r>
          </a:p>
        </p:txBody>
      </p:sp>
      <p:sp>
        <p:nvSpPr>
          <p:cNvPr id="2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miling at the camera&#10;&#10;Description automatically generated with low confidence">
            <a:extLst>
              <a:ext uri="{FF2B5EF4-FFF2-40B4-BE49-F238E27FC236}">
                <a16:creationId xmlns:a16="http://schemas.microsoft.com/office/drawing/2014/main" id="{BF6C9FBC-0470-905D-9824-E1E25CF48961}"/>
              </a:ext>
            </a:extLst>
          </p:cNvPr>
          <p:cNvPicPr>
            <a:picLocks noChangeAspect="1"/>
          </p:cNvPicPr>
          <p:nvPr/>
        </p:nvPicPr>
        <p:blipFill rotWithShape="1">
          <a:blip r:embed="rId2">
            <a:extLst>
              <a:ext uri="{28A0092B-C50C-407E-A947-70E740481C1C}">
                <a14:useLocalDpi xmlns:a14="http://schemas.microsoft.com/office/drawing/2010/main" val="0"/>
              </a:ext>
            </a:extLst>
          </a:blip>
          <a:srcRect l="20524" r="12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89985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F2FACC0-9E76-7FFB-E33C-4E74CF10BC33}"/>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a:solidFill>
                  <a:schemeClr val="tx1"/>
                </a:solidFill>
                <a:latin typeface="+mj-lt"/>
                <a:ea typeface="+mj-ea"/>
                <a:cs typeface="+mj-cs"/>
              </a:rPr>
              <a:t>Welcome! </a:t>
            </a:r>
            <a:br>
              <a:rPr lang="en-US" sz="3000" kern="1200">
                <a:solidFill>
                  <a:schemeClr val="tx1"/>
                </a:solidFill>
                <a:latin typeface="+mj-lt"/>
                <a:ea typeface="+mj-ea"/>
                <a:cs typeface="+mj-cs"/>
              </a:rPr>
            </a:br>
            <a:br>
              <a:rPr lang="en-US" sz="3000" kern="1200">
                <a:solidFill>
                  <a:schemeClr val="tx1"/>
                </a:solidFill>
                <a:latin typeface="+mj-lt"/>
                <a:ea typeface="+mj-ea"/>
                <a:cs typeface="+mj-cs"/>
              </a:rPr>
            </a:br>
            <a:r>
              <a:rPr lang="en-US" sz="3000" b="1" kern="1200">
                <a:solidFill>
                  <a:schemeClr val="tx1"/>
                </a:solidFill>
                <a:latin typeface="+mj-lt"/>
                <a:ea typeface="+mj-ea"/>
                <a:cs typeface="+mj-cs"/>
              </a:rPr>
              <a:t>Leslie Swindell</a:t>
            </a:r>
            <a:br>
              <a:rPr lang="en-US" sz="3000" kern="1200">
                <a:solidFill>
                  <a:schemeClr val="tx1"/>
                </a:solidFill>
                <a:latin typeface="+mj-lt"/>
                <a:ea typeface="+mj-ea"/>
                <a:cs typeface="+mj-cs"/>
              </a:rPr>
            </a:br>
            <a:br>
              <a:rPr lang="en-US" sz="3000" kern="1200">
                <a:solidFill>
                  <a:schemeClr val="tx1"/>
                </a:solidFill>
                <a:latin typeface="+mj-lt"/>
                <a:ea typeface="+mj-ea"/>
                <a:cs typeface="+mj-cs"/>
              </a:rPr>
            </a:br>
            <a:r>
              <a:rPr lang="en-US" sz="3000" kern="1200">
                <a:solidFill>
                  <a:schemeClr val="tx1"/>
                </a:solidFill>
                <a:latin typeface="+mj-lt"/>
                <a:ea typeface="+mj-ea"/>
                <a:cs typeface="+mj-cs"/>
              </a:rPr>
              <a:t>Institutional Advancement Coordinator</a:t>
            </a:r>
          </a:p>
        </p:txBody>
      </p:sp>
      <p:sp>
        <p:nvSpPr>
          <p:cNvPr id="16" name="Rectangle 15">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descr="A person wearing a hat and glasses&#10;&#10;Description automatically generated with low confidence">
            <a:extLst>
              <a:ext uri="{FF2B5EF4-FFF2-40B4-BE49-F238E27FC236}">
                <a16:creationId xmlns:a16="http://schemas.microsoft.com/office/drawing/2014/main" id="{C265A52D-A360-C58D-2342-60DF78048DB3}"/>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4554" t="88" r="2091" b="1"/>
          <a:stretch/>
        </p:blipFill>
        <p:spPr>
          <a:xfrm rot="5400000">
            <a:off x="6378821" y="1011310"/>
            <a:ext cx="5553193" cy="4457380"/>
          </a:xfrm>
          <a:prstGeom prst="rect">
            <a:avLst/>
          </a:prstGeom>
        </p:spPr>
      </p:pic>
      <p:sp>
        <p:nvSpPr>
          <p:cNvPr id="22" name="Rectangle 2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035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F2FACC0-9E76-7FFB-E33C-4E74CF10BC33}"/>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a:solidFill>
                  <a:schemeClr val="tx1"/>
                </a:solidFill>
                <a:latin typeface="+mj-lt"/>
                <a:ea typeface="+mj-ea"/>
                <a:cs typeface="+mj-cs"/>
              </a:rPr>
              <a:t>Welcome! </a:t>
            </a:r>
            <a:br>
              <a:rPr lang="en-US" sz="3000" kern="1200">
                <a:solidFill>
                  <a:schemeClr val="tx1"/>
                </a:solidFill>
                <a:latin typeface="+mj-lt"/>
                <a:ea typeface="+mj-ea"/>
                <a:cs typeface="+mj-cs"/>
              </a:rPr>
            </a:br>
            <a:br>
              <a:rPr lang="en-US" sz="3000" kern="1200">
                <a:solidFill>
                  <a:schemeClr val="tx1"/>
                </a:solidFill>
                <a:latin typeface="+mj-lt"/>
                <a:ea typeface="+mj-ea"/>
                <a:cs typeface="+mj-cs"/>
              </a:rPr>
            </a:br>
            <a:r>
              <a:rPr lang="en-US" sz="3000" b="1" kern="1200">
                <a:solidFill>
                  <a:schemeClr val="tx1"/>
                </a:solidFill>
                <a:latin typeface="+mj-lt"/>
                <a:ea typeface="+mj-ea"/>
                <a:cs typeface="+mj-cs"/>
              </a:rPr>
              <a:t>ZsaQuita Bender</a:t>
            </a:r>
            <a:br>
              <a:rPr lang="en-US" sz="3000" kern="1200">
                <a:solidFill>
                  <a:schemeClr val="tx1"/>
                </a:solidFill>
                <a:latin typeface="+mj-lt"/>
                <a:ea typeface="+mj-ea"/>
                <a:cs typeface="+mj-cs"/>
              </a:rPr>
            </a:br>
            <a:br>
              <a:rPr lang="en-US" sz="3000" kern="1200">
                <a:solidFill>
                  <a:schemeClr val="tx1"/>
                </a:solidFill>
                <a:latin typeface="+mj-lt"/>
                <a:ea typeface="+mj-ea"/>
                <a:cs typeface="+mj-cs"/>
              </a:rPr>
            </a:br>
            <a:r>
              <a:rPr lang="en-US" sz="3000" kern="1200">
                <a:solidFill>
                  <a:schemeClr val="tx1"/>
                </a:solidFill>
                <a:latin typeface="+mj-lt"/>
                <a:ea typeface="+mj-ea"/>
                <a:cs typeface="+mj-cs"/>
              </a:rPr>
              <a:t>Admin Assistant Respiratory Care</a:t>
            </a:r>
          </a:p>
        </p:txBody>
      </p:sp>
      <p:sp>
        <p:nvSpPr>
          <p:cNvPr id="16" name="Rectangle 15">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descr="A person smiling for the camera&#10;&#10;Description automatically generated with low confidence">
            <a:extLst>
              <a:ext uri="{FF2B5EF4-FFF2-40B4-BE49-F238E27FC236}">
                <a16:creationId xmlns:a16="http://schemas.microsoft.com/office/drawing/2014/main" id="{7E76498C-19E0-5393-B9B5-87B1C5CD8A5F}"/>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23681" b="260"/>
          <a:stretch/>
        </p:blipFill>
        <p:spPr>
          <a:xfrm>
            <a:off x="6718654" y="463404"/>
            <a:ext cx="4873527" cy="5553193"/>
          </a:xfrm>
          <a:prstGeom prst="rect">
            <a:avLst/>
          </a:prstGeom>
        </p:spPr>
      </p:pic>
      <p:sp>
        <p:nvSpPr>
          <p:cNvPr id="22" name="Rectangle 2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124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400" kern="1200">
                <a:solidFill>
                  <a:schemeClr val="tx1"/>
                </a:solidFill>
                <a:latin typeface="+mj-lt"/>
                <a:ea typeface="+mj-ea"/>
                <a:cs typeface="+mj-cs"/>
              </a:rPr>
              <a:t>Welcome!</a:t>
            </a:r>
            <a:br>
              <a:rPr lang="en-US" sz="3400" kern="1200">
                <a:solidFill>
                  <a:schemeClr val="tx1"/>
                </a:solidFill>
                <a:latin typeface="+mj-lt"/>
                <a:ea typeface="+mj-ea"/>
                <a:cs typeface="+mj-cs"/>
              </a:rPr>
            </a:br>
            <a:br>
              <a:rPr lang="en-US" sz="3400" kern="1200">
                <a:solidFill>
                  <a:schemeClr val="tx1"/>
                </a:solidFill>
                <a:latin typeface="+mj-lt"/>
                <a:ea typeface="+mj-ea"/>
                <a:cs typeface="+mj-cs"/>
              </a:rPr>
            </a:br>
            <a:r>
              <a:rPr lang="en-US" sz="3400" b="1" kern="1200">
                <a:solidFill>
                  <a:schemeClr val="tx1"/>
                </a:solidFill>
                <a:latin typeface="+mj-lt"/>
                <a:ea typeface="+mj-ea"/>
                <a:cs typeface="+mj-cs"/>
              </a:rPr>
              <a:t>Yadira Quintal</a:t>
            </a:r>
            <a:br>
              <a:rPr lang="en-US" sz="3400" kern="1200">
                <a:solidFill>
                  <a:schemeClr val="tx1"/>
                </a:solidFill>
                <a:latin typeface="+mj-lt"/>
                <a:ea typeface="+mj-ea"/>
                <a:cs typeface="+mj-cs"/>
              </a:rPr>
            </a:br>
            <a:br>
              <a:rPr lang="en-US" sz="3400" kern="1200">
                <a:solidFill>
                  <a:schemeClr val="tx1"/>
                </a:solidFill>
                <a:latin typeface="+mj-lt"/>
                <a:ea typeface="+mj-ea"/>
                <a:cs typeface="+mj-cs"/>
              </a:rPr>
            </a:br>
            <a:r>
              <a:rPr lang="en-US" sz="3400" kern="1200">
                <a:solidFill>
                  <a:schemeClr val="tx1"/>
                </a:solidFill>
                <a:latin typeface="+mj-lt"/>
                <a:ea typeface="+mj-ea"/>
                <a:cs typeface="+mj-cs"/>
              </a:rPr>
              <a:t>Child Development Assistant</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4">
            <a:extLst>
              <a:ext uri="{FF2B5EF4-FFF2-40B4-BE49-F238E27FC236}">
                <a16:creationId xmlns:a16="http://schemas.microsoft.com/office/drawing/2014/main" id="{6C4E9BBF-AECE-DE38-4160-86EF5E9B87AC}"/>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082" r="5082"/>
          <a:stretch/>
        </p:blipFill>
        <p:spPr>
          <a:xfrm>
            <a:off x="6620586" y="1045511"/>
            <a:ext cx="4747972" cy="3749040"/>
          </a:xfrm>
        </p:spPr>
      </p:pic>
    </p:spTree>
    <p:extLst>
      <p:ext uri="{BB962C8B-B14F-4D97-AF65-F5344CB8AC3E}">
        <p14:creationId xmlns:p14="http://schemas.microsoft.com/office/powerpoint/2010/main" val="3996519745"/>
      </p:ext>
    </p:extLst>
  </p:cSld>
  <p:clrMapOvr>
    <a:masterClrMapping/>
  </p:clrMapOvr>
</p:sld>
</file>

<file path=ppt/theme/theme1.xml><?xml version="1.0" encoding="utf-8"?>
<a:theme xmlns:a="http://schemas.openxmlformats.org/drawingml/2006/main" name="Office Theme">
  <a:themeElements>
    <a:clrScheme name="CHC Colors">
      <a:dk1>
        <a:srgbClr val="000000"/>
      </a:dk1>
      <a:lt1>
        <a:srgbClr val="FFFFFF"/>
      </a:lt1>
      <a:dk2>
        <a:srgbClr val="44546A"/>
      </a:dk2>
      <a:lt2>
        <a:srgbClr val="E7E6E6"/>
      </a:lt2>
      <a:accent1>
        <a:srgbClr val="008345"/>
      </a:accent1>
      <a:accent2>
        <a:srgbClr val="FFC528"/>
      </a:accent2>
      <a:accent3>
        <a:srgbClr val="8E1838"/>
      </a:accent3>
      <a:accent4>
        <a:srgbClr val="415363"/>
      </a:accent4>
      <a:accent5>
        <a:srgbClr val="124734"/>
      </a:accent5>
      <a:accent6>
        <a:srgbClr val="70C496"/>
      </a:accent6>
      <a:hlink>
        <a:srgbClr val="8E1837"/>
      </a:hlink>
      <a:folHlink>
        <a:srgbClr val="41536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8677E5A0C94F4583114F61DA5FC5C9" ma:contentTypeVersion="14" ma:contentTypeDescription="Create a new document." ma:contentTypeScope="" ma:versionID="1f4525c941cf8f57c6aafdcd8ab8c495">
  <xsd:schema xmlns:xsd="http://www.w3.org/2001/XMLSchema" xmlns:xs="http://www.w3.org/2001/XMLSchema" xmlns:p="http://schemas.microsoft.com/office/2006/metadata/properties" xmlns:ns3="a9d5689a-a8b3-43c4-b8b9-6ee18265c4dd" xmlns:ns4="8616a315-1940-4c47-a373-dd11eb5d7ed9" targetNamespace="http://schemas.microsoft.com/office/2006/metadata/properties" ma:root="true" ma:fieldsID="301d09fd4bb1881eb3e42d7023f7755f" ns3:_="" ns4:_="">
    <xsd:import namespace="a9d5689a-a8b3-43c4-b8b9-6ee18265c4dd"/>
    <xsd:import namespace="8616a315-1940-4c47-a373-dd11eb5d7ed9"/>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5689a-a8b3-43c4-b8b9-6ee18265c4d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16a315-1940-4c47-a373-dd11eb5d7ed9"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4CD0BF-9981-49D9-8B67-138EE5E092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5689a-a8b3-43c4-b8b9-6ee18265c4dd"/>
    <ds:schemaRef ds:uri="8616a315-1940-4c47-a373-dd11eb5d7e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D9F5A3-1BE1-4C84-B80E-CE0274FE1696}">
  <ds:schemaRefs>
    <ds:schemaRef ds:uri="a9d5689a-a8b3-43c4-b8b9-6ee18265c4dd"/>
    <ds:schemaRef ds:uri="http://schemas.openxmlformats.org/package/2006/metadata/core-properties"/>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8616a315-1940-4c47-a373-dd11eb5d7ed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534D36B-99CA-4E16-8802-13881EEC88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2721</TotalTime>
  <Words>1346</Words>
  <Application>Microsoft Office PowerPoint</Application>
  <PresentationFormat>Widescreen</PresentationFormat>
  <Paragraphs>217</Paragraphs>
  <Slides>61</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Arial</vt:lpstr>
      <vt:lpstr>Calibri</vt:lpstr>
      <vt:lpstr>Calibri Light</vt:lpstr>
      <vt:lpstr>DAILYNEWS-MEDIUM</vt:lpstr>
      <vt:lpstr>Gill Sans</vt:lpstr>
      <vt:lpstr>Gill Sans MT</vt:lpstr>
      <vt:lpstr>GILLSANS-MEDIUM</vt:lpstr>
      <vt:lpstr>Roboto Condensed</vt:lpstr>
      <vt:lpstr>Office Theme</vt:lpstr>
      <vt:lpstr>In-Service Opening Day: Celebrating Lollipop Moments </vt:lpstr>
      <vt:lpstr> New Roadrunners</vt:lpstr>
      <vt:lpstr>Welcome!   Duran Gaddy   Fire Technology Instructor</vt:lpstr>
      <vt:lpstr>Welcome!   Sarah DeSimone  EMS Instructor</vt:lpstr>
      <vt:lpstr>Welcome!   Ericka Sherman  Basic Needs Coordinator</vt:lpstr>
      <vt:lpstr>Welcome!   LaTesha Hagler  Associate Dean, Student Services EOPS</vt:lpstr>
      <vt:lpstr>Welcome!   Leslie Swindell  Institutional Advancement Coordinator</vt:lpstr>
      <vt:lpstr>Welcome!   ZsaQuita Bender  Admin Assistant Respiratory Care</vt:lpstr>
      <vt:lpstr>Welcome!  Yadira Quintal  Child Development Assistant</vt:lpstr>
      <vt:lpstr>Welcome!   Pedro Chabolla  Job Developer</vt:lpstr>
      <vt:lpstr>Welcome!   Henry Gomez  HVAC Technician</vt:lpstr>
      <vt:lpstr>Welcome!  Roy Lee Myers III  Custodian</vt:lpstr>
      <vt:lpstr>Welcome!  Brian Ramirez  Custodian</vt:lpstr>
      <vt:lpstr>Welcome!  Estela Beltran  Custodian</vt:lpstr>
      <vt:lpstr>Welcome!  Alvaro Sanchez-Reyes  Custodian</vt:lpstr>
      <vt:lpstr>Welcome!  Melissa Bless  Student Services Technician I, EOPS</vt:lpstr>
      <vt:lpstr>Welcome!  Evelyn Briones  Senior Student Services Technician Outreach and Educational Partnerships</vt:lpstr>
      <vt:lpstr>Welcome!  Julie Lemus  Senior Student Services Technician Counseling</vt:lpstr>
      <vt:lpstr>Welcome!  Craig Ellander  Lab Assistant, EMS</vt:lpstr>
      <vt:lpstr>Welcome!   Liliana Molina  Account Technician (transfer from SBVC)</vt:lpstr>
      <vt:lpstr>Congratulations!  Miguel Chaure  Promoted to Lead Maintenance Technician  </vt:lpstr>
      <vt:lpstr>Congratulations!  Brandi Bailes  Interim SINS Dean</vt:lpstr>
      <vt:lpstr>Congratulations!  Veronica Lehman  Interim Director of Financial Aid</vt:lpstr>
      <vt:lpstr>Congratulations!  Jamie Sierra  Outreach and Educational Partnerships</vt:lpstr>
      <vt:lpstr>Congratulations!  Frances Southerland  SAS</vt:lpstr>
      <vt:lpstr>Congratulations!  Rejoice Chavira  Counseling</vt:lpstr>
      <vt:lpstr>Welcome!   Gabby Garcia  Financial Aid Coordinator</vt:lpstr>
      <vt:lpstr>Welcome!   Manny Villegas  Financial Aid Coordinator</vt:lpstr>
      <vt:lpstr>PowerPoint Presentation</vt:lpstr>
      <vt:lpstr>“I was taking biology and got a ‘B,’ but I thought I had deserved an ‘A’. I went into Professor Sadler’s office and argued my point, and he agreed with me.   I remember he swiveled his chair [to face me] and said, ‘You should be a lawyer.’</vt:lpstr>
      <vt:lpstr>Education Master Plan Update: We are almost there!</vt:lpstr>
      <vt:lpstr>Facilities Update</vt:lpstr>
      <vt:lpstr>2023 Construction</vt:lpstr>
      <vt:lpstr>PowerPoint Presentation</vt:lpstr>
      <vt:lpstr>Training Center</vt:lpstr>
      <vt:lpstr>PAC Site Prep</vt:lpstr>
      <vt:lpstr>Instruction Building Design</vt:lpstr>
      <vt:lpstr>Student Housing – Strategic Objectives</vt:lpstr>
      <vt:lpstr>Student Housing – Enrollment Tool</vt:lpstr>
      <vt:lpstr>Student Housing – Site Options</vt:lpstr>
      <vt:lpstr>Student Housing – Massing Study</vt:lpstr>
      <vt:lpstr>Student Services Update</vt:lpstr>
      <vt:lpstr>SS Updates</vt:lpstr>
      <vt:lpstr>PowerPoint Presentation</vt:lpstr>
      <vt:lpstr>Foundation Update</vt:lpstr>
      <vt:lpstr>Feasibility Study</vt:lpstr>
      <vt:lpstr>You’re invited! Groundbreaking Ceremony Jan 20 at 1 p.m.</vt:lpstr>
      <vt:lpstr>You’re invited! Naming Ceremony Jan 21 at 1 p.m.</vt:lpstr>
      <vt:lpstr>You’re invited! Night Out at Crafton Fundraiser  April 6 at 5:30 p.m.</vt:lpstr>
      <vt:lpstr>PowerPoint Presentation</vt:lpstr>
      <vt:lpstr>Growth over the past 5 years</vt:lpstr>
      <vt:lpstr>PowerPoint Presentation</vt:lpstr>
      <vt:lpstr>Enrollment Update</vt:lpstr>
      <vt:lpstr>PowerPoint Presentation</vt:lpstr>
      <vt:lpstr>PowerPoint Presentation</vt:lpstr>
      <vt:lpstr>MESA (Mathematics, Engineering, Science Achievement) Grant Update</vt:lpstr>
      <vt:lpstr>Equity Efforts</vt:lpstr>
      <vt:lpstr>PowerPoint Presentation</vt:lpstr>
      <vt:lpstr>Save the Date!</vt:lpstr>
      <vt:lpstr>Questions? </vt:lpstr>
      <vt:lpstr>Dr. Regina Stanback Stroud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dc:title>
  <dc:creator>Torres, Jose Felipe</dc:creator>
  <cp:lastModifiedBy>St. Jean, Cynthia J.</cp:lastModifiedBy>
  <cp:revision>97</cp:revision>
  <dcterms:created xsi:type="dcterms:W3CDTF">2020-08-04T18:05:47Z</dcterms:created>
  <dcterms:modified xsi:type="dcterms:W3CDTF">2023-01-23T18:42:33Z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0x0101004A8677E5A0C94F4583114F61DA5FC5C9</vt:lpwstr>
  </property>
</Properties>
</file>