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Lst>
  <p:notesMasterIdLst>
    <p:notesMasterId r:id="rId73"/>
  </p:notesMasterIdLst>
  <p:sldIdLst>
    <p:sldId id="566" r:id="rId5"/>
    <p:sldId id="551" r:id="rId6"/>
    <p:sldId id="570" r:id="rId7"/>
    <p:sldId id="577" r:id="rId8"/>
    <p:sldId id="568" r:id="rId9"/>
    <p:sldId id="567" r:id="rId10"/>
    <p:sldId id="574" r:id="rId11"/>
    <p:sldId id="569" r:id="rId12"/>
    <p:sldId id="586" r:id="rId13"/>
    <p:sldId id="587" r:id="rId14"/>
    <p:sldId id="578" r:id="rId15"/>
    <p:sldId id="588" r:id="rId16"/>
    <p:sldId id="573" r:id="rId17"/>
    <p:sldId id="585" r:id="rId18"/>
    <p:sldId id="589" r:id="rId19"/>
    <p:sldId id="591" r:id="rId20"/>
    <p:sldId id="590" r:id="rId21"/>
    <p:sldId id="579" r:id="rId22"/>
    <p:sldId id="553" r:id="rId23"/>
    <p:sldId id="571" r:id="rId24"/>
    <p:sldId id="575" r:id="rId25"/>
    <p:sldId id="576" r:id="rId26"/>
    <p:sldId id="298" r:id="rId27"/>
    <p:sldId id="606" r:id="rId28"/>
    <p:sldId id="607" r:id="rId29"/>
    <p:sldId id="608" r:id="rId30"/>
    <p:sldId id="609" r:id="rId31"/>
    <p:sldId id="610" r:id="rId32"/>
    <p:sldId id="611" r:id="rId33"/>
    <p:sldId id="565" r:id="rId34"/>
    <p:sldId id="612" r:id="rId35"/>
    <p:sldId id="592" r:id="rId36"/>
    <p:sldId id="593" r:id="rId37"/>
    <p:sldId id="512" r:id="rId38"/>
    <p:sldId id="547" r:id="rId39"/>
    <p:sldId id="552" r:id="rId40"/>
    <p:sldId id="605" r:id="rId41"/>
    <p:sldId id="594" r:id="rId42"/>
    <p:sldId id="595" r:id="rId43"/>
    <p:sldId id="549" r:id="rId44"/>
    <p:sldId id="548" r:id="rId45"/>
    <p:sldId id="536" r:id="rId46"/>
    <p:sldId id="543" r:id="rId47"/>
    <p:sldId id="542" r:id="rId48"/>
    <p:sldId id="545" r:id="rId49"/>
    <p:sldId id="546" r:id="rId50"/>
    <p:sldId id="539" r:id="rId51"/>
    <p:sldId id="541" r:id="rId52"/>
    <p:sldId id="528" r:id="rId53"/>
    <p:sldId id="267" r:id="rId54"/>
    <p:sldId id="533" r:id="rId55"/>
    <p:sldId id="268" r:id="rId56"/>
    <p:sldId id="531" r:id="rId57"/>
    <p:sldId id="532" r:id="rId58"/>
    <p:sldId id="534" r:id="rId59"/>
    <p:sldId id="399" r:id="rId60"/>
    <p:sldId id="580" r:id="rId61"/>
    <p:sldId id="581" r:id="rId62"/>
    <p:sldId id="511" r:id="rId63"/>
    <p:sldId id="516" r:id="rId64"/>
    <p:sldId id="584" r:id="rId65"/>
    <p:sldId id="603" r:id="rId66"/>
    <p:sldId id="604" r:id="rId67"/>
    <p:sldId id="598" r:id="rId68"/>
    <p:sldId id="597" r:id="rId69"/>
    <p:sldId id="599" r:id="rId70"/>
    <p:sldId id="520" r:id="rId71"/>
    <p:sldId id="601"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1C"/>
    <a:srgbClr val="012F18"/>
    <a:srgbClr val="002B16"/>
    <a:srgbClr val="002F19"/>
    <a:srgbClr val="008345"/>
    <a:srgbClr val="96989A"/>
    <a:srgbClr val="FFC629"/>
    <a:srgbClr val="CC9700"/>
    <a:srgbClr val="F3B403"/>
    <a:srgbClr val="EAA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3" autoAdjust="0"/>
    <p:restoredTop sz="94660"/>
  </p:normalViewPr>
  <p:slideViewPr>
    <p:cSldViewPr snapToGrid="0" showGuides="1">
      <p:cViewPr varScale="1">
        <p:scale>
          <a:sx n="60" d="100"/>
          <a:sy n="60" d="100"/>
        </p:scale>
        <p:origin x="552" y="44"/>
      </p:cViewPr>
      <p:guideLst>
        <p:guide orient="horz" pos="2112"/>
        <p:guide pos="3816"/>
      </p:guideLst>
    </p:cSldViewPr>
  </p:slideViewPr>
  <p:notesTextViewPr>
    <p:cViewPr>
      <p:scale>
        <a:sx n="3" d="2"/>
        <a:sy n="3" d="2"/>
      </p:scale>
      <p:origin x="0" y="0"/>
    </p:cViewPr>
  </p:notesTextViewPr>
  <p:sorterViewPr>
    <p:cViewPr>
      <p:scale>
        <a:sx n="100" d="100"/>
        <a:sy n="100" d="100"/>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CHC</a:t>
            </a:r>
            <a:r>
              <a:rPr lang="en-US" baseline="0"/>
              <a:t> Fraudulent Suspected Fraudulent Applications and Enrollments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Suspected Fraudunt Applications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c:v>
                </c:pt>
                <c:pt idx="1">
                  <c:v>Feburary</c:v>
                </c:pt>
                <c:pt idx="2">
                  <c:v>March</c:v>
                </c:pt>
                <c:pt idx="3">
                  <c:v>April</c:v>
                </c:pt>
                <c:pt idx="4">
                  <c:v>May</c:v>
                </c:pt>
                <c:pt idx="5">
                  <c:v>July</c:v>
                </c:pt>
              </c:strCache>
            </c:strRef>
          </c:cat>
          <c:val>
            <c:numRef>
              <c:f>Sheet1!$B$2:$B$7</c:f>
              <c:numCache>
                <c:formatCode>#,##0</c:formatCode>
                <c:ptCount val="6"/>
                <c:pt idx="0">
                  <c:v>864</c:v>
                </c:pt>
                <c:pt idx="1">
                  <c:v>810</c:v>
                </c:pt>
                <c:pt idx="2">
                  <c:v>379</c:v>
                </c:pt>
                <c:pt idx="3">
                  <c:v>110</c:v>
                </c:pt>
                <c:pt idx="4">
                  <c:v>94</c:v>
                </c:pt>
                <c:pt idx="5">
                  <c:v>57</c:v>
                </c:pt>
              </c:numCache>
            </c:numRef>
          </c:val>
          <c:smooth val="0"/>
          <c:extLst>
            <c:ext xmlns:c16="http://schemas.microsoft.com/office/drawing/2014/chart" uri="{C3380CC4-5D6E-409C-BE32-E72D297353CC}">
              <c16:uniqueId val="{00000000-C429-469E-8FD8-0DF8B97D15D6}"/>
            </c:ext>
          </c:extLst>
        </c:ser>
        <c:ser>
          <c:idx val="1"/>
          <c:order val="1"/>
          <c:tx>
            <c:strRef>
              <c:f>Sheet1!$C$1</c:f>
              <c:strCache>
                <c:ptCount val="1"/>
                <c:pt idx="0">
                  <c:v>Suspected Fraudulent Enrollments</c:v>
                </c:pt>
              </c:strCache>
            </c:strRef>
          </c:tx>
          <c:spPr>
            <a:ln w="28575" cap="rnd">
              <a:solidFill>
                <a:schemeClr val="accent2"/>
              </a:solidFill>
              <a:round/>
            </a:ln>
            <a:effectLst/>
          </c:spPr>
          <c:marker>
            <c:symbol val="none"/>
          </c:marker>
          <c:dLbls>
            <c:dLbl>
              <c:idx val="1"/>
              <c:layout>
                <c:manualLayout>
                  <c:x val="-2.3668549583476022E-2"/>
                  <c:y val="2.8296353903098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29-469E-8FD8-0DF8B97D15D6}"/>
                </c:ext>
              </c:extLst>
            </c:dLbl>
            <c:dLbl>
              <c:idx val="2"/>
              <c:layout>
                <c:manualLayout>
                  <c:x val="-2.1253090646277999E-2"/>
                  <c:y val="2.53777114073877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29-469E-8FD8-0DF8B97D15D6}"/>
                </c:ext>
              </c:extLst>
            </c:dLbl>
            <c:dLbl>
              <c:idx val="3"/>
              <c:layout>
                <c:manualLayout>
                  <c:x val="-1.272043440222155E-2"/>
                  <c:y val="4.947213937414086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29-469E-8FD8-0DF8B97D15D6}"/>
                </c:ext>
              </c:extLst>
            </c:dLbl>
            <c:dLbl>
              <c:idx val="4"/>
              <c:layout>
                <c:manualLayout>
                  <c:x val="-1.3928163870820584E-2"/>
                  <c:y val="2.028571441703678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429-469E-8FD8-0DF8B97D15D6}"/>
                </c:ext>
              </c:extLst>
            </c:dLbl>
            <c:dLbl>
              <c:idx val="5"/>
              <c:layout>
                <c:manualLayout>
                  <c:x val="-1.7590627258549381E-2"/>
                  <c:y val="1.37031414245457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429-469E-8FD8-0DF8B97D15D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c:v>
                </c:pt>
                <c:pt idx="1">
                  <c:v>Feburary</c:v>
                </c:pt>
                <c:pt idx="2">
                  <c:v>March</c:v>
                </c:pt>
                <c:pt idx="3">
                  <c:v>April</c:v>
                </c:pt>
                <c:pt idx="4">
                  <c:v>May</c:v>
                </c:pt>
                <c:pt idx="5">
                  <c:v>July</c:v>
                </c:pt>
              </c:strCache>
            </c:strRef>
          </c:cat>
          <c:val>
            <c:numRef>
              <c:f>Sheet1!$C$2:$C$7</c:f>
              <c:numCache>
                <c:formatCode>#,##0</c:formatCode>
                <c:ptCount val="6"/>
                <c:pt idx="0">
                  <c:v>4736</c:v>
                </c:pt>
                <c:pt idx="1">
                  <c:v>636</c:v>
                </c:pt>
                <c:pt idx="2">
                  <c:v>150</c:v>
                </c:pt>
                <c:pt idx="3">
                  <c:v>4</c:v>
                </c:pt>
                <c:pt idx="4">
                  <c:v>0</c:v>
                </c:pt>
                <c:pt idx="5">
                  <c:v>12</c:v>
                </c:pt>
              </c:numCache>
            </c:numRef>
          </c:val>
          <c:smooth val="0"/>
          <c:extLst>
            <c:ext xmlns:c16="http://schemas.microsoft.com/office/drawing/2014/chart" uri="{C3380CC4-5D6E-409C-BE32-E72D297353CC}">
              <c16:uniqueId val="{00000001-C429-469E-8FD8-0DF8B97D15D6}"/>
            </c:ext>
          </c:extLst>
        </c:ser>
        <c:dLbls>
          <c:dLblPos val="t"/>
          <c:showLegendKey val="0"/>
          <c:showVal val="1"/>
          <c:showCatName val="0"/>
          <c:showSerName val="0"/>
          <c:showPercent val="0"/>
          <c:showBubbleSize val="0"/>
        </c:dLbls>
        <c:smooth val="0"/>
        <c:axId val="524244528"/>
        <c:axId val="780310128"/>
      </c:lineChart>
      <c:catAx>
        <c:axId val="52424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0310128"/>
        <c:crosses val="autoZero"/>
        <c:auto val="1"/>
        <c:lblAlgn val="ctr"/>
        <c:lblOffset val="100"/>
        <c:noMultiLvlLbl val="0"/>
      </c:catAx>
      <c:valAx>
        <c:axId val="780310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424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latin typeface="+mn-lt"/>
                <a:ea typeface="+mn-ea"/>
                <a:cs typeface="+mn-cs"/>
              </a:rPr>
              <a:t>CHC Federal Aid Written Off as Fraud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Federal Aid Disbursed and Written Off as Fraud</c:v>
                </c:pt>
              </c:strCache>
            </c:strRef>
          </c:tx>
          <c:spPr>
            <a:ln w="28575" cap="rnd">
              <a:solidFill>
                <a:schemeClr val="accent1"/>
              </a:solidFill>
              <a:round/>
            </a:ln>
            <a:effectLst/>
          </c:spPr>
          <c:marker>
            <c:symbol val="none"/>
          </c:marker>
          <c:dLbls>
            <c:dLbl>
              <c:idx val="1"/>
              <c:layout>
                <c:manualLayout>
                  <c:x val="-4.4873235954201375E-2"/>
                  <c:y val="2.8296353903098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E1-4045-ADE4-50F2698BBD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c:v>
                </c:pt>
                <c:pt idx="1">
                  <c:v>Feburary</c:v>
                </c:pt>
                <c:pt idx="2">
                  <c:v>March</c:v>
                </c:pt>
                <c:pt idx="3">
                  <c:v>April</c:v>
                </c:pt>
                <c:pt idx="4">
                  <c:v>May</c:v>
                </c:pt>
                <c:pt idx="5">
                  <c:v>July</c:v>
                </c:pt>
              </c:strCache>
            </c:strRef>
          </c:cat>
          <c:val>
            <c:numRef>
              <c:f>Sheet1!$B$2:$B$7</c:f>
              <c:numCache>
                <c:formatCode>"$"#,##0</c:formatCode>
                <c:ptCount val="6"/>
                <c:pt idx="0">
                  <c:v>52142</c:v>
                </c:pt>
                <c:pt idx="1">
                  <c:v>5225.5</c:v>
                </c:pt>
                <c:pt idx="2">
                  <c:v>10649.36</c:v>
                </c:pt>
                <c:pt idx="3">
                  <c:v>0</c:v>
                </c:pt>
                <c:pt idx="4">
                  <c:v>0</c:v>
                </c:pt>
                <c:pt idx="5">
                  <c:v>0</c:v>
                </c:pt>
              </c:numCache>
            </c:numRef>
          </c:val>
          <c:smooth val="0"/>
          <c:extLst>
            <c:ext xmlns:c16="http://schemas.microsoft.com/office/drawing/2014/chart" uri="{C3380CC4-5D6E-409C-BE32-E72D297353CC}">
              <c16:uniqueId val="{00000000-C429-469E-8FD8-0DF8B97D15D6}"/>
            </c:ext>
          </c:extLst>
        </c:ser>
        <c:dLbls>
          <c:dLblPos val="t"/>
          <c:showLegendKey val="0"/>
          <c:showVal val="1"/>
          <c:showCatName val="0"/>
          <c:showSerName val="0"/>
          <c:showPercent val="0"/>
          <c:showBubbleSize val="0"/>
        </c:dLbls>
        <c:smooth val="0"/>
        <c:axId val="524244528"/>
        <c:axId val="780310128"/>
      </c:lineChart>
      <c:catAx>
        <c:axId val="52424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0310128"/>
        <c:crosses val="autoZero"/>
        <c:auto val="1"/>
        <c:lblAlgn val="ctr"/>
        <c:lblOffset val="100"/>
        <c:noMultiLvlLbl val="0"/>
      </c:catAx>
      <c:valAx>
        <c:axId val="7803101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424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Course Success 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2021-2022</c:v>
                </c:pt>
                <c:pt idx="1">
                  <c:v>2022-2023</c:v>
                </c:pt>
                <c:pt idx="2">
                  <c:v>2023-2024</c:v>
                </c:pt>
                <c:pt idx="3">
                  <c:v>2024-2025</c:v>
                </c:pt>
              </c:strCache>
            </c:strRef>
          </c:cat>
          <c:val>
            <c:numRef>
              <c:f>Sheet1!$B$2:$B$5</c:f>
              <c:numCache>
                <c:formatCode>0.0%</c:formatCode>
                <c:ptCount val="4"/>
                <c:pt idx="0">
                  <c:v>0.73199999999999998</c:v>
                </c:pt>
                <c:pt idx="1">
                  <c:v>0.751</c:v>
                </c:pt>
                <c:pt idx="2">
                  <c:v>0.75800000000000001</c:v>
                </c:pt>
                <c:pt idx="3">
                  <c:v>0.79</c:v>
                </c:pt>
              </c:numCache>
            </c:numRef>
          </c:val>
          <c:extLst>
            <c:ext xmlns:c16="http://schemas.microsoft.com/office/drawing/2014/chart" uri="{C3380CC4-5D6E-409C-BE32-E72D297353CC}">
              <c16:uniqueId val="{00000000-6EAB-4FB2-858E-1007BAE4BF32}"/>
            </c:ext>
          </c:extLst>
        </c:ser>
        <c:dLbls>
          <c:dLblPos val="inEnd"/>
          <c:showLegendKey val="0"/>
          <c:showVal val="1"/>
          <c:showCatName val="0"/>
          <c:showSerName val="0"/>
          <c:showPercent val="0"/>
          <c:showBubbleSize val="0"/>
        </c:dLbls>
        <c:gapWidth val="219"/>
        <c:overlap val="-27"/>
        <c:axId val="467211951"/>
        <c:axId val="467206671"/>
      </c:barChart>
      <c:catAx>
        <c:axId val="46721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206671"/>
        <c:crosses val="autoZero"/>
        <c:auto val="1"/>
        <c:lblAlgn val="ctr"/>
        <c:lblOffset val="100"/>
        <c:noMultiLvlLbl val="0"/>
      </c:catAx>
      <c:valAx>
        <c:axId val="467206671"/>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211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Course Success Rate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76285335324783"/>
          <c:y val="0.10805227525658465"/>
          <c:w val="0.86367225903243183"/>
          <c:h val="0.75682499690861882"/>
        </c:manualLayout>
      </c:layout>
      <c:lineChart>
        <c:grouping val="standard"/>
        <c:varyColors val="0"/>
        <c:ser>
          <c:idx val="0"/>
          <c:order val="0"/>
          <c:tx>
            <c:strRef>
              <c:f>Sheet1!$B$1</c:f>
              <c:strCache>
                <c:ptCount val="1"/>
                <c:pt idx="0">
                  <c:v>Black Students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689660362733887E-2"/>
                  <c:y val="2.9445406207493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F2-4E63-880E-8DB1DA31386D}"/>
                </c:ext>
              </c:extLst>
            </c:dLbl>
            <c:dLbl>
              <c:idx val="1"/>
              <c:layout>
                <c:manualLayout>
                  <c:x val="-4.243026042473521E-2"/>
                  <c:y val="2.6991622356869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F2-4E63-880E-8DB1DA31386D}"/>
                </c:ext>
              </c:extLst>
            </c:dLbl>
            <c:dLbl>
              <c:idx val="2"/>
              <c:layout>
                <c:manualLayout>
                  <c:x val="-5.3596118431244427E-2"/>
                  <c:y val="2.6991622356869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F2-4E63-880E-8DB1DA31386D}"/>
                </c:ext>
              </c:extLst>
            </c:dLbl>
            <c:dLbl>
              <c:idx val="3"/>
              <c:layout>
                <c:manualLayout>
                  <c:x val="-3.1264402418225916E-2"/>
                  <c:y val="3.189919005811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F2-4E63-880E-8DB1DA31386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2021-22</c:v>
                </c:pt>
                <c:pt idx="1">
                  <c:v>2022-23</c:v>
                </c:pt>
                <c:pt idx="2">
                  <c:v>2023-24</c:v>
                </c:pt>
                <c:pt idx="3">
                  <c:v>2024-25</c:v>
                </c:pt>
              </c:strCache>
            </c:strRef>
          </c:cat>
          <c:val>
            <c:numRef>
              <c:f>Sheet1!$B$2:$B$6</c:f>
              <c:numCache>
                <c:formatCode>0.0%</c:formatCode>
                <c:ptCount val="5"/>
                <c:pt idx="0">
                  <c:v>0.65100000000000002</c:v>
                </c:pt>
                <c:pt idx="1">
                  <c:v>0.66</c:v>
                </c:pt>
                <c:pt idx="2">
                  <c:v>0.67200000000000004</c:v>
                </c:pt>
                <c:pt idx="3">
                  <c:v>0.72199999999999998</c:v>
                </c:pt>
              </c:numCache>
            </c:numRef>
          </c:val>
          <c:smooth val="0"/>
          <c:extLst>
            <c:ext xmlns:c16="http://schemas.microsoft.com/office/drawing/2014/chart" uri="{C3380CC4-5D6E-409C-BE32-E72D297353CC}">
              <c16:uniqueId val="{00000000-35BA-4EEF-B4D2-5E02E062B4E0}"/>
            </c:ext>
          </c:extLst>
        </c:ser>
        <c:ser>
          <c:idx val="1"/>
          <c:order val="1"/>
          <c:tx>
            <c:strRef>
              <c:f>Sheet1!$C$1</c:f>
              <c:strCache>
                <c:ptCount val="1"/>
                <c:pt idx="0">
                  <c:v>LatinE Students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6.0295633235149998E-2"/>
                  <c:y val="-2.9445406207493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F2-4E63-880E-8DB1DA31386D}"/>
                </c:ext>
              </c:extLst>
            </c:dLbl>
            <c:dLbl>
              <c:idx val="1"/>
              <c:layout>
                <c:manualLayout>
                  <c:x val="-4.689660362733887E-2"/>
                  <c:y val="-3.4352973908742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F2-4E63-880E-8DB1DA31386D}"/>
                </c:ext>
              </c:extLst>
            </c:dLbl>
            <c:dLbl>
              <c:idx val="2"/>
              <c:layout>
                <c:manualLayout>
                  <c:x val="-6.029563323515006E-2"/>
                  <c:y val="-2.9445406207493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F2-4E63-880E-8DB1DA31386D}"/>
                </c:ext>
              </c:extLst>
            </c:dLbl>
            <c:dLbl>
              <c:idx val="3"/>
              <c:layout>
                <c:manualLayout>
                  <c:x val="-5.8062461633848129E-2"/>
                  <c:y val="-2.94454062074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F2-4E63-880E-8DB1DA31386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2021-22</c:v>
                </c:pt>
                <c:pt idx="1">
                  <c:v>2022-23</c:v>
                </c:pt>
                <c:pt idx="2">
                  <c:v>2023-24</c:v>
                </c:pt>
                <c:pt idx="3">
                  <c:v>2024-25</c:v>
                </c:pt>
              </c:strCache>
            </c:strRef>
          </c:cat>
          <c:val>
            <c:numRef>
              <c:f>Sheet1!$C$2:$C$6</c:f>
              <c:numCache>
                <c:formatCode>0.0%</c:formatCode>
                <c:ptCount val="5"/>
                <c:pt idx="0">
                  <c:v>0.69599999999999995</c:v>
                </c:pt>
                <c:pt idx="1">
                  <c:v>0.71899999999999997</c:v>
                </c:pt>
                <c:pt idx="2">
                  <c:v>0.72699999999999998</c:v>
                </c:pt>
                <c:pt idx="3">
                  <c:v>0.77100000000000002</c:v>
                </c:pt>
              </c:numCache>
            </c:numRef>
          </c:val>
          <c:smooth val="0"/>
          <c:extLst>
            <c:ext xmlns:c16="http://schemas.microsoft.com/office/drawing/2014/chart" uri="{C3380CC4-5D6E-409C-BE32-E72D297353CC}">
              <c16:uniqueId val="{00000001-35BA-4EEF-B4D2-5E02E062B4E0}"/>
            </c:ext>
          </c:extLst>
        </c:ser>
        <c:dLbls>
          <c:showLegendKey val="0"/>
          <c:showVal val="1"/>
          <c:showCatName val="0"/>
          <c:showSerName val="0"/>
          <c:showPercent val="0"/>
          <c:showBubbleSize val="0"/>
        </c:dLbls>
        <c:marker val="1"/>
        <c:smooth val="0"/>
        <c:axId val="851511055"/>
        <c:axId val="851511535"/>
      </c:lineChart>
      <c:catAx>
        <c:axId val="851511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1511535"/>
        <c:crosses val="autoZero"/>
        <c:auto val="1"/>
        <c:lblAlgn val="ctr"/>
        <c:lblOffset val="100"/>
        <c:noMultiLvlLbl val="0"/>
      </c:catAx>
      <c:valAx>
        <c:axId val="851511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1511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a:t>Review draft ISER in all constituent groups, recommend approval, and submit to Board</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a:t>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8BD44D1D-01D7-4F7B-B18F-770FAA3C2B9A}" type="presOf" srcId="{663C9420-AA48-4B39-962F-691A2289367A}" destId="{0177C805-0D8A-41E3-919F-4CE4A3F38B98}" srcOrd="0" destOrd="0" presId="urn:microsoft.com/office/officeart/2017/3/layout/HorizontalPathTimeline"/>
    <dgm:cxn modelId="{81D7951D-DE18-442A-83B0-A3D76935527B}" type="presOf" srcId="{7614042C-C745-4552-AF6A-C989EBB6BCA6}" destId="{FC11F6F0-0D2C-4808-8515-CA5D5CDA7B3D}"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0C0BC43C-F7F0-4D50-A235-7A5A4C0E4D23}" type="presOf" srcId="{0FF3305D-6837-4DF9-B38D-E688ECA61011}" destId="{467DAB47-634C-1D4F-8B45-F3E6CF811D59}"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3F192266-1640-409D-8771-DDB0CA2CB27D}" type="presOf" srcId="{222D4628-9A73-4C6E-A55A-3CA77C2A7B99}" destId="{BE661A33-E336-2241-BCAC-DB8ABF990AA9}" srcOrd="0" destOrd="0" presId="urn:microsoft.com/office/officeart/2017/3/layout/HorizontalPathTimeline"/>
    <dgm:cxn modelId="{59EA9147-74D1-4E9A-AE50-A707269221A9}" srcId="{8FC4EFD4-732D-4AB5-92BB-E236EF3E0B3E}" destId="{92714368-7EA2-47B3-B1E0-098163BF4482}" srcOrd="3" destOrd="0" parTransId="{BBEE9E66-C56F-4658-838D-487A70D3AD72}" sibTransId="{5B3D8F86-EC2A-4CDB-8BA2-B77BED9B025B}"/>
    <dgm:cxn modelId="{664ED269-4721-4429-9456-352B554EFABF}" srcId="{92714368-7EA2-47B3-B1E0-098163BF4482}" destId="{6EA78B32-4FA8-49F8-A6B2-B6B05584DD7F}" srcOrd="1" destOrd="0" parTransId="{9C5A83DB-CC14-43C9-96F5-22B59427DDED}" sibTransId="{F5E607F7-3259-4CC3-B1FA-F7FB1ADA99E5}"/>
    <dgm:cxn modelId="{ECD33C6B-C11E-4A95-B8A2-54B1759F8ED8}" type="presOf" srcId="{4F3CF5E5-3E2B-4488-8E91-4FF3BE75ADD3}" destId="{00392504-A5B0-344D-AB85-F4AF161AF7B8}" srcOrd="0" destOrd="0" presId="urn:microsoft.com/office/officeart/2017/3/layout/HorizontalPathTimeline"/>
    <dgm:cxn modelId="{3BE0C94B-E312-40A7-AF28-8A0B07F5A1B0}" srcId="{8FC4EFD4-732D-4AB5-92BB-E236EF3E0B3E}" destId="{4F3CF5E5-3E2B-4488-8E91-4FF3BE75ADD3}" srcOrd="6" destOrd="0" parTransId="{89C76448-E5EE-4446-8174-1A1BBE29D6E2}" sibTransId="{93D69B5F-95C6-44B4-8777-CDF4669F3324}"/>
    <dgm:cxn modelId="{6AC52C4D-2524-4A56-A483-0789D15BB8DF}" srcId="{4456C95F-FF00-48DF-9A3C-9998259314CC}" destId="{E590ADE4-0162-4CCC-87AC-AEC663C9B033}" srcOrd="0" destOrd="0" parTransId="{A74456AC-4436-4FBA-AE7A-F0F90B4E66D9}" sibTransId="{106D6AE4-2193-4068-9908-2D1AA5033569}"/>
    <dgm:cxn modelId="{28AA8970-FBE7-42BC-A30A-9DD57075F96C}" type="presOf" srcId="{E2E4D908-B816-4E4F-BCD3-C74E213518FF}" destId="{EF752A85-ADE3-44FE-95F3-A76C0DB82A0C}"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B1C35E57-FD79-4369-9CBC-179D247DE14F}" type="presOf" srcId="{9CC991BD-55E7-43CB-842C-7484A4C148B9}" destId="{5E1AF8DD-49B6-424D-A052-BBFE5A3D6276}" srcOrd="0" destOrd="0" presId="urn:microsoft.com/office/officeart/2017/3/layout/HorizontalPathTimeline"/>
    <dgm:cxn modelId="{619B1579-8034-46F6-8C9F-48F224B08E16}" type="presOf" srcId="{77D6580D-8C58-4EEE-B078-D8F68CD43457}" destId="{D7864A87-95F0-9345-B03C-496A3D9788BD}" srcOrd="0" destOrd="0" presId="urn:microsoft.com/office/officeart/2017/3/layout/HorizontalPathTimeline"/>
    <dgm:cxn modelId="{0FE82979-CB23-4C62-B057-468902B524DF}" srcId="{222D4628-9A73-4C6E-A55A-3CA77C2A7B99}" destId="{9CC991BD-55E7-43CB-842C-7484A4C148B9}" srcOrd="0" destOrd="0" parTransId="{E82EC7FB-6F69-478E-8E22-59B4D4D3E4F1}" sibTransId="{2537767D-74AD-4E47-AF48-43DF2690AC6E}"/>
    <dgm:cxn modelId="{B92FA585-0EF5-4C66-90F0-DA6FE3BEA451}" type="presOf" srcId="{8077CFEA-C38D-43E6-8DD8-0E127B22901F}" destId="{5D9899C0-2B9A-4912-A957-D186DD2B780B}" srcOrd="0" destOrd="0" presId="urn:microsoft.com/office/officeart/2017/3/layout/HorizontalPathTimelin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BBCE0899-180A-4A91-97B6-7EADCC4AA167}" type="presOf" srcId="{AE8C708E-3897-4CB1-B470-28A93358F798}" destId="{84FF56A9-3508-BF4D-B014-6C3CB3B63891}" srcOrd="0" destOrd="0" presId="urn:microsoft.com/office/officeart/2017/3/layout/HorizontalPathTimeline"/>
    <dgm:cxn modelId="{4E86F89A-899E-4F17-B335-EF1CD10F311E}" type="presOf" srcId="{6EA78B32-4FA8-49F8-A6B2-B6B05584DD7F}" destId="{FC11F6F0-0D2C-4808-8515-CA5D5CDA7B3D}" srcOrd="0" destOrd="1" presId="urn:microsoft.com/office/officeart/2017/3/layout/HorizontalPathTimeline"/>
    <dgm:cxn modelId="{F256AFA1-8DBB-4F0C-9BC1-530D6F098D19}" srcId="{D47D5F44-57FB-4579-8E67-A55AFDE6C0A9}" destId="{851F747E-F3BC-4810-97B1-A275386557E8}" srcOrd="0" destOrd="0" parTransId="{0A15A3C8-88A3-4142-98B6-79C12F9740BC}" sibTransId="{7833570D-16E3-4D68-A7FC-23382A8DC4D2}"/>
    <dgm:cxn modelId="{8B0296A8-4990-4141-89F9-3D230F4374A0}" type="presOf" srcId="{92714368-7EA2-47B3-B1E0-098163BF4482}" destId="{8BC72DBA-1406-48D1-B0EB-D60B43CFD947}" srcOrd="0" destOrd="0" presId="urn:microsoft.com/office/officeart/2017/3/layout/HorizontalPathTimeline"/>
    <dgm:cxn modelId="{CD21F4B0-54FA-4F1E-A112-73202AAED046}" type="presOf" srcId="{87EAE307-DEE0-4B59-9BCC-EF557E7D64C0}" destId="{033813DD-7A26-8E4A-93C3-78E19083014D}" srcOrd="0" destOrd="0" presId="urn:microsoft.com/office/officeart/2017/3/layout/HorizontalPathTimeline"/>
    <dgm:cxn modelId="{30EED8B3-D2F6-44B4-8067-DF38482669AD}" type="presOf" srcId="{9AE2B313-6367-42FF-B1B9-6D1578A5DABE}" destId="{1128EF03-F9C3-CA4D-A38E-E6B12E99BEE3}"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A6EC70C7-D4F7-4A8A-892E-44BE99411760}" type="presOf" srcId="{E590ADE4-0162-4CCC-87AC-AEC663C9B033}" destId="{CF8D98A5-28B7-460C-B805-BFEC22A505C9}"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34C6F1DA-3ECA-4975-B2FE-D92262ABE781}" type="presOf" srcId="{D47D5F44-57FB-4579-8E67-A55AFDE6C0A9}" destId="{E2FBDBF6-36A3-4678-9997-029530515B7E}" srcOrd="0" destOrd="0" presId="urn:microsoft.com/office/officeart/2017/3/layout/HorizontalPathTimeline"/>
    <dgm:cxn modelId="{C151C5E2-5A22-4081-97C7-58A2AE3A3297}" type="presOf" srcId="{4456C95F-FF00-48DF-9A3C-9998259314CC}" destId="{BD70F26D-BCCB-4B4C-9C97-0461C9474185}" srcOrd="0" destOrd="0" presId="urn:microsoft.com/office/officeart/2017/3/layout/HorizontalPathTimeline"/>
    <dgm:cxn modelId="{C9A06EE3-6257-4929-9554-6495CE73A199}" type="presOf" srcId="{B08F6ADF-1647-4687-8A12-A80CA0CAF0BA}" destId="{6494C9E5-5DD7-AD44-B5FF-3E385D596FE3}" srcOrd="0" destOrd="0" presId="urn:microsoft.com/office/officeart/2017/3/layout/HorizontalPathTimeline"/>
    <dgm:cxn modelId="{7D70E9EA-57B7-4CE7-8456-7BFE985385CD}" type="presOf" srcId="{1F6808C3-341E-4702-B10D-092F08471607}" destId="{1683E5D7-EF41-664B-8760-2265FDF923A6}" srcOrd="0" destOrd="0" presId="urn:microsoft.com/office/officeart/2017/3/layout/HorizontalPathTimeline"/>
    <dgm:cxn modelId="{B35A1FF1-24DE-4D5A-A978-08C88CBAE6D7}" type="presOf" srcId="{851F747E-F3BC-4810-97B1-A275386557E8}" destId="{0608E189-E54F-4932-A76A-A66A4354E6C0}"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9CFFC5F8-B343-4C2C-AF05-CC73B7FCB632}" type="presOf" srcId="{563B9F33-EF2D-438F-B35E-0E8E63DC03D0}" destId="{4DD9DBE2-6BCE-45CE-9272-08CBFBAE5A81}"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2C458830-A7BE-41CF-81F2-F357115C460A}" type="presParOf" srcId="{0121AC51-9526-A848-83EB-2849F12FA729}" destId="{544627CC-AB27-9D44-9EB6-BC8F732FD153}" srcOrd="0" destOrd="0" presId="urn:microsoft.com/office/officeart/2017/3/layout/HorizontalPathTimeline"/>
    <dgm:cxn modelId="{3F8C7BCB-1889-45C2-B9FE-1DA8DD9A8AED}" type="presParOf" srcId="{544627CC-AB27-9D44-9EB6-BC8F732FD153}" destId="{6494C9E5-5DD7-AD44-B5FF-3E385D596FE3}" srcOrd="0" destOrd="0" presId="urn:microsoft.com/office/officeart/2017/3/layout/HorizontalPathTimeline"/>
    <dgm:cxn modelId="{D862866B-BBA9-44C0-BCFB-7C84C1EC5557}" type="presParOf" srcId="{544627CC-AB27-9D44-9EB6-BC8F732FD153}" destId="{DFAB1DB5-CCE5-074D-BD0D-3BE5AC22BE17}" srcOrd="1" destOrd="0" presId="urn:microsoft.com/office/officeart/2017/3/layout/HorizontalPathTimeline"/>
    <dgm:cxn modelId="{AB19D1F2-6EAE-4E15-814A-88B570BFD8CE}" type="presParOf" srcId="{DFAB1DB5-CCE5-074D-BD0D-3BE5AC22BE17}" destId="{D7864A87-95F0-9345-B03C-496A3D9788BD}" srcOrd="0" destOrd="0" presId="urn:microsoft.com/office/officeart/2017/3/layout/HorizontalPathTimeline"/>
    <dgm:cxn modelId="{DD6D1D40-625F-4607-AF7A-04BA81A4F3AC}" type="presParOf" srcId="{DFAB1DB5-CCE5-074D-BD0D-3BE5AC22BE17}" destId="{9A6D0361-B443-2248-A3DA-D691BE2F30E6}" srcOrd="1" destOrd="0" presId="urn:microsoft.com/office/officeart/2017/3/layout/HorizontalPathTimeline"/>
    <dgm:cxn modelId="{BBD18E7D-141A-4FD0-9D38-6D213E583043}" type="presParOf" srcId="{544627CC-AB27-9D44-9EB6-BC8F732FD153}" destId="{6C0D8FD1-7872-F54C-98A8-9CEC70F386F3}" srcOrd="2" destOrd="0" presId="urn:microsoft.com/office/officeart/2017/3/layout/HorizontalPathTimeline"/>
    <dgm:cxn modelId="{0E34F7BC-F9BE-4576-A11F-BEDD8C8758AF}" type="presParOf" srcId="{544627CC-AB27-9D44-9EB6-BC8F732FD153}" destId="{6DFA87C0-83FE-C546-AD30-310E1CD713C8}" srcOrd="3" destOrd="0" presId="urn:microsoft.com/office/officeart/2017/3/layout/HorizontalPathTimeline"/>
    <dgm:cxn modelId="{7F2CA0A0-04F8-49A5-BDC6-D529D266C5C0}" type="presParOf" srcId="{544627CC-AB27-9D44-9EB6-BC8F732FD153}" destId="{4900D9B2-86FF-E448-803F-B58E804D9921}" srcOrd="4" destOrd="0" presId="urn:microsoft.com/office/officeart/2017/3/layout/HorizontalPathTimeline"/>
    <dgm:cxn modelId="{0143359C-0184-4A86-B60A-807784F6F7E5}" type="presParOf" srcId="{0121AC51-9526-A848-83EB-2849F12FA729}" destId="{C7C61924-E193-B94F-A48B-47A31E3E4D9B}" srcOrd="1" destOrd="0" presId="urn:microsoft.com/office/officeart/2017/3/layout/HorizontalPathTimeline"/>
    <dgm:cxn modelId="{7BDBE28D-4EDC-438B-B772-618367A5DCA0}" type="presParOf" srcId="{0121AC51-9526-A848-83EB-2849F12FA729}" destId="{6D1FF9F2-4EE2-49D9-85D4-2E566836CA1F}" srcOrd="2" destOrd="0" presId="urn:microsoft.com/office/officeart/2017/3/layout/HorizontalPathTimeline"/>
    <dgm:cxn modelId="{20E3C95C-97FA-48F2-8329-6CDFCC8855BA}" type="presParOf" srcId="{6D1FF9F2-4EE2-49D9-85D4-2E566836CA1F}" destId="{BD70F26D-BCCB-4B4C-9C97-0461C9474185}" srcOrd="0" destOrd="0" presId="urn:microsoft.com/office/officeart/2017/3/layout/HorizontalPathTimeline"/>
    <dgm:cxn modelId="{26DE85B6-0E6E-4265-A54F-5BD3ED516FE0}" type="presParOf" srcId="{6D1FF9F2-4EE2-49D9-85D4-2E566836CA1F}" destId="{82CC90D1-FDDD-4715-9AED-CBCE99293D3A}" srcOrd="1" destOrd="0" presId="urn:microsoft.com/office/officeart/2017/3/layout/HorizontalPathTimeline"/>
    <dgm:cxn modelId="{C5AD07F6-1433-4BB9-84E1-204868BEDC79}" type="presParOf" srcId="{82CC90D1-FDDD-4715-9AED-CBCE99293D3A}" destId="{CF8D98A5-28B7-460C-B805-BFEC22A505C9}" srcOrd="0" destOrd="0" presId="urn:microsoft.com/office/officeart/2017/3/layout/HorizontalPathTimeline"/>
    <dgm:cxn modelId="{C30C543F-45AD-46D5-A6CD-A9B19D8720D3}" type="presParOf" srcId="{82CC90D1-FDDD-4715-9AED-CBCE99293D3A}" destId="{69C09006-C493-43CB-B568-278A50E3EAF1}" srcOrd="1" destOrd="0" presId="urn:microsoft.com/office/officeart/2017/3/layout/HorizontalPathTimeline"/>
    <dgm:cxn modelId="{B1C4303B-CE4C-4F1C-8707-BA3C46ADA00C}" type="presParOf" srcId="{6D1FF9F2-4EE2-49D9-85D4-2E566836CA1F}" destId="{23F5B161-E08E-4CB0-AE48-4E7F71C7B485}" srcOrd="2" destOrd="0" presId="urn:microsoft.com/office/officeart/2017/3/layout/HorizontalPathTimeline"/>
    <dgm:cxn modelId="{563963F7-9566-4DF2-AEF3-8F880F276016}" type="presParOf" srcId="{6D1FF9F2-4EE2-49D9-85D4-2E566836CA1F}" destId="{7895C6A7-F6DA-4166-BFD7-F013673F4AF7}" srcOrd="3" destOrd="0" presId="urn:microsoft.com/office/officeart/2017/3/layout/HorizontalPathTimeline"/>
    <dgm:cxn modelId="{4D505126-3E12-4BF1-A90A-37644DFE5A04}" type="presParOf" srcId="{6D1FF9F2-4EE2-49D9-85D4-2E566836CA1F}" destId="{FEE398E9-0B77-4599-9155-2051DD41D455}" srcOrd="4" destOrd="0" presId="urn:microsoft.com/office/officeart/2017/3/layout/HorizontalPathTimeline"/>
    <dgm:cxn modelId="{1D625B04-71E2-4A94-885E-350FF6223116}" type="presParOf" srcId="{0121AC51-9526-A848-83EB-2849F12FA729}" destId="{42CC25BD-3A35-4087-B3A6-635AE31320A6}" srcOrd="3" destOrd="0" presId="urn:microsoft.com/office/officeart/2017/3/layout/HorizontalPathTimeline"/>
    <dgm:cxn modelId="{EBB11253-BF92-4724-8D6D-659954142CD8}" type="presParOf" srcId="{0121AC51-9526-A848-83EB-2849F12FA729}" destId="{0B7B7F9B-CC3F-46BE-884E-461903E306CF}" srcOrd="4" destOrd="0" presId="urn:microsoft.com/office/officeart/2017/3/layout/HorizontalPathTimeline"/>
    <dgm:cxn modelId="{01B44B78-4347-421D-9441-14B33E0227D7}" type="presParOf" srcId="{0B7B7F9B-CC3F-46BE-884E-461903E306CF}" destId="{4DD9DBE2-6BCE-45CE-9272-08CBFBAE5A81}" srcOrd="0" destOrd="0" presId="urn:microsoft.com/office/officeart/2017/3/layout/HorizontalPathTimeline"/>
    <dgm:cxn modelId="{068E975D-88CD-486F-A262-A5A769A851D8}" type="presParOf" srcId="{0B7B7F9B-CC3F-46BE-884E-461903E306CF}" destId="{28F5C871-32E2-4A4C-B163-85CA149C9314}" srcOrd="1" destOrd="0" presId="urn:microsoft.com/office/officeart/2017/3/layout/HorizontalPathTimeline"/>
    <dgm:cxn modelId="{6A4DE64E-3C19-4A50-9CB1-83C004ADBB0E}" type="presParOf" srcId="{28F5C871-32E2-4A4C-B163-85CA149C9314}" destId="{EF752A85-ADE3-44FE-95F3-A76C0DB82A0C}" srcOrd="0" destOrd="0" presId="urn:microsoft.com/office/officeart/2017/3/layout/HorizontalPathTimeline"/>
    <dgm:cxn modelId="{23EA43AA-32CF-4A1C-B7FC-8EC538DA41CC}" type="presParOf" srcId="{28F5C871-32E2-4A4C-B163-85CA149C9314}" destId="{1CA42A14-96B6-4C88-9782-E597A7111D96}" srcOrd="1" destOrd="0" presId="urn:microsoft.com/office/officeart/2017/3/layout/HorizontalPathTimeline"/>
    <dgm:cxn modelId="{BD651BCB-679C-4784-9530-EB302A648DA7}" type="presParOf" srcId="{0B7B7F9B-CC3F-46BE-884E-461903E306CF}" destId="{D06AD205-BB3C-4401-B3D8-647B6D45FFFD}" srcOrd="2" destOrd="0" presId="urn:microsoft.com/office/officeart/2017/3/layout/HorizontalPathTimeline"/>
    <dgm:cxn modelId="{C6C038BF-C468-4279-86D1-5FB3A834E7FC}" type="presParOf" srcId="{0B7B7F9B-CC3F-46BE-884E-461903E306CF}" destId="{126DA2D3-8DE6-4401-80E8-82BFF3771DE5}" srcOrd="3" destOrd="0" presId="urn:microsoft.com/office/officeart/2017/3/layout/HorizontalPathTimeline"/>
    <dgm:cxn modelId="{C5D777CA-A142-4EA2-9CE3-256B06E69735}" type="presParOf" srcId="{0B7B7F9B-CC3F-46BE-884E-461903E306CF}" destId="{C60F6EFF-8886-4054-8E0F-991F04C2160C}" srcOrd="4" destOrd="0" presId="urn:microsoft.com/office/officeart/2017/3/layout/HorizontalPathTimeline"/>
    <dgm:cxn modelId="{BDA6EAA4-64CC-42D2-A35F-248EB6566AA7}" type="presParOf" srcId="{0121AC51-9526-A848-83EB-2849F12FA729}" destId="{79103CFC-6C55-49EE-8BC1-428B0B4D6DA4}" srcOrd="5" destOrd="0" presId="urn:microsoft.com/office/officeart/2017/3/layout/HorizontalPathTimeline"/>
    <dgm:cxn modelId="{B707221C-3DDA-43B4-897E-FF3CB0E9502B}" type="presParOf" srcId="{0121AC51-9526-A848-83EB-2849F12FA729}" destId="{737CE27A-B7FE-41F9-90DC-1D290DE288A5}" srcOrd="6" destOrd="0" presId="urn:microsoft.com/office/officeart/2017/3/layout/HorizontalPathTimeline"/>
    <dgm:cxn modelId="{83CC40FF-AC29-47E2-8079-0E50109DED87}" type="presParOf" srcId="{737CE27A-B7FE-41F9-90DC-1D290DE288A5}" destId="{8BC72DBA-1406-48D1-B0EB-D60B43CFD947}" srcOrd="0" destOrd="0" presId="urn:microsoft.com/office/officeart/2017/3/layout/HorizontalPathTimeline"/>
    <dgm:cxn modelId="{AA9D2E25-2EF7-4EEB-BF2D-15E74684038F}" type="presParOf" srcId="{737CE27A-B7FE-41F9-90DC-1D290DE288A5}" destId="{63477F52-8405-4080-9E94-976E6D5474A1}" srcOrd="1" destOrd="0" presId="urn:microsoft.com/office/officeart/2017/3/layout/HorizontalPathTimeline"/>
    <dgm:cxn modelId="{DE346E94-9239-43E9-BE76-40FDE604FCB9}" type="presParOf" srcId="{63477F52-8405-4080-9E94-976E6D5474A1}" destId="{FC11F6F0-0D2C-4808-8515-CA5D5CDA7B3D}" srcOrd="0" destOrd="0" presId="urn:microsoft.com/office/officeart/2017/3/layout/HorizontalPathTimeline"/>
    <dgm:cxn modelId="{3977501E-969B-4A00-9CDB-5312A212C49C}" type="presParOf" srcId="{63477F52-8405-4080-9E94-976E6D5474A1}" destId="{57A5684F-D34F-49F9-B3C8-0CE8A353F059}" srcOrd="1" destOrd="0" presId="urn:microsoft.com/office/officeart/2017/3/layout/HorizontalPathTimeline"/>
    <dgm:cxn modelId="{68C081A4-4FC4-4404-9847-5196DD95D572}" type="presParOf" srcId="{737CE27A-B7FE-41F9-90DC-1D290DE288A5}" destId="{EAC7F973-2AB3-4A78-BB0B-C0D8268A3ADB}" srcOrd="2" destOrd="0" presId="urn:microsoft.com/office/officeart/2017/3/layout/HorizontalPathTimeline"/>
    <dgm:cxn modelId="{D834E85F-FBD4-4D28-8FD4-7B18BFC9BB2F}" type="presParOf" srcId="{737CE27A-B7FE-41F9-90DC-1D290DE288A5}" destId="{98BB9066-BA8C-4D4B-91CB-FD1F0A802A0E}" srcOrd="3" destOrd="0" presId="urn:microsoft.com/office/officeart/2017/3/layout/HorizontalPathTimeline"/>
    <dgm:cxn modelId="{9D54FBE3-892B-44AB-ACD6-45A57BFB5ECC}" type="presParOf" srcId="{737CE27A-B7FE-41F9-90DC-1D290DE288A5}" destId="{6BE373A6-E22D-4989-90B3-496BD905B25D}" srcOrd="4" destOrd="0" presId="urn:microsoft.com/office/officeart/2017/3/layout/HorizontalPathTimeline"/>
    <dgm:cxn modelId="{DF80954B-4780-4444-B7DE-3259ADD5F5EE}" type="presParOf" srcId="{0121AC51-9526-A848-83EB-2849F12FA729}" destId="{FB54BF59-4BBE-4485-B85D-334E9B772F39}" srcOrd="7" destOrd="0" presId="urn:microsoft.com/office/officeart/2017/3/layout/HorizontalPathTimeline"/>
    <dgm:cxn modelId="{E121700E-6A3F-4B85-8D44-5753CB44150D}" type="presParOf" srcId="{0121AC51-9526-A848-83EB-2849F12FA729}" destId="{5FFBD787-1D27-4B64-BE16-F3571D2E3DD2}" srcOrd="8" destOrd="0" presId="urn:microsoft.com/office/officeart/2017/3/layout/HorizontalPathTimeline"/>
    <dgm:cxn modelId="{684DC021-125F-4E14-95B8-00812845ECB1}" type="presParOf" srcId="{5FFBD787-1D27-4B64-BE16-F3571D2E3DD2}" destId="{E2FBDBF6-36A3-4678-9997-029530515B7E}" srcOrd="0" destOrd="0" presId="urn:microsoft.com/office/officeart/2017/3/layout/HorizontalPathTimeline"/>
    <dgm:cxn modelId="{3DF52CF5-39B8-40E6-A920-A3881485897B}" type="presParOf" srcId="{5FFBD787-1D27-4B64-BE16-F3571D2E3DD2}" destId="{4008A23B-0E1E-4DF8-93F7-181108F3C4EE}" srcOrd="1" destOrd="0" presId="urn:microsoft.com/office/officeart/2017/3/layout/HorizontalPathTimeline"/>
    <dgm:cxn modelId="{6B502123-DAB0-4B89-AAC9-30FE20DE81E2}" type="presParOf" srcId="{4008A23B-0E1E-4DF8-93F7-181108F3C4EE}" destId="{0608E189-E54F-4932-A76A-A66A4354E6C0}" srcOrd="0" destOrd="0" presId="urn:microsoft.com/office/officeart/2017/3/layout/HorizontalPathTimeline"/>
    <dgm:cxn modelId="{170928D8-860A-4700-8CAD-4E530224B1FE}" type="presParOf" srcId="{4008A23B-0E1E-4DF8-93F7-181108F3C4EE}" destId="{9DD9636B-7F57-4AE1-8E28-E2F9E67E758C}" srcOrd="1" destOrd="0" presId="urn:microsoft.com/office/officeart/2017/3/layout/HorizontalPathTimeline"/>
    <dgm:cxn modelId="{6074CE4A-B61E-4858-BDE3-04BE72ED97AF}" type="presParOf" srcId="{5FFBD787-1D27-4B64-BE16-F3571D2E3DD2}" destId="{412A2DCF-07C4-41AD-A597-304767FFC312}" srcOrd="2" destOrd="0" presId="urn:microsoft.com/office/officeart/2017/3/layout/HorizontalPathTimeline"/>
    <dgm:cxn modelId="{022EB3B3-C25F-47AD-86B8-E821CA5715AD}" type="presParOf" srcId="{5FFBD787-1D27-4B64-BE16-F3571D2E3DD2}" destId="{238A9B35-8073-4EE7-BA99-8826CE2CF163}" srcOrd="3" destOrd="0" presId="urn:microsoft.com/office/officeart/2017/3/layout/HorizontalPathTimeline"/>
    <dgm:cxn modelId="{AD092E72-0792-443B-8DBE-C04AC821D3A6}" type="presParOf" srcId="{5FFBD787-1D27-4B64-BE16-F3571D2E3DD2}" destId="{E6479014-E202-4648-B182-F8102F6EFE09}" srcOrd="4" destOrd="0" presId="urn:microsoft.com/office/officeart/2017/3/layout/HorizontalPathTimeline"/>
    <dgm:cxn modelId="{3AA78835-78CE-4FFA-B089-C79AD064A586}" type="presParOf" srcId="{0121AC51-9526-A848-83EB-2849F12FA729}" destId="{AD1D459B-C38B-4725-9C49-F0F2F4AC61ED}" srcOrd="9" destOrd="0" presId="urn:microsoft.com/office/officeart/2017/3/layout/HorizontalPathTimeline"/>
    <dgm:cxn modelId="{D3A8E3EE-849F-4169-BCBF-6F5805F0D00B}" type="presParOf" srcId="{0121AC51-9526-A848-83EB-2849F12FA729}" destId="{FC65B490-AED7-4270-BBB0-86AD29E2B627}" srcOrd="10" destOrd="0" presId="urn:microsoft.com/office/officeart/2017/3/layout/HorizontalPathTimeline"/>
    <dgm:cxn modelId="{8B9CE044-09B7-4017-A3D9-BC2EADDDD65C}" type="presParOf" srcId="{FC65B490-AED7-4270-BBB0-86AD29E2B627}" destId="{0177C805-0D8A-41E3-919F-4CE4A3F38B98}" srcOrd="0" destOrd="0" presId="urn:microsoft.com/office/officeart/2017/3/layout/HorizontalPathTimeline"/>
    <dgm:cxn modelId="{1E9B5CAA-BC01-42BB-B7E2-4334C2E6AF6B}" type="presParOf" srcId="{FC65B490-AED7-4270-BBB0-86AD29E2B627}" destId="{B96A37E0-D8AC-4036-AD73-9EDDEDD5A4F6}" srcOrd="1" destOrd="0" presId="urn:microsoft.com/office/officeart/2017/3/layout/HorizontalPathTimeline"/>
    <dgm:cxn modelId="{16F4F945-8F58-4802-98FD-A227884BD7AA}" type="presParOf" srcId="{B96A37E0-D8AC-4036-AD73-9EDDEDD5A4F6}" destId="{5D9899C0-2B9A-4912-A957-D186DD2B780B}" srcOrd="0" destOrd="0" presId="urn:microsoft.com/office/officeart/2017/3/layout/HorizontalPathTimeline"/>
    <dgm:cxn modelId="{7C0E872A-AABA-4A35-BB9F-67ED980A9CE8}" type="presParOf" srcId="{B96A37E0-D8AC-4036-AD73-9EDDEDD5A4F6}" destId="{83B30CEB-BFCA-4AD4-AFDF-4D0E6CB181EA}" srcOrd="1" destOrd="0" presId="urn:microsoft.com/office/officeart/2017/3/layout/HorizontalPathTimeline"/>
    <dgm:cxn modelId="{4BB5D0F9-7517-4271-92DD-5B3D7FF1EC4E}" type="presParOf" srcId="{FC65B490-AED7-4270-BBB0-86AD29E2B627}" destId="{EB9CD3F5-13CB-4752-AE5B-926C09F3FE99}" srcOrd="2" destOrd="0" presId="urn:microsoft.com/office/officeart/2017/3/layout/HorizontalPathTimeline"/>
    <dgm:cxn modelId="{99707900-9F6D-4D8A-B003-58A130522F88}" type="presParOf" srcId="{FC65B490-AED7-4270-BBB0-86AD29E2B627}" destId="{8FF96A8C-A091-47F3-A4DB-28E30C90D115}" srcOrd="3" destOrd="0" presId="urn:microsoft.com/office/officeart/2017/3/layout/HorizontalPathTimeline"/>
    <dgm:cxn modelId="{91D95378-4451-4C1D-BE2B-7B51B7EFBC9F}" type="presParOf" srcId="{FC65B490-AED7-4270-BBB0-86AD29E2B627}" destId="{78205AF5-D888-4FAD-A007-430965A9EBDF}" srcOrd="4" destOrd="0" presId="urn:microsoft.com/office/officeart/2017/3/layout/HorizontalPathTimeline"/>
    <dgm:cxn modelId="{2D92701E-C6E4-4DA0-92B3-3D83BB93EEE6}" type="presParOf" srcId="{0121AC51-9526-A848-83EB-2849F12FA729}" destId="{C055CD00-21DE-4D81-93D4-EA9001167FDF}" srcOrd="11" destOrd="0" presId="urn:microsoft.com/office/officeart/2017/3/layout/HorizontalPathTimeline"/>
    <dgm:cxn modelId="{574920DD-358C-4325-81C6-47F940A25E92}" type="presParOf" srcId="{0121AC51-9526-A848-83EB-2849F12FA729}" destId="{F27A4142-7AF8-0646-A516-5BE5F9B237CC}" srcOrd="12" destOrd="0" presId="urn:microsoft.com/office/officeart/2017/3/layout/HorizontalPathTimeline"/>
    <dgm:cxn modelId="{DC00E41B-57A7-41F2-9EAD-61530A0E4A7C}" type="presParOf" srcId="{F27A4142-7AF8-0646-A516-5BE5F9B237CC}" destId="{00392504-A5B0-344D-AB85-F4AF161AF7B8}" srcOrd="0" destOrd="0" presId="urn:microsoft.com/office/officeart/2017/3/layout/HorizontalPathTimeline"/>
    <dgm:cxn modelId="{16768AF5-0F3C-40C5-8477-7D3B7D10A58C}" type="presParOf" srcId="{F27A4142-7AF8-0646-A516-5BE5F9B237CC}" destId="{8E89E964-6C07-304B-B3EA-41CBAB92236E}" srcOrd="1" destOrd="0" presId="urn:microsoft.com/office/officeart/2017/3/layout/HorizontalPathTimeline"/>
    <dgm:cxn modelId="{B67D042D-39D6-4F53-9EB6-F7FED6A4A696}" type="presParOf" srcId="{8E89E964-6C07-304B-B3EA-41CBAB92236E}" destId="{84FF56A9-3508-BF4D-B014-6C3CB3B63891}" srcOrd="0" destOrd="0" presId="urn:microsoft.com/office/officeart/2017/3/layout/HorizontalPathTimeline"/>
    <dgm:cxn modelId="{50EE03A9-4FF6-4289-91C4-FFA945B769A4}" type="presParOf" srcId="{8E89E964-6C07-304B-B3EA-41CBAB92236E}" destId="{35DDDE00-BBC1-6548-9CD2-6D36244BC77A}" srcOrd="1" destOrd="0" presId="urn:microsoft.com/office/officeart/2017/3/layout/HorizontalPathTimeline"/>
    <dgm:cxn modelId="{A2846B1D-F55D-465E-A3F9-30CCF2EEFBE6}" type="presParOf" srcId="{F27A4142-7AF8-0646-A516-5BE5F9B237CC}" destId="{FC4B9765-A4C3-204E-95B9-4E7CC7CD0619}" srcOrd="2" destOrd="0" presId="urn:microsoft.com/office/officeart/2017/3/layout/HorizontalPathTimeline"/>
    <dgm:cxn modelId="{08F570F4-E951-4749-901C-D25C5D8A1A0A}" type="presParOf" srcId="{F27A4142-7AF8-0646-A516-5BE5F9B237CC}" destId="{DD551AD4-5E57-E54E-81C4-99532364A982}" srcOrd="3" destOrd="0" presId="urn:microsoft.com/office/officeart/2017/3/layout/HorizontalPathTimeline"/>
    <dgm:cxn modelId="{928114F2-9DE4-4DE8-971D-B46C6FF7F705}" type="presParOf" srcId="{F27A4142-7AF8-0646-A516-5BE5F9B237CC}" destId="{6AAC3B97-919C-734C-8BE0-B2077CA41534}" srcOrd="4" destOrd="0" presId="urn:microsoft.com/office/officeart/2017/3/layout/HorizontalPathTimeline"/>
    <dgm:cxn modelId="{D73DCD2F-1182-4519-82C2-B825A7A6170A}" type="presParOf" srcId="{0121AC51-9526-A848-83EB-2849F12FA729}" destId="{E9E6E138-6037-6043-B15E-D0A4522376F1}" srcOrd="13" destOrd="0" presId="urn:microsoft.com/office/officeart/2017/3/layout/HorizontalPathTimeline"/>
    <dgm:cxn modelId="{51700ACD-64DE-4E65-BCFF-7E5C534ADB22}" type="presParOf" srcId="{0121AC51-9526-A848-83EB-2849F12FA729}" destId="{1AE7E44D-AD84-6D4E-83A2-426119CB65E9}" srcOrd="14" destOrd="0" presId="urn:microsoft.com/office/officeart/2017/3/layout/HorizontalPathTimeline"/>
    <dgm:cxn modelId="{D1B5EF1F-0645-4983-B716-A9FD01A522DB}" type="presParOf" srcId="{1AE7E44D-AD84-6D4E-83A2-426119CB65E9}" destId="{1683E5D7-EF41-664B-8760-2265FDF923A6}" srcOrd="0" destOrd="0" presId="urn:microsoft.com/office/officeart/2017/3/layout/HorizontalPathTimeline"/>
    <dgm:cxn modelId="{8909193C-0569-4C12-A613-962EE36B1201}" type="presParOf" srcId="{1AE7E44D-AD84-6D4E-83A2-426119CB65E9}" destId="{B8F353A1-A3C3-A24F-B8B3-2F3F677246F0}" srcOrd="1" destOrd="0" presId="urn:microsoft.com/office/officeart/2017/3/layout/HorizontalPathTimeline"/>
    <dgm:cxn modelId="{31BFDDBE-ED48-4221-AEB3-AEEA8A53E8C3}" type="presParOf" srcId="{B8F353A1-A3C3-A24F-B8B3-2F3F677246F0}" destId="{033813DD-7A26-8E4A-93C3-78E19083014D}" srcOrd="0" destOrd="0" presId="urn:microsoft.com/office/officeart/2017/3/layout/HorizontalPathTimeline"/>
    <dgm:cxn modelId="{7C911191-C1AE-4330-837D-1EB2EB9B2BD4}" type="presParOf" srcId="{B8F353A1-A3C3-A24F-B8B3-2F3F677246F0}" destId="{8C8A2FEF-8718-E142-82A9-2DCFC910608E}" srcOrd="1" destOrd="0" presId="urn:microsoft.com/office/officeart/2017/3/layout/HorizontalPathTimeline"/>
    <dgm:cxn modelId="{4E4848C6-351E-49C0-9CCB-2F0632CA46DB}" type="presParOf" srcId="{1AE7E44D-AD84-6D4E-83A2-426119CB65E9}" destId="{471D6C86-8334-3746-A134-0533EC1F652D}" srcOrd="2" destOrd="0" presId="urn:microsoft.com/office/officeart/2017/3/layout/HorizontalPathTimeline"/>
    <dgm:cxn modelId="{13729202-81CE-4A91-8063-D7C618928C8F}" type="presParOf" srcId="{1AE7E44D-AD84-6D4E-83A2-426119CB65E9}" destId="{8EDC6CCF-95C8-2144-B1C3-7BDD5B91AB18}" srcOrd="3" destOrd="0" presId="urn:microsoft.com/office/officeart/2017/3/layout/HorizontalPathTimeline"/>
    <dgm:cxn modelId="{A6C51A5A-689C-4912-BEA5-68B72F806D89}" type="presParOf" srcId="{1AE7E44D-AD84-6D4E-83A2-426119CB65E9}" destId="{65F49F77-FE9E-8843-B252-7613E291C426}" srcOrd="4" destOrd="0" presId="urn:microsoft.com/office/officeart/2017/3/layout/HorizontalPathTimeline"/>
    <dgm:cxn modelId="{1392D0BC-3820-416C-9510-D603087BE73B}" type="presParOf" srcId="{0121AC51-9526-A848-83EB-2849F12FA729}" destId="{5F9EF9EA-3176-6042-8DFE-63E9363AFB26}" srcOrd="15" destOrd="0" presId="urn:microsoft.com/office/officeart/2017/3/layout/HorizontalPathTimeline"/>
    <dgm:cxn modelId="{10B54EBE-6665-4E61-BDEC-82BD0B0863B2}" type="presParOf" srcId="{0121AC51-9526-A848-83EB-2849F12FA729}" destId="{F49A2F8A-C312-E54D-B8CC-BA56FDAB1925}" srcOrd="16" destOrd="0" presId="urn:microsoft.com/office/officeart/2017/3/layout/HorizontalPathTimeline"/>
    <dgm:cxn modelId="{984652B4-EE6E-4342-A831-DCBEBAECF6E2}" type="presParOf" srcId="{F49A2F8A-C312-E54D-B8CC-BA56FDAB1925}" destId="{467DAB47-634C-1D4F-8B45-F3E6CF811D59}" srcOrd="0" destOrd="0" presId="urn:microsoft.com/office/officeart/2017/3/layout/HorizontalPathTimeline"/>
    <dgm:cxn modelId="{3039683A-BCAB-4DF2-BAD3-0A288033F361}" type="presParOf" srcId="{F49A2F8A-C312-E54D-B8CC-BA56FDAB1925}" destId="{1076CB31-101F-3445-826E-1872861BC164}" srcOrd="1" destOrd="0" presId="urn:microsoft.com/office/officeart/2017/3/layout/HorizontalPathTimeline"/>
    <dgm:cxn modelId="{FC2B6B3C-3C70-47D3-A537-1754749B27D2}" type="presParOf" srcId="{1076CB31-101F-3445-826E-1872861BC164}" destId="{1128EF03-F9C3-CA4D-A38E-E6B12E99BEE3}" srcOrd="0" destOrd="0" presId="urn:microsoft.com/office/officeart/2017/3/layout/HorizontalPathTimeline"/>
    <dgm:cxn modelId="{FBAA0416-A326-4359-8249-22985E544304}" type="presParOf" srcId="{1076CB31-101F-3445-826E-1872861BC164}" destId="{6C34B09C-D57C-3243-A29A-15CEB8C839DB}" srcOrd="1" destOrd="0" presId="urn:microsoft.com/office/officeart/2017/3/layout/HorizontalPathTimeline"/>
    <dgm:cxn modelId="{FD97F17F-2665-4EB7-B3CF-E19A7737BAFD}" type="presParOf" srcId="{F49A2F8A-C312-E54D-B8CC-BA56FDAB1925}" destId="{2EAF1841-C596-594A-BA1D-C6C48D325B03}" srcOrd="2" destOrd="0" presId="urn:microsoft.com/office/officeart/2017/3/layout/HorizontalPathTimeline"/>
    <dgm:cxn modelId="{05164B12-B01A-4705-B33E-B50531C5C110}" type="presParOf" srcId="{F49A2F8A-C312-E54D-B8CC-BA56FDAB1925}" destId="{3EEECF01-4280-5943-A1F4-519E248CEAA1}" srcOrd="3" destOrd="0" presId="urn:microsoft.com/office/officeart/2017/3/layout/HorizontalPathTimeline"/>
    <dgm:cxn modelId="{E2BFAA41-C1AC-4A25-A1F5-934E3A6EFFED}" type="presParOf" srcId="{F49A2F8A-C312-E54D-B8CC-BA56FDAB1925}" destId="{182110F1-F477-5D4D-90A0-A8E27BEAF433}" srcOrd="4" destOrd="0" presId="urn:microsoft.com/office/officeart/2017/3/layout/HorizontalPathTimeline"/>
    <dgm:cxn modelId="{58321B59-C45C-4FCD-B12D-34F9FB7756C7}" type="presParOf" srcId="{0121AC51-9526-A848-83EB-2849F12FA729}" destId="{8983C94D-2932-4F46-8B28-A0CDC89DDA38}" srcOrd="17" destOrd="0" presId="urn:microsoft.com/office/officeart/2017/3/layout/HorizontalPathTimeline"/>
    <dgm:cxn modelId="{4F35FB5F-B853-4AF1-BA85-77A12B5A40BF}" type="presParOf" srcId="{0121AC51-9526-A848-83EB-2849F12FA729}" destId="{F0D1E406-9359-AC43-A1F4-712B8BB26CA4}" srcOrd="18" destOrd="0" presId="urn:microsoft.com/office/officeart/2017/3/layout/HorizontalPathTimeline"/>
    <dgm:cxn modelId="{B6C4F2BD-4D87-471B-97A9-49BD09AFEBFB}" type="presParOf" srcId="{F0D1E406-9359-AC43-A1F4-712B8BB26CA4}" destId="{BE661A33-E336-2241-BCAC-DB8ABF990AA9}" srcOrd="0" destOrd="0" presId="urn:microsoft.com/office/officeart/2017/3/layout/HorizontalPathTimeline"/>
    <dgm:cxn modelId="{0C25EDB8-A20E-453E-A7DA-AEE9CF3C0286}" type="presParOf" srcId="{F0D1E406-9359-AC43-A1F4-712B8BB26CA4}" destId="{1E60AE6F-9925-AA48-BF64-92C44A4E185F}" srcOrd="1" destOrd="0" presId="urn:microsoft.com/office/officeart/2017/3/layout/HorizontalPathTimeline"/>
    <dgm:cxn modelId="{0645F485-34E4-4EFA-B5B7-15530C8C8A10}" type="presParOf" srcId="{1E60AE6F-9925-AA48-BF64-92C44A4E185F}" destId="{5E1AF8DD-49B6-424D-A052-BBFE5A3D6276}" srcOrd="0" destOrd="0" presId="urn:microsoft.com/office/officeart/2017/3/layout/HorizontalPathTimeline"/>
    <dgm:cxn modelId="{B200E336-ECB9-460E-9E61-C8A375AE2098}" type="presParOf" srcId="{1E60AE6F-9925-AA48-BF64-92C44A4E185F}" destId="{4FDD654D-5888-B844-A149-29BFC9CAE197}" srcOrd="1" destOrd="0" presId="urn:microsoft.com/office/officeart/2017/3/layout/HorizontalPathTimeline"/>
    <dgm:cxn modelId="{75CEF87C-0FA8-4E9D-A0F0-44E53171159C}" type="presParOf" srcId="{F0D1E406-9359-AC43-A1F4-712B8BB26CA4}" destId="{C409FC54-45E4-2E4A-92A7-6EEB88736030}" srcOrd="2" destOrd="0" presId="urn:microsoft.com/office/officeart/2017/3/layout/HorizontalPathTimeline"/>
    <dgm:cxn modelId="{22D5BCEC-DDEE-4088-8D36-B0602C2A2458}" type="presParOf" srcId="{F0D1E406-9359-AC43-A1F4-712B8BB26CA4}" destId="{A5F029BF-4D7F-2348-B84B-A17586DB4227}" srcOrd="3" destOrd="0" presId="urn:microsoft.com/office/officeart/2017/3/layout/HorizontalPathTimeline"/>
    <dgm:cxn modelId="{D7D38CDA-B4EA-4FEB-AADA-73882D4C84A6}"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a:t>Review draft ISER in all constituent groups, recommend approval, and submit to Board</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a:t>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91F79502-4D3E-4458-9859-604BD36383C1}" type="presOf" srcId="{B08F6ADF-1647-4687-8A12-A80CA0CAF0BA}" destId="{6494C9E5-5DD7-AD44-B5FF-3E385D596FE3}" srcOrd="0" destOrd="0" presId="urn:microsoft.com/office/officeart/2017/3/layout/HorizontalPathTimeline"/>
    <dgm:cxn modelId="{E7290303-8937-442D-BBB8-A37CCA588615}" type="presOf" srcId="{663C9420-AA48-4B39-962F-691A2289367A}" destId="{0177C805-0D8A-41E3-919F-4CE4A3F38B98}" srcOrd="0" destOrd="0" presId="urn:microsoft.com/office/officeart/2017/3/layout/HorizontalPathTimeline"/>
    <dgm:cxn modelId="{9050A605-3842-4DC3-9AF2-A308979D844C}" type="presOf" srcId="{0FF3305D-6837-4DF9-B38D-E688ECA61011}" destId="{467DAB47-634C-1D4F-8B45-F3E6CF811D59}" srcOrd="0" destOrd="0" presId="urn:microsoft.com/office/officeart/2017/3/layout/HorizontalPathTimeline"/>
    <dgm:cxn modelId="{8642100B-C0EC-4B74-9783-D8BA1D8A6349}" type="presOf" srcId="{6EA78B32-4FA8-49F8-A6B2-B6B05584DD7F}" destId="{FC11F6F0-0D2C-4808-8515-CA5D5CDA7B3D}" srcOrd="0" destOrd="1" presId="urn:microsoft.com/office/officeart/2017/3/layout/HorizontalPathTimeline"/>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5F2B9D24-E101-4A6B-B2D4-B2B7ECAA7B37}" srcId="{8FC4EFD4-732D-4AB5-92BB-E236EF3E0B3E}" destId="{563B9F33-EF2D-438F-B35E-0E8E63DC03D0}" srcOrd="2" destOrd="0" parTransId="{F2EDB853-2379-416B-B342-6EBA672441A0}" sibTransId="{B3EE9BFF-C473-4C4B-8633-DE4B79CEE2C0}"/>
    <dgm:cxn modelId="{16B3C332-E3D0-4B97-B3C0-60B18A7C5D92}" type="presOf" srcId="{7614042C-C745-4552-AF6A-C989EBB6BCA6}" destId="{FC11F6F0-0D2C-4808-8515-CA5D5CDA7B3D}" srcOrd="0" destOrd="0" presId="urn:microsoft.com/office/officeart/2017/3/layout/HorizontalPathTimeline"/>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79B7A340-3919-4043-AF37-91222B1D023B}" type="presOf" srcId="{9AE2B313-6367-42FF-B1B9-6D1578A5DABE}" destId="{1128EF03-F9C3-CA4D-A38E-E6B12E99BEE3}" srcOrd="0" destOrd="0" presId="urn:microsoft.com/office/officeart/2017/3/layout/HorizontalPathTimeline"/>
    <dgm:cxn modelId="{78CB7D5B-F8E0-4C31-B169-C6D7915ECFC4}" type="presOf" srcId="{851F747E-F3BC-4810-97B1-A275386557E8}" destId="{0608E189-E54F-4932-A76A-A66A4354E6C0}" srcOrd="0" destOrd="0" presId="urn:microsoft.com/office/officeart/2017/3/layout/HorizontalPathTimeline"/>
    <dgm:cxn modelId="{6F43105E-7060-443A-80F9-0782DB5BE124}" type="presOf" srcId="{E590ADE4-0162-4CCC-87AC-AEC663C9B033}" destId="{CF8D98A5-28B7-460C-B805-BFEC22A505C9}"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59EA9147-74D1-4E9A-AE50-A707269221A9}" srcId="{8FC4EFD4-732D-4AB5-92BB-E236EF3E0B3E}" destId="{92714368-7EA2-47B3-B1E0-098163BF4482}" srcOrd="3" destOrd="0" parTransId="{BBEE9E66-C56F-4658-838D-487A70D3AD72}" sibTransId="{5B3D8F86-EC2A-4CDB-8BA2-B77BED9B025B}"/>
    <dgm:cxn modelId="{3F772148-E7FB-4198-87A7-F882652B325E}" type="presOf" srcId="{AE8C708E-3897-4CB1-B470-28A93358F798}" destId="{84FF56A9-3508-BF4D-B014-6C3CB3B63891}" srcOrd="0" destOrd="0" presId="urn:microsoft.com/office/officeart/2017/3/layout/HorizontalPathTimeline"/>
    <dgm:cxn modelId="{F442AA68-8267-49BB-B078-BB6F4F6CE207}" type="presOf" srcId="{77D6580D-8C58-4EEE-B078-D8F68CD43457}" destId="{D7864A87-95F0-9345-B03C-496A3D9788BD}" srcOrd="0" destOrd="0" presId="urn:microsoft.com/office/officeart/2017/3/layout/HorizontalPathTimeline"/>
    <dgm:cxn modelId="{664ED269-4721-4429-9456-352B554EFABF}" srcId="{92714368-7EA2-47B3-B1E0-098163BF4482}" destId="{6EA78B32-4FA8-49F8-A6B2-B6B05584DD7F}" srcOrd="1" destOrd="0" parTransId="{9C5A83DB-CC14-43C9-96F5-22B59427DDED}" sibTransId="{F5E607F7-3259-4CC3-B1FA-F7FB1ADA99E5}"/>
    <dgm:cxn modelId="{E97E926A-D9A4-4C10-ACFD-0FF9AED54546}" type="presOf" srcId="{4456C95F-FF00-48DF-9A3C-9998259314CC}" destId="{BD70F26D-BCCB-4B4C-9C97-0461C9474185}" srcOrd="0" destOrd="0" presId="urn:microsoft.com/office/officeart/2017/3/layout/HorizontalPathTimeline"/>
    <dgm:cxn modelId="{3BE0C94B-E312-40A7-AF28-8A0B07F5A1B0}" srcId="{8FC4EFD4-732D-4AB5-92BB-E236EF3E0B3E}" destId="{4F3CF5E5-3E2B-4488-8E91-4FF3BE75ADD3}" srcOrd="6" destOrd="0" parTransId="{89C76448-E5EE-4446-8174-1A1BBE29D6E2}" sibTransId="{93D69B5F-95C6-44B4-8777-CDF4669F3324}"/>
    <dgm:cxn modelId="{6AC52C4D-2524-4A56-A483-0789D15BB8DF}" srcId="{4456C95F-FF00-48DF-9A3C-9998259314CC}" destId="{E590ADE4-0162-4CCC-87AC-AEC663C9B033}" srcOrd="0" destOrd="0" parTransId="{A74456AC-4436-4FBA-AE7A-F0F90B4E66D9}" sibTransId="{106D6AE4-2193-4068-9908-2D1AA5033569}"/>
    <dgm:cxn modelId="{A961DB54-6288-4C49-868F-57DBD092F47B}" type="presOf" srcId="{1F6808C3-341E-4702-B10D-092F08471607}" destId="{1683E5D7-EF41-664B-8760-2265FDF923A6}"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C0497B77-FC48-4137-B5EB-E2BA6E29F742}" type="presOf" srcId="{87EAE307-DEE0-4B59-9BCC-EF557E7D64C0}" destId="{033813DD-7A26-8E4A-93C3-78E19083014D}" srcOrd="0" destOrd="0" presId="urn:microsoft.com/office/officeart/2017/3/layout/HorizontalPathTimeline"/>
    <dgm:cxn modelId="{0FE82979-CB23-4C62-B057-468902B524DF}" srcId="{222D4628-9A73-4C6E-A55A-3CA77C2A7B99}" destId="{9CC991BD-55E7-43CB-842C-7484A4C148B9}" srcOrd="0" destOrd="0" parTransId="{E82EC7FB-6F69-478E-8E22-59B4D4D3E4F1}" sibTransId="{2537767D-74AD-4E47-AF48-43DF2690AC6E}"/>
    <dgm:cxn modelId="{63AEDF7D-935D-4C32-A576-16478D7E1057}" type="presOf" srcId="{222D4628-9A73-4C6E-A55A-3CA77C2A7B99}" destId="{BE661A33-E336-2241-BCAC-DB8ABF990AA9}" srcOrd="0" destOrd="0" presId="urn:microsoft.com/office/officeart/2017/3/layout/HorizontalPathTimeline"/>
    <dgm:cxn modelId="{AE718585-D695-4899-A8C8-C1A23E5E9A81}" type="presOf" srcId="{E2E4D908-B816-4E4F-BCD3-C74E213518FF}" destId="{EF752A85-ADE3-44FE-95F3-A76C0DB82A0C}" srcOrd="0" destOrd="0" presId="urn:microsoft.com/office/officeart/2017/3/layout/HorizontalPathTimelin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F256AFA1-8DBB-4F0C-9BC1-530D6F098D19}" srcId="{D47D5F44-57FB-4579-8E67-A55AFDE6C0A9}" destId="{851F747E-F3BC-4810-97B1-A275386557E8}" srcOrd="0" destOrd="0" parTransId="{0A15A3C8-88A3-4142-98B6-79C12F9740BC}" sibTransId="{7833570D-16E3-4D68-A7FC-23382A8DC4D2}"/>
    <dgm:cxn modelId="{8BB0FBA1-210F-4CD3-B806-3D106C583777}" type="presOf" srcId="{4F3CF5E5-3E2B-4488-8E91-4FF3BE75ADD3}" destId="{00392504-A5B0-344D-AB85-F4AF161AF7B8}" srcOrd="0" destOrd="0" presId="urn:microsoft.com/office/officeart/2017/3/layout/HorizontalPathTimeline"/>
    <dgm:cxn modelId="{84C2E0AB-92C2-4A97-AB71-FBCA90086A95}" type="presOf" srcId="{8077CFEA-C38D-43E6-8DD8-0E127B22901F}" destId="{5D9899C0-2B9A-4912-A957-D186DD2B780B}" srcOrd="0" destOrd="0" presId="urn:microsoft.com/office/officeart/2017/3/layout/HorizontalPathTimeline"/>
    <dgm:cxn modelId="{2C9BEEB5-21BE-481C-B01B-EFDDC951F213}" type="presOf" srcId="{D47D5F44-57FB-4579-8E67-A55AFDE6C0A9}" destId="{E2FBDBF6-36A3-4678-9997-029530515B7E}"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34587FD2-F898-4DAA-98D3-C734F3D2BE89}" type="presOf" srcId="{9CC991BD-55E7-43CB-842C-7484A4C148B9}" destId="{5E1AF8DD-49B6-424D-A052-BBFE5A3D6276}"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CCB375D3-5AA9-4A7B-966F-035EE8638E0E}" type="presOf" srcId="{92714368-7EA2-47B3-B1E0-098163BF4482}" destId="{8BC72DBA-1406-48D1-B0EB-D60B43CFD947}"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1B8FF1F3-5E08-472C-A9BF-09DD12C1CAC3}" type="presOf" srcId="{563B9F33-EF2D-438F-B35E-0E8E63DC03D0}" destId="{4DD9DBE2-6BCE-45CE-9272-08CBFBAE5A81}"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AC82CD18-1935-49F6-9FBA-DDEABD451521}" type="presParOf" srcId="{0121AC51-9526-A848-83EB-2849F12FA729}" destId="{544627CC-AB27-9D44-9EB6-BC8F732FD153}" srcOrd="0" destOrd="0" presId="urn:microsoft.com/office/officeart/2017/3/layout/HorizontalPathTimeline"/>
    <dgm:cxn modelId="{CB3E9169-B037-4DF2-88F6-FB944E24F5E0}" type="presParOf" srcId="{544627CC-AB27-9D44-9EB6-BC8F732FD153}" destId="{6494C9E5-5DD7-AD44-B5FF-3E385D596FE3}" srcOrd="0" destOrd="0" presId="urn:microsoft.com/office/officeart/2017/3/layout/HorizontalPathTimeline"/>
    <dgm:cxn modelId="{783C0B72-BE2F-4D43-8294-FF6EFF56E9C9}" type="presParOf" srcId="{544627CC-AB27-9D44-9EB6-BC8F732FD153}" destId="{DFAB1DB5-CCE5-074D-BD0D-3BE5AC22BE17}" srcOrd="1" destOrd="0" presId="urn:microsoft.com/office/officeart/2017/3/layout/HorizontalPathTimeline"/>
    <dgm:cxn modelId="{A842A54A-1B1E-44DE-8626-437E622690C8}" type="presParOf" srcId="{DFAB1DB5-CCE5-074D-BD0D-3BE5AC22BE17}" destId="{D7864A87-95F0-9345-B03C-496A3D9788BD}" srcOrd="0" destOrd="0" presId="urn:microsoft.com/office/officeart/2017/3/layout/HorizontalPathTimeline"/>
    <dgm:cxn modelId="{233940FF-FF4B-48BD-B3B3-F20F7F2EAE2B}" type="presParOf" srcId="{DFAB1DB5-CCE5-074D-BD0D-3BE5AC22BE17}" destId="{9A6D0361-B443-2248-A3DA-D691BE2F30E6}" srcOrd="1" destOrd="0" presId="urn:microsoft.com/office/officeart/2017/3/layout/HorizontalPathTimeline"/>
    <dgm:cxn modelId="{4959F2B2-9114-4D7A-8127-AB75B3BF9B7E}" type="presParOf" srcId="{544627CC-AB27-9D44-9EB6-BC8F732FD153}" destId="{6C0D8FD1-7872-F54C-98A8-9CEC70F386F3}" srcOrd="2" destOrd="0" presId="urn:microsoft.com/office/officeart/2017/3/layout/HorizontalPathTimeline"/>
    <dgm:cxn modelId="{96AA9319-69AE-461B-B148-07D32C13983C}" type="presParOf" srcId="{544627CC-AB27-9D44-9EB6-BC8F732FD153}" destId="{6DFA87C0-83FE-C546-AD30-310E1CD713C8}" srcOrd="3" destOrd="0" presId="urn:microsoft.com/office/officeart/2017/3/layout/HorizontalPathTimeline"/>
    <dgm:cxn modelId="{636CF224-6A9D-42B3-9DA3-C0D515F92CF8}" type="presParOf" srcId="{544627CC-AB27-9D44-9EB6-BC8F732FD153}" destId="{4900D9B2-86FF-E448-803F-B58E804D9921}" srcOrd="4" destOrd="0" presId="urn:microsoft.com/office/officeart/2017/3/layout/HorizontalPathTimeline"/>
    <dgm:cxn modelId="{361621C8-8995-4DAA-ACC0-6F647F700FA2}" type="presParOf" srcId="{0121AC51-9526-A848-83EB-2849F12FA729}" destId="{C7C61924-E193-B94F-A48B-47A31E3E4D9B}" srcOrd="1" destOrd="0" presId="urn:microsoft.com/office/officeart/2017/3/layout/HorizontalPathTimeline"/>
    <dgm:cxn modelId="{FAC120A4-C227-487F-8D86-531FBA656D97}" type="presParOf" srcId="{0121AC51-9526-A848-83EB-2849F12FA729}" destId="{6D1FF9F2-4EE2-49D9-85D4-2E566836CA1F}" srcOrd="2" destOrd="0" presId="urn:microsoft.com/office/officeart/2017/3/layout/HorizontalPathTimeline"/>
    <dgm:cxn modelId="{BD72D24D-89D1-44AB-B3BC-B77396DC05B2}" type="presParOf" srcId="{6D1FF9F2-4EE2-49D9-85D4-2E566836CA1F}" destId="{BD70F26D-BCCB-4B4C-9C97-0461C9474185}" srcOrd="0" destOrd="0" presId="urn:microsoft.com/office/officeart/2017/3/layout/HorizontalPathTimeline"/>
    <dgm:cxn modelId="{AAF0C57D-9058-4DC4-9E60-70B9EA459373}" type="presParOf" srcId="{6D1FF9F2-4EE2-49D9-85D4-2E566836CA1F}" destId="{82CC90D1-FDDD-4715-9AED-CBCE99293D3A}" srcOrd="1" destOrd="0" presId="urn:microsoft.com/office/officeart/2017/3/layout/HorizontalPathTimeline"/>
    <dgm:cxn modelId="{57CC8684-B7CC-4858-9876-88848674B5E4}" type="presParOf" srcId="{82CC90D1-FDDD-4715-9AED-CBCE99293D3A}" destId="{CF8D98A5-28B7-460C-B805-BFEC22A505C9}" srcOrd="0" destOrd="0" presId="urn:microsoft.com/office/officeart/2017/3/layout/HorizontalPathTimeline"/>
    <dgm:cxn modelId="{52BA1C47-96F6-4723-AFC5-2170CAD4D986}" type="presParOf" srcId="{82CC90D1-FDDD-4715-9AED-CBCE99293D3A}" destId="{69C09006-C493-43CB-B568-278A50E3EAF1}" srcOrd="1" destOrd="0" presId="urn:microsoft.com/office/officeart/2017/3/layout/HorizontalPathTimeline"/>
    <dgm:cxn modelId="{4BB2D2A5-C636-4B6A-81FF-EE59077A0C03}" type="presParOf" srcId="{6D1FF9F2-4EE2-49D9-85D4-2E566836CA1F}" destId="{23F5B161-E08E-4CB0-AE48-4E7F71C7B485}" srcOrd="2" destOrd="0" presId="urn:microsoft.com/office/officeart/2017/3/layout/HorizontalPathTimeline"/>
    <dgm:cxn modelId="{DE295D1B-97F2-4AED-A6E4-B03ACB83BF90}" type="presParOf" srcId="{6D1FF9F2-4EE2-49D9-85D4-2E566836CA1F}" destId="{7895C6A7-F6DA-4166-BFD7-F013673F4AF7}" srcOrd="3" destOrd="0" presId="urn:microsoft.com/office/officeart/2017/3/layout/HorizontalPathTimeline"/>
    <dgm:cxn modelId="{BD057E22-7DEB-4040-93C7-0137A12821F9}" type="presParOf" srcId="{6D1FF9F2-4EE2-49D9-85D4-2E566836CA1F}" destId="{FEE398E9-0B77-4599-9155-2051DD41D455}" srcOrd="4" destOrd="0" presId="urn:microsoft.com/office/officeart/2017/3/layout/HorizontalPathTimeline"/>
    <dgm:cxn modelId="{5992D7FB-04C0-45C8-9952-6054C7095341}" type="presParOf" srcId="{0121AC51-9526-A848-83EB-2849F12FA729}" destId="{42CC25BD-3A35-4087-B3A6-635AE31320A6}" srcOrd="3" destOrd="0" presId="urn:microsoft.com/office/officeart/2017/3/layout/HorizontalPathTimeline"/>
    <dgm:cxn modelId="{E5F21E24-9630-47A6-A873-ACADADE03453}" type="presParOf" srcId="{0121AC51-9526-A848-83EB-2849F12FA729}" destId="{0B7B7F9B-CC3F-46BE-884E-461903E306CF}" srcOrd="4" destOrd="0" presId="urn:microsoft.com/office/officeart/2017/3/layout/HorizontalPathTimeline"/>
    <dgm:cxn modelId="{DEEDDB0E-01B1-4147-B363-D6B40E937E15}" type="presParOf" srcId="{0B7B7F9B-CC3F-46BE-884E-461903E306CF}" destId="{4DD9DBE2-6BCE-45CE-9272-08CBFBAE5A81}" srcOrd="0" destOrd="0" presId="urn:microsoft.com/office/officeart/2017/3/layout/HorizontalPathTimeline"/>
    <dgm:cxn modelId="{67A59453-99EA-40BC-A715-ED55AC3A7ED2}" type="presParOf" srcId="{0B7B7F9B-CC3F-46BE-884E-461903E306CF}" destId="{28F5C871-32E2-4A4C-B163-85CA149C9314}" srcOrd="1" destOrd="0" presId="urn:microsoft.com/office/officeart/2017/3/layout/HorizontalPathTimeline"/>
    <dgm:cxn modelId="{55286268-C71B-4368-942D-0C71A70E43EB}" type="presParOf" srcId="{28F5C871-32E2-4A4C-B163-85CA149C9314}" destId="{EF752A85-ADE3-44FE-95F3-A76C0DB82A0C}" srcOrd="0" destOrd="0" presId="urn:microsoft.com/office/officeart/2017/3/layout/HorizontalPathTimeline"/>
    <dgm:cxn modelId="{FABC3AFE-7172-46BB-BBEB-64937CB43850}" type="presParOf" srcId="{28F5C871-32E2-4A4C-B163-85CA149C9314}" destId="{1CA42A14-96B6-4C88-9782-E597A7111D96}" srcOrd="1" destOrd="0" presId="urn:microsoft.com/office/officeart/2017/3/layout/HorizontalPathTimeline"/>
    <dgm:cxn modelId="{B394C7BB-4F6F-4410-8710-D7891470E3DE}" type="presParOf" srcId="{0B7B7F9B-CC3F-46BE-884E-461903E306CF}" destId="{D06AD205-BB3C-4401-B3D8-647B6D45FFFD}" srcOrd="2" destOrd="0" presId="urn:microsoft.com/office/officeart/2017/3/layout/HorizontalPathTimeline"/>
    <dgm:cxn modelId="{0486802C-C016-4D78-A874-8E47AFDEAD44}" type="presParOf" srcId="{0B7B7F9B-CC3F-46BE-884E-461903E306CF}" destId="{126DA2D3-8DE6-4401-80E8-82BFF3771DE5}" srcOrd="3" destOrd="0" presId="urn:microsoft.com/office/officeart/2017/3/layout/HorizontalPathTimeline"/>
    <dgm:cxn modelId="{732030FB-A906-4E74-A639-FD99B29622F3}" type="presParOf" srcId="{0B7B7F9B-CC3F-46BE-884E-461903E306CF}" destId="{C60F6EFF-8886-4054-8E0F-991F04C2160C}" srcOrd="4" destOrd="0" presId="urn:microsoft.com/office/officeart/2017/3/layout/HorizontalPathTimeline"/>
    <dgm:cxn modelId="{FC7D1E9B-ACD1-4EA3-AD6A-76AB6D19E740}" type="presParOf" srcId="{0121AC51-9526-A848-83EB-2849F12FA729}" destId="{79103CFC-6C55-49EE-8BC1-428B0B4D6DA4}" srcOrd="5" destOrd="0" presId="urn:microsoft.com/office/officeart/2017/3/layout/HorizontalPathTimeline"/>
    <dgm:cxn modelId="{5E2DA29D-24B8-445C-8C92-FEB7B922C1BF}" type="presParOf" srcId="{0121AC51-9526-A848-83EB-2849F12FA729}" destId="{737CE27A-B7FE-41F9-90DC-1D290DE288A5}" srcOrd="6" destOrd="0" presId="urn:microsoft.com/office/officeart/2017/3/layout/HorizontalPathTimeline"/>
    <dgm:cxn modelId="{6CC46250-B95A-4989-9280-5525CCE687F3}" type="presParOf" srcId="{737CE27A-B7FE-41F9-90DC-1D290DE288A5}" destId="{8BC72DBA-1406-48D1-B0EB-D60B43CFD947}" srcOrd="0" destOrd="0" presId="urn:microsoft.com/office/officeart/2017/3/layout/HorizontalPathTimeline"/>
    <dgm:cxn modelId="{2722C1A0-A045-4815-8519-06EC900A1489}" type="presParOf" srcId="{737CE27A-B7FE-41F9-90DC-1D290DE288A5}" destId="{63477F52-8405-4080-9E94-976E6D5474A1}" srcOrd="1" destOrd="0" presId="urn:microsoft.com/office/officeart/2017/3/layout/HorizontalPathTimeline"/>
    <dgm:cxn modelId="{4B6A20D8-4DFC-490A-8622-9D9FA9E83EAA}" type="presParOf" srcId="{63477F52-8405-4080-9E94-976E6D5474A1}" destId="{FC11F6F0-0D2C-4808-8515-CA5D5CDA7B3D}" srcOrd="0" destOrd="0" presId="urn:microsoft.com/office/officeart/2017/3/layout/HorizontalPathTimeline"/>
    <dgm:cxn modelId="{A3644F80-34B3-437D-9C1B-A656110087DD}" type="presParOf" srcId="{63477F52-8405-4080-9E94-976E6D5474A1}" destId="{57A5684F-D34F-49F9-B3C8-0CE8A353F059}" srcOrd="1" destOrd="0" presId="urn:microsoft.com/office/officeart/2017/3/layout/HorizontalPathTimeline"/>
    <dgm:cxn modelId="{F08205FA-8D32-4070-AC99-D06BD7D666FC}" type="presParOf" srcId="{737CE27A-B7FE-41F9-90DC-1D290DE288A5}" destId="{EAC7F973-2AB3-4A78-BB0B-C0D8268A3ADB}" srcOrd="2" destOrd="0" presId="urn:microsoft.com/office/officeart/2017/3/layout/HorizontalPathTimeline"/>
    <dgm:cxn modelId="{8C0D0533-9B24-480F-84FD-22E960E40B1D}" type="presParOf" srcId="{737CE27A-B7FE-41F9-90DC-1D290DE288A5}" destId="{98BB9066-BA8C-4D4B-91CB-FD1F0A802A0E}" srcOrd="3" destOrd="0" presId="urn:microsoft.com/office/officeart/2017/3/layout/HorizontalPathTimeline"/>
    <dgm:cxn modelId="{BEF706A4-B2D7-4AC3-AA99-1C765D75A747}" type="presParOf" srcId="{737CE27A-B7FE-41F9-90DC-1D290DE288A5}" destId="{6BE373A6-E22D-4989-90B3-496BD905B25D}" srcOrd="4" destOrd="0" presId="urn:microsoft.com/office/officeart/2017/3/layout/HorizontalPathTimeline"/>
    <dgm:cxn modelId="{CCEEAFFD-3011-4B2B-83B6-EE1EEB1722E9}" type="presParOf" srcId="{0121AC51-9526-A848-83EB-2849F12FA729}" destId="{FB54BF59-4BBE-4485-B85D-334E9B772F39}" srcOrd="7" destOrd="0" presId="urn:microsoft.com/office/officeart/2017/3/layout/HorizontalPathTimeline"/>
    <dgm:cxn modelId="{C3BFF71C-A4C8-4085-BE3B-486093282309}" type="presParOf" srcId="{0121AC51-9526-A848-83EB-2849F12FA729}" destId="{5FFBD787-1D27-4B64-BE16-F3571D2E3DD2}" srcOrd="8" destOrd="0" presId="urn:microsoft.com/office/officeart/2017/3/layout/HorizontalPathTimeline"/>
    <dgm:cxn modelId="{56C2EF25-7E79-4F72-81FC-7553B74875E4}" type="presParOf" srcId="{5FFBD787-1D27-4B64-BE16-F3571D2E3DD2}" destId="{E2FBDBF6-36A3-4678-9997-029530515B7E}" srcOrd="0" destOrd="0" presId="urn:microsoft.com/office/officeart/2017/3/layout/HorizontalPathTimeline"/>
    <dgm:cxn modelId="{82CB6A00-9EA3-4307-8FEF-9D657FBCE48D}" type="presParOf" srcId="{5FFBD787-1D27-4B64-BE16-F3571D2E3DD2}" destId="{4008A23B-0E1E-4DF8-93F7-181108F3C4EE}" srcOrd="1" destOrd="0" presId="urn:microsoft.com/office/officeart/2017/3/layout/HorizontalPathTimeline"/>
    <dgm:cxn modelId="{78C5E03B-D272-4ECC-A644-B52DE833932E}" type="presParOf" srcId="{4008A23B-0E1E-4DF8-93F7-181108F3C4EE}" destId="{0608E189-E54F-4932-A76A-A66A4354E6C0}" srcOrd="0" destOrd="0" presId="urn:microsoft.com/office/officeart/2017/3/layout/HorizontalPathTimeline"/>
    <dgm:cxn modelId="{B7A4F9BE-DD30-4C2A-A672-87F1D8A8736E}" type="presParOf" srcId="{4008A23B-0E1E-4DF8-93F7-181108F3C4EE}" destId="{9DD9636B-7F57-4AE1-8E28-E2F9E67E758C}" srcOrd="1" destOrd="0" presId="urn:microsoft.com/office/officeart/2017/3/layout/HorizontalPathTimeline"/>
    <dgm:cxn modelId="{71C136F3-F7D7-4A81-A0B0-0A635D657049}" type="presParOf" srcId="{5FFBD787-1D27-4B64-BE16-F3571D2E3DD2}" destId="{412A2DCF-07C4-41AD-A597-304767FFC312}" srcOrd="2" destOrd="0" presId="urn:microsoft.com/office/officeart/2017/3/layout/HorizontalPathTimeline"/>
    <dgm:cxn modelId="{BE8B4230-99D9-4369-A743-3F131F81A7A0}" type="presParOf" srcId="{5FFBD787-1D27-4B64-BE16-F3571D2E3DD2}" destId="{238A9B35-8073-4EE7-BA99-8826CE2CF163}" srcOrd="3" destOrd="0" presId="urn:microsoft.com/office/officeart/2017/3/layout/HorizontalPathTimeline"/>
    <dgm:cxn modelId="{48E3E6F9-1925-4FB4-B2CA-ADCA6E728E63}" type="presParOf" srcId="{5FFBD787-1D27-4B64-BE16-F3571D2E3DD2}" destId="{E6479014-E202-4648-B182-F8102F6EFE09}" srcOrd="4" destOrd="0" presId="urn:microsoft.com/office/officeart/2017/3/layout/HorizontalPathTimeline"/>
    <dgm:cxn modelId="{0978BFD9-7AB5-42E7-9C52-4EDCE3F0F121}" type="presParOf" srcId="{0121AC51-9526-A848-83EB-2849F12FA729}" destId="{AD1D459B-C38B-4725-9C49-F0F2F4AC61ED}" srcOrd="9" destOrd="0" presId="urn:microsoft.com/office/officeart/2017/3/layout/HorizontalPathTimeline"/>
    <dgm:cxn modelId="{5481FEF1-CD05-4E3B-A1B5-82151DECF40B}" type="presParOf" srcId="{0121AC51-9526-A848-83EB-2849F12FA729}" destId="{FC65B490-AED7-4270-BBB0-86AD29E2B627}" srcOrd="10" destOrd="0" presId="urn:microsoft.com/office/officeart/2017/3/layout/HorizontalPathTimeline"/>
    <dgm:cxn modelId="{75C5C85A-933B-4EB0-AE4B-FC0AE093DEE8}" type="presParOf" srcId="{FC65B490-AED7-4270-BBB0-86AD29E2B627}" destId="{0177C805-0D8A-41E3-919F-4CE4A3F38B98}" srcOrd="0" destOrd="0" presId="urn:microsoft.com/office/officeart/2017/3/layout/HorizontalPathTimeline"/>
    <dgm:cxn modelId="{295FC9B8-587F-453E-9D0F-67B6283EDDDF}" type="presParOf" srcId="{FC65B490-AED7-4270-BBB0-86AD29E2B627}" destId="{B96A37E0-D8AC-4036-AD73-9EDDEDD5A4F6}" srcOrd="1" destOrd="0" presId="urn:microsoft.com/office/officeart/2017/3/layout/HorizontalPathTimeline"/>
    <dgm:cxn modelId="{E8E89F2D-8293-4836-BB77-8951884EA4C8}" type="presParOf" srcId="{B96A37E0-D8AC-4036-AD73-9EDDEDD5A4F6}" destId="{5D9899C0-2B9A-4912-A957-D186DD2B780B}" srcOrd="0" destOrd="0" presId="urn:microsoft.com/office/officeart/2017/3/layout/HorizontalPathTimeline"/>
    <dgm:cxn modelId="{CAF36005-E89A-4CB0-B590-D31C5740FAF0}" type="presParOf" srcId="{B96A37E0-D8AC-4036-AD73-9EDDEDD5A4F6}" destId="{83B30CEB-BFCA-4AD4-AFDF-4D0E6CB181EA}" srcOrd="1" destOrd="0" presId="urn:microsoft.com/office/officeart/2017/3/layout/HorizontalPathTimeline"/>
    <dgm:cxn modelId="{D80F586C-053F-46A1-AFB1-E4B054681A27}" type="presParOf" srcId="{FC65B490-AED7-4270-BBB0-86AD29E2B627}" destId="{EB9CD3F5-13CB-4752-AE5B-926C09F3FE99}" srcOrd="2" destOrd="0" presId="urn:microsoft.com/office/officeart/2017/3/layout/HorizontalPathTimeline"/>
    <dgm:cxn modelId="{7FA80EA3-C940-4311-9B8D-AC1E46FC9B23}" type="presParOf" srcId="{FC65B490-AED7-4270-BBB0-86AD29E2B627}" destId="{8FF96A8C-A091-47F3-A4DB-28E30C90D115}" srcOrd="3" destOrd="0" presId="urn:microsoft.com/office/officeart/2017/3/layout/HorizontalPathTimeline"/>
    <dgm:cxn modelId="{5EF583E8-8B3D-406B-A108-4EE3F8E171E2}" type="presParOf" srcId="{FC65B490-AED7-4270-BBB0-86AD29E2B627}" destId="{78205AF5-D888-4FAD-A007-430965A9EBDF}" srcOrd="4" destOrd="0" presId="urn:microsoft.com/office/officeart/2017/3/layout/HorizontalPathTimeline"/>
    <dgm:cxn modelId="{5ACDE633-BDF7-4BF4-A5B9-908C5F5BE344}" type="presParOf" srcId="{0121AC51-9526-A848-83EB-2849F12FA729}" destId="{C055CD00-21DE-4D81-93D4-EA9001167FDF}" srcOrd="11" destOrd="0" presId="urn:microsoft.com/office/officeart/2017/3/layout/HorizontalPathTimeline"/>
    <dgm:cxn modelId="{607153F2-47CE-426F-A978-5FE4EF10CC68}" type="presParOf" srcId="{0121AC51-9526-A848-83EB-2849F12FA729}" destId="{F27A4142-7AF8-0646-A516-5BE5F9B237CC}" srcOrd="12" destOrd="0" presId="urn:microsoft.com/office/officeart/2017/3/layout/HorizontalPathTimeline"/>
    <dgm:cxn modelId="{1AA6F015-34DA-48EB-9EFB-F8A88E40094B}" type="presParOf" srcId="{F27A4142-7AF8-0646-A516-5BE5F9B237CC}" destId="{00392504-A5B0-344D-AB85-F4AF161AF7B8}" srcOrd="0" destOrd="0" presId="urn:microsoft.com/office/officeart/2017/3/layout/HorizontalPathTimeline"/>
    <dgm:cxn modelId="{55F222FF-5B06-4AC5-80D8-EE632771E355}" type="presParOf" srcId="{F27A4142-7AF8-0646-A516-5BE5F9B237CC}" destId="{8E89E964-6C07-304B-B3EA-41CBAB92236E}" srcOrd="1" destOrd="0" presId="urn:microsoft.com/office/officeart/2017/3/layout/HorizontalPathTimeline"/>
    <dgm:cxn modelId="{0B52F584-5005-43B7-902B-493D22A20D55}" type="presParOf" srcId="{8E89E964-6C07-304B-B3EA-41CBAB92236E}" destId="{84FF56A9-3508-BF4D-B014-6C3CB3B63891}" srcOrd="0" destOrd="0" presId="urn:microsoft.com/office/officeart/2017/3/layout/HorizontalPathTimeline"/>
    <dgm:cxn modelId="{EF144DDE-4C08-4D3D-BD2C-F30B7974A7B5}" type="presParOf" srcId="{8E89E964-6C07-304B-B3EA-41CBAB92236E}" destId="{35DDDE00-BBC1-6548-9CD2-6D36244BC77A}" srcOrd="1" destOrd="0" presId="urn:microsoft.com/office/officeart/2017/3/layout/HorizontalPathTimeline"/>
    <dgm:cxn modelId="{64730660-FEA9-4BD3-AFA2-72DE861792D4}" type="presParOf" srcId="{F27A4142-7AF8-0646-A516-5BE5F9B237CC}" destId="{FC4B9765-A4C3-204E-95B9-4E7CC7CD0619}" srcOrd="2" destOrd="0" presId="urn:microsoft.com/office/officeart/2017/3/layout/HorizontalPathTimeline"/>
    <dgm:cxn modelId="{AF13F272-4734-4FDF-8BD1-95B291752D25}" type="presParOf" srcId="{F27A4142-7AF8-0646-A516-5BE5F9B237CC}" destId="{DD551AD4-5E57-E54E-81C4-99532364A982}" srcOrd="3" destOrd="0" presId="urn:microsoft.com/office/officeart/2017/3/layout/HorizontalPathTimeline"/>
    <dgm:cxn modelId="{88B15F56-7D67-4673-B1F1-D16C5C4B0092}" type="presParOf" srcId="{F27A4142-7AF8-0646-A516-5BE5F9B237CC}" destId="{6AAC3B97-919C-734C-8BE0-B2077CA41534}" srcOrd="4" destOrd="0" presId="urn:microsoft.com/office/officeart/2017/3/layout/HorizontalPathTimeline"/>
    <dgm:cxn modelId="{F2031C24-A1BA-400A-BE64-0F0C54B5B624}" type="presParOf" srcId="{0121AC51-9526-A848-83EB-2849F12FA729}" destId="{E9E6E138-6037-6043-B15E-D0A4522376F1}" srcOrd="13" destOrd="0" presId="urn:microsoft.com/office/officeart/2017/3/layout/HorizontalPathTimeline"/>
    <dgm:cxn modelId="{0A60F480-B513-4C97-943C-F823AF0937D0}" type="presParOf" srcId="{0121AC51-9526-A848-83EB-2849F12FA729}" destId="{1AE7E44D-AD84-6D4E-83A2-426119CB65E9}" srcOrd="14" destOrd="0" presId="urn:microsoft.com/office/officeart/2017/3/layout/HorizontalPathTimeline"/>
    <dgm:cxn modelId="{2035F95B-1B86-400C-89FA-1E7EF6479D38}" type="presParOf" srcId="{1AE7E44D-AD84-6D4E-83A2-426119CB65E9}" destId="{1683E5D7-EF41-664B-8760-2265FDF923A6}" srcOrd="0" destOrd="0" presId="urn:microsoft.com/office/officeart/2017/3/layout/HorizontalPathTimeline"/>
    <dgm:cxn modelId="{DA7BD51E-DACA-447B-984B-C0F4C5B843B0}" type="presParOf" srcId="{1AE7E44D-AD84-6D4E-83A2-426119CB65E9}" destId="{B8F353A1-A3C3-A24F-B8B3-2F3F677246F0}" srcOrd="1" destOrd="0" presId="urn:microsoft.com/office/officeart/2017/3/layout/HorizontalPathTimeline"/>
    <dgm:cxn modelId="{80AA2032-34FE-4BB6-8D01-CF4CBBFDCA44}" type="presParOf" srcId="{B8F353A1-A3C3-A24F-B8B3-2F3F677246F0}" destId="{033813DD-7A26-8E4A-93C3-78E19083014D}" srcOrd="0" destOrd="0" presId="urn:microsoft.com/office/officeart/2017/3/layout/HorizontalPathTimeline"/>
    <dgm:cxn modelId="{616A3E61-7828-41D0-82A0-1F7D97DD57FE}" type="presParOf" srcId="{B8F353A1-A3C3-A24F-B8B3-2F3F677246F0}" destId="{8C8A2FEF-8718-E142-82A9-2DCFC910608E}" srcOrd="1" destOrd="0" presId="urn:microsoft.com/office/officeart/2017/3/layout/HorizontalPathTimeline"/>
    <dgm:cxn modelId="{A4B81ED6-0BA1-4BCE-B618-E7D0FEA08A5E}" type="presParOf" srcId="{1AE7E44D-AD84-6D4E-83A2-426119CB65E9}" destId="{471D6C86-8334-3746-A134-0533EC1F652D}" srcOrd="2" destOrd="0" presId="urn:microsoft.com/office/officeart/2017/3/layout/HorizontalPathTimeline"/>
    <dgm:cxn modelId="{DC7BA60A-4578-4522-9650-515692CE10C2}" type="presParOf" srcId="{1AE7E44D-AD84-6D4E-83A2-426119CB65E9}" destId="{8EDC6CCF-95C8-2144-B1C3-7BDD5B91AB18}" srcOrd="3" destOrd="0" presId="urn:microsoft.com/office/officeart/2017/3/layout/HorizontalPathTimeline"/>
    <dgm:cxn modelId="{EEC68A1A-31A8-447E-995E-1F2339F8511A}" type="presParOf" srcId="{1AE7E44D-AD84-6D4E-83A2-426119CB65E9}" destId="{65F49F77-FE9E-8843-B252-7613E291C426}" srcOrd="4" destOrd="0" presId="urn:microsoft.com/office/officeart/2017/3/layout/HorizontalPathTimeline"/>
    <dgm:cxn modelId="{AE956502-E69A-4D6A-A46F-B78C4580EBBD}" type="presParOf" srcId="{0121AC51-9526-A848-83EB-2849F12FA729}" destId="{5F9EF9EA-3176-6042-8DFE-63E9363AFB26}" srcOrd="15" destOrd="0" presId="urn:microsoft.com/office/officeart/2017/3/layout/HorizontalPathTimeline"/>
    <dgm:cxn modelId="{D62E84F6-AA2B-48AE-BC28-AD14426670A6}" type="presParOf" srcId="{0121AC51-9526-A848-83EB-2849F12FA729}" destId="{F49A2F8A-C312-E54D-B8CC-BA56FDAB1925}" srcOrd="16" destOrd="0" presId="urn:microsoft.com/office/officeart/2017/3/layout/HorizontalPathTimeline"/>
    <dgm:cxn modelId="{546DC422-4D3B-4C22-9CEC-218E9CAD7B95}" type="presParOf" srcId="{F49A2F8A-C312-E54D-B8CC-BA56FDAB1925}" destId="{467DAB47-634C-1D4F-8B45-F3E6CF811D59}" srcOrd="0" destOrd="0" presId="urn:microsoft.com/office/officeart/2017/3/layout/HorizontalPathTimeline"/>
    <dgm:cxn modelId="{FEAAC860-114E-450B-9A7D-BCE76B0B6717}" type="presParOf" srcId="{F49A2F8A-C312-E54D-B8CC-BA56FDAB1925}" destId="{1076CB31-101F-3445-826E-1872861BC164}" srcOrd="1" destOrd="0" presId="urn:microsoft.com/office/officeart/2017/3/layout/HorizontalPathTimeline"/>
    <dgm:cxn modelId="{B8F3D5FE-743C-463D-B187-39425CB3171D}" type="presParOf" srcId="{1076CB31-101F-3445-826E-1872861BC164}" destId="{1128EF03-F9C3-CA4D-A38E-E6B12E99BEE3}" srcOrd="0" destOrd="0" presId="urn:microsoft.com/office/officeart/2017/3/layout/HorizontalPathTimeline"/>
    <dgm:cxn modelId="{63D085CF-BEA7-4FCF-834A-3C7396EE4F53}" type="presParOf" srcId="{1076CB31-101F-3445-826E-1872861BC164}" destId="{6C34B09C-D57C-3243-A29A-15CEB8C839DB}" srcOrd="1" destOrd="0" presId="urn:microsoft.com/office/officeart/2017/3/layout/HorizontalPathTimeline"/>
    <dgm:cxn modelId="{FC734422-3E50-4EE3-9553-15051C484B25}" type="presParOf" srcId="{F49A2F8A-C312-E54D-B8CC-BA56FDAB1925}" destId="{2EAF1841-C596-594A-BA1D-C6C48D325B03}" srcOrd="2" destOrd="0" presId="urn:microsoft.com/office/officeart/2017/3/layout/HorizontalPathTimeline"/>
    <dgm:cxn modelId="{B2C9F8BA-EAAD-49E8-B113-D6AF2F40C40C}" type="presParOf" srcId="{F49A2F8A-C312-E54D-B8CC-BA56FDAB1925}" destId="{3EEECF01-4280-5943-A1F4-519E248CEAA1}" srcOrd="3" destOrd="0" presId="urn:microsoft.com/office/officeart/2017/3/layout/HorizontalPathTimeline"/>
    <dgm:cxn modelId="{86AFF2C1-E2BD-4B57-8DEF-693923F76C89}" type="presParOf" srcId="{F49A2F8A-C312-E54D-B8CC-BA56FDAB1925}" destId="{182110F1-F477-5D4D-90A0-A8E27BEAF433}" srcOrd="4" destOrd="0" presId="urn:microsoft.com/office/officeart/2017/3/layout/HorizontalPathTimeline"/>
    <dgm:cxn modelId="{35213139-9519-4C2A-A509-BF8785EE0714}" type="presParOf" srcId="{0121AC51-9526-A848-83EB-2849F12FA729}" destId="{8983C94D-2932-4F46-8B28-A0CDC89DDA38}" srcOrd="17" destOrd="0" presId="urn:microsoft.com/office/officeart/2017/3/layout/HorizontalPathTimeline"/>
    <dgm:cxn modelId="{890AF89B-3B18-424B-A80E-BEAD2FD1CB06}" type="presParOf" srcId="{0121AC51-9526-A848-83EB-2849F12FA729}" destId="{F0D1E406-9359-AC43-A1F4-712B8BB26CA4}" srcOrd="18" destOrd="0" presId="urn:microsoft.com/office/officeart/2017/3/layout/HorizontalPathTimeline"/>
    <dgm:cxn modelId="{3E92F1A7-3C18-4D30-AB10-1CBEE4A1D782}" type="presParOf" srcId="{F0D1E406-9359-AC43-A1F4-712B8BB26CA4}" destId="{BE661A33-E336-2241-BCAC-DB8ABF990AA9}" srcOrd="0" destOrd="0" presId="urn:microsoft.com/office/officeart/2017/3/layout/HorizontalPathTimeline"/>
    <dgm:cxn modelId="{9ECD1C7D-8471-4745-B35F-97AFDBDC61BE}" type="presParOf" srcId="{F0D1E406-9359-AC43-A1F4-712B8BB26CA4}" destId="{1E60AE6F-9925-AA48-BF64-92C44A4E185F}" srcOrd="1" destOrd="0" presId="urn:microsoft.com/office/officeart/2017/3/layout/HorizontalPathTimeline"/>
    <dgm:cxn modelId="{7A4F2CE7-A909-4663-8D2A-5AD2E5E8C507}" type="presParOf" srcId="{1E60AE6F-9925-AA48-BF64-92C44A4E185F}" destId="{5E1AF8DD-49B6-424D-A052-BBFE5A3D6276}" srcOrd="0" destOrd="0" presId="urn:microsoft.com/office/officeart/2017/3/layout/HorizontalPathTimeline"/>
    <dgm:cxn modelId="{A4C5B3CC-4758-4161-9C92-1B0BA80ADE49}" type="presParOf" srcId="{1E60AE6F-9925-AA48-BF64-92C44A4E185F}" destId="{4FDD654D-5888-B844-A149-29BFC9CAE197}" srcOrd="1" destOrd="0" presId="urn:microsoft.com/office/officeart/2017/3/layout/HorizontalPathTimeline"/>
    <dgm:cxn modelId="{2544115F-C6CE-4B50-A508-2495F1769136}" type="presParOf" srcId="{F0D1E406-9359-AC43-A1F4-712B8BB26CA4}" destId="{C409FC54-45E4-2E4A-92A7-6EEB88736030}" srcOrd="2" destOrd="0" presId="urn:microsoft.com/office/officeart/2017/3/layout/HorizontalPathTimeline"/>
    <dgm:cxn modelId="{E43132C5-058B-4EDD-B760-216CF2EB2A6A}" type="presParOf" srcId="{F0D1E406-9359-AC43-A1F4-712B8BB26CA4}" destId="{A5F029BF-4D7F-2348-B84B-A17586DB4227}" srcOrd="3" destOrd="0" presId="urn:microsoft.com/office/officeart/2017/3/layout/HorizontalPathTimeline"/>
    <dgm:cxn modelId="{1FDFAB2A-F377-47F5-88A3-3D3A14FA5C17}"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a:t>Review draft ISER in all constituent groups, recommend approval, and submit to Board</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a:t>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F56E6124-8342-416A-B200-82C4D2C7ECB8}" type="presOf" srcId="{87EAE307-DEE0-4B59-9BCC-EF557E7D64C0}" destId="{033813DD-7A26-8E4A-93C3-78E19083014D}"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3C6C8F25-BDCB-48C8-A276-143A7828B402}" type="presOf" srcId="{6EA78B32-4FA8-49F8-A6B2-B6B05584DD7F}" destId="{FC11F6F0-0D2C-4808-8515-CA5D5CDA7B3D}" srcOrd="0" destOrd="1" presId="urn:microsoft.com/office/officeart/2017/3/layout/HorizontalPathTimeline"/>
    <dgm:cxn modelId="{DDC34833-D38D-48E4-9FF5-7D806CA4B13E}" type="presOf" srcId="{851F747E-F3BC-4810-97B1-A275386557E8}" destId="{0608E189-E54F-4932-A76A-A66A4354E6C0}" srcOrd="0" destOrd="0" presId="urn:microsoft.com/office/officeart/2017/3/layout/HorizontalPathTimeline"/>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5CDBC83B-4D04-4440-8696-752528BF1E9B}" type="presOf" srcId="{563B9F33-EF2D-438F-B35E-0E8E63DC03D0}" destId="{4DD9DBE2-6BCE-45CE-9272-08CBFBAE5A81}" srcOrd="0" destOrd="0" presId="urn:microsoft.com/office/officeart/2017/3/layout/HorizontalPathTimeline"/>
    <dgm:cxn modelId="{BF7E173C-0D8F-4AD6-9F93-16E62FB2FEBC}" type="presOf" srcId="{B08F6ADF-1647-4687-8A12-A80CA0CAF0BA}" destId="{6494C9E5-5DD7-AD44-B5FF-3E385D596FE3}" srcOrd="0" destOrd="0" presId="urn:microsoft.com/office/officeart/2017/3/layout/HorizontalPathTimeline"/>
    <dgm:cxn modelId="{7B7DDC5E-0352-47F6-9FEE-2E114B1CE133}" type="presOf" srcId="{9AE2B313-6367-42FF-B1B9-6D1578A5DABE}" destId="{1128EF03-F9C3-CA4D-A38E-E6B12E99BEE3}"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C487E941-F628-42A5-841E-A00A9E904011}" type="presOf" srcId="{663C9420-AA48-4B39-962F-691A2289367A}" destId="{0177C805-0D8A-41E3-919F-4CE4A3F38B98}" srcOrd="0" destOrd="0" presId="urn:microsoft.com/office/officeart/2017/3/layout/HorizontalPathTimeline"/>
    <dgm:cxn modelId="{59EA9147-74D1-4E9A-AE50-A707269221A9}" srcId="{8FC4EFD4-732D-4AB5-92BB-E236EF3E0B3E}" destId="{92714368-7EA2-47B3-B1E0-098163BF4482}" srcOrd="3" destOrd="0" parTransId="{BBEE9E66-C56F-4658-838D-487A70D3AD72}" sibTransId="{5B3D8F86-EC2A-4CDB-8BA2-B77BED9B025B}"/>
    <dgm:cxn modelId="{664ED269-4721-4429-9456-352B554EFABF}" srcId="{92714368-7EA2-47B3-B1E0-098163BF4482}" destId="{6EA78B32-4FA8-49F8-A6B2-B6B05584DD7F}" srcOrd="1" destOrd="0" parTransId="{9C5A83DB-CC14-43C9-96F5-22B59427DDED}" sibTransId="{F5E607F7-3259-4CC3-B1FA-F7FB1ADA99E5}"/>
    <dgm:cxn modelId="{3BE0C94B-E312-40A7-AF28-8A0B07F5A1B0}" srcId="{8FC4EFD4-732D-4AB5-92BB-E236EF3E0B3E}" destId="{4F3CF5E5-3E2B-4488-8E91-4FF3BE75ADD3}" srcOrd="6" destOrd="0" parTransId="{89C76448-E5EE-4446-8174-1A1BBE29D6E2}" sibTransId="{93D69B5F-95C6-44B4-8777-CDF4669F3324}"/>
    <dgm:cxn modelId="{18F8D34C-238D-479B-BB95-A0A46C7CA7FC}" type="presOf" srcId="{222D4628-9A73-4C6E-A55A-3CA77C2A7B99}" destId="{BE661A33-E336-2241-BCAC-DB8ABF990AA9}" srcOrd="0" destOrd="0" presId="urn:microsoft.com/office/officeart/2017/3/layout/HorizontalPathTimeline"/>
    <dgm:cxn modelId="{6AC52C4D-2524-4A56-A483-0789D15BB8DF}" srcId="{4456C95F-FF00-48DF-9A3C-9998259314CC}" destId="{E590ADE4-0162-4CCC-87AC-AEC663C9B033}" srcOrd="0" destOrd="0" parTransId="{A74456AC-4436-4FBA-AE7A-F0F90B4E66D9}" sibTransId="{106D6AE4-2193-4068-9908-2D1AA5033569}"/>
    <dgm:cxn modelId="{D59A084E-94BE-4065-BF4D-B3674903C235}" type="presOf" srcId="{AE8C708E-3897-4CB1-B470-28A93358F798}" destId="{84FF56A9-3508-BF4D-B014-6C3CB3B63891}" srcOrd="0" destOrd="0" presId="urn:microsoft.com/office/officeart/2017/3/layout/HorizontalPathTimeline"/>
    <dgm:cxn modelId="{7ECFEB71-BCBB-49B3-8157-B2FDBFC81276}" type="presOf" srcId="{9CC991BD-55E7-43CB-842C-7484A4C148B9}" destId="{5E1AF8DD-49B6-424D-A052-BBFE5A3D6276}" srcOrd="0" destOrd="0" presId="urn:microsoft.com/office/officeart/2017/3/layout/HorizontalPathTimeline"/>
    <dgm:cxn modelId="{9EFE5D74-0AC7-44C3-BE34-C03D079BE7FA}" type="presOf" srcId="{92714368-7EA2-47B3-B1E0-098163BF4482}" destId="{8BC72DBA-1406-48D1-B0EB-D60B43CFD947}"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0FE82979-CB23-4C62-B057-468902B524DF}" srcId="{222D4628-9A73-4C6E-A55A-3CA77C2A7B99}" destId="{9CC991BD-55E7-43CB-842C-7484A4C148B9}" srcOrd="0" destOrd="0" parTransId="{E82EC7FB-6F69-478E-8E22-59B4D4D3E4F1}" sibTransId="{2537767D-74AD-4E47-AF48-43DF2690AC6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3775A49C-43ED-4495-A4B7-656CB9DD0EE4}" type="presOf" srcId="{4F3CF5E5-3E2B-4488-8E91-4FF3BE75ADD3}" destId="{00392504-A5B0-344D-AB85-F4AF161AF7B8}" srcOrd="0" destOrd="0" presId="urn:microsoft.com/office/officeart/2017/3/layout/HorizontalPathTimeline"/>
    <dgm:cxn modelId="{F256AFA1-8DBB-4F0C-9BC1-530D6F098D19}" srcId="{D47D5F44-57FB-4579-8E67-A55AFDE6C0A9}" destId="{851F747E-F3BC-4810-97B1-A275386557E8}" srcOrd="0" destOrd="0" parTransId="{0A15A3C8-88A3-4142-98B6-79C12F9740BC}" sibTransId="{7833570D-16E3-4D68-A7FC-23382A8DC4D2}"/>
    <dgm:cxn modelId="{5B1C48A7-3547-416A-BEDA-EB3647631DDF}" type="presOf" srcId="{77D6580D-8C58-4EEE-B078-D8F68CD43457}" destId="{D7864A87-95F0-9345-B03C-496A3D9788BD}" srcOrd="0" destOrd="0" presId="urn:microsoft.com/office/officeart/2017/3/layout/HorizontalPathTimeline"/>
    <dgm:cxn modelId="{49C8DAAD-71D7-44FE-9ECC-1096DC83F92E}" type="presOf" srcId="{8077CFEA-C38D-43E6-8DD8-0E127B22901F}" destId="{5D9899C0-2B9A-4912-A957-D186DD2B780B}" srcOrd="0" destOrd="0" presId="urn:microsoft.com/office/officeart/2017/3/layout/HorizontalPathTimeline"/>
    <dgm:cxn modelId="{94AD60AE-6F5C-4EC9-AE96-00BB315E4740}" type="presOf" srcId="{7614042C-C745-4552-AF6A-C989EBB6BCA6}" destId="{FC11F6F0-0D2C-4808-8515-CA5D5CDA7B3D}" srcOrd="0" destOrd="0" presId="urn:microsoft.com/office/officeart/2017/3/layout/HorizontalPathTimeline"/>
    <dgm:cxn modelId="{9EC51EC0-FBF6-4E6D-A7BB-C2A21AC1E511}" type="presOf" srcId="{E590ADE4-0162-4CCC-87AC-AEC663C9B033}" destId="{CF8D98A5-28B7-460C-B805-BFEC22A505C9}"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54DE2FC3-B3CF-4346-AA00-E8C43535AC7C}" type="presOf" srcId="{4456C95F-FF00-48DF-9A3C-9998259314CC}" destId="{BD70F26D-BCCB-4B4C-9C97-0461C9474185}" srcOrd="0" destOrd="0" presId="urn:microsoft.com/office/officeart/2017/3/layout/HorizontalPathTimeline"/>
    <dgm:cxn modelId="{27DA3ED0-104D-4202-B946-5D38F0C465F2}" type="presOf" srcId="{0FF3305D-6837-4DF9-B38D-E688ECA61011}" destId="{467DAB47-634C-1D4F-8B45-F3E6CF811D59}"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1128B8D7-9576-47E4-BB58-27089AC00612}" type="presOf" srcId="{D47D5F44-57FB-4579-8E67-A55AFDE6C0A9}" destId="{E2FBDBF6-36A3-4678-9997-029530515B7E}" srcOrd="0" destOrd="0" presId="urn:microsoft.com/office/officeart/2017/3/layout/HorizontalPathTimeline"/>
    <dgm:cxn modelId="{1F3501E4-0497-4874-B422-3D82EB6DA9EA}" type="presOf" srcId="{E2E4D908-B816-4E4F-BCD3-C74E213518FF}" destId="{EF752A85-ADE3-44FE-95F3-A76C0DB82A0C}"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CA68DBF2-6C7F-4CE9-831B-A1E75B8BEBA4}" type="presOf" srcId="{1F6808C3-341E-4702-B10D-092F08471607}" destId="{1683E5D7-EF41-664B-8760-2265FDF923A6}"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370F26DD-387D-4360-8668-B26ECE7DD3F1}" type="presParOf" srcId="{0121AC51-9526-A848-83EB-2849F12FA729}" destId="{544627CC-AB27-9D44-9EB6-BC8F732FD153}" srcOrd="0" destOrd="0" presId="urn:microsoft.com/office/officeart/2017/3/layout/HorizontalPathTimeline"/>
    <dgm:cxn modelId="{85282DF1-580E-4AE6-9AEC-0AC4DC037489}" type="presParOf" srcId="{544627CC-AB27-9D44-9EB6-BC8F732FD153}" destId="{6494C9E5-5DD7-AD44-B5FF-3E385D596FE3}" srcOrd="0" destOrd="0" presId="urn:microsoft.com/office/officeart/2017/3/layout/HorizontalPathTimeline"/>
    <dgm:cxn modelId="{21B90828-502E-47E1-A11D-40ED1EA52251}" type="presParOf" srcId="{544627CC-AB27-9D44-9EB6-BC8F732FD153}" destId="{DFAB1DB5-CCE5-074D-BD0D-3BE5AC22BE17}" srcOrd="1" destOrd="0" presId="urn:microsoft.com/office/officeart/2017/3/layout/HorizontalPathTimeline"/>
    <dgm:cxn modelId="{DA9B6899-DAB9-42C5-8D4A-85BBB0C30CF4}" type="presParOf" srcId="{DFAB1DB5-CCE5-074D-BD0D-3BE5AC22BE17}" destId="{D7864A87-95F0-9345-B03C-496A3D9788BD}" srcOrd="0" destOrd="0" presId="urn:microsoft.com/office/officeart/2017/3/layout/HorizontalPathTimeline"/>
    <dgm:cxn modelId="{9C26698C-1C22-4601-A7F0-99AE885AE843}" type="presParOf" srcId="{DFAB1DB5-CCE5-074D-BD0D-3BE5AC22BE17}" destId="{9A6D0361-B443-2248-A3DA-D691BE2F30E6}" srcOrd="1" destOrd="0" presId="urn:microsoft.com/office/officeart/2017/3/layout/HorizontalPathTimeline"/>
    <dgm:cxn modelId="{89F57967-E59D-41A5-A1CF-A118A08BED9B}" type="presParOf" srcId="{544627CC-AB27-9D44-9EB6-BC8F732FD153}" destId="{6C0D8FD1-7872-F54C-98A8-9CEC70F386F3}" srcOrd="2" destOrd="0" presId="urn:microsoft.com/office/officeart/2017/3/layout/HorizontalPathTimeline"/>
    <dgm:cxn modelId="{11B5A07F-1855-49D9-A365-ABFA74502179}" type="presParOf" srcId="{544627CC-AB27-9D44-9EB6-BC8F732FD153}" destId="{6DFA87C0-83FE-C546-AD30-310E1CD713C8}" srcOrd="3" destOrd="0" presId="urn:microsoft.com/office/officeart/2017/3/layout/HorizontalPathTimeline"/>
    <dgm:cxn modelId="{CEA3A7E8-D3E4-4BF2-9C1F-BDC8F758F274}" type="presParOf" srcId="{544627CC-AB27-9D44-9EB6-BC8F732FD153}" destId="{4900D9B2-86FF-E448-803F-B58E804D9921}" srcOrd="4" destOrd="0" presId="urn:microsoft.com/office/officeart/2017/3/layout/HorizontalPathTimeline"/>
    <dgm:cxn modelId="{1C79B99A-13AB-4B08-9451-B36F8CF42610}" type="presParOf" srcId="{0121AC51-9526-A848-83EB-2849F12FA729}" destId="{C7C61924-E193-B94F-A48B-47A31E3E4D9B}" srcOrd="1" destOrd="0" presId="urn:microsoft.com/office/officeart/2017/3/layout/HorizontalPathTimeline"/>
    <dgm:cxn modelId="{43C72BD9-842F-458F-A170-0489F3A82E85}" type="presParOf" srcId="{0121AC51-9526-A848-83EB-2849F12FA729}" destId="{6D1FF9F2-4EE2-49D9-85D4-2E566836CA1F}" srcOrd="2" destOrd="0" presId="urn:microsoft.com/office/officeart/2017/3/layout/HorizontalPathTimeline"/>
    <dgm:cxn modelId="{A81C8444-8EFD-4B35-B0EE-4FC3E207E5B5}" type="presParOf" srcId="{6D1FF9F2-4EE2-49D9-85D4-2E566836CA1F}" destId="{BD70F26D-BCCB-4B4C-9C97-0461C9474185}" srcOrd="0" destOrd="0" presId="urn:microsoft.com/office/officeart/2017/3/layout/HorizontalPathTimeline"/>
    <dgm:cxn modelId="{DDF994F6-E51A-4BD0-96EE-87DD494B2A11}" type="presParOf" srcId="{6D1FF9F2-4EE2-49D9-85D4-2E566836CA1F}" destId="{82CC90D1-FDDD-4715-9AED-CBCE99293D3A}" srcOrd="1" destOrd="0" presId="urn:microsoft.com/office/officeart/2017/3/layout/HorizontalPathTimeline"/>
    <dgm:cxn modelId="{4756D717-96DA-4E72-BE02-DEC6444B5E49}" type="presParOf" srcId="{82CC90D1-FDDD-4715-9AED-CBCE99293D3A}" destId="{CF8D98A5-28B7-460C-B805-BFEC22A505C9}" srcOrd="0" destOrd="0" presId="urn:microsoft.com/office/officeart/2017/3/layout/HorizontalPathTimeline"/>
    <dgm:cxn modelId="{8AB040E2-2F40-486F-8A26-B79A7171B7E6}" type="presParOf" srcId="{82CC90D1-FDDD-4715-9AED-CBCE99293D3A}" destId="{69C09006-C493-43CB-B568-278A50E3EAF1}" srcOrd="1" destOrd="0" presId="urn:microsoft.com/office/officeart/2017/3/layout/HorizontalPathTimeline"/>
    <dgm:cxn modelId="{25C7D3CF-39A9-4FF4-8DB6-715CD57156AA}" type="presParOf" srcId="{6D1FF9F2-4EE2-49D9-85D4-2E566836CA1F}" destId="{23F5B161-E08E-4CB0-AE48-4E7F71C7B485}" srcOrd="2" destOrd="0" presId="urn:microsoft.com/office/officeart/2017/3/layout/HorizontalPathTimeline"/>
    <dgm:cxn modelId="{B1DF43E9-C012-42F9-BD92-4778DC77D8B8}" type="presParOf" srcId="{6D1FF9F2-4EE2-49D9-85D4-2E566836CA1F}" destId="{7895C6A7-F6DA-4166-BFD7-F013673F4AF7}" srcOrd="3" destOrd="0" presId="urn:microsoft.com/office/officeart/2017/3/layout/HorizontalPathTimeline"/>
    <dgm:cxn modelId="{17F067D3-3FA3-4B07-B469-9AAA96855E34}" type="presParOf" srcId="{6D1FF9F2-4EE2-49D9-85D4-2E566836CA1F}" destId="{FEE398E9-0B77-4599-9155-2051DD41D455}" srcOrd="4" destOrd="0" presId="urn:microsoft.com/office/officeart/2017/3/layout/HorizontalPathTimeline"/>
    <dgm:cxn modelId="{95A9FAAA-43A7-4772-8AC1-61C319F51A65}" type="presParOf" srcId="{0121AC51-9526-A848-83EB-2849F12FA729}" destId="{42CC25BD-3A35-4087-B3A6-635AE31320A6}" srcOrd="3" destOrd="0" presId="urn:microsoft.com/office/officeart/2017/3/layout/HorizontalPathTimeline"/>
    <dgm:cxn modelId="{D1C26708-BDE5-40DC-9323-1AC52AF7D1EB}" type="presParOf" srcId="{0121AC51-9526-A848-83EB-2849F12FA729}" destId="{0B7B7F9B-CC3F-46BE-884E-461903E306CF}" srcOrd="4" destOrd="0" presId="urn:microsoft.com/office/officeart/2017/3/layout/HorizontalPathTimeline"/>
    <dgm:cxn modelId="{05B803E2-2ACC-4B34-8FAB-16364C52FD29}" type="presParOf" srcId="{0B7B7F9B-CC3F-46BE-884E-461903E306CF}" destId="{4DD9DBE2-6BCE-45CE-9272-08CBFBAE5A81}" srcOrd="0" destOrd="0" presId="urn:microsoft.com/office/officeart/2017/3/layout/HorizontalPathTimeline"/>
    <dgm:cxn modelId="{CC6835C1-91FF-4A18-8D20-AC7E39ACAFFE}" type="presParOf" srcId="{0B7B7F9B-CC3F-46BE-884E-461903E306CF}" destId="{28F5C871-32E2-4A4C-B163-85CA149C9314}" srcOrd="1" destOrd="0" presId="urn:microsoft.com/office/officeart/2017/3/layout/HorizontalPathTimeline"/>
    <dgm:cxn modelId="{BBFC3107-87B5-4997-BBCB-CB52E0078841}" type="presParOf" srcId="{28F5C871-32E2-4A4C-B163-85CA149C9314}" destId="{EF752A85-ADE3-44FE-95F3-A76C0DB82A0C}" srcOrd="0" destOrd="0" presId="urn:microsoft.com/office/officeart/2017/3/layout/HorizontalPathTimeline"/>
    <dgm:cxn modelId="{E0EB27D9-2E56-4F30-BFFA-2AA70FB52246}" type="presParOf" srcId="{28F5C871-32E2-4A4C-B163-85CA149C9314}" destId="{1CA42A14-96B6-4C88-9782-E597A7111D96}" srcOrd="1" destOrd="0" presId="urn:microsoft.com/office/officeart/2017/3/layout/HorizontalPathTimeline"/>
    <dgm:cxn modelId="{8E689D9B-67AA-45BD-800E-EE63993C7825}" type="presParOf" srcId="{0B7B7F9B-CC3F-46BE-884E-461903E306CF}" destId="{D06AD205-BB3C-4401-B3D8-647B6D45FFFD}" srcOrd="2" destOrd="0" presId="urn:microsoft.com/office/officeart/2017/3/layout/HorizontalPathTimeline"/>
    <dgm:cxn modelId="{B3E06229-1CD7-4308-98E0-DAD5229973A5}" type="presParOf" srcId="{0B7B7F9B-CC3F-46BE-884E-461903E306CF}" destId="{126DA2D3-8DE6-4401-80E8-82BFF3771DE5}" srcOrd="3" destOrd="0" presId="urn:microsoft.com/office/officeart/2017/3/layout/HorizontalPathTimeline"/>
    <dgm:cxn modelId="{AD288617-3531-46AF-AFDC-B66D893938FF}" type="presParOf" srcId="{0B7B7F9B-CC3F-46BE-884E-461903E306CF}" destId="{C60F6EFF-8886-4054-8E0F-991F04C2160C}" srcOrd="4" destOrd="0" presId="urn:microsoft.com/office/officeart/2017/3/layout/HorizontalPathTimeline"/>
    <dgm:cxn modelId="{6FACDA51-F19C-4833-B7C3-37DE53DDF65F}" type="presParOf" srcId="{0121AC51-9526-A848-83EB-2849F12FA729}" destId="{79103CFC-6C55-49EE-8BC1-428B0B4D6DA4}" srcOrd="5" destOrd="0" presId="urn:microsoft.com/office/officeart/2017/3/layout/HorizontalPathTimeline"/>
    <dgm:cxn modelId="{F0A7FE73-3A76-43C0-9FE5-9D2CC9FB21B7}" type="presParOf" srcId="{0121AC51-9526-A848-83EB-2849F12FA729}" destId="{737CE27A-B7FE-41F9-90DC-1D290DE288A5}" srcOrd="6" destOrd="0" presId="urn:microsoft.com/office/officeart/2017/3/layout/HorizontalPathTimeline"/>
    <dgm:cxn modelId="{19C7C42D-FA55-4F7B-B48D-AA70B979EC7A}" type="presParOf" srcId="{737CE27A-B7FE-41F9-90DC-1D290DE288A5}" destId="{8BC72DBA-1406-48D1-B0EB-D60B43CFD947}" srcOrd="0" destOrd="0" presId="urn:microsoft.com/office/officeart/2017/3/layout/HorizontalPathTimeline"/>
    <dgm:cxn modelId="{29D633D7-729D-44A5-AA3D-8743B93A7C90}" type="presParOf" srcId="{737CE27A-B7FE-41F9-90DC-1D290DE288A5}" destId="{63477F52-8405-4080-9E94-976E6D5474A1}" srcOrd="1" destOrd="0" presId="urn:microsoft.com/office/officeart/2017/3/layout/HorizontalPathTimeline"/>
    <dgm:cxn modelId="{193A289B-8720-41E8-92BD-B7469F1871A3}" type="presParOf" srcId="{63477F52-8405-4080-9E94-976E6D5474A1}" destId="{FC11F6F0-0D2C-4808-8515-CA5D5CDA7B3D}" srcOrd="0" destOrd="0" presId="urn:microsoft.com/office/officeart/2017/3/layout/HorizontalPathTimeline"/>
    <dgm:cxn modelId="{62A20C93-373C-4248-812D-F6A19BB3416D}" type="presParOf" srcId="{63477F52-8405-4080-9E94-976E6D5474A1}" destId="{57A5684F-D34F-49F9-B3C8-0CE8A353F059}" srcOrd="1" destOrd="0" presId="urn:microsoft.com/office/officeart/2017/3/layout/HorizontalPathTimeline"/>
    <dgm:cxn modelId="{E89ED1B8-4088-4925-9FFC-E46E3795868B}" type="presParOf" srcId="{737CE27A-B7FE-41F9-90DC-1D290DE288A5}" destId="{EAC7F973-2AB3-4A78-BB0B-C0D8268A3ADB}" srcOrd="2" destOrd="0" presId="urn:microsoft.com/office/officeart/2017/3/layout/HorizontalPathTimeline"/>
    <dgm:cxn modelId="{281EC56A-E4C8-4598-9027-C80C9584BCE0}" type="presParOf" srcId="{737CE27A-B7FE-41F9-90DC-1D290DE288A5}" destId="{98BB9066-BA8C-4D4B-91CB-FD1F0A802A0E}" srcOrd="3" destOrd="0" presId="urn:microsoft.com/office/officeart/2017/3/layout/HorizontalPathTimeline"/>
    <dgm:cxn modelId="{91C8F20E-36A8-4586-AAAF-D7934C2E59A9}" type="presParOf" srcId="{737CE27A-B7FE-41F9-90DC-1D290DE288A5}" destId="{6BE373A6-E22D-4989-90B3-496BD905B25D}" srcOrd="4" destOrd="0" presId="urn:microsoft.com/office/officeart/2017/3/layout/HorizontalPathTimeline"/>
    <dgm:cxn modelId="{B6B2418B-243F-4F04-B7A2-FD176A5C456B}" type="presParOf" srcId="{0121AC51-9526-A848-83EB-2849F12FA729}" destId="{FB54BF59-4BBE-4485-B85D-334E9B772F39}" srcOrd="7" destOrd="0" presId="urn:microsoft.com/office/officeart/2017/3/layout/HorizontalPathTimeline"/>
    <dgm:cxn modelId="{66DE19DA-0B2C-40A2-828D-00713F900489}" type="presParOf" srcId="{0121AC51-9526-A848-83EB-2849F12FA729}" destId="{5FFBD787-1D27-4B64-BE16-F3571D2E3DD2}" srcOrd="8" destOrd="0" presId="urn:microsoft.com/office/officeart/2017/3/layout/HorizontalPathTimeline"/>
    <dgm:cxn modelId="{2586BBC0-E265-4AF5-BA73-73387D9A010B}" type="presParOf" srcId="{5FFBD787-1D27-4B64-BE16-F3571D2E3DD2}" destId="{E2FBDBF6-36A3-4678-9997-029530515B7E}" srcOrd="0" destOrd="0" presId="urn:microsoft.com/office/officeart/2017/3/layout/HorizontalPathTimeline"/>
    <dgm:cxn modelId="{BAC226F9-4DB3-4392-A7E6-03141D75C342}" type="presParOf" srcId="{5FFBD787-1D27-4B64-BE16-F3571D2E3DD2}" destId="{4008A23B-0E1E-4DF8-93F7-181108F3C4EE}" srcOrd="1" destOrd="0" presId="urn:microsoft.com/office/officeart/2017/3/layout/HorizontalPathTimeline"/>
    <dgm:cxn modelId="{D8EB904C-8A7C-46CF-9709-CEF349C6FA10}" type="presParOf" srcId="{4008A23B-0E1E-4DF8-93F7-181108F3C4EE}" destId="{0608E189-E54F-4932-A76A-A66A4354E6C0}" srcOrd="0" destOrd="0" presId="urn:microsoft.com/office/officeart/2017/3/layout/HorizontalPathTimeline"/>
    <dgm:cxn modelId="{01D776F4-0C90-4DD8-A239-7463DFCA6199}" type="presParOf" srcId="{4008A23B-0E1E-4DF8-93F7-181108F3C4EE}" destId="{9DD9636B-7F57-4AE1-8E28-E2F9E67E758C}" srcOrd="1" destOrd="0" presId="urn:microsoft.com/office/officeart/2017/3/layout/HorizontalPathTimeline"/>
    <dgm:cxn modelId="{9B486F4E-9C80-463B-9D0B-991DEF4A53D2}" type="presParOf" srcId="{5FFBD787-1D27-4B64-BE16-F3571D2E3DD2}" destId="{412A2DCF-07C4-41AD-A597-304767FFC312}" srcOrd="2" destOrd="0" presId="urn:microsoft.com/office/officeart/2017/3/layout/HorizontalPathTimeline"/>
    <dgm:cxn modelId="{13374D1C-085D-4006-8E2D-063EDC069CD7}" type="presParOf" srcId="{5FFBD787-1D27-4B64-BE16-F3571D2E3DD2}" destId="{238A9B35-8073-4EE7-BA99-8826CE2CF163}" srcOrd="3" destOrd="0" presId="urn:microsoft.com/office/officeart/2017/3/layout/HorizontalPathTimeline"/>
    <dgm:cxn modelId="{B5B4EDD0-9AF1-4F43-8BED-1DAB87DE319B}" type="presParOf" srcId="{5FFBD787-1D27-4B64-BE16-F3571D2E3DD2}" destId="{E6479014-E202-4648-B182-F8102F6EFE09}" srcOrd="4" destOrd="0" presId="urn:microsoft.com/office/officeart/2017/3/layout/HorizontalPathTimeline"/>
    <dgm:cxn modelId="{CE149351-4423-4DE8-A7C4-EB927ACD37C0}" type="presParOf" srcId="{0121AC51-9526-A848-83EB-2849F12FA729}" destId="{AD1D459B-C38B-4725-9C49-F0F2F4AC61ED}" srcOrd="9" destOrd="0" presId="urn:microsoft.com/office/officeart/2017/3/layout/HorizontalPathTimeline"/>
    <dgm:cxn modelId="{FFDB8428-17F2-4890-9DFE-8D6FF07FECBA}" type="presParOf" srcId="{0121AC51-9526-A848-83EB-2849F12FA729}" destId="{FC65B490-AED7-4270-BBB0-86AD29E2B627}" srcOrd="10" destOrd="0" presId="urn:microsoft.com/office/officeart/2017/3/layout/HorizontalPathTimeline"/>
    <dgm:cxn modelId="{3DF425CF-DA6C-4D01-8E6C-88A67C8F8EF4}" type="presParOf" srcId="{FC65B490-AED7-4270-BBB0-86AD29E2B627}" destId="{0177C805-0D8A-41E3-919F-4CE4A3F38B98}" srcOrd="0" destOrd="0" presId="urn:microsoft.com/office/officeart/2017/3/layout/HorizontalPathTimeline"/>
    <dgm:cxn modelId="{A0028201-A12C-4F4C-9381-B6E5FE53BCA8}" type="presParOf" srcId="{FC65B490-AED7-4270-BBB0-86AD29E2B627}" destId="{B96A37E0-D8AC-4036-AD73-9EDDEDD5A4F6}" srcOrd="1" destOrd="0" presId="urn:microsoft.com/office/officeart/2017/3/layout/HorizontalPathTimeline"/>
    <dgm:cxn modelId="{C84AE69F-7CB3-47A7-89C9-B9EA00DC1322}" type="presParOf" srcId="{B96A37E0-D8AC-4036-AD73-9EDDEDD5A4F6}" destId="{5D9899C0-2B9A-4912-A957-D186DD2B780B}" srcOrd="0" destOrd="0" presId="urn:microsoft.com/office/officeart/2017/3/layout/HorizontalPathTimeline"/>
    <dgm:cxn modelId="{55BB7163-FEA1-46A6-9A6D-60A6244046DE}" type="presParOf" srcId="{B96A37E0-D8AC-4036-AD73-9EDDEDD5A4F6}" destId="{83B30CEB-BFCA-4AD4-AFDF-4D0E6CB181EA}" srcOrd="1" destOrd="0" presId="urn:microsoft.com/office/officeart/2017/3/layout/HorizontalPathTimeline"/>
    <dgm:cxn modelId="{54693D30-ABE8-4FEE-ADBE-0C3D61A63912}" type="presParOf" srcId="{FC65B490-AED7-4270-BBB0-86AD29E2B627}" destId="{EB9CD3F5-13CB-4752-AE5B-926C09F3FE99}" srcOrd="2" destOrd="0" presId="urn:microsoft.com/office/officeart/2017/3/layout/HorizontalPathTimeline"/>
    <dgm:cxn modelId="{98E4B716-8BBB-448A-A6C2-468984DA8E18}" type="presParOf" srcId="{FC65B490-AED7-4270-BBB0-86AD29E2B627}" destId="{8FF96A8C-A091-47F3-A4DB-28E30C90D115}" srcOrd="3" destOrd="0" presId="urn:microsoft.com/office/officeart/2017/3/layout/HorizontalPathTimeline"/>
    <dgm:cxn modelId="{D4A2D6F9-8992-4976-BAEA-3847F17FBA04}" type="presParOf" srcId="{FC65B490-AED7-4270-BBB0-86AD29E2B627}" destId="{78205AF5-D888-4FAD-A007-430965A9EBDF}" srcOrd="4" destOrd="0" presId="urn:microsoft.com/office/officeart/2017/3/layout/HorizontalPathTimeline"/>
    <dgm:cxn modelId="{1549CE82-7D1B-480D-B5FE-1AAE271EE2E0}" type="presParOf" srcId="{0121AC51-9526-A848-83EB-2849F12FA729}" destId="{C055CD00-21DE-4D81-93D4-EA9001167FDF}" srcOrd="11" destOrd="0" presId="urn:microsoft.com/office/officeart/2017/3/layout/HorizontalPathTimeline"/>
    <dgm:cxn modelId="{003817A0-8174-4647-8946-BF1E6989211D}" type="presParOf" srcId="{0121AC51-9526-A848-83EB-2849F12FA729}" destId="{F27A4142-7AF8-0646-A516-5BE5F9B237CC}" srcOrd="12" destOrd="0" presId="urn:microsoft.com/office/officeart/2017/3/layout/HorizontalPathTimeline"/>
    <dgm:cxn modelId="{F73116D2-63B1-4DF7-B43E-7E95A203D8DD}" type="presParOf" srcId="{F27A4142-7AF8-0646-A516-5BE5F9B237CC}" destId="{00392504-A5B0-344D-AB85-F4AF161AF7B8}" srcOrd="0" destOrd="0" presId="urn:microsoft.com/office/officeart/2017/3/layout/HorizontalPathTimeline"/>
    <dgm:cxn modelId="{9B2B9FBD-1D61-4F4D-9315-3A75836E55EC}" type="presParOf" srcId="{F27A4142-7AF8-0646-A516-5BE5F9B237CC}" destId="{8E89E964-6C07-304B-B3EA-41CBAB92236E}" srcOrd="1" destOrd="0" presId="urn:microsoft.com/office/officeart/2017/3/layout/HorizontalPathTimeline"/>
    <dgm:cxn modelId="{49917F2E-9DCC-43E3-9B4F-E92CA9F11D20}" type="presParOf" srcId="{8E89E964-6C07-304B-B3EA-41CBAB92236E}" destId="{84FF56A9-3508-BF4D-B014-6C3CB3B63891}" srcOrd="0" destOrd="0" presId="urn:microsoft.com/office/officeart/2017/3/layout/HorizontalPathTimeline"/>
    <dgm:cxn modelId="{8F48CEA1-6D89-46B4-9522-0F2686E16A0F}" type="presParOf" srcId="{8E89E964-6C07-304B-B3EA-41CBAB92236E}" destId="{35DDDE00-BBC1-6548-9CD2-6D36244BC77A}" srcOrd="1" destOrd="0" presId="urn:microsoft.com/office/officeart/2017/3/layout/HorizontalPathTimeline"/>
    <dgm:cxn modelId="{13A536F2-E91E-41CF-AD77-E17458C3124D}" type="presParOf" srcId="{F27A4142-7AF8-0646-A516-5BE5F9B237CC}" destId="{FC4B9765-A4C3-204E-95B9-4E7CC7CD0619}" srcOrd="2" destOrd="0" presId="urn:microsoft.com/office/officeart/2017/3/layout/HorizontalPathTimeline"/>
    <dgm:cxn modelId="{553BCD22-8F27-4FBE-8284-2AB35BC3E007}" type="presParOf" srcId="{F27A4142-7AF8-0646-A516-5BE5F9B237CC}" destId="{DD551AD4-5E57-E54E-81C4-99532364A982}" srcOrd="3" destOrd="0" presId="urn:microsoft.com/office/officeart/2017/3/layout/HorizontalPathTimeline"/>
    <dgm:cxn modelId="{244C0B56-C81C-4671-B45E-1B6B04DFF340}" type="presParOf" srcId="{F27A4142-7AF8-0646-A516-5BE5F9B237CC}" destId="{6AAC3B97-919C-734C-8BE0-B2077CA41534}" srcOrd="4" destOrd="0" presId="urn:microsoft.com/office/officeart/2017/3/layout/HorizontalPathTimeline"/>
    <dgm:cxn modelId="{96059C85-12E0-4669-9E4E-DCBF1C0D3953}" type="presParOf" srcId="{0121AC51-9526-A848-83EB-2849F12FA729}" destId="{E9E6E138-6037-6043-B15E-D0A4522376F1}" srcOrd="13" destOrd="0" presId="urn:microsoft.com/office/officeart/2017/3/layout/HorizontalPathTimeline"/>
    <dgm:cxn modelId="{E051027E-F4CA-4C21-B9A7-EE4C715CFDD3}" type="presParOf" srcId="{0121AC51-9526-A848-83EB-2849F12FA729}" destId="{1AE7E44D-AD84-6D4E-83A2-426119CB65E9}" srcOrd="14" destOrd="0" presId="urn:microsoft.com/office/officeart/2017/3/layout/HorizontalPathTimeline"/>
    <dgm:cxn modelId="{8094F838-2C3B-45C0-8518-EBD038166D60}" type="presParOf" srcId="{1AE7E44D-AD84-6D4E-83A2-426119CB65E9}" destId="{1683E5D7-EF41-664B-8760-2265FDF923A6}" srcOrd="0" destOrd="0" presId="urn:microsoft.com/office/officeart/2017/3/layout/HorizontalPathTimeline"/>
    <dgm:cxn modelId="{B2DF1AAB-4ADA-4A3E-BF50-2A07BEDD7B7C}" type="presParOf" srcId="{1AE7E44D-AD84-6D4E-83A2-426119CB65E9}" destId="{B8F353A1-A3C3-A24F-B8B3-2F3F677246F0}" srcOrd="1" destOrd="0" presId="urn:microsoft.com/office/officeart/2017/3/layout/HorizontalPathTimeline"/>
    <dgm:cxn modelId="{57135E09-BC5A-4E01-A7C7-59D7094FAD6B}" type="presParOf" srcId="{B8F353A1-A3C3-A24F-B8B3-2F3F677246F0}" destId="{033813DD-7A26-8E4A-93C3-78E19083014D}" srcOrd="0" destOrd="0" presId="urn:microsoft.com/office/officeart/2017/3/layout/HorizontalPathTimeline"/>
    <dgm:cxn modelId="{5BE453D5-1183-4062-A64F-0AFDAC6BFCE9}" type="presParOf" srcId="{B8F353A1-A3C3-A24F-B8B3-2F3F677246F0}" destId="{8C8A2FEF-8718-E142-82A9-2DCFC910608E}" srcOrd="1" destOrd="0" presId="urn:microsoft.com/office/officeart/2017/3/layout/HorizontalPathTimeline"/>
    <dgm:cxn modelId="{81233785-F310-4822-B22E-5C8B883EDF27}" type="presParOf" srcId="{1AE7E44D-AD84-6D4E-83A2-426119CB65E9}" destId="{471D6C86-8334-3746-A134-0533EC1F652D}" srcOrd="2" destOrd="0" presId="urn:microsoft.com/office/officeart/2017/3/layout/HorizontalPathTimeline"/>
    <dgm:cxn modelId="{CCE94D00-5209-445C-81F3-483C27D57A9B}" type="presParOf" srcId="{1AE7E44D-AD84-6D4E-83A2-426119CB65E9}" destId="{8EDC6CCF-95C8-2144-B1C3-7BDD5B91AB18}" srcOrd="3" destOrd="0" presId="urn:microsoft.com/office/officeart/2017/3/layout/HorizontalPathTimeline"/>
    <dgm:cxn modelId="{DB3EACDC-8EDE-49C1-BCE8-BE5AA4CADFFB}" type="presParOf" srcId="{1AE7E44D-AD84-6D4E-83A2-426119CB65E9}" destId="{65F49F77-FE9E-8843-B252-7613E291C426}" srcOrd="4" destOrd="0" presId="urn:microsoft.com/office/officeart/2017/3/layout/HorizontalPathTimeline"/>
    <dgm:cxn modelId="{73F68D43-E83E-4D3E-8701-BA99C3EBCA6F}" type="presParOf" srcId="{0121AC51-9526-A848-83EB-2849F12FA729}" destId="{5F9EF9EA-3176-6042-8DFE-63E9363AFB26}" srcOrd="15" destOrd="0" presId="urn:microsoft.com/office/officeart/2017/3/layout/HorizontalPathTimeline"/>
    <dgm:cxn modelId="{4AD4E0CD-4210-4C74-A57D-046C43DA4DD1}" type="presParOf" srcId="{0121AC51-9526-A848-83EB-2849F12FA729}" destId="{F49A2F8A-C312-E54D-B8CC-BA56FDAB1925}" srcOrd="16" destOrd="0" presId="urn:microsoft.com/office/officeart/2017/3/layout/HorizontalPathTimeline"/>
    <dgm:cxn modelId="{234D8D2E-B443-481E-B211-5CC69F0C2347}" type="presParOf" srcId="{F49A2F8A-C312-E54D-B8CC-BA56FDAB1925}" destId="{467DAB47-634C-1D4F-8B45-F3E6CF811D59}" srcOrd="0" destOrd="0" presId="urn:microsoft.com/office/officeart/2017/3/layout/HorizontalPathTimeline"/>
    <dgm:cxn modelId="{9957BDFF-F65F-4CBB-8C43-386733044812}" type="presParOf" srcId="{F49A2F8A-C312-E54D-B8CC-BA56FDAB1925}" destId="{1076CB31-101F-3445-826E-1872861BC164}" srcOrd="1" destOrd="0" presId="urn:microsoft.com/office/officeart/2017/3/layout/HorizontalPathTimeline"/>
    <dgm:cxn modelId="{C139D419-8997-48E6-AAFA-D8CB6B69EEE5}" type="presParOf" srcId="{1076CB31-101F-3445-826E-1872861BC164}" destId="{1128EF03-F9C3-CA4D-A38E-E6B12E99BEE3}" srcOrd="0" destOrd="0" presId="urn:microsoft.com/office/officeart/2017/3/layout/HorizontalPathTimeline"/>
    <dgm:cxn modelId="{F6FA04D1-0F4E-43A4-9C66-DB99EB440B09}" type="presParOf" srcId="{1076CB31-101F-3445-826E-1872861BC164}" destId="{6C34B09C-D57C-3243-A29A-15CEB8C839DB}" srcOrd="1" destOrd="0" presId="urn:microsoft.com/office/officeart/2017/3/layout/HorizontalPathTimeline"/>
    <dgm:cxn modelId="{ECF4BFF5-7A9B-4029-89FB-2743EDF6E244}" type="presParOf" srcId="{F49A2F8A-C312-E54D-B8CC-BA56FDAB1925}" destId="{2EAF1841-C596-594A-BA1D-C6C48D325B03}" srcOrd="2" destOrd="0" presId="urn:microsoft.com/office/officeart/2017/3/layout/HorizontalPathTimeline"/>
    <dgm:cxn modelId="{02131EFB-8555-4BC3-BA5E-F1A6536D20BF}" type="presParOf" srcId="{F49A2F8A-C312-E54D-B8CC-BA56FDAB1925}" destId="{3EEECF01-4280-5943-A1F4-519E248CEAA1}" srcOrd="3" destOrd="0" presId="urn:microsoft.com/office/officeart/2017/3/layout/HorizontalPathTimeline"/>
    <dgm:cxn modelId="{3C308817-3C2D-4C97-ABAB-6A85115359C0}" type="presParOf" srcId="{F49A2F8A-C312-E54D-B8CC-BA56FDAB1925}" destId="{182110F1-F477-5D4D-90A0-A8E27BEAF433}" srcOrd="4" destOrd="0" presId="urn:microsoft.com/office/officeart/2017/3/layout/HorizontalPathTimeline"/>
    <dgm:cxn modelId="{488441B5-60FB-410D-B1E6-6A5C32465C77}" type="presParOf" srcId="{0121AC51-9526-A848-83EB-2849F12FA729}" destId="{8983C94D-2932-4F46-8B28-A0CDC89DDA38}" srcOrd="17" destOrd="0" presId="urn:microsoft.com/office/officeart/2017/3/layout/HorizontalPathTimeline"/>
    <dgm:cxn modelId="{41452A27-562C-4991-9933-A0EB78C53C2E}" type="presParOf" srcId="{0121AC51-9526-A848-83EB-2849F12FA729}" destId="{F0D1E406-9359-AC43-A1F4-712B8BB26CA4}" srcOrd="18" destOrd="0" presId="urn:microsoft.com/office/officeart/2017/3/layout/HorizontalPathTimeline"/>
    <dgm:cxn modelId="{A24FD379-BD5F-4818-86F1-22A024069401}" type="presParOf" srcId="{F0D1E406-9359-AC43-A1F4-712B8BB26CA4}" destId="{BE661A33-E336-2241-BCAC-DB8ABF990AA9}" srcOrd="0" destOrd="0" presId="urn:microsoft.com/office/officeart/2017/3/layout/HorizontalPathTimeline"/>
    <dgm:cxn modelId="{3BD7DFDE-E192-46AD-93A2-98D224E6C868}" type="presParOf" srcId="{F0D1E406-9359-AC43-A1F4-712B8BB26CA4}" destId="{1E60AE6F-9925-AA48-BF64-92C44A4E185F}" srcOrd="1" destOrd="0" presId="urn:microsoft.com/office/officeart/2017/3/layout/HorizontalPathTimeline"/>
    <dgm:cxn modelId="{C4B1CE8E-080C-4816-9A65-956EFC26B4D1}" type="presParOf" srcId="{1E60AE6F-9925-AA48-BF64-92C44A4E185F}" destId="{5E1AF8DD-49B6-424D-A052-BBFE5A3D6276}" srcOrd="0" destOrd="0" presId="urn:microsoft.com/office/officeart/2017/3/layout/HorizontalPathTimeline"/>
    <dgm:cxn modelId="{66CE5E93-7CF5-473C-A543-1A60392432CF}" type="presParOf" srcId="{1E60AE6F-9925-AA48-BF64-92C44A4E185F}" destId="{4FDD654D-5888-B844-A149-29BFC9CAE197}" srcOrd="1" destOrd="0" presId="urn:microsoft.com/office/officeart/2017/3/layout/HorizontalPathTimeline"/>
    <dgm:cxn modelId="{EF18AC3E-1BD8-4935-A12F-1652C46C540C}" type="presParOf" srcId="{F0D1E406-9359-AC43-A1F4-712B8BB26CA4}" destId="{C409FC54-45E4-2E4A-92A7-6EEB88736030}" srcOrd="2" destOrd="0" presId="urn:microsoft.com/office/officeart/2017/3/layout/HorizontalPathTimeline"/>
    <dgm:cxn modelId="{16ABC6F2-56DE-4A59-8FF8-8E0CC7C76148}" type="presParOf" srcId="{F0D1E406-9359-AC43-A1F4-712B8BB26CA4}" destId="{A5F029BF-4D7F-2348-B84B-A17586DB4227}" srcOrd="3" destOrd="0" presId="urn:microsoft.com/office/officeart/2017/3/layout/HorizontalPathTimeline"/>
    <dgm:cxn modelId="{3618636A-A9E2-45E5-BB0A-A7F5EABE8805}"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Review draft ISER in all constituent groups, recommend approval, and submit to Board</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8043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Open Forums to prepare for Fall 2027 visit</a:t>
          </a:r>
        </a:p>
      </dsp:txBody>
      <dsp:txXfrm>
        <a:off x="5110438" y="3536481"/>
        <a:ext cx="1754870" cy="804357"/>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Review draft ISER in all constituent groups, recommend approval, and submit to Board</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8043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Open Forums to prepare for Fall 2027 visit</a:t>
          </a:r>
        </a:p>
      </dsp:txBody>
      <dsp:txXfrm>
        <a:off x="5110438" y="3536481"/>
        <a:ext cx="1754870" cy="804357"/>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Review draft ISER in all constituent groups, recommend approval, and submit to Board</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8043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Open Forums to prepare for Fall 2027 visit</a:t>
          </a:r>
        </a:p>
      </dsp:txBody>
      <dsp:txXfrm>
        <a:off x="5110438" y="3536481"/>
        <a:ext cx="1754870" cy="804357"/>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8680B-3DCB-439E-AF43-995BFA07D631}"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4FD52-BFB6-443B-886D-7DBC346B450E}" type="slidenum">
              <a:rPr lang="en-US" smtClean="0"/>
              <a:t>‹#›</a:t>
            </a:fld>
            <a:endParaRPr lang="en-US"/>
          </a:p>
        </p:txBody>
      </p:sp>
    </p:spTree>
    <p:extLst>
      <p:ext uri="{BB962C8B-B14F-4D97-AF65-F5344CB8AC3E}">
        <p14:creationId xmlns:p14="http://schemas.microsoft.com/office/powerpoint/2010/main" val="384586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5A3D4F-FD9D-4441-A97E-014B012F2E80}" type="slidenum">
              <a:rPr lang="en-US" smtClean="0"/>
              <a:t>31</a:t>
            </a:fld>
            <a:endParaRPr lang="en-US"/>
          </a:p>
        </p:txBody>
      </p:sp>
    </p:spTree>
    <p:extLst>
      <p:ext uri="{BB962C8B-B14F-4D97-AF65-F5344CB8AC3E}">
        <p14:creationId xmlns:p14="http://schemas.microsoft.com/office/powerpoint/2010/main" val="227842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Mike</a:t>
            </a:r>
          </a:p>
          <a:p>
            <a:endParaRPr lang="en-US" dirty="0"/>
          </a:p>
        </p:txBody>
      </p:sp>
      <p:sp>
        <p:nvSpPr>
          <p:cNvPr id="4" name="Slide Number Placeholder 3"/>
          <p:cNvSpPr>
            <a:spLocks noGrp="1"/>
          </p:cNvSpPr>
          <p:nvPr>
            <p:ph type="sldNum" sz="quarter" idx="5"/>
          </p:nvPr>
        </p:nvSpPr>
        <p:spPr/>
        <p:txBody>
          <a:bodyPr/>
          <a:lstStyle/>
          <a:p>
            <a:fld id="{C48AAE26-66CA-45A4-B7F0-23B7AA11FD96}" type="slidenum">
              <a:rPr lang="en-US" smtClean="0"/>
              <a:t>50</a:t>
            </a:fld>
            <a:endParaRPr lang="en-US"/>
          </a:p>
        </p:txBody>
      </p:sp>
    </p:spTree>
    <p:extLst>
      <p:ext uri="{BB962C8B-B14F-4D97-AF65-F5344CB8AC3E}">
        <p14:creationId xmlns:p14="http://schemas.microsoft.com/office/powerpoint/2010/main" val="174767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Mike</a:t>
            </a:r>
          </a:p>
          <a:p>
            <a:endParaRPr lang="en-US"/>
          </a:p>
        </p:txBody>
      </p:sp>
      <p:sp>
        <p:nvSpPr>
          <p:cNvPr id="4" name="Slide Number Placeholder 3"/>
          <p:cNvSpPr>
            <a:spLocks noGrp="1"/>
          </p:cNvSpPr>
          <p:nvPr>
            <p:ph type="sldNum" sz="quarter" idx="5"/>
          </p:nvPr>
        </p:nvSpPr>
        <p:spPr/>
        <p:txBody>
          <a:bodyPr/>
          <a:lstStyle/>
          <a:p>
            <a:fld id="{C48AAE26-66CA-45A4-B7F0-23B7AA11FD96}" type="slidenum">
              <a:rPr lang="en-US" smtClean="0"/>
              <a:t>52</a:t>
            </a:fld>
            <a:endParaRPr lang="en-US"/>
          </a:p>
        </p:txBody>
      </p:sp>
    </p:spTree>
    <p:extLst>
      <p:ext uri="{BB962C8B-B14F-4D97-AF65-F5344CB8AC3E}">
        <p14:creationId xmlns:p14="http://schemas.microsoft.com/office/powerpoint/2010/main" val="313790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8AAE26-66CA-45A4-B7F0-23B7AA11FD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3733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8AAE26-66CA-45A4-B7F0-23B7AA11FD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96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1D1AA-0283-A0E8-070C-C5B0D3042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62A6-C2E3-4C04-E2D1-40C9822F7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E41C-E880-A701-E706-3210C45BD1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Gio</a:t>
            </a:r>
          </a:p>
          <a:p>
            <a:endParaRPr lang="en-US" dirty="0"/>
          </a:p>
        </p:txBody>
      </p:sp>
      <p:sp>
        <p:nvSpPr>
          <p:cNvPr id="4" name="Slide Number Placeholder 3">
            <a:extLst>
              <a:ext uri="{FF2B5EF4-FFF2-40B4-BE49-F238E27FC236}">
                <a16:creationId xmlns:a16="http://schemas.microsoft.com/office/drawing/2014/main" id="{171814A5-F042-91B9-F2C1-442595316B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8AAE26-66CA-45A4-B7F0-23B7AA11FD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9167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37A8D-71B1-157A-47FD-C9C2C1F0F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9A7A6-30E3-4803-4635-0D07CB095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E33AA-84AC-59A8-9D23-EE4B95372D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Gio</a:t>
            </a:r>
          </a:p>
          <a:p>
            <a:endParaRPr lang="en-US" dirty="0"/>
          </a:p>
        </p:txBody>
      </p:sp>
      <p:sp>
        <p:nvSpPr>
          <p:cNvPr id="4" name="Slide Number Placeholder 3">
            <a:extLst>
              <a:ext uri="{FF2B5EF4-FFF2-40B4-BE49-F238E27FC236}">
                <a16:creationId xmlns:a16="http://schemas.microsoft.com/office/drawing/2014/main" id="{B498AFE1-1232-7D81-C034-F59CF83E7C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8AAE26-66CA-45A4-B7F0-23B7AA11FD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3244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BC26BC1D-134F-D6D3-E593-34B5E024175C}"/>
            </a:ext>
          </a:extLst>
        </p:cNvPr>
        <p:cNvGrpSpPr/>
        <p:nvPr/>
      </p:nvGrpSpPr>
      <p:grpSpPr>
        <a:xfrm>
          <a:off x="0" y="0"/>
          <a:ext cx="0" cy="0"/>
          <a:chOff x="0" y="0"/>
          <a:chExt cx="0" cy="0"/>
        </a:xfrm>
      </p:grpSpPr>
      <p:sp>
        <p:nvSpPr>
          <p:cNvPr id="213" name="Google Shape;213;p4:notes">
            <a:extLst>
              <a:ext uri="{FF2B5EF4-FFF2-40B4-BE49-F238E27FC236}">
                <a16:creationId xmlns:a16="http://schemas.microsoft.com/office/drawing/2014/main" id="{B4AA17F1-222F-12C2-D6C6-FF161F1621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 name="Google Shape;214;p4:notes">
            <a:extLst>
              <a:ext uri="{FF2B5EF4-FFF2-40B4-BE49-F238E27FC236}">
                <a16:creationId xmlns:a16="http://schemas.microsoft.com/office/drawing/2014/main" id="{AFD9D0D9-A99E-A456-3320-69569B028A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93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Crafton is 10 RFTES above the target for Spring 2025</a:t>
            </a:r>
          </a:p>
        </p:txBody>
      </p:sp>
      <p:sp>
        <p:nvSpPr>
          <p:cNvPr id="4" name="Slide Number Placeholder 3"/>
          <p:cNvSpPr>
            <a:spLocks noGrp="1"/>
          </p:cNvSpPr>
          <p:nvPr>
            <p:ph type="sldNum" sz="quarter" idx="5"/>
          </p:nvPr>
        </p:nvSpPr>
        <p:spPr/>
        <p:txBody>
          <a:bodyPr/>
          <a:lstStyle/>
          <a:p>
            <a:fld id="{9451D7DF-2A87-48C1-AB6E-016F63E78CDD}" type="slidenum">
              <a:rPr lang="en-US" smtClean="0"/>
              <a:t>33</a:t>
            </a:fld>
            <a:endParaRPr lang="en-US"/>
          </a:p>
        </p:txBody>
      </p:sp>
    </p:spTree>
    <p:extLst>
      <p:ext uri="{BB962C8B-B14F-4D97-AF65-F5344CB8AC3E}">
        <p14:creationId xmlns:p14="http://schemas.microsoft.com/office/powerpoint/2010/main" val="3735212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1D7DF-2A87-48C1-AB6E-016F63E78CDD}" type="slidenum">
              <a:rPr lang="en-US" smtClean="0"/>
              <a:t>34</a:t>
            </a:fld>
            <a:endParaRPr lang="en-US"/>
          </a:p>
        </p:txBody>
      </p:sp>
    </p:spTree>
    <p:extLst>
      <p:ext uri="{BB962C8B-B14F-4D97-AF65-F5344CB8AC3E}">
        <p14:creationId xmlns:p14="http://schemas.microsoft.com/office/powerpoint/2010/main" val="122421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526A4-D340-AEB7-FBE9-263219762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80704-5A75-0281-0E28-0CED117E0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514D0-C97A-7D78-6132-BE8D00FB72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1A5B1A-1B33-B031-C05C-5D0180D2574A}"/>
              </a:ext>
            </a:extLst>
          </p:cNvPr>
          <p:cNvSpPr>
            <a:spLocks noGrp="1"/>
          </p:cNvSpPr>
          <p:nvPr>
            <p:ph type="sldNum" sz="quarter" idx="5"/>
          </p:nvPr>
        </p:nvSpPr>
        <p:spPr/>
        <p:txBody>
          <a:bodyPr/>
          <a:lstStyle/>
          <a:p>
            <a:fld id="{9451D7DF-2A87-48C1-AB6E-016F63E78CDD}" type="slidenum">
              <a:rPr lang="en-US" smtClean="0"/>
              <a:t>35</a:t>
            </a:fld>
            <a:endParaRPr lang="en-US"/>
          </a:p>
        </p:txBody>
      </p:sp>
    </p:spTree>
    <p:extLst>
      <p:ext uri="{BB962C8B-B14F-4D97-AF65-F5344CB8AC3E}">
        <p14:creationId xmlns:p14="http://schemas.microsoft.com/office/powerpoint/2010/main" val="314672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for entire population is .14 indicating the DI groups are doing a little better.</a:t>
            </a:r>
          </a:p>
        </p:txBody>
      </p:sp>
      <p:sp>
        <p:nvSpPr>
          <p:cNvPr id="4" name="Slide Number Placeholder 3"/>
          <p:cNvSpPr>
            <a:spLocks noGrp="1"/>
          </p:cNvSpPr>
          <p:nvPr>
            <p:ph type="sldNum" sz="quarter" idx="5"/>
          </p:nvPr>
        </p:nvSpPr>
        <p:spPr/>
        <p:txBody>
          <a:bodyPr/>
          <a:lstStyle/>
          <a:p>
            <a:fld id="{8044FD52-BFB6-443B-886D-7DBC346B450E}" type="slidenum">
              <a:rPr lang="en-US" smtClean="0"/>
              <a:t>37</a:t>
            </a:fld>
            <a:endParaRPr lang="en-US"/>
          </a:p>
        </p:txBody>
      </p:sp>
    </p:spTree>
    <p:extLst>
      <p:ext uri="{BB962C8B-B14F-4D97-AF65-F5344CB8AC3E}">
        <p14:creationId xmlns:p14="http://schemas.microsoft.com/office/powerpoint/2010/main" val="268011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66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D0812-3D07-D84C-88ED-65EE4B1AE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B5AE5-4595-E5F0-312D-9F5CFCBC2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EB76C-8E3C-8112-C98B-A7ADD15D8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AD6AAC-B014-AA93-8145-3EE489DECD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21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9EBD-4C78-AE52-367D-0CE4AFE03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5F33E-66E2-42B7-770B-7B324A160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86E4B-070E-66E0-FEFD-BFC73ABF04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1564D-23BE-279F-B353-0A48F78A34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93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8AAE26-66CA-45A4-B7F0-23B7AA11FD96}" type="slidenum">
              <a:rPr lang="en-US" smtClean="0"/>
              <a:t>43</a:t>
            </a:fld>
            <a:endParaRPr lang="en-US" dirty="0"/>
          </a:p>
        </p:txBody>
      </p:sp>
    </p:spTree>
    <p:extLst>
      <p:ext uri="{BB962C8B-B14F-4D97-AF65-F5344CB8AC3E}">
        <p14:creationId xmlns:p14="http://schemas.microsoft.com/office/powerpoint/2010/main" val="114091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25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66967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49266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
        <p:nvSpPr>
          <p:cNvPr id="15" name="Title Placeholder 1"/>
          <p:cNvSpPr>
            <a:spLocks noGrp="1"/>
          </p:cNvSpPr>
          <p:nvPr>
            <p:ph type="title"/>
          </p:nvPr>
        </p:nvSpPr>
        <p:spPr>
          <a:xfrm>
            <a:off x="500515" y="634631"/>
            <a:ext cx="10853286" cy="45363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5846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urple 1">
  <p:cSld name="purple 1">
    <p:spTree>
      <p:nvGrpSpPr>
        <p:cNvPr id="1" name="Shape 15"/>
        <p:cNvGrpSpPr/>
        <p:nvPr/>
      </p:nvGrpSpPr>
      <p:grpSpPr>
        <a:xfrm>
          <a:off x="0" y="0"/>
          <a:ext cx="0" cy="0"/>
          <a:chOff x="0" y="0"/>
          <a:chExt cx="0" cy="0"/>
        </a:xfrm>
      </p:grpSpPr>
      <p:sp>
        <p:nvSpPr>
          <p:cNvPr id="17" name="Google Shape;17;p29"/>
          <p:cNvSpPr>
            <a:spLocks noGrp="1"/>
          </p:cNvSpPr>
          <p:nvPr>
            <p:ph type="pic" idx="2"/>
          </p:nvPr>
        </p:nvSpPr>
        <p:spPr>
          <a:xfrm>
            <a:off x="1219201" y="1145087"/>
            <a:ext cx="4572000" cy="4567825"/>
          </a:xfrm>
          <a:prstGeom prst="rect">
            <a:avLst/>
          </a:prstGeom>
          <a:solidFill>
            <a:srgbClr val="584880"/>
          </a:solidFill>
          <a:ln>
            <a:noFill/>
          </a:ln>
        </p:spPr>
      </p:sp>
      <p:sp>
        <p:nvSpPr>
          <p:cNvPr id="19" name="Google Shape;19;p29"/>
          <p:cNvSpPr txBox="1">
            <a:spLocks noGrp="1"/>
          </p:cNvSpPr>
          <p:nvPr>
            <p:ph type="body" idx="1"/>
          </p:nvPr>
        </p:nvSpPr>
        <p:spPr>
          <a:xfrm>
            <a:off x="6400800" y="1893450"/>
            <a:ext cx="4659681" cy="212516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4E2A6"/>
              </a:buClr>
              <a:buSzPts val="5400"/>
              <a:buNone/>
              <a:defRPr sz="5400" b="1" i="0">
                <a:solidFill>
                  <a:srgbClr val="F4E2A6"/>
                </a:solidFill>
                <a:latin typeface="Franklin Gothic"/>
                <a:ea typeface="Franklin Gothic"/>
                <a:cs typeface="Franklin Gothic"/>
                <a:sym typeface="Franklin Gothic"/>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9"/>
          <p:cNvSpPr txBox="1">
            <a:spLocks noGrp="1"/>
          </p:cNvSpPr>
          <p:nvPr>
            <p:ph type="body" idx="3"/>
          </p:nvPr>
        </p:nvSpPr>
        <p:spPr>
          <a:xfrm>
            <a:off x="6400800" y="4233187"/>
            <a:ext cx="4659681" cy="147972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Franklin Gothic"/>
                <a:ea typeface="Franklin Gothic"/>
                <a:cs typeface="Franklin Gothic"/>
                <a:sym typeface="Franklin Gothic"/>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9"/>
          <p:cNvSpPr txBox="1">
            <a:spLocks noGrp="1"/>
          </p:cNvSpPr>
          <p:nvPr>
            <p:ph type="title"/>
          </p:nvPr>
        </p:nvSpPr>
        <p:spPr>
          <a:xfrm>
            <a:off x="6400800" y="1126234"/>
            <a:ext cx="4789714" cy="46166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2400"/>
              <a:buFont typeface="Franklin Gothic"/>
              <a:buNone/>
              <a:defRPr sz="2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29065858"/>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Tree>
    <p:extLst>
      <p:ext uri="{BB962C8B-B14F-4D97-AF65-F5344CB8AC3E}">
        <p14:creationId xmlns:p14="http://schemas.microsoft.com/office/powerpoint/2010/main" val="26981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E1780-1CF8-4B57-B2A6-B77047001DD1}" type="datetimeFigureOut">
              <a:rPr lang="en-US" smtClean="0"/>
              <a:t>8/21/2025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307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E1780-1CF8-4B57-B2A6-B77047001DD1}"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5752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E1780-1CF8-4B57-B2A6-B77047001DD1}" type="datetimeFigureOut">
              <a:rPr lang="en-US" smtClean="0"/>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7125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E1780-1CF8-4B57-B2A6-B77047001DD1}" type="datetimeFigureOut">
              <a:rPr lang="en-US" smtClean="0"/>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9909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E1780-1CF8-4B57-B2A6-B77047001DD1}" type="datetimeFigureOut">
              <a:rPr lang="en-US" smtClean="0"/>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20D78-C07A-4466-B0AC-CB724CFF925E}" type="slidenum">
              <a:rPr lang="en-US" smtClean="0"/>
              <a:t>‹#›</a:t>
            </a:fld>
            <a:endParaRPr lang="en-US"/>
          </a:p>
        </p:txBody>
      </p:sp>
      <p:sp>
        <p:nvSpPr>
          <p:cNvPr id="5" name="Rectangle 4">
            <a:extLst>
              <a:ext uri="{FF2B5EF4-FFF2-40B4-BE49-F238E27FC236}">
                <a16:creationId xmlns:a16="http://schemas.microsoft.com/office/drawing/2014/main" id="{E7186633-06BC-1F55-DBA4-9EF1F5AE4403}"/>
              </a:ext>
            </a:extLst>
          </p:cNvPr>
          <p:cNvSpPr/>
          <p:nvPr userDrawn="1"/>
        </p:nvSpPr>
        <p:spPr>
          <a:xfrm>
            <a:off x="510139" y="1328286"/>
            <a:ext cx="1405288" cy="59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736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84834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1780-1CF8-4B57-B2A6-B77047001DD1}" type="datetimeFigureOut">
              <a:rPr lang="en-US" smtClean="0"/>
              <a:t>8/21/2025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0D78-C07A-4466-B0AC-CB724CFF925E}" type="slidenum">
              <a:rPr lang="en-US" smtClean="0"/>
              <a:t>‹#›</a:t>
            </a:fld>
            <a:endParaRPr lang="en-US"/>
          </a:p>
        </p:txBody>
      </p:sp>
    </p:spTree>
    <p:extLst>
      <p:ext uri="{BB962C8B-B14F-4D97-AF65-F5344CB8AC3E}">
        <p14:creationId xmlns:p14="http://schemas.microsoft.com/office/powerpoint/2010/main" val="2519524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3752" r:id="rId12"/>
    <p:sldLayoutId id="21474841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jp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craftonhills.edu/about-chc/research-and-planning/research-briefs-and-reports/institutional-effectiveness-studies/documents/studentsatisfaction-surveyresults--final--2324.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Times New Roman" panose="02020603050405020304" pitchFamily="18" charset="0"/>
                <a:cs typeface="Times New Roman" panose="02020603050405020304" pitchFamily="18" charset="0"/>
              </a:rPr>
              <a:t>New &amp; Promoted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82167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34007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DCD2E7-D04C-0024-A4BE-76D74E8081B0}"/>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DA96C3F-9C40-13BD-0E22-B242E5F65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BD4FF11-5356-7F29-E2F0-9F04EA4705E3}"/>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Skylar </a:t>
            </a:r>
            <a:r>
              <a:rPr lang="en-US" sz="3300" b="1" dirty="0" err="1">
                <a:latin typeface="Gill Sans MT" panose="020B0502020104020203" pitchFamily="34" charset="0"/>
              </a:rPr>
              <a:t>Antoncew</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 </a:t>
            </a:r>
            <a:br>
              <a:rPr lang="en-US" sz="3300" b="1" dirty="0">
                <a:latin typeface="Gill Sans MT" panose="020B0502020104020203" pitchFamily="34" charset="0"/>
              </a:rPr>
            </a:br>
            <a:r>
              <a:rPr lang="en-US" sz="3300" b="1" dirty="0">
                <a:latin typeface="Gill Sans MT" panose="020B0502020104020203" pitchFamily="34" charset="0"/>
              </a:rPr>
              <a:t>EMS</a:t>
            </a:r>
            <a:br>
              <a:rPr lang="en-US" sz="3000" b="1" dirty="0"/>
            </a:br>
            <a:endParaRPr lang="en-US" sz="3000" b="1" dirty="0"/>
          </a:p>
        </p:txBody>
      </p:sp>
      <p:pic>
        <p:nvPicPr>
          <p:cNvPr id="8" name="Picture Placeholder 2">
            <a:extLst>
              <a:ext uri="{FF2B5EF4-FFF2-40B4-BE49-F238E27FC236}">
                <a16:creationId xmlns:a16="http://schemas.microsoft.com/office/drawing/2014/main" id="{0575A40C-0CC2-D3DB-A3A9-E1E3FA2A3291}"/>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A39B1772-0A5A-96AF-8C2D-99455695C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564708-31C1-CED0-3B98-B630111AD6A7}"/>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F95983E9-4720-B105-72EC-23647E211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421F687-39FB-3291-D5EB-CDE5AB38B70F}"/>
              </a:ext>
            </a:extLst>
          </p:cNvPr>
          <p:cNvSpPr>
            <a:spLocks noGrp="1"/>
          </p:cNvSpPr>
          <p:nvPr>
            <p:ph type="title"/>
          </p:nvPr>
        </p:nvSpPr>
        <p:spPr>
          <a:xfrm>
            <a:off x="5297762" y="1"/>
            <a:ext cx="6251110" cy="4409266"/>
          </a:xfrm>
        </p:spPr>
        <p:txBody>
          <a:bodyPr vert="horz" lIns="91440" tIns="45720" rIns="91440" bIns="45720" rtlCol="0" anchor="b">
            <a:noAutofit/>
          </a:bodyPr>
          <a:lstStyle/>
          <a:p>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Juan Javier Solis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Grounds</a:t>
            </a:r>
            <a:br>
              <a:rPr lang="en-US" sz="3300" b="1" dirty="0">
                <a:latin typeface="Gill Sans MT" panose="020B0502020104020203" pitchFamily="34" charset="0"/>
              </a:rPr>
            </a:br>
            <a:endParaRPr lang="en-US" sz="3300" b="1" dirty="0">
              <a:latin typeface="Gill Sans MT" panose="020B0502020104020203" pitchFamily="34" charset="0"/>
            </a:endParaRPr>
          </a:p>
        </p:txBody>
      </p:sp>
      <p:pic>
        <p:nvPicPr>
          <p:cNvPr id="8" name="Picture Placeholder 2">
            <a:extLst>
              <a:ext uri="{FF2B5EF4-FFF2-40B4-BE49-F238E27FC236}">
                <a16:creationId xmlns:a16="http://schemas.microsoft.com/office/drawing/2014/main" id="{31D507A8-DE8D-49DE-8874-D26E14D808A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7E97BDE9-DBEF-1BB9-59A2-FDFA4F4E9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5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2A6FAE-742C-0C24-74B4-7DAC4AF4B4A1}"/>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33524FC8-C8D9-B295-B480-CB7FE7747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4A10E87-5EB9-9AF4-7F27-E65E02D7473D}"/>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Veronica </a:t>
            </a:r>
            <a:r>
              <a:rPr lang="en-US" sz="3300" b="1" dirty="0" err="1">
                <a:latin typeface="Gill Sans MT" panose="020B0502020104020203" pitchFamily="34" charset="0"/>
              </a:rPr>
              <a:t>Salceda</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Admin Coordinator</a:t>
            </a:r>
            <a:br>
              <a:rPr lang="en-US" sz="3000" b="1" dirty="0"/>
            </a:br>
            <a:endParaRPr lang="en-US" sz="3000" b="1" dirty="0"/>
          </a:p>
        </p:txBody>
      </p:sp>
      <p:pic>
        <p:nvPicPr>
          <p:cNvPr id="8" name="Picture Placeholder 2">
            <a:extLst>
              <a:ext uri="{FF2B5EF4-FFF2-40B4-BE49-F238E27FC236}">
                <a16:creationId xmlns:a16="http://schemas.microsoft.com/office/drawing/2014/main" id="{C0B6D2F6-2E82-4C1B-64A6-74C32B60DB26}"/>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0CA7DDD1-5264-4E84-C3DC-E4933FEFA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0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05E668-9EE5-C064-2DDF-5B4CC57DC963}"/>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467E4C3-F7AB-F02A-BBCD-7193E464F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F88112E-7339-E1BF-59A6-B81F56659880}"/>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Congratulations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Joshua Orosco</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Promoted to </a:t>
            </a:r>
            <a:br>
              <a:rPr lang="en-US" sz="3300" b="1" dirty="0">
                <a:latin typeface="Gill Sans MT" panose="020B0502020104020203" pitchFamily="34" charset="0"/>
              </a:rPr>
            </a:br>
            <a:r>
              <a:rPr lang="en-US" sz="3300" b="1" dirty="0">
                <a:latin typeface="Gill Sans MT" panose="020B0502020104020203" pitchFamily="34" charset="0"/>
              </a:rPr>
              <a:t>Custodial Supervisor</a:t>
            </a:r>
            <a:br>
              <a:rPr lang="en-US" sz="3000" b="1" dirty="0"/>
            </a:br>
            <a:endParaRPr lang="en-US" sz="3000" b="1" dirty="0"/>
          </a:p>
        </p:txBody>
      </p:sp>
      <p:pic>
        <p:nvPicPr>
          <p:cNvPr id="8" name="Picture Placeholder 2">
            <a:extLst>
              <a:ext uri="{FF2B5EF4-FFF2-40B4-BE49-F238E27FC236}">
                <a16:creationId xmlns:a16="http://schemas.microsoft.com/office/drawing/2014/main" id="{D1A62785-B2E1-D640-3958-1F460DB3FE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9075" r="27048" b="7361"/>
          <a:stretch>
            <a:fillRect/>
          </a:stretch>
        </p:blipFill>
        <p:spPr>
          <a:xfrm>
            <a:off x="2" y="10"/>
            <a:ext cx="466120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6173CB48-7D2D-EC9A-6513-3AE88A72D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2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3F0CE8-7458-66BD-0E4A-6071A43A4926}"/>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C9E282C-7E90-E2E3-3761-B691F859A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8770EFE-CB02-8C08-BB90-C448AFE19657}"/>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Congratulations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Diana Vaichis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Promoted to </a:t>
            </a:r>
            <a:br>
              <a:rPr lang="en-US" sz="3300" b="1" dirty="0">
                <a:latin typeface="Gill Sans MT" panose="020B0502020104020203" pitchFamily="34" charset="0"/>
              </a:rPr>
            </a:br>
            <a:r>
              <a:rPr lang="en-US" sz="3300" b="1" dirty="0">
                <a:latin typeface="Gill Sans MT" panose="020B0502020104020203" pitchFamily="34" charset="0"/>
              </a:rPr>
              <a:t>Senior Research and Planning Analyst</a:t>
            </a:r>
            <a:br>
              <a:rPr lang="en-US" sz="3000" b="1" dirty="0"/>
            </a:br>
            <a:endParaRPr lang="en-US" sz="3000" b="1" dirty="0"/>
          </a:p>
        </p:txBody>
      </p:sp>
      <p:pic>
        <p:nvPicPr>
          <p:cNvPr id="8" name="Picture Placeholder 2">
            <a:extLst>
              <a:ext uri="{FF2B5EF4-FFF2-40B4-BE49-F238E27FC236}">
                <a16:creationId xmlns:a16="http://schemas.microsoft.com/office/drawing/2014/main" id="{67BB9DFE-1A48-EE1F-C36E-418EC8D36F51}"/>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76" b="52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65144CC0-59DB-5A76-3DA3-9240E6A30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8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8A64F7-41D6-879D-2EAE-D7516A8BFDE3}"/>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2299548-7637-AF3A-10CF-A1D1D90D0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FDE3891-3E97-5AC5-CBA0-B46F3350139D}"/>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Congratulations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Ali Raventos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Promoted to</a:t>
            </a:r>
            <a:br>
              <a:rPr lang="en-US" sz="3300" b="1" dirty="0">
                <a:latin typeface="Gill Sans MT" panose="020B0502020104020203" pitchFamily="34" charset="0"/>
              </a:rPr>
            </a:br>
            <a:r>
              <a:rPr lang="en-US" sz="3300" b="1" dirty="0">
                <a:latin typeface="Gill Sans MT" panose="020B0502020104020203" pitchFamily="34" charset="0"/>
              </a:rPr>
              <a:t>Student Services Coordinator, Dual Enrollment</a:t>
            </a:r>
            <a:br>
              <a:rPr lang="en-US" sz="3000" b="1" dirty="0"/>
            </a:br>
            <a:endParaRPr lang="en-US" sz="3000" b="1" dirty="0"/>
          </a:p>
        </p:txBody>
      </p:sp>
      <p:pic>
        <p:nvPicPr>
          <p:cNvPr id="8" name="Picture Placeholder 2">
            <a:extLst>
              <a:ext uri="{FF2B5EF4-FFF2-40B4-BE49-F238E27FC236}">
                <a16:creationId xmlns:a16="http://schemas.microsoft.com/office/drawing/2014/main" id="{8BE0877B-04F8-50C3-D7EA-F444100679F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F52B2985-8F7C-5F0D-26BD-9A61EE71F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D4CA86-28EB-20A0-FA44-135C53566B5D}"/>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B66DF40-0BE4-8575-CA66-ADFDD84D5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567A28B-3EFC-F417-7738-74E79199E380}"/>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Congratulations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Cynthia Hamlett</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Promoted to</a:t>
            </a:r>
            <a:br>
              <a:rPr lang="en-US" sz="3300" b="1" dirty="0">
                <a:latin typeface="Gill Sans MT" panose="020B0502020104020203" pitchFamily="34" charset="0"/>
              </a:rPr>
            </a:br>
            <a:r>
              <a:rPr lang="en-US" sz="3300" b="1" dirty="0">
                <a:latin typeface="Gill Sans MT" panose="020B0502020104020203" pitchFamily="34" charset="0"/>
              </a:rPr>
              <a:t>Interim Associate Dean </a:t>
            </a:r>
            <a:br>
              <a:rPr lang="en-US" sz="3300" b="1" dirty="0">
                <a:latin typeface="Gill Sans MT" panose="020B0502020104020203" pitchFamily="34" charset="0"/>
              </a:rPr>
            </a:br>
            <a:r>
              <a:rPr lang="en-US" sz="3300" b="1" dirty="0">
                <a:latin typeface="Gill Sans MT" panose="020B0502020104020203" pitchFamily="34" charset="0"/>
              </a:rPr>
              <a:t>Distance Education</a:t>
            </a:r>
            <a:endParaRPr lang="en-US" sz="3000" b="1" dirty="0"/>
          </a:p>
        </p:txBody>
      </p:sp>
      <p:pic>
        <p:nvPicPr>
          <p:cNvPr id="8" name="Picture Placeholder 2">
            <a:extLst>
              <a:ext uri="{FF2B5EF4-FFF2-40B4-BE49-F238E27FC236}">
                <a16:creationId xmlns:a16="http://schemas.microsoft.com/office/drawing/2014/main" id="{45540F80-697F-EEC7-9E92-249796CA0E6E}"/>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5A7C043C-3D2E-5899-BFD5-225331F77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4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032A0C-113A-31EE-D43C-B53A2A33AE2E}"/>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1F8F566-7AA1-D877-E211-054FE41F7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2DC6003-885B-EE27-32C9-551D2BFC9FCF}"/>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Congratulations</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Nick Reichert</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Promoted to</a:t>
            </a:r>
            <a:br>
              <a:rPr lang="en-US" sz="3300" b="1" dirty="0">
                <a:latin typeface="Gill Sans MT" panose="020B0502020104020203" pitchFamily="34" charset="0"/>
              </a:rPr>
            </a:br>
            <a:r>
              <a:rPr lang="en-US" sz="3300" b="1" dirty="0">
                <a:latin typeface="Gill Sans MT" panose="020B0502020104020203" pitchFamily="34" charset="0"/>
              </a:rPr>
              <a:t>Interim Associate Dean Instructional Support Services</a:t>
            </a:r>
            <a:endParaRPr lang="en-US" sz="3000" b="1" dirty="0"/>
          </a:p>
        </p:txBody>
      </p:sp>
      <p:pic>
        <p:nvPicPr>
          <p:cNvPr id="8" name="Picture Placeholder 2">
            <a:extLst>
              <a:ext uri="{FF2B5EF4-FFF2-40B4-BE49-F238E27FC236}">
                <a16:creationId xmlns:a16="http://schemas.microsoft.com/office/drawing/2014/main" id="{89F6C0BC-D48A-9290-2AFB-024FE164072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40CE806D-8D34-4343-C460-0C43EC0BD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7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17A9EC-5698-0F78-A329-C9A3186BC151}"/>
            </a:ext>
          </a:extLst>
        </p:cNvPr>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CB2F695-12AD-ADC7-202A-93B7E2434254}"/>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3600" b="1" kern="1200">
                <a:solidFill>
                  <a:schemeClr val="tx1"/>
                </a:solidFill>
                <a:latin typeface="+mj-lt"/>
                <a:ea typeface="+mj-ea"/>
                <a:cs typeface="+mj-cs"/>
              </a:rPr>
              <a:t>Congratulations on Your Retirement!</a:t>
            </a:r>
            <a:br>
              <a:rPr lang="en-US" sz="3600" b="1" kern="1200">
                <a:solidFill>
                  <a:schemeClr val="tx1"/>
                </a:solidFill>
                <a:latin typeface="+mj-lt"/>
                <a:ea typeface="+mj-ea"/>
                <a:cs typeface="+mj-cs"/>
              </a:rPr>
            </a:br>
            <a:br>
              <a:rPr lang="en-US" sz="3600" b="1" kern="1200">
                <a:solidFill>
                  <a:schemeClr val="tx1"/>
                </a:solidFill>
                <a:latin typeface="+mj-lt"/>
                <a:ea typeface="+mj-ea"/>
                <a:cs typeface="+mj-cs"/>
              </a:rPr>
            </a:br>
            <a:r>
              <a:rPr lang="en-US" sz="3600" kern="1200">
                <a:solidFill>
                  <a:schemeClr val="tx1"/>
                </a:solidFill>
                <a:latin typeface="+mj-lt"/>
                <a:ea typeface="+mj-ea"/>
                <a:cs typeface="+mj-cs"/>
              </a:rPr>
              <a:t>Karen Mottl</a:t>
            </a:r>
            <a:br>
              <a:rPr lang="en-US" sz="3600" b="1" kern="1200">
                <a:solidFill>
                  <a:schemeClr val="tx1"/>
                </a:solidFill>
                <a:latin typeface="+mj-lt"/>
                <a:ea typeface="+mj-ea"/>
                <a:cs typeface="+mj-cs"/>
              </a:rPr>
            </a:br>
            <a:br>
              <a:rPr lang="en-US" sz="3600" b="1" kern="1200">
                <a:solidFill>
                  <a:schemeClr val="tx1"/>
                </a:solidFill>
                <a:latin typeface="+mj-lt"/>
                <a:ea typeface="+mj-ea"/>
                <a:cs typeface="+mj-cs"/>
              </a:rPr>
            </a:br>
            <a:r>
              <a:rPr lang="en-US" sz="3600" kern="1200">
                <a:solidFill>
                  <a:schemeClr val="tx1"/>
                </a:solidFill>
                <a:latin typeface="+mj-lt"/>
                <a:ea typeface="+mj-ea"/>
                <a:cs typeface="+mj-cs"/>
              </a:rPr>
              <a:t>Technology Support Specialist I</a:t>
            </a:r>
            <a:br>
              <a:rPr lang="en-US" sz="3600" kern="1200">
                <a:solidFill>
                  <a:schemeClr val="tx1"/>
                </a:solidFill>
                <a:latin typeface="+mj-lt"/>
                <a:ea typeface="+mj-ea"/>
                <a:cs typeface="+mj-cs"/>
              </a:rPr>
            </a:br>
            <a:endParaRPr lang="en-US" sz="3600" kern="1200">
              <a:solidFill>
                <a:schemeClr val="tx1"/>
              </a:solidFill>
              <a:latin typeface="+mj-lt"/>
              <a:ea typeface="+mj-ea"/>
              <a:cs typeface="+mj-cs"/>
            </a:endParaRPr>
          </a:p>
        </p:txBody>
      </p:sp>
      <p:sp>
        <p:nvSpPr>
          <p:cNvPr id="10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9DA941-4B2B-59CA-4823-231E34BCF221}"/>
              </a:ext>
            </a:extLst>
          </p:cNvPr>
          <p:cNvPicPr>
            <a:picLocks noChangeAspect="1"/>
          </p:cNvPicPr>
          <p:nvPr/>
        </p:nvPicPr>
        <p:blipFill>
          <a:blip r:embed="rId2"/>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150906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Welcome</a:t>
            </a:r>
            <a:r>
              <a:rPr lang="en-US" b="1" dirty="0">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Future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82167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3691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D21A1C7-6D84-E083-C53D-96864DD9BDA8}"/>
              </a:ext>
            </a:extLst>
          </p:cNvPr>
          <p:cNvSpPr>
            <a:spLocks noGrp="1"/>
          </p:cNvSpPr>
          <p:nvPr>
            <p:ph type="title"/>
          </p:nvPr>
        </p:nvSpPr>
        <p:spPr>
          <a:xfrm>
            <a:off x="5297762" y="1"/>
            <a:ext cx="6251110" cy="4409266"/>
          </a:xfrm>
        </p:spPr>
        <p:txBody>
          <a:bodyPr vert="horz" lIns="91440" tIns="45720" rIns="91440" bIns="45720" rtlCol="0" anchor="b">
            <a:noAutofit/>
          </a:bodyPr>
          <a:lstStyle/>
          <a:p>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Amanda Smith</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Associate Dean of Health and Wellness </a:t>
            </a:r>
            <a:br>
              <a:rPr lang="en-US" sz="3300" b="1" dirty="0">
                <a:latin typeface="Gill Sans MT" panose="020B0502020104020203" pitchFamily="34" charset="0"/>
              </a:rPr>
            </a:br>
            <a:endParaRPr lang="en-US" sz="3300" b="1" dirty="0">
              <a:latin typeface="Gill Sans MT" panose="020B0502020104020203" pitchFamily="34" charset="0"/>
            </a:endParaRPr>
          </a:p>
        </p:txBody>
      </p:sp>
      <p:pic>
        <p:nvPicPr>
          <p:cNvPr id="8" name="Picture Placeholder 2">
            <a:extLst>
              <a:ext uri="{FF2B5EF4-FFF2-40B4-BE49-F238E27FC236}">
                <a16:creationId xmlns:a16="http://schemas.microsoft.com/office/drawing/2014/main" id="{606B9007-6FBF-1942-7580-7B9DB5569FE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432" r="1043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F699E7-0C9D-C3E6-38EC-D335D7A0B78C}"/>
            </a:ext>
          </a:extLst>
        </p:cNvPr>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4281252-24BC-2F58-D8FA-4E206A1721BA}"/>
              </a:ext>
            </a:extLst>
          </p:cNvPr>
          <p:cNvSpPr txBox="1">
            <a:spLocks/>
          </p:cNvSpPr>
          <p:nvPr/>
        </p:nvSpPr>
        <p:spPr>
          <a:xfrm>
            <a:off x="4654296" y="640080"/>
            <a:ext cx="6894576"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4100" b="1"/>
              <a:t>Congratulations on </a:t>
            </a:r>
            <a:br>
              <a:rPr lang="en-US" sz="4100" b="1"/>
            </a:br>
            <a:r>
              <a:rPr lang="en-US" sz="4100" b="1"/>
              <a:t>your future Roadrunner!</a:t>
            </a:r>
            <a:br>
              <a:rPr lang="en-US" sz="4100" b="1"/>
            </a:br>
            <a:br>
              <a:rPr lang="en-US" sz="4100" b="1"/>
            </a:br>
            <a:r>
              <a:rPr lang="en-US" sz="4100"/>
              <a:t>Maita Jenieve D. Ready</a:t>
            </a:r>
            <a:br>
              <a:rPr lang="en-US" sz="4100" b="1"/>
            </a:br>
            <a:br>
              <a:rPr lang="en-US" sz="4100" b="1"/>
            </a:br>
            <a:endParaRPr lang="en-US" sz="4100"/>
          </a:p>
        </p:txBody>
      </p:sp>
      <p:pic>
        <p:nvPicPr>
          <p:cNvPr id="8" name="Picture Placeholder 2" descr="A baby lying on a bed&#10;&#10;AI-generated content may be incorrect.">
            <a:extLst>
              <a:ext uri="{FF2B5EF4-FFF2-40B4-BE49-F238E27FC236}">
                <a16:creationId xmlns:a16="http://schemas.microsoft.com/office/drawing/2014/main" id="{DD419C2F-EB0C-6971-9EC1-1D8A757EEA88}"/>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132" r="10132"/>
          <a:stretch>
            <a:fillRect/>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96"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285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4B017E-E7BD-B80B-B883-AA0562C496E7}"/>
            </a:ext>
          </a:extLst>
        </p:cNvPr>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3B40FF9-1E25-3D24-66DA-458655F29BE8}"/>
              </a:ext>
            </a:extLst>
          </p:cNvPr>
          <p:cNvSpPr txBox="1">
            <a:spLocks/>
          </p:cNvSpPr>
          <p:nvPr/>
        </p:nvSpPr>
        <p:spPr>
          <a:xfrm>
            <a:off x="4654296" y="640080"/>
            <a:ext cx="6894576"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4100" b="1"/>
              <a:t>Congratulations on </a:t>
            </a:r>
            <a:br>
              <a:rPr lang="en-US" sz="4100" b="1"/>
            </a:br>
            <a:r>
              <a:rPr lang="en-US" sz="4100" b="1"/>
              <a:t>your future Roadrunner!</a:t>
            </a:r>
            <a:br>
              <a:rPr lang="en-US" sz="4100" b="1"/>
            </a:br>
            <a:br>
              <a:rPr lang="en-US" sz="4100" b="1"/>
            </a:br>
            <a:r>
              <a:rPr lang="en-US" sz="4100"/>
              <a:t>Grandma Michelle Riggs</a:t>
            </a:r>
            <a:br>
              <a:rPr lang="en-US" sz="4100" b="1"/>
            </a:br>
            <a:br>
              <a:rPr lang="en-US" sz="4100" b="1"/>
            </a:br>
            <a:endParaRPr lang="en-US" sz="4100"/>
          </a:p>
        </p:txBody>
      </p:sp>
      <p:pic>
        <p:nvPicPr>
          <p:cNvPr id="8" name="Picture Placeholder 2">
            <a:extLst>
              <a:ext uri="{FF2B5EF4-FFF2-40B4-BE49-F238E27FC236}">
                <a16:creationId xmlns:a16="http://schemas.microsoft.com/office/drawing/2014/main" id="{F230A5FE-3487-7902-F5A0-A50BF3A98C74}"/>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6799" r="14465"/>
          <a:stretch>
            <a:fillRect/>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32"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759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86A044-2E98-51A5-733D-9AA2DF2FE5A1}"/>
            </a:ext>
          </a:extLst>
        </p:cNvPr>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41F131A-0CFF-A9A7-860D-5EBA8CEF981E}"/>
              </a:ext>
            </a:extLst>
          </p:cNvPr>
          <p:cNvSpPr txBox="1">
            <a:spLocks/>
          </p:cNvSpPr>
          <p:nvPr/>
        </p:nvSpPr>
        <p:spPr>
          <a:xfrm>
            <a:off x="4654296" y="640080"/>
            <a:ext cx="6894576"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4100" b="1"/>
              <a:t>Congratulations on </a:t>
            </a:r>
            <a:br>
              <a:rPr lang="en-US" sz="4100" b="1"/>
            </a:br>
            <a:r>
              <a:rPr lang="en-US" sz="4100" b="1"/>
              <a:t>your future Roadrunner!</a:t>
            </a:r>
            <a:br>
              <a:rPr lang="en-US" sz="4100" b="1"/>
            </a:br>
            <a:br>
              <a:rPr lang="en-US" sz="4100" b="1"/>
            </a:br>
            <a:r>
              <a:rPr lang="en-US" sz="4100"/>
              <a:t>Grandpa Mike Strong</a:t>
            </a:r>
            <a:br>
              <a:rPr lang="en-US" sz="4100" b="1"/>
            </a:br>
            <a:br>
              <a:rPr lang="en-US" sz="4100" b="1"/>
            </a:br>
            <a:endParaRPr lang="en-US" sz="4100"/>
          </a:p>
        </p:txBody>
      </p:sp>
      <p:pic>
        <p:nvPicPr>
          <p:cNvPr id="8" name="Picture Placeholder 2">
            <a:extLst>
              <a:ext uri="{FF2B5EF4-FFF2-40B4-BE49-F238E27FC236}">
                <a16:creationId xmlns:a16="http://schemas.microsoft.com/office/drawing/2014/main" id="{BC40FF86-AF5C-EEE4-D443-CF937BCAFCE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219" r="1" b="3220"/>
          <a:stretch>
            <a:fillRect/>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96"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373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One Book/One College</a:t>
            </a:r>
          </a:p>
        </p:txBody>
      </p:sp>
      <p:sp>
        <p:nvSpPr>
          <p:cNvPr id="5" name="TextBox 4">
            <a:extLst>
              <a:ext uri="{FF2B5EF4-FFF2-40B4-BE49-F238E27FC236}">
                <a16:creationId xmlns:a16="http://schemas.microsoft.com/office/drawing/2014/main" id="{22D2A677-72F7-3043-854E-70102AFEC652}"/>
              </a:ext>
            </a:extLst>
          </p:cNvPr>
          <p:cNvSpPr txBox="1"/>
          <p:nvPr/>
        </p:nvSpPr>
        <p:spPr>
          <a:xfrm>
            <a:off x="3644030" y="3848128"/>
            <a:ext cx="5132675" cy="369332"/>
          </a:xfrm>
          <a:prstGeom prst="rect">
            <a:avLst/>
          </a:prstGeom>
          <a:noFill/>
        </p:spPr>
        <p:txBody>
          <a:bodyPr wrap="square" lIns="0" tIns="0" rIns="0" bIns="0" rtlCol="0">
            <a:spAutoFit/>
          </a:bodyPr>
          <a:lstStyle/>
          <a:p>
            <a:r>
              <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rPr>
              <a:t>2025-2026</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5569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C665-7489-6B90-1BEC-436ABEFF74D2}"/>
              </a:ext>
            </a:extLst>
          </p:cNvPr>
          <p:cNvSpPr>
            <a:spLocks noGrp="1"/>
          </p:cNvSpPr>
          <p:nvPr>
            <p:ph type="title"/>
          </p:nvPr>
        </p:nvSpPr>
        <p:spPr/>
        <p:txBody>
          <a:bodyPr/>
          <a:lstStyle/>
          <a:p>
            <a:r>
              <a:rPr lang="en-US" dirty="0"/>
              <a:t>Thank you, One Book Team!</a:t>
            </a:r>
          </a:p>
        </p:txBody>
      </p:sp>
      <p:sp>
        <p:nvSpPr>
          <p:cNvPr id="3" name="Content Placeholder 2">
            <a:extLst>
              <a:ext uri="{FF2B5EF4-FFF2-40B4-BE49-F238E27FC236}">
                <a16:creationId xmlns:a16="http://schemas.microsoft.com/office/drawing/2014/main" id="{AE38D996-8EB9-83C9-8FD2-C713294D1070}"/>
              </a:ext>
            </a:extLst>
          </p:cNvPr>
          <p:cNvSpPr>
            <a:spLocks noGrp="1"/>
          </p:cNvSpPr>
          <p:nvPr>
            <p:ph idx="1"/>
          </p:nvPr>
        </p:nvSpPr>
        <p:spPr/>
        <p:txBody>
          <a:bodyPr>
            <a:normAutofit fontScale="77500" lnSpcReduction="20000"/>
          </a:bodyPr>
          <a:lstStyle/>
          <a:p>
            <a:r>
              <a:rPr lang="en-US" dirty="0"/>
              <a:t>Krysten Audibert</a:t>
            </a:r>
          </a:p>
          <a:p>
            <a:r>
              <a:rPr lang="en-US" dirty="0"/>
              <a:t>Sara Butler</a:t>
            </a:r>
          </a:p>
          <a:p>
            <a:r>
              <a:rPr lang="en-US" dirty="0"/>
              <a:t>Ciera </a:t>
            </a:r>
            <a:r>
              <a:rPr lang="en-US" dirty="0" err="1"/>
              <a:t>Divens</a:t>
            </a:r>
            <a:endParaRPr lang="en-US" dirty="0"/>
          </a:p>
          <a:p>
            <a:r>
              <a:rPr lang="en-US" dirty="0"/>
              <a:t>Ed Ferrari</a:t>
            </a:r>
          </a:p>
          <a:p>
            <a:r>
              <a:rPr lang="en-US" dirty="0"/>
              <a:t>Kashaunda Harris</a:t>
            </a:r>
          </a:p>
          <a:p>
            <a:r>
              <a:rPr lang="en-US" dirty="0"/>
              <a:t>Heather King</a:t>
            </a:r>
          </a:p>
          <a:p>
            <a:r>
              <a:rPr lang="en-US" dirty="0"/>
              <a:t>Eugenia Livingston</a:t>
            </a:r>
          </a:p>
          <a:p>
            <a:r>
              <a:rPr lang="en-US" dirty="0"/>
              <a:t>Natalie Lopez</a:t>
            </a:r>
          </a:p>
          <a:p>
            <a:r>
              <a:rPr lang="en-US" dirty="0"/>
              <a:t>Ericka Paddock</a:t>
            </a:r>
          </a:p>
          <a:p>
            <a:r>
              <a:rPr lang="en-US" dirty="0"/>
              <a:t>Delmy Spencer</a:t>
            </a:r>
          </a:p>
          <a:p>
            <a:r>
              <a:rPr lang="en-US" dirty="0"/>
              <a:t>Leslie Swindell</a:t>
            </a:r>
          </a:p>
          <a:p>
            <a:pPr lvl="1"/>
            <a:r>
              <a:rPr lang="en-US" dirty="0"/>
              <a:t>More members welcome! Please email Sara Butler to join the team.</a:t>
            </a:r>
          </a:p>
          <a:p>
            <a:endParaRPr lang="en-US" dirty="0"/>
          </a:p>
        </p:txBody>
      </p:sp>
    </p:spTree>
    <p:extLst>
      <p:ext uri="{BB962C8B-B14F-4D97-AF65-F5344CB8AC3E}">
        <p14:creationId xmlns:p14="http://schemas.microsoft.com/office/powerpoint/2010/main" val="4281684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54B1-9D85-6A52-DC16-53F29F0BD738}"/>
              </a:ext>
            </a:extLst>
          </p:cNvPr>
          <p:cNvSpPr>
            <a:spLocks noGrp="1"/>
          </p:cNvSpPr>
          <p:nvPr>
            <p:ph type="title"/>
          </p:nvPr>
        </p:nvSpPr>
        <p:spPr/>
        <p:txBody>
          <a:bodyPr/>
          <a:lstStyle/>
          <a:p>
            <a:r>
              <a:rPr lang="en-US" dirty="0"/>
              <a:t>Criteria for Book Selections</a:t>
            </a:r>
          </a:p>
        </p:txBody>
      </p:sp>
      <p:pic>
        <p:nvPicPr>
          <p:cNvPr id="5" name="Content Placeholder 4">
            <a:extLst>
              <a:ext uri="{FF2B5EF4-FFF2-40B4-BE49-F238E27FC236}">
                <a16:creationId xmlns:a16="http://schemas.microsoft.com/office/drawing/2014/main" id="{BAE85FB3-855F-556C-572F-46AF620F23F8}"/>
              </a:ext>
            </a:extLst>
          </p:cNvPr>
          <p:cNvPicPr>
            <a:picLocks noGrp="1" noChangeAspect="1"/>
          </p:cNvPicPr>
          <p:nvPr>
            <p:ph idx="1"/>
          </p:nvPr>
        </p:nvPicPr>
        <p:blipFill>
          <a:blip r:embed="rId2"/>
          <a:stretch>
            <a:fillRect/>
          </a:stretch>
        </p:blipFill>
        <p:spPr>
          <a:xfrm>
            <a:off x="838200" y="1864276"/>
            <a:ext cx="10515600" cy="4274035"/>
          </a:xfrm>
        </p:spPr>
      </p:pic>
    </p:spTree>
    <p:extLst>
      <p:ext uri="{BB962C8B-B14F-4D97-AF65-F5344CB8AC3E}">
        <p14:creationId xmlns:p14="http://schemas.microsoft.com/office/powerpoint/2010/main" val="343040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F0C5AF-1C24-2497-D2B3-09292392358F}"/>
              </a:ext>
            </a:extLst>
          </p:cNvPr>
          <p:cNvPicPr>
            <a:picLocks noGrp="1" noChangeAspect="1"/>
          </p:cNvPicPr>
          <p:nvPr>
            <p:ph idx="1"/>
          </p:nvPr>
        </p:nvPicPr>
        <p:blipFill>
          <a:blip r:embed="rId2"/>
          <a:stretch>
            <a:fillRect/>
          </a:stretch>
        </p:blipFill>
        <p:spPr>
          <a:xfrm>
            <a:off x="5775157" y="561019"/>
            <a:ext cx="3664475" cy="5334061"/>
          </a:xfrm>
          <a:prstGeom prst="rect">
            <a:avLst/>
          </a:prstGeom>
        </p:spPr>
      </p:pic>
      <p:sp>
        <p:nvSpPr>
          <p:cNvPr id="5" name="TextBox 4">
            <a:extLst>
              <a:ext uri="{FF2B5EF4-FFF2-40B4-BE49-F238E27FC236}">
                <a16:creationId xmlns:a16="http://schemas.microsoft.com/office/drawing/2014/main" id="{480F6CA3-6CB9-CE5B-2B0F-B14E42F79E02}"/>
              </a:ext>
            </a:extLst>
          </p:cNvPr>
          <p:cNvSpPr txBox="1"/>
          <p:nvPr/>
        </p:nvSpPr>
        <p:spPr>
          <a:xfrm>
            <a:off x="1584517" y="1903556"/>
            <a:ext cx="3182112" cy="2769989"/>
          </a:xfrm>
          <a:prstGeom prst="rect">
            <a:avLst/>
          </a:prstGeom>
          <a:noFill/>
        </p:spPr>
        <p:txBody>
          <a:bodyPr wrap="square" rtlCol="0">
            <a:spAutoFit/>
          </a:bodyPr>
          <a:lstStyle/>
          <a:p>
            <a:r>
              <a:rPr lang="en-US" b="0" i="0" dirty="0">
                <a:solidFill>
                  <a:srgbClr val="000000"/>
                </a:solidFill>
                <a:effectLst/>
              </a:rPr>
              <a:t>…an all-deaf high school football team’s triumphant climb from underdog to undefeated, their inspirational brotherhood, a fascinating portrait for deafness in America, and the indefatigable head coach who spearheaded the team.</a:t>
            </a:r>
            <a:endParaRPr lang="en-US" baseline="30000" dirty="0">
              <a:solidFill>
                <a:srgbClr val="000000"/>
              </a:solidFill>
            </a:endParaRPr>
          </a:p>
          <a:p>
            <a:endParaRPr lang="en-US" baseline="30000" dirty="0"/>
          </a:p>
        </p:txBody>
      </p:sp>
    </p:spTree>
    <p:extLst>
      <p:ext uri="{BB962C8B-B14F-4D97-AF65-F5344CB8AC3E}">
        <p14:creationId xmlns:p14="http://schemas.microsoft.com/office/powerpoint/2010/main" val="1308618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F73C-FC3A-0408-8BE5-4EAA5ABD0B5D}"/>
              </a:ext>
            </a:extLst>
          </p:cNvPr>
          <p:cNvSpPr>
            <a:spLocks noGrp="1"/>
          </p:cNvSpPr>
          <p:nvPr>
            <p:ph type="title"/>
          </p:nvPr>
        </p:nvSpPr>
        <p:spPr/>
        <p:txBody>
          <a:bodyPr/>
          <a:lstStyle/>
          <a:p>
            <a:r>
              <a:rPr lang="en-US" dirty="0"/>
              <a:t>Books and Resources</a:t>
            </a:r>
          </a:p>
        </p:txBody>
      </p:sp>
      <p:sp>
        <p:nvSpPr>
          <p:cNvPr id="3" name="Content Placeholder 2">
            <a:extLst>
              <a:ext uri="{FF2B5EF4-FFF2-40B4-BE49-F238E27FC236}">
                <a16:creationId xmlns:a16="http://schemas.microsoft.com/office/drawing/2014/main" id="{AECE0957-1484-77C5-5030-B098BEE34855}"/>
              </a:ext>
            </a:extLst>
          </p:cNvPr>
          <p:cNvSpPr>
            <a:spLocks noGrp="1"/>
          </p:cNvSpPr>
          <p:nvPr>
            <p:ph idx="1"/>
          </p:nvPr>
        </p:nvSpPr>
        <p:spPr/>
        <p:txBody>
          <a:bodyPr/>
          <a:lstStyle/>
          <a:p>
            <a:r>
              <a:rPr lang="en-US" dirty="0"/>
              <a:t>Faculty wanting to use the book in their curriculum may pick up the book today.</a:t>
            </a:r>
          </a:p>
          <a:p>
            <a:endParaRPr lang="en-US" dirty="0"/>
          </a:p>
          <a:p>
            <a:r>
              <a:rPr lang="en-US" dirty="0"/>
              <a:t>Save the OBOC website to check for updates.</a:t>
            </a:r>
          </a:p>
          <a:p>
            <a:endParaRPr lang="en-US" dirty="0"/>
          </a:p>
        </p:txBody>
      </p:sp>
      <p:pic>
        <p:nvPicPr>
          <p:cNvPr id="4" name="Picture 3">
            <a:extLst>
              <a:ext uri="{FF2B5EF4-FFF2-40B4-BE49-F238E27FC236}">
                <a16:creationId xmlns:a16="http://schemas.microsoft.com/office/drawing/2014/main" id="{D5FA2A11-D09F-F2F7-C4B3-8F0D4C41D54A}"/>
              </a:ext>
            </a:extLst>
          </p:cNvPr>
          <p:cNvPicPr>
            <a:picLocks noChangeAspect="1"/>
          </p:cNvPicPr>
          <p:nvPr/>
        </p:nvPicPr>
        <p:blipFill>
          <a:blip r:embed="rId2"/>
          <a:stretch>
            <a:fillRect/>
          </a:stretch>
        </p:blipFill>
        <p:spPr>
          <a:xfrm>
            <a:off x="3263182" y="3874215"/>
            <a:ext cx="1554615" cy="1603387"/>
          </a:xfrm>
          <a:prstGeom prst="rect">
            <a:avLst/>
          </a:prstGeom>
        </p:spPr>
      </p:pic>
    </p:spTree>
    <p:extLst>
      <p:ext uri="{BB962C8B-B14F-4D97-AF65-F5344CB8AC3E}">
        <p14:creationId xmlns:p14="http://schemas.microsoft.com/office/powerpoint/2010/main" val="2312208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2A61-ABC0-143C-8EC3-6B11EBB67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741B7-D5CD-29B1-0734-7B7901010D33}"/>
              </a:ext>
            </a:extLst>
          </p:cNvPr>
          <p:cNvSpPr>
            <a:spLocks noGrp="1"/>
          </p:cNvSpPr>
          <p:nvPr>
            <p:ph type="title"/>
          </p:nvPr>
        </p:nvSpPr>
        <p:spPr/>
        <p:txBody>
          <a:bodyPr/>
          <a:lstStyle/>
          <a:p>
            <a:r>
              <a:rPr lang="en-US" dirty="0"/>
              <a:t>2025-2026 OBOC Events/Activities</a:t>
            </a:r>
          </a:p>
        </p:txBody>
      </p:sp>
      <p:sp>
        <p:nvSpPr>
          <p:cNvPr id="3" name="Content Placeholder 2">
            <a:extLst>
              <a:ext uri="{FF2B5EF4-FFF2-40B4-BE49-F238E27FC236}">
                <a16:creationId xmlns:a16="http://schemas.microsoft.com/office/drawing/2014/main" id="{3BF8BAED-5E04-E2CB-13CA-731C4AF393E0}"/>
              </a:ext>
            </a:extLst>
          </p:cNvPr>
          <p:cNvSpPr>
            <a:spLocks noGrp="1"/>
          </p:cNvSpPr>
          <p:nvPr>
            <p:ph idx="1"/>
          </p:nvPr>
        </p:nvSpPr>
        <p:spPr/>
        <p:txBody>
          <a:bodyPr/>
          <a:lstStyle/>
          <a:p>
            <a:r>
              <a:rPr lang="en-US" dirty="0"/>
              <a:t>Workshops</a:t>
            </a:r>
          </a:p>
          <a:p>
            <a:r>
              <a:rPr lang="en-US" dirty="0"/>
              <a:t>Speakers</a:t>
            </a:r>
          </a:p>
          <a:p>
            <a:r>
              <a:rPr lang="en-US" dirty="0"/>
              <a:t>Essay/Art Competition</a:t>
            </a:r>
          </a:p>
          <a:p>
            <a:pPr marL="0" indent="0">
              <a:buNone/>
            </a:pPr>
            <a:endParaRPr lang="en-US" dirty="0"/>
          </a:p>
        </p:txBody>
      </p:sp>
      <p:pic>
        <p:nvPicPr>
          <p:cNvPr id="5" name="Picture 4">
            <a:extLst>
              <a:ext uri="{FF2B5EF4-FFF2-40B4-BE49-F238E27FC236}">
                <a16:creationId xmlns:a16="http://schemas.microsoft.com/office/drawing/2014/main" id="{ECECAC5C-6F83-B36E-384F-CD47DDB418B5}"/>
              </a:ext>
            </a:extLst>
          </p:cNvPr>
          <p:cNvPicPr>
            <a:picLocks noChangeAspect="1"/>
          </p:cNvPicPr>
          <p:nvPr/>
        </p:nvPicPr>
        <p:blipFill>
          <a:blip r:embed="rId2"/>
          <a:stretch>
            <a:fillRect/>
          </a:stretch>
        </p:blipFill>
        <p:spPr>
          <a:xfrm>
            <a:off x="5849138" y="1570297"/>
            <a:ext cx="4815542" cy="4018644"/>
          </a:xfrm>
          <a:prstGeom prst="rect">
            <a:avLst/>
          </a:prstGeom>
        </p:spPr>
      </p:pic>
    </p:spTree>
    <p:extLst>
      <p:ext uri="{BB962C8B-B14F-4D97-AF65-F5344CB8AC3E}">
        <p14:creationId xmlns:p14="http://schemas.microsoft.com/office/powerpoint/2010/main" val="966670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BC Olympics - 1984 - Main">
            <a:hlinkClick r:id="" action="ppaction://media"/>
            <a:extLst>
              <a:ext uri="{FF2B5EF4-FFF2-40B4-BE49-F238E27FC236}">
                <a16:creationId xmlns:a16="http://schemas.microsoft.com/office/drawing/2014/main" id="{73697839-96EA-CD8D-BB81-D72315E3E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68096" y="5159256"/>
            <a:ext cx="609600" cy="609600"/>
          </a:xfrm>
          <a:prstGeom prst="rect">
            <a:avLst/>
          </a:prstGeom>
        </p:spPr>
      </p:pic>
      <p:pic>
        <p:nvPicPr>
          <p:cNvPr id="6" name="Picture 5" descr="A group of people wearing mascot clothing&#10;&#10;AI-generated content may be incorrect.">
            <a:extLst>
              <a:ext uri="{FF2B5EF4-FFF2-40B4-BE49-F238E27FC236}">
                <a16:creationId xmlns:a16="http://schemas.microsoft.com/office/drawing/2014/main" id="{9C44B7B3-08DE-DA3E-1DFD-7360AE84A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 y="112217"/>
            <a:ext cx="12188457" cy="6094228"/>
          </a:xfrm>
          <a:prstGeom prst="rect">
            <a:avLst/>
          </a:prstGeom>
        </p:spPr>
      </p:pic>
    </p:spTree>
    <p:extLst>
      <p:ext uri="{BB962C8B-B14F-4D97-AF65-F5344CB8AC3E}">
        <p14:creationId xmlns:p14="http://schemas.microsoft.com/office/powerpoint/2010/main" val="330238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F9C4EB-7328-5C79-7BD1-EE965831378B}"/>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FEB1E0BA-592C-A1D3-9EF2-6C8E9BF1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08B0F0F-1960-4839-E058-ABD2BE871FA4}"/>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Matt White</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Student Accessibility Services Director </a:t>
            </a:r>
            <a:br>
              <a:rPr lang="en-US" sz="3300" b="1" dirty="0">
                <a:latin typeface="Gill Sans MT" panose="020B0502020104020203" pitchFamily="34" charset="0"/>
              </a:rPr>
            </a:br>
            <a:br>
              <a:rPr lang="en-US" sz="3000" b="1" dirty="0"/>
            </a:br>
            <a:endParaRPr lang="en-US" sz="3000" b="1" dirty="0"/>
          </a:p>
        </p:txBody>
      </p:sp>
      <p:pic>
        <p:nvPicPr>
          <p:cNvPr id="8" name="Picture Placeholder 2">
            <a:extLst>
              <a:ext uri="{FF2B5EF4-FFF2-40B4-BE49-F238E27FC236}">
                <a16:creationId xmlns:a16="http://schemas.microsoft.com/office/drawing/2014/main" id="{9A6BBEC0-2A7E-7E8F-A021-2DD0206A43B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BE597F63-5F8C-3599-125C-11F9F976D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8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Instructional Services</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0372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495C-06B7-4041-72EA-1A68C2BE3EBE}"/>
              </a:ext>
            </a:extLst>
          </p:cNvPr>
          <p:cNvSpPr>
            <a:spLocks noGrp="1"/>
          </p:cNvSpPr>
          <p:nvPr>
            <p:ph type="title"/>
          </p:nvPr>
        </p:nvSpPr>
        <p:spPr/>
        <p:txBody>
          <a:bodyPr/>
          <a:lstStyle/>
          <a:p>
            <a:r>
              <a:rPr lang="en-US"/>
              <a:t>Fall 2025 Enrollments</a:t>
            </a:r>
          </a:p>
        </p:txBody>
      </p:sp>
      <p:sp>
        <p:nvSpPr>
          <p:cNvPr id="3" name="Content Placeholder 2">
            <a:extLst>
              <a:ext uri="{FF2B5EF4-FFF2-40B4-BE49-F238E27FC236}">
                <a16:creationId xmlns:a16="http://schemas.microsoft.com/office/drawing/2014/main" id="{AD268F23-5F5F-3649-A2BF-9E021D4458E4}"/>
              </a:ext>
            </a:extLst>
          </p:cNvPr>
          <p:cNvSpPr>
            <a:spLocks noGrp="1"/>
          </p:cNvSpPr>
          <p:nvPr>
            <p:ph idx="1"/>
          </p:nvPr>
        </p:nvSpPr>
        <p:spPr/>
        <p:txBody>
          <a:bodyPr/>
          <a:lstStyle/>
          <a:p>
            <a:r>
              <a:rPr lang="en-US" dirty="0"/>
              <a:t>The RFTES increased from 1,834 in Fall 2024 to 2,247 in Fall 2025, a 19% increase</a:t>
            </a:r>
          </a:p>
          <a:p>
            <a:r>
              <a:rPr lang="en-US" dirty="0"/>
              <a:t>Crafton is currently 55 RFTES above the Fall 2025 target of 2,192.</a:t>
            </a:r>
          </a:p>
          <a:p>
            <a:r>
              <a:rPr lang="en-US" dirty="0"/>
              <a:t>Great Job Everyone!</a:t>
            </a:r>
          </a:p>
        </p:txBody>
      </p:sp>
      <p:pic>
        <p:nvPicPr>
          <p:cNvPr id="6" name="Picture 5">
            <a:extLst>
              <a:ext uri="{FF2B5EF4-FFF2-40B4-BE49-F238E27FC236}">
                <a16:creationId xmlns:a16="http://schemas.microsoft.com/office/drawing/2014/main" id="{444C0AD7-D18C-E46E-77AB-0E89FD6F05B8}"/>
              </a:ext>
            </a:extLst>
          </p:cNvPr>
          <p:cNvPicPr>
            <a:picLocks noChangeAspect="1"/>
          </p:cNvPicPr>
          <p:nvPr/>
        </p:nvPicPr>
        <p:blipFill rotWithShape="1">
          <a:blip r:embed="rId3"/>
          <a:srcRect t="43487" r="47663" b="33744"/>
          <a:stretch/>
        </p:blipFill>
        <p:spPr>
          <a:xfrm>
            <a:off x="958063" y="3756072"/>
            <a:ext cx="9472355" cy="2996419"/>
          </a:xfrm>
          <a:prstGeom prst="rect">
            <a:avLst/>
          </a:prstGeom>
        </p:spPr>
      </p:pic>
    </p:spTree>
    <p:extLst>
      <p:ext uri="{BB962C8B-B14F-4D97-AF65-F5344CB8AC3E}">
        <p14:creationId xmlns:p14="http://schemas.microsoft.com/office/powerpoint/2010/main" val="2071791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CAF9-64E9-0860-573C-D7F755ED2FA2}"/>
              </a:ext>
            </a:extLst>
          </p:cNvPr>
          <p:cNvSpPr>
            <a:spLocks noGrp="1"/>
          </p:cNvSpPr>
          <p:nvPr>
            <p:ph type="title"/>
          </p:nvPr>
        </p:nvSpPr>
        <p:spPr/>
        <p:txBody>
          <a:bodyPr/>
          <a:lstStyle/>
          <a:p>
            <a:r>
              <a:rPr lang="en-US"/>
              <a:t>Great job helping with deterring Fraudulent Student Enrollments</a:t>
            </a:r>
          </a:p>
        </p:txBody>
      </p:sp>
      <p:sp>
        <p:nvSpPr>
          <p:cNvPr id="3" name="Content Placeholder 2">
            <a:extLst>
              <a:ext uri="{FF2B5EF4-FFF2-40B4-BE49-F238E27FC236}">
                <a16:creationId xmlns:a16="http://schemas.microsoft.com/office/drawing/2014/main" id="{3FAE21D2-4616-B9B9-F4ED-0DFBAF2A79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60364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10A-632B-012B-D112-9AB3594B8FCC}"/>
              </a:ext>
            </a:extLst>
          </p:cNvPr>
          <p:cNvSpPr>
            <a:spLocks noGrp="1"/>
          </p:cNvSpPr>
          <p:nvPr>
            <p:ph type="title"/>
          </p:nvPr>
        </p:nvSpPr>
        <p:spPr/>
        <p:txBody>
          <a:bodyPr/>
          <a:lstStyle/>
          <a:p>
            <a:r>
              <a:rPr lang="en-US"/>
              <a:t>Spring 2025 Fraudulent Students</a:t>
            </a:r>
          </a:p>
        </p:txBody>
      </p:sp>
      <p:sp>
        <p:nvSpPr>
          <p:cNvPr id="3" name="Content Placeholder 2">
            <a:extLst>
              <a:ext uri="{FF2B5EF4-FFF2-40B4-BE49-F238E27FC236}">
                <a16:creationId xmlns:a16="http://schemas.microsoft.com/office/drawing/2014/main" id="{60B3A165-C146-FC41-887C-6AB2D92E70CC}"/>
              </a:ext>
            </a:extLst>
          </p:cNvPr>
          <p:cNvSpPr>
            <a:spLocks noGrp="1"/>
          </p:cNvSpPr>
          <p:nvPr>
            <p:ph idx="1"/>
          </p:nvPr>
        </p:nvSpPr>
        <p:spPr/>
        <p:txBody>
          <a:bodyPr/>
          <a:lstStyle/>
          <a:p>
            <a:r>
              <a:rPr lang="en-US"/>
              <a:t>On December 19, 2024, 500 fraudulent students were identified</a:t>
            </a:r>
          </a:p>
          <a:p>
            <a:r>
              <a:rPr lang="en-US"/>
              <a:t>The Resident FTES enrollments decreased from 1,599 to 1,530, a decrease of 69 RFTES (4%)</a:t>
            </a:r>
          </a:p>
        </p:txBody>
      </p:sp>
      <p:pic>
        <p:nvPicPr>
          <p:cNvPr id="9" name="Picture 8">
            <a:extLst>
              <a:ext uri="{FF2B5EF4-FFF2-40B4-BE49-F238E27FC236}">
                <a16:creationId xmlns:a16="http://schemas.microsoft.com/office/drawing/2014/main" id="{74A0E99A-E72F-ACF1-63DC-90210091BE7E}"/>
              </a:ext>
            </a:extLst>
          </p:cNvPr>
          <p:cNvPicPr>
            <a:picLocks noChangeAspect="1"/>
          </p:cNvPicPr>
          <p:nvPr/>
        </p:nvPicPr>
        <p:blipFill>
          <a:blip r:embed="rId3"/>
          <a:stretch>
            <a:fillRect/>
          </a:stretch>
        </p:blipFill>
        <p:spPr>
          <a:xfrm>
            <a:off x="1151069" y="3189141"/>
            <a:ext cx="5421111" cy="2910449"/>
          </a:xfrm>
          <a:prstGeom prst="rect">
            <a:avLst/>
          </a:prstGeom>
        </p:spPr>
      </p:pic>
    </p:spTree>
    <p:extLst>
      <p:ext uri="{BB962C8B-B14F-4D97-AF65-F5344CB8AC3E}">
        <p14:creationId xmlns:p14="http://schemas.microsoft.com/office/powerpoint/2010/main" val="1235005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7DB5-7622-DD9C-99A4-E61D75029DE9}"/>
              </a:ext>
            </a:extLst>
          </p:cNvPr>
          <p:cNvSpPr>
            <a:spLocks noGrp="1"/>
          </p:cNvSpPr>
          <p:nvPr>
            <p:ph type="title"/>
          </p:nvPr>
        </p:nvSpPr>
        <p:spPr/>
        <p:txBody>
          <a:bodyPr/>
          <a:lstStyle/>
          <a:p>
            <a:r>
              <a:rPr lang="en-US"/>
              <a:t>January - July 2025 Suspected Fraudulent Student Applications and Enrollments</a:t>
            </a:r>
          </a:p>
        </p:txBody>
      </p:sp>
      <p:graphicFrame>
        <p:nvGraphicFramePr>
          <p:cNvPr id="6" name="Content Placeholder 5">
            <a:extLst>
              <a:ext uri="{FF2B5EF4-FFF2-40B4-BE49-F238E27FC236}">
                <a16:creationId xmlns:a16="http://schemas.microsoft.com/office/drawing/2014/main" id="{465125BC-19EE-EA71-448A-A512757BE380}"/>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6643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23582-C76E-42D5-B338-50FC74FC6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F4B7F-2714-1CBD-1297-910415994211}"/>
              </a:ext>
            </a:extLst>
          </p:cNvPr>
          <p:cNvSpPr>
            <a:spLocks noGrp="1"/>
          </p:cNvSpPr>
          <p:nvPr>
            <p:ph type="title"/>
          </p:nvPr>
        </p:nvSpPr>
        <p:spPr/>
        <p:txBody>
          <a:bodyPr/>
          <a:lstStyle/>
          <a:p>
            <a:r>
              <a:rPr lang="en-US"/>
              <a:t>January - July 2025 Federal Aid Written Off as Fraud</a:t>
            </a:r>
          </a:p>
        </p:txBody>
      </p:sp>
      <p:graphicFrame>
        <p:nvGraphicFramePr>
          <p:cNvPr id="6" name="Content Placeholder 5">
            <a:extLst>
              <a:ext uri="{FF2B5EF4-FFF2-40B4-BE49-F238E27FC236}">
                <a16:creationId xmlns:a16="http://schemas.microsoft.com/office/drawing/2014/main" id="{9DDBC87F-8240-5D78-3172-95C23F81A32C}"/>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368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5CF2-4FD9-B8E6-BCBB-61B11C1FD70E}"/>
              </a:ext>
            </a:extLst>
          </p:cNvPr>
          <p:cNvSpPr>
            <a:spLocks noGrp="1"/>
          </p:cNvSpPr>
          <p:nvPr>
            <p:ph type="title"/>
          </p:nvPr>
        </p:nvSpPr>
        <p:spPr/>
        <p:txBody>
          <a:bodyPr/>
          <a:lstStyle/>
          <a:p>
            <a:r>
              <a:rPr lang="en-US" dirty="0"/>
              <a:t>Great Job! The Course Success Rate is higher than it has ever been at Crafton Hills College</a:t>
            </a:r>
          </a:p>
        </p:txBody>
      </p:sp>
      <p:graphicFrame>
        <p:nvGraphicFramePr>
          <p:cNvPr id="6" name="Content Placeholder 5">
            <a:extLst>
              <a:ext uri="{FF2B5EF4-FFF2-40B4-BE49-F238E27FC236}">
                <a16:creationId xmlns:a16="http://schemas.microsoft.com/office/drawing/2014/main" id="{59BD7DF1-3DCF-9DB0-222F-4C68E1FC3767}"/>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6737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240B-7B60-7F7A-6004-E863BC6997D0}"/>
              </a:ext>
            </a:extLst>
          </p:cNvPr>
          <p:cNvSpPr>
            <a:spLocks noGrp="1"/>
          </p:cNvSpPr>
          <p:nvPr>
            <p:ph type="title"/>
          </p:nvPr>
        </p:nvSpPr>
        <p:spPr>
          <a:xfrm>
            <a:off x="6103658" y="741391"/>
            <a:ext cx="5219307" cy="1616203"/>
          </a:xfrm>
        </p:spPr>
        <p:txBody>
          <a:bodyPr anchor="b">
            <a:normAutofit/>
          </a:bodyPr>
          <a:lstStyle/>
          <a:p>
            <a:r>
              <a:rPr lang="en-US" sz="3000">
                <a:ea typeface="Calibri Light"/>
                <a:cs typeface="Calibri Light"/>
              </a:rPr>
              <a:t>USC Race and Equity Training for Instructional Faculty to apply DEI Strategies in the Classroom</a:t>
            </a:r>
            <a:endParaRPr lang="en-US" sz="3000"/>
          </a:p>
        </p:txBody>
      </p:sp>
      <p:sp>
        <p:nvSpPr>
          <p:cNvPr id="3" name="Content Placeholder 2">
            <a:extLst>
              <a:ext uri="{FF2B5EF4-FFF2-40B4-BE49-F238E27FC236}">
                <a16:creationId xmlns:a16="http://schemas.microsoft.com/office/drawing/2014/main" id="{6EB130D3-FC07-72AF-04FC-1B75DAD3E83F}"/>
              </a:ext>
            </a:extLst>
          </p:cNvPr>
          <p:cNvSpPr>
            <a:spLocks noGrp="1"/>
          </p:cNvSpPr>
          <p:nvPr>
            <p:ph idx="1"/>
          </p:nvPr>
        </p:nvSpPr>
        <p:spPr>
          <a:xfrm>
            <a:off x="6103657" y="2533475"/>
            <a:ext cx="5219307" cy="3448225"/>
          </a:xfrm>
        </p:spPr>
        <p:txBody>
          <a:bodyPr vert="horz" lIns="91440" tIns="45720" rIns="91440" bIns="45720" rtlCol="0" anchor="t">
            <a:normAutofit lnSpcReduction="10000"/>
          </a:bodyPr>
          <a:lstStyle/>
          <a:p>
            <a:r>
              <a:rPr lang="en-US" sz="1700" dirty="0">
                <a:latin typeface="Aptos"/>
                <a:ea typeface="Calibri"/>
                <a:cs typeface="Calibri"/>
              </a:rPr>
              <a:t>For the two groups still experiencing disproportionate impact, Black/African American and Latinx/Hispanic students, the course success rate has consistently increased over the last four years.</a:t>
            </a:r>
          </a:p>
          <a:p>
            <a:r>
              <a:rPr lang="en-US" sz="1700" dirty="0">
                <a:latin typeface="Aptos"/>
                <a:ea typeface="Calibri"/>
                <a:cs typeface="Calibri"/>
              </a:rPr>
              <a:t>For </a:t>
            </a:r>
            <a:r>
              <a:rPr lang="en-US" sz="1700" b="1" dirty="0">
                <a:latin typeface="Aptos"/>
                <a:ea typeface="Calibri"/>
                <a:cs typeface="Calibri"/>
              </a:rPr>
              <a:t>Black/African American students </a:t>
            </a:r>
            <a:r>
              <a:rPr lang="en-US" sz="1700" dirty="0">
                <a:latin typeface="Aptos"/>
                <a:ea typeface="Calibri"/>
                <a:cs typeface="Calibri"/>
              </a:rPr>
              <a:t>the course success rate has statistically significantly and substantially increased from 65.1% in 2021-2022, to 72.2% in 2024-2025, a 7.1% increase (</a:t>
            </a:r>
            <a:r>
              <a:rPr lang="en-US" sz="1700" b="1" dirty="0">
                <a:latin typeface="Aptos"/>
                <a:ea typeface="Calibri"/>
                <a:cs typeface="Calibri"/>
              </a:rPr>
              <a:t>p &lt; .001, ES = .15</a:t>
            </a:r>
            <a:r>
              <a:rPr lang="en-US" sz="1700" dirty="0">
                <a:latin typeface="Aptos"/>
                <a:ea typeface="Calibri"/>
                <a:cs typeface="Calibri"/>
              </a:rPr>
              <a:t>). </a:t>
            </a:r>
          </a:p>
          <a:p>
            <a:r>
              <a:rPr lang="en-US" sz="1700" dirty="0">
                <a:latin typeface="Aptos"/>
                <a:ea typeface="Calibri"/>
                <a:cs typeface="Calibri"/>
              </a:rPr>
              <a:t>For </a:t>
            </a:r>
            <a:r>
              <a:rPr lang="en-US" sz="1700" b="1" dirty="0">
                <a:latin typeface="Aptos"/>
                <a:ea typeface="Calibri"/>
                <a:cs typeface="Calibri"/>
              </a:rPr>
              <a:t>Latinx/Hispanic students </a:t>
            </a:r>
            <a:r>
              <a:rPr lang="en-US" sz="1700" dirty="0">
                <a:latin typeface="Aptos"/>
                <a:ea typeface="Calibri"/>
                <a:cs typeface="Calibri"/>
              </a:rPr>
              <a:t>the course success rate has statistically significantly and substantially increased from 69.6% in 2021-2022, to 77.1% in 2024-2025, a 7.5% increase (</a:t>
            </a:r>
            <a:r>
              <a:rPr lang="en-US" sz="1700" b="1" dirty="0">
                <a:latin typeface="Aptos"/>
                <a:ea typeface="Calibri"/>
                <a:cs typeface="Calibri"/>
              </a:rPr>
              <a:t>p &lt; .001, ES = .17</a:t>
            </a:r>
            <a:r>
              <a:rPr lang="en-US" sz="1700" dirty="0">
                <a:latin typeface="Aptos"/>
                <a:ea typeface="Calibri"/>
                <a:cs typeface="Calibri"/>
              </a:rPr>
              <a:t>). </a:t>
            </a:r>
          </a:p>
        </p:txBody>
      </p:sp>
      <p:graphicFrame>
        <p:nvGraphicFramePr>
          <p:cNvPr id="6" name="Chart 5">
            <a:extLst>
              <a:ext uri="{FF2B5EF4-FFF2-40B4-BE49-F238E27FC236}">
                <a16:creationId xmlns:a16="http://schemas.microsoft.com/office/drawing/2014/main" id="{8CE97DF8-0684-932F-C3EE-641B56BBB447}"/>
              </a:ext>
            </a:extLst>
          </p:cNvPr>
          <p:cNvGraphicFramePr/>
          <p:nvPr/>
        </p:nvGraphicFramePr>
        <p:xfrm>
          <a:off x="224175" y="787114"/>
          <a:ext cx="5686979" cy="5175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9331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D84E-32FF-717D-8CE5-AD8596832C71}"/>
              </a:ext>
            </a:extLst>
          </p:cNvPr>
          <p:cNvSpPr>
            <a:spLocks noGrp="1"/>
          </p:cNvSpPr>
          <p:nvPr>
            <p:ph type="title"/>
          </p:nvPr>
        </p:nvSpPr>
        <p:spPr/>
        <p:txBody>
          <a:bodyPr/>
          <a:lstStyle/>
          <a:p>
            <a:r>
              <a:rPr lang="en-US" dirty="0"/>
              <a:t>Great Job with Creating New Programs</a:t>
            </a:r>
          </a:p>
        </p:txBody>
      </p:sp>
      <p:sp>
        <p:nvSpPr>
          <p:cNvPr id="3" name="Content Placeholder 2">
            <a:extLst>
              <a:ext uri="{FF2B5EF4-FFF2-40B4-BE49-F238E27FC236}">
                <a16:creationId xmlns:a16="http://schemas.microsoft.com/office/drawing/2014/main" id="{759261D6-916C-2B87-CF34-AF9B2DAFA19F}"/>
              </a:ext>
            </a:extLst>
          </p:cNvPr>
          <p:cNvSpPr>
            <a:spLocks noGrp="1"/>
          </p:cNvSpPr>
          <p:nvPr>
            <p:ph idx="1"/>
          </p:nvPr>
        </p:nvSpPr>
        <p:spPr/>
        <p:txBody>
          <a:bodyPr>
            <a:normAutofit lnSpcReduction="10000"/>
          </a:bodyPr>
          <a:lstStyle/>
          <a:p>
            <a:r>
              <a:rPr lang="en-US" dirty="0"/>
              <a:t>9 students graduated in the spring with a Bachelor’s of Science in Respiratory Care</a:t>
            </a:r>
          </a:p>
          <a:p>
            <a:r>
              <a:rPr lang="en-US" dirty="0"/>
              <a:t>In 2024-2025 Created the following new programs</a:t>
            </a:r>
          </a:p>
          <a:p>
            <a:pPr lvl="1"/>
            <a:r>
              <a:rPr lang="en-US" dirty="0"/>
              <a:t>Phlebotomy Technician Certificate (Non-Credit)</a:t>
            </a:r>
          </a:p>
          <a:p>
            <a:pPr lvl="1"/>
            <a:r>
              <a:rPr lang="en-US" dirty="0"/>
              <a:t>Personal Trainer Certificate (Non-Credit)</a:t>
            </a:r>
          </a:p>
          <a:p>
            <a:pPr lvl="1"/>
            <a:r>
              <a:rPr lang="en-US" dirty="0"/>
              <a:t>Basic Spanish Language</a:t>
            </a:r>
          </a:p>
          <a:p>
            <a:pPr lvl="1"/>
            <a:r>
              <a:rPr lang="en-US" dirty="0"/>
              <a:t>Library Support Staff</a:t>
            </a:r>
          </a:p>
          <a:p>
            <a:pPr lvl="1"/>
            <a:r>
              <a:rPr lang="en-US" dirty="0"/>
              <a:t>Essential ASL and Deaf Culture for Customer Service Professionals (Non-Credit)</a:t>
            </a:r>
          </a:p>
          <a:p>
            <a:pPr lvl="1"/>
            <a:r>
              <a:rPr lang="en-US" dirty="0"/>
              <a:t>Technical Theatre Certificate</a:t>
            </a:r>
          </a:p>
          <a:p>
            <a:pPr lvl="1"/>
            <a:r>
              <a:rPr lang="en-US" dirty="0"/>
              <a:t>Mathematics for Medical Professionals (Non-Credit)</a:t>
            </a:r>
          </a:p>
        </p:txBody>
      </p:sp>
    </p:spTree>
    <p:extLst>
      <p:ext uri="{BB962C8B-B14F-4D97-AF65-F5344CB8AC3E}">
        <p14:creationId xmlns:p14="http://schemas.microsoft.com/office/powerpoint/2010/main" val="87035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0A3BE2-8E15-AD90-B161-2E30D648C881}"/>
              </a:ext>
            </a:extLst>
          </p:cNvPr>
          <p:cNvSpPr>
            <a:spLocks noGrp="1"/>
          </p:cNvSpPr>
          <p:nvPr>
            <p:ph type="title"/>
          </p:nvPr>
        </p:nvSpPr>
        <p:spPr>
          <a:xfrm>
            <a:off x="838201" y="486727"/>
            <a:ext cx="8852452" cy="651965"/>
          </a:xfrm>
        </p:spPr>
        <p:txBody>
          <a:bodyPr>
            <a:noAutofit/>
          </a:bodyPr>
          <a:lstStyle/>
          <a:p>
            <a:r>
              <a:rPr lang="en-US"/>
              <a:t>Great Job on the ACCJC Institutional Self-Evaluation</a:t>
            </a:r>
          </a:p>
        </p:txBody>
      </p:sp>
      <p:graphicFrame>
        <p:nvGraphicFramePr>
          <p:cNvPr id="9" name="Content Placeholder 2">
            <a:extLst>
              <a:ext uri="{FF2B5EF4-FFF2-40B4-BE49-F238E27FC236}">
                <a16:creationId xmlns:a16="http://schemas.microsoft.com/office/drawing/2014/main" id="{DA079B81-5F4F-9EDB-CCF2-F0EA5B0033AB}"/>
              </a:ext>
            </a:extLst>
          </p:cNvPr>
          <p:cNvGraphicFramePr>
            <a:graphicFrameLocks noGrp="1"/>
          </p:cNvGraphicFramePr>
          <p:nvPr>
            <p:ph idx="1"/>
          </p:nvPr>
        </p:nvGraphicFramePr>
        <p:xfrm>
          <a:off x="838200" y="1434952"/>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1B3801D-A628-E5C5-A664-EFA113BAF74C}"/>
              </a:ext>
            </a:extLst>
          </p:cNvPr>
          <p:cNvPicPr>
            <a:picLocks noChangeAspect="1"/>
          </p:cNvPicPr>
          <p:nvPr/>
        </p:nvPicPr>
        <p:blipFill>
          <a:blip r:embed="rId8"/>
          <a:stretch>
            <a:fillRect/>
          </a:stretch>
        </p:blipFill>
        <p:spPr>
          <a:xfrm>
            <a:off x="838200" y="2057546"/>
            <a:ext cx="325096" cy="333676"/>
          </a:xfrm>
          <a:prstGeom prst="rect">
            <a:avLst/>
          </a:prstGeom>
        </p:spPr>
      </p:pic>
    </p:spTree>
    <p:extLst>
      <p:ext uri="{BB962C8B-B14F-4D97-AF65-F5344CB8AC3E}">
        <p14:creationId xmlns:p14="http://schemas.microsoft.com/office/powerpoint/2010/main" val="41735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0FF7EC-26B4-AD4E-3D0E-B2D32944B51D}"/>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8FD96C8F-0CCC-EB10-2836-DF2090E90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6ECB3D9-0EDF-F552-920F-64C5A6D6A58B}"/>
              </a:ext>
            </a:extLst>
          </p:cNvPr>
          <p:cNvSpPr>
            <a:spLocks noGrp="1"/>
          </p:cNvSpPr>
          <p:nvPr>
            <p:ph type="title"/>
          </p:nvPr>
        </p:nvSpPr>
        <p:spPr>
          <a:xfrm>
            <a:off x="5297762" y="1"/>
            <a:ext cx="6251110" cy="4409266"/>
          </a:xfrm>
        </p:spPr>
        <p:txBody>
          <a:bodyPr vert="horz" lIns="91440" tIns="45720" rIns="91440" bIns="45720" rtlCol="0" anchor="b">
            <a:noAutofit/>
          </a:bodyPr>
          <a:lstStyle/>
          <a:p>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Fatima Call</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a:t>
            </a:r>
            <a:br>
              <a:rPr lang="en-US" sz="3300" b="1" dirty="0">
                <a:latin typeface="Gill Sans MT" panose="020B0502020104020203" pitchFamily="34" charset="0"/>
              </a:rPr>
            </a:br>
            <a:r>
              <a:rPr lang="en-US" sz="3300" b="1" dirty="0">
                <a:latin typeface="Gill Sans MT" panose="020B0502020104020203" pitchFamily="34" charset="0"/>
              </a:rPr>
              <a:t>Multimedia</a:t>
            </a:r>
            <a:br>
              <a:rPr lang="en-US" sz="3300" b="1" dirty="0">
                <a:latin typeface="Gill Sans MT" panose="020B0502020104020203" pitchFamily="34" charset="0"/>
              </a:rPr>
            </a:br>
            <a:endParaRPr lang="en-US" sz="3300" b="1" dirty="0">
              <a:latin typeface="Gill Sans MT" panose="020B0502020104020203" pitchFamily="34" charset="0"/>
            </a:endParaRPr>
          </a:p>
        </p:txBody>
      </p:sp>
      <p:pic>
        <p:nvPicPr>
          <p:cNvPr id="8" name="Picture Placeholder 2">
            <a:extLst>
              <a:ext uri="{FF2B5EF4-FFF2-40B4-BE49-F238E27FC236}">
                <a16:creationId xmlns:a16="http://schemas.microsoft.com/office/drawing/2014/main" id="{6EED7307-3947-30AA-2AAA-1C130FC3819D}"/>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8BA9D9F4-C7D8-D801-9FB3-E21FEA69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2E185-601D-943A-8D39-2122FC44FDA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02FEFD0-881B-5A9E-6FCA-76407A84A4CF}"/>
              </a:ext>
            </a:extLst>
          </p:cNvPr>
          <p:cNvSpPr>
            <a:spLocks noGrp="1"/>
          </p:cNvSpPr>
          <p:nvPr>
            <p:ph type="title"/>
          </p:nvPr>
        </p:nvSpPr>
        <p:spPr>
          <a:xfrm>
            <a:off x="838201" y="486727"/>
            <a:ext cx="8852452" cy="651965"/>
          </a:xfrm>
        </p:spPr>
        <p:txBody>
          <a:bodyPr>
            <a:noAutofit/>
          </a:bodyPr>
          <a:lstStyle/>
          <a:p>
            <a:r>
              <a:rPr lang="en-US"/>
              <a:t>Great Job on the ACCJC Institutional Self-Evaluation</a:t>
            </a:r>
          </a:p>
        </p:txBody>
      </p:sp>
      <p:graphicFrame>
        <p:nvGraphicFramePr>
          <p:cNvPr id="9" name="Content Placeholder 2">
            <a:extLst>
              <a:ext uri="{FF2B5EF4-FFF2-40B4-BE49-F238E27FC236}">
                <a16:creationId xmlns:a16="http://schemas.microsoft.com/office/drawing/2014/main" id="{1F2696D1-7A55-FB8F-EF73-2DD27D94CB8E}"/>
              </a:ext>
            </a:extLst>
          </p:cNvPr>
          <p:cNvGraphicFramePr>
            <a:graphicFrameLocks noGrp="1"/>
          </p:cNvGraphicFramePr>
          <p:nvPr>
            <p:ph idx="1"/>
          </p:nvPr>
        </p:nvGraphicFramePr>
        <p:xfrm>
          <a:off x="838200" y="1434952"/>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3427505-3FB2-B83D-5107-D9A105D6F77C}"/>
              </a:ext>
            </a:extLst>
          </p:cNvPr>
          <p:cNvPicPr>
            <a:picLocks noChangeAspect="1"/>
          </p:cNvPicPr>
          <p:nvPr/>
        </p:nvPicPr>
        <p:blipFill>
          <a:blip r:embed="rId8"/>
          <a:stretch>
            <a:fillRect/>
          </a:stretch>
        </p:blipFill>
        <p:spPr>
          <a:xfrm>
            <a:off x="838200" y="2057546"/>
            <a:ext cx="325096" cy="333676"/>
          </a:xfrm>
          <a:prstGeom prst="rect">
            <a:avLst/>
          </a:prstGeom>
        </p:spPr>
      </p:pic>
      <p:pic>
        <p:nvPicPr>
          <p:cNvPr id="4" name="Picture 3">
            <a:extLst>
              <a:ext uri="{FF2B5EF4-FFF2-40B4-BE49-F238E27FC236}">
                <a16:creationId xmlns:a16="http://schemas.microsoft.com/office/drawing/2014/main" id="{6871E68F-2513-F37A-0097-23FF48426E99}"/>
              </a:ext>
            </a:extLst>
          </p:cNvPr>
          <p:cNvPicPr>
            <a:picLocks noChangeAspect="1"/>
          </p:cNvPicPr>
          <p:nvPr/>
        </p:nvPicPr>
        <p:blipFill>
          <a:blip r:embed="rId8"/>
          <a:stretch>
            <a:fillRect/>
          </a:stretch>
        </p:blipFill>
        <p:spPr>
          <a:xfrm>
            <a:off x="1848729" y="4756198"/>
            <a:ext cx="325096" cy="333676"/>
          </a:xfrm>
          <a:prstGeom prst="rect">
            <a:avLst/>
          </a:prstGeom>
        </p:spPr>
      </p:pic>
    </p:spTree>
    <p:extLst>
      <p:ext uri="{BB962C8B-B14F-4D97-AF65-F5344CB8AC3E}">
        <p14:creationId xmlns:p14="http://schemas.microsoft.com/office/powerpoint/2010/main" val="944015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D053-A5B3-EE18-85BD-B6BBE18147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5176FA-6F32-5F4F-9CCA-F850C166CE70}"/>
              </a:ext>
            </a:extLst>
          </p:cNvPr>
          <p:cNvSpPr>
            <a:spLocks noGrp="1"/>
          </p:cNvSpPr>
          <p:nvPr>
            <p:ph type="title"/>
          </p:nvPr>
        </p:nvSpPr>
        <p:spPr>
          <a:xfrm>
            <a:off x="838201" y="486727"/>
            <a:ext cx="8852452" cy="651965"/>
          </a:xfrm>
        </p:spPr>
        <p:txBody>
          <a:bodyPr>
            <a:noAutofit/>
          </a:bodyPr>
          <a:lstStyle/>
          <a:p>
            <a:r>
              <a:rPr lang="en-US"/>
              <a:t>Great Job on the ACCJC Institutional Self-Evaluation</a:t>
            </a:r>
          </a:p>
        </p:txBody>
      </p:sp>
      <p:graphicFrame>
        <p:nvGraphicFramePr>
          <p:cNvPr id="9" name="Content Placeholder 2">
            <a:extLst>
              <a:ext uri="{FF2B5EF4-FFF2-40B4-BE49-F238E27FC236}">
                <a16:creationId xmlns:a16="http://schemas.microsoft.com/office/drawing/2014/main" id="{D0A9FF5F-2B06-8DCA-6ABD-5E05C29FEDAD}"/>
              </a:ext>
            </a:extLst>
          </p:cNvPr>
          <p:cNvGraphicFramePr>
            <a:graphicFrameLocks noGrp="1"/>
          </p:cNvGraphicFramePr>
          <p:nvPr>
            <p:ph idx="1"/>
          </p:nvPr>
        </p:nvGraphicFramePr>
        <p:xfrm>
          <a:off x="838200" y="1434952"/>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CB762CF-52EE-AC2A-B698-6CE420A1B5BE}"/>
              </a:ext>
            </a:extLst>
          </p:cNvPr>
          <p:cNvPicPr>
            <a:picLocks noChangeAspect="1"/>
          </p:cNvPicPr>
          <p:nvPr/>
        </p:nvPicPr>
        <p:blipFill>
          <a:blip r:embed="rId8"/>
          <a:stretch>
            <a:fillRect/>
          </a:stretch>
        </p:blipFill>
        <p:spPr>
          <a:xfrm>
            <a:off x="838200" y="2057546"/>
            <a:ext cx="325096" cy="333676"/>
          </a:xfrm>
          <a:prstGeom prst="rect">
            <a:avLst/>
          </a:prstGeom>
        </p:spPr>
      </p:pic>
      <p:pic>
        <p:nvPicPr>
          <p:cNvPr id="4" name="Picture 3">
            <a:extLst>
              <a:ext uri="{FF2B5EF4-FFF2-40B4-BE49-F238E27FC236}">
                <a16:creationId xmlns:a16="http://schemas.microsoft.com/office/drawing/2014/main" id="{5D553BD2-4911-9B45-AE8D-6E2F8FE7ECD6}"/>
              </a:ext>
            </a:extLst>
          </p:cNvPr>
          <p:cNvPicPr>
            <a:picLocks noChangeAspect="1"/>
          </p:cNvPicPr>
          <p:nvPr/>
        </p:nvPicPr>
        <p:blipFill>
          <a:blip r:embed="rId8"/>
          <a:stretch>
            <a:fillRect/>
          </a:stretch>
        </p:blipFill>
        <p:spPr>
          <a:xfrm>
            <a:off x="1848729" y="4756198"/>
            <a:ext cx="325096" cy="333676"/>
          </a:xfrm>
          <a:prstGeom prst="rect">
            <a:avLst/>
          </a:prstGeom>
        </p:spPr>
      </p:pic>
      <p:pic>
        <p:nvPicPr>
          <p:cNvPr id="5" name="Picture 4">
            <a:extLst>
              <a:ext uri="{FF2B5EF4-FFF2-40B4-BE49-F238E27FC236}">
                <a16:creationId xmlns:a16="http://schemas.microsoft.com/office/drawing/2014/main" id="{588FC41A-EBB3-05C0-7ABC-CE3410B03491}"/>
              </a:ext>
            </a:extLst>
          </p:cNvPr>
          <p:cNvPicPr>
            <a:picLocks noChangeAspect="1"/>
          </p:cNvPicPr>
          <p:nvPr/>
        </p:nvPicPr>
        <p:blipFill>
          <a:blip r:embed="rId8"/>
          <a:stretch>
            <a:fillRect/>
          </a:stretch>
        </p:blipFill>
        <p:spPr>
          <a:xfrm>
            <a:off x="2946009" y="2057546"/>
            <a:ext cx="325096" cy="333676"/>
          </a:xfrm>
          <a:prstGeom prst="rect">
            <a:avLst/>
          </a:prstGeom>
        </p:spPr>
      </p:pic>
    </p:spTree>
    <p:extLst>
      <p:ext uri="{BB962C8B-B14F-4D97-AF65-F5344CB8AC3E}">
        <p14:creationId xmlns:p14="http://schemas.microsoft.com/office/powerpoint/2010/main" val="3791520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466F-5222-BAC9-4BB9-7380D76D9C9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95EA4A-03F9-BFAC-A32C-D339ABF6E1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75BC592-E38E-8186-E39B-DCA03D97301B}"/>
              </a:ext>
            </a:extLst>
          </p:cNvPr>
          <p:cNvSpPr txBox="1"/>
          <p:nvPr/>
        </p:nvSpPr>
        <p:spPr>
          <a:xfrm>
            <a:off x="3644030" y="3848128"/>
            <a:ext cx="5132675" cy="369332"/>
          </a:xfrm>
          <a:prstGeom prst="rect">
            <a:avLst/>
          </a:prstGeom>
          <a:noFill/>
        </p:spPr>
        <p:txBody>
          <a:bodyPr wrap="square" lIns="0" tIns="0" rIns="0" bIns="0" rtlCol="0">
            <a:spAutoFit/>
          </a:bodyPr>
          <a:lstStyle/>
          <a:p>
            <a:r>
              <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rPr>
              <a:t>Fall 2025</a:t>
            </a:r>
          </a:p>
        </p:txBody>
      </p:sp>
      <p:cxnSp>
        <p:nvCxnSpPr>
          <p:cNvPr id="13" name="Straight Connector 12">
            <a:extLst>
              <a:ext uri="{FF2B5EF4-FFF2-40B4-BE49-F238E27FC236}">
                <a16:creationId xmlns:a16="http://schemas.microsoft.com/office/drawing/2014/main" id="{84945948-32A2-407B-4893-E70EF4D89A41}"/>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
        <p:nvSpPr>
          <p:cNvPr id="3" name="Title 1">
            <a:extLst>
              <a:ext uri="{FF2B5EF4-FFF2-40B4-BE49-F238E27FC236}">
                <a16:creationId xmlns:a16="http://schemas.microsoft.com/office/drawing/2014/main" id="{8E6CD462-09A4-C91D-2D2E-CF6E9F4E268B}"/>
              </a:ext>
            </a:extLst>
          </p:cNvPr>
          <p:cNvSpPr txBox="1">
            <a:spLocks/>
          </p:cNvSpPr>
          <p:nvPr/>
        </p:nvSpPr>
        <p:spPr>
          <a:xfrm>
            <a:off x="3565372" y="2783840"/>
            <a:ext cx="8508641" cy="8988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solidFill>
                  <a:schemeClr val="bg1"/>
                </a:solidFill>
                <a:latin typeface="Times New Roman" panose="02020603050405020304" pitchFamily="18" charset="0"/>
                <a:cs typeface="Times New Roman" panose="02020603050405020304" pitchFamily="18" charset="0"/>
              </a:rPr>
              <a:t>Student Services Update</a:t>
            </a:r>
          </a:p>
        </p:txBody>
      </p:sp>
    </p:spTree>
    <p:extLst>
      <p:ext uri="{BB962C8B-B14F-4D97-AF65-F5344CB8AC3E}">
        <p14:creationId xmlns:p14="http://schemas.microsoft.com/office/powerpoint/2010/main" val="3869346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F826-D3A9-14D7-518C-55B2A2C83754}"/>
              </a:ext>
            </a:extLst>
          </p:cNvPr>
          <p:cNvSpPr>
            <a:spLocks noGrp="1"/>
          </p:cNvSpPr>
          <p:nvPr>
            <p:ph type="title"/>
          </p:nvPr>
        </p:nvSpPr>
        <p:spPr/>
        <p:txBody>
          <a:bodyPr/>
          <a:lstStyle/>
          <a:p>
            <a:r>
              <a:rPr lang="en-US" sz="3600" b="1">
                <a:latin typeface="Times New Roman" panose="02020603050405020304" pitchFamily="18" charset="0"/>
                <a:cs typeface="Times New Roman" panose="02020603050405020304" pitchFamily="18" charset="0"/>
              </a:rPr>
              <a:t>Multicultural Center </a:t>
            </a: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D1AEC46-8E97-553B-70B4-12785641FE43}"/>
              </a:ext>
            </a:extLst>
          </p:cNvPr>
          <p:cNvSpPr>
            <a:spLocks noGrp="1"/>
          </p:cNvSpPr>
          <p:nvPr>
            <p:ph idx="1"/>
          </p:nvPr>
        </p:nvSpPr>
        <p:spPr>
          <a:xfrm>
            <a:off x="838200" y="1825625"/>
            <a:ext cx="5690419" cy="4351338"/>
          </a:xfrm>
        </p:spPr>
        <p:txBody>
          <a:bodyPr>
            <a:normAutofit/>
          </a:bodyPr>
          <a:lstStyle/>
          <a:p>
            <a:r>
              <a:rPr lang="en-US" sz="2600" dirty="0"/>
              <a:t>Will be a space to celebrate cultural diversity and promote inclusivity.</a:t>
            </a:r>
          </a:p>
          <a:p>
            <a:endParaRPr lang="en-US" sz="2600" dirty="0"/>
          </a:p>
          <a:p>
            <a:r>
              <a:rPr lang="en-US" sz="2600" dirty="0"/>
              <a:t>It will provide a safe space for dialogue, connection, and belonging.</a:t>
            </a:r>
          </a:p>
          <a:p>
            <a:endParaRPr lang="en-US" sz="2600" dirty="0"/>
          </a:p>
          <a:p>
            <a:r>
              <a:rPr lang="en-US" sz="2600" dirty="0"/>
              <a:t>It will help us strengthen persistence, retention, and completion.</a:t>
            </a:r>
          </a:p>
          <a:p>
            <a:pPr marL="0" indent="0">
              <a:buNone/>
            </a:pPr>
            <a:endParaRPr lang="en-US" b="1" dirty="0"/>
          </a:p>
        </p:txBody>
      </p:sp>
      <p:pic>
        <p:nvPicPr>
          <p:cNvPr id="7" name="Picture 6">
            <a:extLst>
              <a:ext uri="{FF2B5EF4-FFF2-40B4-BE49-F238E27FC236}">
                <a16:creationId xmlns:a16="http://schemas.microsoft.com/office/drawing/2014/main" id="{980A56A0-1BE7-D4A2-BF25-97CD2BA4F1DF}"/>
              </a:ext>
            </a:extLst>
          </p:cNvPr>
          <p:cNvPicPr>
            <a:picLocks noChangeAspect="1"/>
          </p:cNvPicPr>
          <p:nvPr/>
        </p:nvPicPr>
        <p:blipFill rotWithShape="1">
          <a:blip r:embed="rId3"/>
          <a:srcRect l="6172" t="3566" r="7048" b="2"/>
          <a:stretch/>
        </p:blipFill>
        <p:spPr>
          <a:xfrm>
            <a:off x="6637517" y="1222871"/>
            <a:ext cx="4929098" cy="4587230"/>
          </a:xfrm>
          <a:prstGeom prst="rect">
            <a:avLst/>
          </a:prstGeom>
        </p:spPr>
      </p:pic>
    </p:spTree>
    <p:extLst>
      <p:ext uri="{BB962C8B-B14F-4D97-AF65-F5344CB8AC3E}">
        <p14:creationId xmlns:p14="http://schemas.microsoft.com/office/powerpoint/2010/main" val="3024308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3857-38AF-E1B6-6DCA-C326E8EFDB47}"/>
              </a:ext>
            </a:extLst>
          </p:cNvPr>
          <p:cNvSpPr>
            <a:spLocks noGrp="1"/>
          </p:cNvSpPr>
          <p:nvPr>
            <p:ph type="title"/>
          </p:nvPr>
        </p:nvSpPr>
        <p:spPr>
          <a:xfrm>
            <a:off x="838201" y="365125"/>
            <a:ext cx="4568686" cy="1938076"/>
          </a:xfrm>
        </p:spPr>
        <p:txBody>
          <a:bodyPr>
            <a:normAutofit/>
          </a:bodyPr>
          <a:lstStyle/>
          <a:p>
            <a:r>
              <a:rPr lang="en-US" sz="3600" b="1" dirty="0">
                <a:latin typeface="Times New Roman" panose="02020603050405020304" pitchFamily="18" charset="0"/>
                <a:cs typeface="Times New Roman" panose="02020603050405020304" pitchFamily="18" charset="0"/>
              </a:rPr>
              <a:t>Basic Needs Center Expansion </a:t>
            </a:r>
          </a:p>
        </p:txBody>
      </p:sp>
      <p:sp>
        <p:nvSpPr>
          <p:cNvPr id="11" name="Content Placeholder 10">
            <a:extLst>
              <a:ext uri="{FF2B5EF4-FFF2-40B4-BE49-F238E27FC236}">
                <a16:creationId xmlns:a16="http://schemas.microsoft.com/office/drawing/2014/main" id="{46CBC1EA-11F4-7D4A-736E-2E112F787B18}"/>
              </a:ext>
            </a:extLst>
          </p:cNvPr>
          <p:cNvSpPr>
            <a:spLocks noGrp="1"/>
          </p:cNvSpPr>
          <p:nvPr>
            <p:ph idx="1"/>
          </p:nvPr>
        </p:nvSpPr>
        <p:spPr>
          <a:xfrm>
            <a:off x="838201" y="2192595"/>
            <a:ext cx="4880412" cy="4473676"/>
          </a:xfrm>
        </p:spPr>
        <p:txBody>
          <a:bodyPr>
            <a:normAutofit fontScale="70000" lnSpcReduction="20000"/>
          </a:bodyPr>
          <a:lstStyle/>
          <a:p>
            <a:pPr marL="0" indent="0">
              <a:lnSpc>
                <a:spcPct val="110000"/>
              </a:lnSpc>
              <a:buNone/>
            </a:pPr>
            <a:r>
              <a:rPr lang="en-US" sz="2600" b="1" dirty="0"/>
              <a:t>2024-25 Food Pantry Usage </a:t>
            </a:r>
          </a:p>
          <a:p>
            <a:pPr lvl="1">
              <a:lnSpc>
                <a:spcPct val="110000"/>
              </a:lnSpc>
            </a:pPr>
            <a:r>
              <a:rPr lang="en-US" sz="2600" dirty="0"/>
              <a:t>13,130 total visits</a:t>
            </a:r>
          </a:p>
          <a:p>
            <a:pPr lvl="1">
              <a:lnSpc>
                <a:spcPct val="110000"/>
              </a:lnSpc>
            </a:pPr>
            <a:r>
              <a:rPr lang="en-US" sz="2600" dirty="0"/>
              <a:t>Over 400 Holiday Box Distributions</a:t>
            </a:r>
          </a:p>
          <a:p>
            <a:pPr lvl="1">
              <a:lnSpc>
                <a:spcPct val="110000"/>
              </a:lnSpc>
            </a:pPr>
            <a:r>
              <a:rPr lang="en-US" sz="2600" dirty="0"/>
              <a:t>Over 500 Farm Fresh Box Distributions </a:t>
            </a:r>
          </a:p>
          <a:p>
            <a:pPr lvl="1">
              <a:lnSpc>
                <a:spcPct val="110000"/>
              </a:lnSpc>
            </a:pPr>
            <a:r>
              <a:rPr lang="en-US" sz="2600" dirty="0"/>
              <a:t>100 Emergency Bags with food items + solar phone chargers + insulated cooler </a:t>
            </a:r>
          </a:p>
          <a:p>
            <a:pPr lvl="1">
              <a:lnSpc>
                <a:spcPct val="110000"/>
              </a:lnSpc>
            </a:pPr>
            <a:r>
              <a:rPr lang="en-US" sz="2600" dirty="0"/>
              <a:t>Served over 515 Meals </a:t>
            </a:r>
          </a:p>
          <a:p>
            <a:pPr marL="0" indent="0">
              <a:lnSpc>
                <a:spcPct val="110000"/>
              </a:lnSpc>
              <a:buNone/>
            </a:pPr>
            <a:r>
              <a:rPr lang="en-US" sz="2600" b="1" dirty="0"/>
              <a:t>Gift Cards</a:t>
            </a:r>
          </a:p>
          <a:p>
            <a:pPr lvl="1">
              <a:lnSpc>
                <a:spcPct val="110000"/>
              </a:lnSpc>
            </a:pPr>
            <a:r>
              <a:rPr lang="en-US" sz="2600" dirty="0"/>
              <a:t>Bus Passes</a:t>
            </a:r>
          </a:p>
          <a:p>
            <a:pPr lvl="1">
              <a:lnSpc>
                <a:spcPct val="110000"/>
              </a:lnSpc>
            </a:pPr>
            <a:r>
              <a:rPr lang="en-US" sz="2600" dirty="0"/>
              <a:t>Gas Cards</a:t>
            </a:r>
          </a:p>
          <a:p>
            <a:pPr lvl="1">
              <a:lnSpc>
                <a:spcPct val="110000"/>
              </a:lnSpc>
            </a:pPr>
            <a:r>
              <a:rPr lang="en-US" sz="2600" dirty="0"/>
              <a:t>Groceries Gift Cards  </a:t>
            </a:r>
          </a:p>
          <a:p>
            <a:pPr marL="0" indent="0">
              <a:lnSpc>
                <a:spcPct val="110000"/>
              </a:lnSpc>
              <a:buNone/>
            </a:pPr>
            <a:r>
              <a:rPr lang="en-US" sz="2600" b="1" dirty="0"/>
              <a:t>Clothing Programs</a:t>
            </a:r>
          </a:p>
          <a:p>
            <a:pPr lvl="1">
              <a:lnSpc>
                <a:spcPct val="110000"/>
              </a:lnSpc>
            </a:pPr>
            <a:r>
              <a:rPr lang="en-US" sz="2600" dirty="0"/>
              <a:t>Gift cards to Kohls or JCPenney</a:t>
            </a:r>
          </a:p>
          <a:p>
            <a:pPr lvl="1">
              <a:lnSpc>
                <a:spcPct val="110000"/>
              </a:lnSpc>
            </a:pPr>
            <a:r>
              <a:rPr lang="en-US" sz="2600" dirty="0"/>
              <a:t>Laundry Vouchers </a:t>
            </a:r>
          </a:p>
        </p:txBody>
      </p:sp>
      <p:pic>
        <p:nvPicPr>
          <p:cNvPr id="7" name="Picture 6" descr="A room with shelves of snacks and a desk&#10;&#10;Description automatically generated">
            <a:extLst>
              <a:ext uri="{FF2B5EF4-FFF2-40B4-BE49-F238E27FC236}">
                <a16:creationId xmlns:a16="http://schemas.microsoft.com/office/drawing/2014/main" id="{9EDA50EB-7F86-BF66-1D37-C150669F6B51}"/>
              </a:ext>
            </a:extLst>
          </p:cNvPr>
          <p:cNvPicPr>
            <a:picLocks noChangeAspect="1"/>
          </p:cNvPicPr>
          <p:nvPr/>
        </p:nvPicPr>
        <p:blipFill>
          <a:blip r:embed="rId2" cstate="print">
            <a:extLst>
              <a:ext uri="{28A0092B-C50C-407E-A947-70E740481C1C}">
                <a14:useLocalDpi xmlns:a14="http://schemas.microsoft.com/office/drawing/2010/main" val="0"/>
              </a:ext>
            </a:extLst>
          </a:blip>
          <a:srcRect t="22472" r="-1" b="10161"/>
          <a:stretch>
            <a:fillRect/>
          </a:stretch>
        </p:blipFill>
        <p:spPr>
          <a:xfrm>
            <a:off x="5728770" y="-4"/>
            <a:ext cx="6463229"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Content Placeholder 4" descr="A room with shelves and shelves of food&#10;&#10;Description automatically generated">
            <a:extLst>
              <a:ext uri="{FF2B5EF4-FFF2-40B4-BE49-F238E27FC236}">
                <a16:creationId xmlns:a16="http://schemas.microsoft.com/office/drawing/2014/main" id="{9492AE74-71B7-4F09-50B9-0C04B27C2ADD}"/>
              </a:ext>
            </a:extLst>
          </p:cNvPr>
          <p:cNvPicPr>
            <a:picLocks noChangeAspect="1"/>
          </p:cNvPicPr>
          <p:nvPr/>
        </p:nvPicPr>
        <p:blipFill>
          <a:blip r:embed="rId3" cstate="print">
            <a:extLst>
              <a:ext uri="{28A0092B-C50C-407E-A947-70E740481C1C}">
                <a14:useLocalDpi xmlns:a14="http://schemas.microsoft.com/office/drawing/2010/main" val="0"/>
              </a:ext>
            </a:extLst>
          </a:blip>
          <a:srcRect t="28640" b="17028"/>
          <a:stretch>
            <a:fillRect/>
          </a:stretch>
        </p:blipFill>
        <p:spPr>
          <a:xfrm>
            <a:off x="5728771" y="3802961"/>
            <a:ext cx="6470338"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540623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F826-D3A9-14D7-518C-55B2A2C83754}"/>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New Rising Scholars Program</a:t>
            </a:r>
          </a:p>
        </p:txBody>
      </p:sp>
      <p:sp>
        <p:nvSpPr>
          <p:cNvPr id="3" name="Content Placeholder 2">
            <a:extLst>
              <a:ext uri="{FF2B5EF4-FFF2-40B4-BE49-F238E27FC236}">
                <a16:creationId xmlns:a16="http://schemas.microsoft.com/office/drawing/2014/main" id="{ED1AEC46-8E97-553B-70B4-12785641FE43}"/>
              </a:ext>
            </a:extLst>
          </p:cNvPr>
          <p:cNvSpPr>
            <a:spLocks noGrp="1"/>
          </p:cNvSpPr>
          <p:nvPr>
            <p:ph idx="1"/>
          </p:nvPr>
        </p:nvSpPr>
        <p:spPr>
          <a:xfrm>
            <a:off x="838200" y="1690688"/>
            <a:ext cx="11039168" cy="4680615"/>
          </a:xfrm>
        </p:spPr>
        <p:txBody>
          <a:bodyPr>
            <a:normAutofit fontScale="25000" lnSpcReduction="20000"/>
          </a:bodyPr>
          <a:lstStyle/>
          <a:p>
            <a:pPr marL="0" indent="0">
              <a:lnSpc>
                <a:spcPct val="170000"/>
              </a:lnSpc>
              <a:buNone/>
            </a:pPr>
            <a:r>
              <a:rPr lang="en-US" sz="8000" b="1" dirty="0"/>
              <a:t>Grant Cycle: 2025- 2028 					 </a:t>
            </a:r>
          </a:p>
          <a:p>
            <a:pPr lvl="1">
              <a:lnSpc>
                <a:spcPct val="170000"/>
              </a:lnSpc>
            </a:pPr>
            <a:r>
              <a:rPr lang="en-US" sz="7600" b="1" dirty="0"/>
              <a:t>Grant Allocation: $122,009 (for 3 years)  		Total $366,027</a:t>
            </a:r>
          </a:p>
          <a:p>
            <a:pPr marL="0" indent="0">
              <a:buNone/>
            </a:pPr>
            <a:r>
              <a:rPr lang="en-US" sz="8000" b="1" dirty="0"/>
              <a:t>Purpose:</a:t>
            </a:r>
          </a:p>
          <a:p>
            <a:pPr>
              <a:buFont typeface="Arial" panose="020B0604020202020204" pitchFamily="34" charset="0"/>
              <a:buChar char="•"/>
            </a:pPr>
            <a:r>
              <a:rPr lang="en-US" sz="8000" dirty="0"/>
              <a:t>Provide equitable access to higher education for students impacted by the justice system</a:t>
            </a:r>
          </a:p>
          <a:p>
            <a:pPr>
              <a:buFont typeface="Arial" panose="020B0604020202020204" pitchFamily="34" charset="0"/>
              <a:buChar char="•"/>
            </a:pPr>
            <a:r>
              <a:rPr lang="en-US" sz="8000" dirty="0"/>
              <a:t>Reduce barriers to enrollment, retention, and completion</a:t>
            </a:r>
          </a:p>
          <a:p>
            <a:pPr marL="0" indent="0">
              <a:buNone/>
            </a:pPr>
            <a:endParaRPr lang="en-US" sz="3200" b="1" dirty="0"/>
          </a:p>
          <a:p>
            <a:pPr marL="0" indent="0">
              <a:buNone/>
            </a:pPr>
            <a:r>
              <a:rPr lang="en-US" sz="8000" b="1" dirty="0"/>
              <a:t>Goals:</a:t>
            </a:r>
            <a:endParaRPr lang="en-US" sz="8000" dirty="0"/>
          </a:p>
          <a:p>
            <a:pPr>
              <a:buFont typeface="Arial" panose="020B0604020202020204" pitchFamily="34" charset="0"/>
              <a:buChar char="•"/>
            </a:pPr>
            <a:r>
              <a:rPr lang="en-US" sz="8000" dirty="0"/>
              <a:t>Build a sense of belonging and connection to campus</a:t>
            </a:r>
          </a:p>
          <a:p>
            <a:pPr>
              <a:buFont typeface="Arial" panose="020B0604020202020204" pitchFamily="34" charset="0"/>
              <a:buChar char="•"/>
            </a:pPr>
            <a:r>
              <a:rPr lang="en-US" sz="8000" dirty="0"/>
              <a:t>Increase persistence, retention, and completion rates</a:t>
            </a:r>
          </a:p>
          <a:p>
            <a:pPr>
              <a:buFont typeface="Arial" panose="020B0604020202020204" pitchFamily="34" charset="0"/>
              <a:buChar char="•"/>
            </a:pPr>
            <a:endParaRPr lang="en-US" sz="3600" b="1" dirty="0"/>
          </a:p>
          <a:p>
            <a:pPr marL="0" indent="0">
              <a:buNone/>
            </a:pPr>
            <a:r>
              <a:rPr lang="en-US" sz="8000" b="1" dirty="0"/>
              <a:t>Key Services:</a:t>
            </a:r>
            <a:endParaRPr lang="en-US" sz="8000" dirty="0"/>
          </a:p>
          <a:p>
            <a:pPr>
              <a:buFont typeface="Arial" panose="020B0604020202020204" pitchFamily="34" charset="0"/>
              <a:buChar char="•"/>
            </a:pPr>
            <a:r>
              <a:rPr lang="en-US" sz="8000" dirty="0"/>
              <a:t>Academic Counseling 		Priority registration </a:t>
            </a:r>
          </a:p>
          <a:p>
            <a:pPr>
              <a:buFont typeface="Arial" panose="020B0604020202020204" pitchFamily="34" charset="0"/>
              <a:buChar char="•"/>
            </a:pPr>
            <a:r>
              <a:rPr lang="en-US" sz="8000" dirty="0"/>
              <a:t>Peer mentoring 		Referrals to basic needs, housing, employment, and legal resources</a:t>
            </a:r>
            <a:endParaRPr lang="en-US" sz="7200" b="1" dirty="0"/>
          </a:p>
          <a:p>
            <a:endParaRPr lang="en-US" dirty="0"/>
          </a:p>
        </p:txBody>
      </p:sp>
    </p:spTree>
    <p:extLst>
      <p:ext uri="{BB962C8B-B14F-4D97-AF65-F5344CB8AC3E}">
        <p14:creationId xmlns:p14="http://schemas.microsoft.com/office/powerpoint/2010/main" val="3491794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42F-21AC-EA03-ADF8-64F35574F911}"/>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Dreamers Scholars Program </a:t>
            </a:r>
          </a:p>
        </p:txBody>
      </p:sp>
      <p:sp>
        <p:nvSpPr>
          <p:cNvPr id="3" name="Content Placeholder 2">
            <a:extLst>
              <a:ext uri="{FF2B5EF4-FFF2-40B4-BE49-F238E27FC236}">
                <a16:creationId xmlns:a16="http://schemas.microsoft.com/office/drawing/2014/main" id="{68D02574-971D-84CC-500A-A370D5294580}"/>
              </a:ext>
            </a:extLst>
          </p:cNvPr>
          <p:cNvSpPr>
            <a:spLocks noGrp="1"/>
          </p:cNvSpPr>
          <p:nvPr>
            <p:ph idx="1"/>
          </p:nvPr>
        </p:nvSpPr>
        <p:spPr>
          <a:xfrm>
            <a:off x="5053781" y="1690687"/>
            <a:ext cx="6300019" cy="4503636"/>
          </a:xfrm>
        </p:spPr>
        <p:txBody>
          <a:bodyPr>
            <a:normAutofit fontScale="25000" lnSpcReduction="20000"/>
          </a:bodyPr>
          <a:lstStyle/>
          <a:p>
            <a:pPr marL="0" marR="0" indent="0">
              <a:lnSpc>
                <a:spcPct val="170000"/>
              </a:lnSpc>
              <a:spcBef>
                <a:spcPts val="0"/>
              </a:spcBef>
              <a:spcAft>
                <a:spcPts val="0"/>
              </a:spcAft>
              <a:buNone/>
            </a:pP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Enrollment 2024-25: </a:t>
            </a:r>
            <a:endParaRPr lang="en-US" sz="5600" dirty="0">
              <a:effectLst/>
              <a:latin typeface="Aptos" panose="020B0004020202020204" pitchFamily="34" charset="0"/>
              <a:ea typeface="Aptos" panose="020B0004020202020204" pitchFamily="34" charset="0"/>
              <a:cs typeface="Aptos" panose="020B0004020202020204" pitchFamily="34" charset="0"/>
            </a:endParaRPr>
          </a:p>
          <a:p>
            <a:pPr lvl="1">
              <a:lnSpc>
                <a:spcPct val="170000"/>
              </a:lnSpc>
              <a:spcBef>
                <a:spcPts val="0"/>
              </a:spcBef>
              <a:buSzPts val="1000"/>
              <a:tabLst>
                <a:tab pos="457200" algn="l"/>
              </a:tabLst>
            </a:pPr>
            <a:r>
              <a:rPr lang="en-US" sz="56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FA24: 14 students  	* SP25: 19 students </a:t>
            </a:r>
            <a:endParaRPr lang="en-US" sz="56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indent="0">
              <a:lnSpc>
                <a:spcPct val="170000"/>
              </a:lnSpc>
              <a:spcBef>
                <a:spcPts val="0"/>
              </a:spcBef>
              <a:spcAft>
                <a:spcPts val="0"/>
              </a:spcAft>
              <a:buNone/>
            </a:pPr>
            <a:endPar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endParaRPr>
          </a:p>
          <a:p>
            <a:pPr marL="0" marR="0" indent="0">
              <a:lnSpc>
                <a:spcPct val="170000"/>
              </a:lnSpc>
              <a:spcBef>
                <a:spcPts val="0"/>
              </a:spcBef>
              <a:spcAft>
                <a:spcPts val="0"/>
              </a:spcAft>
              <a:buNone/>
            </a:pP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Grants:</a:t>
            </a:r>
            <a:r>
              <a:rPr lang="en-US" sz="56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$ 84,000		</a:t>
            </a: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Parking Permits</a:t>
            </a:r>
            <a:r>
              <a:rPr lang="en-US" sz="56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$1,485 </a:t>
            </a:r>
          </a:p>
          <a:p>
            <a:pPr marL="0" marR="0" indent="0">
              <a:lnSpc>
                <a:spcPct val="170000"/>
              </a:lnSpc>
              <a:spcBef>
                <a:spcPts val="0"/>
              </a:spcBef>
              <a:spcAft>
                <a:spcPts val="0"/>
              </a:spcAft>
              <a:buNone/>
            </a:pP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0" marR="0" indent="0">
              <a:lnSpc>
                <a:spcPct val="170000"/>
              </a:lnSpc>
              <a:spcBef>
                <a:spcPts val="0"/>
              </a:spcBef>
              <a:spcAft>
                <a:spcPts val="0"/>
              </a:spcAft>
              <a:buNone/>
            </a:pP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Grocery Gift Cards</a:t>
            </a:r>
            <a:r>
              <a:rPr lang="en-US" sz="56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$5,000</a:t>
            </a:r>
            <a:r>
              <a:rPr lang="en-US" sz="5600" dirty="0">
                <a:latin typeface="Aptos" panose="020B0004020202020204" pitchFamily="34" charset="0"/>
                <a:ea typeface="Times New Roman" panose="02020603050405020304" pitchFamily="18" charset="0"/>
                <a:cs typeface="Aptos" panose="020B0004020202020204" pitchFamily="34" charset="0"/>
              </a:rPr>
              <a:t>	</a:t>
            </a: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Textbook Assistance: </a:t>
            </a:r>
            <a:r>
              <a:rPr lang="en-US" sz="56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$11,550</a:t>
            </a:r>
            <a:endParaRPr lang="en-US" sz="5600" dirty="0">
              <a:effectLst/>
              <a:latin typeface="Aptos" panose="020B0004020202020204" pitchFamily="34" charset="0"/>
              <a:ea typeface="Aptos" panose="020B0004020202020204" pitchFamily="34" charset="0"/>
              <a:cs typeface="Aptos" panose="020B0004020202020204" pitchFamily="34" charset="0"/>
            </a:endParaRPr>
          </a:p>
          <a:p>
            <a:pPr marL="0" marR="0" indent="0">
              <a:lnSpc>
                <a:spcPct val="170000"/>
              </a:lnSpc>
              <a:spcBef>
                <a:spcPts val="0"/>
              </a:spcBef>
              <a:spcAft>
                <a:spcPts val="0"/>
              </a:spcAft>
              <a:buNone/>
            </a:pPr>
            <a:endParaRPr lang="en-US" sz="40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endParaRPr>
          </a:p>
          <a:p>
            <a:pPr marL="0" marR="0" indent="0">
              <a:lnSpc>
                <a:spcPct val="170000"/>
              </a:lnSpc>
              <a:spcBef>
                <a:spcPts val="0"/>
              </a:spcBef>
              <a:spcAft>
                <a:spcPts val="0"/>
              </a:spcAft>
              <a:buNone/>
            </a:pP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Presentations with Campus and Community Partners: </a:t>
            </a:r>
            <a:endParaRPr lang="en-US" sz="5600" dirty="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170000"/>
              </a:lnSpc>
              <a:spcBef>
                <a:spcPts val="0"/>
              </a:spcBef>
              <a:buSzPts val="1000"/>
              <a:buFont typeface="Symbol" panose="05050102010706020507" pitchFamily="18" charset="2"/>
              <a:buChar char=""/>
              <a:tabLst>
                <a:tab pos="457200" algn="l"/>
              </a:tabLst>
            </a:pPr>
            <a:r>
              <a:rPr lang="en-US" sz="5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TODEC, Immigrant Defense &amp; Legal Defense Monthly free workshops. </a:t>
            </a:r>
            <a:endParaRPr lang="en-US" sz="5200" dirty="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170000"/>
              </a:lnSpc>
              <a:spcBef>
                <a:spcPts val="0"/>
              </a:spcBef>
              <a:buSzPts val="1000"/>
              <a:buFont typeface="Symbol" panose="05050102010706020507" pitchFamily="18" charset="2"/>
              <a:buChar char=""/>
              <a:tabLst>
                <a:tab pos="457200" algn="l"/>
              </a:tabLst>
            </a:pPr>
            <a:r>
              <a:rPr lang="en-US" sz="5200" dirty="0" err="1">
                <a:solidFill>
                  <a:srgbClr val="000000"/>
                </a:solidFill>
                <a:effectLst/>
                <a:latin typeface="Arial" panose="020B0604020202020204" pitchFamily="34" charset="0"/>
                <a:ea typeface="Times New Roman" panose="02020603050405020304" pitchFamily="18" charset="0"/>
                <a:cs typeface="Aptos" panose="020B0004020202020204" pitchFamily="34" charset="0"/>
              </a:rPr>
              <a:t>UndocuScholars</a:t>
            </a:r>
            <a:r>
              <a:rPr lang="en-US" sz="5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Monthly student engagement workshops and ally trainings for faculty/staff. </a:t>
            </a:r>
            <a:endParaRPr lang="en-US" sz="5200" dirty="0">
              <a:effectLst/>
              <a:latin typeface="Aptos" panose="020B0004020202020204" pitchFamily="34" charset="0"/>
              <a:ea typeface="Aptos" panose="020B0004020202020204" pitchFamily="34" charset="0"/>
              <a:cs typeface="Aptos" panose="020B0004020202020204" pitchFamily="34" charset="0"/>
            </a:endParaRPr>
          </a:p>
          <a:p>
            <a:pPr marL="0" marR="0" indent="0">
              <a:lnSpc>
                <a:spcPct val="170000"/>
              </a:lnSpc>
              <a:spcBef>
                <a:spcPts val="0"/>
              </a:spcBef>
              <a:spcAft>
                <a:spcPts val="0"/>
              </a:spcAft>
              <a:buNone/>
            </a:pPr>
            <a:r>
              <a:rPr lang="en-US" sz="5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Campus Partnerships: </a:t>
            </a:r>
            <a:r>
              <a:rPr lang="en-US" sz="56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en-US" sz="5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70000"/>
              </a:lnSpc>
              <a:spcBef>
                <a:spcPts val="0"/>
              </a:spcBef>
              <a:spcAft>
                <a:spcPts val="0"/>
              </a:spcAft>
              <a:buSzPts val="1000"/>
              <a:buFont typeface="Symbol" panose="05050102010706020507" pitchFamily="18" charset="2"/>
              <a:buChar char=""/>
              <a:tabLst>
                <a:tab pos="457200" algn="l"/>
              </a:tabLst>
            </a:pPr>
            <a:r>
              <a:rPr lang="en-US" sz="48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Crafton Health and Wellness – Mental health and well-being support </a:t>
            </a:r>
            <a:endParaRPr lang="en-US" sz="4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70000"/>
              </a:lnSpc>
              <a:spcBef>
                <a:spcPts val="0"/>
              </a:spcBef>
              <a:spcAft>
                <a:spcPts val="0"/>
              </a:spcAft>
              <a:buSzPts val="1000"/>
              <a:buFont typeface="Symbol" panose="05050102010706020507" pitchFamily="18" charset="2"/>
              <a:buChar char=""/>
              <a:tabLst>
                <a:tab pos="457200" algn="l"/>
              </a:tabLst>
            </a:pPr>
            <a:r>
              <a:rPr lang="en-US" sz="48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Crafton Financial Aid – Assistance with financial aid and scholarships </a:t>
            </a:r>
            <a:endParaRPr lang="en-US" sz="4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70000"/>
              </a:lnSpc>
              <a:spcBef>
                <a:spcPts val="0"/>
              </a:spcBef>
              <a:spcAft>
                <a:spcPts val="0"/>
              </a:spcAft>
              <a:buSzPts val="1000"/>
              <a:buFont typeface="Symbol" panose="05050102010706020507" pitchFamily="18" charset="2"/>
              <a:buChar char=""/>
              <a:tabLst>
                <a:tab pos="457200" algn="l"/>
              </a:tabLst>
            </a:pPr>
            <a:r>
              <a:rPr lang="en-US" sz="48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Crafton Basic Needs Center – Food, housing, and other essential resources </a:t>
            </a:r>
            <a:endParaRPr lang="en-US" sz="4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dirty="0"/>
          </a:p>
        </p:txBody>
      </p:sp>
      <p:pic>
        <p:nvPicPr>
          <p:cNvPr id="6" name="Picture 5">
            <a:extLst>
              <a:ext uri="{FF2B5EF4-FFF2-40B4-BE49-F238E27FC236}">
                <a16:creationId xmlns:a16="http://schemas.microsoft.com/office/drawing/2014/main" id="{DA61202B-D86D-A266-F258-4D70B5684B4F}"/>
              </a:ext>
            </a:extLst>
          </p:cNvPr>
          <p:cNvPicPr>
            <a:picLocks noChangeAspect="1"/>
          </p:cNvPicPr>
          <p:nvPr/>
        </p:nvPicPr>
        <p:blipFill>
          <a:blip r:embed="rId2"/>
          <a:stretch>
            <a:fillRect/>
          </a:stretch>
        </p:blipFill>
        <p:spPr>
          <a:xfrm>
            <a:off x="959385" y="1690687"/>
            <a:ext cx="3359227" cy="4314347"/>
          </a:xfrm>
          <a:prstGeom prst="rect">
            <a:avLst/>
          </a:prstGeom>
        </p:spPr>
      </p:pic>
    </p:spTree>
    <p:extLst>
      <p:ext uri="{BB962C8B-B14F-4D97-AF65-F5344CB8AC3E}">
        <p14:creationId xmlns:p14="http://schemas.microsoft.com/office/powerpoint/2010/main" val="1162532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F826-D3A9-14D7-518C-55B2A2C83754}"/>
              </a:ext>
            </a:extLst>
          </p:cNvPr>
          <p:cNvSpPr>
            <a:spLocks noGrp="1"/>
          </p:cNvSpPr>
          <p:nvPr>
            <p:ph type="title"/>
          </p:nvPr>
        </p:nvSpPr>
        <p:spPr>
          <a:xfrm>
            <a:off x="838200" y="365126"/>
            <a:ext cx="5962785" cy="1225136"/>
          </a:xfrm>
        </p:spPr>
        <p:txBody>
          <a:bodyPr>
            <a:normAutofit fontScale="90000"/>
          </a:bodyPr>
          <a:lstStyle/>
          <a:p>
            <a:r>
              <a:rPr lang="en-US" b="1" dirty="0">
                <a:latin typeface="Times New Roman" panose="02020603050405020304" pitchFamily="18" charset="0"/>
                <a:cs typeface="Times New Roman" panose="02020603050405020304" pitchFamily="18" charset="0"/>
              </a:rPr>
              <a:t>Lawyers In The Library </a:t>
            </a:r>
          </a:p>
        </p:txBody>
      </p:sp>
      <p:sp>
        <p:nvSpPr>
          <p:cNvPr id="3" name="Content Placeholder 2">
            <a:extLst>
              <a:ext uri="{FF2B5EF4-FFF2-40B4-BE49-F238E27FC236}">
                <a16:creationId xmlns:a16="http://schemas.microsoft.com/office/drawing/2014/main" id="{ED1AEC46-8E97-553B-70B4-12785641FE43}"/>
              </a:ext>
            </a:extLst>
          </p:cNvPr>
          <p:cNvSpPr>
            <a:spLocks noGrp="1"/>
          </p:cNvSpPr>
          <p:nvPr>
            <p:ph idx="1"/>
          </p:nvPr>
        </p:nvSpPr>
        <p:spPr>
          <a:xfrm>
            <a:off x="718930" y="1844438"/>
            <a:ext cx="5849039" cy="4566301"/>
          </a:xfrm>
        </p:spPr>
        <p:txBody>
          <a:bodyPr>
            <a:normAutofit fontScale="70000" lnSpcReduction="20000"/>
          </a:bodyPr>
          <a:lstStyle/>
          <a:p>
            <a:pPr marL="0" indent="0">
              <a:buNone/>
            </a:pPr>
            <a:r>
              <a:rPr lang="en-US" sz="2900" dirty="0"/>
              <a:t>Crafton Hills College Library is excited to host "Lawyers in the Library" to provide our students with FREE legal guidance thanks to our friends at Inland County Legal Services.</a:t>
            </a:r>
          </a:p>
          <a:p>
            <a:pPr marL="0" indent="0">
              <a:buNone/>
            </a:pPr>
            <a:endParaRPr lang="en-US" sz="2900" b="1" dirty="0"/>
          </a:p>
          <a:p>
            <a:pPr marL="0" indent="0">
              <a:buNone/>
            </a:pPr>
            <a:r>
              <a:rPr lang="en-US" sz="2900" b="1" dirty="0"/>
              <a:t>Advising on legal issues, including: </a:t>
            </a:r>
            <a:endParaRPr lang="en-US" sz="2900" dirty="0"/>
          </a:p>
          <a:p>
            <a:pPr>
              <a:buFont typeface="Arial" panose="020B0604020202020204" pitchFamily="34" charset="0"/>
              <a:buChar char="•"/>
            </a:pPr>
            <a:r>
              <a:rPr lang="en-US" sz="2900" dirty="0"/>
              <a:t>Housing</a:t>
            </a:r>
          </a:p>
          <a:p>
            <a:pPr>
              <a:buFont typeface="Arial" panose="020B0604020202020204" pitchFamily="34" charset="0"/>
              <a:buChar char="•"/>
            </a:pPr>
            <a:r>
              <a:rPr lang="en-US" sz="2900" dirty="0"/>
              <a:t>Public Benefits  </a:t>
            </a:r>
          </a:p>
          <a:p>
            <a:pPr>
              <a:buFont typeface="Arial" panose="020B0604020202020204" pitchFamily="34" charset="0"/>
              <a:buChar char="•"/>
            </a:pPr>
            <a:r>
              <a:rPr lang="en-US" sz="2900" dirty="0"/>
              <a:t>Consumer issues</a:t>
            </a:r>
          </a:p>
          <a:p>
            <a:pPr>
              <a:buFont typeface="Arial" panose="020B0604020202020204" pitchFamily="34" charset="0"/>
              <a:buChar char="•"/>
            </a:pPr>
            <a:r>
              <a:rPr lang="en-US" sz="2900" dirty="0"/>
              <a:t>Expungements </a:t>
            </a:r>
          </a:p>
          <a:p>
            <a:pPr>
              <a:buFont typeface="Arial" panose="020B0604020202020204" pitchFamily="34" charset="0"/>
              <a:buChar char="•"/>
            </a:pPr>
            <a:endParaRPr lang="en-US" sz="2900" dirty="0"/>
          </a:p>
          <a:p>
            <a:pPr marL="0" indent="0">
              <a:buNone/>
            </a:pPr>
            <a:r>
              <a:rPr lang="en-US" sz="2900" b="1" dirty="0"/>
              <a:t>When &amp; Where:</a:t>
            </a:r>
            <a:endParaRPr lang="en-US" sz="2900" dirty="0"/>
          </a:p>
          <a:p>
            <a:pPr>
              <a:buFont typeface="Arial" panose="020B0604020202020204" pitchFamily="34" charset="0"/>
              <a:buChar char="•"/>
            </a:pPr>
            <a:r>
              <a:rPr lang="en-US" sz="2900" dirty="0"/>
              <a:t>Third Thursday of every month (9/18, 10/16, 11/20) </a:t>
            </a:r>
          </a:p>
          <a:p>
            <a:pPr lvl="1"/>
            <a:r>
              <a:rPr lang="en-US" sz="2900" dirty="0"/>
              <a:t>3pm – 6pm LRC 206</a:t>
            </a:r>
          </a:p>
          <a:p>
            <a:endParaRPr lang="en-US" sz="1300" dirty="0"/>
          </a:p>
        </p:txBody>
      </p:sp>
      <p:pic>
        <p:nvPicPr>
          <p:cNvPr id="6" name="Picture 5">
            <a:extLst>
              <a:ext uri="{FF2B5EF4-FFF2-40B4-BE49-F238E27FC236}">
                <a16:creationId xmlns:a16="http://schemas.microsoft.com/office/drawing/2014/main" id="{C07A7CA3-7235-8103-305D-1424F4BE0551}"/>
              </a:ext>
            </a:extLst>
          </p:cNvPr>
          <p:cNvPicPr>
            <a:picLocks noChangeAspect="1"/>
          </p:cNvPicPr>
          <p:nvPr/>
        </p:nvPicPr>
        <p:blipFill>
          <a:blip r:embed="rId2"/>
          <a:srcRect b="2107"/>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76040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2FDC-E57A-3E65-420A-3A33F5CD2099}"/>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Transfer Partnerships  </a:t>
            </a:r>
            <a:endParaRPr lang="en-US" sz="3600" dirty="0"/>
          </a:p>
        </p:txBody>
      </p:sp>
      <p:sp>
        <p:nvSpPr>
          <p:cNvPr id="3" name="Content Placeholder 2">
            <a:extLst>
              <a:ext uri="{FF2B5EF4-FFF2-40B4-BE49-F238E27FC236}">
                <a16:creationId xmlns:a16="http://schemas.microsoft.com/office/drawing/2014/main" id="{84A9EA33-7B5A-9CEC-63ED-5C8F87932E35}"/>
              </a:ext>
            </a:extLst>
          </p:cNvPr>
          <p:cNvSpPr>
            <a:spLocks noGrp="1"/>
          </p:cNvSpPr>
          <p:nvPr>
            <p:ph idx="1"/>
          </p:nvPr>
        </p:nvSpPr>
        <p:spPr/>
        <p:txBody>
          <a:bodyPr>
            <a:normAutofit/>
          </a:bodyPr>
          <a:lstStyle/>
          <a:p>
            <a:pPr marL="0" indent="0">
              <a:buNone/>
            </a:pPr>
            <a:r>
              <a:rPr lang="en-US" sz="2000" b="1" dirty="0"/>
              <a:t>Top UC Transfer Institution </a:t>
            </a:r>
          </a:p>
          <a:p>
            <a:pPr lvl="1"/>
            <a:r>
              <a:rPr lang="en-US" sz="2000" dirty="0"/>
              <a:t>Ranked #1 in UC transfer rates across the Inland Empire for the third consecutive year, demonstrating our commitment to equity and academic excellence.</a:t>
            </a:r>
          </a:p>
          <a:p>
            <a:pPr marL="0" indent="0">
              <a:buNone/>
            </a:pPr>
            <a:endParaRPr lang="en-US" sz="2000" dirty="0"/>
          </a:p>
          <a:p>
            <a:pPr marL="0" indent="0">
              <a:buNone/>
            </a:pPr>
            <a:r>
              <a:rPr lang="en-US" sz="2000" b="1" dirty="0"/>
              <a:t>Coyotes on the Horizon (CSUSB Partnership)</a:t>
            </a:r>
          </a:p>
          <a:p>
            <a:pPr lvl="1"/>
            <a:r>
              <a:rPr lang="en-US" sz="2000" dirty="0"/>
              <a:t>Guaranteed transfer pathway with CSUSB for students completing 24 units with a 2.0 GPA. Dual-enrollment benefits and early advising access strengthen student support.</a:t>
            </a:r>
          </a:p>
          <a:p>
            <a:pPr marL="0" indent="0">
              <a:buNone/>
            </a:pPr>
            <a:endParaRPr lang="en-US" sz="2000" b="1" dirty="0"/>
          </a:p>
          <a:p>
            <a:pPr marL="0" indent="0">
              <a:buNone/>
            </a:pPr>
            <a:r>
              <a:rPr lang="en-US" sz="2000" b="1" dirty="0"/>
              <a:t>UCLA ADT Pilot Program (Fall 2026)</a:t>
            </a:r>
          </a:p>
          <a:p>
            <a:pPr lvl="1"/>
            <a:r>
              <a:rPr lang="en-US" sz="2000" dirty="0"/>
              <a:t>Selected as one of only 10 colleges statewide for UCLA’s ADT Pilot. Provides priority consideration for ADT students applying to aligned UCLA majors.</a:t>
            </a:r>
          </a:p>
          <a:p>
            <a:endParaRPr lang="en-US" dirty="0"/>
          </a:p>
        </p:txBody>
      </p:sp>
    </p:spTree>
    <p:extLst>
      <p:ext uri="{BB962C8B-B14F-4D97-AF65-F5344CB8AC3E}">
        <p14:creationId xmlns:p14="http://schemas.microsoft.com/office/powerpoint/2010/main" val="2282395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466F-5222-BAC9-4BB9-7380D76D9C9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95EA4A-03F9-BFAC-A32C-D339ABF6E1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75BC592-E38E-8186-E39B-DCA03D97301B}"/>
              </a:ext>
            </a:extLst>
          </p:cNvPr>
          <p:cNvSpPr txBox="1"/>
          <p:nvPr/>
        </p:nvSpPr>
        <p:spPr>
          <a:xfrm>
            <a:off x="3644030" y="3848128"/>
            <a:ext cx="5132675" cy="369332"/>
          </a:xfrm>
          <a:prstGeom prst="rect">
            <a:avLst/>
          </a:prstGeom>
          <a:noFill/>
        </p:spPr>
        <p:txBody>
          <a:bodyPr wrap="square" lIns="0" tIns="0" rIns="0" bIns="0" rtlCol="0">
            <a:spAutoFit/>
          </a:bodyPr>
          <a:lstStyle/>
          <a:p>
            <a:r>
              <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rPr>
              <a:t>Fall 2025</a:t>
            </a:r>
          </a:p>
        </p:txBody>
      </p:sp>
      <p:cxnSp>
        <p:nvCxnSpPr>
          <p:cNvPr id="13" name="Straight Connector 12">
            <a:extLst>
              <a:ext uri="{FF2B5EF4-FFF2-40B4-BE49-F238E27FC236}">
                <a16:creationId xmlns:a16="http://schemas.microsoft.com/office/drawing/2014/main" id="{84945948-32A2-407B-4893-E70EF4D89A41}"/>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
        <p:nvSpPr>
          <p:cNvPr id="3" name="Title 1">
            <a:extLst>
              <a:ext uri="{FF2B5EF4-FFF2-40B4-BE49-F238E27FC236}">
                <a16:creationId xmlns:a16="http://schemas.microsoft.com/office/drawing/2014/main" id="{8E6CD462-09A4-C91D-2D2E-CF6E9F4E268B}"/>
              </a:ext>
            </a:extLst>
          </p:cNvPr>
          <p:cNvSpPr txBox="1">
            <a:spLocks/>
          </p:cNvSpPr>
          <p:nvPr/>
        </p:nvSpPr>
        <p:spPr>
          <a:xfrm>
            <a:off x="3565373" y="3009872"/>
            <a:ext cx="7808260" cy="6727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panose="02020603050405020304" pitchFamily="18" charset="0"/>
                <a:cs typeface="Times New Roman" panose="02020603050405020304" pitchFamily="18" charset="0"/>
              </a:rPr>
              <a:t>Administrative Services Update</a:t>
            </a:r>
          </a:p>
        </p:txBody>
      </p:sp>
    </p:spTree>
    <p:extLst>
      <p:ext uri="{BB962C8B-B14F-4D97-AF65-F5344CB8AC3E}">
        <p14:creationId xmlns:p14="http://schemas.microsoft.com/office/powerpoint/2010/main" val="2531874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4739C3-7B91-7C48-DDB4-401EE95CE5DC}"/>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A2323826-4DD6-E10A-76A8-B33C548F0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301774F-7169-03BD-046B-2B5DE2E2EFDA}"/>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Jordan Gordon</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 </a:t>
            </a:r>
            <a:br>
              <a:rPr lang="en-US" sz="3300" b="1" dirty="0">
                <a:latin typeface="Gill Sans MT" panose="020B0502020104020203" pitchFamily="34" charset="0"/>
              </a:rPr>
            </a:br>
            <a:r>
              <a:rPr lang="en-US" sz="3300" b="1" dirty="0">
                <a:latin typeface="Gill Sans MT" panose="020B0502020104020203" pitchFamily="34" charset="0"/>
              </a:rPr>
              <a:t>Kinesiology</a:t>
            </a:r>
            <a:br>
              <a:rPr lang="en-US" sz="3000" b="1" dirty="0"/>
            </a:br>
            <a:endParaRPr lang="en-US" sz="3000" b="1" dirty="0"/>
          </a:p>
        </p:txBody>
      </p:sp>
      <p:pic>
        <p:nvPicPr>
          <p:cNvPr id="8" name="Picture Placeholder 2">
            <a:extLst>
              <a:ext uri="{FF2B5EF4-FFF2-40B4-BE49-F238E27FC236}">
                <a16:creationId xmlns:a16="http://schemas.microsoft.com/office/drawing/2014/main" id="{A049AAA7-BF59-865D-BAE1-B11CC2A17758}"/>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916" b="9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2F1DD952-3626-CCD7-7FEF-CDA98E1A8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D947-A42E-321F-F23C-EFE739C96D70}"/>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Wayfinding</a:t>
            </a:r>
          </a:p>
        </p:txBody>
      </p:sp>
      <p:pic>
        <p:nvPicPr>
          <p:cNvPr id="5" name="Content Placeholder 4">
            <a:extLst>
              <a:ext uri="{FF2B5EF4-FFF2-40B4-BE49-F238E27FC236}">
                <a16:creationId xmlns:a16="http://schemas.microsoft.com/office/drawing/2014/main" id="{52B6178E-2CF0-E190-2C9B-57295B7A2652}"/>
              </a:ext>
            </a:extLst>
          </p:cNvPr>
          <p:cNvPicPr>
            <a:picLocks noGrp="1" noChangeAspect="1"/>
          </p:cNvPicPr>
          <p:nvPr>
            <p:ph idx="1"/>
          </p:nvPr>
        </p:nvPicPr>
        <p:blipFill>
          <a:blip r:embed="rId3"/>
          <a:stretch>
            <a:fillRect/>
          </a:stretch>
        </p:blipFill>
        <p:spPr>
          <a:xfrm>
            <a:off x="558745" y="1690688"/>
            <a:ext cx="4240348" cy="4119803"/>
          </a:xfrm>
        </p:spPr>
      </p:pic>
      <p:pic>
        <p:nvPicPr>
          <p:cNvPr id="9" name="Picture 8">
            <a:extLst>
              <a:ext uri="{FF2B5EF4-FFF2-40B4-BE49-F238E27FC236}">
                <a16:creationId xmlns:a16="http://schemas.microsoft.com/office/drawing/2014/main" id="{FE696FAB-CDFB-3F9B-AEAA-F98D77222E61}"/>
              </a:ext>
            </a:extLst>
          </p:cNvPr>
          <p:cNvPicPr>
            <a:picLocks noChangeAspect="1"/>
          </p:cNvPicPr>
          <p:nvPr/>
        </p:nvPicPr>
        <p:blipFill>
          <a:blip r:embed="rId4"/>
          <a:stretch>
            <a:fillRect/>
          </a:stretch>
        </p:blipFill>
        <p:spPr>
          <a:xfrm rot="15491843">
            <a:off x="4724437" y="2224803"/>
            <a:ext cx="2299713" cy="3254758"/>
          </a:xfrm>
          <a:prstGeom prst="rect">
            <a:avLst/>
          </a:prstGeom>
        </p:spPr>
      </p:pic>
      <p:pic>
        <p:nvPicPr>
          <p:cNvPr id="8" name="Picture 7">
            <a:extLst>
              <a:ext uri="{FF2B5EF4-FFF2-40B4-BE49-F238E27FC236}">
                <a16:creationId xmlns:a16="http://schemas.microsoft.com/office/drawing/2014/main" id="{03B3E3D0-E879-E859-B219-E5A3785F5E03}"/>
              </a:ext>
            </a:extLst>
          </p:cNvPr>
          <p:cNvPicPr>
            <a:picLocks noChangeAspect="1"/>
          </p:cNvPicPr>
          <p:nvPr/>
        </p:nvPicPr>
        <p:blipFill>
          <a:blip r:embed="rId5"/>
          <a:stretch>
            <a:fillRect/>
          </a:stretch>
        </p:blipFill>
        <p:spPr>
          <a:xfrm>
            <a:off x="7702459" y="844321"/>
            <a:ext cx="3930796" cy="5169355"/>
          </a:xfrm>
          <a:prstGeom prst="rect">
            <a:avLst/>
          </a:prstGeom>
        </p:spPr>
      </p:pic>
    </p:spTree>
    <p:extLst>
      <p:ext uri="{BB962C8B-B14F-4D97-AF65-F5344CB8AC3E}">
        <p14:creationId xmlns:p14="http://schemas.microsoft.com/office/powerpoint/2010/main" val="2280548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EF34-8EB6-562C-6C84-894708523365}"/>
              </a:ext>
            </a:extLst>
          </p:cNvPr>
          <p:cNvSpPr>
            <a:spLocks noGrp="1"/>
          </p:cNvSpPr>
          <p:nvPr>
            <p:ph type="title"/>
          </p:nvPr>
        </p:nvSpPr>
        <p:spPr/>
        <p:txBody>
          <a:bodyPr/>
          <a:lstStyle/>
          <a:p>
            <a:r>
              <a:rPr lang="en-US" sz="4400" b="1" dirty="0">
                <a:latin typeface="Times New Roman" panose="02020603050405020304" pitchFamily="18" charset="0"/>
                <a:cs typeface="Times New Roman" panose="02020603050405020304" pitchFamily="18" charset="0"/>
              </a:rPr>
              <a:t>PAC Demo &amp; </a:t>
            </a:r>
            <a:r>
              <a:rPr lang="en-US" sz="4400" b="1" dirty="0" err="1">
                <a:latin typeface="Times New Roman" panose="02020603050405020304" pitchFamily="18" charset="0"/>
                <a:cs typeface="Times New Roman" panose="02020603050405020304" pitchFamily="18" charset="0"/>
              </a:rPr>
              <a:t>Oosan</a:t>
            </a:r>
            <a:r>
              <a:rPr lang="en-US" sz="4400" b="1" dirty="0">
                <a:latin typeface="Times New Roman" panose="02020603050405020304" pitchFamily="18" charset="0"/>
                <a:cs typeface="Times New Roman" panose="02020603050405020304" pitchFamily="18" charset="0"/>
              </a:rPr>
              <a:t> Instructional Building Construction</a:t>
            </a:r>
            <a:endParaRPr lang="en-US" dirty="0"/>
          </a:p>
        </p:txBody>
      </p:sp>
      <p:sp>
        <p:nvSpPr>
          <p:cNvPr id="3" name="Content Placeholder 2">
            <a:extLst>
              <a:ext uri="{FF2B5EF4-FFF2-40B4-BE49-F238E27FC236}">
                <a16:creationId xmlns:a16="http://schemas.microsoft.com/office/drawing/2014/main" id="{9F704316-D485-6C98-31BA-179BE135DDF5}"/>
              </a:ext>
            </a:extLst>
          </p:cNvPr>
          <p:cNvSpPr>
            <a:spLocks noGrp="1"/>
          </p:cNvSpPr>
          <p:nvPr>
            <p:ph idx="1"/>
          </p:nvPr>
        </p:nvSpPr>
        <p:spPr>
          <a:xfrm>
            <a:off x="262362" y="1825624"/>
            <a:ext cx="3398281" cy="4436279"/>
          </a:xfrm>
        </p:spPr>
        <p:txBody>
          <a:bodyPr/>
          <a:lstStyle/>
          <a:p>
            <a:pPr marL="0" indent="0">
              <a:buNone/>
            </a:pPr>
            <a:r>
              <a:rPr lang="en-US" b="1" u="sng" dirty="0"/>
              <a:t>Project Milestones:</a:t>
            </a:r>
          </a:p>
          <a:p>
            <a:pPr marL="0" indent="0">
              <a:buNone/>
            </a:pPr>
            <a:r>
              <a:rPr lang="en-US" dirty="0"/>
              <a:t>Oct. 8, 2025: Demo Complete</a:t>
            </a:r>
          </a:p>
          <a:p>
            <a:pPr marL="0" indent="0">
              <a:buNone/>
            </a:pPr>
            <a:r>
              <a:rPr lang="en-US" dirty="0"/>
              <a:t>Feb. 2026: Building Pad Certification</a:t>
            </a:r>
          </a:p>
          <a:p>
            <a:pPr marL="0" indent="0">
              <a:buNone/>
            </a:pPr>
            <a:r>
              <a:rPr lang="en-US" dirty="0"/>
              <a:t>4/28/26: Structural Steel Complete</a:t>
            </a:r>
          </a:p>
          <a:p>
            <a:pPr marL="0" indent="0">
              <a:buNone/>
            </a:pPr>
            <a:r>
              <a:rPr lang="en-US" dirty="0"/>
              <a:t>June 2027: Building Complete</a:t>
            </a:r>
          </a:p>
        </p:txBody>
      </p:sp>
      <p:pic>
        <p:nvPicPr>
          <p:cNvPr id="4" name="Picture 3">
            <a:extLst>
              <a:ext uri="{FF2B5EF4-FFF2-40B4-BE49-F238E27FC236}">
                <a16:creationId xmlns:a16="http://schemas.microsoft.com/office/drawing/2014/main" id="{5E7D7085-693C-6FCC-9C50-C8B68A30984C}"/>
              </a:ext>
            </a:extLst>
          </p:cNvPr>
          <p:cNvPicPr>
            <a:picLocks noChangeAspect="1"/>
          </p:cNvPicPr>
          <p:nvPr/>
        </p:nvPicPr>
        <p:blipFill>
          <a:blip r:embed="rId2"/>
          <a:srcRect t="22700" b="-1"/>
          <a:stretch/>
        </p:blipFill>
        <p:spPr>
          <a:xfrm>
            <a:off x="3660643" y="2068714"/>
            <a:ext cx="8268995" cy="3865160"/>
          </a:xfrm>
          <a:prstGeom prst="rect">
            <a:avLst/>
          </a:prstGeom>
        </p:spPr>
      </p:pic>
      <p:pic>
        <p:nvPicPr>
          <p:cNvPr id="6" name="Picture 5">
            <a:extLst>
              <a:ext uri="{FF2B5EF4-FFF2-40B4-BE49-F238E27FC236}">
                <a16:creationId xmlns:a16="http://schemas.microsoft.com/office/drawing/2014/main" id="{074640EB-8843-2B7A-DC93-89A1537A7132}"/>
              </a:ext>
            </a:extLst>
          </p:cNvPr>
          <p:cNvPicPr>
            <a:picLocks noChangeAspect="1"/>
          </p:cNvPicPr>
          <p:nvPr/>
        </p:nvPicPr>
        <p:blipFill>
          <a:blip r:embed="rId3"/>
          <a:stretch>
            <a:fillRect/>
          </a:stretch>
        </p:blipFill>
        <p:spPr>
          <a:xfrm>
            <a:off x="3660643" y="1726493"/>
            <a:ext cx="8438763" cy="4351338"/>
          </a:xfrm>
          <a:prstGeom prst="rect">
            <a:avLst/>
          </a:prstGeom>
        </p:spPr>
      </p:pic>
    </p:spTree>
    <p:extLst>
      <p:ext uri="{BB962C8B-B14F-4D97-AF65-F5344CB8AC3E}">
        <p14:creationId xmlns:p14="http://schemas.microsoft.com/office/powerpoint/2010/main" val="3353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B737-7DE1-7F60-1176-969C262C299C}"/>
              </a:ext>
            </a:extLst>
          </p:cNvPr>
          <p:cNvSpPr>
            <a:spLocks noGrp="1"/>
          </p:cNvSpPr>
          <p:nvPr>
            <p:ph type="title"/>
          </p:nvPr>
        </p:nvSpPr>
        <p:spPr>
          <a:xfrm>
            <a:off x="578981" y="125960"/>
            <a:ext cx="3324714" cy="1835042"/>
          </a:xfrm>
        </p:spPr>
        <p:txBody>
          <a:bodyPr vert="horz" lIns="91440" tIns="45720" rIns="91440" bIns="45720" rtlCol="0" anchor="b">
            <a:normAutofit/>
          </a:bodyPr>
          <a:lstStyle/>
          <a:p>
            <a:r>
              <a:rPr lang="en-US" sz="3600" b="1" dirty="0">
                <a:solidFill>
                  <a:srgbClr val="FFFFFF"/>
                </a:solidFill>
                <a:latin typeface="Times New Roman" panose="02020603050405020304" pitchFamily="18" charset="0"/>
                <a:cs typeface="Times New Roman" panose="02020603050405020304" pitchFamily="18" charset="0"/>
              </a:rPr>
              <a:t>N</a:t>
            </a:r>
            <a:r>
              <a:rPr lang="en-US" sz="3600" b="1" kern="1200" dirty="0">
                <a:solidFill>
                  <a:srgbClr val="FFFFFF"/>
                </a:solidFill>
                <a:latin typeface="Times New Roman" panose="02020603050405020304" pitchFamily="18" charset="0"/>
                <a:cs typeface="Times New Roman" panose="02020603050405020304" pitchFamily="18" charset="0"/>
              </a:rPr>
              <a:t>ew PAC</a:t>
            </a:r>
            <a:br>
              <a:rPr lang="en-US" sz="3600" b="1" kern="1200" dirty="0">
                <a:solidFill>
                  <a:srgbClr val="FFFFFF"/>
                </a:solidFill>
                <a:latin typeface="Times New Roman" panose="02020603050405020304" pitchFamily="18" charset="0"/>
                <a:cs typeface="Times New Roman" panose="02020603050405020304" pitchFamily="18" charset="0"/>
              </a:rPr>
            </a:br>
            <a:br>
              <a:rPr lang="en-US" sz="3600" b="1" kern="1200" dirty="0">
                <a:solidFill>
                  <a:srgbClr val="FFFFFF"/>
                </a:solidFill>
                <a:latin typeface="Times New Roman" panose="02020603050405020304" pitchFamily="18" charset="0"/>
                <a:cs typeface="Times New Roman" panose="02020603050405020304" pitchFamily="18" charset="0"/>
              </a:rPr>
            </a:br>
            <a:r>
              <a:rPr lang="en-US" sz="3600" b="1" kern="1200" dirty="0">
                <a:solidFill>
                  <a:srgbClr val="FFFFFF"/>
                </a:solidFill>
                <a:latin typeface="Times New Roman" panose="02020603050405020304" pitchFamily="18" charset="0"/>
                <a:cs typeface="Times New Roman" panose="02020603050405020304" pitchFamily="18" charset="0"/>
              </a:rPr>
              <a:t>Open Fall 2025</a:t>
            </a:r>
          </a:p>
        </p:txBody>
      </p:sp>
      <p:pic>
        <p:nvPicPr>
          <p:cNvPr id="7" name="Picture 6">
            <a:extLst>
              <a:ext uri="{FF2B5EF4-FFF2-40B4-BE49-F238E27FC236}">
                <a16:creationId xmlns:a16="http://schemas.microsoft.com/office/drawing/2014/main" id="{0EFAC471-1514-7CD4-2247-E4856E44A3D6}"/>
              </a:ext>
            </a:extLst>
          </p:cNvPr>
          <p:cNvPicPr>
            <a:picLocks noChangeAspect="1"/>
          </p:cNvPicPr>
          <p:nvPr/>
        </p:nvPicPr>
        <p:blipFill>
          <a:blip r:embed="rId3"/>
          <a:srcRect t="27353" r="3" b="8293"/>
          <a:stretch>
            <a:fillRect/>
          </a:stretch>
        </p:blipFill>
        <p:spPr>
          <a:xfrm>
            <a:off x="4032902" y="3428999"/>
            <a:ext cx="4083839" cy="3446819"/>
          </a:xfrm>
          <a:prstGeom prst="rect">
            <a:avLst/>
          </a:prstGeom>
        </p:spPr>
      </p:pic>
      <p:pic>
        <p:nvPicPr>
          <p:cNvPr id="11" name="Picture 10">
            <a:extLst>
              <a:ext uri="{FF2B5EF4-FFF2-40B4-BE49-F238E27FC236}">
                <a16:creationId xmlns:a16="http://schemas.microsoft.com/office/drawing/2014/main" id="{0E1CBD10-4647-F77B-D432-5E62C12060E1}"/>
              </a:ext>
            </a:extLst>
          </p:cNvPr>
          <p:cNvPicPr>
            <a:picLocks noChangeAspect="1"/>
          </p:cNvPicPr>
          <p:nvPr/>
        </p:nvPicPr>
        <p:blipFill>
          <a:blip r:embed="rId4"/>
          <a:srcRect l="36333" r="1008" b="-3"/>
          <a:stretch>
            <a:fillRect/>
          </a:stretch>
        </p:blipFill>
        <p:spPr>
          <a:xfrm>
            <a:off x="4032902" y="1658"/>
            <a:ext cx="4083839" cy="3438124"/>
          </a:xfrm>
          <a:prstGeom prst="rect">
            <a:avLst/>
          </a:prstGeom>
        </p:spPr>
      </p:pic>
      <p:pic>
        <p:nvPicPr>
          <p:cNvPr id="9" name="Picture 8">
            <a:extLst>
              <a:ext uri="{FF2B5EF4-FFF2-40B4-BE49-F238E27FC236}">
                <a16:creationId xmlns:a16="http://schemas.microsoft.com/office/drawing/2014/main" id="{D7741C37-AE19-E35C-ACD9-FE8E03663CB7}"/>
              </a:ext>
            </a:extLst>
          </p:cNvPr>
          <p:cNvPicPr>
            <a:picLocks noChangeAspect="1"/>
          </p:cNvPicPr>
          <p:nvPr/>
        </p:nvPicPr>
        <p:blipFill>
          <a:blip r:embed="rId5"/>
          <a:srcRect l="15820" r="26124" b="1"/>
          <a:stretch>
            <a:fillRect/>
          </a:stretch>
        </p:blipFill>
        <p:spPr>
          <a:xfrm>
            <a:off x="8116741" y="3428999"/>
            <a:ext cx="4083837" cy="3446819"/>
          </a:xfrm>
          <a:prstGeom prst="rect">
            <a:avLst/>
          </a:prstGeom>
        </p:spPr>
      </p:pic>
      <p:pic>
        <p:nvPicPr>
          <p:cNvPr id="5" name="Picture 4">
            <a:extLst>
              <a:ext uri="{FF2B5EF4-FFF2-40B4-BE49-F238E27FC236}">
                <a16:creationId xmlns:a16="http://schemas.microsoft.com/office/drawing/2014/main" id="{743C527C-DF16-226C-AF24-2C836A933436}"/>
              </a:ext>
            </a:extLst>
          </p:cNvPr>
          <p:cNvPicPr>
            <a:picLocks noChangeAspect="1"/>
          </p:cNvPicPr>
          <p:nvPr/>
        </p:nvPicPr>
        <p:blipFill>
          <a:blip r:embed="rId6"/>
          <a:srcRect l="12412" r="21369" b="3"/>
          <a:stretch>
            <a:fillRect/>
          </a:stretch>
        </p:blipFill>
        <p:spPr>
          <a:xfrm>
            <a:off x="8116741" y="1658"/>
            <a:ext cx="4083839" cy="3438124"/>
          </a:xfrm>
          <a:prstGeom prst="rect">
            <a:avLst/>
          </a:prstGeom>
        </p:spPr>
      </p:pic>
      <p:sp>
        <p:nvSpPr>
          <p:cNvPr id="4" name="TextBox 3">
            <a:extLst>
              <a:ext uri="{FF2B5EF4-FFF2-40B4-BE49-F238E27FC236}">
                <a16:creationId xmlns:a16="http://schemas.microsoft.com/office/drawing/2014/main" id="{0AC144F3-12B8-C3CC-1A57-F493C15B10DD}"/>
              </a:ext>
            </a:extLst>
          </p:cNvPr>
          <p:cNvSpPr txBox="1"/>
          <p:nvPr/>
        </p:nvSpPr>
        <p:spPr>
          <a:xfrm>
            <a:off x="-122262" y="2533755"/>
            <a:ext cx="4337428" cy="1938992"/>
          </a:xfrm>
          <a:prstGeom prst="rect">
            <a:avLst/>
          </a:prstGeom>
          <a:noFill/>
        </p:spPr>
        <p:txBody>
          <a:bodyPr wrap="square" rtlCol="0">
            <a:spAutoFit/>
          </a:bodyPr>
          <a:lstStyle/>
          <a:p>
            <a:pPr marL="800100" lvl="1" indent="-342900">
              <a:buFont typeface="Arial" panose="020B0604020202020204" pitchFamily="34" charset="0"/>
              <a:buChar char="•"/>
            </a:pPr>
            <a:r>
              <a:rPr lang="en-US" sz="2400" b="1" i="0" u="none" strike="noStrike" baseline="0" dirty="0">
                <a:solidFill>
                  <a:schemeClr val="bg1"/>
                </a:solidFill>
              </a:rPr>
              <a:t>09/19/25 -- 1 p.m. Grand Opening </a:t>
            </a:r>
          </a:p>
          <a:p>
            <a:pPr marL="800100" lvl="1" indent="-342900">
              <a:buFont typeface="Arial" panose="020B0604020202020204" pitchFamily="34" charset="0"/>
              <a:buChar char="•"/>
            </a:pPr>
            <a:endParaRPr lang="en-US" sz="2400" b="1" dirty="0">
              <a:solidFill>
                <a:schemeClr val="bg1"/>
              </a:solidFill>
            </a:endParaRPr>
          </a:p>
          <a:p>
            <a:pPr marL="800100" lvl="1" indent="-342900">
              <a:buFont typeface="Arial" panose="020B0604020202020204" pitchFamily="34" charset="0"/>
              <a:buChar char="•"/>
            </a:pPr>
            <a:r>
              <a:rPr lang="en-US" sz="2400" b="1" dirty="0">
                <a:solidFill>
                  <a:schemeClr val="bg1"/>
                </a:solidFill>
              </a:rPr>
              <a:t>4 EV Chargers to be installed Oct-Nov</a:t>
            </a:r>
          </a:p>
        </p:txBody>
      </p:sp>
      <p:pic>
        <p:nvPicPr>
          <p:cNvPr id="1026" name="Picture 2" descr="ChargePoint is spending millions to boost station reliability to 'nearly  100 percent' | The Verge">
            <a:extLst>
              <a:ext uri="{FF2B5EF4-FFF2-40B4-BE49-F238E27FC236}">
                <a16:creationId xmlns:a16="http://schemas.microsoft.com/office/drawing/2014/main" id="{9DBE03B1-FFEC-CF92-864D-2A9A16BF88D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446" r="23520"/>
          <a:stretch/>
        </p:blipFill>
        <p:spPr bwMode="auto">
          <a:xfrm>
            <a:off x="1396006" y="4620769"/>
            <a:ext cx="1239080" cy="14742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50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1A86-434F-8D9A-BC72-F645ADE5F539}"/>
              </a:ext>
            </a:extLst>
          </p:cNvPr>
          <p:cNvSpPr>
            <a:spLocks noGrp="1"/>
          </p:cNvSpPr>
          <p:nvPr>
            <p:ph type="title"/>
          </p:nvPr>
        </p:nvSpPr>
        <p:spPr>
          <a:xfrm>
            <a:off x="640080" y="325369"/>
            <a:ext cx="4368602" cy="1198631"/>
          </a:xfrm>
        </p:spPr>
        <p:txBody>
          <a:bodyPr anchor="b">
            <a:normAutofit/>
          </a:bodyPr>
          <a:lstStyle/>
          <a:p>
            <a:r>
              <a:rPr lang="en-US" sz="5400" b="1" dirty="0"/>
              <a:t>SSB Renovation</a:t>
            </a:r>
          </a:p>
        </p:txBody>
      </p:sp>
      <p:sp>
        <p:nvSpPr>
          <p:cNvPr id="3" name="Content Placeholder 2">
            <a:extLst>
              <a:ext uri="{FF2B5EF4-FFF2-40B4-BE49-F238E27FC236}">
                <a16:creationId xmlns:a16="http://schemas.microsoft.com/office/drawing/2014/main" id="{BC675136-5D80-F57E-4736-26CC7E090C3A}"/>
              </a:ext>
            </a:extLst>
          </p:cNvPr>
          <p:cNvSpPr>
            <a:spLocks noGrp="1"/>
          </p:cNvSpPr>
          <p:nvPr>
            <p:ph idx="1"/>
          </p:nvPr>
        </p:nvSpPr>
        <p:spPr>
          <a:xfrm>
            <a:off x="0" y="2872899"/>
            <a:ext cx="4883669" cy="3320668"/>
          </a:xfrm>
        </p:spPr>
        <p:txBody>
          <a:bodyPr>
            <a:normAutofit/>
          </a:bodyPr>
          <a:lstStyle/>
          <a:p>
            <a:pPr lvl="1"/>
            <a:r>
              <a:rPr lang="en-US" sz="2000" dirty="0"/>
              <a:t>Multi-Cultural Center (2</a:t>
            </a:r>
            <a:r>
              <a:rPr lang="en-US" sz="2000" baseline="30000" dirty="0"/>
              <a:t>nd</a:t>
            </a:r>
            <a:r>
              <a:rPr lang="en-US" sz="2000" dirty="0"/>
              <a:t> floor)</a:t>
            </a:r>
          </a:p>
          <a:p>
            <a:pPr lvl="2"/>
            <a:r>
              <a:rPr lang="en-US" dirty="0"/>
              <a:t>Aug. 18-19</a:t>
            </a:r>
            <a:r>
              <a:rPr lang="en-US" baseline="30000" dirty="0"/>
              <a:t>th</a:t>
            </a:r>
            <a:r>
              <a:rPr lang="en-US" dirty="0"/>
              <a:t> – Furniture and Tech Install</a:t>
            </a:r>
          </a:p>
          <a:p>
            <a:pPr lvl="2"/>
            <a:r>
              <a:rPr lang="en-US" dirty="0"/>
              <a:t>Aug. 20-22</a:t>
            </a:r>
            <a:r>
              <a:rPr lang="en-US" baseline="30000" dirty="0"/>
              <a:t>nd</a:t>
            </a:r>
            <a:r>
              <a:rPr lang="en-US" dirty="0"/>
              <a:t> – Move-in</a:t>
            </a:r>
          </a:p>
        </p:txBody>
      </p:sp>
      <p:pic>
        <p:nvPicPr>
          <p:cNvPr id="6" name="Picture 5" descr="A room with doors and windows&#10;&#10;Description automatically generated">
            <a:extLst>
              <a:ext uri="{FF2B5EF4-FFF2-40B4-BE49-F238E27FC236}">
                <a16:creationId xmlns:a16="http://schemas.microsoft.com/office/drawing/2014/main" id="{7707BF58-AD59-C06B-D1A7-11949A5361D0}"/>
              </a:ext>
            </a:extLst>
          </p:cNvPr>
          <p:cNvPicPr>
            <a:picLocks noChangeAspect="1"/>
          </p:cNvPicPr>
          <p:nvPr/>
        </p:nvPicPr>
        <p:blipFill>
          <a:blip r:embed="rId2"/>
          <a:srcRect l="10820" r="2297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9298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D8EA-B467-AC16-4685-6ED0F5F89CAA}"/>
              </a:ext>
            </a:extLst>
          </p:cNvPr>
          <p:cNvSpPr>
            <a:spLocks noGrp="1"/>
          </p:cNvSpPr>
          <p:nvPr>
            <p:ph type="title"/>
          </p:nvPr>
        </p:nvSpPr>
        <p:spPr/>
        <p:txBody>
          <a:bodyPr/>
          <a:lstStyle/>
          <a:p>
            <a:r>
              <a:rPr lang="en-US" b="1" dirty="0"/>
              <a:t>Barbara L. Smith Event Center</a:t>
            </a:r>
          </a:p>
        </p:txBody>
      </p:sp>
      <p:sp>
        <p:nvSpPr>
          <p:cNvPr id="3" name="Content Placeholder 2">
            <a:extLst>
              <a:ext uri="{FF2B5EF4-FFF2-40B4-BE49-F238E27FC236}">
                <a16:creationId xmlns:a16="http://schemas.microsoft.com/office/drawing/2014/main" id="{2318CE30-BFB5-5F8B-703F-C0CFAC609643}"/>
              </a:ext>
            </a:extLst>
          </p:cNvPr>
          <p:cNvSpPr>
            <a:spLocks noGrp="1"/>
          </p:cNvSpPr>
          <p:nvPr>
            <p:ph idx="1"/>
          </p:nvPr>
        </p:nvSpPr>
        <p:spPr/>
        <p:txBody>
          <a:bodyPr/>
          <a:lstStyle/>
          <a:p>
            <a:r>
              <a:rPr lang="en-US" dirty="0"/>
              <a:t>Event Center</a:t>
            </a:r>
          </a:p>
          <a:p>
            <a:pPr lvl="1"/>
            <a:r>
              <a:rPr lang="en-US" dirty="0"/>
              <a:t>Aug 25-30</a:t>
            </a:r>
            <a:r>
              <a:rPr lang="en-US" baseline="30000" dirty="0"/>
              <a:t>th</a:t>
            </a:r>
            <a:r>
              <a:rPr lang="en-US" dirty="0"/>
              <a:t> - Furniture Install</a:t>
            </a:r>
          </a:p>
          <a:p>
            <a:pPr lvl="1"/>
            <a:r>
              <a:rPr lang="en-US" dirty="0"/>
              <a:t>Sept. 15</a:t>
            </a:r>
            <a:r>
              <a:rPr lang="en-US" baseline="30000" dirty="0"/>
              <a:t>th</a:t>
            </a:r>
            <a:r>
              <a:rPr lang="en-US" dirty="0"/>
              <a:t> – Move-in</a:t>
            </a:r>
          </a:p>
          <a:p>
            <a:endParaRPr lang="en-US" dirty="0"/>
          </a:p>
        </p:txBody>
      </p:sp>
      <p:pic>
        <p:nvPicPr>
          <p:cNvPr id="2052" name="Picture 4" descr="image preview">
            <a:extLst>
              <a:ext uri="{FF2B5EF4-FFF2-40B4-BE49-F238E27FC236}">
                <a16:creationId xmlns:a16="http://schemas.microsoft.com/office/drawing/2014/main" id="{BD9C2110-9C1F-FE1B-708C-BF6C6B8F8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5625"/>
            <a:ext cx="5440101" cy="40800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946A02D8-441E-1C6F-8949-DD764DF5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91" y="3240911"/>
            <a:ext cx="4714755" cy="353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34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04FCF-CC8B-D1A4-487D-E73DC554405E}"/>
              </a:ext>
            </a:extLst>
          </p:cNvPr>
          <p:cNvPicPr>
            <a:picLocks noChangeAspect="1"/>
          </p:cNvPicPr>
          <p:nvPr/>
        </p:nvPicPr>
        <p:blipFill>
          <a:blip r:embed="rId2"/>
          <a:stretch>
            <a:fillRect/>
          </a:stretch>
        </p:blipFill>
        <p:spPr>
          <a:xfrm>
            <a:off x="1472188" y="213482"/>
            <a:ext cx="9247623" cy="5963481"/>
          </a:xfrm>
          <a:prstGeom prst="rect">
            <a:avLst/>
          </a:prstGeom>
        </p:spPr>
      </p:pic>
    </p:spTree>
    <p:extLst>
      <p:ext uri="{BB962C8B-B14F-4D97-AF65-F5344CB8AC3E}">
        <p14:creationId xmlns:p14="http://schemas.microsoft.com/office/powerpoint/2010/main" val="1573544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C639-AB07-5763-4B03-E725A1AF2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4B6B4-D036-D6CA-7164-549831067DFE}"/>
              </a:ext>
            </a:extLst>
          </p:cNvPr>
          <p:cNvSpPr>
            <a:spLocks noGrp="1"/>
          </p:cNvSpPr>
          <p:nvPr>
            <p:ph type="title"/>
          </p:nvPr>
        </p:nvSpPr>
        <p:spPr>
          <a:xfrm>
            <a:off x="3606587" y="-1"/>
            <a:ext cx="5143925" cy="1351472"/>
          </a:xfrm>
        </p:spPr>
        <p:txBody>
          <a:bodyPr vert="horz" lIns="91440" tIns="45720" rIns="91440" bIns="45720" rtlCol="0" anchor="ctr">
            <a:normAutofit/>
          </a:bodyPr>
          <a:lstStyle/>
          <a:p>
            <a:pPr algn="ctr"/>
            <a:r>
              <a:rPr lang="en-US" sz="3600" b="1" kern="1200" dirty="0">
                <a:solidFill>
                  <a:schemeClr val="tx1">
                    <a:lumMod val="85000"/>
                    <a:lumOff val="15000"/>
                  </a:schemeClr>
                </a:solidFill>
                <a:latin typeface="Times New Roman" panose="02020603050405020304" pitchFamily="18" charset="0"/>
                <a:cs typeface="Times New Roman" panose="02020603050405020304" pitchFamily="18" charset="0"/>
              </a:rPr>
              <a:t>Two Naming Ceremonies</a:t>
            </a:r>
          </a:p>
        </p:txBody>
      </p:sp>
      <p:pic>
        <p:nvPicPr>
          <p:cNvPr id="5" name="Content Placeholder 4">
            <a:extLst>
              <a:ext uri="{FF2B5EF4-FFF2-40B4-BE49-F238E27FC236}">
                <a16:creationId xmlns:a16="http://schemas.microsoft.com/office/drawing/2014/main" id="{842B3EA3-B0D2-FADF-9BC8-FC2407CDE3EA}"/>
              </a:ext>
            </a:extLst>
          </p:cNvPr>
          <p:cNvPicPr>
            <a:picLocks noGrp="1" noChangeAspect="1"/>
          </p:cNvPicPr>
          <p:nvPr>
            <p:ph idx="1"/>
          </p:nvPr>
        </p:nvPicPr>
        <p:blipFill>
          <a:blip r:embed="rId2"/>
          <a:srcRect l="9669" r="14962"/>
          <a:stretch>
            <a:fillRect/>
          </a:stretch>
        </p:blipFill>
        <p:spPr>
          <a:xfrm>
            <a:off x="231909" y="412748"/>
            <a:ext cx="3250847" cy="60325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isometricOffAxis1Right"/>
            <a:lightRig rig="soft" dir="t"/>
          </a:scene3d>
          <a:sp3d contourW="12700" prstMaterial="matte">
            <a:bevelT w="63500" h="50800"/>
            <a:contourClr>
              <a:srgbClr val="C0C0C0"/>
            </a:contourClr>
          </a:sp3d>
        </p:spPr>
      </p:pic>
      <p:sp>
        <p:nvSpPr>
          <p:cNvPr id="4" name="Text Placeholder 3">
            <a:extLst>
              <a:ext uri="{FF2B5EF4-FFF2-40B4-BE49-F238E27FC236}">
                <a16:creationId xmlns:a16="http://schemas.microsoft.com/office/drawing/2014/main" id="{B98144D2-6631-B72D-5222-869C6767576A}"/>
              </a:ext>
            </a:extLst>
          </p:cNvPr>
          <p:cNvSpPr>
            <a:spLocks noGrp="1"/>
          </p:cNvSpPr>
          <p:nvPr>
            <p:ph type="body" sz="half" idx="2"/>
          </p:nvPr>
        </p:nvSpPr>
        <p:spPr>
          <a:xfrm>
            <a:off x="3524033" y="1238249"/>
            <a:ext cx="5143925" cy="4921251"/>
          </a:xfrm>
        </p:spPr>
        <p:txBody>
          <a:bodyPr vert="horz" lIns="91440" tIns="45720" rIns="91440" bIns="45720" rtlCol="0">
            <a:noAutofit/>
          </a:bodyPr>
          <a:lstStyle/>
          <a:p>
            <a:r>
              <a:rPr lang="en-US" sz="2800" b="1" dirty="0">
                <a:solidFill>
                  <a:schemeClr val="tx1">
                    <a:lumMod val="85000"/>
                    <a:lumOff val="15000"/>
                  </a:schemeClr>
                </a:solidFill>
              </a:rPr>
              <a:t>Elaine S. Rosen Music Room</a:t>
            </a:r>
          </a:p>
          <a:p>
            <a:r>
              <a:rPr lang="en-US" sz="2800" b="1" dirty="0">
                <a:solidFill>
                  <a:schemeClr val="tx1">
                    <a:lumMod val="85000"/>
                    <a:lumOff val="15000"/>
                  </a:schemeClr>
                </a:solidFill>
              </a:rPr>
              <a:t>August 6 – 5 p.m.</a:t>
            </a:r>
          </a:p>
          <a:p>
            <a:pPr marL="742950" lvl="1" indent="-285750">
              <a:buFont typeface="Arial" panose="020B0604020202020204" pitchFamily="34" charset="0"/>
              <a:buChar char="•"/>
            </a:pPr>
            <a:r>
              <a:rPr lang="en-US" sz="1600" dirty="0">
                <a:solidFill>
                  <a:schemeClr val="tx1">
                    <a:lumMod val="85000"/>
                    <a:lumOff val="15000"/>
                  </a:schemeClr>
                </a:solidFill>
              </a:rPr>
              <a:t>$550,000 Endowment</a:t>
            </a:r>
          </a:p>
          <a:p>
            <a:pPr marL="742950" lvl="1" indent="-285750">
              <a:buFont typeface="Arial" panose="020B0604020202020204" pitchFamily="34" charset="0"/>
              <a:buChar char="•"/>
            </a:pPr>
            <a:r>
              <a:rPr lang="en-US" sz="1600" dirty="0">
                <a:solidFill>
                  <a:schemeClr val="tx1">
                    <a:lumMod val="85000"/>
                    <a:lumOff val="15000"/>
                  </a:schemeClr>
                </a:solidFill>
              </a:rPr>
              <a:t>Provides scholarships for local high school students to attend Crafton Hills College. Supports recruitment of talented students for the Performing Arts program.</a:t>
            </a:r>
          </a:p>
          <a:p>
            <a:pPr marL="742950" lvl="1" indent="-285750">
              <a:buFont typeface="Arial" panose="020B0604020202020204" pitchFamily="34" charset="0"/>
              <a:buChar char="•"/>
            </a:pPr>
            <a:r>
              <a:rPr lang="en-US" sz="1600" dirty="0">
                <a:solidFill>
                  <a:schemeClr val="tx1">
                    <a:lumMod val="85000"/>
                    <a:lumOff val="15000"/>
                  </a:schemeClr>
                </a:solidFill>
              </a:rPr>
              <a:t>Funds regional competition expenses, internships, and production licensing.</a:t>
            </a:r>
          </a:p>
          <a:p>
            <a:pPr marL="742950" lvl="1" indent="-285750">
              <a:buFont typeface="Arial" panose="020B0604020202020204" pitchFamily="34" charset="0"/>
              <a:buChar char="•"/>
            </a:pPr>
            <a:endParaRPr lang="en-US" sz="1600" dirty="0">
              <a:solidFill>
                <a:schemeClr val="tx1">
                  <a:lumMod val="85000"/>
                  <a:lumOff val="15000"/>
                </a:schemeClr>
              </a:solidFill>
            </a:endParaRPr>
          </a:p>
          <a:p>
            <a:pPr lvl="1"/>
            <a:endParaRPr lang="en-US" sz="1600" dirty="0">
              <a:solidFill>
                <a:schemeClr val="tx1">
                  <a:lumMod val="85000"/>
                  <a:lumOff val="15000"/>
                </a:schemeClr>
              </a:solidFill>
            </a:endParaRPr>
          </a:p>
          <a:p>
            <a:pPr marL="0" lvl="1">
              <a:spcBef>
                <a:spcPts val="0"/>
              </a:spcBef>
              <a:spcAft>
                <a:spcPts val="600"/>
              </a:spcAft>
              <a:buSzPts val="1000"/>
              <a:tabLst>
                <a:tab pos="914400" algn="l"/>
              </a:tabLst>
            </a:pPr>
            <a:r>
              <a:rPr lang="en-US" sz="2800" b="1" dirty="0">
                <a:solidFill>
                  <a:schemeClr val="tx1">
                    <a:lumMod val="85000"/>
                    <a:lumOff val="15000"/>
                  </a:schemeClr>
                </a:solidFill>
              </a:rPr>
              <a:t>Barbara L. Smith Event Center</a:t>
            </a:r>
          </a:p>
          <a:p>
            <a:pPr marL="0" lvl="1">
              <a:spcBef>
                <a:spcPts val="0"/>
              </a:spcBef>
              <a:spcAft>
                <a:spcPts val="600"/>
              </a:spcAft>
              <a:buSzPts val="1000"/>
              <a:tabLst>
                <a:tab pos="914400" algn="l"/>
              </a:tabLst>
            </a:pPr>
            <a:r>
              <a:rPr lang="en-US" sz="2800" b="1" dirty="0">
                <a:solidFill>
                  <a:schemeClr val="tx1">
                    <a:lumMod val="85000"/>
                    <a:lumOff val="15000"/>
                  </a:schemeClr>
                </a:solidFill>
              </a:rPr>
              <a:t>September 12 – 5 p.m.</a:t>
            </a:r>
          </a:p>
          <a:p>
            <a:pPr marL="800100" lvl="1" indent="-342900">
              <a:buFont typeface="Arial" panose="020B0604020202020204" pitchFamily="34" charset="0"/>
              <a:buChar char="•"/>
            </a:pPr>
            <a:r>
              <a:rPr lang="en-US" sz="1800" dirty="0">
                <a:solidFill>
                  <a:schemeClr val="tx1">
                    <a:lumMod val="85000"/>
                    <a:lumOff val="15000"/>
                  </a:schemeClr>
                </a:solidFill>
              </a:rPr>
              <a:t>1.1M endowment</a:t>
            </a:r>
            <a:endParaRPr lang="en-US" sz="1800" dirty="0">
              <a:solidFill>
                <a:schemeClr val="tx1">
                  <a:lumMod val="85000"/>
                  <a:lumOff val="15000"/>
                </a:schemeClr>
              </a:solidFill>
              <a:effectLst/>
            </a:endParaRPr>
          </a:p>
          <a:p>
            <a:pPr marL="800100" lvl="1" indent="-342900">
              <a:buFont typeface="Arial" panose="020B0604020202020204" pitchFamily="34" charset="0"/>
              <a:buChar char="•"/>
            </a:pPr>
            <a:r>
              <a:rPr lang="en-US" sz="1800" dirty="0">
                <a:solidFill>
                  <a:schemeClr val="tx1">
                    <a:lumMod val="85000"/>
                    <a:lumOff val="15000"/>
                  </a:schemeClr>
                </a:solidFill>
                <a:effectLst/>
              </a:rPr>
              <a:t>Unrestricted funds - creating a perpetual source of funding for the Foundation to meet the evolving needs of students.</a:t>
            </a:r>
          </a:p>
          <a:p>
            <a:pPr indent="-228600">
              <a:buFont typeface="Arial" panose="020B0604020202020204" pitchFamily="34" charset="0"/>
              <a:buChar char="•"/>
            </a:pPr>
            <a:endParaRPr lang="en-US" sz="2000" b="1" dirty="0">
              <a:solidFill>
                <a:schemeClr val="tx1">
                  <a:lumMod val="85000"/>
                  <a:lumOff val="15000"/>
                </a:schemeClr>
              </a:solidFill>
            </a:endParaRPr>
          </a:p>
          <a:p>
            <a:pPr indent="-228600">
              <a:buFont typeface="Arial" panose="020B0604020202020204" pitchFamily="34" charset="0"/>
              <a:buChar char="•"/>
            </a:pPr>
            <a:endParaRPr lang="en-US" sz="2000" b="1" dirty="0">
              <a:solidFill>
                <a:schemeClr val="tx1">
                  <a:lumMod val="85000"/>
                  <a:lumOff val="15000"/>
                </a:schemeClr>
              </a:solidFill>
            </a:endParaRPr>
          </a:p>
        </p:txBody>
      </p:sp>
      <p:pic>
        <p:nvPicPr>
          <p:cNvPr id="8" name="Picture 7">
            <a:extLst>
              <a:ext uri="{FF2B5EF4-FFF2-40B4-BE49-F238E27FC236}">
                <a16:creationId xmlns:a16="http://schemas.microsoft.com/office/drawing/2014/main" id="{5A2047A6-1554-E415-D99D-1ABE350D5C68}"/>
              </a:ext>
            </a:extLst>
          </p:cNvPr>
          <p:cNvPicPr>
            <a:picLocks noChangeAspect="1"/>
          </p:cNvPicPr>
          <p:nvPr/>
        </p:nvPicPr>
        <p:blipFill>
          <a:blip r:embed="rId3"/>
          <a:srcRect l="12422" r="16891"/>
          <a:stretch>
            <a:fillRect/>
          </a:stretch>
        </p:blipFill>
        <p:spPr>
          <a:xfrm>
            <a:off x="8540357" y="304805"/>
            <a:ext cx="3290507" cy="62483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71559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DD1D3-E470-C05F-2A24-27AA7D47F57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444747E-3BF6-3AE7-862F-A625231000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1BBDB0-3EBA-25F3-FDBB-1E9D86A75703}"/>
              </a:ext>
            </a:extLst>
          </p:cNvPr>
          <p:cNvSpPr>
            <a:spLocks noGrp="1"/>
          </p:cNvSpPr>
          <p:nvPr>
            <p:ph type="title"/>
          </p:nvPr>
        </p:nvSpPr>
        <p:spPr>
          <a:xfrm>
            <a:off x="3644030" y="1737361"/>
            <a:ext cx="7729603" cy="640080"/>
          </a:xfrm>
        </p:spPr>
        <p:txBody>
          <a:bodyPr anchor="t">
            <a:noAutofit/>
          </a:bodyPr>
          <a:lstStyle/>
          <a:p>
            <a:r>
              <a:rPr lang="en-US" sz="4800" b="1" dirty="0">
                <a:solidFill>
                  <a:schemeClr val="bg1"/>
                </a:solidFill>
                <a:latin typeface="Times New Roman" panose="02020603050405020304" pitchFamily="18" charset="0"/>
                <a:cs typeface="Times New Roman" panose="02020603050405020304" pitchFamily="18" charset="0"/>
              </a:rPr>
              <a:t>Please Welcome</a:t>
            </a:r>
          </a:p>
        </p:txBody>
      </p:sp>
      <p:sp>
        <p:nvSpPr>
          <p:cNvPr id="5" name="TextBox 4">
            <a:extLst>
              <a:ext uri="{FF2B5EF4-FFF2-40B4-BE49-F238E27FC236}">
                <a16:creationId xmlns:a16="http://schemas.microsoft.com/office/drawing/2014/main" id="{60AA30B2-000B-84A4-A985-49CAFC7D5063}"/>
              </a:ext>
            </a:extLst>
          </p:cNvPr>
          <p:cNvSpPr txBox="1"/>
          <p:nvPr/>
        </p:nvSpPr>
        <p:spPr>
          <a:xfrm>
            <a:off x="3644030" y="2618768"/>
            <a:ext cx="7836770" cy="2031325"/>
          </a:xfrm>
          <a:prstGeom prst="rect">
            <a:avLst/>
          </a:prstGeom>
          <a:noFill/>
        </p:spPr>
        <p:txBody>
          <a:bodyPr wrap="square" lIns="0" tIns="0" rIns="0" bIns="0" rtlCol="0">
            <a:spAutoFit/>
          </a:bodyPr>
          <a:lstStyle/>
          <a:p>
            <a:r>
              <a:rPr lang="en-US" sz="4400" b="1" dirty="0">
                <a:solidFill>
                  <a:schemeClr val="bg1"/>
                </a:solidFill>
                <a:latin typeface="Gill Sans" panose="020B0502020104020203"/>
                <a:cs typeface="Arial" panose="020B0604020202020204" pitchFamily="34" charset="0"/>
              </a:rPr>
              <a:t>Dr. Gio Sosa, Dean of Institutional Effectiveness, Research, and Planning</a:t>
            </a:r>
            <a:endParaRPr lang="en-US" sz="4400" b="1" dirty="0">
              <a:solidFill>
                <a:schemeClr val="bg1"/>
              </a:solidFill>
              <a:latin typeface="Gill Sans" panose="020B0502020104020203"/>
              <a:ea typeface="Fira Sans Medium" panose="020B05030500000200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78B9D6AE-CB6F-C60D-A437-128E84DD1CDA}"/>
              </a:ext>
            </a:extLst>
          </p:cNvPr>
          <p:cNvCxnSpPr/>
          <p:nvPr/>
        </p:nvCxnSpPr>
        <p:spPr>
          <a:xfrm>
            <a:off x="3644030" y="245329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34413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0748-4600-D2F6-9295-50B7261270A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C5EC1E-5A97-A545-F62F-3625551D46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3513B1-AFED-F9AB-BDBE-208C5C3CF834}"/>
              </a:ext>
            </a:extLst>
          </p:cNvPr>
          <p:cNvSpPr>
            <a:spLocks noGrp="1"/>
          </p:cNvSpPr>
          <p:nvPr>
            <p:ph type="title"/>
          </p:nvPr>
        </p:nvSpPr>
        <p:spPr>
          <a:xfrm>
            <a:off x="3644030" y="1727201"/>
            <a:ext cx="6292450" cy="1869440"/>
          </a:xfrm>
        </p:spPr>
        <p:txBody>
          <a:bodyPr anchor="t">
            <a:noAutofit/>
          </a:bodyPr>
          <a:lstStyle/>
          <a:p>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Student Satisfaction Survey Findings</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583C56-D809-7FA6-9240-79B25FCACB34}"/>
              </a:ext>
            </a:extLst>
          </p:cNvPr>
          <p:cNvSpPr txBox="1"/>
          <p:nvPr/>
        </p:nvSpPr>
        <p:spPr>
          <a:xfrm>
            <a:off x="3644030" y="3848128"/>
            <a:ext cx="5132675" cy="369332"/>
          </a:xfrm>
          <a:prstGeom prst="rect">
            <a:avLst/>
          </a:prstGeom>
          <a:noFill/>
        </p:spPr>
        <p:txBody>
          <a:bodyPr wrap="square" lIns="0" tIns="0" rIns="0" bIns="0" rtlCol="0">
            <a:spAutoFit/>
          </a:bodyPr>
          <a:lstStyle/>
          <a:p>
            <a:r>
              <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rPr>
              <a:t>Spring 2024</a:t>
            </a:r>
          </a:p>
        </p:txBody>
      </p:sp>
      <p:cxnSp>
        <p:nvCxnSpPr>
          <p:cNvPr id="13" name="Straight Connector 12">
            <a:extLst>
              <a:ext uri="{FF2B5EF4-FFF2-40B4-BE49-F238E27FC236}">
                <a16:creationId xmlns:a16="http://schemas.microsoft.com/office/drawing/2014/main" id="{EFA530E6-F8B9-CC43-1B43-B1CD8B567811}"/>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12782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6807-F7D5-5E4D-0495-9C998F0BC6F2}"/>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F77C85E9-E650-5828-ACD9-1B3E97416933}"/>
              </a:ext>
            </a:extLst>
          </p:cNvPr>
          <p:cNvSpPr txBox="1">
            <a:spLocks/>
          </p:cNvSpPr>
          <p:nvPr/>
        </p:nvSpPr>
        <p:spPr>
          <a:xfrm>
            <a:off x="635485" y="706740"/>
            <a:ext cx="10148570" cy="121271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Survey Overview</a:t>
            </a:r>
          </a:p>
        </p:txBody>
      </p:sp>
      <p:sp>
        <p:nvSpPr>
          <p:cNvPr id="7" name="Content Placeholder 2">
            <a:extLst>
              <a:ext uri="{FF2B5EF4-FFF2-40B4-BE49-F238E27FC236}">
                <a16:creationId xmlns:a16="http://schemas.microsoft.com/office/drawing/2014/main" id="{BD1D4B04-1E0A-4822-F4D6-67AD5E4D1DBE}"/>
              </a:ext>
            </a:extLst>
          </p:cNvPr>
          <p:cNvSpPr txBox="1">
            <a:spLocks/>
          </p:cNvSpPr>
          <p:nvPr/>
        </p:nvSpPr>
        <p:spPr>
          <a:xfrm>
            <a:off x="935990" y="1663148"/>
            <a:ext cx="10148570" cy="40191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Five Major Survey Topic Areas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Belonging, Respect, and Fair Treatment (16 items)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Classroom Experience and Course Availability (11 items)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Campus Technology and Website (7 items)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Campus Facilities (9 items)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Student Support Services (32 items)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Survey items measured on a four-point scale (4 – high satisfaction; 1 – low satisfaction)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491 Respondents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endParaRPr>
          </a:p>
        </p:txBody>
      </p:sp>
    </p:spTree>
    <p:extLst>
      <p:ext uri="{BB962C8B-B14F-4D97-AF65-F5344CB8AC3E}">
        <p14:creationId xmlns:p14="http://schemas.microsoft.com/office/powerpoint/2010/main" val="118623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7F6A39-05C5-7AC6-2263-4A61E92F93BC}"/>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DF91E083-6CF1-B053-2204-34BD82803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B3A309E-2FBA-BF8F-DD18-96DFE6BE36F4}"/>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Nancy Yuen</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 </a:t>
            </a:r>
            <a:br>
              <a:rPr lang="en-US" sz="3300" b="1" dirty="0">
                <a:latin typeface="Gill Sans MT" panose="020B0502020104020203" pitchFamily="34" charset="0"/>
              </a:rPr>
            </a:br>
            <a:r>
              <a:rPr lang="en-US" sz="3300" b="1" dirty="0">
                <a:latin typeface="Gill Sans MT" panose="020B0502020104020203" pitchFamily="34" charset="0"/>
              </a:rPr>
              <a:t>Ethnic Studies</a:t>
            </a:r>
            <a:br>
              <a:rPr lang="en-US" sz="3000" b="1" dirty="0"/>
            </a:br>
            <a:endParaRPr lang="en-US" sz="3000" b="1" dirty="0"/>
          </a:p>
        </p:txBody>
      </p:sp>
      <p:pic>
        <p:nvPicPr>
          <p:cNvPr id="8" name="Picture Placeholder 2">
            <a:extLst>
              <a:ext uri="{FF2B5EF4-FFF2-40B4-BE49-F238E27FC236}">
                <a16:creationId xmlns:a16="http://schemas.microsoft.com/office/drawing/2014/main" id="{C4BE0437-B0A2-1018-705B-BF2B581C958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254" r="1296" b="1820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45CE666A-D8F0-2C66-62CD-0EF2782AA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76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F7DE-98B0-AC50-D0CB-43449C511190}"/>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ED245587-ECE6-9B1B-EF6C-4C4DAB010062}"/>
              </a:ext>
            </a:extLst>
          </p:cNvPr>
          <p:cNvSpPr txBox="1">
            <a:spLocks/>
          </p:cNvSpPr>
          <p:nvPr/>
        </p:nvSpPr>
        <p:spPr>
          <a:xfrm>
            <a:off x="812196" y="765229"/>
            <a:ext cx="10148570" cy="121271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Average Scores by Topic Area</a:t>
            </a:r>
          </a:p>
        </p:txBody>
      </p:sp>
      <p:sp>
        <p:nvSpPr>
          <p:cNvPr id="7" name="Content Placeholder 2">
            <a:extLst>
              <a:ext uri="{FF2B5EF4-FFF2-40B4-BE49-F238E27FC236}">
                <a16:creationId xmlns:a16="http://schemas.microsoft.com/office/drawing/2014/main" id="{CA88EBE5-33E8-80C4-28E1-670BF5D76C44}"/>
              </a:ext>
            </a:extLst>
          </p:cNvPr>
          <p:cNvSpPr txBox="1">
            <a:spLocks/>
          </p:cNvSpPr>
          <p:nvPr/>
        </p:nvSpPr>
        <p:spPr>
          <a:xfrm>
            <a:off x="935990" y="1882140"/>
            <a:ext cx="10148570" cy="38002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C9A3BF7D-3075-6610-2A9C-263272B8E82B}"/>
              </a:ext>
            </a:extLst>
          </p:cNvPr>
          <p:cNvGraphicFramePr>
            <a:graphicFrameLocks noGrp="1"/>
          </p:cNvGraphicFramePr>
          <p:nvPr/>
        </p:nvGraphicFramePr>
        <p:xfrm>
          <a:off x="935988" y="1653482"/>
          <a:ext cx="10024780" cy="2513273"/>
        </p:xfrm>
        <a:graphic>
          <a:graphicData uri="http://schemas.openxmlformats.org/drawingml/2006/table">
            <a:tbl>
              <a:tblPr firstRow="1" firstCol="1" bandRow="1">
                <a:tableStyleId>{5C22544A-7EE6-4342-B048-85BDC9FD1C3A}</a:tableStyleId>
              </a:tblPr>
              <a:tblGrid>
                <a:gridCol w="1717995">
                  <a:extLst>
                    <a:ext uri="{9D8B030D-6E8A-4147-A177-3AD203B41FA5}">
                      <a16:colId xmlns:a16="http://schemas.microsoft.com/office/drawing/2014/main" val="3742318048"/>
                    </a:ext>
                  </a:extLst>
                </a:gridCol>
                <a:gridCol w="1661357">
                  <a:extLst>
                    <a:ext uri="{9D8B030D-6E8A-4147-A177-3AD203B41FA5}">
                      <a16:colId xmlns:a16="http://schemas.microsoft.com/office/drawing/2014/main" val="2592749338"/>
                    </a:ext>
                  </a:extLst>
                </a:gridCol>
                <a:gridCol w="1661357">
                  <a:extLst>
                    <a:ext uri="{9D8B030D-6E8A-4147-A177-3AD203B41FA5}">
                      <a16:colId xmlns:a16="http://schemas.microsoft.com/office/drawing/2014/main" val="3479577518"/>
                    </a:ext>
                  </a:extLst>
                </a:gridCol>
                <a:gridCol w="1661357">
                  <a:extLst>
                    <a:ext uri="{9D8B030D-6E8A-4147-A177-3AD203B41FA5}">
                      <a16:colId xmlns:a16="http://schemas.microsoft.com/office/drawing/2014/main" val="1496008467"/>
                    </a:ext>
                  </a:extLst>
                </a:gridCol>
                <a:gridCol w="1661357">
                  <a:extLst>
                    <a:ext uri="{9D8B030D-6E8A-4147-A177-3AD203B41FA5}">
                      <a16:colId xmlns:a16="http://schemas.microsoft.com/office/drawing/2014/main" val="4032928135"/>
                    </a:ext>
                  </a:extLst>
                </a:gridCol>
                <a:gridCol w="1661357">
                  <a:extLst>
                    <a:ext uri="{9D8B030D-6E8A-4147-A177-3AD203B41FA5}">
                      <a16:colId xmlns:a16="http://schemas.microsoft.com/office/drawing/2014/main" val="2852241638"/>
                    </a:ext>
                  </a:extLst>
                </a:gridCol>
              </a:tblGrid>
              <a:tr h="1925716">
                <a:tc>
                  <a:txBody>
                    <a:bodyPr/>
                    <a:lstStyle/>
                    <a:p>
                      <a:pPr marL="0" marR="0">
                        <a:spcBef>
                          <a:spcPts val="0"/>
                        </a:spcBef>
                        <a:spcAft>
                          <a:spcPts val="0"/>
                        </a:spcAft>
                      </a:pPr>
                      <a:r>
                        <a:rPr lang="en-US" sz="2200" b="1" dirty="0">
                          <a:effectLst/>
                          <a:latin typeface="Gill Sans" panose="020B0502020104020203"/>
                        </a:rPr>
                        <a:t>Response Count</a:t>
                      </a:r>
                      <a:endParaRPr lang="en-US" sz="2200" b="1"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spcBef>
                          <a:spcPts val="0"/>
                        </a:spcBef>
                        <a:spcAft>
                          <a:spcPts val="0"/>
                        </a:spcAft>
                      </a:pPr>
                      <a:r>
                        <a:rPr lang="en-US" sz="2200" dirty="0">
                          <a:effectLst/>
                          <a:latin typeface="Gill Sans" panose="020B0502020104020203"/>
                        </a:rPr>
                        <a:t>Respect Belonging &amp; Fairness</a:t>
                      </a:r>
                      <a:endParaRPr lang="en-US" sz="2200"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spcBef>
                          <a:spcPts val="0"/>
                        </a:spcBef>
                        <a:spcAft>
                          <a:spcPts val="0"/>
                        </a:spcAft>
                      </a:pPr>
                      <a:r>
                        <a:rPr lang="en-US" sz="2200" dirty="0">
                          <a:effectLst/>
                          <a:latin typeface="Gill Sans" panose="020B0502020104020203"/>
                        </a:rPr>
                        <a:t>Classroom Experience &amp; Course Availability</a:t>
                      </a:r>
                      <a:endParaRPr lang="en-US" sz="2200"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spcBef>
                          <a:spcPts val="0"/>
                        </a:spcBef>
                        <a:spcAft>
                          <a:spcPts val="0"/>
                        </a:spcAft>
                      </a:pPr>
                      <a:r>
                        <a:rPr lang="en-US" sz="2200" dirty="0">
                          <a:effectLst/>
                          <a:latin typeface="Gill Sans" panose="020B0502020104020203"/>
                        </a:rPr>
                        <a:t>Campus Technology &amp; Website</a:t>
                      </a:r>
                      <a:endParaRPr lang="en-US" sz="2200"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spcBef>
                          <a:spcPts val="0"/>
                        </a:spcBef>
                        <a:spcAft>
                          <a:spcPts val="0"/>
                        </a:spcAft>
                      </a:pPr>
                      <a:r>
                        <a:rPr lang="en-US" sz="2200" dirty="0">
                          <a:effectLst/>
                          <a:latin typeface="Gill Sans" panose="020B0502020104020203"/>
                        </a:rPr>
                        <a:t>Campus Facilities</a:t>
                      </a:r>
                      <a:endParaRPr lang="en-US" sz="2200"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spcBef>
                          <a:spcPts val="0"/>
                        </a:spcBef>
                        <a:spcAft>
                          <a:spcPts val="0"/>
                        </a:spcAft>
                      </a:pPr>
                      <a:r>
                        <a:rPr lang="en-US" sz="2200" dirty="0">
                          <a:effectLst/>
                          <a:latin typeface="Gill Sans" panose="020B0502020104020203"/>
                        </a:rPr>
                        <a:t>Student Support Services</a:t>
                      </a:r>
                      <a:endParaRPr lang="en-US" sz="2200"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2215158315"/>
                  </a:ext>
                </a:extLst>
              </a:tr>
              <a:tr h="587557">
                <a:tc>
                  <a:txBody>
                    <a:bodyPr/>
                    <a:lstStyle/>
                    <a:p>
                      <a:pPr marL="0" marR="0" algn="ctr">
                        <a:spcBef>
                          <a:spcPts val="0"/>
                        </a:spcBef>
                        <a:spcAft>
                          <a:spcPts val="0"/>
                        </a:spcAft>
                      </a:pPr>
                      <a:r>
                        <a:rPr lang="en-US" sz="2200" b="1" dirty="0">
                          <a:effectLst/>
                          <a:latin typeface="Gill Sans" panose="020B0502020104020203"/>
                        </a:rPr>
                        <a:t>491</a:t>
                      </a:r>
                      <a:endParaRPr lang="en-US" sz="2200" b="1"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lgn="ctr">
                        <a:spcBef>
                          <a:spcPts val="0"/>
                        </a:spcBef>
                        <a:spcAft>
                          <a:spcPts val="0"/>
                        </a:spcAft>
                      </a:pPr>
                      <a:r>
                        <a:rPr lang="en-US" sz="2200" b="1" dirty="0">
                          <a:effectLst/>
                          <a:latin typeface="Gill Sans" panose="020B0502020104020203"/>
                        </a:rPr>
                        <a:t>3.51</a:t>
                      </a:r>
                      <a:endParaRPr lang="en-US" sz="2200" b="1"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lgn="ctr">
                        <a:spcBef>
                          <a:spcPts val="0"/>
                        </a:spcBef>
                        <a:spcAft>
                          <a:spcPts val="0"/>
                        </a:spcAft>
                      </a:pPr>
                      <a:r>
                        <a:rPr lang="en-US" sz="2200" b="1" dirty="0">
                          <a:effectLst/>
                          <a:latin typeface="Gill Sans" panose="020B0502020104020203"/>
                        </a:rPr>
                        <a:t>3.38</a:t>
                      </a:r>
                      <a:endParaRPr lang="en-US" sz="2200" b="1"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lgn="ctr">
                        <a:spcBef>
                          <a:spcPts val="0"/>
                        </a:spcBef>
                        <a:spcAft>
                          <a:spcPts val="0"/>
                        </a:spcAft>
                      </a:pPr>
                      <a:r>
                        <a:rPr lang="en-US" sz="2200" b="1">
                          <a:effectLst/>
                          <a:latin typeface="Gill Sans" panose="020B0502020104020203"/>
                        </a:rPr>
                        <a:t>3.34</a:t>
                      </a:r>
                      <a:endParaRPr lang="en-US" sz="2200" b="1">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lgn="ctr">
                        <a:spcBef>
                          <a:spcPts val="0"/>
                        </a:spcBef>
                        <a:spcAft>
                          <a:spcPts val="0"/>
                        </a:spcAft>
                      </a:pPr>
                      <a:r>
                        <a:rPr lang="en-US" sz="2200" b="1" dirty="0">
                          <a:effectLst/>
                          <a:latin typeface="Gill Sans" panose="020B0502020104020203"/>
                        </a:rPr>
                        <a:t>3.42</a:t>
                      </a:r>
                      <a:endParaRPr lang="en-US" sz="2200" b="1"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tc>
                  <a:txBody>
                    <a:bodyPr/>
                    <a:lstStyle/>
                    <a:p>
                      <a:pPr marL="0" marR="0" algn="ctr">
                        <a:spcBef>
                          <a:spcPts val="0"/>
                        </a:spcBef>
                        <a:spcAft>
                          <a:spcPts val="0"/>
                        </a:spcAft>
                      </a:pPr>
                      <a:r>
                        <a:rPr lang="en-US" sz="2200" b="1" dirty="0">
                          <a:effectLst/>
                          <a:latin typeface="Gill Sans" panose="020B0502020104020203"/>
                        </a:rPr>
                        <a:t>3.38</a:t>
                      </a:r>
                      <a:endParaRPr lang="en-US" sz="2200" b="1" dirty="0">
                        <a:effectLst/>
                        <a:latin typeface="Gill Sans" panose="020B0502020104020203"/>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2254532940"/>
                  </a:ext>
                </a:extLst>
              </a:tr>
            </a:tbl>
          </a:graphicData>
        </a:graphic>
      </p:graphicFrame>
      <p:sp>
        <p:nvSpPr>
          <p:cNvPr id="8" name="TextBox 7">
            <a:extLst>
              <a:ext uri="{FF2B5EF4-FFF2-40B4-BE49-F238E27FC236}">
                <a16:creationId xmlns:a16="http://schemas.microsoft.com/office/drawing/2014/main" id="{AD8F67E5-EAC8-92FC-AB58-97FB35793D2B}"/>
              </a:ext>
            </a:extLst>
          </p:cNvPr>
          <p:cNvSpPr txBox="1"/>
          <p:nvPr/>
        </p:nvSpPr>
        <p:spPr>
          <a:xfrm>
            <a:off x="935988" y="4593343"/>
            <a:ext cx="10024778" cy="9233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rPr>
              <a:t>No significant differences by ethnicity, gender, age group, enrollment type, term count, or unit load</a:t>
            </a:r>
          </a:p>
        </p:txBody>
      </p:sp>
    </p:spTree>
    <p:extLst>
      <p:ext uri="{BB962C8B-B14F-4D97-AF65-F5344CB8AC3E}">
        <p14:creationId xmlns:p14="http://schemas.microsoft.com/office/powerpoint/2010/main" val="3270083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528B-CA17-4976-2B9B-6F6D9DC0DF7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FDC96BB-0406-311B-0CF3-590B64C668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344ED4-AA2C-82A1-96B1-11550FDDCB7D}"/>
              </a:ext>
            </a:extLst>
          </p:cNvPr>
          <p:cNvSpPr>
            <a:spLocks noGrp="1"/>
          </p:cNvSpPr>
          <p:nvPr>
            <p:ph type="title"/>
          </p:nvPr>
        </p:nvSpPr>
        <p:spPr>
          <a:xfrm>
            <a:off x="3547778" y="1049842"/>
            <a:ext cx="7729603" cy="640080"/>
          </a:xfrm>
        </p:spPr>
        <p:txBody>
          <a:bodyPr anchor="t">
            <a:noAutofit/>
          </a:bodyPr>
          <a:lstStyle/>
          <a:p>
            <a:r>
              <a:rPr lang="en-US" b="1" dirty="0">
                <a:solidFill>
                  <a:schemeClr val="bg1"/>
                </a:solidFill>
                <a:latin typeface="Times New Roman" panose="02020603050405020304" pitchFamily="18" charset="0"/>
                <a:cs typeface="Times New Roman" panose="02020603050405020304" pitchFamily="18" charset="0"/>
              </a:rPr>
              <a:t>Marketing and Foundation Update</a:t>
            </a:r>
          </a:p>
        </p:txBody>
      </p:sp>
      <p:sp>
        <p:nvSpPr>
          <p:cNvPr id="5" name="TextBox 4">
            <a:extLst>
              <a:ext uri="{FF2B5EF4-FFF2-40B4-BE49-F238E27FC236}">
                <a16:creationId xmlns:a16="http://schemas.microsoft.com/office/drawing/2014/main" id="{08B92301-58A1-ECDC-56FB-FAB50EB7763E}"/>
              </a:ext>
            </a:extLst>
          </p:cNvPr>
          <p:cNvSpPr txBox="1"/>
          <p:nvPr/>
        </p:nvSpPr>
        <p:spPr>
          <a:xfrm>
            <a:off x="3644030" y="2618768"/>
            <a:ext cx="7836770" cy="369332"/>
          </a:xfrm>
          <a:prstGeom prst="rect">
            <a:avLst/>
          </a:prstGeom>
          <a:noFill/>
        </p:spPr>
        <p:txBody>
          <a:bodyPr wrap="square" lIns="0" tIns="0" rIns="0" bIns="0" rtlCol="0">
            <a:spAutoFit/>
          </a:bodyPr>
          <a:lstStyle/>
          <a:p>
            <a:r>
              <a:rPr lang="en-US" sz="2400" b="1" dirty="0">
                <a:solidFill>
                  <a:schemeClr val="bg1"/>
                </a:solidFill>
                <a:latin typeface="Gill Sans" panose="020B0502020104020203"/>
                <a:cs typeface="Arial" panose="020B0604020202020204" pitchFamily="34" charset="0"/>
              </a:rPr>
              <a:t>2024-2025</a:t>
            </a:r>
            <a:endParaRPr lang="en-US" sz="2400" b="1" dirty="0">
              <a:solidFill>
                <a:schemeClr val="bg1"/>
              </a:solidFill>
              <a:latin typeface="Gill Sans" panose="020B0502020104020203"/>
              <a:ea typeface="Fira Sans Medium" panose="020B05030500000200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E44874D-876B-0C67-3403-801860F349D3}"/>
              </a:ext>
            </a:extLst>
          </p:cNvPr>
          <p:cNvCxnSpPr/>
          <p:nvPr/>
        </p:nvCxnSpPr>
        <p:spPr>
          <a:xfrm>
            <a:off x="3644030" y="245329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9515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17F1-59DB-7AEB-BD64-B66394892FEA}"/>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42B95100-322D-BD12-3F27-DC06A0F33644}"/>
              </a:ext>
            </a:extLst>
          </p:cNvPr>
          <p:cNvSpPr txBox="1">
            <a:spLocks/>
          </p:cNvSpPr>
          <p:nvPr/>
        </p:nvSpPr>
        <p:spPr>
          <a:xfrm>
            <a:off x="635485" y="706740"/>
            <a:ext cx="10148570" cy="121271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Fall Marketing Campaign</a:t>
            </a:r>
          </a:p>
        </p:txBody>
      </p:sp>
      <p:sp>
        <p:nvSpPr>
          <p:cNvPr id="7" name="Content Placeholder 2">
            <a:extLst>
              <a:ext uri="{FF2B5EF4-FFF2-40B4-BE49-F238E27FC236}">
                <a16:creationId xmlns:a16="http://schemas.microsoft.com/office/drawing/2014/main" id="{FF74F1F3-D923-1713-2007-40F32D95C141}"/>
              </a:ext>
            </a:extLst>
          </p:cNvPr>
          <p:cNvSpPr txBox="1">
            <a:spLocks/>
          </p:cNvSpPr>
          <p:nvPr/>
        </p:nvSpPr>
        <p:spPr>
          <a:xfrm>
            <a:off x="935990" y="1663148"/>
            <a:ext cx="10148570" cy="40191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endParaRPr>
          </a:p>
        </p:txBody>
      </p:sp>
      <p:pic>
        <p:nvPicPr>
          <p:cNvPr id="2" name="Picture 1">
            <a:extLst>
              <a:ext uri="{FF2B5EF4-FFF2-40B4-BE49-F238E27FC236}">
                <a16:creationId xmlns:a16="http://schemas.microsoft.com/office/drawing/2014/main" id="{EB5FBD98-22DA-B072-9778-919A34318CF2}"/>
              </a:ext>
            </a:extLst>
          </p:cNvPr>
          <p:cNvPicPr>
            <a:picLocks noChangeAspect="1"/>
          </p:cNvPicPr>
          <p:nvPr/>
        </p:nvPicPr>
        <p:blipFill>
          <a:blip r:embed="rId3"/>
          <a:stretch>
            <a:fillRect/>
          </a:stretch>
        </p:blipFill>
        <p:spPr>
          <a:xfrm>
            <a:off x="8778311" y="665593"/>
            <a:ext cx="3145809" cy="1079086"/>
          </a:xfrm>
          <a:prstGeom prst="rect">
            <a:avLst/>
          </a:prstGeom>
        </p:spPr>
      </p:pic>
      <p:sp>
        <p:nvSpPr>
          <p:cNvPr id="4" name="TextBox 3">
            <a:extLst>
              <a:ext uri="{FF2B5EF4-FFF2-40B4-BE49-F238E27FC236}">
                <a16:creationId xmlns:a16="http://schemas.microsoft.com/office/drawing/2014/main" id="{C8CF6FA4-1ED4-9596-2D11-DB5DE512119E}"/>
              </a:ext>
            </a:extLst>
          </p:cNvPr>
          <p:cNvSpPr txBox="1"/>
          <p:nvPr/>
        </p:nvSpPr>
        <p:spPr>
          <a:xfrm>
            <a:off x="635485" y="1175657"/>
            <a:ext cx="6094740" cy="369332"/>
          </a:xfrm>
          <a:prstGeom prst="rect">
            <a:avLst/>
          </a:prstGeom>
          <a:noFill/>
        </p:spPr>
        <p:txBody>
          <a:bodyPr wrap="square">
            <a:spAutoFit/>
          </a:bodyPr>
          <a:lstStyle/>
          <a:p>
            <a:pPr algn="l"/>
            <a:r>
              <a:rPr lang="en-US" dirty="0"/>
              <a:t>English/Spanish Radio, Digital, Social</a:t>
            </a:r>
          </a:p>
        </p:txBody>
      </p:sp>
      <p:pic>
        <p:nvPicPr>
          <p:cNvPr id="9" name="Picture 8">
            <a:extLst>
              <a:ext uri="{FF2B5EF4-FFF2-40B4-BE49-F238E27FC236}">
                <a16:creationId xmlns:a16="http://schemas.microsoft.com/office/drawing/2014/main" id="{4BCDE936-0E5A-1037-5E9F-2F4AFE99F82A}"/>
              </a:ext>
            </a:extLst>
          </p:cNvPr>
          <p:cNvPicPr>
            <a:picLocks noChangeAspect="1"/>
          </p:cNvPicPr>
          <p:nvPr/>
        </p:nvPicPr>
        <p:blipFill>
          <a:blip r:embed="rId4"/>
          <a:srcRect t="13245" r="3" b="20995"/>
          <a:stretch>
            <a:fillRect/>
          </a:stretch>
        </p:blipFill>
        <p:spPr>
          <a:xfrm>
            <a:off x="485233" y="1744679"/>
            <a:ext cx="1978357" cy="2141573"/>
          </a:xfrm>
          <a:prstGeom prst="rect">
            <a:avLst/>
          </a:prstGeom>
        </p:spPr>
      </p:pic>
      <p:pic>
        <p:nvPicPr>
          <p:cNvPr id="10" name="Picture 9">
            <a:extLst>
              <a:ext uri="{FF2B5EF4-FFF2-40B4-BE49-F238E27FC236}">
                <a16:creationId xmlns:a16="http://schemas.microsoft.com/office/drawing/2014/main" id="{8805D9C2-A4EB-E4A5-3FC3-CAA3606AACB1}"/>
              </a:ext>
            </a:extLst>
          </p:cNvPr>
          <p:cNvPicPr>
            <a:picLocks noChangeAspect="1"/>
          </p:cNvPicPr>
          <p:nvPr/>
        </p:nvPicPr>
        <p:blipFill>
          <a:blip r:embed="rId5"/>
          <a:stretch>
            <a:fillRect/>
          </a:stretch>
        </p:blipFill>
        <p:spPr>
          <a:xfrm>
            <a:off x="1644846" y="3672745"/>
            <a:ext cx="2070361" cy="2239845"/>
          </a:xfrm>
          <a:prstGeom prst="rect">
            <a:avLst/>
          </a:prstGeom>
        </p:spPr>
      </p:pic>
      <p:pic>
        <p:nvPicPr>
          <p:cNvPr id="11" name="Picture 10">
            <a:extLst>
              <a:ext uri="{FF2B5EF4-FFF2-40B4-BE49-F238E27FC236}">
                <a16:creationId xmlns:a16="http://schemas.microsoft.com/office/drawing/2014/main" id="{4490645E-EF96-0336-C41B-AF1AE4C1BF19}"/>
              </a:ext>
            </a:extLst>
          </p:cNvPr>
          <p:cNvPicPr>
            <a:picLocks noChangeAspect="1"/>
          </p:cNvPicPr>
          <p:nvPr/>
        </p:nvPicPr>
        <p:blipFill>
          <a:blip r:embed="rId6"/>
          <a:srcRect r="1" b="8897"/>
          <a:stretch>
            <a:fillRect/>
          </a:stretch>
        </p:blipFill>
        <p:spPr>
          <a:xfrm>
            <a:off x="4213949" y="4181963"/>
            <a:ext cx="3584548" cy="1902249"/>
          </a:xfrm>
          <a:prstGeom prst="rect">
            <a:avLst/>
          </a:prstGeom>
        </p:spPr>
      </p:pic>
      <p:pic>
        <p:nvPicPr>
          <p:cNvPr id="13" name="Picture 12">
            <a:extLst>
              <a:ext uri="{FF2B5EF4-FFF2-40B4-BE49-F238E27FC236}">
                <a16:creationId xmlns:a16="http://schemas.microsoft.com/office/drawing/2014/main" id="{DE9AA3C3-1459-9F07-337B-31C3A0F07726}"/>
              </a:ext>
            </a:extLst>
          </p:cNvPr>
          <p:cNvPicPr>
            <a:picLocks noChangeAspect="1"/>
          </p:cNvPicPr>
          <p:nvPr/>
        </p:nvPicPr>
        <p:blipFill>
          <a:blip r:embed="rId7"/>
          <a:stretch>
            <a:fillRect/>
          </a:stretch>
        </p:blipFill>
        <p:spPr>
          <a:xfrm>
            <a:off x="4213949" y="2132775"/>
            <a:ext cx="3584549" cy="1835870"/>
          </a:xfrm>
          <a:prstGeom prst="rect">
            <a:avLst/>
          </a:prstGeom>
        </p:spPr>
      </p:pic>
      <p:pic>
        <p:nvPicPr>
          <p:cNvPr id="15" name="Picture 14">
            <a:extLst>
              <a:ext uri="{FF2B5EF4-FFF2-40B4-BE49-F238E27FC236}">
                <a16:creationId xmlns:a16="http://schemas.microsoft.com/office/drawing/2014/main" id="{5F0E921D-EFDB-3AA5-DBB6-175F74D63710}"/>
              </a:ext>
            </a:extLst>
          </p:cNvPr>
          <p:cNvPicPr>
            <a:picLocks noChangeAspect="1"/>
          </p:cNvPicPr>
          <p:nvPr/>
        </p:nvPicPr>
        <p:blipFill>
          <a:blip r:embed="rId8"/>
          <a:stretch>
            <a:fillRect/>
          </a:stretch>
        </p:blipFill>
        <p:spPr>
          <a:xfrm>
            <a:off x="8339570" y="2132775"/>
            <a:ext cx="3584550" cy="1994242"/>
          </a:xfrm>
          <a:prstGeom prst="rect">
            <a:avLst/>
          </a:prstGeom>
        </p:spPr>
      </p:pic>
      <p:pic>
        <p:nvPicPr>
          <p:cNvPr id="17" name="Picture 16">
            <a:extLst>
              <a:ext uri="{FF2B5EF4-FFF2-40B4-BE49-F238E27FC236}">
                <a16:creationId xmlns:a16="http://schemas.microsoft.com/office/drawing/2014/main" id="{F1313BCA-A88E-37FE-C71A-A8F911F9C3BD}"/>
              </a:ext>
            </a:extLst>
          </p:cNvPr>
          <p:cNvPicPr>
            <a:picLocks noChangeAspect="1"/>
          </p:cNvPicPr>
          <p:nvPr/>
        </p:nvPicPr>
        <p:blipFill>
          <a:blip r:embed="rId9"/>
          <a:stretch>
            <a:fillRect/>
          </a:stretch>
        </p:blipFill>
        <p:spPr>
          <a:xfrm>
            <a:off x="8339569" y="4376808"/>
            <a:ext cx="3584549" cy="1707404"/>
          </a:xfrm>
          <a:prstGeom prst="rect">
            <a:avLst/>
          </a:prstGeom>
        </p:spPr>
      </p:pic>
    </p:spTree>
    <p:extLst>
      <p:ext uri="{BB962C8B-B14F-4D97-AF65-F5344CB8AC3E}">
        <p14:creationId xmlns:p14="http://schemas.microsoft.com/office/powerpoint/2010/main" val="3569470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FDCB0-743B-FD42-2DE2-DB6260B6F0BF}"/>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354549BD-58CD-0B6A-5CF0-8700FCCB9DC2}"/>
              </a:ext>
            </a:extLst>
          </p:cNvPr>
          <p:cNvSpPr txBox="1">
            <a:spLocks/>
          </p:cNvSpPr>
          <p:nvPr/>
        </p:nvSpPr>
        <p:spPr>
          <a:xfrm>
            <a:off x="635485" y="706740"/>
            <a:ext cx="10148570" cy="121271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What is going on at CHC?</a:t>
            </a:r>
          </a:p>
        </p:txBody>
      </p:sp>
      <p:sp>
        <p:nvSpPr>
          <p:cNvPr id="7" name="Content Placeholder 2">
            <a:extLst>
              <a:ext uri="{FF2B5EF4-FFF2-40B4-BE49-F238E27FC236}">
                <a16:creationId xmlns:a16="http://schemas.microsoft.com/office/drawing/2014/main" id="{A32BB6F0-8A5F-4F29-DFC6-AFADBB2B8480}"/>
              </a:ext>
            </a:extLst>
          </p:cNvPr>
          <p:cNvSpPr txBox="1">
            <a:spLocks/>
          </p:cNvSpPr>
          <p:nvPr/>
        </p:nvSpPr>
        <p:spPr>
          <a:xfrm>
            <a:off x="935990" y="1663148"/>
            <a:ext cx="10148570" cy="40191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Gill Sans" panose="020B0502020104020203"/>
              <a:ea typeface="+mn-ea"/>
              <a:cs typeface="Arial" panose="020B0604020202020204" pitchFamily="34" charset="0"/>
            </a:endParaRPr>
          </a:p>
        </p:txBody>
      </p:sp>
      <p:sp>
        <p:nvSpPr>
          <p:cNvPr id="4" name="TextBox 3">
            <a:extLst>
              <a:ext uri="{FF2B5EF4-FFF2-40B4-BE49-F238E27FC236}">
                <a16:creationId xmlns:a16="http://schemas.microsoft.com/office/drawing/2014/main" id="{DEFE55C3-0BA2-D949-39E0-F9BDF7BD7C7B}"/>
              </a:ext>
            </a:extLst>
          </p:cNvPr>
          <p:cNvSpPr txBox="1"/>
          <p:nvPr/>
        </p:nvSpPr>
        <p:spPr>
          <a:xfrm>
            <a:off x="635485" y="1175657"/>
            <a:ext cx="6094740" cy="369332"/>
          </a:xfrm>
          <a:prstGeom prst="rect">
            <a:avLst/>
          </a:prstGeom>
          <a:noFill/>
        </p:spPr>
        <p:txBody>
          <a:bodyPr wrap="square">
            <a:spAutoFit/>
          </a:bodyPr>
          <a:lstStyle/>
          <a:p>
            <a:pPr algn="ctr"/>
            <a:r>
              <a:rPr lang="en-US" dirty="0">
                <a:solidFill>
                  <a:schemeClr val="tx1"/>
                </a:solidFill>
              </a:rPr>
              <a:t>Check the Homepage Calendar. Add your events/activities. </a:t>
            </a:r>
          </a:p>
        </p:txBody>
      </p:sp>
      <p:pic>
        <p:nvPicPr>
          <p:cNvPr id="3" name="Picture 2">
            <a:extLst>
              <a:ext uri="{FF2B5EF4-FFF2-40B4-BE49-F238E27FC236}">
                <a16:creationId xmlns:a16="http://schemas.microsoft.com/office/drawing/2014/main" id="{F87CEF97-0F75-A79B-9DC9-9DE20B4D9B61}"/>
              </a:ext>
            </a:extLst>
          </p:cNvPr>
          <p:cNvPicPr>
            <a:picLocks noChangeAspect="1"/>
          </p:cNvPicPr>
          <p:nvPr/>
        </p:nvPicPr>
        <p:blipFill>
          <a:blip r:embed="rId3"/>
          <a:srcRect r="11194" b="-3"/>
          <a:stretch>
            <a:fillRect/>
          </a:stretch>
        </p:blipFill>
        <p:spPr>
          <a:xfrm>
            <a:off x="231547" y="2501397"/>
            <a:ext cx="5614416" cy="3303402"/>
          </a:xfrm>
          <a:prstGeom prst="rect">
            <a:avLst/>
          </a:prstGeom>
        </p:spPr>
      </p:pic>
      <p:sp>
        <p:nvSpPr>
          <p:cNvPr id="6" name="Arrow: Down 5">
            <a:extLst>
              <a:ext uri="{FF2B5EF4-FFF2-40B4-BE49-F238E27FC236}">
                <a16:creationId xmlns:a16="http://schemas.microsoft.com/office/drawing/2014/main" id="{FE6D7188-6D51-C9F7-2F4B-8FDCE3BA4C18}"/>
              </a:ext>
            </a:extLst>
          </p:cNvPr>
          <p:cNvSpPr/>
          <p:nvPr/>
        </p:nvSpPr>
        <p:spPr>
          <a:xfrm>
            <a:off x="4168811" y="1663148"/>
            <a:ext cx="1218270" cy="1212718"/>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7C5944-C358-2773-71A7-CC162F3FBC34}"/>
              </a:ext>
            </a:extLst>
          </p:cNvPr>
          <p:cNvPicPr>
            <a:picLocks noChangeAspect="1"/>
          </p:cNvPicPr>
          <p:nvPr/>
        </p:nvPicPr>
        <p:blipFill>
          <a:blip r:embed="rId4"/>
          <a:stretch>
            <a:fillRect/>
          </a:stretch>
        </p:blipFill>
        <p:spPr>
          <a:xfrm>
            <a:off x="6566057" y="261014"/>
            <a:ext cx="4750502" cy="5767960"/>
          </a:xfrm>
          <a:prstGeom prst="rect">
            <a:avLst/>
          </a:prstGeom>
        </p:spPr>
      </p:pic>
    </p:spTree>
    <p:extLst>
      <p:ext uri="{BB962C8B-B14F-4D97-AF65-F5344CB8AC3E}">
        <p14:creationId xmlns:p14="http://schemas.microsoft.com/office/powerpoint/2010/main" val="3170484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4D5F7-2E00-82D5-D221-ED45FAE184C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9291771-3FB9-8C2B-AA5A-52F739BE8B7F}"/>
              </a:ext>
            </a:extLst>
          </p:cNvPr>
          <p:cNvSpPr>
            <a:spLocks noGrp="1"/>
          </p:cNvSpPr>
          <p:nvPr>
            <p:ph type="subTitle" idx="1"/>
          </p:nvPr>
        </p:nvSpPr>
        <p:spPr>
          <a:xfrm>
            <a:off x="8270851" y="292416"/>
            <a:ext cx="3657599" cy="5716499"/>
          </a:xfrm>
        </p:spPr>
        <p:txBody>
          <a:bodyPr/>
          <a:lstStyle/>
          <a:p>
            <a:r>
              <a:rPr lang="en-US" dirty="0"/>
              <a:t>Casual Baseball Themed event in campus quad</a:t>
            </a:r>
          </a:p>
          <a:p>
            <a:r>
              <a:rPr lang="en-US" dirty="0"/>
              <a:t>In-N-Out burger, hot dogs, churros, soft-serve</a:t>
            </a:r>
          </a:p>
          <a:p>
            <a:r>
              <a:rPr lang="en-US" b="1" dirty="0"/>
              <a:t>Live &amp; Silent Auction</a:t>
            </a:r>
          </a:p>
          <a:p>
            <a:pPr marL="342900" indent="-342900">
              <a:buFont typeface="Arial" panose="020B0604020202020204" pitchFamily="34" charset="0"/>
              <a:buChar char="•"/>
            </a:pPr>
            <a:r>
              <a:rPr lang="en-US" dirty="0"/>
              <a:t>Chargers/Raiders Tickets</a:t>
            </a:r>
          </a:p>
          <a:p>
            <a:pPr marL="342900" indent="-342900">
              <a:buFont typeface="Arial" panose="020B0604020202020204" pitchFamily="34" charset="0"/>
              <a:buChar char="•"/>
            </a:pPr>
            <a:r>
              <a:rPr lang="en-US" dirty="0"/>
              <a:t>Angels Tickets</a:t>
            </a:r>
          </a:p>
          <a:p>
            <a:pPr marL="342900" indent="-342900">
              <a:buFont typeface="Arial" panose="020B0604020202020204" pitchFamily="34" charset="0"/>
              <a:buChar char="•"/>
            </a:pPr>
            <a:r>
              <a:rPr lang="en-US" dirty="0"/>
              <a:t>Two </a:t>
            </a:r>
            <a:r>
              <a:rPr lang="en-US" dirty="0" err="1"/>
              <a:t>eBikes</a:t>
            </a:r>
            <a:endParaRPr lang="en-US" dirty="0"/>
          </a:p>
          <a:p>
            <a:pPr marL="342900" indent="-342900">
              <a:buFont typeface="Arial" panose="020B0604020202020204" pitchFamily="34" charset="0"/>
              <a:buChar char="•"/>
            </a:pPr>
            <a:r>
              <a:rPr lang="en-US" dirty="0"/>
              <a:t>Palm Springs Package</a:t>
            </a:r>
          </a:p>
          <a:p>
            <a:pPr marL="342900" indent="-342900">
              <a:buFont typeface="Arial" panose="020B0604020202020204" pitchFamily="34" charset="0"/>
              <a:buChar char="•"/>
            </a:pPr>
            <a:r>
              <a:rPr lang="en-US" dirty="0"/>
              <a:t>2-night stay at Palms Casino</a:t>
            </a:r>
          </a:p>
          <a:p>
            <a:r>
              <a:rPr lang="en-US" dirty="0"/>
              <a:t>EMPLOYEE DISCOUNT $50</a:t>
            </a:r>
          </a:p>
        </p:txBody>
      </p:sp>
      <p:pic>
        <p:nvPicPr>
          <p:cNvPr id="5" name="Picture 4">
            <a:extLst>
              <a:ext uri="{FF2B5EF4-FFF2-40B4-BE49-F238E27FC236}">
                <a16:creationId xmlns:a16="http://schemas.microsoft.com/office/drawing/2014/main" id="{D9B64331-B9BB-5367-F35D-2451B3FC2196}"/>
              </a:ext>
            </a:extLst>
          </p:cNvPr>
          <p:cNvPicPr>
            <a:picLocks noChangeAspect="1"/>
          </p:cNvPicPr>
          <p:nvPr/>
        </p:nvPicPr>
        <p:blipFill>
          <a:blip r:embed="rId2"/>
          <a:stretch>
            <a:fillRect/>
          </a:stretch>
        </p:blipFill>
        <p:spPr>
          <a:xfrm>
            <a:off x="263550" y="292416"/>
            <a:ext cx="8001846" cy="5716499"/>
          </a:xfrm>
          <a:prstGeom prst="rect">
            <a:avLst/>
          </a:prstGeom>
        </p:spPr>
      </p:pic>
    </p:spTree>
    <p:extLst>
      <p:ext uri="{BB962C8B-B14F-4D97-AF65-F5344CB8AC3E}">
        <p14:creationId xmlns:p14="http://schemas.microsoft.com/office/powerpoint/2010/main" val="3075602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6E5BA-FE5C-6A5B-821E-35210FCD18F8}"/>
              </a:ext>
            </a:extLst>
          </p:cNvPr>
          <p:cNvSpPr>
            <a:spLocks noGrp="1"/>
          </p:cNvSpPr>
          <p:nvPr>
            <p:ph type="subTitle" idx="1"/>
          </p:nvPr>
        </p:nvSpPr>
        <p:spPr/>
        <p:txBody>
          <a:bodyPr/>
          <a:lstStyle/>
          <a:p>
            <a:endParaRPr lang="en-US"/>
          </a:p>
        </p:txBody>
      </p:sp>
      <p:pic>
        <p:nvPicPr>
          <p:cNvPr id="4" name="Picture 3" descr="thumbnail_image002.png">
            <a:extLst>
              <a:ext uri="{FF2B5EF4-FFF2-40B4-BE49-F238E27FC236}">
                <a16:creationId xmlns:a16="http://schemas.microsoft.com/office/drawing/2014/main" id="{362F0B1F-DE46-A89B-DD4B-C78FB91B5246}"/>
              </a:ext>
            </a:extLst>
          </p:cNvPr>
          <p:cNvPicPr>
            <a:picLocks noChangeAspect="1"/>
          </p:cNvPicPr>
          <p:nvPr/>
        </p:nvPicPr>
        <p:blipFill>
          <a:blip r:embed="rId2"/>
          <a:stretch>
            <a:fillRect/>
          </a:stretch>
        </p:blipFill>
        <p:spPr>
          <a:xfrm>
            <a:off x="649299" y="1371599"/>
            <a:ext cx="10881553" cy="4813915"/>
          </a:xfrm>
          <a:prstGeom prst="rect">
            <a:avLst/>
          </a:prstGeom>
        </p:spPr>
      </p:pic>
      <p:sp>
        <p:nvSpPr>
          <p:cNvPr id="7" name="Title 1">
            <a:extLst>
              <a:ext uri="{FF2B5EF4-FFF2-40B4-BE49-F238E27FC236}">
                <a16:creationId xmlns:a16="http://schemas.microsoft.com/office/drawing/2014/main" id="{E78EA628-67E6-78CF-111C-81860359B601}"/>
              </a:ext>
            </a:extLst>
          </p:cNvPr>
          <p:cNvSpPr txBox="1">
            <a:spLocks/>
          </p:cNvSpPr>
          <p:nvPr/>
        </p:nvSpPr>
        <p:spPr>
          <a:xfrm>
            <a:off x="838200" y="365125"/>
            <a:ext cx="10515600" cy="7899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Jaeger Daily News" pitchFamily="50" charset="0"/>
              </a:rPr>
              <a:t>Foundation Asset Growth (2013–2025)</a:t>
            </a:r>
          </a:p>
        </p:txBody>
      </p:sp>
      <p:sp>
        <p:nvSpPr>
          <p:cNvPr id="8" name="TextBox 7">
            <a:extLst>
              <a:ext uri="{FF2B5EF4-FFF2-40B4-BE49-F238E27FC236}">
                <a16:creationId xmlns:a16="http://schemas.microsoft.com/office/drawing/2014/main" id="{D4E906B5-4A3B-B0F5-C242-3DF670B23F30}"/>
              </a:ext>
            </a:extLst>
          </p:cNvPr>
          <p:cNvSpPr txBox="1"/>
          <p:nvPr/>
        </p:nvSpPr>
        <p:spPr>
          <a:xfrm>
            <a:off x="728771" y="1533166"/>
            <a:ext cx="4682003" cy="2862322"/>
          </a:xfrm>
          <a:prstGeom prst="rect">
            <a:avLst/>
          </a:prstGeom>
          <a:solidFill>
            <a:schemeClr val="bg1"/>
          </a:solidFill>
        </p:spPr>
        <p:txBody>
          <a:bodyPr wrap="square" rtlCol="0">
            <a:spAutoFit/>
          </a:bodyPr>
          <a:lstStyle/>
          <a:p>
            <a:r>
              <a:rPr lang="en-US" b="1" dirty="0"/>
              <a:t>Removing Barriers and Creating Opportunities!</a:t>
            </a:r>
          </a:p>
          <a:p>
            <a:r>
              <a:rPr lang="en-US" dirty="0"/>
              <a:t>Textbook Loans</a:t>
            </a:r>
          </a:p>
          <a:p>
            <a:r>
              <a:rPr lang="en-US" dirty="0"/>
              <a:t>Emergency Grants</a:t>
            </a:r>
          </a:p>
          <a:p>
            <a:r>
              <a:rPr lang="en-US" dirty="0"/>
              <a:t>Transfer Fees</a:t>
            </a:r>
          </a:p>
          <a:p>
            <a:r>
              <a:rPr lang="en-US" dirty="0"/>
              <a:t>Scholarships</a:t>
            </a:r>
          </a:p>
          <a:p>
            <a:r>
              <a:rPr lang="en-US" dirty="0"/>
              <a:t>Internships</a:t>
            </a:r>
          </a:p>
          <a:p>
            <a:r>
              <a:rPr lang="en-US" dirty="0"/>
              <a:t>Paramedic Licensing Fees</a:t>
            </a:r>
          </a:p>
          <a:p>
            <a:r>
              <a:rPr lang="en-US" dirty="0"/>
              <a:t>Honors</a:t>
            </a:r>
          </a:p>
          <a:p>
            <a:r>
              <a:rPr lang="en-US" dirty="0"/>
              <a:t>STEM</a:t>
            </a:r>
          </a:p>
          <a:p>
            <a:r>
              <a:rPr lang="en-US" dirty="0"/>
              <a:t>Fire Academy</a:t>
            </a:r>
          </a:p>
        </p:txBody>
      </p:sp>
    </p:spTree>
    <p:extLst>
      <p:ext uri="{BB962C8B-B14F-4D97-AF65-F5344CB8AC3E}">
        <p14:creationId xmlns:p14="http://schemas.microsoft.com/office/powerpoint/2010/main" val="2827934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 qr code on a white background&#10;&#10;Description automatically generated">
            <a:extLst>
              <a:ext uri="{FF2B5EF4-FFF2-40B4-BE49-F238E27FC236}">
                <a16:creationId xmlns:a16="http://schemas.microsoft.com/office/drawing/2014/main" id="{075B1C4C-E098-5A9C-F6DC-6279BCB5F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121" y="3339281"/>
            <a:ext cx="2686821" cy="2686821"/>
          </a:xfrm>
          <a:prstGeom prst="rect">
            <a:avLst/>
          </a:prstGeom>
        </p:spPr>
      </p:pic>
      <p:pic>
        <p:nvPicPr>
          <p:cNvPr id="7" name="Picture 6" descr="A diagram of a theater&#10;&#10;Description automatically generated">
            <a:extLst>
              <a:ext uri="{FF2B5EF4-FFF2-40B4-BE49-F238E27FC236}">
                <a16:creationId xmlns:a16="http://schemas.microsoft.com/office/drawing/2014/main" id="{B26667C2-D6E1-C70B-8030-CC9BBBF95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38" y="831898"/>
            <a:ext cx="6051999" cy="5194204"/>
          </a:xfrm>
          <a:prstGeom prst="rect">
            <a:avLst/>
          </a:prstGeom>
        </p:spPr>
      </p:pic>
      <p:sp>
        <p:nvSpPr>
          <p:cNvPr id="2" name="Title 1">
            <a:extLst>
              <a:ext uri="{FF2B5EF4-FFF2-40B4-BE49-F238E27FC236}">
                <a16:creationId xmlns:a16="http://schemas.microsoft.com/office/drawing/2014/main" id="{A6343C68-266F-1F84-EAB8-4F2448898E04}"/>
              </a:ext>
            </a:extLst>
          </p:cNvPr>
          <p:cNvSpPr>
            <a:spLocks noGrp="1"/>
          </p:cNvSpPr>
          <p:nvPr>
            <p:ph type="ctrTitle"/>
          </p:nvPr>
        </p:nvSpPr>
        <p:spPr>
          <a:xfrm>
            <a:off x="5788908" y="269840"/>
            <a:ext cx="6247254" cy="3159160"/>
          </a:xfrm>
        </p:spPr>
        <p:txBody>
          <a:bodyPr>
            <a:normAutofit fontScale="90000"/>
          </a:bodyPr>
          <a:lstStyle/>
          <a:p>
            <a:r>
              <a:rPr lang="en-US" dirty="0"/>
              <a:t>Performing Arts Endowment</a:t>
            </a:r>
            <a:br>
              <a:rPr lang="en-US" dirty="0"/>
            </a:br>
            <a:r>
              <a:rPr lang="en-US" dirty="0"/>
              <a:t>Sponsor a Seat</a:t>
            </a:r>
            <a:br>
              <a:rPr lang="en-US" dirty="0"/>
            </a:br>
            <a:endParaRPr lang="en-US" dirty="0"/>
          </a:p>
        </p:txBody>
      </p:sp>
    </p:spTree>
    <p:extLst>
      <p:ext uri="{BB962C8B-B14F-4D97-AF65-F5344CB8AC3E}">
        <p14:creationId xmlns:p14="http://schemas.microsoft.com/office/powerpoint/2010/main" val="2300038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ED66CA7-EFE5-CE5A-AF72-702A9388CE05}"/>
              </a:ext>
            </a:extLst>
          </p:cNvPr>
          <p:cNvPicPr>
            <a:picLocks noGrp="1" noChangeAspect="1"/>
          </p:cNvPicPr>
          <p:nvPr>
            <p:ph idx="1"/>
          </p:nvPr>
        </p:nvPicPr>
        <p:blipFill>
          <a:blip r:embed="rId2"/>
          <a:stretch>
            <a:fillRect/>
          </a:stretch>
        </p:blipFill>
        <p:spPr>
          <a:xfrm>
            <a:off x="2979067" y="437862"/>
            <a:ext cx="5094160" cy="2438262"/>
          </a:xfrm>
        </p:spPr>
      </p:pic>
      <p:sp>
        <p:nvSpPr>
          <p:cNvPr id="10" name="TextBox 9">
            <a:extLst>
              <a:ext uri="{FF2B5EF4-FFF2-40B4-BE49-F238E27FC236}">
                <a16:creationId xmlns:a16="http://schemas.microsoft.com/office/drawing/2014/main" id="{3C844F76-DA02-716C-73AA-00F73DDC173E}"/>
              </a:ext>
            </a:extLst>
          </p:cNvPr>
          <p:cNvSpPr txBox="1"/>
          <p:nvPr/>
        </p:nvSpPr>
        <p:spPr>
          <a:xfrm>
            <a:off x="3197265" y="2566739"/>
            <a:ext cx="9070664" cy="3170099"/>
          </a:xfrm>
          <a:prstGeom prst="rect">
            <a:avLst/>
          </a:prstGeom>
          <a:noFill/>
        </p:spPr>
        <p:txBody>
          <a:bodyPr wrap="square">
            <a:spAutoFit/>
          </a:bodyPr>
          <a:lstStyle/>
          <a:p>
            <a:r>
              <a:rPr lang="en-US" sz="4000" dirty="0">
                <a:latin typeface="DAILYNEWS-MEDIUM" pitchFamily="50" charset="0"/>
              </a:rPr>
              <a:t>Employee Giving 2024-2025 = $112,040</a:t>
            </a:r>
          </a:p>
          <a:p>
            <a:pPr algn="l"/>
            <a:r>
              <a:rPr lang="en-US" sz="4000" dirty="0">
                <a:latin typeface="DAILYNEWS-MEDIUM" pitchFamily="50" charset="0"/>
              </a:rPr>
              <a:t>85 Employees</a:t>
            </a:r>
          </a:p>
          <a:p>
            <a:pPr marL="457200" indent="-457200" algn="l">
              <a:buFont typeface="Arial" panose="020B0604020202020204" pitchFamily="34" charset="0"/>
              <a:buChar char="•"/>
            </a:pPr>
            <a:r>
              <a:rPr lang="en-US" sz="3000" dirty="0">
                <a:latin typeface="+mj-lt"/>
              </a:rPr>
              <a:t>23 Managers</a:t>
            </a:r>
          </a:p>
          <a:p>
            <a:pPr marL="457200" indent="-457200" algn="l">
              <a:buFont typeface="Arial" panose="020B0604020202020204" pitchFamily="34" charset="0"/>
              <a:buChar char="•"/>
            </a:pPr>
            <a:r>
              <a:rPr lang="en-US" sz="3000" dirty="0">
                <a:latin typeface="+mj-lt"/>
              </a:rPr>
              <a:t>40 Faculty</a:t>
            </a:r>
          </a:p>
          <a:p>
            <a:pPr marL="457200" indent="-457200" algn="l">
              <a:buFont typeface="Arial" panose="020B0604020202020204" pitchFamily="34" charset="0"/>
              <a:buChar char="•"/>
            </a:pPr>
            <a:r>
              <a:rPr lang="en-US" sz="3000" dirty="0">
                <a:latin typeface="+mj-lt"/>
              </a:rPr>
              <a:t>22 Classified Employees</a:t>
            </a:r>
          </a:p>
          <a:p>
            <a:pPr marL="457200" indent="-457200" algn="l">
              <a:buFont typeface="Arial" panose="020B0604020202020204" pitchFamily="34" charset="0"/>
              <a:buChar char="•"/>
            </a:pPr>
            <a:r>
              <a:rPr lang="en-US" sz="3000" dirty="0">
                <a:latin typeface="+mj-lt"/>
              </a:rPr>
              <a:t>13 District</a:t>
            </a:r>
          </a:p>
        </p:txBody>
      </p:sp>
      <p:pic>
        <p:nvPicPr>
          <p:cNvPr id="13" name="Picture 12">
            <a:extLst>
              <a:ext uri="{FF2B5EF4-FFF2-40B4-BE49-F238E27FC236}">
                <a16:creationId xmlns:a16="http://schemas.microsoft.com/office/drawing/2014/main" id="{CED8CC0C-AF84-311A-71A3-2A0E440C6610}"/>
              </a:ext>
            </a:extLst>
          </p:cNvPr>
          <p:cNvPicPr>
            <a:picLocks noChangeAspect="1"/>
          </p:cNvPicPr>
          <p:nvPr/>
        </p:nvPicPr>
        <p:blipFill>
          <a:blip r:embed="rId3"/>
          <a:stretch>
            <a:fillRect/>
          </a:stretch>
        </p:blipFill>
        <p:spPr>
          <a:xfrm>
            <a:off x="300145" y="2697369"/>
            <a:ext cx="2678922" cy="2678922"/>
          </a:xfrm>
          <a:prstGeom prst="rect">
            <a:avLst/>
          </a:prstGeom>
        </p:spPr>
      </p:pic>
    </p:spTree>
    <p:extLst>
      <p:ext uri="{BB962C8B-B14F-4D97-AF65-F5344CB8AC3E}">
        <p14:creationId xmlns:p14="http://schemas.microsoft.com/office/powerpoint/2010/main" val="4098579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86207686-5AA0-BA8C-0D3F-EC8E912B471A}"/>
            </a:ext>
          </a:extLst>
        </p:cNvPr>
        <p:cNvGrpSpPr/>
        <p:nvPr/>
      </p:nvGrpSpPr>
      <p:grpSpPr>
        <a:xfrm>
          <a:off x="0" y="0"/>
          <a:ext cx="0" cy="0"/>
          <a:chOff x="0" y="0"/>
          <a:chExt cx="0" cy="0"/>
        </a:xfrm>
      </p:grpSpPr>
      <p:pic>
        <p:nvPicPr>
          <p:cNvPr id="3" name="Picture 2" descr="A green frame with white border">
            <a:extLst>
              <a:ext uri="{FF2B5EF4-FFF2-40B4-BE49-F238E27FC236}">
                <a16:creationId xmlns:a16="http://schemas.microsoft.com/office/drawing/2014/main" id="{9751DC23-5D2D-18F0-9CFF-1A23CB5FBF31}"/>
              </a:ext>
            </a:extLst>
          </p:cNvPr>
          <p:cNvPicPr>
            <a:picLocks noChangeAspect="1"/>
          </p:cNvPicPr>
          <p:nvPr/>
        </p:nvPicPr>
        <p:blipFill>
          <a:blip r:embed="rId3"/>
          <a:stretch>
            <a:fillRect/>
          </a:stretch>
        </p:blipFill>
        <p:spPr>
          <a:xfrm>
            <a:off x="62117" y="0"/>
            <a:ext cx="12067765" cy="6858000"/>
          </a:xfrm>
          <a:prstGeom prst="rect">
            <a:avLst/>
          </a:prstGeom>
        </p:spPr>
      </p:pic>
      <p:sp>
        <p:nvSpPr>
          <p:cNvPr id="11" name="TextBox 10">
            <a:extLst>
              <a:ext uri="{FF2B5EF4-FFF2-40B4-BE49-F238E27FC236}">
                <a16:creationId xmlns:a16="http://schemas.microsoft.com/office/drawing/2014/main" id="{35673F15-3D38-39BC-8D8A-1B0AD5FB8352}"/>
              </a:ext>
            </a:extLst>
          </p:cNvPr>
          <p:cNvSpPr txBox="1"/>
          <p:nvPr/>
        </p:nvSpPr>
        <p:spPr>
          <a:xfrm>
            <a:off x="3087289" y="643734"/>
            <a:ext cx="6017419" cy="946413"/>
          </a:xfrm>
          <a:prstGeom prst="rect">
            <a:avLst/>
          </a:prstGeom>
          <a:noFill/>
        </p:spPr>
        <p:txBody>
          <a:bodyPr wrap="square">
            <a:spAutoFit/>
          </a:bodyPr>
          <a:lstStyle/>
          <a:p>
            <a:pPr marL="457200" lvl="1" indent="0" algn="ctr" rtl="0">
              <a:lnSpc>
                <a:spcPct val="90000"/>
              </a:lnSpc>
              <a:spcBef>
                <a:spcPts val="0"/>
              </a:spcBef>
              <a:spcAft>
                <a:spcPts val="0"/>
              </a:spcAft>
              <a:buClr>
                <a:srgbClr val="FDB827"/>
              </a:buClr>
              <a:buSzPts val="6000"/>
              <a:buNone/>
            </a:pPr>
            <a:r>
              <a:rPr lang="en-US" sz="6000" dirty="0">
                <a:solidFill>
                  <a:srgbClr val="FDB827"/>
                </a:solidFill>
                <a:effectLst>
                  <a:outerShdw blurRad="38100" dist="38100" dir="2700000" algn="tl">
                    <a:srgbClr val="000000">
                      <a:alpha val="43137"/>
                    </a:srgbClr>
                  </a:outerShdw>
                </a:effectLst>
                <a:latin typeface="Minion Pro" panose="02040503050201020203" pitchFamily="18" charset="0"/>
                <a:ea typeface="EB Garamond"/>
                <a:cs typeface="EB Garamond"/>
                <a:sym typeface="EB Garamond"/>
              </a:rPr>
              <a:t>Jazmyn Garcia</a:t>
            </a:r>
          </a:p>
        </p:txBody>
      </p:sp>
      <p:sp>
        <p:nvSpPr>
          <p:cNvPr id="15" name="TextBox 14">
            <a:extLst>
              <a:ext uri="{FF2B5EF4-FFF2-40B4-BE49-F238E27FC236}">
                <a16:creationId xmlns:a16="http://schemas.microsoft.com/office/drawing/2014/main" id="{ED1C0427-76AE-1434-B276-229064A4873C}"/>
              </a:ext>
            </a:extLst>
          </p:cNvPr>
          <p:cNvSpPr txBox="1"/>
          <p:nvPr/>
        </p:nvSpPr>
        <p:spPr>
          <a:xfrm>
            <a:off x="1009650" y="3921800"/>
            <a:ext cx="5538788" cy="2308324"/>
          </a:xfrm>
          <a:prstGeom prst="rect">
            <a:avLst/>
          </a:prstGeom>
          <a:noFill/>
        </p:spPr>
        <p:txBody>
          <a:bodyPr wrap="square" rtlCol="0">
            <a:spAutoFit/>
          </a:bodyPr>
          <a:lstStyle/>
          <a:p>
            <a:pPr algn="ctr"/>
            <a:r>
              <a:rPr lang="en-US" dirty="0">
                <a:solidFill>
                  <a:srgbClr val="5C6F7C"/>
                </a:solidFill>
              </a:rPr>
              <a:t>“In Fall 2023, I returned to college after nearly a decade. Then I took a biology course, and everything changed. It felt like I had been waiting for this moment, and everything clicked. My goal now is to complete my bachelor’s degree in biology and advance to graduate studies in neuroscience. I'm especially interested in research on how adverse childhood experiences shape mental health and relationships in adulthood.”</a:t>
            </a:r>
          </a:p>
        </p:txBody>
      </p:sp>
      <p:sp>
        <p:nvSpPr>
          <p:cNvPr id="2" name="Google Shape;217;p4">
            <a:extLst>
              <a:ext uri="{FF2B5EF4-FFF2-40B4-BE49-F238E27FC236}">
                <a16:creationId xmlns:a16="http://schemas.microsoft.com/office/drawing/2014/main" id="{1720A83B-2E7B-DF67-BBBF-F67CF712D113}"/>
              </a:ext>
            </a:extLst>
          </p:cNvPr>
          <p:cNvSpPr txBox="1">
            <a:spLocks/>
          </p:cNvSpPr>
          <p:nvPr/>
        </p:nvSpPr>
        <p:spPr>
          <a:xfrm>
            <a:off x="962024" y="1771175"/>
            <a:ext cx="5591176" cy="1712176"/>
          </a:xfrm>
          <a:prstGeom prst="rect">
            <a:avLst/>
          </a:prstGeom>
          <a:noFill/>
          <a:ln>
            <a:noFill/>
          </a:ln>
        </p:spPr>
        <p:txBody>
          <a:bodyPr spcFirstLastPara="1" vert="horz" wrap="square" lIns="91425" tIns="45700" rIns="91425" bIns="45700" rtlCol="0" anchor="t" anchorCtr="0">
            <a:noAutofit/>
          </a:bodyPr>
          <a:lstStyle>
            <a:lvl1pPr marL="457200" lvl="0" indent="-228600" algn="ctr" defTabSz="914400" rtl="0" eaLnBrk="1" latinLnBrk="0" hangingPunct="1">
              <a:lnSpc>
                <a:spcPct val="90000"/>
              </a:lnSpc>
              <a:spcBef>
                <a:spcPts val="1000"/>
              </a:spcBef>
              <a:spcAft>
                <a:spcPts val="0"/>
              </a:spcAft>
              <a:buClr>
                <a:schemeClr val="lt1"/>
              </a:buClr>
              <a:buSzPts val="3600"/>
              <a:buFont typeface="Arial" panose="020B0604020202020204" pitchFamily="34" charset="0"/>
              <a:buNone/>
              <a:defRPr sz="3600" b="1" i="0" kern="1200">
                <a:solidFill>
                  <a:schemeClr val="lt1"/>
                </a:solidFill>
                <a:latin typeface="Franklin Gothic"/>
                <a:ea typeface="Franklin Gothic"/>
                <a:cs typeface="Franklin Gothic"/>
                <a:sym typeface="Franklin Gothic"/>
              </a:defRPr>
            </a:lvl1pPr>
            <a:lvl2pPr marL="914400" lvl="1" indent="-228600" algn="l" defTabSz="914400" rtl="0" eaLnBrk="1" latinLnBrk="0" hangingPunct="1">
              <a:lnSpc>
                <a:spcPct val="90000"/>
              </a:lnSpc>
              <a:spcBef>
                <a:spcPts val="500"/>
              </a:spcBef>
              <a:spcAft>
                <a:spcPts val="0"/>
              </a:spcAft>
              <a:buClr>
                <a:schemeClr val="dk1"/>
              </a:buClr>
              <a:buSzPts val="2400"/>
              <a:buFont typeface="Arial" panose="020B0604020202020204" pitchFamily="34" charset="0"/>
              <a:buNone/>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15000"/>
            </a:pPr>
            <a:r>
              <a:rPr lang="en-US" sz="3000" b="0" dirty="0">
                <a:solidFill>
                  <a:srgbClr val="5C6F7C"/>
                </a:solidFill>
                <a:effectLst>
                  <a:outerShdw blurRad="38100" dist="38100" dir="2700000" algn="tl">
                    <a:srgbClr val="000000">
                      <a:alpha val="43137"/>
                    </a:srgbClr>
                  </a:outerShdw>
                </a:effectLst>
                <a:latin typeface="+mn-lt"/>
                <a:ea typeface="EB Garamond"/>
                <a:sym typeface="EB Garamond"/>
              </a:rPr>
              <a:t>Marie Lena Wallis Olson Scholarship</a:t>
            </a:r>
          </a:p>
          <a:p>
            <a:pPr marL="0" indent="0">
              <a:spcBef>
                <a:spcPts val="0"/>
              </a:spcBef>
              <a:buSzPct val="115000"/>
            </a:pPr>
            <a:endParaRPr lang="en-US" sz="3000" b="0" dirty="0">
              <a:solidFill>
                <a:srgbClr val="5C6F7C"/>
              </a:solidFill>
              <a:effectLst>
                <a:outerShdw blurRad="38100" dist="38100" dir="2700000" algn="tl">
                  <a:srgbClr val="000000">
                    <a:alpha val="43137"/>
                  </a:srgbClr>
                </a:outerShdw>
              </a:effectLst>
              <a:latin typeface="+mn-lt"/>
              <a:ea typeface="EB Garamond"/>
              <a:sym typeface="EB Garamond"/>
            </a:endParaRPr>
          </a:p>
          <a:p>
            <a:pPr marL="0" indent="0">
              <a:spcBef>
                <a:spcPts val="0"/>
              </a:spcBef>
              <a:buSzPct val="115000"/>
            </a:pPr>
            <a:r>
              <a:rPr lang="en-US" sz="3000" b="0" dirty="0">
                <a:solidFill>
                  <a:srgbClr val="5C6F7C"/>
                </a:solidFill>
                <a:effectLst>
                  <a:outerShdw blurRad="38100" dist="38100" dir="2700000" algn="tl">
                    <a:srgbClr val="000000">
                      <a:alpha val="43137"/>
                    </a:srgbClr>
                  </a:outerShdw>
                </a:effectLst>
                <a:latin typeface="+mn-lt"/>
                <a:ea typeface="EB Garamond"/>
                <a:sym typeface="EB Garamond"/>
              </a:rPr>
              <a:t>Michelle E. Konzem Memorial Scholarship</a:t>
            </a:r>
          </a:p>
        </p:txBody>
      </p:sp>
      <p:pic>
        <p:nvPicPr>
          <p:cNvPr id="7" name="Picture 6" descr="A person smiling at camera&#10;&#10;AI-generated content may be incorrect.">
            <a:extLst>
              <a:ext uri="{FF2B5EF4-FFF2-40B4-BE49-F238E27FC236}">
                <a16:creationId xmlns:a16="http://schemas.microsoft.com/office/drawing/2014/main" id="{BE80FF38-7710-FD8C-9CAF-4CEF9E988B68}"/>
              </a:ext>
            </a:extLst>
          </p:cNvPr>
          <p:cNvPicPr>
            <a:picLocks noChangeAspect="1"/>
          </p:cNvPicPr>
          <p:nvPr/>
        </p:nvPicPr>
        <p:blipFill>
          <a:blip r:embed="rId4"/>
          <a:stretch>
            <a:fillRect/>
          </a:stretch>
        </p:blipFill>
        <p:spPr>
          <a:xfrm>
            <a:off x="6896101" y="1905000"/>
            <a:ext cx="3696564" cy="4229100"/>
          </a:xfrm>
          <a:prstGeom prst="rect">
            <a:avLst/>
          </a:prstGeom>
        </p:spPr>
      </p:pic>
    </p:spTree>
    <p:extLst>
      <p:ext uri="{BB962C8B-B14F-4D97-AF65-F5344CB8AC3E}">
        <p14:creationId xmlns:p14="http://schemas.microsoft.com/office/powerpoint/2010/main" val="2515438078"/>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72DC5E-F9F4-7320-6197-21F2887BBBE3}"/>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4686E18-8BD2-2022-5139-08949C105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5998556-A194-6F0B-8AA7-116D35A8E72E}"/>
              </a:ext>
            </a:extLst>
          </p:cNvPr>
          <p:cNvSpPr>
            <a:spLocks noGrp="1"/>
          </p:cNvSpPr>
          <p:nvPr>
            <p:ph type="title"/>
          </p:nvPr>
        </p:nvSpPr>
        <p:spPr>
          <a:xfrm>
            <a:off x="5297762" y="1"/>
            <a:ext cx="6251110" cy="4409266"/>
          </a:xfrm>
        </p:spPr>
        <p:txBody>
          <a:bodyPr vert="horz" lIns="91440" tIns="45720" rIns="91440" bIns="45720" rtlCol="0" anchor="b">
            <a:noAutofit/>
          </a:bodyPr>
          <a:lstStyle/>
          <a:p>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Ana Mayo</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a:t>
            </a:r>
            <a:br>
              <a:rPr lang="en-US" sz="3300" b="1" dirty="0">
                <a:latin typeface="Gill Sans MT" panose="020B0502020104020203" pitchFamily="34" charset="0"/>
              </a:rPr>
            </a:br>
            <a:r>
              <a:rPr lang="en-US" sz="3300" b="1" dirty="0">
                <a:latin typeface="Gill Sans MT" panose="020B0502020104020203" pitchFamily="34" charset="0"/>
              </a:rPr>
              <a:t>Chemistry</a:t>
            </a:r>
            <a:br>
              <a:rPr lang="en-US" sz="3300" b="1" dirty="0">
                <a:latin typeface="Gill Sans MT" panose="020B0502020104020203" pitchFamily="34" charset="0"/>
              </a:rPr>
            </a:br>
            <a:endParaRPr lang="en-US" sz="3300" b="1" dirty="0">
              <a:latin typeface="Gill Sans MT" panose="020B0502020104020203" pitchFamily="34" charset="0"/>
            </a:endParaRPr>
          </a:p>
        </p:txBody>
      </p:sp>
      <p:pic>
        <p:nvPicPr>
          <p:cNvPr id="8" name="Picture Placeholder 2">
            <a:extLst>
              <a:ext uri="{FF2B5EF4-FFF2-40B4-BE49-F238E27FC236}">
                <a16:creationId xmlns:a16="http://schemas.microsoft.com/office/drawing/2014/main" id="{27B0DC4F-5574-7B26-3C97-CD909F7CF94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060185D6-5565-4085-D8C9-5CEA2BE1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073E52-4E58-F1E5-F07B-D06EDFDC5A77}"/>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A780658B-F80C-0871-6220-FC53C6F53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BA76C69-8491-1F92-4EF6-191E05686A27}"/>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Denise Jackson</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 </a:t>
            </a:r>
            <a:br>
              <a:rPr lang="en-US" sz="3300" b="1" dirty="0">
                <a:latin typeface="Gill Sans MT" panose="020B0502020104020203" pitchFamily="34" charset="0"/>
              </a:rPr>
            </a:br>
            <a:r>
              <a:rPr lang="en-US" sz="3300" b="1" dirty="0">
                <a:latin typeface="Gill Sans MT" panose="020B0502020104020203" pitchFamily="34" charset="0"/>
              </a:rPr>
              <a:t>Biology</a:t>
            </a:r>
            <a:br>
              <a:rPr lang="en-US" sz="3000" b="1" dirty="0"/>
            </a:br>
            <a:endParaRPr lang="en-US" sz="3000" b="1" dirty="0"/>
          </a:p>
        </p:txBody>
      </p:sp>
      <p:pic>
        <p:nvPicPr>
          <p:cNvPr id="8" name="Picture Placeholder 2">
            <a:extLst>
              <a:ext uri="{FF2B5EF4-FFF2-40B4-BE49-F238E27FC236}">
                <a16:creationId xmlns:a16="http://schemas.microsoft.com/office/drawing/2014/main" id="{002C19B5-CB27-56BD-6B10-AB991C67BBD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698" r="469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74B3A0A9-10FE-DD71-C260-5B5039726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30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536E0F-9799-CE59-66E5-B3D7CB89884B}"/>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7C826BA1-9566-9C36-334F-A74D7B409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21FD24-A2D5-32FD-B277-F0154BFF3D3A}"/>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Welcome! </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Glenn Blanco</a:t>
            </a:r>
            <a:br>
              <a:rPr lang="en-US" sz="3300" b="1" dirty="0">
                <a:latin typeface="Gill Sans MT" panose="020B0502020104020203" pitchFamily="34" charset="0"/>
              </a:rPr>
            </a:br>
            <a:br>
              <a:rPr lang="en-US" sz="3300" b="1" dirty="0">
                <a:latin typeface="Gill Sans MT" panose="020B0502020104020203" pitchFamily="34" charset="0"/>
              </a:rPr>
            </a:br>
            <a:r>
              <a:rPr lang="en-US" sz="3300" b="1" dirty="0">
                <a:latin typeface="Gill Sans MT" panose="020B0502020104020203" pitchFamily="34" charset="0"/>
              </a:rPr>
              <a:t>Faculty, </a:t>
            </a:r>
            <a:br>
              <a:rPr lang="en-US" sz="3300" b="1" dirty="0">
                <a:latin typeface="Gill Sans MT" panose="020B0502020104020203" pitchFamily="34" charset="0"/>
              </a:rPr>
            </a:br>
            <a:r>
              <a:rPr lang="en-US" sz="3300" b="1" dirty="0">
                <a:latin typeface="Gill Sans MT" panose="020B0502020104020203" pitchFamily="34" charset="0"/>
              </a:rPr>
              <a:t>Anatomy &amp; Physiology</a:t>
            </a:r>
            <a:br>
              <a:rPr lang="en-US" sz="3000" b="1" dirty="0"/>
            </a:br>
            <a:endParaRPr lang="en-US" sz="3000" b="1" dirty="0"/>
          </a:p>
        </p:txBody>
      </p:sp>
      <p:pic>
        <p:nvPicPr>
          <p:cNvPr id="8" name="Picture Placeholder 2">
            <a:extLst>
              <a:ext uri="{FF2B5EF4-FFF2-40B4-BE49-F238E27FC236}">
                <a16:creationId xmlns:a16="http://schemas.microsoft.com/office/drawing/2014/main" id="{D8EEBAF4-E2DD-F18D-6027-E72F2E9E832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67" r="273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798F8B86-43A5-FCBC-D5BF-51DFCB3DE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9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CHC Colors">
      <a:dk1>
        <a:srgbClr val="000000"/>
      </a:dk1>
      <a:lt1>
        <a:srgbClr val="FFFFFF"/>
      </a:lt1>
      <a:dk2>
        <a:srgbClr val="44546A"/>
      </a:dk2>
      <a:lt2>
        <a:srgbClr val="E7E6E6"/>
      </a:lt2>
      <a:accent1>
        <a:srgbClr val="008345"/>
      </a:accent1>
      <a:accent2>
        <a:srgbClr val="FFC528"/>
      </a:accent2>
      <a:accent3>
        <a:srgbClr val="8E1838"/>
      </a:accent3>
      <a:accent4>
        <a:srgbClr val="415363"/>
      </a:accent4>
      <a:accent5>
        <a:srgbClr val="124734"/>
      </a:accent5>
      <a:accent6>
        <a:srgbClr val="70C496"/>
      </a:accent6>
      <a:hlink>
        <a:srgbClr val="8E1837"/>
      </a:hlink>
      <a:folHlink>
        <a:srgbClr val="4153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677E5A0C94F4583114F61DA5FC5C9" ma:contentTypeVersion="14" ma:contentTypeDescription="Create a new document." ma:contentTypeScope="" ma:versionID="1f4525c941cf8f57c6aafdcd8ab8c495">
  <xsd:schema xmlns:xsd="http://www.w3.org/2001/XMLSchema" xmlns:xs="http://www.w3.org/2001/XMLSchema" xmlns:p="http://schemas.microsoft.com/office/2006/metadata/properties" xmlns:ns3="a9d5689a-a8b3-43c4-b8b9-6ee18265c4dd" xmlns:ns4="8616a315-1940-4c47-a373-dd11eb5d7ed9" targetNamespace="http://schemas.microsoft.com/office/2006/metadata/properties" ma:root="true" ma:fieldsID="301d09fd4bb1881eb3e42d7023f7755f" ns3:_="" ns4:_="">
    <xsd:import namespace="a9d5689a-a8b3-43c4-b8b9-6ee18265c4dd"/>
    <xsd:import namespace="8616a315-1940-4c47-a373-dd11eb5d7e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5689a-a8b3-43c4-b8b9-6ee18265c4d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6a315-1940-4c47-a373-dd11eb5d7ed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CD0BF-9981-49D9-8B67-138EE5E09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5689a-a8b3-43c4-b8b9-6ee18265c4dd"/>
    <ds:schemaRef ds:uri="8616a315-1940-4c47-a373-dd11eb5d7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D9F5A3-1BE1-4C84-B80E-CE0274FE1696}">
  <ds:schemaRefs>
    <ds:schemaRef ds:uri="a9d5689a-a8b3-43c4-b8b9-6ee18265c4dd"/>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8616a315-1940-4c47-a373-dd11eb5d7ed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34D36B-99CA-4E16-8802-13881EEC88B1}">
  <ds:schemaRefs>
    <ds:schemaRef ds:uri="http://schemas.microsoft.com/sharepoint/v3/contenttype/forms"/>
  </ds:schemaRefs>
</ds:datastoreItem>
</file>

<file path=docMetadata/LabelInfo.xml><?xml version="1.0" encoding="utf-8"?>
<clbl:labelList xmlns:clbl="http://schemas.microsoft.com/office/2020/mipLabelMetadata">
  <clbl:label id="{c6e17ab0-d9c7-43e4-b85d-f29d7eca34a3}" enabled="1" method="Standard" siteId="{f6bb5689-1cd5-404a-b451-f35991b30e09}" contentBits="0" removed="0"/>
</clbl:labelList>
</file>

<file path=docProps/app.xml><?xml version="1.0" encoding="utf-8"?>
<Properties xmlns="http://schemas.openxmlformats.org/officeDocument/2006/extended-properties" xmlns:vt="http://schemas.openxmlformats.org/officeDocument/2006/docPropsVTypes">
  <Template>Slice</Template>
  <TotalTime>9632</TotalTime>
  <Words>2261</Words>
  <Application>Microsoft Office PowerPoint</Application>
  <PresentationFormat>Widescreen</PresentationFormat>
  <Paragraphs>336</Paragraphs>
  <Slides>68</Slides>
  <Notes>16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68</vt:i4>
      </vt:variant>
    </vt:vector>
  </HeadingPairs>
  <TitlesOfParts>
    <vt:vector size="82" baseType="lpstr">
      <vt:lpstr>Aptos</vt:lpstr>
      <vt:lpstr>Arial</vt:lpstr>
      <vt:lpstr>Calibri</vt:lpstr>
      <vt:lpstr>Calibri  </vt:lpstr>
      <vt:lpstr>Calibri Light</vt:lpstr>
      <vt:lpstr>DAILYNEWS-MEDIUM</vt:lpstr>
      <vt:lpstr>Franklin Gothic</vt:lpstr>
      <vt:lpstr>Gill Sans</vt:lpstr>
      <vt:lpstr>Gill Sans MT</vt:lpstr>
      <vt:lpstr>Jaeger Daily News</vt:lpstr>
      <vt:lpstr>Minion Pro</vt:lpstr>
      <vt:lpstr>Symbol</vt:lpstr>
      <vt:lpstr>Times New Roman</vt:lpstr>
      <vt:lpstr>Office Theme</vt:lpstr>
      <vt:lpstr> New &amp; Promoted Roadrunners</vt:lpstr>
      <vt:lpstr>Welcome!   Amanda Smith  Associate Dean of Health and Wellness  </vt:lpstr>
      <vt:lpstr>       Welcome!   Matt White  Student Accessibility Services Director   </vt:lpstr>
      <vt:lpstr>Welcome!   Fatima Call  Faculty, Multimedia </vt:lpstr>
      <vt:lpstr>       Welcome!   Jordan Gordon  Faculty,  Kinesiology </vt:lpstr>
      <vt:lpstr>       Welcome!   Nancy Yuen  Faculty,  Ethnic Studies </vt:lpstr>
      <vt:lpstr>Welcome!   Ana Mayo  Faculty, Chemistry </vt:lpstr>
      <vt:lpstr>       Welcome!   Denise Jackson  Faculty,  Biology </vt:lpstr>
      <vt:lpstr>       Welcome!   Glenn Blanco  Faculty,  Anatomy &amp; Physiology </vt:lpstr>
      <vt:lpstr>       Welcome!   Skylar Antoncew  Faculty,  EMS </vt:lpstr>
      <vt:lpstr>Welcome!   Juan Javier Solis  Grounds </vt:lpstr>
      <vt:lpstr>       Welcome!   Veronica Salceda  Admin Coordinator </vt:lpstr>
      <vt:lpstr>       Congratulations  Joshua Orosco  Promoted to  Custodial Supervisor </vt:lpstr>
      <vt:lpstr>       Congratulations  Diana Vaichis  Promoted to  Senior Research and Planning Analyst </vt:lpstr>
      <vt:lpstr>       Congratulations  Ali Raventos  Promoted to Student Services Coordinator, Dual Enrollment </vt:lpstr>
      <vt:lpstr>       Congratulations  Cynthia Hamlett  Promoted to Interim Associate Dean  Distance Education</vt:lpstr>
      <vt:lpstr>       Congratulations  Nick Reichert  Promoted to Interim Associate Dean Instructional Support Services</vt:lpstr>
      <vt:lpstr>Congratulations on Your Retirement!  Karen Mottl  Technology Support Specialist I </vt:lpstr>
      <vt:lpstr> Welcome Future Roadrunners</vt:lpstr>
      <vt:lpstr>PowerPoint Presentation</vt:lpstr>
      <vt:lpstr>PowerPoint Presentation</vt:lpstr>
      <vt:lpstr>PowerPoint Presentation</vt:lpstr>
      <vt:lpstr> One Book/One College</vt:lpstr>
      <vt:lpstr>Thank you, One Book Team!</vt:lpstr>
      <vt:lpstr>Criteria for Book Selections</vt:lpstr>
      <vt:lpstr>PowerPoint Presentation</vt:lpstr>
      <vt:lpstr>Books and Resources</vt:lpstr>
      <vt:lpstr>2025-2026 OBOC Events/Activities</vt:lpstr>
      <vt:lpstr>PowerPoint Presentation</vt:lpstr>
      <vt:lpstr> Instructional Services</vt:lpstr>
      <vt:lpstr>Fall 2025 Enrollments</vt:lpstr>
      <vt:lpstr>Great job helping with deterring Fraudulent Student Enrollments</vt:lpstr>
      <vt:lpstr>Spring 2025 Fraudulent Students</vt:lpstr>
      <vt:lpstr>January - July 2025 Suspected Fraudulent Student Applications and Enrollments</vt:lpstr>
      <vt:lpstr>January - July 2025 Federal Aid Written Off as Fraud</vt:lpstr>
      <vt:lpstr>Great Job! The Course Success Rate is higher than it has ever been at Crafton Hills College</vt:lpstr>
      <vt:lpstr>USC Race and Equity Training for Instructional Faculty to apply DEI Strategies in the Classroom</vt:lpstr>
      <vt:lpstr>Great Job with Creating New Programs</vt:lpstr>
      <vt:lpstr>Great Job on the ACCJC Institutional Self-Evaluation</vt:lpstr>
      <vt:lpstr>Great Job on the ACCJC Institutional Self-Evaluation</vt:lpstr>
      <vt:lpstr>Great Job on the ACCJC Institutional Self-Evaluation</vt:lpstr>
      <vt:lpstr>PowerPoint Presentation</vt:lpstr>
      <vt:lpstr>Multicultural Center </vt:lpstr>
      <vt:lpstr>Basic Needs Center Expansion </vt:lpstr>
      <vt:lpstr>New Rising Scholars Program</vt:lpstr>
      <vt:lpstr>Dreamers Scholars Program </vt:lpstr>
      <vt:lpstr>Lawyers In The Library </vt:lpstr>
      <vt:lpstr>Transfer Partnerships  </vt:lpstr>
      <vt:lpstr>PowerPoint Presentation</vt:lpstr>
      <vt:lpstr>Wayfinding</vt:lpstr>
      <vt:lpstr>PAC Demo &amp; Oosan Instructional Building Construction</vt:lpstr>
      <vt:lpstr>New PAC  Open Fall 2025</vt:lpstr>
      <vt:lpstr>SSB Renovation</vt:lpstr>
      <vt:lpstr>Barbara L. Smith Event Center</vt:lpstr>
      <vt:lpstr>PowerPoint Presentation</vt:lpstr>
      <vt:lpstr>Two Naming Ceremonies</vt:lpstr>
      <vt:lpstr>Please Welcome</vt:lpstr>
      <vt:lpstr> Student Satisfaction Survey Findings</vt:lpstr>
      <vt:lpstr>PowerPoint Presentation</vt:lpstr>
      <vt:lpstr>PowerPoint Presentation</vt:lpstr>
      <vt:lpstr>Marketing and Foundation Update</vt:lpstr>
      <vt:lpstr>PowerPoint Presentation</vt:lpstr>
      <vt:lpstr>PowerPoint Presentation</vt:lpstr>
      <vt:lpstr>PowerPoint Presentation</vt:lpstr>
      <vt:lpstr>PowerPoint Presentation</vt:lpstr>
      <vt:lpstr>Performing Arts Endowment Sponsor a Seat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Torres, Jose Felipe</dc:creator>
  <cp:lastModifiedBy>Braxton, Hilary M</cp:lastModifiedBy>
  <cp:revision>220</cp:revision>
  <dcterms:created xsi:type="dcterms:W3CDTF">2020-08-04T18:05:47Z</dcterms:created>
  <dcterms:modified xsi:type="dcterms:W3CDTF">2025-08-22T00:16:53Z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0x0101004A8677E5A0C94F4583114F61DA5FC5C9</vt:lpwstr>
  </property>
</Properties>
</file>