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8" r:id="rId4"/>
  </p:sldMasterIdLst>
  <p:notesMasterIdLst>
    <p:notesMasterId r:id="rId48"/>
  </p:notesMasterIdLst>
  <p:sldIdLst>
    <p:sldId id="256" r:id="rId5"/>
    <p:sldId id="475" r:id="rId6"/>
    <p:sldId id="551" r:id="rId7"/>
    <p:sldId id="531" r:id="rId8"/>
    <p:sldId id="543" r:id="rId9"/>
    <p:sldId id="542" r:id="rId10"/>
    <p:sldId id="550" r:id="rId11"/>
    <p:sldId id="561" r:id="rId12"/>
    <p:sldId id="559" r:id="rId13"/>
    <p:sldId id="558" r:id="rId14"/>
    <p:sldId id="562" r:id="rId15"/>
    <p:sldId id="547" r:id="rId16"/>
    <p:sldId id="541" r:id="rId17"/>
    <p:sldId id="544" r:id="rId18"/>
    <p:sldId id="552" r:id="rId19"/>
    <p:sldId id="563" r:id="rId20"/>
    <p:sldId id="553" r:id="rId21"/>
    <p:sldId id="557" r:id="rId22"/>
    <p:sldId id="554" r:id="rId23"/>
    <p:sldId id="555" r:id="rId24"/>
    <p:sldId id="556" r:id="rId25"/>
    <p:sldId id="565" r:id="rId26"/>
    <p:sldId id="476" r:id="rId27"/>
    <p:sldId id="477" r:id="rId28"/>
    <p:sldId id="498" r:id="rId29"/>
    <p:sldId id="501" r:id="rId30"/>
    <p:sldId id="502" r:id="rId31"/>
    <p:sldId id="503" r:id="rId32"/>
    <p:sldId id="504" r:id="rId33"/>
    <p:sldId id="505" r:id="rId34"/>
    <p:sldId id="564" r:id="rId35"/>
    <p:sldId id="257" r:id="rId36"/>
    <p:sldId id="259" r:id="rId37"/>
    <p:sldId id="260" r:id="rId38"/>
    <p:sldId id="298" r:id="rId39"/>
    <p:sldId id="395" r:id="rId40"/>
    <p:sldId id="383" r:id="rId41"/>
    <p:sldId id="393" r:id="rId42"/>
    <p:sldId id="382" r:id="rId43"/>
    <p:sldId id="396" r:id="rId44"/>
    <p:sldId id="391" r:id="rId45"/>
    <p:sldId id="394" r:id="rId46"/>
    <p:sldId id="520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1C"/>
    <a:srgbClr val="012F18"/>
    <a:srgbClr val="002B16"/>
    <a:srgbClr val="002F19"/>
    <a:srgbClr val="008345"/>
    <a:srgbClr val="96989A"/>
    <a:srgbClr val="FFC629"/>
    <a:srgbClr val="CC9700"/>
    <a:srgbClr val="F3B403"/>
    <a:srgbClr val="EA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23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558" y="342"/>
      </p:cViewPr>
      <p:guideLst>
        <p:guide orient="horz" pos="2112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8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8680B-3DCB-439E-AF43-995BFA07D63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4FD52-BFB6-443B-886D-7DBC346B4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68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of 8/4/24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D01F8-78D6-45DD-A7C3-900AA4B997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5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of the senates and </a:t>
            </a:r>
            <a:r>
              <a:rPr lang="en-US" err="1"/>
              <a:t>constitutent</a:t>
            </a:r>
            <a:r>
              <a:rPr lang="en-US"/>
              <a:t> recommended the adoption of compressed 16, 16, 12 week calendar with fall and spring breaks.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1D7DF-2A87-48C1-AB6E-016F63E78C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0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 Term starts August 25 and Ends December 20: 16 weeks.</a:t>
            </a:r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Flex and In-Service would start August 19-22. </a:t>
            </a:r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Finals week stays the same.</a:t>
            </a:r>
            <a:endParaRPr lang="en-US" sz="1800" b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is a fall break during Thanksgiving week.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1D7DF-2A87-48C1-AB6E-016F63E78C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65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Spring Term starts January 20 and Ends May 16: 16 weeks, similar to current spring term start date.</a:t>
            </a:r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Flex and In-Service would start January 14-16, similar to current spring flex/in-service dates. </a:t>
            </a:r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Spring Break would occur where it does currently, the third week of March, March 16-21.</a:t>
            </a:r>
            <a:endParaRPr lang="en-US" sz="1800" b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Finals week would be from May 11-16.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1D7DF-2A87-48C1-AB6E-016F63E78C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58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Summer starts on May 26. </a:t>
            </a:r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Summer would end on August 14.</a:t>
            </a:r>
            <a:endParaRPr lang="en-US" sz="18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Flex and In-Service for Fall 2026 would by August 18-21</a:t>
            </a:r>
            <a:endParaRPr lang="en-US" sz="1800" b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Fall 2026 Term would start on August 24, two weeks after summer ends.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1D7DF-2A87-48C1-AB6E-016F63E78C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1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https://www.octaviabutler.com/parableseries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B0E37-51BA-4F5D-BFBC-324726BAA80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6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7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2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pPr/>
              <a:t>8/7/2024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00515" y="634631"/>
            <a:ext cx="10853286" cy="453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4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pPr/>
              <a:t>8/7/2024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12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1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3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3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9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186633-06BC-1F55-DBA4-9EF1F5AE4403}"/>
              </a:ext>
            </a:extLst>
          </p:cNvPr>
          <p:cNvSpPr/>
          <p:nvPr userDrawn="1"/>
        </p:nvSpPr>
        <p:spPr>
          <a:xfrm>
            <a:off x="510139" y="1328286"/>
            <a:ext cx="1405288" cy="596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4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2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4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E1780-1CF8-4B57-B2A6-B77047001DD1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2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spreadsheets/d/1yoQuB-0OwkaY-lcLlq6dS8SF79turkH7p1KpqNr9cdM/edit?gid=1190930481#gid=1190930481" TargetMode="Externa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ctaviabutler.com/parableserie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. Stephanie Houston">
            <a:extLst>
              <a:ext uri="{FF2B5EF4-FFF2-40B4-BE49-F238E27FC236}">
                <a16:creationId xmlns:a16="http://schemas.microsoft.com/office/drawing/2014/main" id="{6D6451FD-A6DC-40D5-B15F-4782EF13C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45" y="1014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. Nathan D. Gonzales">
            <a:extLst>
              <a:ext uri="{FF2B5EF4-FFF2-40B4-BE49-F238E27FC236}">
                <a16:creationId xmlns:a16="http://schemas.microsoft.com/office/drawing/2014/main" id="{A77EE5B6-B645-465D-B215-8A228FCD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56" y="101480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oseph R. Williams">
            <a:extLst>
              <a:ext uri="{FF2B5EF4-FFF2-40B4-BE49-F238E27FC236}">
                <a16:creationId xmlns:a16="http://schemas.microsoft.com/office/drawing/2014/main" id="{CD80D4CC-2A69-4087-BC16-0DD92DAB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445" y="1014807"/>
            <a:ext cx="1914620" cy="190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. Cherina Betters">
            <a:extLst>
              <a:ext uri="{FF2B5EF4-FFF2-40B4-BE49-F238E27FC236}">
                <a16:creationId xmlns:a16="http://schemas.microsoft.com/office/drawing/2014/main" id="{A1874011-6C86-4DD7-A146-CDCA57BA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12" y="1005234"/>
            <a:ext cx="1914620" cy="189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 John Longville">
            <a:extLst>
              <a:ext uri="{FF2B5EF4-FFF2-40B4-BE49-F238E27FC236}">
                <a16:creationId xmlns:a16="http://schemas.microsoft.com/office/drawing/2014/main" id="{6FBB2A2D-AA3B-4C71-BBD5-858DFE33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08" y="3713619"/>
            <a:ext cx="18954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ank Reyes">
            <a:extLst>
              <a:ext uri="{FF2B5EF4-FFF2-40B4-BE49-F238E27FC236}">
                <a16:creationId xmlns:a16="http://schemas.microsoft.com/office/drawing/2014/main" id="{24450C8B-6737-4069-84CF-A918EA2A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10" y="3713619"/>
            <a:ext cx="19050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di Natour">
            <a:extLst>
              <a:ext uri="{FF2B5EF4-FFF2-40B4-BE49-F238E27FC236}">
                <a16:creationId xmlns:a16="http://schemas.microsoft.com/office/drawing/2014/main" id="{F6C836D4-EA4D-49A5-88A9-176E7130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73" y="3732717"/>
            <a:ext cx="1954098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elva Ruiz-Martinez">
            <a:extLst>
              <a:ext uri="{FF2B5EF4-FFF2-40B4-BE49-F238E27FC236}">
                <a16:creationId xmlns:a16="http://schemas.microsoft.com/office/drawing/2014/main" id="{15564C76-2035-48FE-917F-B95590990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422" y="3669145"/>
            <a:ext cx="1871710" cy="19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499DF-61DF-4DD5-828B-DD43564584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06" y="54084"/>
            <a:ext cx="7049388" cy="1174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F99D9E-A423-405A-94D8-1E6F47627AED}"/>
              </a:ext>
            </a:extLst>
          </p:cNvPr>
          <p:cNvSpPr txBox="1"/>
          <p:nvPr/>
        </p:nvSpPr>
        <p:spPr>
          <a:xfrm>
            <a:off x="1189843" y="3006777"/>
            <a:ext cx="210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Board Chair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Dr. Stephanie Houston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61610-7B27-46F4-8E4F-4EC9047DB96F}"/>
              </a:ext>
            </a:extLst>
          </p:cNvPr>
          <p:cNvSpPr txBox="1"/>
          <p:nvPr/>
        </p:nvSpPr>
        <p:spPr>
          <a:xfrm>
            <a:off x="3915421" y="3006777"/>
            <a:ext cx="192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Board Vice Chair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Dr. Nathan Gonzales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6247F5-1886-4BFA-AC8D-8ED8988C85D2}"/>
              </a:ext>
            </a:extLst>
          </p:cNvPr>
          <p:cNvSpPr txBox="1"/>
          <p:nvPr/>
        </p:nvSpPr>
        <p:spPr>
          <a:xfrm>
            <a:off x="6411295" y="3006777"/>
            <a:ext cx="181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Board Clerk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Joseph R. Williams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D67CB3-7839-45C2-B7CE-6CC107A1789E}"/>
              </a:ext>
            </a:extLst>
          </p:cNvPr>
          <p:cNvSpPr txBox="1"/>
          <p:nvPr/>
        </p:nvSpPr>
        <p:spPr>
          <a:xfrm>
            <a:off x="8948696" y="3006777"/>
            <a:ext cx="1808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Trustee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Cherina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Betters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BF95C-7F66-47AC-A9CA-4699E700DC79}"/>
              </a:ext>
            </a:extLst>
          </p:cNvPr>
          <p:cNvSpPr txBox="1"/>
          <p:nvPr/>
        </p:nvSpPr>
        <p:spPr>
          <a:xfrm>
            <a:off x="1519132" y="5710314"/>
            <a:ext cx="1444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Trustee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John Longville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C2D296-1DEE-46C0-97B8-22A8620ED871}"/>
              </a:ext>
            </a:extLst>
          </p:cNvPr>
          <p:cNvSpPr txBox="1"/>
          <p:nvPr/>
        </p:nvSpPr>
        <p:spPr>
          <a:xfrm>
            <a:off x="4242980" y="5710314"/>
            <a:ext cx="1249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Trustee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Frank Reyes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23B31C-491E-42DC-AF15-FDA906C88E3D}"/>
              </a:ext>
            </a:extLst>
          </p:cNvPr>
          <p:cNvSpPr txBox="1"/>
          <p:nvPr/>
        </p:nvSpPr>
        <p:spPr>
          <a:xfrm>
            <a:off x="6566452" y="5710314"/>
            <a:ext cx="1535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Student Trustee</a:t>
            </a:r>
          </a:p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Hadi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Natour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ABE60F-1A8F-4E4A-9B15-BD1A3DE4B1AB}"/>
              </a:ext>
            </a:extLst>
          </p:cNvPr>
          <p:cNvSpPr txBox="1"/>
          <p:nvPr/>
        </p:nvSpPr>
        <p:spPr>
          <a:xfrm>
            <a:off x="8952308" y="5710314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Student Trustee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Nelva Ruiz-Martinez</a:t>
            </a:r>
          </a:p>
        </p:txBody>
      </p:sp>
    </p:spTree>
    <p:extLst>
      <p:ext uri="{BB962C8B-B14F-4D97-AF65-F5344CB8AC3E}">
        <p14:creationId xmlns:p14="http://schemas.microsoft.com/office/powerpoint/2010/main" val="313275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-3048" y="-1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7434BF-4F09-00CF-0FCA-6FB263229332}"/>
              </a:ext>
            </a:extLst>
          </p:cNvPr>
          <p:cNvSpPr txBox="1">
            <a:spLocks/>
          </p:cNvSpPr>
          <p:nvPr/>
        </p:nvSpPr>
        <p:spPr>
          <a:xfrm>
            <a:off x="672430" y="-610783"/>
            <a:ext cx="6288693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 dirty="0"/>
              <a:t>Welcome!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>
                <a:latin typeface="DAILYNEWS-MEDIUM" pitchFamily="50" charset="0"/>
              </a:rPr>
              <a:t>Amity </a:t>
            </a:r>
            <a:r>
              <a:rPr lang="en-US" sz="4400" dirty="0" err="1">
                <a:latin typeface="DAILYNEWS-MEDIUM" pitchFamily="50" charset="0"/>
              </a:rPr>
              <a:t>Lodevico</a:t>
            </a:r>
            <a:br>
              <a:rPr lang="en-US" sz="4400" dirty="0"/>
            </a:br>
            <a:br>
              <a:rPr lang="en-US" sz="4400" dirty="0"/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 Services Coordinator,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EOPS</a:t>
            </a:r>
            <a:endParaRPr lang="en-US" sz="3300" dirty="0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3" r="2103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202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0" y="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4" t="14177" r="11109" b="6226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BE6C8C-BFDD-4402-9E47-56AD82F2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893" y="546930"/>
            <a:ext cx="5163022" cy="40128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900" dirty="0">
                <a:latin typeface="DAILYNEWS-MEDIUM" pitchFamily="50" charset="0"/>
              </a:rPr>
              <a:t>Ofelia Nieto Leon</a:t>
            </a:r>
            <a:br>
              <a:rPr lang="en-US" sz="4100" b="1" dirty="0"/>
            </a:br>
            <a:br>
              <a:rPr lang="en-US" sz="4100" b="1" dirty="0"/>
            </a:br>
            <a:r>
              <a:rPr lang="en-US" sz="3700" dirty="0"/>
              <a:t>Custodian, </a:t>
            </a:r>
            <a:br>
              <a:rPr lang="en-US" sz="3700" dirty="0"/>
            </a:br>
            <a:r>
              <a:rPr lang="en-US" sz="3700" dirty="0"/>
              <a:t>Facilities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079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-3048" y="-1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7434BF-4F09-00CF-0FCA-6FB263229332}"/>
              </a:ext>
            </a:extLst>
          </p:cNvPr>
          <p:cNvSpPr txBox="1">
            <a:spLocks/>
          </p:cNvSpPr>
          <p:nvPr/>
        </p:nvSpPr>
        <p:spPr>
          <a:xfrm>
            <a:off x="804315" y="-619575"/>
            <a:ext cx="6288693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 dirty="0"/>
              <a:t>Welcome!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>
                <a:latin typeface="DAILYNEWS-MEDIUM" pitchFamily="50" charset="0"/>
              </a:rPr>
              <a:t>Erick Pineda</a:t>
            </a:r>
            <a:br>
              <a:rPr lang="en-US" sz="4400" dirty="0"/>
            </a:br>
            <a:br>
              <a:rPr lang="en-US" sz="4400" dirty="0"/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 Assistant,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 Services &amp; Counseling</a:t>
            </a:r>
            <a:endParaRPr lang="en-US" sz="3300" dirty="0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r="21018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5726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-3048" y="-1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7434BF-4F09-00CF-0FCA-6FB263229332}"/>
              </a:ext>
            </a:extLst>
          </p:cNvPr>
          <p:cNvSpPr txBox="1">
            <a:spLocks/>
          </p:cNvSpPr>
          <p:nvPr/>
        </p:nvSpPr>
        <p:spPr>
          <a:xfrm>
            <a:off x="804316" y="136734"/>
            <a:ext cx="4620584" cy="4029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 dirty="0"/>
              <a:t>Welcome! </a:t>
            </a:r>
            <a:br>
              <a:rPr lang="en-US" sz="3600" dirty="0"/>
            </a:br>
            <a:br>
              <a:rPr lang="en-US" sz="3600" dirty="0"/>
            </a:br>
            <a:r>
              <a:rPr lang="en-US" sz="4400" dirty="0">
                <a:latin typeface="DAILYNEWS-MEDIUM" pitchFamily="50" charset="0"/>
              </a:rPr>
              <a:t>Thomas Ramirez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300" dirty="0"/>
              <a:t>Lab Technician,</a:t>
            </a:r>
          </a:p>
          <a:p>
            <a:pPr>
              <a:spcAft>
                <a:spcPts val="600"/>
              </a:spcAft>
            </a:pPr>
            <a:r>
              <a:rPr lang="en-US" sz="3300" dirty="0"/>
              <a:t>Geology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r="9074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3608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0" y="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r="21018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BE6C8C-BFDD-4402-9E47-56AD82F2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51" y="877292"/>
            <a:ext cx="6734512" cy="29835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900" dirty="0">
                <a:latin typeface="DAILYNEWS-MEDIUM" pitchFamily="50" charset="0"/>
              </a:rPr>
              <a:t>Maribel Santana </a:t>
            </a:r>
            <a:br>
              <a:rPr lang="en-US" sz="4900" dirty="0">
                <a:latin typeface="DAILYNEWS-MEDIUM" pitchFamily="50" charset="0"/>
              </a:rPr>
            </a:br>
            <a:r>
              <a:rPr lang="en-US" sz="4900" dirty="0">
                <a:latin typeface="DAILYNEWS-MEDIUM" pitchFamily="50" charset="0"/>
              </a:rPr>
              <a:t>Alvarez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 Assistant,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 Services &amp; Counseling</a:t>
            </a:r>
          </a:p>
        </p:txBody>
      </p:sp>
    </p:spTree>
    <p:extLst>
      <p:ext uri="{BB962C8B-B14F-4D97-AF65-F5344CB8AC3E}">
        <p14:creationId xmlns:p14="http://schemas.microsoft.com/office/powerpoint/2010/main" val="4163294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40C6A03-A965-473C-ADDE-B0F1C5C5C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21A1C7-6D84-E083-C53D-96864DD9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300" b="1" dirty="0">
                <a:solidFill>
                  <a:schemeClr val="bg1"/>
                </a:solidFill>
              </a:rPr>
              <a:t>Congratulations!</a:t>
            </a:r>
            <a:br>
              <a:rPr lang="en-US" sz="3300" b="1" dirty="0">
                <a:solidFill>
                  <a:schemeClr val="bg1"/>
                </a:solidFill>
              </a:rPr>
            </a:br>
            <a:br>
              <a:rPr lang="en-US" sz="3300" b="1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  <a:latin typeface="DAILYNEWS-MEDIUM" pitchFamily="50" charset="0"/>
              </a:rPr>
              <a:t>Amanda Ward</a:t>
            </a:r>
            <a:br>
              <a:rPr lang="en-US" sz="4400" b="1" dirty="0">
                <a:solidFill>
                  <a:schemeClr val="bg1"/>
                </a:solidFill>
              </a:rPr>
            </a:b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3300" b="1" i="0" dirty="0">
                <a:solidFill>
                  <a:schemeClr val="bg1"/>
                </a:solidFill>
                <a:effectLst/>
              </a:rPr>
              <a:t>Interim Associate Dean, Public Safety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!!plus graphic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5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98246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!!circle graphic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606B9007-6FBF-1942-7580-7B9DB5569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4" r="2874" b="2324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583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40C6A03-A965-473C-ADDE-B0F1C5C5C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21A1C7-6D84-E083-C53D-96864DD9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300" b="1" dirty="0">
                <a:solidFill>
                  <a:schemeClr val="bg1"/>
                </a:solidFill>
              </a:rPr>
              <a:t>Congratulations!</a:t>
            </a:r>
            <a:br>
              <a:rPr lang="en-US" sz="3300" b="1" dirty="0">
                <a:solidFill>
                  <a:schemeClr val="bg1"/>
                </a:solidFill>
              </a:rPr>
            </a:br>
            <a:br>
              <a:rPr lang="en-US" sz="3300" b="1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  <a:latin typeface="DAILYNEWS-MEDIUM" pitchFamily="50" charset="0"/>
              </a:rPr>
              <a:t>Arvid Zollinger</a:t>
            </a:r>
            <a:br>
              <a:rPr lang="en-US" sz="4400" b="1" dirty="0">
                <a:solidFill>
                  <a:schemeClr val="bg1"/>
                </a:solidFill>
              </a:rPr>
            </a:b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3300" b="1" i="0" dirty="0">
                <a:solidFill>
                  <a:schemeClr val="bg1"/>
                </a:solidFill>
                <a:effectLst/>
              </a:rPr>
              <a:t>Senior Technical </a:t>
            </a:r>
            <a:r>
              <a:rPr lang="en-US" sz="3300" b="1" dirty="0">
                <a:solidFill>
                  <a:schemeClr val="bg1"/>
                </a:solidFill>
              </a:rPr>
              <a:t>S</a:t>
            </a:r>
            <a:r>
              <a:rPr lang="en-US" sz="3300" b="1" i="0" dirty="0">
                <a:solidFill>
                  <a:schemeClr val="bg1"/>
                </a:solidFill>
                <a:effectLst/>
              </a:rPr>
              <a:t>upport, Theatre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!!plus graphic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5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98246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!!circle graphic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606B9007-6FBF-1942-7580-7B9DB5569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257" r="29490" b="-25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4017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D000F-F37F-B2F3-6330-218DD720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637" y="2274542"/>
            <a:ext cx="10060172" cy="2308915"/>
          </a:xfrm>
        </p:spPr>
        <p:txBody>
          <a:bodyPr anchor="t">
            <a:noAutofit/>
          </a:bodyPr>
          <a:lstStyle/>
          <a:p>
            <a:br>
              <a:rPr lang="en-US" b="1" dirty="0">
                <a:latin typeface="DAILYNEWS-MEDIUM" pitchFamily="2" charset="77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Welcome</a:t>
            </a:r>
            <a:r>
              <a:rPr lang="en-US" b="1" dirty="0">
                <a:latin typeface="DAILYNEWS-MEDIUM" pitchFamily="2" charset="77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Future Roadrunners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29A5E0-EEC0-5A85-23BA-432AB49B228B}"/>
              </a:ext>
            </a:extLst>
          </p:cNvPr>
          <p:cNvCxnSpPr>
            <a:cxnSpLocks/>
          </p:cNvCxnSpPr>
          <p:nvPr/>
        </p:nvCxnSpPr>
        <p:spPr>
          <a:xfrm>
            <a:off x="3494561" y="3524391"/>
            <a:ext cx="8216793" cy="0"/>
          </a:xfrm>
          <a:prstGeom prst="line">
            <a:avLst/>
          </a:prstGeom>
          <a:ln w="12700">
            <a:solidFill>
              <a:srgbClr val="FFC62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69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21A1C7-6D84-E083-C53D-96864DD9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2188" y="1685771"/>
            <a:ext cx="5334930" cy="30041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300" b="1" dirty="0"/>
              <a:t>Congratulations on </a:t>
            </a:r>
            <a:br>
              <a:rPr lang="en-US" sz="3300" b="1" dirty="0"/>
            </a:br>
            <a:r>
              <a:rPr lang="en-US" sz="3300" b="1" dirty="0"/>
              <a:t>your future Roadrunner!</a:t>
            </a:r>
            <a:br>
              <a:rPr lang="en-US" sz="4200" b="1" dirty="0"/>
            </a:br>
            <a:br>
              <a:rPr lang="en-US" sz="4200" b="1" dirty="0"/>
            </a:br>
            <a:r>
              <a:rPr lang="en-US" sz="4400" dirty="0">
                <a:latin typeface="DAILYNEWS-MEDIUM" pitchFamily="50" charset="0"/>
              </a:rPr>
              <a:t>Veronica Arrowood</a:t>
            </a:r>
            <a:br>
              <a:rPr lang="en-US" sz="4200" b="1" dirty="0"/>
            </a:br>
            <a:br>
              <a:rPr lang="en-US" sz="4200" b="1" dirty="0"/>
            </a:br>
            <a:endParaRPr lang="en-US" sz="4200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606B9007-6FBF-1942-7580-7B9DB5569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-437" r="19446" b="8392"/>
          <a:stretch/>
        </p:blipFill>
        <p:spPr>
          <a:xfrm rot="5400000"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275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21A1C7-6D84-E083-C53D-96864DD9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929" y="1685771"/>
            <a:ext cx="5334930" cy="30041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300" b="1" dirty="0"/>
              <a:t>Congratulations on </a:t>
            </a:r>
            <a:br>
              <a:rPr lang="en-US" sz="3300" b="1" dirty="0"/>
            </a:br>
            <a:r>
              <a:rPr lang="en-US" sz="3300" b="1" dirty="0"/>
              <a:t>your future Roadrunner!</a:t>
            </a:r>
            <a:br>
              <a:rPr lang="en-US" sz="4200" b="1" dirty="0"/>
            </a:br>
            <a:br>
              <a:rPr lang="en-US" sz="4200" b="1" dirty="0"/>
            </a:br>
            <a:r>
              <a:rPr lang="en-US" sz="4400" dirty="0">
                <a:latin typeface="DAILYNEWS-MEDIUM" pitchFamily="50" charset="0"/>
              </a:rPr>
              <a:t>Heather Chittenden</a:t>
            </a:r>
            <a:br>
              <a:rPr lang="en-US" sz="4200" b="1" dirty="0"/>
            </a:br>
            <a:br>
              <a:rPr lang="en-US" sz="4200" b="1" dirty="0"/>
            </a:br>
            <a:endParaRPr lang="en-US" sz="4200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606B9007-6FBF-1942-7580-7B9DB5569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r="4566" b="11148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9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D000F-F37F-B2F3-6330-218DD720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637" y="2274542"/>
            <a:ext cx="10060172" cy="2308915"/>
          </a:xfrm>
        </p:spPr>
        <p:txBody>
          <a:bodyPr anchor="t">
            <a:noAutofit/>
          </a:bodyPr>
          <a:lstStyle/>
          <a:p>
            <a:br>
              <a:rPr lang="en-US" b="1" dirty="0">
                <a:latin typeface="DAILYNEWS-MEDIUM" pitchFamily="2" charset="77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New &amp; Promoted Roadrunners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29A5E0-EEC0-5A85-23BA-432AB49B228B}"/>
              </a:ext>
            </a:extLst>
          </p:cNvPr>
          <p:cNvCxnSpPr>
            <a:cxnSpLocks/>
          </p:cNvCxnSpPr>
          <p:nvPr/>
        </p:nvCxnSpPr>
        <p:spPr>
          <a:xfrm>
            <a:off x="3494561" y="3524391"/>
            <a:ext cx="8216793" cy="0"/>
          </a:xfrm>
          <a:prstGeom prst="line">
            <a:avLst/>
          </a:prstGeom>
          <a:ln w="12700">
            <a:solidFill>
              <a:srgbClr val="FFC62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219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21A1C7-6D84-E083-C53D-96864DD9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354" y="1690670"/>
            <a:ext cx="5334930" cy="30041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300" b="1" dirty="0"/>
              <a:t>Congratulations on </a:t>
            </a:r>
            <a:br>
              <a:rPr lang="en-US" sz="3300" b="1" dirty="0"/>
            </a:br>
            <a:r>
              <a:rPr lang="en-US" sz="3300" b="1" dirty="0"/>
              <a:t>your future Roadrunner!</a:t>
            </a:r>
            <a:br>
              <a:rPr lang="en-US" sz="4200" b="1" dirty="0"/>
            </a:br>
            <a:br>
              <a:rPr lang="en-US" sz="4200" b="1" dirty="0"/>
            </a:br>
            <a:r>
              <a:rPr lang="en-US" sz="4400" dirty="0">
                <a:latin typeface="DAILYNEWS-MEDIUM" pitchFamily="50" charset="0"/>
              </a:rPr>
              <a:t>Paul Jacques</a:t>
            </a:r>
            <a:br>
              <a:rPr lang="en-US" sz="4200" b="1" dirty="0"/>
            </a:br>
            <a:br>
              <a:rPr lang="en-US" sz="4200" b="1" dirty="0"/>
            </a:br>
            <a:endParaRPr lang="en-US" sz="4200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606B9007-6FBF-1942-7580-7B9DB5569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7544" b="16220"/>
          <a:stretch/>
        </p:blipFill>
        <p:spPr>
          <a:xfrm>
            <a:off x="623390" y="59101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18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21A1C7-6D84-E083-C53D-96864DD9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579" y="1967168"/>
            <a:ext cx="5334930" cy="30041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300" b="1" dirty="0"/>
              <a:t>Congratulations on </a:t>
            </a:r>
            <a:br>
              <a:rPr lang="en-US" sz="3300" b="1" dirty="0"/>
            </a:br>
            <a:r>
              <a:rPr lang="en-US" sz="3300" b="1" dirty="0"/>
              <a:t>your future Roadrunner!</a:t>
            </a:r>
            <a:br>
              <a:rPr lang="en-US" sz="4200" b="1" dirty="0"/>
            </a:br>
            <a:br>
              <a:rPr lang="en-US" sz="4200" b="1" dirty="0"/>
            </a:br>
            <a:r>
              <a:rPr lang="en-US" sz="4400" dirty="0">
                <a:latin typeface="DAILYNEWS-MEDIUM" pitchFamily="50" charset="0"/>
              </a:rPr>
              <a:t>Cyndie St. Jean</a:t>
            </a:r>
            <a:br>
              <a:rPr lang="en-US" sz="4200" b="1" dirty="0"/>
            </a:br>
            <a:br>
              <a:rPr lang="en-US" sz="4200" b="1" dirty="0"/>
            </a:br>
            <a:endParaRPr lang="en-US" sz="4200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606B9007-6FBF-1942-7580-7B9DB5569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112" r="-163" b="24887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09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D000F-F37F-B2F3-6330-218DD720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030" y="2403510"/>
            <a:ext cx="10060172" cy="2308915"/>
          </a:xfrm>
        </p:spPr>
        <p:txBody>
          <a:bodyPr anchor="t">
            <a:noAutofit/>
          </a:bodyPr>
          <a:lstStyle/>
          <a:p>
            <a:b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Instructional Services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29A5E0-EEC0-5A85-23BA-432AB49B228B}"/>
              </a:ext>
            </a:extLst>
          </p:cNvPr>
          <p:cNvCxnSpPr/>
          <p:nvPr/>
        </p:nvCxnSpPr>
        <p:spPr>
          <a:xfrm>
            <a:off x="3644030" y="3682652"/>
            <a:ext cx="7729603" cy="0"/>
          </a:xfrm>
          <a:prstGeom prst="line">
            <a:avLst/>
          </a:prstGeom>
          <a:ln w="12700">
            <a:solidFill>
              <a:srgbClr val="FFC62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372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29E9-768C-D23B-1DD9-4CB37681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87" y="130246"/>
            <a:ext cx="10515600" cy="1325563"/>
          </a:xfrm>
        </p:spPr>
        <p:txBody>
          <a:bodyPr/>
          <a:lstStyle/>
          <a:p>
            <a:r>
              <a:rPr lang="en-US" dirty="0">
                <a:latin typeface="DAILYNEWS-MEDIUM" pitchFamily="50" charset="0"/>
              </a:rPr>
              <a:t>Summer 2024 Enrollments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E7BA46-3D04-0908-1B13-C7658041C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27" r="21380" b="24621"/>
          <a:stretch/>
        </p:blipFill>
        <p:spPr>
          <a:xfrm>
            <a:off x="741460" y="2646363"/>
            <a:ext cx="10040827" cy="34186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04CB9-1750-EDA7-07C2-CD89E96E2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87" y="1253331"/>
            <a:ext cx="10515600" cy="4351338"/>
          </a:xfrm>
        </p:spPr>
        <p:txBody>
          <a:bodyPr/>
          <a:lstStyle/>
          <a:p>
            <a:r>
              <a:rPr lang="en-US" dirty="0"/>
              <a:t>The RFTES increased from 492 in Summer 2023 to 527 in Summer 2024, a 7% increase</a:t>
            </a:r>
          </a:p>
          <a:p>
            <a:r>
              <a:rPr lang="en-US" dirty="0"/>
              <a:t>Great Job Everyone!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ACA287-6D8F-0B32-89D1-ED8AB6CF853B}"/>
              </a:ext>
            </a:extLst>
          </p:cNvPr>
          <p:cNvCxnSpPr/>
          <p:nvPr/>
        </p:nvCxnSpPr>
        <p:spPr>
          <a:xfrm>
            <a:off x="823521" y="4441545"/>
            <a:ext cx="9823939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4A93E2-C270-DB97-F617-1E6C53805A69}"/>
              </a:ext>
            </a:extLst>
          </p:cNvPr>
          <p:cNvSpPr txBox="1"/>
          <p:nvPr/>
        </p:nvSpPr>
        <p:spPr>
          <a:xfrm>
            <a:off x="8047541" y="4014273"/>
            <a:ext cx="273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Sumer 2024 Target is 543</a:t>
            </a:r>
          </a:p>
        </p:txBody>
      </p:sp>
    </p:spTree>
    <p:extLst>
      <p:ext uri="{BB962C8B-B14F-4D97-AF65-F5344CB8AC3E}">
        <p14:creationId xmlns:p14="http://schemas.microsoft.com/office/powerpoint/2010/main" val="77969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73FF-B841-AADF-52C0-C24343673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63604"/>
            <a:ext cx="10515600" cy="1325563"/>
          </a:xfrm>
        </p:spPr>
        <p:txBody>
          <a:bodyPr/>
          <a:lstStyle/>
          <a:p>
            <a:r>
              <a:rPr lang="en-US" dirty="0">
                <a:latin typeface="DAILYNEWS-MEDIUM" pitchFamily="50" charset="0"/>
              </a:rPr>
              <a:t>Fall 2024 Enrollments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21540F-9F9B-7B51-89C7-2F32124E5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20" r="27126" b="21440"/>
          <a:stretch/>
        </p:blipFill>
        <p:spPr>
          <a:xfrm>
            <a:off x="913909" y="2415576"/>
            <a:ext cx="7942609" cy="37739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61B07-35A9-3E25-AC60-9C9386D62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49" y="1168400"/>
            <a:ext cx="10515600" cy="4351338"/>
          </a:xfrm>
        </p:spPr>
        <p:txBody>
          <a:bodyPr/>
          <a:lstStyle/>
          <a:p>
            <a:r>
              <a:rPr lang="en-US" dirty="0"/>
              <a:t>The RFTES increased from  in Fall 2023 to 1,533 in Fall 2024, a 15% increase</a:t>
            </a:r>
          </a:p>
          <a:p>
            <a:r>
              <a:rPr lang="en-US" dirty="0"/>
              <a:t>Great Job Everyone!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41946C-7B92-8C93-6076-145AD9EB99B3}"/>
              </a:ext>
            </a:extLst>
          </p:cNvPr>
          <p:cNvCxnSpPr/>
          <p:nvPr/>
        </p:nvCxnSpPr>
        <p:spPr>
          <a:xfrm>
            <a:off x="1117110" y="4355349"/>
            <a:ext cx="9823939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9B9EBE-7A7F-0A15-E714-5AE6BD07248B}"/>
              </a:ext>
            </a:extLst>
          </p:cNvPr>
          <p:cNvSpPr txBox="1"/>
          <p:nvPr/>
        </p:nvSpPr>
        <p:spPr>
          <a:xfrm>
            <a:off x="8341131" y="3919043"/>
            <a:ext cx="259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Fall 2024 Target is 1,974</a:t>
            </a:r>
          </a:p>
        </p:txBody>
      </p:sp>
    </p:spTree>
    <p:extLst>
      <p:ext uri="{BB962C8B-B14F-4D97-AF65-F5344CB8AC3E}">
        <p14:creationId xmlns:p14="http://schemas.microsoft.com/office/powerpoint/2010/main" val="3941285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D82D8-DD70-C5EC-EE3A-415EFEDF2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35560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DAILYNEWS-MEDIUM" pitchFamily="50" charset="0"/>
              </a:rPr>
              <a:t>Compressed 16-Week Calendar beginning in Fall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CF8C1-BE17-1C45-DCDA-1087BF8E5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Benefits of Compressed 16-Week Calendar</a:t>
            </a:r>
          </a:p>
          <a:p>
            <a:pPr lvl="1"/>
            <a:r>
              <a:rPr lang="en-US" dirty="0"/>
              <a:t>Research strongly indicates that students are more likely to be successfully in sections that are 16 weeks or less</a:t>
            </a:r>
          </a:p>
          <a:p>
            <a:pPr lvl="1"/>
            <a:r>
              <a:rPr lang="en-US" dirty="0"/>
              <a:t>Each semester, approximately 66% of students take less than 12 units, on average they take 7.2 units</a:t>
            </a:r>
          </a:p>
          <a:p>
            <a:pPr lvl="1"/>
            <a:r>
              <a:rPr lang="en-US" dirty="0"/>
              <a:t>A year-round approach toward education will enable students to progress towards their academic goals at a greater rate</a:t>
            </a:r>
          </a:p>
          <a:p>
            <a:pPr lvl="1"/>
            <a:r>
              <a:rPr lang="en-US" dirty="0"/>
              <a:t>Builds on Career and Academic Pathways and provides more opportunities for dual enrollment</a:t>
            </a:r>
          </a:p>
        </p:txBody>
      </p:sp>
    </p:spTree>
    <p:extLst>
      <p:ext uri="{BB962C8B-B14F-4D97-AF65-F5344CB8AC3E}">
        <p14:creationId xmlns:p14="http://schemas.microsoft.com/office/powerpoint/2010/main" val="1707484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4C06-C0CC-BAF7-3205-7F1AA8087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3274"/>
            <a:ext cx="9629775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AILYNEWS-MEDIUM" pitchFamily="50" charset="0"/>
              </a:rPr>
              <a:t>Most of the respondents to the survey preferred a 16-week fall, 16-week spring </a:t>
            </a:r>
            <a:br>
              <a:rPr lang="en-US" dirty="0">
                <a:latin typeface="DAILYNEWS-MEDIUM" pitchFamily="50" charset="0"/>
              </a:rPr>
            </a:br>
            <a:r>
              <a:rPr lang="en-US" dirty="0">
                <a:latin typeface="DAILYNEWS-MEDIUM" pitchFamily="50" charset="0"/>
              </a:rPr>
              <a:t>and 12-week summer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BCA72-C3D7-D43C-5798-C74B05402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0"/>
          <a:stretch/>
        </p:blipFill>
        <p:spPr>
          <a:xfrm>
            <a:off x="3073895" y="1924050"/>
            <a:ext cx="6044210" cy="426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51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B8712-CAE1-E864-0C93-EED48D6C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74625"/>
            <a:ext cx="10515600" cy="1325563"/>
          </a:xfrm>
        </p:spPr>
        <p:txBody>
          <a:bodyPr/>
          <a:lstStyle/>
          <a:p>
            <a:r>
              <a:rPr lang="en-US" dirty="0">
                <a:latin typeface="DAILYNEWS-MEDIUM" pitchFamily="50" charset="0"/>
              </a:rPr>
              <a:t>Fall 2025 Draft Calendar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D28B2-95AF-AED1-3C49-1557793B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045" y="1104582"/>
            <a:ext cx="7995910" cy="55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1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E5B8-E871-BA1A-A759-EC0D5076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22249"/>
            <a:ext cx="10515600" cy="1325563"/>
          </a:xfrm>
        </p:spPr>
        <p:txBody>
          <a:bodyPr/>
          <a:lstStyle/>
          <a:p>
            <a:r>
              <a:rPr lang="en-US" dirty="0">
                <a:latin typeface="DAILYNEWS-MEDIUM" pitchFamily="50" charset="0"/>
              </a:rPr>
              <a:t>Spring 2026 Draft Calendar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4041F-8CE3-EC8B-A528-B62268DBD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345" y="1130963"/>
            <a:ext cx="7697309" cy="56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3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531D0-9C25-6A59-641B-0A0F32EB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79911"/>
            <a:ext cx="10515600" cy="1325563"/>
          </a:xfrm>
        </p:spPr>
        <p:txBody>
          <a:bodyPr/>
          <a:lstStyle/>
          <a:p>
            <a:r>
              <a:rPr lang="en-US" dirty="0">
                <a:latin typeface="DAILYNEWS-MEDIUM" pitchFamily="50" charset="0"/>
              </a:rPr>
              <a:t>Summer 2026 Draft Calendar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43868-7EDD-69AD-4C1C-7462F2B9A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" y="1505474"/>
            <a:ext cx="9459178" cy="42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4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40C6A03-A965-473C-ADDE-B0F1C5C5C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21A1C7-6D84-E083-C53D-96864DD9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3700" dirty="0">
                <a:solidFill>
                  <a:schemeClr val="bg1"/>
                </a:solidFill>
              </a:rPr>
              <a:t>Welcome! </a:t>
            </a:r>
            <a:br>
              <a:rPr lang="en-US" sz="37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900" dirty="0">
                <a:solidFill>
                  <a:schemeClr val="bg1"/>
                </a:solidFill>
                <a:latin typeface="DAILYNEWS-MEDIUM" pitchFamily="50" charset="0"/>
              </a:rPr>
              <a:t>Sara Butler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Dean,</a:t>
            </a:r>
            <a:b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Language, Arts &amp; Academic Support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!!plus graphic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5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98246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!!circle graphic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606B9007-6FBF-1942-7580-7B9DB5569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257" r="25707" b="-25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7095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FC38-C5B5-664C-1D9F-FC7E2712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88925"/>
            <a:ext cx="10515600" cy="1325563"/>
          </a:xfrm>
        </p:spPr>
        <p:txBody>
          <a:bodyPr/>
          <a:lstStyle/>
          <a:p>
            <a:r>
              <a:rPr lang="en-US" dirty="0">
                <a:latin typeface="DAILYNEWS-MEDIUM" pitchFamily="50" charset="0"/>
              </a:rPr>
              <a:t>Future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8DB5C-C1B1-592D-1BD6-CB46BA926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Faculty Department Chairs on developing schedule for Fall 2025</a:t>
            </a:r>
          </a:p>
          <a:p>
            <a:r>
              <a:rPr lang="en-US" dirty="0"/>
              <a:t>District work with CTA to develop an approach to the approximately two weeks of time with now classes at the end of the spring semester</a:t>
            </a:r>
          </a:p>
        </p:txBody>
      </p:sp>
    </p:spTree>
    <p:extLst>
      <p:ext uri="{BB962C8B-B14F-4D97-AF65-F5344CB8AC3E}">
        <p14:creationId xmlns:p14="http://schemas.microsoft.com/office/powerpoint/2010/main" val="3100553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D000F-F37F-B2F3-6330-218DD720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030" y="2403510"/>
            <a:ext cx="10060172" cy="2308915"/>
          </a:xfrm>
        </p:spPr>
        <p:txBody>
          <a:bodyPr anchor="t">
            <a:noAutofit/>
          </a:bodyPr>
          <a:lstStyle/>
          <a:p>
            <a:b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Student Services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29A5E0-EEC0-5A85-23BA-432AB49B228B}"/>
              </a:ext>
            </a:extLst>
          </p:cNvPr>
          <p:cNvCxnSpPr/>
          <p:nvPr/>
        </p:nvCxnSpPr>
        <p:spPr>
          <a:xfrm>
            <a:off x="3644030" y="3682652"/>
            <a:ext cx="7729603" cy="0"/>
          </a:xfrm>
          <a:prstGeom prst="line">
            <a:avLst/>
          </a:prstGeom>
          <a:ln w="12700">
            <a:solidFill>
              <a:srgbClr val="FFC62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570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94D8A-B259-0B3C-128E-175AE14F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5815"/>
            <a:ext cx="5791199" cy="1401183"/>
          </a:xfrm>
        </p:spPr>
        <p:txBody>
          <a:bodyPr anchor="t">
            <a:normAutofit/>
          </a:bodyPr>
          <a:lstStyle/>
          <a:p>
            <a:r>
              <a:rPr lang="en-US" sz="4000" dirty="0">
                <a:latin typeface="DAILYNEWS-MEDIUM" pitchFamily="50" charset="0"/>
              </a:rPr>
              <a:t>New Online Support Services - </a:t>
            </a:r>
            <a:r>
              <a:rPr lang="en-US" sz="4000" dirty="0" err="1">
                <a:latin typeface="DAILYNEWS-MEDIUM" pitchFamily="50" charset="0"/>
              </a:rPr>
              <a:t>TimelyCare</a:t>
            </a:r>
            <a:r>
              <a:rPr lang="en-US" sz="4000" dirty="0">
                <a:latin typeface="DAILYNEWS-MEDIUM" pitchFamily="50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AE02C-258E-1447-4061-723C82B03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914525"/>
            <a:ext cx="7105650" cy="400146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effectLst/>
                <a:latin typeface="DAILYNEWS-MEDIUM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Students will  have access 24/7</a:t>
            </a:r>
            <a:r>
              <a:rPr lang="en-US" sz="1800" b="1" dirty="0">
                <a:latin typeface="DAILYNEWS-MEDIUM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to</a:t>
            </a:r>
            <a:r>
              <a:rPr lang="en-US" sz="1800" b="1" dirty="0">
                <a:effectLst/>
                <a:latin typeface="DAILYNEWS-MEDIUM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800" b="1" dirty="0">
              <a:effectLst/>
              <a:latin typeface="DAILYNEWS-MEDIUM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dirty="0">
                <a:effectLst/>
                <a:latin typeface="DAILYNEWS-MEDIUM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Diverse Provider Network:</a:t>
            </a:r>
            <a:r>
              <a:rPr lang="en-US" sz="1800" dirty="0">
                <a:effectLst/>
                <a:latin typeface="DAILYNEWS-MEDIUM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Access to culturally responsive care, including providers who identify as people of color and LGBTQIA+, with services in over 240 languages.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800" b="1" dirty="0">
              <a:effectLst/>
              <a:latin typeface="DAILYNEWS-MEDIUM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dirty="0">
                <a:effectLst/>
                <a:latin typeface="DAILYNEWS-MEDIUM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Mental Health Counseling Services: </a:t>
            </a:r>
            <a:r>
              <a:rPr lang="en-US" sz="1800" dirty="0">
                <a:effectLst/>
                <a:latin typeface="DAILYNEWS-MEDIUM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Choose the day, time, and mental health provider that works best for you. (12 visits per year)</a:t>
            </a:r>
            <a:endParaRPr lang="en-US" sz="1800" dirty="0">
              <a:latin typeface="DAILYNEWS-MEDIUM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en-US" sz="1800" b="1" dirty="0">
              <a:effectLst/>
              <a:latin typeface="DAILYNEWS-MEDIUM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dirty="0">
                <a:effectLst/>
                <a:latin typeface="DAILYNEWS-MEDIUM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Self-Care Content: </a:t>
            </a:r>
            <a:r>
              <a:rPr lang="en-US" sz="1800" dirty="0">
                <a:effectLst/>
                <a:latin typeface="DAILYNEWS-MEDIUM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Access to tools and resources, such as meditation and yoga sessions, helpful videos, and short articles from experts.</a:t>
            </a:r>
            <a:endParaRPr lang="en-US" sz="1800" dirty="0">
              <a:latin typeface="DAILYNEWS-MEDIUM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en-US" sz="1800" dirty="0">
              <a:effectLst/>
              <a:latin typeface="DAILYNEWS-MEDIUM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b="1" dirty="0">
                <a:effectLst/>
                <a:latin typeface="DAILYNEWS-MEDIUM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Basic Needs Support: </a:t>
            </a:r>
            <a:r>
              <a:rPr lang="en-US" sz="1800" dirty="0">
                <a:effectLst/>
                <a:latin typeface="DAILYNEWS-MEDIUM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Get connected to free or reduced-cost community resources, including food and housing assistance, transit support, childcare, and finances.</a:t>
            </a:r>
          </a:p>
          <a:p>
            <a:endParaRPr lang="en-US" sz="1800" dirty="0">
              <a:latin typeface="DAILYNEWS-MEDIUM" pitchFamily="50" charset="0"/>
            </a:endParaRPr>
          </a:p>
        </p:txBody>
      </p:sp>
      <p:pic>
        <p:nvPicPr>
          <p:cNvPr id="6" name="Picture 5" descr="A poster of a person holding a phone&#10;&#10;Description automatically generated">
            <a:extLst>
              <a:ext uri="{FF2B5EF4-FFF2-40B4-BE49-F238E27FC236}">
                <a16:creationId xmlns:a16="http://schemas.microsoft.com/office/drawing/2014/main" id="{84C2C790-6F2F-8C34-D9E6-AA8EB827A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88" y="842824"/>
            <a:ext cx="3448997" cy="51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1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FEF6-6C60-0569-C7B5-73861C79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35" y="459128"/>
            <a:ext cx="9767131" cy="111329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AILYNEWS-MEDIUM" pitchFamily="50" charset="0"/>
              </a:rPr>
              <a:t>Coming Soon! Equity Champion Awards</a:t>
            </a:r>
          </a:p>
        </p:txBody>
      </p:sp>
      <p:pic>
        <p:nvPicPr>
          <p:cNvPr id="5" name="Picture 4" descr="Gold medal with blue ribbon">
            <a:extLst>
              <a:ext uri="{FF2B5EF4-FFF2-40B4-BE49-F238E27FC236}">
                <a16:creationId xmlns:a16="http://schemas.microsoft.com/office/drawing/2014/main" id="{9FF4CCB8-C818-8087-5293-8D2DFD577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1647">
            <a:off x="10655882" y="295020"/>
            <a:ext cx="1363268" cy="17067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211E4-DC85-AF31-8EF2-10019E5E1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35" y="1798481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DAILYNEWS-MEDIUM" pitchFamily="50" charset="0"/>
                <a:ea typeface="Times New Roman" panose="02020603050405020304" pitchFamily="18" charset="0"/>
              </a:rPr>
              <a:t>The Student Equity and Achievement Committee (SEAC) is in the final stages to establishing Equity Champion Awards.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effectLst/>
              <a:latin typeface="DAILYNEWS-MEDIUM" pitchFamily="50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latin typeface="DAILYNEWS-MEDIUM" pitchFamily="50" charset="0"/>
                <a:ea typeface="Times New Roman" panose="02020603050405020304" pitchFamily="18" charset="0"/>
              </a:rPr>
              <a:t>The award will </a:t>
            </a:r>
            <a:r>
              <a:rPr lang="en-US" sz="2800" b="0" i="0" u="none" strike="noStrike" dirty="0">
                <a:effectLst/>
                <a:latin typeface="DAILYNEWS-MEDIUM" pitchFamily="50" charset="0"/>
              </a:rPr>
              <a:t>recognize individuals and groups making significant contributions to inclusion at Crafton Hills College and to advancing the college’s vision of equity.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b="0" i="0" u="none" strike="noStrike" dirty="0">
              <a:effectLst/>
              <a:latin typeface="DAILYNEWS-MEDIUM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2800" b="0" i="0" u="none" strike="noStrike" dirty="0">
                <a:effectLst/>
                <a:latin typeface="DAILYNEWS-MEDIUM" pitchFamily="50" charset="0"/>
              </a:rPr>
              <a:t>Application, coming in October! </a:t>
            </a:r>
          </a:p>
          <a:p>
            <a:endParaRPr lang="en-US" dirty="0">
              <a:latin typeface="DAILYNEWS-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5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806B-34A4-32C1-0A51-4D784979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>
                <a:latin typeface="DAILYNEWS-MEDIUM" pitchFamily="50" charset="0"/>
              </a:rPr>
              <a:t>Welcome Tables Volunteers Needed! </a:t>
            </a:r>
          </a:p>
        </p:txBody>
      </p:sp>
      <p:pic>
        <p:nvPicPr>
          <p:cNvPr id="11" name="Picture 10" descr="A group of people standing outside a table&#10;&#10;Description automatically generated">
            <a:extLst>
              <a:ext uri="{FF2B5EF4-FFF2-40B4-BE49-F238E27FC236}">
                <a16:creationId xmlns:a16="http://schemas.microsoft.com/office/drawing/2014/main" id="{024D5357-30E6-7B20-BA1A-92DEB2472D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679" y="2578349"/>
            <a:ext cx="3600041" cy="2025023"/>
          </a:xfrm>
          <a:prstGeom prst="rect">
            <a:avLst/>
          </a:prstGeom>
        </p:spPr>
      </p:pic>
      <p:pic>
        <p:nvPicPr>
          <p:cNvPr id="9" name="Picture 8" descr="A group of people in green clothing&#10;&#10;Description automatically generated">
            <a:extLst>
              <a:ext uri="{FF2B5EF4-FFF2-40B4-BE49-F238E27FC236}">
                <a16:creationId xmlns:a16="http://schemas.microsoft.com/office/drawing/2014/main" id="{4D0EE0D8-7F4B-D10E-94E7-753B0C0ED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48" y="2099220"/>
            <a:ext cx="3758184" cy="2818638"/>
          </a:xfrm>
          <a:prstGeom prst="rect">
            <a:avLst/>
          </a:prstGeom>
        </p:spPr>
      </p:pic>
      <p:pic>
        <p:nvPicPr>
          <p:cNvPr id="5" name="Content Placeholder 4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57E2294D-96A0-1956-340B-A3C45D0AA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08" y="2336568"/>
            <a:ext cx="3758184" cy="2508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43378F-4EA0-A231-7FCC-FC22B142B1AC}"/>
              </a:ext>
            </a:extLst>
          </p:cNvPr>
          <p:cNvSpPr txBox="1"/>
          <p:nvPr/>
        </p:nvSpPr>
        <p:spPr>
          <a:xfrm>
            <a:off x="3664022" y="5390881"/>
            <a:ext cx="428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5"/>
              </a:rPr>
              <a:t>Register by completing google doc in Lilibeth Medina’s email sent on 8/5/24.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8831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D000F-F37F-B2F3-6330-218DD720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030" y="2403510"/>
            <a:ext cx="10060172" cy="2308915"/>
          </a:xfrm>
        </p:spPr>
        <p:txBody>
          <a:bodyPr anchor="t">
            <a:noAutofit/>
          </a:bodyPr>
          <a:lstStyle/>
          <a:p>
            <a:b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One Book/One College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2A677-72F7-3043-854E-70102AFEC652}"/>
              </a:ext>
            </a:extLst>
          </p:cNvPr>
          <p:cNvSpPr txBox="1"/>
          <p:nvPr/>
        </p:nvSpPr>
        <p:spPr>
          <a:xfrm>
            <a:off x="3644030" y="3848128"/>
            <a:ext cx="51326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ill Sans" panose="020B0502020104020203" pitchFamily="34" charset="77"/>
                <a:ea typeface="Fira Sans Medium" panose="020B0503050000020004" pitchFamily="34" charset="0"/>
                <a:cs typeface="Arial" panose="020B0604020202020204" pitchFamily="34" charset="0"/>
              </a:rPr>
              <a:t>2024-2025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29A5E0-EEC0-5A85-23BA-432AB49B228B}"/>
              </a:ext>
            </a:extLst>
          </p:cNvPr>
          <p:cNvCxnSpPr/>
          <p:nvPr/>
        </p:nvCxnSpPr>
        <p:spPr>
          <a:xfrm>
            <a:off x="3644030" y="3682652"/>
            <a:ext cx="7729603" cy="0"/>
          </a:xfrm>
          <a:prstGeom prst="line">
            <a:avLst/>
          </a:prstGeom>
          <a:ln w="12700">
            <a:solidFill>
              <a:srgbClr val="FFC62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697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1C8FA-3F23-6D5B-52A0-F445B2E8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81" y="194209"/>
            <a:ext cx="10515600" cy="1325563"/>
          </a:xfrm>
        </p:spPr>
        <p:txBody>
          <a:bodyPr/>
          <a:lstStyle/>
          <a:p>
            <a:r>
              <a:rPr lang="en-US" dirty="0">
                <a:latin typeface="DAILYNEWS-MEDIUM" pitchFamily="50" charset="0"/>
              </a:rPr>
              <a:t>Thank you, One Book Team!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3891A-D2A7-4648-AB2A-C3B004458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417" y="1380231"/>
            <a:ext cx="8761918" cy="49469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Sara Butler</a:t>
            </a:r>
          </a:p>
          <a:p>
            <a:r>
              <a:rPr lang="en-US" dirty="0"/>
              <a:t>Ciera </a:t>
            </a:r>
            <a:r>
              <a:rPr lang="en-US" dirty="0" err="1"/>
              <a:t>Divens</a:t>
            </a:r>
            <a:endParaRPr lang="en-US" dirty="0"/>
          </a:p>
          <a:p>
            <a:r>
              <a:rPr lang="en-US" dirty="0"/>
              <a:t>Ed Ferrari</a:t>
            </a:r>
          </a:p>
          <a:p>
            <a:r>
              <a:rPr lang="en-US" dirty="0"/>
              <a:t>Kashaunda Harris</a:t>
            </a:r>
          </a:p>
          <a:p>
            <a:r>
              <a:rPr lang="en-US" dirty="0"/>
              <a:t>Monica </a:t>
            </a:r>
            <a:r>
              <a:rPr lang="en-US" dirty="0" err="1"/>
              <a:t>Khalaj-LeCorre</a:t>
            </a:r>
            <a:endParaRPr lang="en-US" dirty="0"/>
          </a:p>
          <a:p>
            <a:r>
              <a:rPr lang="en-US" dirty="0"/>
              <a:t>Heather King</a:t>
            </a:r>
          </a:p>
          <a:p>
            <a:r>
              <a:rPr lang="en-US" dirty="0"/>
              <a:t>Eugenia Livingston</a:t>
            </a:r>
          </a:p>
          <a:p>
            <a:r>
              <a:rPr lang="en-US" dirty="0"/>
              <a:t>Natalie Lopez</a:t>
            </a:r>
          </a:p>
          <a:p>
            <a:r>
              <a:rPr lang="en-US" dirty="0"/>
              <a:t>Ericka Paddock</a:t>
            </a:r>
          </a:p>
          <a:p>
            <a:r>
              <a:rPr lang="en-US" dirty="0"/>
              <a:t>Michelle Riggs</a:t>
            </a:r>
          </a:p>
          <a:p>
            <a:r>
              <a:rPr lang="en-US" dirty="0"/>
              <a:t>Kay Weiss</a:t>
            </a:r>
          </a:p>
          <a:p>
            <a:r>
              <a:rPr lang="en-US" dirty="0"/>
              <a:t>More members welcome! Please email Sara to join the team.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63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DAILYNEWS-MEDIUM" pitchFamily="50" charset="0"/>
              </a:rPr>
              <a:t>Criteria for Book Selections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E1CF6-59F4-4846-8349-824D61A8DD3C}"/>
              </a:ext>
            </a:extLst>
          </p:cNvPr>
          <p:cNvSpPr txBox="1"/>
          <p:nvPr/>
        </p:nvSpPr>
        <p:spPr>
          <a:xfrm>
            <a:off x="1229802" y="2122093"/>
            <a:ext cx="43997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Gill Sans" panose="020B0502020104020203" pitchFamily="34" charset="77"/>
                <a:ea typeface="Fira Sans" panose="020B0503050000020004" pitchFamily="34" charset="0"/>
                <a:cs typeface="Arial" panose="020B0604020202020204" pitchFamily="34" charset="0"/>
              </a:rPr>
              <a:t>Addresses issues of Equity and Inclusion</a:t>
            </a:r>
            <a:endParaRPr lang="en-US" dirty="0">
              <a:latin typeface="GILLSANS-MEDIUM" panose="020B0502020104020203" pitchFamily="34" charset="77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571AE-D0E2-AE4F-81F2-2C5391C7CF6B}"/>
              </a:ext>
            </a:extLst>
          </p:cNvPr>
          <p:cNvSpPr txBox="1"/>
          <p:nvPr/>
        </p:nvSpPr>
        <p:spPr>
          <a:xfrm>
            <a:off x="609600" y="1928958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FB81D"/>
                </a:solidFill>
                <a:latin typeface="Jaeger Daily News" pitchFamily="2" charset="77"/>
                <a:ea typeface="Fira Sans" panose="020B05030500000200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srgbClr val="FFB81D"/>
              </a:solidFill>
              <a:latin typeface="Jaeger Daily News" pitchFamily="2" charset="77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E8562-2BEF-5D40-9BA6-DB828447AD63}"/>
              </a:ext>
            </a:extLst>
          </p:cNvPr>
          <p:cNvSpPr txBox="1"/>
          <p:nvPr/>
        </p:nvSpPr>
        <p:spPr>
          <a:xfrm>
            <a:off x="1229802" y="3371328"/>
            <a:ext cx="4399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Gill Sans" panose="020B0502020104020203" pitchFamily="34" charset="77"/>
                <a:ea typeface="Fira Sans" panose="020B0503050000020004" pitchFamily="34" charset="0"/>
                <a:cs typeface="Arial" panose="020B0604020202020204" pitchFamily="34" charset="0"/>
              </a:rPr>
              <a:t>Relevant to the current student population</a:t>
            </a:r>
            <a:endParaRPr lang="en-US" dirty="0">
              <a:latin typeface="GILLSANS-MEDIUM" panose="020B0502020104020203" pitchFamily="34" charset="77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BABCE-6E04-F944-82DC-7DC797906CDF}"/>
              </a:ext>
            </a:extLst>
          </p:cNvPr>
          <p:cNvSpPr txBox="1"/>
          <p:nvPr/>
        </p:nvSpPr>
        <p:spPr>
          <a:xfrm>
            <a:off x="609600" y="3271801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FB81D"/>
                </a:solidFill>
                <a:latin typeface="Jaeger Daily News" pitchFamily="2" charset="77"/>
                <a:ea typeface="Fira Sans Book" panose="020B05030500000200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E4E23-E261-DF4F-9E58-250E20EC6B54}"/>
              </a:ext>
            </a:extLst>
          </p:cNvPr>
          <p:cNvSpPr txBox="1"/>
          <p:nvPr/>
        </p:nvSpPr>
        <p:spPr>
          <a:xfrm>
            <a:off x="1229802" y="4750256"/>
            <a:ext cx="43997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Gill Sans" panose="020B0502020104020203" pitchFamily="34" charset="77"/>
                <a:ea typeface="Fira Sans" panose="020B0503050000020004" pitchFamily="34" charset="0"/>
                <a:cs typeface="Arial" panose="020B0604020202020204" pitchFamily="34" charset="0"/>
              </a:rPr>
              <a:t>Interdisciplinary and accessible</a:t>
            </a:r>
            <a:endParaRPr lang="en-US" dirty="0">
              <a:solidFill>
                <a:prstClr val="black"/>
              </a:solidFill>
              <a:latin typeface="GILLSANS-MEDIUM" panose="020B0502020104020203" pitchFamily="34" charset="77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F57B6-405E-D64E-832D-16344A2355E2}"/>
              </a:ext>
            </a:extLst>
          </p:cNvPr>
          <p:cNvSpPr txBox="1"/>
          <p:nvPr/>
        </p:nvSpPr>
        <p:spPr>
          <a:xfrm>
            <a:off x="609600" y="4650729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3600" b="1" dirty="0">
                <a:solidFill>
                  <a:srgbClr val="FFB81D"/>
                </a:solidFill>
                <a:latin typeface="Jaeger Daily News" pitchFamily="2" charset="77"/>
                <a:ea typeface="Fira Sans" panose="020B05030500000200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FFB81D"/>
              </a:solidFill>
              <a:latin typeface="Jaeger Daily News" pitchFamily="2" charset="77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073E8-7ED2-1041-B5A3-8B8A9759B821}"/>
              </a:ext>
            </a:extLst>
          </p:cNvPr>
          <p:cNvSpPr txBox="1"/>
          <p:nvPr/>
        </p:nvSpPr>
        <p:spPr>
          <a:xfrm>
            <a:off x="6869928" y="2028485"/>
            <a:ext cx="43997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Gill Sans" panose="020B0502020104020203" pitchFamily="34" charset="77"/>
                <a:ea typeface="Fira Sans" panose="020B0503050000020004" pitchFamily="34" charset="0"/>
                <a:cs typeface="Arial" panose="020B0604020202020204" pitchFamily="34" charset="0"/>
              </a:rPr>
              <a:t>Has a message that can develop empathy</a:t>
            </a:r>
            <a:endParaRPr lang="en-US" dirty="0">
              <a:solidFill>
                <a:prstClr val="black"/>
              </a:solidFill>
              <a:latin typeface="GILLSANS-MEDIUM" panose="020B0502020104020203" pitchFamily="34" charset="77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94869-1C4E-B64A-8309-DE8D24013B9C}"/>
              </a:ext>
            </a:extLst>
          </p:cNvPr>
          <p:cNvSpPr txBox="1"/>
          <p:nvPr/>
        </p:nvSpPr>
        <p:spPr>
          <a:xfrm>
            <a:off x="6249726" y="1928958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FB81D"/>
                </a:solidFill>
                <a:latin typeface="Jaeger Daily News" pitchFamily="2" charset="77"/>
                <a:ea typeface="Fira Sans" panose="020B05030500000200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FFB81D"/>
              </a:solidFill>
              <a:latin typeface="Jaeger Daily News" pitchFamily="2" charset="77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87DE0-9EB5-1148-AB0D-B897A118381D}"/>
              </a:ext>
            </a:extLst>
          </p:cNvPr>
          <p:cNvSpPr txBox="1"/>
          <p:nvPr/>
        </p:nvSpPr>
        <p:spPr>
          <a:xfrm>
            <a:off x="6869928" y="3371328"/>
            <a:ext cx="4399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Gill Sans" panose="020B0502020104020203" pitchFamily="34" charset="77"/>
                <a:ea typeface="Fira Sans" panose="020B0503050000020004" pitchFamily="34" charset="0"/>
                <a:cs typeface="Arial" panose="020B0604020202020204" pitchFamily="34" charset="0"/>
              </a:rPr>
              <a:t>Helps build community amongst students and employees</a:t>
            </a:r>
            <a:endParaRPr lang="en-US" dirty="0">
              <a:solidFill>
                <a:prstClr val="black"/>
              </a:solidFill>
              <a:latin typeface="GILLSANS-MEDIUM" panose="020B0502020104020203" pitchFamily="34" charset="77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E81AB-45BD-0F4B-A0B9-D0BF04FBEE34}"/>
              </a:ext>
            </a:extLst>
          </p:cNvPr>
          <p:cNvSpPr txBox="1"/>
          <p:nvPr/>
        </p:nvSpPr>
        <p:spPr>
          <a:xfrm>
            <a:off x="6249726" y="3271801"/>
            <a:ext cx="68646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FB81D"/>
                </a:solidFill>
                <a:latin typeface="Jaeger Daily News" pitchFamily="2" charset="77"/>
                <a:ea typeface="Fira Sans" panose="020B05030500000200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FFB81D"/>
              </a:solidFill>
              <a:latin typeface="Jaeger Daily News" pitchFamily="2" charset="77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10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able of the Sower: the New York Times bestseller">
            <a:extLst>
              <a:ext uri="{FF2B5EF4-FFF2-40B4-BE49-F238E27FC236}">
                <a16:creationId xmlns:a16="http://schemas.microsoft.com/office/drawing/2014/main" id="{868E744C-8439-AF33-62EE-13B5385D4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388211"/>
            <a:ext cx="3736531" cy="56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F04EF-C147-9761-A731-AC0CE3DC49F8}"/>
              </a:ext>
            </a:extLst>
          </p:cNvPr>
          <p:cNvSpPr txBox="1"/>
          <p:nvPr/>
        </p:nvSpPr>
        <p:spPr>
          <a:xfrm>
            <a:off x="342900" y="983079"/>
            <a:ext cx="461010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Precocious and clear-eyed, Lauren must make her voice heard in order to protect her loved ones from the imminent disasters her small community stubbornly ignores. </a:t>
            </a:r>
          </a:p>
          <a:p>
            <a:endParaRPr lang="en-US" sz="2000" b="0" i="0" dirty="0">
              <a:solidFill>
                <a:srgbClr val="000000"/>
              </a:solidFill>
              <a:effectLst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But what begins as a fight for survival soon leads to something much more: the birth of a new faith . . . and a startling vision of human destiny.</a:t>
            </a:r>
            <a:r>
              <a:rPr lang="en-US" sz="2000" b="0" i="0" baseline="30000" dirty="0">
                <a:solidFill>
                  <a:srgbClr val="000000"/>
                </a:solidFill>
                <a:effectLst/>
              </a:rPr>
              <a:t>1</a:t>
            </a:r>
          </a:p>
          <a:p>
            <a:endParaRPr lang="en-US" sz="2000" baseline="30000" dirty="0">
              <a:solidFill>
                <a:srgbClr val="000000"/>
              </a:solidFill>
            </a:endParaRPr>
          </a:p>
          <a:p>
            <a:endParaRPr lang="en-US" sz="2000" baseline="30000" dirty="0">
              <a:solidFill>
                <a:srgbClr val="000000"/>
              </a:solidFill>
            </a:endParaRPr>
          </a:p>
          <a:p>
            <a:r>
              <a:rPr lang="en-US" sz="2000" baseline="30000" dirty="0">
                <a:solidFill>
                  <a:srgbClr val="000000"/>
                </a:solidFill>
              </a:rPr>
              <a:t>1 </a:t>
            </a:r>
            <a:r>
              <a:rPr lang="en-US" sz="2000" baseline="30000" dirty="0">
                <a:hlinkClick r:id="rId4"/>
              </a:rPr>
              <a:t>Octavia Butler website</a:t>
            </a:r>
            <a:endParaRPr lang="en-US" sz="2000" baseline="30000" dirty="0">
              <a:solidFill>
                <a:srgbClr val="000000"/>
              </a:solidFill>
            </a:endParaRPr>
          </a:p>
          <a:p>
            <a:endParaRPr lang="en-US" sz="2000" baseline="30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84875C-75E9-BE80-3BAB-27BF8EE3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22" y="5566836"/>
            <a:ext cx="3661428" cy="660817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octaviabutler.com/parableseries</a:t>
            </a:r>
          </a:p>
        </p:txBody>
      </p:sp>
    </p:spTree>
    <p:extLst>
      <p:ext uri="{BB962C8B-B14F-4D97-AF65-F5344CB8AC3E}">
        <p14:creationId xmlns:p14="http://schemas.microsoft.com/office/powerpoint/2010/main" val="2103015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0475" y="21594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DAILYNEWS-MEDIUM" pitchFamily="50" charset="0"/>
              </a:rPr>
              <a:t>Books and Resources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D0DD5-0303-4F97-3847-39FED92B3217}"/>
              </a:ext>
            </a:extLst>
          </p:cNvPr>
          <p:cNvSpPr txBox="1"/>
          <p:nvPr/>
        </p:nvSpPr>
        <p:spPr>
          <a:xfrm>
            <a:off x="5751093" y="2438263"/>
            <a:ext cx="4659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Faculty wanting to use the book in their curriculum may pick up the book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17279-CB63-ABC8-54D3-7E7744831E04}"/>
              </a:ext>
            </a:extLst>
          </p:cNvPr>
          <p:cNvSpPr txBox="1"/>
          <p:nvPr/>
        </p:nvSpPr>
        <p:spPr>
          <a:xfrm>
            <a:off x="8957448" y="5769744"/>
            <a:ext cx="251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Lib Guide</a:t>
            </a:r>
          </a:p>
        </p:txBody>
      </p:sp>
      <p:pic>
        <p:nvPicPr>
          <p:cNvPr id="2050" name="Picture 2" descr="The Essential Octavia Butler - The New York Times">
            <a:extLst>
              <a:ext uri="{FF2B5EF4-FFF2-40B4-BE49-F238E27FC236}">
                <a16:creationId xmlns:a16="http://schemas.microsoft.com/office/drawing/2014/main" id="{AC6D12C5-4842-3B1C-EE9D-EC8D20BD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0" y="1842486"/>
            <a:ext cx="262128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qr code with a few squares&#10;&#10;Description automatically generated">
            <a:extLst>
              <a:ext uri="{FF2B5EF4-FFF2-40B4-BE49-F238E27FC236}">
                <a16:creationId xmlns:a16="http://schemas.microsoft.com/office/drawing/2014/main" id="{226F0053-131D-904E-4B55-89A1852DE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48" y="4042909"/>
            <a:ext cx="1754327" cy="1754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329170-756C-E25C-147D-EAF3A0AFF695}"/>
              </a:ext>
            </a:extLst>
          </p:cNvPr>
          <p:cNvSpPr txBox="1"/>
          <p:nvPr/>
        </p:nvSpPr>
        <p:spPr>
          <a:xfrm>
            <a:off x="5301916" y="5797236"/>
            <a:ext cx="251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Faculty Guide</a:t>
            </a:r>
          </a:p>
        </p:txBody>
      </p:sp>
      <p:pic>
        <p:nvPicPr>
          <p:cNvPr id="7" name="Picture 6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6490137-D17D-320E-5572-C59673C5C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916" y="4005072"/>
            <a:ext cx="1769334" cy="17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54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40C6A03-A965-473C-ADDE-B0F1C5C5C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21A1C7-6D84-E083-C53D-96864DD9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300" dirty="0">
                <a:solidFill>
                  <a:srgbClr val="FFFFFF"/>
                </a:solidFill>
              </a:rPr>
              <a:t>Welcome!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  <a:latin typeface="DAILYNEWS-MEDIUM" pitchFamily="50" charset="0"/>
              </a:rPr>
              <a:t>Danae Hart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Full Time Instructor,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Ethnic Studies 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4" name="!!plus graphic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5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98246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!!circle graphic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606B9007-6FBF-1942-7580-7B9DB5569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68" t="13741" r="766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9472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D90BF9-285F-DD8A-3EA6-0BF308DA2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7" r="16291"/>
          <a:stretch/>
        </p:blipFill>
        <p:spPr>
          <a:xfrm>
            <a:off x="4733925" y="1202378"/>
            <a:ext cx="6743055" cy="4782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BD03E-046E-19E4-22D0-D695BAC2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00" y="216983"/>
            <a:ext cx="8639175" cy="1160137"/>
          </a:xfrm>
        </p:spPr>
        <p:txBody>
          <a:bodyPr>
            <a:normAutofit/>
          </a:bodyPr>
          <a:lstStyle/>
          <a:p>
            <a:r>
              <a:rPr lang="en-US" dirty="0">
                <a:latin typeface="DAILYNEWS-MEDIUM" pitchFamily="50" charset="0"/>
              </a:rPr>
              <a:t>Book Club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A13CF-843C-77CB-1416-8D3D22306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4" y="1800248"/>
            <a:ext cx="3822189" cy="1628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Fall Dates will be announced soon. Working with University of Redlands on scheduling!</a:t>
            </a:r>
          </a:p>
        </p:txBody>
      </p:sp>
    </p:spTree>
    <p:extLst>
      <p:ext uri="{BB962C8B-B14F-4D97-AF65-F5344CB8AC3E}">
        <p14:creationId xmlns:p14="http://schemas.microsoft.com/office/powerpoint/2010/main" val="2015907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F0AEC-D87F-1437-9B09-7E014AD8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06202"/>
            <a:ext cx="10515600" cy="1325563"/>
          </a:xfrm>
        </p:spPr>
        <p:txBody>
          <a:bodyPr/>
          <a:lstStyle/>
          <a:p>
            <a:r>
              <a:rPr lang="en-US" dirty="0">
                <a:latin typeface="DAILYNEWS-MEDIUM" pitchFamily="50" charset="0"/>
              </a:rPr>
              <a:t>Additional Activities – Coming 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DA596-ABBF-04AC-F267-C47B6A53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58018" cy="4351338"/>
          </a:xfrm>
        </p:spPr>
        <p:txBody>
          <a:bodyPr/>
          <a:lstStyle/>
          <a:p>
            <a:r>
              <a:rPr lang="en-US" dirty="0"/>
              <a:t>Workshops</a:t>
            </a:r>
          </a:p>
          <a:p>
            <a:r>
              <a:rPr lang="en-US" dirty="0"/>
              <a:t>Speakers</a:t>
            </a:r>
          </a:p>
          <a:p>
            <a:r>
              <a:rPr lang="en-US" dirty="0"/>
              <a:t>Essay/Art Competition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Watch for details – coming soon!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94BCA-F911-7947-CC22-6A589C43A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218" y="1631765"/>
            <a:ext cx="2357582" cy="2369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D55DA0-1F5C-C210-083C-8EE1F6213DEF}"/>
              </a:ext>
            </a:extLst>
          </p:cNvPr>
          <p:cNvSpPr txBox="1"/>
          <p:nvPr/>
        </p:nvSpPr>
        <p:spPr>
          <a:xfrm>
            <a:off x="9208655" y="4001294"/>
            <a:ext cx="2357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Redlands Instagram </a:t>
            </a:r>
          </a:p>
          <a:p>
            <a:r>
              <a:rPr lang="en-US" dirty="0"/>
              <a:t>Page for Parable Project 24</a:t>
            </a:r>
          </a:p>
        </p:txBody>
      </p:sp>
    </p:spTree>
    <p:extLst>
      <p:ext uri="{BB962C8B-B14F-4D97-AF65-F5344CB8AC3E}">
        <p14:creationId xmlns:p14="http://schemas.microsoft.com/office/powerpoint/2010/main" val="4203592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rable of the Sower: A Graphic Novel Adaptation">
            <a:extLst>
              <a:ext uri="{FF2B5EF4-FFF2-40B4-BE49-F238E27FC236}">
                <a16:creationId xmlns:a16="http://schemas.microsoft.com/office/drawing/2014/main" id="{F1BAECE7-545C-1433-E9B1-E3EC4FD5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163" y="282011"/>
            <a:ext cx="4023673" cy="581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43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D66CA7-EFE5-CE5A-AF72-702A9388C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987" y="259107"/>
            <a:ext cx="5094160" cy="243826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844F76-DA02-716C-73AA-00F73DDC173E}"/>
              </a:ext>
            </a:extLst>
          </p:cNvPr>
          <p:cNvSpPr txBox="1"/>
          <p:nvPr/>
        </p:nvSpPr>
        <p:spPr>
          <a:xfrm>
            <a:off x="307286" y="2428510"/>
            <a:ext cx="66592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DAILYNEWS-MEDIUM" pitchFamily="50" charset="0"/>
              </a:rPr>
              <a:t>Employee Giving Campaign</a:t>
            </a:r>
          </a:p>
          <a:p>
            <a:r>
              <a:rPr lang="en-US" sz="4000" dirty="0">
                <a:latin typeface="DAILYNEWS-MEDIUM" pitchFamily="50" charset="0"/>
              </a:rPr>
              <a:t>2023-2024 = $72,708</a:t>
            </a:r>
          </a:p>
          <a:p>
            <a:pPr algn="l"/>
            <a:r>
              <a:rPr lang="en-US" sz="4000" dirty="0">
                <a:latin typeface="DAILYNEWS-MEDIUM" pitchFamily="50" charset="0"/>
              </a:rPr>
              <a:t>92 Employees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20 Managers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41 Faculty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19 Classified Employees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12 District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D8CC0C-AF84-311A-71A3-2A0E440C6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538" y="810876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7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0" y="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7" r="15501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BE6C8C-BFDD-4402-9E47-56AD82F2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893" y="546930"/>
            <a:ext cx="5163022" cy="40128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900" dirty="0">
                <a:latin typeface="DAILYNEWS-MEDIUM" pitchFamily="50" charset="0"/>
              </a:rPr>
              <a:t>Toshio Alvarado</a:t>
            </a:r>
            <a:br>
              <a:rPr lang="en-US" sz="4100" b="1" dirty="0"/>
            </a:br>
            <a:br>
              <a:rPr lang="en-US" sz="4100" b="1" dirty="0"/>
            </a:br>
            <a:r>
              <a:rPr lang="en-US" sz="3700" dirty="0"/>
              <a:t>Lab Technician, </a:t>
            </a:r>
            <a:br>
              <a:rPr lang="en-US" sz="3700" dirty="0"/>
            </a:br>
            <a:r>
              <a:rPr lang="en-US" sz="3700" dirty="0"/>
              <a:t>Microbiology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347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-3048" y="-1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7434BF-4F09-00CF-0FCA-6FB263229332}"/>
              </a:ext>
            </a:extLst>
          </p:cNvPr>
          <p:cNvSpPr txBox="1">
            <a:spLocks/>
          </p:cNvSpPr>
          <p:nvPr/>
        </p:nvSpPr>
        <p:spPr>
          <a:xfrm>
            <a:off x="775740" y="-667200"/>
            <a:ext cx="5701259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 dirty="0"/>
              <a:t>Welcome!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>
                <a:latin typeface="DAILYNEWS-MEDIUM" pitchFamily="50" charset="0"/>
              </a:rPr>
              <a:t>Richard Blackmon</a:t>
            </a:r>
            <a:br>
              <a:rPr lang="en-US" sz="4400" dirty="0"/>
            </a:br>
            <a:br>
              <a:rPr lang="en-US" sz="4400" dirty="0"/>
            </a:br>
            <a:r>
              <a:rPr lang="en-US" sz="3300" dirty="0"/>
              <a:t>Lab Technician,</a:t>
            </a:r>
          </a:p>
          <a:p>
            <a:pPr>
              <a:spcAft>
                <a:spcPts val="600"/>
              </a:spcAft>
            </a:pPr>
            <a:r>
              <a:rPr lang="en-US" sz="3300" dirty="0"/>
              <a:t>Chemistry</a:t>
            </a:r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r="29052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164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-3048" y="-1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7434BF-4F09-00CF-0FCA-6FB263229332}"/>
              </a:ext>
            </a:extLst>
          </p:cNvPr>
          <p:cNvSpPr txBox="1">
            <a:spLocks/>
          </p:cNvSpPr>
          <p:nvPr/>
        </p:nvSpPr>
        <p:spPr>
          <a:xfrm>
            <a:off x="672430" y="-610783"/>
            <a:ext cx="6288693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 dirty="0"/>
              <a:t>Welcome!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>
                <a:latin typeface="DAILYNEWS-MEDIUM" pitchFamily="50" charset="0"/>
              </a:rPr>
              <a:t>Deanna Brown</a:t>
            </a:r>
            <a:br>
              <a:rPr lang="en-US" sz="4400" dirty="0"/>
            </a:br>
            <a:br>
              <a:rPr lang="en-US" sz="4400" dirty="0"/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Director,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Child Development Program</a:t>
            </a:r>
            <a:endParaRPr lang="en-US" sz="3300" dirty="0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r="2648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024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0" y="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8" t="14362" r="9139" b="1994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BE6C8C-BFDD-4402-9E47-56AD82F2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892" y="546930"/>
            <a:ext cx="6099007" cy="40128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900" dirty="0">
                <a:latin typeface="DAILYNEWS-MEDIUM" pitchFamily="50" charset="0"/>
              </a:rPr>
              <a:t>Marc Anthony Chavez</a:t>
            </a:r>
            <a:br>
              <a:rPr lang="en-US" sz="4100" b="1" dirty="0"/>
            </a:br>
            <a:br>
              <a:rPr lang="en-US" sz="4100" b="1" dirty="0"/>
            </a:br>
            <a:r>
              <a:rPr lang="en-US" sz="3700" dirty="0"/>
              <a:t>Custodian, </a:t>
            </a:r>
            <a:br>
              <a:rPr lang="en-US" sz="3700" dirty="0"/>
            </a:br>
            <a:r>
              <a:rPr lang="en-US" sz="3700" dirty="0"/>
              <a:t>Facilities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619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C8CA6-0002-F7F5-73BE-54EC2243C838}"/>
              </a:ext>
            </a:extLst>
          </p:cNvPr>
          <p:cNvSpPr/>
          <p:nvPr/>
        </p:nvSpPr>
        <p:spPr>
          <a:xfrm>
            <a:off x="0" y="0"/>
            <a:ext cx="8305014" cy="416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1697DC13-439B-4E33-6C59-7654650DDE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27513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DBE6C8C-BFDD-4402-9E47-56AD82F2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892" y="546930"/>
            <a:ext cx="5594449" cy="40128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900" dirty="0">
                <a:latin typeface="DAILYNEWS-MEDIUM" pitchFamily="50" charset="0"/>
              </a:rPr>
              <a:t>Jaime Hernandez</a:t>
            </a:r>
            <a:br>
              <a:rPr lang="en-US" sz="4100" b="1" dirty="0"/>
            </a:br>
            <a:br>
              <a:rPr lang="en-US" sz="3700" dirty="0"/>
            </a:br>
            <a:r>
              <a:rPr lang="en-US" sz="3700" dirty="0"/>
              <a:t>Technology Support Specialist, Technology Services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8042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345"/>
      </a:accent1>
      <a:accent2>
        <a:srgbClr val="FFC528"/>
      </a:accent2>
      <a:accent3>
        <a:srgbClr val="8E1838"/>
      </a:accent3>
      <a:accent4>
        <a:srgbClr val="415363"/>
      </a:accent4>
      <a:accent5>
        <a:srgbClr val="124734"/>
      </a:accent5>
      <a:accent6>
        <a:srgbClr val="70C496"/>
      </a:accent6>
      <a:hlink>
        <a:srgbClr val="8E1837"/>
      </a:hlink>
      <a:folHlink>
        <a:srgbClr val="41536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8677E5A0C94F4583114F61DA5FC5C9" ma:contentTypeVersion="14" ma:contentTypeDescription="Create a new document." ma:contentTypeScope="" ma:versionID="1f4525c941cf8f57c6aafdcd8ab8c495">
  <xsd:schema xmlns:xsd="http://www.w3.org/2001/XMLSchema" xmlns:xs="http://www.w3.org/2001/XMLSchema" xmlns:p="http://schemas.microsoft.com/office/2006/metadata/properties" xmlns:ns3="a9d5689a-a8b3-43c4-b8b9-6ee18265c4dd" xmlns:ns4="8616a315-1940-4c47-a373-dd11eb5d7ed9" targetNamespace="http://schemas.microsoft.com/office/2006/metadata/properties" ma:root="true" ma:fieldsID="301d09fd4bb1881eb3e42d7023f7755f" ns3:_="" ns4:_="">
    <xsd:import namespace="a9d5689a-a8b3-43c4-b8b9-6ee18265c4dd"/>
    <xsd:import namespace="8616a315-1940-4c47-a373-dd11eb5d7ed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5689a-a8b3-43c4-b8b9-6ee18265c4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6a315-1940-4c47-a373-dd11eb5d7ed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4CD0BF-9981-49D9-8B67-138EE5E092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d5689a-a8b3-43c4-b8b9-6ee18265c4dd"/>
    <ds:schemaRef ds:uri="8616a315-1940-4c47-a373-dd11eb5d7e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34D36B-99CA-4E16-8802-13881EEC88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D9F5A3-1BE1-4C84-B80E-CE0274FE1696}">
  <ds:schemaRefs>
    <ds:schemaRef ds:uri="a9d5689a-a8b3-43c4-b8b9-6ee18265c4dd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8616a315-1940-4c47-a373-dd11eb5d7ed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9179</TotalTime>
  <Words>1151</Words>
  <Application>Microsoft Office PowerPoint</Application>
  <PresentationFormat>Widescreen</PresentationFormat>
  <Paragraphs>154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DAILYNEWS-MEDIUM</vt:lpstr>
      <vt:lpstr>Gill Sans</vt:lpstr>
      <vt:lpstr>GILLSANS-MEDIUM</vt:lpstr>
      <vt:lpstr>Jaeger Daily News</vt:lpstr>
      <vt:lpstr>Symbol</vt:lpstr>
      <vt:lpstr>Office Theme</vt:lpstr>
      <vt:lpstr>PowerPoint Presentation</vt:lpstr>
      <vt:lpstr> New &amp; Promoted Roadrunners</vt:lpstr>
      <vt:lpstr>Welcome!   Sara Butler  Dean, Language, Arts &amp; Academic Support  </vt:lpstr>
      <vt:lpstr>Welcome!   Danae Hart  Full Time Instructor, Ethnic Studies  </vt:lpstr>
      <vt:lpstr>Welcome!   Toshio Alvarado  Lab Technician,  Microbiology  </vt:lpstr>
      <vt:lpstr>PowerPoint Presentation</vt:lpstr>
      <vt:lpstr>PowerPoint Presentation</vt:lpstr>
      <vt:lpstr>Welcome!   Marc Anthony Chavez  Custodian,  Facilities  </vt:lpstr>
      <vt:lpstr>Welcome!   Jaime Hernandez  Technology Support Specialist, Technology Services  </vt:lpstr>
      <vt:lpstr>PowerPoint Presentation</vt:lpstr>
      <vt:lpstr>Welcome!   Ofelia Nieto Leon  Custodian,  Facilities  </vt:lpstr>
      <vt:lpstr>PowerPoint Presentation</vt:lpstr>
      <vt:lpstr>PowerPoint Presentation</vt:lpstr>
      <vt:lpstr>Welcome!   Maribel Santana  Alvarez  Program Assistant, Student Services &amp; Counseling</vt:lpstr>
      <vt:lpstr>Congratulations!  Amanda Ward  Interim Associate Dean, Public Safety </vt:lpstr>
      <vt:lpstr>Congratulations!  Arvid Zollinger  Senior Technical Support, Theatre </vt:lpstr>
      <vt:lpstr> Welcome Future Roadrunners</vt:lpstr>
      <vt:lpstr>Congratulations on  your future Roadrunner!  Veronica Arrowood  </vt:lpstr>
      <vt:lpstr>Congratulations on  your future Roadrunner!  Heather Chittenden  </vt:lpstr>
      <vt:lpstr>Congratulations on  your future Roadrunner!  Paul Jacques  </vt:lpstr>
      <vt:lpstr>Congratulations on  your future Roadrunner!  Cyndie St. Jean  </vt:lpstr>
      <vt:lpstr> Instructional Services</vt:lpstr>
      <vt:lpstr>Summer 2024 Enrollments</vt:lpstr>
      <vt:lpstr>Fall 2024 Enrollments</vt:lpstr>
      <vt:lpstr>Compressed 16-Week Calendar beginning in Fall 2025</vt:lpstr>
      <vt:lpstr>Most of the respondents to the survey preferred a 16-week fall, 16-week spring  and 12-week summer</vt:lpstr>
      <vt:lpstr>Fall 2025 Draft Calendar</vt:lpstr>
      <vt:lpstr>Spring 2026 Draft Calendar</vt:lpstr>
      <vt:lpstr>Summer 2026 Draft Calendar</vt:lpstr>
      <vt:lpstr>Future Steps</vt:lpstr>
      <vt:lpstr> Student Services</vt:lpstr>
      <vt:lpstr>New Online Support Services - TimelyCare </vt:lpstr>
      <vt:lpstr>Coming Soon! Equity Champion Awards</vt:lpstr>
      <vt:lpstr>Welcome Tables Volunteers Needed! </vt:lpstr>
      <vt:lpstr> One Book/One College</vt:lpstr>
      <vt:lpstr>Thank you, One Book Team!</vt:lpstr>
      <vt:lpstr>Criteria for Book Selections</vt:lpstr>
      <vt:lpstr>PowerPoint Presentation</vt:lpstr>
      <vt:lpstr>Books and Resources</vt:lpstr>
      <vt:lpstr>Book Club Discussions</vt:lpstr>
      <vt:lpstr>Additional Activities – Coming this year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</dc:title>
  <dc:creator>Torres, Jose Felipe</dc:creator>
  <cp:lastModifiedBy>Swindell, Leslie</cp:lastModifiedBy>
  <cp:revision>160</cp:revision>
  <dcterms:created xsi:type="dcterms:W3CDTF">2020-08-04T18:05:47Z</dcterms:created>
  <dcterms:modified xsi:type="dcterms:W3CDTF">2024-08-07T19:57:17Z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0x0101004A8677E5A0C94F4583114F61DA5FC5C9</vt:lpwstr>
  </property>
</Properties>
</file>