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1" r:id="rId2"/>
    <p:sldId id="319" r:id="rId3"/>
    <p:sldId id="256" r:id="rId4"/>
    <p:sldId id="348" r:id="rId5"/>
    <p:sldId id="328" r:id="rId6"/>
    <p:sldId id="329" r:id="rId7"/>
    <p:sldId id="330" r:id="rId8"/>
    <p:sldId id="349" r:id="rId9"/>
    <p:sldId id="355" r:id="rId10"/>
    <p:sldId id="356" r:id="rId11"/>
    <p:sldId id="357" r:id="rId12"/>
    <p:sldId id="360" r:id="rId13"/>
    <p:sldId id="354" r:id="rId14"/>
    <p:sldId id="350" r:id="rId15"/>
    <p:sldId id="352" r:id="rId16"/>
    <p:sldId id="358" r:id="rId17"/>
    <p:sldId id="258" r:id="rId18"/>
    <p:sldId id="259" r:id="rId19"/>
    <p:sldId id="260" r:id="rId20"/>
    <p:sldId id="302" r:id="rId21"/>
    <p:sldId id="341" r:id="rId22"/>
    <p:sldId id="342" r:id="rId23"/>
    <p:sldId id="343" r:id="rId24"/>
    <p:sldId id="344" r:id="rId25"/>
    <p:sldId id="345" r:id="rId26"/>
    <p:sldId id="346" r:id="rId27"/>
    <p:sldId id="306" r:id="rId28"/>
    <p:sldId id="323" r:id="rId29"/>
    <p:sldId id="324" r:id="rId30"/>
    <p:sldId id="325" r:id="rId31"/>
    <p:sldId id="326" r:id="rId32"/>
    <p:sldId id="327" r:id="rId33"/>
    <p:sldId id="307" r:id="rId34"/>
    <p:sldId id="335" r:id="rId35"/>
    <p:sldId id="336" r:id="rId36"/>
    <p:sldId id="337" r:id="rId37"/>
    <p:sldId id="338" r:id="rId38"/>
    <p:sldId id="339" r:id="rId39"/>
    <p:sldId id="340" r:id="rId40"/>
    <p:sldId id="321" r:id="rId41"/>
    <p:sldId id="320" r:id="rId42"/>
    <p:sldId id="359" r:id="rId43"/>
    <p:sldId id="308" r:id="rId4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42" autoAdjust="0"/>
  </p:normalViewPr>
  <p:slideViewPr>
    <p:cSldViewPr snapToGrid="0">
      <p:cViewPr varScale="1">
        <p:scale>
          <a:sx n="101" d="100"/>
          <a:sy n="101" d="100"/>
        </p:scale>
        <p:origin x="2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Total Revenue by Fiscal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Sheet1!$A$6:$A$10</c:f>
              <c:strCache>
                <c:ptCount val="5"/>
                <c:pt idx="0">
                  <c:v>13-14</c:v>
                </c:pt>
                <c:pt idx="1">
                  <c:v>14-15</c:v>
                </c:pt>
                <c:pt idx="2">
                  <c:v>15-16</c:v>
                </c:pt>
                <c:pt idx="3">
                  <c:v>16-17</c:v>
                </c:pt>
                <c:pt idx="4">
                  <c:v>17-18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69-4301-9723-5776774EAE80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Total Revenue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8449945687705151E-2"/>
                  <c:y val="-7.3066774913740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69-4301-9723-5776774EAE80}"/>
                </c:ext>
              </c:extLst>
            </c:dLbl>
            <c:dLbl>
              <c:idx val="1"/>
              <c:layout>
                <c:manualLayout>
                  <c:x val="-5.4886332729112614E-2"/>
                  <c:y val="-6.9007509640755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F69-4301-9723-5776774EAE80}"/>
                </c:ext>
              </c:extLst>
            </c:dLbl>
            <c:dLbl>
              <c:idx val="2"/>
              <c:layout>
                <c:manualLayout>
                  <c:x val="-5.2740870381976765E-2"/>
                  <c:y val="-4.46519180028415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F69-4301-9723-5776774EAE80}"/>
                </c:ext>
              </c:extLst>
            </c:dLbl>
            <c:dLbl>
              <c:idx val="3"/>
              <c:layout>
                <c:manualLayout>
                  <c:x val="-6.3468182117655883E-2"/>
                  <c:y val="-5.6829713821798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F69-4301-9723-5776774EAE80}"/>
                </c:ext>
              </c:extLst>
            </c:dLbl>
            <c:dLbl>
              <c:idx val="4"/>
              <c:layout>
                <c:manualLayout>
                  <c:x val="-6.6477235293024697E-2"/>
                  <c:y val="-5.27704485488126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F69-4301-9723-5776774EAE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Sheet1!$A$6:$A$10</c:f>
              <c:strCache>
                <c:ptCount val="5"/>
                <c:pt idx="0">
                  <c:v>13-14</c:v>
                </c:pt>
                <c:pt idx="1">
                  <c:v>14-15</c:v>
                </c:pt>
                <c:pt idx="2">
                  <c:v>15-16</c:v>
                </c:pt>
                <c:pt idx="3">
                  <c:v>16-17</c:v>
                </c:pt>
                <c:pt idx="4">
                  <c:v>17-18</c:v>
                </c:pt>
              </c:strCache>
            </c:strRef>
          </c:cat>
          <c:val>
            <c:numRef>
              <c:f>Sheet1!$B$6:$B$10</c:f>
              <c:numCache>
                <c:formatCode>"$"#,##0</c:formatCode>
                <c:ptCount val="5"/>
                <c:pt idx="0">
                  <c:v>248531</c:v>
                </c:pt>
                <c:pt idx="1">
                  <c:v>488885</c:v>
                </c:pt>
                <c:pt idx="2">
                  <c:v>710711</c:v>
                </c:pt>
                <c:pt idx="3">
                  <c:v>721037</c:v>
                </c:pt>
                <c:pt idx="4">
                  <c:v>1063251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F69-4301-9723-5776774EAE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02160040"/>
        <c:axId val="402160432"/>
      </c:lineChart>
      <c:catAx>
        <c:axId val="402160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160432"/>
        <c:crosses val="autoZero"/>
        <c:auto val="1"/>
        <c:lblAlgn val="ctr"/>
        <c:lblOffset val="100"/>
        <c:noMultiLvlLbl val="0"/>
      </c:catAx>
      <c:valAx>
        <c:axId val="402160432"/>
        <c:scaling>
          <c:orientation val="minMax"/>
          <c:max val="1500000"/>
          <c:min val="1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402160040"/>
        <c:crosses val="autoZero"/>
        <c:crossBetween val="between"/>
        <c:majorUnit val="1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Investments End</a:t>
            </a:r>
            <a:r>
              <a:rPr lang="en-US" baseline="0" dirty="0"/>
              <a:t> of Fiscal Year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Revenue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4160667970171425E-2"/>
                  <c:y val="-5.3486722525158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12F-437D-A1FA-590B254A8787}"/>
                </c:ext>
              </c:extLst>
            </c:dLbl>
            <c:dLbl>
              <c:idx val="1"/>
              <c:layout>
                <c:manualLayout>
                  <c:x val="-7.8293691527250284E-2"/>
                  <c:y val="-5.0671631865939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12F-437D-A1FA-590B254A8787}"/>
                </c:ext>
              </c:extLst>
            </c:dLbl>
            <c:dLbl>
              <c:idx val="2"/>
              <c:layout>
                <c:manualLayout>
                  <c:x val="-6.6474669602499301E-2"/>
                  <c:y val="-5.3486722525158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12F-437D-A1FA-590B254A8787}"/>
                </c:ext>
              </c:extLst>
            </c:dLbl>
            <c:dLbl>
              <c:idx val="3"/>
              <c:layout>
                <c:manualLayout>
                  <c:x val="-7.0906802824281037E-2"/>
                  <c:y val="-3.94112692290641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12F-437D-A1FA-590B254A8787}"/>
                </c:ext>
              </c:extLst>
            </c:dLbl>
            <c:dLbl>
              <c:idx val="4"/>
              <c:layout>
                <c:manualLayout>
                  <c:x val="-7.6816313786656529E-2"/>
                  <c:y val="-2.5335815932969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12F-437D-A1FA-590B254A8787}"/>
                </c:ext>
              </c:extLst>
            </c:dLbl>
            <c:dLbl>
              <c:idx val="5"/>
              <c:layout>
                <c:manualLayout>
                  <c:x val="-6.4481140284345193E-2"/>
                  <c:y val="-2.8150906592188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12F-437D-A1FA-590B254A87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Sheet1!$A$5:$A$10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Sheet1!$B$5:$B$10</c:f>
              <c:numCache>
                <c:formatCode>"$"#,##0</c:formatCode>
                <c:ptCount val="6"/>
                <c:pt idx="0">
                  <c:v>721914</c:v>
                </c:pt>
                <c:pt idx="1">
                  <c:v>1104059</c:v>
                </c:pt>
                <c:pt idx="2">
                  <c:v>1326702</c:v>
                </c:pt>
                <c:pt idx="3">
                  <c:v>1521362</c:v>
                </c:pt>
                <c:pt idx="4">
                  <c:v>1845527</c:v>
                </c:pt>
                <c:pt idx="5">
                  <c:v>2018920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69-4301-9723-5776774EAE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02160040"/>
        <c:axId val="402160432"/>
      </c:lineChart>
      <c:catAx>
        <c:axId val="402160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160432"/>
        <c:crosses val="autoZero"/>
        <c:auto val="1"/>
        <c:lblAlgn val="ctr"/>
        <c:lblOffset val="100"/>
        <c:noMultiLvlLbl val="0"/>
      </c:catAx>
      <c:valAx>
        <c:axId val="402160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crossAx val="402160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</a:t>
            </a:r>
            <a:r>
              <a:rPr lang="en-US" baseline="0" dirty="0"/>
              <a:t> Contributions by Employee Group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35760544754547E-2"/>
          <c:y val="0.13928836150116566"/>
          <c:w val="0.89622619560574346"/>
          <c:h val="0.68515603885880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Classified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901071063963242E-3"/>
                  <c:y val="6.59755652352466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2FE-48B2-922E-712396A413ED}"/>
                </c:ext>
              </c:extLst>
            </c:dLbl>
            <c:dLbl>
              <c:idx val="1"/>
              <c:layout>
                <c:manualLayout>
                  <c:x val="-3.7831339765238862E-3"/>
                  <c:y val="5.1944679251524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2FE-48B2-922E-712396A413ED}"/>
                </c:ext>
              </c:extLst>
            </c:dLbl>
            <c:dLbl>
              <c:idx val="2"/>
              <c:layout>
                <c:manualLayout>
                  <c:x val="-2.5196851859262439E-4"/>
                  <c:y val="1.0450253346891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2FE-48B2-922E-712396A4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16-17</c:v>
                </c:pt>
                <c:pt idx="1">
                  <c:v>17-18</c:v>
                </c:pt>
                <c:pt idx="2">
                  <c:v>18-19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2983</c:v>
                </c:pt>
                <c:pt idx="1">
                  <c:v>3228.64</c:v>
                </c:pt>
                <c:pt idx="2">
                  <c:v>3864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FE-48B2-922E-712396A413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4526871523509152E-3"/>
                  <c:y val="6.38784037973558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2FE-48B2-922E-712396A413ED}"/>
                </c:ext>
              </c:extLst>
            </c:dLbl>
            <c:dLbl>
              <c:idx val="1"/>
              <c:layout>
                <c:manualLayout>
                  <c:x val="-1.6695258940836997E-3"/>
                  <c:y val="8.9890557627155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2FE-48B2-922E-712396A413ED}"/>
                </c:ext>
              </c:extLst>
            </c:dLbl>
            <c:dLbl>
              <c:idx val="2"/>
              <c:layout>
                <c:manualLayout>
                  <c:x val="-5.0085776822510995E-3"/>
                  <c:y val="5.29591119058325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2FE-48B2-922E-712396A4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16-17</c:v>
                </c:pt>
                <c:pt idx="1">
                  <c:v>17-18</c:v>
                </c:pt>
                <c:pt idx="2">
                  <c:v>18-19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8187.58</c:v>
                </c:pt>
                <c:pt idx="1">
                  <c:v>9063.48</c:v>
                </c:pt>
                <c:pt idx="2">
                  <c:v>13531.68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FE-48B2-922E-712396A413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Managers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577915738749904E-3"/>
                  <c:y val="4.89432135572469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2FE-48B2-922E-712396A413ED}"/>
                </c:ext>
              </c:extLst>
            </c:dLbl>
            <c:dLbl>
              <c:idx val="1"/>
              <c:layout>
                <c:manualLayout>
                  <c:x val="5.4526871523508068E-3"/>
                  <c:y val="5.36167403979505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2FE-48B2-922E-712396A413ED}"/>
                </c:ext>
              </c:extLst>
            </c:dLbl>
            <c:dLbl>
              <c:idx val="2"/>
              <c:layout>
                <c:manualLayout>
                  <c:x val="-1.9342015506185596E-3"/>
                  <c:y val="-7.79968862047741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2FE-48B2-922E-712396A4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16-17</c:v>
                </c:pt>
                <c:pt idx="1">
                  <c:v>17-18</c:v>
                </c:pt>
                <c:pt idx="2">
                  <c:v>18-19</c:v>
                </c:pt>
              </c:strCache>
            </c:strRef>
          </c:cat>
          <c:val>
            <c:numRef>
              <c:f>Sheet1!$D$2:$D$4</c:f>
              <c:numCache>
                <c:formatCode>"$"#,##0</c:formatCode>
                <c:ptCount val="3"/>
                <c:pt idx="0">
                  <c:v>8366.4</c:v>
                </c:pt>
                <c:pt idx="1">
                  <c:v>6990.07</c:v>
                </c:pt>
                <c:pt idx="2">
                  <c:v>8211.24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2FE-48B2-922E-712396A413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4171984"/>
        <c:axId val="414171328"/>
      </c:barChart>
      <c:catAx>
        <c:axId val="41417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171328"/>
        <c:crosses val="autoZero"/>
        <c:auto val="1"/>
        <c:lblAlgn val="ctr"/>
        <c:lblOffset val="100"/>
        <c:noMultiLvlLbl val="0"/>
      </c:catAx>
      <c:valAx>
        <c:axId val="41417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17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Employees who Contribute by Employee Group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Classified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16-17</c:v>
                </c:pt>
                <c:pt idx="1">
                  <c:v>17-18</c:v>
                </c:pt>
                <c:pt idx="2">
                  <c:v>18-19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16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1-4AAC-9C23-60483BF0DB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16-17</c:v>
                </c:pt>
                <c:pt idx="1">
                  <c:v>17-18</c:v>
                </c:pt>
                <c:pt idx="2">
                  <c:v>18-19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28</c:v>
                </c:pt>
                <c:pt idx="1">
                  <c:v>27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31-4AAC-9C23-60483BF0DB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Managers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16-17</c:v>
                </c:pt>
                <c:pt idx="1">
                  <c:v>17-18</c:v>
                </c:pt>
                <c:pt idx="2">
                  <c:v>18-19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10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31-4AAC-9C23-60483BF0D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089336"/>
        <c:axId val="412088680"/>
      </c:barChart>
      <c:catAx>
        <c:axId val="41208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088680"/>
        <c:crosses val="autoZero"/>
        <c:auto val="1"/>
        <c:lblAlgn val="ctr"/>
        <c:lblOffset val="100"/>
        <c:noMultiLvlLbl val="0"/>
      </c:catAx>
      <c:valAx>
        <c:axId val="41208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08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638934463988736E-2"/>
          <c:y val="9.3480584639142675E-2"/>
          <c:w val="0.90549679909244807"/>
          <c:h val="0.685156038858804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Summer RFTES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2017SM</c:v>
                </c:pt>
                <c:pt idx="1">
                  <c:v>2018SM</c:v>
                </c:pt>
                <c:pt idx="2">
                  <c:v>2019SM</c:v>
                </c:pt>
              </c:strCache>
            </c:strRef>
          </c:cat>
          <c:val>
            <c:numRef>
              <c:f>Sheet1!$B$2:$B$4</c:f>
              <c:numCache>
                <c:formatCode>#,##0.00</c:formatCode>
                <c:ptCount val="3"/>
                <c:pt idx="0">
                  <c:v>393.17619279772043</c:v>
                </c:pt>
                <c:pt idx="1">
                  <c:v>463.67003107443452</c:v>
                </c:pt>
                <c:pt idx="2">
                  <c:v>503.80017622187734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D4-454C-BDBA-8386B0967A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7923776"/>
        <c:axId val="327922992"/>
      </c:lineChart>
      <c:catAx>
        <c:axId val="32792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22992"/>
        <c:crosses val="autoZero"/>
        <c:auto val="1"/>
        <c:lblAlgn val="ctr"/>
        <c:lblOffset val="100"/>
        <c:noMultiLvlLbl val="0"/>
      </c:catAx>
      <c:valAx>
        <c:axId val="32792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FTES / FTEF Ratio (Efficiency)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2017SM</c:v>
                </c:pt>
                <c:pt idx="1">
                  <c:v>2018SM</c:v>
                </c:pt>
                <c:pt idx="2">
                  <c:v>2019SM</c:v>
                </c:pt>
              </c:strCache>
            </c:strRef>
          </c:cat>
          <c:val>
            <c:numRef>
              <c:f>Sheet1!$B$2:$B$4</c:f>
              <c:numCache>
                <c:formatCode>#,##0.00</c:formatCode>
                <c:ptCount val="3"/>
                <c:pt idx="0">
                  <c:v>12.692330218993265</c:v>
                </c:pt>
                <c:pt idx="1">
                  <c:v>14.394855352723859</c:v>
                </c:pt>
                <c:pt idx="2">
                  <c:v>14.780180459062549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D4-454C-BDBA-8386B0967A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7927304"/>
        <c:axId val="327926520"/>
      </c:lineChart>
      <c:catAx>
        <c:axId val="32792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26520"/>
        <c:crosses val="autoZero"/>
        <c:auto val="1"/>
        <c:lblAlgn val="ctr"/>
        <c:lblOffset val="100"/>
        <c:noMultiLvlLbl val="0"/>
      </c:catAx>
      <c:valAx>
        <c:axId val="3279265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2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759-4D57-A5D6-892C3315CED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59-4D57-A5D6-892C3315CE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Cohort Former Placement Process</c:v>
                </c:pt>
                <c:pt idx="1">
                  <c:v>2018 Cohort New Placement Process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5.1999999999999998E-2</c:v>
                </c:pt>
                <c:pt idx="1">
                  <c:v>0.71099999999999997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05-4ACD-8373-C1C6AB58A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928480"/>
        <c:axId val="327929656"/>
      </c:barChart>
      <c:catAx>
        <c:axId val="327928480"/>
        <c:scaling>
          <c:orientation val="minMax"/>
        </c:scaling>
        <c:delete val="0"/>
        <c:axPos val="b"/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29656"/>
        <c:crosses val="autoZero"/>
        <c:auto val="1"/>
        <c:lblAlgn val="ctr"/>
        <c:lblOffset val="100"/>
        <c:noMultiLvlLbl val="0"/>
      </c:catAx>
      <c:valAx>
        <c:axId val="327929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 Received Transfer Placement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1.1574074074074073E-2"/>
              <c:y val="0.106158917635295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2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52A-4D8B-BAA8-3A7DDE43BDD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52A-4D8B-BAA8-3A7DDE43BD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2017 Cohort Former Placement Process</c:v>
                </c:pt>
                <c:pt idx="1">
                  <c:v>2018 Cohort New Placement Process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05-4ACD-8373-C1C6AB58A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930048"/>
        <c:axId val="327930440"/>
      </c:barChart>
      <c:catAx>
        <c:axId val="327930048"/>
        <c:scaling>
          <c:orientation val="minMax"/>
        </c:scaling>
        <c:delete val="0"/>
        <c:axPos val="b"/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30440"/>
        <c:crosses val="autoZero"/>
        <c:auto val="1"/>
        <c:lblAlgn val="ctr"/>
        <c:lblOffset val="100"/>
        <c:noMultiLvlLbl val="0"/>
      </c:catAx>
      <c:valAx>
        <c:axId val="32793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/>
                  <a:t> </a:t>
                </a:r>
                <a:r>
                  <a:rPr lang="en-US" sz="1400" baseline="0" dirty="0" smtClean="0"/>
                  <a:t>Percent Completing Transfer Level Math in First Year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1.1574074074074073E-2"/>
              <c:y val="0.106158917635295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93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C7194-EB8A-4C3F-91C8-BC77BDA3830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25F024-9710-4A82-8155-7C8E1D5BE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5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5EBA66-2A62-4449-93B8-B251FC23EF9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851F44-32F1-44BB-A07B-D1020FFD2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 CC Bond Update</a:t>
            </a:r>
          </a:p>
          <a:p>
            <a:r>
              <a:rPr lang="en-US" dirty="0" smtClean="0"/>
              <a:t>Projects</a:t>
            </a:r>
          </a:p>
          <a:p>
            <a:r>
              <a:rPr lang="en-US" dirty="0" smtClean="0"/>
              <a:t>AECOMM</a:t>
            </a:r>
          </a:p>
          <a:p>
            <a:r>
              <a:rPr lang="en-US" dirty="0" smtClean="0"/>
              <a:t>Programming</a:t>
            </a:r>
            <a:r>
              <a:rPr lang="en-US" baseline="0" dirty="0" smtClean="0"/>
              <a:t> Meetings</a:t>
            </a:r>
          </a:p>
          <a:p>
            <a:r>
              <a:rPr lang="en-US" baseline="0" dirty="0" err="1" smtClean="0"/>
              <a:t>Printshop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3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Summer 2019 is the most FTES in a summer that Crafton has ever</a:t>
            </a:r>
            <a:r>
              <a:rPr lang="en-US" baseline="0" dirty="0" smtClean="0"/>
              <a:t> generated. </a:t>
            </a:r>
          </a:p>
          <a:p>
            <a:r>
              <a:rPr lang="en-US" baseline="0" dirty="0" smtClean="0"/>
              <a:t>In Fall 2019, if the current trend holds, we are on target to exceed 2,220 RFTES, which is the most RFTES in nine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DF21-02CC-4BCF-9F9D-BE643C6B81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0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summer efficiency is the highest</a:t>
            </a:r>
            <a:r>
              <a:rPr lang="en-US" baseline="0" dirty="0" smtClean="0"/>
              <a:t> that it has been in six years.</a:t>
            </a:r>
          </a:p>
          <a:p>
            <a:r>
              <a:rPr lang="en-US" baseline="0" dirty="0" smtClean="0"/>
              <a:t>The fall efficiency is the highest that it has been in three years.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2DF21-02CC-4BCF-9F9D-BE643C6B81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7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CCAP Agreements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With input from faculty and CTA, CCAP agreements have been written and approved for both RUSD and YCJUSD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Continue to Develop New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Last year in Enrollment Strategies agreed to move forward with exploring new programs like Occupational Therapy, Physical Therapy, and others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Enrollment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RP Group will be conducting a focus group with students on enrollment.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4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youtu.be/KLRCZAXfEa4?t=1m30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Fall 2019 In-Service</a:t>
            </a:r>
            <a:br>
              <a:rPr lang="en-US" dirty="0" smtClean="0"/>
            </a:br>
            <a:r>
              <a:rPr lang="en-US" dirty="0" smtClean="0"/>
              <a:t>Welcome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1556-58C9-4B73-A9B1-0630EDA2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Financial Investments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5E3811-6F2A-4670-B305-AC1A50871FA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7863" y="1530626"/>
          <a:ext cx="8596312" cy="451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1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049-6759-4C16-AA28-51AC0F61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Foundation Supports Crafton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A8A0E-D3C1-43EC-A017-86AD79848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22414"/>
            <a:ext cx="8596668" cy="3880773"/>
          </a:xfrm>
        </p:spPr>
        <p:txBody>
          <a:bodyPr numCol="2">
            <a:normAutofit/>
          </a:bodyPr>
          <a:lstStyle/>
          <a:p>
            <a:r>
              <a:rPr lang="en-US" dirty="0"/>
              <a:t>Support of Students</a:t>
            </a:r>
          </a:p>
          <a:p>
            <a:pPr lvl="1"/>
            <a:r>
              <a:rPr lang="en-US" dirty="0"/>
              <a:t>Scholarships</a:t>
            </a:r>
          </a:p>
          <a:p>
            <a:pPr lvl="1"/>
            <a:r>
              <a:rPr lang="en-US" dirty="0"/>
              <a:t>Student Employment (</a:t>
            </a:r>
            <a:r>
              <a:rPr lang="en-US" dirty="0" err="1"/>
              <a:t>iSEEK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Emergency Grants</a:t>
            </a:r>
          </a:p>
          <a:p>
            <a:pPr lvl="1"/>
            <a:r>
              <a:rPr lang="en-US" dirty="0"/>
              <a:t>Transfer Application Fee Waivers</a:t>
            </a:r>
          </a:p>
          <a:p>
            <a:r>
              <a:rPr lang="en-US" dirty="0"/>
              <a:t>Support for Programs</a:t>
            </a:r>
          </a:p>
          <a:p>
            <a:pPr lvl="1"/>
            <a:r>
              <a:rPr lang="en-US" dirty="0"/>
              <a:t>Honors</a:t>
            </a:r>
          </a:p>
          <a:p>
            <a:pPr lvl="1"/>
            <a:r>
              <a:rPr lang="en-US" dirty="0"/>
              <a:t>Art</a:t>
            </a:r>
          </a:p>
          <a:p>
            <a:pPr lvl="1"/>
            <a:r>
              <a:rPr lang="en-US" dirty="0"/>
              <a:t>STEM Success Center</a:t>
            </a:r>
          </a:p>
          <a:p>
            <a:pPr lvl="1"/>
            <a:r>
              <a:rPr lang="en-US" dirty="0"/>
              <a:t>Fire Academy</a:t>
            </a:r>
          </a:p>
          <a:p>
            <a:r>
              <a:rPr lang="en-US" dirty="0"/>
              <a:t>Support for Events and Activities</a:t>
            </a:r>
          </a:p>
          <a:p>
            <a:pPr lvl="1"/>
            <a:r>
              <a:rPr lang="en-US" dirty="0"/>
              <a:t>Roadrunner Rally</a:t>
            </a:r>
          </a:p>
          <a:p>
            <a:pPr lvl="1"/>
            <a:r>
              <a:rPr lang="en-US" dirty="0"/>
              <a:t>High School Visitation Day</a:t>
            </a:r>
          </a:p>
          <a:p>
            <a:pPr lvl="1"/>
            <a:r>
              <a:rPr lang="en-US" dirty="0"/>
              <a:t>Student Recognition Dinner</a:t>
            </a:r>
          </a:p>
          <a:p>
            <a:pPr lvl="1"/>
            <a:r>
              <a:rPr lang="en-US" dirty="0"/>
              <a:t>Grad Breakfast</a:t>
            </a:r>
          </a:p>
          <a:p>
            <a:pPr lvl="1"/>
            <a:r>
              <a:rPr lang="en-US" dirty="0"/>
              <a:t>Tea with the Deans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DC6B4-E596-4019-A731-64773FF7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6625"/>
            <a:ext cx="8596668" cy="1320800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TeamCrafton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95DA39-A633-461E-8489-BF6B19D60F5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77255" y="1382095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ontent Placeholder 6" descr="\\sbccd.int\CHC\depts\Resource Development\EE Giving Campaign\Images\#TeamCraftonRoadRunner5-01WhiteSquare.jpg">
            <a:extLst>
              <a:ext uri="{FF2B5EF4-FFF2-40B4-BE49-F238E27FC236}">
                <a16:creationId xmlns:a16="http://schemas.microsoft.com/office/drawing/2014/main" id="{C17288BA-4F95-442F-AC0C-2C22652B9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37" y="164693"/>
            <a:ext cx="1492600" cy="12174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2821BD-9958-4306-A5B3-C2A9B1249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32263"/>
              </p:ext>
            </p:extLst>
          </p:nvPr>
        </p:nvGraphicFramePr>
        <p:xfrm>
          <a:off x="3751498" y="5263532"/>
          <a:ext cx="2940850" cy="1470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094">
                  <a:extLst>
                    <a:ext uri="{9D8B030D-6E8A-4147-A177-3AD203B41FA5}">
                      <a16:colId xmlns:a16="http://schemas.microsoft.com/office/drawing/2014/main" val="3330650050"/>
                    </a:ext>
                  </a:extLst>
                </a:gridCol>
                <a:gridCol w="1620756">
                  <a:extLst>
                    <a:ext uri="{9D8B030D-6E8A-4147-A177-3AD203B41FA5}">
                      <a16:colId xmlns:a16="http://schemas.microsoft.com/office/drawing/2014/main" val="572310478"/>
                    </a:ext>
                  </a:extLst>
                </a:gridCol>
              </a:tblGrid>
              <a:tr h="36774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Total Annual Contributions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745184"/>
                  </a:ext>
                </a:extLst>
              </a:tr>
              <a:tr h="36774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$19,537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511377"/>
                  </a:ext>
                </a:extLst>
              </a:tr>
              <a:tr h="36774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$19,282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039447"/>
                  </a:ext>
                </a:extLst>
              </a:tr>
              <a:tr h="367748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$25,607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187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4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7D6D2-5EA8-4DE0-93CB-A32886E91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TeamCrafton</a:t>
            </a:r>
            <a:endParaRPr lang="en-US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DEBBF7B-DE38-4080-B25B-DA1B2B61C34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ontent Placeholder 6" descr="\\sbccd.int\CHC\depts\Resource Development\EE Giving Campaign\Images\#TeamCraftonRoadRunner5-01WhiteSquare.jpg">
            <a:extLst>
              <a:ext uri="{FF2B5EF4-FFF2-40B4-BE49-F238E27FC236}">
                <a16:creationId xmlns:a16="http://schemas.microsoft.com/office/drawing/2014/main" id="{FDA1FC8D-AAD5-4FD7-9440-CA5BBDB06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08" y="243650"/>
            <a:ext cx="2068046" cy="168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2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Anniversary Endowment Challenge</a:t>
            </a:r>
            <a:br>
              <a:rPr lang="en-US" dirty="0" smtClean="0"/>
            </a:br>
            <a:r>
              <a:rPr lang="en-US" dirty="0" smtClean="0"/>
              <a:t>$1,000,000 by Fall 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President’s Circle	 	= $1,000 Annually ($84 p/month)</a:t>
            </a:r>
          </a:p>
          <a:p>
            <a:r>
              <a:rPr lang="en-US" sz="2400" dirty="0" smtClean="0"/>
              <a:t>Roadrunner Circle	= $600 Annually ($50 p/month)</a:t>
            </a:r>
          </a:p>
          <a:p>
            <a:r>
              <a:rPr lang="en-US" sz="2400" dirty="0" smtClean="0"/>
              <a:t>Patron					= $300 Annually ($25 p/month)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Classified: 25% will go into the Classified Senate Account</a:t>
            </a:r>
          </a:p>
          <a:p>
            <a:r>
              <a:rPr lang="en-US" sz="2400" dirty="0"/>
              <a:t>Faculty: 25% will go into the Academic Senate </a:t>
            </a:r>
            <a:r>
              <a:rPr lang="en-US" sz="2400" dirty="0" smtClean="0"/>
              <a:t>Account</a:t>
            </a:r>
            <a:endParaRPr lang="en-US" sz="22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136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3309" y="476249"/>
            <a:ext cx="6161616" cy="1684339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Collective Impact</a:t>
            </a:r>
            <a:br>
              <a:rPr lang="en-US" sz="4800" dirty="0" smtClean="0"/>
            </a:br>
            <a:r>
              <a:rPr lang="en-US" sz="4800" dirty="0" smtClean="0"/>
              <a:t>Potential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857191" cy="3880773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President’s Circle	 	= $1,000 Annually ($84 p/month)</a:t>
            </a:r>
          </a:p>
          <a:p>
            <a:r>
              <a:rPr lang="en-US" sz="2400" dirty="0" smtClean="0"/>
              <a:t>Roadrunner Circle	= $600 Annually ($50 p/month)</a:t>
            </a:r>
          </a:p>
          <a:p>
            <a:r>
              <a:rPr lang="en-US" sz="2400" dirty="0" smtClean="0"/>
              <a:t>Patron					= $300 Annually ($25 p/month)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204 Permanent Employees </a:t>
            </a:r>
            <a:r>
              <a:rPr lang="en-US" dirty="0"/>
              <a:t>(104 Classified, 78 Faculty, 22 Management) </a:t>
            </a:r>
          </a:p>
          <a:p>
            <a:pPr lvl="1"/>
            <a:r>
              <a:rPr lang="en-US" sz="2200" dirty="0"/>
              <a:t>President’s Circle	= $204,000 Annually</a:t>
            </a:r>
          </a:p>
          <a:p>
            <a:pPr lvl="1"/>
            <a:r>
              <a:rPr lang="en-US" sz="2200" dirty="0"/>
              <a:t>Roadrunner Circle	= $122,400 Annually</a:t>
            </a:r>
          </a:p>
          <a:p>
            <a:pPr lvl="1"/>
            <a:r>
              <a:rPr lang="en-US" sz="2200" dirty="0"/>
              <a:t>Patron				= $61,200 Annually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 descr="#TeamCraf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0" y="355600"/>
            <a:ext cx="22425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421" y="603452"/>
            <a:ext cx="8596668" cy="1320800"/>
          </a:xfrm>
        </p:spPr>
        <p:txBody>
          <a:bodyPr/>
          <a:lstStyle/>
          <a:p>
            <a:r>
              <a:rPr lang="en-US" dirty="0" smtClean="0"/>
              <a:t>The Golden Gate 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29" y="2990850"/>
            <a:ext cx="7729728" cy="469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https://youtu.be/KLRCZAXfEa4?t=1m30s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21" y="1676602"/>
            <a:ext cx="487094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Mark McConnell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Academic Senate President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Brandice Mello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Classified Senate President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Tyrone Ross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CHC Associated Students President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01" y="2090339"/>
            <a:ext cx="142875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07" y="2090339"/>
            <a:ext cx="1428750" cy="200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04" y="2090339"/>
            <a:ext cx="1428750" cy="2000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r="6327"/>
          <a:stretch/>
        </p:blipFill>
        <p:spPr>
          <a:xfrm>
            <a:off x="3735185" y="2094807"/>
            <a:ext cx="1476898" cy="1995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84" y="2090339"/>
            <a:ext cx="1428750" cy="20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7" y="2090339"/>
            <a:ext cx="1428750" cy="2000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54" y="2090339"/>
            <a:ext cx="1428750" cy="2000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9987" y="4208527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Board President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 Longville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6416" y="4208527"/>
            <a:ext cx="178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Board Vice President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Dr. Anne Viricel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5185" y="4208527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Board Clerk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Joseph Williams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2083" y="4194672"/>
            <a:ext cx="188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Gloria Macias Harrison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7932" y="4194672"/>
            <a:ext cx="195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Dr. Stephanie Houston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7907" y="4194671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Frank Reyes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60453" y="4194671"/>
            <a:ext cx="142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Dr. Don Singer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88946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 Bernardino Community College District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Board of Trustees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66011" y="5181599"/>
            <a:ext cx="6059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 Trustees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Maritza Mariscal-Medina, San Bernardino Valley College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Elijah Gerard, Crafton Hills College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Mike Strong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Vice President, Administrative Services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Services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77429"/>
            <a:ext cx="8596668" cy="42639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Construction…again??</a:t>
            </a:r>
          </a:p>
          <a:p>
            <a:pPr lvl="1"/>
            <a:r>
              <a:rPr lang="en-US" sz="2400" dirty="0" smtClean="0"/>
              <a:t>Measure CC</a:t>
            </a:r>
          </a:p>
          <a:p>
            <a:pPr lvl="1"/>
            <a:r>
              <a:rPr lang="en-US" sz="2400" dirty="0" smtClean="0"/>
              <a:t>Facility Master Plan priority projects</a:t>
            </a:r>
          </a:p>
          <a:p>
            <a:pPr lvl="1"/>
            <a:r>
              <a:rPr lang="en-US" sz="2400" dirty="0" smtClean="0"/>
              <a:t>Print Shop – Open end of Sept</a:t>
            </a:r>
          </a:p>
          <a:p>
            <a:r>
              <a:rPr lang="en-US" sz="3000" dirty="0" smtClean="0"/>
              <a:t>Bookstore</a:t>
            </a:r>
          </a:p>
          <a:p>
            <a:r>
              <a:rPr lang="en-US" sz="2800" dirty="0" smtClean="0"/>
              <a:t>Security, Safety, and Emergency Prep</a:t>
            </a:r>
          </a:p>
          <a:p>
            <a:r>
              <a:rPr lang="en-US" sz="2800" dirty="0" smtClean="0"/>
              <a:t>Technology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78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703" y="-15473"/>
            <a:ext cx="10404297" cy="68734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36" y="1510301"/>
            <a:ext cx="3589418" cy="315416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Measure CC Bond Update 2019-20</a:t>
            </a:r>
          </a:p>
          <a:p>
            <a:r>
              <a:rPr lang="en-US" sz="2400" b="1" dirty="0" smtClean="0"/>
              <a:t>Master Plan Project Prioritization</a:t>
            </a:r>
          </a:p>
          <a:p>
            <a:r>
              <a:rPr lang="en-US" sz="2400" b="1" dirty="0" smtClean="0"/>
              <a:t>Print Shop</a:t>
            </a:r>
          </a:p>
          <a:p>
            <a:r>
              <a:rPr lang="en-US" sz="2400" b="1" dirty="0" smtClean="0"/>
              <a:t>Bookstore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93" y="5835721"/>
            <a:ext cx="5468647" cy="89556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Capital Improvements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3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Security, Safety, and Emergency Prep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Shakeout Drill, Thursday, October 17</a:t>
            </a:r>
            <a:r>
              <a:rPr lang="en-US" sz="2400" baseline="30000" dirty="0" smtClean="0"/>
              <a:t>th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CERT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Campus-wide Security Project</a:t>
            </a:r>
            <a:endParaRPr lang="en-US" sz="2400" dirty="0"/>
          </a:p>
        </p:txBody>
      </p:sp>
      <p:pic>
        <p:nvPicPr>
          <p:cNvPr id="1036" name="Picture 12" descr="Image result for C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12" y="3065539"/>
            <a:ext cx="2998591" cy="172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hake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28" y="1701115"/>
            <a:ext cx="4155606" cy="13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Techno-Talk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Technology Services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719137"/>
            <a:ext cx="4585372" cy="2046347"/>
            <a:chOff x="0" y="66675"/>
            <a:chExt cx="9170744" cy="4092693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9170744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67"/>
                </a:lnSpc>
              </a:pPr>
              <a:r>
                <a:rPr lang="en-US" sz="5334" dirty="0">
                  <a:solidFill>
                    <a:srgbClr val="111B1E"/>
                  </a:solidFill>
                  <a:latin typeface="Cormorant Garamond Bold"/>
                </a:rPr>
                <a:t>Don't Take the Bait!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441222"/>
              <a:ext cx="917074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1999" spc="19" dirty="0">
                  <a:solidFill>
                    <a:srgbClr val="111B1E"/>
                  </a:solidFill>
                  <a:latin typeface="Assistant Regular"/>
                </a:rPr>
                <a:t>HOW TO SPOT A PHISHING EMAIL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489302" y="0"/>
            <a:ext cx="16898" cy="7741433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6002902" y="0"/>
            <a:ext cx="16898" cy="7741433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0" y="0"/>
            <a:ext cx="279400" cy="27940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9" name="TextBox 9"/>
          <p:cNvSpPr txBox="1"/>
          <p:nvPr/>
        </p:nvSpPr>
        <p:spPr>
          <a:xfrm>
            <a:off x="685800" y="5898245"/>
            <a:ext cx="458537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spc="95" dirty="0">
                <a:solidFill>
                  <a:srgbClr val="111B1E"/>
                </a:solidFill>
                <a:latin typeface="Cormorant Garamond Bold"/>
              </a:rPr>
              <a:t>CHC • Aug. </a:t>
            </a:r>
            <a:r>
              <a:rPr lang="en-US" sz="1599" spc="95">
                <a:solidFill>
                  <a:srgbClr val="111B1E"/>
                </a:solidFill>
                <a:latin typeface="Cormorant Garamond Bold"/>
              </a:rPr>
              <a:t>16, 2019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2861715"/>
            <a:ext cx="4585372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0217" lvl="1" indent="-16510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11B1E"/>
                </a:solidFill>
                <a:latin typeface="Assistant Regular"/>
              </a:rPr>
              <a:t>Check the email address for errors</a:t>
            </a:r>
          </a:p>
          <a:p>
            <a:pPr marL="330217" lvl="1" indent="-16510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11B1E"/>
                </a:solidFill>
                <a:latin typeface="Assistant Regular"/>
              </a:rPr>
              <a:t>Look for a generic greeting</a:t>
            </a:r>
          </a:p>
          <a:p>
            <a:pPr marL="330217" lvl="1" indent="-16510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11B1E"/>
                </a:solidFill>
                <a:latin typeface="Assistant Regular"/>
              </a:rPr>
              <a:t>Verify the link or attachment</a:t>
            </a:r>
          </a:p>
          <a:p>
            <a:pPr marL="330217" lvl="1" indent="-16510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11B1E"/>
                </a:solidFill>
                <a:latin typeface="Assistant Regular"/>
              </a:rPr>
              <a:t>Is there a request for personal information?</a:t>
            </a:r>
          </a:p>
          <a:p>
            <a:pPr marL="330217" lvl="1" indent="-16510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11B1E"/>
                </a:solidFill>
                <a:latin typeface="Assistant Regular"/>
              </a:rPr>
              <a:t>Be cautious of requests to take immediate action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43718" y="279399"/>
            <a:ext cx="5726447" cy="15788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43717" y="1858296"/>
            <a:ext cx="5726447" cy="47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Technology Problems? </a:t>
            </a:r>
            <a:br>
              <a:rPr lang="en-US" b="1" dirty="0" smtClean="0"/>
            </a:br>
            <a:r>
              <a:rPr lang="en-US" b="1" dirty="0" smtClean="0"/>
              <a:t>We’re here to help…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2160589"/>
            <a:ext cx="4850163" cy="388077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Technology Reference Guide</a:t>
            </a:r>
          </a:p>
          <a:p>
            <a:pPr lvl="1"/>
            <a:r>
              <a:rPr lang="en-US" sz="2400" dirty="0" smtClean="0"/>
              <a:t>Who to contact</a:t>
            </a:r>
          </a:p>
          <a:p>
            <a:pPr lvl="1"/>
            <a:r>
              <a:rPr lang="en-US" sz="2400" dirty="0" smtClean="0"/>
              <a:t>How to submit a technology work order</a:t>
            </a:r>
          </a:p>
          <a:p>
            <a:pPr lvl="1"/>
            <a:r>
              <a:rPr lang="en-US" sz="2400" dirty="0" smtClean="0"/>
              <a:t>Printing issues</a:t>
            </a:r>
          </a:p>
          <a:p>
            <a:pPr lvl="1"/>
            <a:r>
              <a:rPr lang="en-US" sz="2400" dirty="0" smtClean="0"/>
              <a:t>Forgot your password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827" y="318591"/>
            <a:ext cx="5111216" cy="61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Keith Wurtz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Vice President, Instruction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RFTES for summer has increased from 393 in Summer 2017 to 504 in Summer 2019, a 28% increase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48983" y="220122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30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FTES/FTEF Ratio (Efficiency) for summer has increased from 12.69 in Summer 2017 to 14.78 in Summer 2019, a 16% increase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54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Kevin Horan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President, Crafton Hills College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Objectives for 2019-2020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81497" y="3722491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80828" y="3918051"/>
            <a:ext cx="151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Continue to develop dual enrollment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23876" y="2065092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23207" y="2260652"/>
            <a:ext cx="151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Continue to develop new programs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23876" y="3722491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27982" y="3918050"/>
            <a:ext cx="151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Continue to Support AB705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1497" y="2065092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47" y="2338685"/>
            <a:ext cx="732631" cy="7672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1765" y="2122152"/>
            <a:ext cx="175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Implement CCAP Agreements for Spring 2020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47" y="3946725"/>
            <a:ext cx="865981" cy="8659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7"/>
          <a:stretch/>
        </p:blipFill>
        <p:spPr>
          <a:xfrm>
            <a:off x="4357226" y="2373552"/>
            <a:ext cx="685006" cy="8104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80"/>
          <a:stretch/>
        </p:blipFill>
        <p:spPr>
          <a:xfrm>
            <a:off x="4357226" y="4073313"/>
            <a:ext cx="901180" cy="61809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81497" y="5379891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337990" y="5572305"/>
            <a:ext cx="151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Continue to develop non-credit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23876" y="5376745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53525" y="5433802"/>
            <a:ext cx="1515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Continue to Increase efficiency &amp; enrollments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91" y="5638821"/>
            <a:ext cx="1140399" cy="7902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044" y="5809385"/>
            <a:ext cx="1096299" cy="44916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213868" y="2065092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251209" y="2135620"/>
            <a:ext cx="1582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Complete draft of ISER by December, 2019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0106" y="2276892"/>
            <a:ext cx="895402" cy="91778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213867" y="3722491"/>
            <a:ext cx="2619375" cy="131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369732" y="4045078"/>
            <a:ext cx="151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Develop meta-majors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55" y="4059195"/>
            <a:ext cx="1117753" cy="6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21" grpId="0"/>
      <p:bldP spid="27" grpId="0"/>
      <p:bldP spid="30" grpId="0"/>
      <p:bldP spid="38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 705 Update – 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7510"/>
            <a:ext cx="8596668" cy="3880773"/>
          </a:xfrm>
        </p:spPr>
        <p:txBody>
          <a:bodyPr/>
          <a:lstStyle/>
          <a:p>
            <a:r>
              <a:rPr lang="en-US" dirty="0" smtClean="0"/>
              <a:t>The percent of students receiving a transfer level math placement increased from 5% prior to AB705 to 71% after AB 705 was implemented, a 132% increase in the number of students receiving a transfer level math placement</a:t>
            </a:r>
            <a:endParaRPr lang="en-US" dirty="0"/>
          </a:p>
        </p:txBody>
      </p:sp>
      <p:graphicFrame>
        <p:nvGraphicFramePr>
          <p:cNvPr id="4" name="Chart 3" title="hgfgfhgfhgfhgfh"/>
          <p:cNvGraphicFramePr/>
          <p:nvPr>
            <p:extLst/>
          </p:nvPr>
        </p:nvGraphicFramePr>
        <p:xfrm>
          <a:off x="1023668" y="2751825"/>
          <a:ext cx="6619336" cy="387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5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 705 Update – Transfer Level Math in First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98281"/>
            <a:ext cx="8596668" cy="3880773"/>
          </a:xfrm>
        </p:spPr>
        <p:txBody>
          <a:bodyPr/>
          <a:lstStyle/>
          <a:p>
            <a:r>
              <a:rPr lang="en-US" dirty="0" smtClean="0"/>
              <a:t>The percent of students receiving a transfer level math placement increased from 5% prior to AB705 to 71% after AB 705 was implemented, a 132% increase in the number of students receiving a transfer level math placement</a:t>
            </a:r>
            <a:endParaRPr lang="en-US" dirty="0"/>
          </a:p>
        </p:txBody>
      </p:sp>
      <p:graphicFrame>
        <p:nvGraphicFramePr>
          <p:cNvPr id="4" name="Chart 3" title="hgfgfhgfhgfhgfh"/>
          <p:cNvGraphicFramePr/>
          <p:nvPr>
            <p:extLst/>
          </p:nvPr>
        </p:nvGraphicFramePr>
        <p:xfrm>
          <a:off x="1023668" y="2751825"/>
          <a:ext cx="6619336" cy="387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41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Promise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Kirsten Colvey, Dean of Student Services and Student Success</a:t>
            </a:r>
          </a:p>
          <a:p>
            <a:r>
              <a:rPr lang="en-US" dirty="0" smtClean="0"/>
              <a:t>Soutsakhone Xayaphanthong, Counseling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8337" y="1885174"/>
            <a:ext cx="6727702" cy="429897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Free College Promise Program is a new opportunity for students starting with the high school graduating Class of 2019.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The Free College Promise Program allows a student </a:t>
            </a:r>
            <a:r>
              <a:rPr lang="en-US" sz="2000" dirty="0"/>
              <a:t>to </a:t>
            </a:r>
            <a:r>
              <a:rPr lang="en-US" sz="2000" dirty="0" smtClean="0"/>
              <a:t>attend college full-time</a:t>
            </a:r>
            <a:endParaRPr lang="en-US" sz="2000" dirty="0"/>
          </a:p>
          <a:p>
            <a:pPr lvl="1"/>
            <a:r>
              <a:rPr lang="en-US" sz="1800" dirty="0"/>
              <a:t>Earn an associates degree </a:t>
            </a:r>
            <a:endParaRPr lang="en-US" sz="1800" dirty="0" smtClean="0"/>
          </a:p>
          <a:p>
            <a:pPr lvl="1"/>
            <a:r>
              <a:rPr lang="en-US" sz="1800" dirty="0" smtClean="0"/>
              <a:t>Transfer </a:t>
            </a:r>
            <a:r>
              <a:rPr lang="en-US" sz="1800" dirty="0"/>
              <a:t>to a four-year university </a:t>
            </a:r>
            <a:endParaRPr lang="en-US" sz="1800" dirty="0" smtClean="0"/>
          </a:p>
          <a:p>
            <a:pPr lvl="1"/>
            <a:r>
              <a:rPr lang="en-US" sz="1800" dirty="0" smtClean="0"/>
              <a:t>Get </a:t>
            </a:r>
            <a:r>
              <a:rPr lang="en-US" sz="1800" dirty="0"/>
              <a:t>a career training </a:t>
            </a:r>
            <a:r>
              <a:rPr lang="en-US" sz="1800" dirty="0" smtClean="0"/>
              <a:t>certificate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37" y="363103"/>
            <a:ext cx="8203900" cy="9387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86" y="1429963"/>
            <a:ext cx="3129452" cy="2348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686" y="4034662"/>
            <a:ext cx="3129452" cy="23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41" y="49136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Benefits for Promise Students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92" y="1812160"/>
            <a:ext cx="6669396" cy="3880773"/>
          </a:xfrm>
        </p:spPr>
        <p:txBody>
          <a:bodyPr/>
          <a:lstStyle/>
          <a:p>
            <a:r>
              <a:rPr lang="en-US" sz="2000" dirty="0"/>
              <a:t>2 consecutive years of free tuition  </a:t>
            </a:r>
          </a:p>
          <a:p>
            <a:r>
              <a:rPr lang="en-US" sz="2000" dirty="0"/>
              <a:t>Free access to textbooks</a:t>
            </a:r>
          </a:p>
          <a:p>
            <a:r>
              <a:rPr lang="en-US" sz="2000" dirty="0"/>
              <a:t>Free access to a </a:t>
            </a:r>
            <a:r>
              <a:rPr lang="en-US" sz="2000" dirty="0" smtClean="0"/>
              <a:t>Chromebook rental</a:t>
            </a:r>
            <a:endParaRPr lang="en-US" sz="2000" dirty="0"/>
          </a:p>
          <a:p>
            <a:r>
              <a:rPr lang="en-US" sz="2000" dirty="0"/>
              <a:t>$</a:t>
            </a:r>
            <a:r>
              <a:rPr lang="en-US" sz="2000" dirty="0" smtClean="0"/>
              <a:t>300 per year </a:t>
            </a:r>
            <a:r>
              <a:rPr lang="en-US" sz="2000" dirty="0"/>
              <a:t>for college expenses</a:t>
            </a:r>
          </a:p>
          <a:p>
            <a:r>
              <a:rPr lang="en-US" sz="2000" dirty="0"/>
              <a:t>Priority B class registration </a:t>
            </a:r>
          </a:p>
          <a:p>
            <a:r>
              <a:rPr lang="en-US" sz="2000" dirty="0"/>
              <a:t>Individual student support and college advising</a:t>
            </a:r>
          </a:p>
          <a:p>
            <a:r>
              <a:rPr lang="en-US" sz="2000" dirty="0"/>
              <a:t>Opportunity for paid work experience</a:t>
            </a:r>
          </a:p>
          <a:p>
            <a:r>
              <a:rPr lang="en-US" sz="2000" dirty="0"/>
              <a:t>A </a:t>
            </a:r>
            <a:r>
              <a:rPr lang="en-US" sz="2000" dirty="0" smtClean="0"/>
              <a:t>summer </a:t>
            </a:r>
            <a:r>
              <a:rPr lang="en-US" sz="2000" dirty="0"/>
              <a:t>b</a:t>
            </a:r>
            <a:r>
              <a:rPr lang="en-US" sz="2000" dirty="0" smtClean="0"/>
              <a:t>ridge </a:t>
            </a:r>
            <a:r>
              <a:rPr lang="en-US" sz="2000" dirty="0"/>
              <a:t>program to help </a:t>
            </a:r>
            <a:r>
              <a:rPr lang="en-US" sz="2000" dirty="0" smtClean="0"/>
              <a:t>assist </a:t>
            </a:r>
            <a:r>
              <a:rPr lang="en-US" sz="2000" dirty="0"/>
              <a:t>transition from high school to college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439" y="1525673"/>
            <a:ext cx="3057872" cy="2057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439" y="3823137"/>
            <a:ext cx="3054508" cy="22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79" y="609600"/>
            <a:ext cx="9467776" cy="1320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Requirements for Promise Students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65" y="1793849"/>
            <a:ext cx="6897997" cy="460678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Attend a </a:t>
            </a:r>
            <a:r>
              <a:rPr lang="en-US" sz="2000" dirty="0"/>
              <a:t>summer bridge </a:t>
            </a:r>
            <a:r>
              <a:rPr lang="en-US" sz="2000" dirty="0" smtClean="0"/>
              <a:t>program</a:t>
            </a:r>
            <a:endParaRPr lang="en-US" sz="2000" dirty="0"/>
          </a:p>
          <a:p>
            <a:r>
              <a:rPr lang="en-US" sz="2000" dirty="0" smtClean="0"/>
              <a:t>Enroll in </a:t>
            </a:r>
            <a:r>
              <a:rPr lang="en-US" sz="2000" dirty="0"/>
              <a:t>and complete a minimum of 12 units each </a:t>
            </a:r>
            <a:r>
              <a:rPr lang="en-US" sz="2000" dirty="0" smtClean="0"/>
              <a:t>semester  </a:t>
            </a:r>
            <a:endParaRPr lang="en-US" sz="2000" dirty="0"/>
          </a:p>
          <a:p>
            <a:r>
              <a:rPr lang="en-US" sz="2000" dirty="0" smtClean="0"/>
              <a:t>Maintain a </a:t>
            </a:r>
            <a:r>
              <a:rPr lang="en-US" sz="2000" dirty="0"/>
              <a:t>minimum 2.0 GPA or above each </a:t>
            </a:r>
            <a:r>
              <a:rPr lang="en-US" sz="2000" dirty="0" smtClean="0"/>
              <a:t>semester</a:t>
            </a:r>
          </a:p>
          <a:p>
            <a:r>
              <a:rPr lang="en-US" sz="2000" dirty="0" smtClean="0"/>
              <a:t>Meet with </a:t>
            </a:r>
            <a:r>
              <a:rPr lang="en-US" sz="2000" dirty="0"/>
              <a:t>a counselor at least once each semester to update </a:t>
            </a:r>
            <a:r>
              <a:rPr lang="en-US" sz="2000" dirty="0" smtClean="0"/>
              <a:t>their </a:t>
            </a:r>
            <a:r>
              <a:rPr lang="en-US" sz="2000" dirty="0"/>
              <a:t>student </a:t>
            </a:r>
            <a:r>
              <a:rPr lang="en-US" sz="2000" dirty="0" smtClean="0"/>
              <a:t>educational plan </a:t>
            </a:r>
          </a:p>
          <a:p>
            <a:r>
              <a:rPr lang="en-US" sz="2000" dirty="0" smtClean="0"/>
              <a:t>Attend semester check-in meetings and submit progress reports for all enrolled classes </a:t>
            </a:r>
          </a:p>
          <a:p>
            <a:r>
              <a:rPr lang="en-US" sz="2000" dirty="0" smtClean="0"/>
              <a:t>Participate in at least one campus activity each semester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87140" y="2537180"/>
            <a:ext cx="3619062" cy="27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77334" y="1121979"/>
          <a:ext cx="6271906" cy="42680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402414">
                  <a:extLst>
                    <a:ext uri="{9D8B030D-6E8A-4147-A177-3AD203B41FA5}">
                      <a16:colId xmlns:a16="http://schemas.microsoft.com/office/drawing/2014/main" val="891560358"/>
                    </a:ext>
                  </a:extLst>
                </a:gridCol>
                <a:gridCol w="2132878">
                  <a:extLst>
                    <a:ext uri="{9D8B030D-6E8A-4147-A177-3AD203B41FA5}">
                      <a16:colId xmlns:a16="http://schemas.microsoft.com/office/drawing/2014/main" val="751029953"/>
                    </a:ext>
                  </a:extLst>
                </a:gridCol>
                <a:gridCol w="1736614">
                  <a:extLst>
                    <a:ext uri="{9D8B030D-6E8A-4147-A177-3AD203B41FA5}">
                      <a16:colId xmlns:a16="http://schemas.microsoft.com/office/drawing/2014/main" val="4286528066"/>
                    </a:ext>
                  </a:extLst>
                </a:gridCol>
              </a:tblGrid>
              <a:tr h="67529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Promise </a:t>
                      </a:r>
                      <a:r>
                        <a:rPr lang="en-US" sz="2800" dirty="0">
                          <a:effectLst/>
                        </a:rPr>
                        <a:t>Summer </a:t>
                      </a:r>
                      <a:r>
                        <a:rPr lang="en-US" sz="2800" dirty="0" smtClean="0">
                          <a:effectLst/>
                        </a:rPr>
                        <a:t>Bridge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Students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64232"/>
                  </a:ext>
                </a:extLst>
              </a:tr>
              <a:tr h="4219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9 - 11,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011176"/>
                  </a:ext>
                </a:extLst>
              </a:tr>
              <a:tr h="4427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16 - 18,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811521"/>
                  </a:ext>
                </a:extLst>
              </a:tr>
              <a:tr h="409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23 - 25,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8368898"/>
                  </a:ext>
                </a:extLst>
              </a:tr>
              <a:tr h="430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30 – August 1,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78800"/>
                  </a:ext>
                </a:extLst>
              </a:tr>
              <a:tr h="401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July 30 – August 1,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3:00 pm – 6:00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8704606"/>
                  </a:ext>
                </a:extLst>
              </a:tr>
              <a:tr h="4285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August 6 – 8,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9:00 am – 12:00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2695769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August 6 – 8, 2019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2:00 pm – 5:00 pm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4308509"/>
                  </a:ext>
                </a:extLst>
              </a:tr>
              <a:tr h="6213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Total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84847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216520" y="-800370"/>
            <a:ext cx="222263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753" y="3504451"/>
            <a:ext cx="3392666" cy="2546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5753" y="539557"/>
            <a:ext cx="3392666" cy="2546153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5048654" y="4280169"/>
            <a:ext cx="1507787" cy="1770435"/>
          </a:xfrm>
          <a:prstGeom prst="irregularSeal1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422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How Can You Help?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82824"/>
            <a:ext cx="5823674" cy="4433338"/>
          </a:xfrm>
        </p:spPr>
        <p:txBody>
          <a:bodyPr>
            <a:normAutofit/>
          </a:bodyPr>
          <a:lstStyle/>
          <a:p>
            <a:r>
              <a:rPr lang="en-US" dirty="0" smtClean="0"/>
              <a:t>Assist students with their academic success by submitting Mid-Semester Progress Reports through Starfish </a:t>
            </a:r>
          </a:p>
          <a:p>
            <a:pPr lvl="1"/>
            <a:r>
              <a:rPr lang="en-US" dirty="0"/>
              <a:t>Academic Progress</a:t>
            </a:r>
          </a:p>
          <a:p>
            <a:pPr lvl="1"/>
            <a:r>
              <a:rPr lang="en-US" dirty="0"/>
              <a:t>Attendance</a:t>
            </a:r>
          </a:p>
          <a:p>
            <a:pPr lvl="1"/>
            <a:r>
              <a:rPr lang="en-US" dirty="0"/>
              <a:t>Referrals for additional support services</a:t>
            </a:r>
          </a:p>
          <a:p>
            <a:pPr lvl="1"/>
            <a:r>
              <a:rPr lang="en-US" dirty="0"/>
              <a:t>Observations and concerns</a:t>
            </a:r>
          </a:p>
          <a:p>
            <a:pPr lvl="1"/>
            <a:r>
              <a:rPr lang="en-US" dirty="0" smtClean="0"/>
              <a:t>Use Canvas to raise automatic flags </a:t>
            </a:r>
          </a:p>
          <a:p>
            <a:pPr lvl="1"/>
            <a:r>
              <a:rPr lang="en-US" dirty="0" smtClean="0"/>
              <a:t>Kudos</a:t>
            </a:r>
            <a:r>
              <a:rPr lang="en-US" dirty="0"/>
              <a:t>!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Encourage the use of the Tutoring Center</a:t>
            </a:r>
          </a:p>
          <a:p>
            <a:r>
              <a:rPr lang="en-US" dirty="0" smtClean="0"/>
              <a:t>Utilize your best retention strategies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78" y="2160589"/>
            <a:ext cx="4166992" cy="31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Promise 2020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619" y="1826481"/>
            <a:ext cx="5644335" cy="44248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October 1, 2019 – January 31, 2020</a:t>
            </a:r>
          </a:p>
          <a:p>
            <a:pPr lvl="1"/>
            <a:r>
              <a:rPr lang="en-US" dirty="0"/>
              <a:t>Promise applications will open up for the graduating class of 2020 </a:t>
            </a:r>
            <a:endParaRPr lang="en-US" dirty="0" smtClean="0"/>
          </a:p>
          <a:p>
            <a:r>
              <a:rPr lang="en-US" dirty="0" smtClean="0"/>
              <a:t>February 2020 – April 2020</a:t>
            </a:r>
          </a:p>
          <a:p>
            <a:pPr lvl="1"/>
            <a:r>
              <a:rPr lang="en-US" dirty="0" smtClean="0"/>
              <a:t>Promise students will complete the matriculation process</a:t>
            </a:r>
          </a:p>
          <a:p>
            <a:r>
              <a:rPr lang="en-US" dirty="0" smtClean="0"/>
              <a:t>April 2020</a:t>
            </a:r>
          </a:p>
          <a:p>
            <a:pPr lvl="1"/>
            <a:r>
              <a:rPr lang="en-US" dirty="0" smtClean="0"/>
              <a:t>Priority  B registration begins </a:t>
            </a:r>
          </a:p>
          <a:p>
            <a:r>
              <a:rPr lang="en-US" dirty="0" smtClean="0"/>
              <a:t>July 2020 – August 2020</a:t>
            </a:r>
          </a:p>
          <a:p>
            <a:pPr lvl="1"/>
            <a:r>
              <a:rPr lang="en-US" dirty="0" smtClean="0"/>
              <a:t>All Promise students will participate in a summer bridge program</a:t>
            </a:r>
          </a:p>
          <a:p>
            <a:r>
              <a:rPr lang="en-US" dirty="0" smtClean="0"/>
              <a:t>August 2020</a:t>
            </a:r>
          </a:p>
          <a:p>
            <a:pPr lvl="1"/>
            <a:r>
              <a:rPr lang="en-US" dirty="0" smtClean="0"/>
              <a:t>Fall semester begins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949" y="2143341"/>
            <a:ext cx="3934828" cy="29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2428875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word </a:t>
            </a:r>
            <a:r>
              <a:rPr lang="en-US" dirty="0"/>
              <a:t>or phrase would best describe your summer break?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3209924"/>
            <a:ext cx="8596668" cy="283143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dirty="0" smtClean="0"/>
              <a:t>Respond at </a:t>
            </a:r>
            <a:r>
              <a:rPr lang="en-US" sz="3200" b="1" dirty="0" smtClean="0"/>
              <a:t>PollEv.com/kevinhoran986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Or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Text </a:t>
            </a:r>
            <a:r>
              <a:rPr lang="en-US" sz="3200" b="1" i="1" dirty="0" smtClean="0"/>
              <a:t>KevinHoran986</a:t>
            </a:r>
            <a:r>
              <a:rPr lang="en-US" sz="3200" dirty="0" smtClean="0"/>
              <a:t> to </a:t>
            </a:r>
            <a:r>
              <a:rPr lang="en-US" sz="3200" b="1" i="1" dirty="0" smtClean="0"/>
              <a:t>37607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3644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John Longville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SBCCD Board of Trustees, President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Bruce Baron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SBCCD Chancellor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77" y="581025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Commencement 2019</a:t>
            </a:r>
            <a:endParaRPr lang="en-US" dirty="0"/>
          </a:p>
        </p:txBody>
      </p:sp>
      <p:pic>
        <p:nvPicPr>
          <p:cNvPr id="4" name="Content Placeholder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3ED7221-389F-43E8-BC79-C680B5E7C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25" r="1" b="18838"/>
          <a:stretch/>
        </p:blipFill>
        <p:spPr>
          <a:xfrm>
            <a:off x="1100402" y="1512888"/>
            <a:ext cx="750358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974" y="2303950"/>
            <a:ext cx="8405029" cy="1646299"/>
          </a:xfrm>
        </p:spPr>
        <p:txBody>
          <a:bodyPr/>
          <a:lstStyle/>
          <a:p>
            <a:r>
              <a:rPr lang="en-US" b="1" dirty="0" smtClean="0">
                <a:latin typeface="Tempus Sans ITC" panose="04020404030D07020202" pitchFamily="82" charset="0"/>
              </a:rPr>
              <a:t>Accreditation Mania</a:t>
            </a:r>
            <a:endParaRPr lang="en-US" b="1" dirty="0">
              <a:latin typeface="Tempus Sans ITC" panose="04020404030D070202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6936" y="4251960"/>
            <a:ext cx="616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Dr. Keith Wurtz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3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new Classified Employees!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591" y="1474789"/>
            <a:ext cx="8116411" cy="3880773"/>
          </a:xfrm>
        </p:spPr>
        <p:txBody>
          <a:bodyPr>
            <a:normAutofit/>
          </a:bodyPr>
          <a:lstStyle/>
          <a:p>
            <a:r>
              <a:rPr lang="en-US" sz="2000" dirty="0"/>
              <a:t>Alexa </a:t>
            </a:r>
            <a:r>
              <a:rPr lang="en-US" sz="2000" dirty="0" err="1"/>
              <a:t>Aslanian</a:t>
            </a:r>
            <a:r>
              <a:rPr lang="en-US" sz="2000" dirty="0"/>
              <a:t>, Student Services Technician I, DSPS</a:t>
            </a:r>
          </a:p>
          <a:p>
            <a:r>
              <a:rPr lang="en-US" sz="2000" dirty="0"/>
              <a:t>Belinda </a:t>
            </a:r>
            <a:r>
              <a:rPr lang="en-US" sz="2000" dirty="0" err="1"/>
              <a:t>Navarette</a:t>
            </a:r>
            <a:r>
              <a:rPr lang="en-US" sz="2000" dirty="0"/>
              <a:t>, Admissions and Records Technician</a:t>
            </a:r>
          </a:p>
          <a:p>
            <a:r>
              <a:rPr lang="en-US" sz="2000" dirty="0"/>
              <a:t>Diana </a:t>
            </a:r>
            <a:r>
              <a:rPr lang="en-US" sz="2000" dirty="0" err="1"/>
              <a:t>Vaichis</a:t>
            </a:r>
            <a:r>
              <a:rPr lang="en-US" sz="2000" dirty="0"/>
              <a:t>, Research Analyst</a:t>
            </a:r>
          </a:p>
          <a:p>
            <a:r>
              <a:rPr lang="en-US" sz="2000" dirty="0"/>
              <a:t>Kenneth Byrnes, Lab Tech, Physics</a:t>
            </a:r>
          </a:p>
          <a:p>
            <a:r>
              <a:rPr lang="en-US" sz="2000" dirty="0"/>
              <a:t>Mary Scott, Child Development Teacher</a:t>
            </a:r>
          </a:p>
          <a:p>
            <a:r>
              <a:rPr lang="en-US" sz="2000" dirty="0"/>
              <a:t>Susan Burdick, Child Development Assistant</a:t>
            </a:r>
          </a:p>
          <a:p>
            <a:r>
              <a:rPr lang="en-US" sz="2000" dirty="0" err="1"/>
              <a:t>Terquoia</a:t>
            </a:r>
            <a:r>
              <a:rPr lang="en-US" sz="2000" dirty="0"/>
              <a:t> Cain, Child Development Teacher</a:t>
            </a:r>
          </a:p>
          <a:p>
            <a:r>
              <a:rPr lang="en-US" sz="2000" dirty="0"/>
              <a:t>Troy Hall, Senior Student Services Technician, EOPS</a:t>
            </a:r>
          </a:p>
          <a:p>
            <a:r>
              <a:rPr lang="en-US" sz="2000" dirty="0"/>
              <a:t>Yvonne </a:t>
            </a:r>
            <a:r>
              <a:rPr lang="en-US" sz="2000" dirty="0" err="1"/>
              <a:t>Oliveras</a:t>
            </a:r>
            <a:r>
              <a:rPr lang="en-US" sz="2000" dirty="0"/>
              <a:t>, Research Analyst</a:t>
            </a:r>
          </a:p>
        </p:txBody>
      </p:sp>
    </p:spTree>
    <p:extLst>
      <p:ext uri="{BB962C8B-B14F-4D97-AF65-F5344CB8AC3E}">
        <p14:creationId xmlns:p14="http://schemas.microsoft.com/office/powerpoint/2010/main" val="23215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288F-04B8-4809-9E6D-B9534D91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Welcome new Faculty!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0D064-51B6-4019-AA7F-FD8A3A359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519" y="1627189"/>
            <a:ext cx="7649483" cy="3880773"/>
          </a:xfrm>
        </p:spPr>
        <p:txBody>
          <a:bodyPr>
            <a:normAutofit/>
          </a:bodyPr>
          <a:lstStyle/>
          <a:p>
            <a:r>
              <a:rPr lang="en-US" sz="2000" dirty="0"/>
              <a:t>Paul Jacques, Theater Arts</a:t>
            </a:r>
          </a:p>
          <a:p>
            <a:r>
              <a:rPr lang="en-US" sz="2000" dirty="0"/>
              <a:t>Shirley Juan, Math</a:t>
            </a:r>
          </a:p>
          <a:p>
            <a:r>
              <a:rPr lang="en-US" sz="2000" dirty="0"/>
              <a:t>Joshua Robles, Math</a:t>
            </a:r>
          </a:p>
          <a:p>
            <a:r>
              <a:rPr lang="en-US" sz="2000" dirty="0"/>
              <a:t>Lauren Bond, English</a:t>
            </a:r>
          </a:p>
          <a:p>
            <a:r>
              <a:rPr lang="en-US" sz="2000" dirty="0"/>
              <a:t>Chloe De los </a:t>
            </a:r>
            <a:r>
              <a:rPr lang="en-US" sz="2000" dirty="0" err="1"/>
              <a:t>Reyos</a:t>
            </a:r>
            <a:r>
              <a:rPr lang="en-US" sz="2000" dirty="0"/>
              <a:t>, English</a:t>
            </a:r>
          </a:p>
          <a:p>
            <a:r>
              <a:rPr lang="en-US" sz="2000" dirty="0"/>
              <a:t>Isidro Zepeda, English</a:t>
            </a:r>
          </a:p>
          <a:p>
            <a:r>
              <a:rPr lang="en-US" sz="2000" dirty="0"/>
              <a:t>Ashley Hayes, English</a:t>
            </a:r>
          </a:p>
          <a:p>
            <a:r>
              <a:rPr lang="en-US" sz="2000" dirty="0"/>
              <a:t>John Grounds, EMS</a:t>
            </a:r>
          </a:p>
        </p:txBody>
      </p:sp>
    </p:spTree>
    <p:extLst>
      <p:ext uri="{BB962C8B-B14F-4D97-AF65-F5344CB8AC3E}">
        <p14:creationId xmlns:p14="http://schemas.microsoft.com/office/powerpoint/2010/main" val="32112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193A1-71DD-4004-8E95-AF54A718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Welcome new Managers!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5D223-E3EF-435E-AE90-C3F7E72D4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02" y="1930400"/>
            <a:ext cx="8077500" cy="3880773"/>
          </a:xfrm>
        </p:spPr>
        <p:txBody>
          <a:bodyPr>
            <a:normAutofit/>
          </a:bodyPr>
          <a:lstStyle/>
          <a:p>
            <a:r>
              <a:rPr lang="en-US" sz="1900" dirty="0"/>
              <a:t>Gio Sosa, </a:t>
            </a:r>
            <a:r>
              <a:rPr lang="en-US" sz="1900" dirty="0" smtClean="0"/>
              <a:t>Dean, Institutional Effective, Research and Planning (IERP)</a:t>
            </a:r>
            <a:endParaRPr lang="en-US" sz="1900" dirty="0"/>
          </a:p>
          <a:p>
            <a:r>
              <a:rPr lang="en-US" sz="1900" dirty="0"/>
              <a:t>June Yamamoto, Interim </a:t>
            </a:r>
            <a:r>
              <a:rPr lang="en-US" sz="1900" dirty="0" smtClean="0"/>
              <a:t>Dean, Letters, Arts and Mathematics (LAM)</a:t>
            </a:r>
            <a:endParaRPr lang="en-US" sz="1900" dirty="0"/>
          </a:p>
          <a:p>
            <a:r>
              <a:rPr lang="en-US" sz="1900" dirty="0"/>
              <a:t>Marty Milligan, </a:t>
            </a:r>
            <a:r>
              <a:rPr lang="en-US" sz="1900" dirty="0" smtClean="0"/>
              <a:t>Director, Disabled Students Program &amp; Services (DSPS)</a:t>
            </a:r>
            <a:endParaRPr lang="en-US" sz="1900" dirty="0"/>
          </a:p>
          <a:p>
            <a:r>
              <a:rPr lang="en-US" sz="1900" dirty="0"/>
              <a:t>Melissa </a:t>
            </a:r>
            <a:r>
              <a:rPr lang="en-US" sz="1900" dirty="0" err="1"/>
              <a:t>Oshman</a:t>
            </a:r>
            <a:r>
              <a:rPr lang="en-US" sz="1900" dirty="0"/>
              <a:t>, </a:t>
            </a:r>
            <a:r>
              <a:rPr lang="en-US" sz="1900" dirty="0" smtClean="0"/>
              <a:t>Director, </a:t>
            </a:r>
            <a:r>
              <a:rPr lang="en-US" sz="1900" dirty="0"/>
              <a:t>Technology Services</a:t>
            </a:r>
          </a:p>
          <a:p>
            <a:r>
              <a:rPr lang="en-US" sz="1900" dirty="0"/>
              <a:t>Michelle Riggs, </a:t>
            </a:r>
            <a:r>
              <a:rPr lang="en-US" sz="1900" dirty="0" smtClean="0"/>
              <a:t>Director, </a:t>
            </a:r>
            <a:r>
              <a:rPr lang="en-US" sz="1900" dirty="0"/>
              <a:t>Institutional Advancement</a:t>
            </a:r>
          </a:p>
        </p:txBody>
      </p:sp>
    </p:spTree>
    <p:extLst>
      <p:ext uri="{BB962C8B-B14F-4D97-AF65-F5344CB8AC3E}">
        <p14:creationId xmlns:p14="http://schemas.microsoft.com/office/powerpoint/2010/main" val="7509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Crafton Hills College Foundation</a:t>
            </a:r>
            <a:br>
              <a:rPr lang="en-US" dirty="0" smtClean="0"/>
            </a:br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Anniversary Endowment Challenge</a:t>
            </a:r>
            <a:endParaRPr lang="en-US" dirty="0"/>
          </a:p>
        </p:txBody>
      </p:sp>
      <p:pic>
        <p:nvPicPr>
          <p:cNvPr id="1026" name="Picture 2" descr="#TeamCraft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29" y="1778000"/>
            <a:ext cx="4759478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1556-58C9-4B73-A9B1-0630EDA2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Financial Contributions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5E3811-6F2A-4670-B305-AC1A50871FA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7863" y="1530626"/>
          <a:ext cx="8596312" cy="451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23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32">
      <a:dk1>
        <a:srgbClr val="2C2C2C"/>
      </a:dk1>
      <a:lt1>
        <a:srgbClr val="FFFFFF"/>
      </a:lt1>
      <a:dk2>
        <a:srgbClr val="03663B"/>
      </a:dk2>
      <a:lt2>
        <a:srgbClr val="F2F2F2"/>
      </a:lt2>
      <a:accent1>
        <a:srgbClr val="03663B"/>
      </a:accent1>
      <a:accent2>
        <a:srgbClr val="FFC000"/>
      </a:accent2>
      <a:accent3>
        <a:srgbClr val="08CC78"/>
      </a:accent3>
      <a:accent4>
        <a:srgbClr val="C04908"/>
      </a:accent4>
      <a:accent5>
        <a:srgbClr val="2C2C2C"/>
      </a:accent5>
      <a:accent6>
        <a:srgbClr val="F56617"/>
      </a:accent6>
      <a:hlink>
        <a:srgbClr val="005DBA"/>
      </a:hlink>
      <a:folHlink>
        <a:srgbClr val="6C606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2433</TotalTime>
  <Words>1310</Words>
  <Application>Microsoft Office PowerPoint</Application>
  <PresentationFormat>Widescreen</PresentationFormat>
  <Paragraphs>305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Assistant Regular</vt:lpstr>
      <vt:lpstr>Calibri</vt:lpstr>
      <vt:lpstr>Cormorant Garamond Bold</vt:lpstr>
      <vt:lpstr>Tempus Sans ITC</vt:lpstr>
      <vt:lpstr>Trebuchet MS</vt:lpstr>
      <vt:lpstr>Wingdings 3</vt:lpstr>
      <vt:lpstr>Facet</vt:lpstr>
      <vt:lpstr>Fall 2019 In-Service Welcome</vt:lpstr>
      <vt:lpstr>PowerPoint Presentation</vt:lpstr>
      <vt:lpstr>Kevin Horan</vt:lpstr>
      <vt:lpstr>What word or phrase would best describe your summer break?</vt:lpstr>
      <vt:lpstr>Welcome new Classified Employees!</vt:lpstr>
      <vt:lpstr>Welcome new Faculty!</vt:lpstr>
      <vt:lpstr>Welcome new Managers!</vt:lpstr>
      <vt:lpstr>Crafton Hills College Foundation 50th Anniversary Endowment Challenge</vt:lpstr>
      <vt:lpstr>Foundation Financial Contributions</vt:lpstr>
      <vt:lpstr>Foundation Financial Investments</vt:lpstr>
      <vt:lpstr>How the Foundation Supports Crafton</vt:lpstr>
      <vt:lpstr>#TeamCrafton</vt:lpstr>
      <vt:lpstr>#TeamCrafton</vt:lpstr>
      <vt:lpstr>50th Anniversary Endowment Challenge $1,000,000 by Fall 2022</vt:lpstr>
      <vt:lpstr>Collective Impact Potential</vt:lpstr>
      <vt:lpstr>The Golden Gate Bridge</vt:lpstr>
      <vt:lpstr>Mark McConnell</vt:lpstr>
      <vt:lpstr>Brandice Mello</vt:lpstr>
      <vt:lpstr>Tyrone Ross</vt:lpstr>
      <vt:lpstr>Mike Strong</vt:lpstr>
      <vt:lpstr>Administrative Services Update</vt:lpstr>
      <vt:lpstr>Capital Improvements</vt:lpstr>
      <vt:lpstr>Security, Safety, and Emergency Prep</vt:lpstr>
      <vt:lpstr>Techno-Talk</vt:lpstr>
      <vt:lpstr>PowerPoint Presentation</vt:lpstr>
      <vt:lpstr>Technology Problems?  We’re here to help…</vt:lpstr>
      <vt:lpstr>Keith Wurtz</vt:lpstr>
      <vt:lpstr>The RFTES for summer has increased from 393 in Summer 2017 to 504 in Summer 2019, a 28% increase </vt:lpstr>
      <vt:lpstr>The FTES/FTEF Ratio (Efficiency) for summer has increased from 12.69 in Summer 2017 to 14.78 in Summer 2019, a 16% increase </vt:lpstr>
      <vt:lpstr>Instructional Objectives for 2019-2020</vt:lpstr>
      <vt:lpstr>AB 705 Update – Placements</vt:lpstr>
      <vt:lpstr>AB 705 Update – Transfer Level Math in First Year</vt:lpstr>
      <vt:lpstr>Promise Update</vt:lpstr>
      <vt:lpstr>PowerPoint Presentation</vt:lpstr>
      <vt:lpstr>Benefits for Promise Students</vt:lpstr>
      <vt:lpstr>Requirements for Promise Students</vt:lpstr>
      <vt:lpstr>PowerPoint Presentation</vt:lpstr>
      <vt:lpstr>How Can You Help?</vt:lpstr>
      <vt:lpstr>Promise 2020</vt:lpstr>
      <vt:lpstr>John Longville</vt:lpstr>
      <vt:lpstr>Bruce Baron</vt:lpstr>
      <vt:lpstr>Commencement 2019</vt:lpstr>
      <vt:lpstr>Accreditation Mania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Hoffmann, Donna J</dc:creator>
  <cp:lastModifiedBy>Horan, Kevin</cp:lastModifiedBy>
  <cp:revision>72</cp:revision>
  <cp:lastPrinted>2019-01-09T21:22:30Z</cp:lastPrinted>
  <dcterms:created xsi:type="dcterms:W3CDTF">2017-01-05T21:44:48Z</dcterms:created>
  <dcterms:modified xsi:type="dcterms:W3CDTF">2019-08-15T21:15:31Z</dcterms:modified>
</cp:coreProperties>
</file>