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2" r:id="rId2"/>
    <p:sldId id="275" r:id="rId3"/>
    <p:sldId id="280" r:id="rId4"/>
    <p:sldId id="273" r:id="rId5"/>
    <p:sldId id="274" r:id="rId6"/>
    <p:sldId id="277" r:id="rId7"/>
    <p:sldId id="276" r:id="rId8"/>
    <p:sldId id="279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4B54"/>
    <a:srgbClr val="CC6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5946" autoAdjust="0"/>
  </p:normalViewPr>
  <p:slideViewPr>
    <p:cSldViewPr snapToGrid="0">
      <p:cViewPr varScale="1">
        <p:scale>
          <a:sx n="64" d="100"/>
          <a:sy n="64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EF71E-4D68-4FF6-B181-BF1695D32C71}" type="datetimeFigureOut">
              <a:rPr lang="en-US" smtClean="0"/>
              <a:t>8/10/2018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8878E-3EDD-458B-8F71-791EA61F51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39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Degrees and Certificates: 825 in 2012-13 vs 1003 in 2017-18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878E-3EDD-458B-8F71-791EA61F514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42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878E-3EDD-458B-8F71-791EA61F514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4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B16-0213-4536-9BEA-E869545F515A}" type="datetimeFigureOut">
              <a:rPr lang="en-US" smtClean="0"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0996-46AC-4450-A9E8-49FB9692F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637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B16-0213-4536-9BEA-E869545F515A}" type="datetimeFigureOut">
              <a:rPr lang="en-US" smtClean="0"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0996-46AC-4450-A9E8-49FB9692F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6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B16-0213-4536-9BEA-E869545F515A}" type="datetimeFigureOut">
              <a:rPr lang="en-US" smtClean="0"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0996-46AC-4450-A9E8-49FB9692FE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224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B16-0213-4536-9BEA-E869545F515A}" type="datetimeFigureOut">
              <a:rPr lang="en-US" smtClean="0"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0996-46AC-4450-A9E8-49FB9692F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17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B16-0213-4536-9BEA-E869545F515A}" type="datetimeFigureOut">
              <a:rPr lang="en-US" smtClean="0"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0996-46AC-4450-A9E8-49FB9692FE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2914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B16-0213-4536-9BEA-E869545F515A}" type="datetimeFigureOut">
              <a:rPr lang="en-US" smtClean="0"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0996-46AC-4450-A9E8-49FB9692F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94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B16-0213-4536-9BEA-E869545F515A}" type="datetimeFigureOut">
              <a:rPr lang="en-US" smtClean="0"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0996-46AC-4450-A9E8-49FB9692F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85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B16-0213-4536-9BEA-E869545F515A}" type="datetimeFigureOut">
              <a:rPr lang="en-US" smtClean="0"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0996-46AC-4450-A9E8-49FB9692F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3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B16-0213-4536-9BEA-E869545F515A}" type="datetimeFigureOut">
              <a:rPr lang="en-US" smtClean="0"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0996-46AC-4450-A9E8-49FB9692F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10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B16-0213-4536-9BEA-E869545F515A}" type="datetimeFigureOut">
              <a:rPr lang="en-US" smtClean="0"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0996-46AC-4450-A9E8-49FB9692F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4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B16-0213-4536-9BEA-E869545F515A}" type="datetimeFigureOut">
              <a:rPr lang="en-US" smtClean="0"/>
              <a:t>8/10/2018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0996-46AC-4450-A9E8-49FB9692F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B16-0213-4536-9BEA-E869545F515A}" type="datetimeFigureOut">
              <a:rPr lang="en-US" smtClean="0"/>
              <a:t>8/10/2018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0996-46AC-4450-A9E8-49FB9692F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88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B16-0213-4536-9BEA-E869545F515A}" type="datetimeFigureOut">
              <a:rPr lang="en-US" smtClean="0"/>
              <a:t>8/10/2018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0996-46AC-4450-A9E8-49FB9692F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42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B16-0213-4536-9BEA-E869545F515A}" type="datetimeFigureOut">
              <a:rPr lang="en-US" smtClean="0"/>
              <a:t>8/10/2018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0996-46AC-4450-A9E8-49FB9692F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79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B16-0213-4536-9BEA-E869545F515A}" type="datetimeFigureOut">
              <a:rPr lang="en-US" smtClean="0"/>
              <a:t>8/10/2018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0996-46AC-4450-A9E8-49FB9692F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CB16-0213-4536-9BEA-E869545F515A}" type="datetimeFigureOut">
              <a:rPr lang="en-US" smtClean="0"/>
              <a:t>8/10/2018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0996-46AC-4450-A9E8-49FB9692F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5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FCB16-0213-4536-9BEA-E869545F515A}" type="datetimeFigureOut">
              <a:rPr lang="en-US" smtClean="0"/>
              <a:t>8/10/2018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F0A0996-46AC-4450-A9E8-49FB9692F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6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rot="16200000">
            <a:off x="7104045" y="3967909"/>
            <a:ext cx="9055865" cy="1120046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Crafton Hills College Update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63000" y="5637262"/>
            <a:ext cx="7766936" cy="109689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In-Service Day - Fall 2018</a:t>
            </a:r>
            <a:endParaRPr lang="en-US" sz="36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 rot="16200000">
            <a:off x="-3841805" y="3899052"/>
            <a:ext cx="8348951" cy="9254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Crafton Hills College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696" y="0"/>
            <a:ext cx="3590862" cy="92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4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485" y="356212"/>
            <a:ext cx="8596668" cy="965812"/>
          </a:xfrm>
        </p:spPr>
        <p:txBody>
          <a:bodyPr/>
          <a:lstStyle/>
          <a:p>
            <a:r>
              <a:rPr lang="en-US" dirty="0" smtClean="0"/>
              <a:t>Welcome New Employees!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23" y="1432193"/>
            <a:ext cx="11369407" cy="5221995"/>
          </a:xfrm>
        </p:spPr>
        <p:txBody>
          <a:bodyPr numCol="2">
            <a:noAutofit/>
          </a:bodyPr>
          <a:lstStyle/>
          <a:p>
            <a:r>
              <a:rPr lang="en-US" sz="2400" dirty="0"/>
              <a:t>Audre Levy, Interim </a:t>
            </a:r>
            <a:r>
              <a:rPr lang="en-US" sz="2400" dirty="0" smtClean="0"/>
              <a:t>President</a:t>
            </a:r>
            <a:endParaRPr lang="en-US" sz="2400" dirty="0"/>
          </a:p>
          <a:p>
            <a:r>
              <a:rPr lang="en-US" sz="2400" dirty="0" smtClean="0"/>
              <a:t>Monique </a:t>
            </a:r>
            <a:r>
              <a:rPr lang="en-US" sz="2400" dirty="0"/>
              <a:t>Ware, Job Developer </a:t>
            </a:r>
            <a:endParaRPr lang="en-US" sz="2400" dirty="0" smtClean="0"/>
          </a:p>
          <a:p>
            <a:r>
              <a:rPr lang="en-US" sz="2400" dirty="0" smtClean="0"/>
              <a:t>Regina </a:t>
            </a:r>
            <a:r>
              <a:rPr lang="en-US" sz="2400" dirty="0" err="1"/>
              <a:t>Pinedo</a:t>
            </a:r>
            <a:r>
              <a:rPr lang="en-US" sz="2400" dirty="0"/>
              <a:t>, Custodian </a:t>
            </a:r>
            <a:r>
              <a:rPr lang="en-US" sz="2400" dirty="0" smtClean="0"/>
              <a:t>I</a:t>
            </a:r>
            <a:endParaRPr lang="en-US" sz="2400" dirty="0"/>
          </a:p>
          <a:p>
            <a:r>
              <a:rPr lang="en-US" sz="2400" dirty="0"/>
              <a:t>Raquel Rivera, Custodian </a:t>
            </a:r>
            <a:r>
              <a:rPr lang="en-US" sz="2400" dirty="0" smtClean="0"/>
              <a:t>I</a:t>
            </a:r>
            <a:endParaRPr lang="en-US" sz="2400" dirty="0"/>
          </a:p>
          <a:p>
            <a:r>
              <a:rPr lang="en-US" sz="2400" dirty="0"/>
              <a:t>Vincent </a:t>
            </a:r>
            <a:r>
              <a:rPr lang="en-US" sz="2400" dirty="0" err="1"/>
              <a:t>Adame</a:t>
            </a:r>
            <a:r>
              <a:rPr lang="en-US" sz="2400" dirty="0"/>
              <a:t>, Custodian </a:t>
            </a:r>
            <a:r>
              <a:rPr lang="en-US" sz="2400" dirty="0" smtClean="0"/>
              <a:t>I</a:t>
            </a:r>
            <a:endParaRPr lang="en-US" sz="2400" dirty="0"/>
          </a:p>
          <a:p>
            <a:r>
              <a:rPr lang="en-US" sz="2400" dirty="0"/>
              <a:t>Kellori “Kelli” Dower, Dean, </a:t>
            </a:r>
            <a:r>
              <a:rPr lang="en-US" sz="2400" dirty="0" smtClean="0"/>
              <a:t>LAM</a:t>
            </a:r>
            <a:endParaRPr lang="en-US" sz="2400" dirty="0"/>
          </a:p>
          <a:p>
            <a:r>
              <a:rPr lang="en-US" sz="2400" dirty="0" smtClean="0"/>
              <a:t>Christopher </a:t>
            </a:r>
            <a:r>
              <a:rPr lang="en-US" sz="2400" dirty="0" err="1" smtClean="0"/>
              <a:t>Olivera</a:t>
            </a:r>
            <a:r>
              <a:rPr lang="en-US" sz="2400" dirty="0" smtClean="0"/>
              <a:t>, Microbiology</a:t>
            </a:r>
          </a:p>
          <a:p>
            <a:r>
              <a:rPr lang="en-US" sz="2400" dirty="0" smtClean="0"/>
              <a:t>Krista Ivy, Librarian</a:t>
            </a:r>
          </a:p>
          <a:p>
            <a:r>
              <a:rPr lang="en-US" sz="2400" dirty="0" smtClean="0"/>
              <a:t>Frank Madrid, Computer Science faculty</a:t>
            </a:r>
          </a:p>
          <a:p>
            <a:r>
              <a:rPr lang="en-US" sz="2400" dirty="0" smtClean="0"/>
              <a:t>Ali </a:t>
            </a:r>
            <a:r>
              <a:rPr lang="en-US" sz="2400" dirty="0" err="1" smtClean="0"/>
              <a:t>Raventos</a:t>
            </a:r>
            <a:r>
              <a:rPr lang="en-US" sz="2400" dirty="0" smtClean="0"/>
              <a:t>, Admissions and Records Technician </a:t>
            </a:r>
          </a:p>
          <a:p>
            <a:r>
              <a:rPr lang="en-US" sz="2400" dirty="0" smtClean="0"/>
              <a:t>Iris Kern-Foster, Digital </a:t>
            </a:r>
            <a:r>
              <a:rPr lang="en-US" sz="2400" smtClean="0"/>
              <a:t>Media Faculty</a:t>
            </a:r>
            <a:endParaRPr lang="en-US" sz="2400" dirty="0" smtClean="0"/>
          </a:p>
          <a:p>
            <a:r>
              <a:rPr lang="en-US" sz="2400" dirty="0" err="1" smtClean="0"/>
              <a:t>Maita</a:t>
            </a:r>
            <a:r>
              <a:rPr lang="en-US" sz="2400" dirty="0" smtClean="0"/>
              <a:t> </a:t>
            </a:r>
            <a:r>
              <a:rPr lang="en-US" sz="2400" dirty="0" err="1"/>
              <a:t>Dawang</a:t>
            </a:r>
            <a:r>
              <a:rPr lang="en-US" sz="2400" dirty="0"/>
              <a:t>, Student Services Technician I, </a:t>
            </a:r>
            <a:r>
              <a:rPr lang="en-US" sz="2400" dirty="0" smtClean="0"/>
              <a:t>EOPS 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 rot="21017531">
            <a:off x="7006728" y="3690650"/>
            <a:ext cx="5409282" cy="313980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7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rot="16200000">
            <a:off x="7104045" y="3967909"/>
            <a:ext cx="9055865" cy="1120046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Crafton Hills College Update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63000" y="5637262"/>
            <a:ext cx="7766936" cy="109689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In-Service Day - Fall 2018</a:t>
            </a:r>
            <a:endParaRPr lang="en-US" sz="36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 rot="16200000">
            <a:off x="-3841805" y="3899052"/>
            <a:ext cx="8348951" cy="9254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Crafton Hills College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696" y="0"/>
            <a:ext cx="3590862" cy="92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9542"/>
          </a:xfrm>
        </p:spPr>
        <p:txBody>
          <a:bodyPr/>
          <a:lstStyle/>
          <a:p>
            <a:r>
              <a:rPr lang="en-US" dirty="0" smtClean="0"/>
              <a:t>Fall 2018 Campus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22023"/>
            <a:ext cx="8852256" cy="524402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Enrollment</a:t>
            </a:r>
          </a:p>
          <a:p>
            <a:pPr lvl="1"/>
            <a:r>
              <a:rPr lang="en-US" sz="2400" dirty="0" smtClean="0"/>
              <a:t>Exceeded our 2017-18 Enrollment Target, grew 1.7%</a:t>
            </a:r>
          </a:p>
          <a:p>
            <a:pPr lvl="1"/>
            <a:r>
              <a:rPr lang="en-US" sz="2400" dirty="0" smtClean="0"/>
              <a:t>2018-19 Enrollment Target = +1.5% = 4,587 RFTES </a:t>
            </a:r>
          </a:p>
          <a:p>
            <a:pPr lvl="1"/>
            <a:r>
              <a:rPr lang="en-US" sz="2400" dirty="0" smtClean="0"/>
              <a:t>Summer 2018 +19.3% over 2017</a:t>
            </a:r>
          </a:p>
          <a:p>
            <a:pPr lvl="1"/>
            <a:r>
              <a:rPr lang="en-US" sz="2400" dirty="0" smtClean="0"/>
              <a:t>Fall 2018 is tracking +2.0% over 2017</a:t>
            </a:r>
          </a:p>
          <a:p>
            <a:r>
              <a:rPr lang="en-US" sz="2800" dirty="0" smtClean="0"/>
              <a:t>Degrees and Certificates Awarded</a:t>
            </a:r>
          </a:p>
          <a:p>
            <a:pPr lvl="1"/>
            <a:r>
              <a:rPr lang="en-US" sz="2400" dirty="0" smtClean="0"/>
              <a:t>Increased by 22% in last 5 years</a:t>
            </a:r>
            <a:endParaRPr lang="en-US" sz="2400" dirty="0"/>
          </a:p>
          <a:p>
            <a:r>
              <a:rPr lang="en-US" sz="2800" dirty="0" smtClean="0"/>
              <a:t>Increased FTES/FTEF efficiency by 1.1%</a:t>
            </a:r>
          </a:p>
          <a:p>
            <a:endParaRPr lang="en-US" sz="2400" dirty="0" smtClean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Teardrop 6"/>
          <p:cNvSpPr/>
          <p:nvPr/>
        </p:nvSpPr>
        <p:spPr>
          <a:xfrm>
            <a:off x="7345414" y="2111565"/>
            <a:ext cx="5376232" cy="4946574"/>
          </a:xfrm>
          <a:prstGeom prst="teardrop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Happening in 2018-19?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8125"/>
            <a:ext cx="8720054" cy="5144877"/>
          </a:xfrm>
        </p:spPr>
        <p:txBody>
          <a:bodyPr>
            <a:noAutofit/>
          </a:bodyPr>
          <a:lstStyle/>
          <a:p>
            <a:r>
              <a:rPr lang="en-US" sz="2800" dirty="0" smtClean="0"/>
              <a:t>Non-Credit (min. target 29 FTES)</a:t>
            </a:r>
            <a:endParaRPr lang="en-US" sz="2800" dirty="0"/>
          </a:p>
          <a:p>
            <a:pPr lvl="1"/>
            <a:r>
              <a:rPr lang="en-US" sz="2400" dirty="0"/>
              <a:t>Primary areas: 2018-19</a:t>
            </a:r>
          </a:p>
          <a:p>
            <a:pPr lvl="2"/>
            <a:r>
              <a:rPr lang="en-US" sz="2000" dirty="0"/>
              <a:t>Wildland Fire</a:t>
            </a:r>
          </a:p>
          <a:p>
            <a:pPr lvl="2"/>
            <a:r>
              <a:rPr lang="en-US" sz="2000" dirty="0"/>
              <a:t>Job </a:t>
            </a:r>
            <a:r>
              <a:rPr lang="en-US" sz="2000" dirty="0" smtClean="0"/>
              <a:t>Readiness Certificate</a:t>
            </a:r>
            <a:endParaRPr lang="en-US" sz="2000" dirty="0"/>
          </a:p>
          <a:p>
            <a:r>
              <a:rPr lang="en-US" sz="2800" dirty="0" smtClean="0"/>
              <a:t>College Promise</a:t>
            </a:r>
          </a:p>
          <a:p>
            <a:r>
              <a:rPr lang="en-US" sz="2800" dirty="0" smtClean="0"/>
              <a:t>Grants</a:t>
            </a:r>
            <a:endParaRPr lang="en-US" sz="2800" dirty="0"/>
          </a:p>
          <a:p>
            <a:pPr lvl="1"/>
            <a:r>
              <a:rPr lang="en-US" sz="2400" dirty="0" smtClean="0"/>
              <a:t>San </a:t>
            </a:r>
            <a:r>
              <a:rPr lang="en-US" sz="2400" dirty="0"/>
              <a:t>Manuel </a:t>
            </a:r>
            <a:r>
              <a:rPr lang="en-US" sz="2400" dirty="0" err="1" smtClean="0"/>
              <a:t>iSeek</a:t>
            </a:r>
            <a:r>
              <a:rPr lang="en-US" sz="2400" dirty="0" smtClean="0"/>
              <a:t> $303.5K (90 students at 92% success rate), </a:t>
            </a:r>
            <a:r>
              <a:rPr lang="en-US" sz="2400" dirty="0"/>
              <a:t>VRC $100K,</a:t>
            </a:r>
            <a:r>
              <a:rPr lang="en-US" sz="2400" dirty="0" smtClean="0"/>
              <a:t> AVID $150K (w/ RCC), </a:t>
            </a:r>
            <a:r>
              <a:rPr lang="en-US" sz="2400" dirty="0"/>
              <a:t>United Way $</a:t>
            </a:r>
            <a:r>
              <a:rPr lang="en-US" sz="2400" dirty="0" smtClean="0"/>
              <a:t>8K, </a:t>
            </a:r>
            <a:r>
              <a:rPr lang="en-US" sz="2400" dirty="0" err="1" smtClean="0"/>
              <a:t>BofA</a:t>
            </a:r>
            <a:r>
              <a:rPr lang="en-US" sz="2400" dirty="0" smtClean="0"/>
              <a:t> Charitable Foundation Grant $10K, and more</a:t>
            </a:r>
            <a:endParaRPr lang="en-US" sz="2400" dirty="0"/>
          </a:p>
          <a:p>
            <a:pPr lvl="1"/>
            <a:r>
              <a:rPr lang="en-US" sz="2400" dirty="0"/>
              <a:t>IEPI - $200K </a:t>
            </a:r>
            <a:r>
              <a:rPr lang="en-US" sz="2400" dirty="0" smtClean="0"/>
              <a:t>–Enrollment </a:t>
            </a:r>
            <a:r>
              <a:rPr lang="en-US" sz="2400" dirty="0"/>
              <a:t>Management and </a:t>
            </a:r>
            <a:r>
              <a:rPr lang="en-US" sz="2400" dirty="0" smtClean="0"/>
              <a:t>RAM Revisions</a:t>
            </a:r>
          </a:p>
        </p:txBody>
      </p:sp>
      <p:sp>
        <p:nvSpPr>
          <p:cNvPr id="4" name="7-Point Star 3"/>
          <p:cNvSpPr/>
          <p:nvPr/>
        </p:nvSpPr>
        <p:spPr>
          <a:xfrm>
            <a:off x="7036105" y="-727113"/>
            <a:ext cx="5629620" cy="4704202"/>
          </a:xfrm>
          <a:prstGeom prst="star7">
            <a:avLst>
              <a:gd name="adj" fmla="val 31230"/>
              <a:gd name="hf" fmla="val 102572"/>
              <a:gd name="vf" fmla="val 105210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1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Happening in 2018-19?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4395"/>
            <a:ext cx="8596668" cy="4476967"/>
          </a:xfrm>
        </p:spPr>
        <p:txBody>
          <a:bodyPr/>
          <a:lstStyle/>
          <a:p>
            <a:r>
              <a:rPr lang="en-US" sz="2400" dirty="0"/>
              <a:t>Guided Pathways – </a:t>
            </a:r>
            <a:r>
              <a:rPr lang="en-US" sz="2400" dirty="0" smtClean="0"/>
              <a:t>directing and supporting students from </a:t>
            </a:r>
            <a:r>
              <a:rPr lang="en-US" sz="2400" dirty="0"/>
              <a:t>point of entry to attainment of high-quality postsecondary credentials and </a:t>
            </a:r>
            <a:r>
              <a:rPr lang="en-US" sz="2400" dirty="0" smtClean="0"/>
              <a:t>careers</a:t>
            </a:r>
            <a:endParaRPr lang="en-US" sz="2400" dirty="0"/>
          </a:p>
          <a:p>
            <a:r>
              <a:rPr lang="en-US" sz="2400" dirty="0" smtClean="0"/>
              <a:t>Bond Measure – Nov. 2018 Ballot</a:t>
            </a:r>
            <a:endParaRPr lang="en-US" sz="2400" dirty="0"/>
          </a:p>
          <a:p>
            <a:r>
              <a:rPr lang="en-US" sz="2400" dirty="0"/>
              <a:t>AB705 </a:t>
            </a:r>
            <a:r>
              <a:rPr lang="en-US" sz="2400" dirty="0" smtClean="0"/>
              <a:t>Implementation</a:t>
            </a:r>
          </a:p>
          <a:p>
            <a:r>
              <a:rPr lang="en-US" sz="2400" dirty="0" smtClean="0"/>
              <a:t>Strong Workforce</a:t>
            </a:r>
          </a:p>
          <a:p>
            <a:r>
              <a:rPr lang="en-US" sz="2400" dirty="0" smtClean="0"/>
              <a:t>Prep for 2019-20 Accreditation Self-Study</a:t>
            </a:r>
            <a:endParaRPr lang="en-US" sz="2400" dirty="0"/>
          </a:p>
          <a:p>
            <a:r>
              <a:rPr lang="en-US" sz="2400" dirty="0" smtClean="0"/>
              <a:t>CHC </a:t>
            </a:r>
            <a:r>
              <a:rPr lang="en-US" sz="2400" dirty="0"/>
              <a:t>Presidential Search</a:t>
            </a:r>
          </a:p>
          <a:p>
            <a:r>
              <a:rPr lang="en-US" sz="2400" dirty="0"/>
              <a:t>State Funding Model</a:t>
            </a:r>
          </a:p>
          <a:p>
            <a:pPr lvl="1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48251" y="3139807"/>
            <a:ext cx="4538949" cy="343726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7017745" y="2869894"/>
            <a:ext cx="5299112" cy="3988106"/>
          </a:xfrm>
          <a:prstGeom prst="frame">
            <a:avLst/>
          </a:prstGeom>
          <a:pattFill prst="pct70">
            <a:fgClr>
              <a:schemeClr val="accent2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unding formul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" t="8993" b="10072"/>
          <a:stretch/>
        </p:blipFill>
        <p:spPr bwMode="auto">
          <a:xfrm>
            <a:off x="1255640" y="1536687"/>
            <a:ext cx="7440056" cy="49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Funding Formula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50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unding formul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" t="8993" b="10072"/>
          <a:stretch/>
        </p:blipFill>
        <p:spPr bwMode="auto">
          <a:xfrm>
            <a:off x="8035636" y="110169"/>
            <a:ext cx="4057212" cy="270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Funding Formula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3" y="1564396"/>
            <a:ext cx="9061577" cy="4957590"/>
          </a:xfrm>
        </p:spPr>
        <p:txBody>
          <a:bodyPr>
            <a:noAutofit/>
          </a:bodyPr>
          <a:lstStyle/>
          <a:p>
            <a:r>
              <a:rPr lang="en-US" sz="2800" dirty="0" smtClean="0"/>
              <a:t>No longer solely based upon FTES (Access)</a:t>
            </a:r>
          </a:p>
          <a:p>
            <a:r>
              <a:rPr lang="en-US" sz="2800" dirty="0" smtClean="0"/>
              <a:t>New Formula 2018-19</a:t>
            </a:r>
          </a:p>
          <a:p>
            <a:pPr lvl="1"/>
            <a:r>
              <a:rPr lang="en-US" sz="2600" dirty="0" smtClean="0"/>
              <a:t>3 Pronged Approach: </a:t>
            </a:r>
            <a:r>
              <a:rPr lang="en-US" sz="2800" dirty="0" smtClean="0"/>
              <a:t>Access, Equity, &amp; Success</a:t>
            </a:r>
          </a:p>
          <a:p>
            <a:pPr lvl="1"/>
            <a:r>
              <a:rPr lang="en-US" sz="2400" dirty="0" smtClean="0"/>
              <a:t>70% Access or FTES (reducing to 60% over next few years)</a:t>
            </a:r>
          </a:p>
          <a:p>
            <a:pPr lvl="1"/>
            <a:r>
              <a:rPr lang="en-US" sz="2400" dirty="0" smtClean="0"/>
              <a:t>20% Need (Equity)</a:t>
            </a:r>
          </a:p>
          <a:p>
            <a:pPr lvl="2"/>
            <a:r>
              <a:rPr lang="en-US" sz="2000" dirty="0" smtClean="0"/>
              <a:t>Metrics: Pell Grants, AB540, Promise Grant (BOG)</a:t>
            </a:r>
          </a:p>
          <a:p>
            <a:pPr lvl="1"/>
            <a:r>
              <a:rPr lang="en-US" sz="2400" dirty="0" smtClean="0"/>
              <a:t>10% Student Success (increasing to 20% over next few years)</a:t>
            </a:r>
          </a:p>
          <a:p>
            <a:pPr lvl="2"/>
            <a:r>
              <a:rPr lang="en-US" sz="2000" dirty="0" smtClean="0"/>
              <a:t>Metrics: Associate Degrees, ADT’s, Credit Certificates, 9+CTE units, Transfer, Transfer Level Math and English, Regional Living Wage</a:t>
            </a:r>
          </a:p>
        </p:txBody>
      </p:sp>
    </p:spTree>
    <p:extLst>
      <p:ext uri="{BB962C8B-B14F-4D97-AF65-F5344CB8AC3E}">
        <p14:creationId xmlns:p14="http://schemas.microsoft.com/office/powerpoint/2010/main" val="469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for the Day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410226"/>
              </p:ext>
            </p:extLst>
          </p:nvPr>
        </p:nvGraphicFramePr>
        <p:xfrm>
          <a:off x="545119" y="1930400"/>
          <a:ext cx="8728883" cy="4902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9273">
                  <a:extLst>
                    <a:ext uri="{9D8B030D-6E8A-4147-A177-3AD203B41FA5}">
                      <a16:colId xmlns="" xmlns:a16="http://schemas.microsoft.com/office/drawing/2014/main" val="2651320240"/>
                    </a:ext>
                  </a:extLst>
                </a:gridCol>
                <a:gridCol w="6929610">
                  <a:extLst>
                    <a:ext uri="{9D8B030D-6E8A-4147-A177-3AD203B41FA5}">
                      <a16:colId xmlns="" xmlns:a16="http://schemas.microsoft.com/office/drawing/2014/main" val="2822127403"/>
                    </a:ext>
                  </a:extLst>
                </a:gridCol>
              </a:tblGrid>
              <a:tr h="9805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9:30-12:00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Keynote Speaker, Dr. Robert Johnstone, Guided Pathways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80121331"/>
                  </a:ext>
                </a:extLst>
              </a:tr>
              <a:tr h="9805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12:00-1:00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Lunch - Roadrunner Café (Sponsored by CHC Foundation)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66250590"/>
                  </a:ext>
                </a:extLst>
              </a:tr>
              <a:tr h="9805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1:00-2:00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All Faculty Meeting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53432704"/>
                  </a:ext>
                </a:extLst>
              </a:tr>
              <a:tr h="9805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1:00-2:00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Classified Workshops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58169167"/>
                  </a:ext>
                </a:extLst>
              </a:tr>
              <a:tr h="9805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2:15-4:00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Area/Division/Department Meetings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4026522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944" t="1682" r="5989" b="2744"/>
          <a:stretch/>
        </p:blipFill>
        <p:spPr>
          <a:xfrm rot="757719">
            <a:off x="8066267" y="-20963"/>
            <a:ext cx="2067710" cy="22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2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3424</TotalTime>
  <Words>425</Words>
  <Application>Microsoft Office PowerPoint</Application>
  <PresentationFormat>Widescreen</PresentationFormat>
  <Paragraphs>72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 3</vt:lpstr>
      <vt:lpstr>Facet</vt:lpstr>
      <vt:lpstr>Crafton Hills College Update</vt:lpstr>
      <vt:lpstr>Welcome New Employees!</vt:lpstr>
      <vt:lpstr>Crafton Hills College Update</vt:lpstr>
      <vt:lpstr>Fall 2018 Campus Update</vt:lpstr>
      <vt:lpstr>What’s Happening in 2018-19?</vt:lpstr>
      <vt:lpstr>What’s Happening in 2018-19?</vt:lpstr>
      <vt:lpstr>State Funding Formula</vt:lpstr>
      <vt:lpstr>State Funding Formula</vt:lpstr>
      <vt:lpstr>Outline for the Day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Bakhit, Kathy</dc:creator>
  <cp:lastModifiedBy>St. Jean, Cynthia</cp:lastModifiedBy>
  <cp:revision>52</cp:revision>
  <dcterms:created xsi:type="dcterms:W3CDTF">2018-01-10T20:53:08Z</dcterms:created>
  <dcterms:modified xsi:type="dcterms:W3CDTF">2018-08-10T21:47:46Z</dcterms:modified>
</cp:coreProperties>
</file>