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19" r:id="rId2"/>
    <p:sldId id="482" r:id="rId3"/>
    <p:sldId id="483" r:id="rId4"/>
    <p:sldId id="488" r:id="rId5"/>
    <p:sldId id="505" r:id="rId6"/>
    <p:sldId id="484" r:id="rId7"/>
    <p:sldId id="470" r:id="rId8"/>
    <p:sldId id="489" r:id="rId9"/>
    <p:sldId id="490" r:id="rId10"/>
    <p:sldId id="491" r:id="rId11"/>
    <p:sldId id="485" r:id="rId12"/>
    <p:sldId id="492" r:id="rId13"/>
    <p:sldId id="497" r:id="rId14"/>
    <p:sldId id="496" r:id="rId15"/>
    <p:sldId id="498" r:id="rId16"/>
    <p:sldId id="507" r:id="rId17"/>
    <p:sldId id="509" r:id="rId18"/>
    <p:sldId id="500" r:id="rId19"/>
    <p:sldId id="506" r:id="rId20"/>
    <p:sldId id="499" r:id="rId21"/>
    <p:sldId id="501" r:id="rId22"/>
    <p:sldId id="502" r:id="rId23"/>
    <p:sldId id="503" r:id="rId24"/>
    <p:sldId id="504" r:id="rId25"/>
    <p:sldId id="495" r:id="rId26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45"/>
    <a:srgbClr val="FF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January—March</a:t>
          </a:r>
        </a:p>
        <a:p>
          <a:pPr>
            <a:defRPr b="1"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Feedback from Senates</a:t>
          </a:r>
        </a:p>
        <a:p>
          <a:pPr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Development of Key Results</a:t>
          </a:r>
          <a:b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EMPC Revisions</a:t>
          </a:r>
        </a:p>
        <a:p>
          <a:pPr>
            <a:defRPr b="1"/>
          </a:pPr>
          <a:endParaRPr lang="en-US" sz="1600" b="0" i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defRPr b="1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March—April</a:t>
          </a: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/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/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SBCCD Board Approval</a:t>
          </a:r>
        </a:p>
        <a:p>
          <a:pPr>
            <a:defRPr b="1"/>
          </a:pP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defRPr b="1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May—June</a:t>
          </a: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/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/>
        </a:p>
      </dgm:t>
    </dgm:pt>
    <dgm:pt modelId="{92921081-529B-4D1C-83A4-C416BB4C5224}">
      <dgm:prSet/>
      <dgm:spPr/>
      <dgm:t>
        <a:bodyPr/>
        <a:lstStyle/>
        <a:p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/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/>
        </a:p>
      </dgm:t>
    </dgm:pt>
    <dgm:pt modelId="{A2560FD2-F12F-4A06-A96F-B8667495211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Monitoring of Key Results</a:t>
          </a:r>
        </a:p>
        <a:p>
          <a:pPr>
            <a:lnSpc>
              <a:spcPct val="100000"/>
            </a:lnSpc>
          </a:pPr>
          <a:endParaRPr lang="en-US" sz="13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</a:rPr>
            <a:t>FA 2023—SP 2028</a:t>
          </a:r>
          <a:endParaRPr lang="en-US" sz="1800" b="1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/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/>
        </a:p>
      </dgm:t>
    </dgm:pt>
    <dgm:pt modelId="{683CC5F6-E9B5-49F2-909E-A68D38896308}">
      <dgm:prSet custT="1"/>
      <dgm:spPr/>
      <dgm:t>
        <a:bodyPr/>
        <a:lstStyle/>
        <a:p>
          <a:pPr>
            <a:defRPr b="1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April—May</a:t>
          </a:r>
        </a:p>
        <a:p>
          <a:pPr>
            <a:defRPr b="1"/>
          </a:pPr>
          <a:endParaRPr lang="en-US" sz="13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Crafton Council Approval</a:t>
          </a:r>
          <a:br>
            <a:rPr lang="en-US" sz="13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300" b="0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/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/>
        </a:p>
      </dgm:t>
    </dgm:pt>
    <dgm:pt modelId="{212ADAAB-D5CB-4BBC-8DAF-7340FD334994}">
      <dgm:prSet custT="1"/>
      <dgm:spPr/>
      <dgm:t>
        <a:bodyPr/>
        <a:lstStyle/>
        <a:p>
          <a:pPr>
            <a:lnSpc>
              <a:spcPct val="70000"/>
            </a:lnSpc>
            <a:defRPr b="1"/>
          </a:pP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</a:rPr>
            <a:t>May—June</a:t>
          </a:r>
        </a:p>
        <a:p>
          <a:pPr>
            <a:lnSpc>
              <a:spcPct val="70000"/>
            </a:lnSpc>
            <a:defRPr b="1"/>
          </a:pPr>
          <a:endParaRPr lang="en-US" sz="1800" b="0" i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lnSpc>
              <a:spcPct val="70000"/>
            </a:lnSpc>
            <a:defRPr b="1"/>
          </a:pPr>
          <a:r>
            <a:rPr lang="en-US" sz="1600" b="0" i="1" dirty="0">
              <a:solidFill>
                <a:schemeClr val="tx1">
                  <a:lumMod val="65000"/>
                  <a:lumOff val="35000"/>
                </a:schemeClr>
              </a:solidFill>
            </a:rPr>
            <a:t>Cascade Implementation</a:t>
          </a: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/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7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/>
      <dgm:spPr>
        <a:solidFill>
          <a:srgbClr val="008345"/>
        </a:solidFill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2" custScaleY="25381" custLinFactNeighborX="103" custLinFactNeighborY="93552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6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 custLinFactNeighborY="13128"/>
      <dgm:spPr>
        <a:solidFill>
          <a:srgbClr val="008345"/>
        </a:solidFill>
        <a:ln>
          <a:noFill/>
        </a:ln>
      </dgm:spPr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2" custLinFactNeighborX="90" custLinFactNeighborY="-59000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6" custScaleX="82645" custLinFactNeighborX="-33867"/>
      <dgm:spPr>
        <a:xfrm>
          <a:off x="1843314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 custAng="3948297" custLinFactX="600000" custLinFactNeighborX="695949" custLinFactNeighborY="-98743"/>
      <dgm:spPr>
        <a:prstGeom prst="ellipse">
          <a:avLst/>
        </a:prstGeom>
        <a:solidFill>
          <a:schemeClr val="bg1"/>
        </a:solidFill>
        <a:ln>
          <a:noFill/>
        </a:ln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  <a:noFill/>
        <a:ln w="12700" cap="flat" cmpd="sng" algn="ctr">
          <a:noFill/>
          <a:prstDash val="solid"/>
          <a:miter lim="800000"/>
        </a:ln>
        <a:effectLst/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2" custLinFactNeighborX="2957" custLinFactNeighborY="45475">
        <dgm:presLayoutVars>
          <dgm:chMax val="1"/>
          <dgm:chPref val="1"/>
          <dgm:bulletEnabled val="1"/>
        </dgm:presLayoutVars>
      </dgm:prSet>
      <dgm:spPr/>
    </dgm:pt>
    <dgm:pt modelId="{0BB03C0E-97EC-4D66-9B09-35D689DAB28C}" type="pres">
      <dgm:prSet presAssocID="{683CC5F6-E9B5-49F2-909E-A68D38896308}" presName="ConnectLine" presStyleLbl="sibTrans1D1" presStyleIdx="2" presStyleCnt="6" custLinFactX="11494448" custLinFactNeighborX="11500000" custLinFactNeighborY="-19474"/>
      <dgm:spPr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 custLinFactNeighborY="16524"/>
      <dgm:spPr>
        <a:solidFill>
          <a:srgbClr val="008345"/>
        </a:solidFill>
        <a:ln>
          <a:noFill/>
        </a:ln>
      </dgm:spPr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7" presStyleCnt="12" custLinFactNeighborX="633" custLinFactNeighborY="-26340">
        <dgm:presLayoutVars>
          <dgm:chMax val="1"/>
          <dgm:chPref val="1"/>
          <dgm:bulletEnabled val="1"/>
        </dgm:presLayoutVars>
      </dgm:prSet>
      <dgm:spPr/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/>
      <dgm:spPr>
        <a:solidFill>
          <a:srgbClr val="008345"/>
        </a:solidFill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2" custScaleY="86579" custLinFactNeighborX="2212" custLinFactNeighborY="34721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6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6" custLinFactX="239780" custLinFactNeighborX="300000" custLinFactNeighborY="-26340"/>
      <dgm:spPr>
        <a:prstGeom prst="ellipse">
          <a:avLst/>
        </a:prstGeom>
        <a:noFill/>
        <a:ln>
          <a:noFill/>
        </a:ln>
      </dgm:spPr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11" presStyleCnt="12" custScaleX="89585" custScaleY="123607" custLinFactNeighborX="-3736" custLinFactNeighborY="-20584">
        <dgm:presLayoutVars>
          <dgm:chMax val="1"/>
          <dgm:chPref val="1"/>
          <dgm:bulletEnabled val="1"/>
        </dgm:presLayoutVars>
      </dgm:prSet>
      <dgm:spPr/>
    </dgm:pt>
    <dgm:pt modelId="{54DE4918-169B-4E9C-B946-44A9D45AEC94}" type="pres">
      <dgm:prSet presAssocID="{A2560FD2-F12F-4A06-A96F-B86674952111}" presName="ConnectLine" presStyleLbl="sibTrans1D1" presStyleIdx="5" presStyleCnt="6" custLinFactX="4074793" custLinFactNeighborX="4100000" custLinFactNeighborY="14526"/>
      <dgm:spPr>
        <a:xfrm>
          <a:off x="8078042" y="2690813"/>
          <a:ext cx="0" cy="1592961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2FC11007-01BB-470D-9422-1671E01275CE}" type="presOf" srcId="{A2560FD2-F12F-4A06-A96F-B86674952111}" destId="{6FED4196-A0D3-4E5C-83DA-99291A8FFFC3}" srcOrd="0" destOrd="0" presId="urn:microsoft.com/office/officeart/2017/3/layout/DropPinTimeline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146C3436-7349-460D-8FAF-B5C22B68A41F}" type="presOf" srcId="{CA6B1BA0-B2FC-48AD-8EDA-F4AAA4AF2782}" destId="{3DA36ABE-9810-4ED4-9A55-2905E7588D06}" srcOrd="0" destOrd="0" presId="urn:microsoft.com/office/officeart/2017/3/layout/DropPinTimeline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07DA9BDD-D756-4F29-80E5-7856AC99F270}" type="presParOf" srcId="{46A6B157-7198-41C4-9D25-C4F8885F1B6F}" destId="{B744CD57-FD23-4E62-9589-4CAC57B034E9}" srcOrd="6" destOrd="0" presId="urn:microsoft.com/office/officeart/2017/3/layout/DropPinTimeline"/>
    <dgm:cxn modelId="{A54741C0-57CC-4443-9EC5-35B27EE5E879}" type="presParOf" srcId="{B744CD57-FD23-4E62-9589-4CAC57B034E9}" destId="{D891B168-1DA5-4124-931F-A51FCB8EFC11}" srcOrd="0" destOrd="0" presId="urn:microsoft.com/office/officeart/2017/3/layout/DropPinTimeline"/>
    <dgm:cxn modelId="{44B3C3FE-C503-4088-9594-FF6526E19BF3}" type="presParOf" srcId="{B744CD57-FD23-4E62-9589-4CAC57B034E9}" destId="{42206762-CD73-4F82-B16A-D168E2503215}" srcOrd="1" destOrd="0" presId="urn:microsoft.com/office/officeart/2017/3/layout/DropPinTimeline"/>
    <dgm:cxn modelId="{239B9997-909E-499F-90E5-95A977AC216C}" type="presParOf" srcId="{42206762-CD73-4F82-B16A-D168E2503215}" destId="{C0DBECBF-E3AA-450B-95D4-8349AA21B4F8}" srcOrd="0" destOrd="0" presId="urn:microsoft.com/office/officeart/2017/3/layout/DropPinTimeline"/>
    <dgm:cxn modelId="{913BA6FA-228D-4434-8839-0BBC563346A1}" type="presParOf" srcId="{42206762-CD73-4F82-B16A-D168E2503215}" destId="{6EDDD44C-F5E4-49AD-B1D9-346B8B8AEE8F}" srcOrd="1" destOrd="0" presId="urn:microsoft.com/office/officeart/2017/3/layout/DropPinTimeline"/>
    <dgm:cxn modelId="{81CB2C61-6B70-4A51-ACCE-DD65EFE72264}" type="presParOf" srcId="{B744CD57-FD23-4E62-9589-4CAC57B034E9}" destId="{FE564261-183D-47F9-8E7E-BCFC5023A815}" srcOrd="2" destOrd="0" presId="urn:microsoft.com/office/officeart/2017/3/layout/DropPinTimeline"/>
    <dgm:cxn modelId="{0D94F868-59F8-4671-9038-53D01D6C70F0}" type="presParOf" srcId="{B744CD57-FD23-4E62-9589-4CAC57B034E9}" destId="{3DA36ABE-9810-4ED4-9A55-2905E7588D06}" srcOrd="3" destOrd="0" presId="urn:microsoft.com/office/officeart/2017/3/layout/DropPinTimeline"/>
    <dgm:cxn modelId="{A0A095FA-FAD3-4861-A220-140A889CB7D8}" type="presParOf" srcId="{B744CD57-FD23-4E62-9589-4CAC57B034E9}" destId="{4B9F5909-A57C-4893-9C8A-D5960FE9BE37}" srcOrd="4" destOrd="0" presId="urn:microsoft.com/office/officeart/2017/3/layout/DropPinTimeline"/>
    <dgm:cxn modelId="{8FFFA548-0EFE-4476-B5A5-95CB32500074}" type="presParOf" srcId="{B744CD57-FD23-4E62-9589-4CAC57B034E9}" destId="{DEDCEF89-DB8F-4197-B2D2-2D39426E0B96}" srcOrd="5" destOrd="0" presId="urn:microsoft.com/office/officeart/2017/3/layout/DropPinTimeline"/>
    <dgm:cxn modelId="{D7A836E4-E400-4ED7-ABF3-88920F3B86D1}" type="presParOf" srcId="{46A6B157-7198-41C4-9D25-C4F8885F1B6F}" destId="{4A96FD2F-C127-41DC-AA54-1EEBED6BA483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39DED560-FDC7-4A20-BA37-B726CE3DBE1E}" type="presParOf" srcId="{46A6B157-7198-41C4-9D25-C4F8885F1B6F}" destId="{61EA613E-57A8-485F-A4A9-29037092E83A}" srcOrd="9" destOrd="0" presId="urn:microsoft.com/office/officeart/2017/3/layout/DropPinTimeline"/>
    <dgm:cxn modelId="{54E41EA0-9E87-40EF-B950-CD0D02632A5E}" type="presParOf" srcId="{46A6B157-7198-41C4-9D25-C4F8885F1B6F}" destId="{0F3B3032-C16A-44EB-AE28-CB7C1D797D2B}" srcOrd="10" destOrd="0" presId="urn:microsoft.com/office/officeart/2017/3/layout/DropPinTimeline"/>
    <dgm:cxn modelId="{1942FCC2-B760-454F-8ED4-284B5F0D173F}" type="presParOf" srcId="{0F3B3032-C16A-44EB-AE28-CB7C1D797D2B}" destId="{A64C6D16-2F77-439A-848A-F1081C5E5CBE}" srcOrd="0" destOrd="0" presId="urn:microsoft.com/office/officeart/2017/3/layout/DropPinTimeline"/>
    <dgm:cxn modelId="{AC143F48-BF04-4D0E-89BA-960F2ABBD0BF}" type="presParOf" srcId="{0F3B3032-C16A-44EB-AE28-CB7C1D797D2B}" destId="{8EFC6EAF-71E5-48C3-9F69-6FB96640B14F}" srcOrd="1" destOrd="0" presId="urn:microsoft.com/office/officeart/2017/3/layout/DropPinTimeline"/>
    <dgm:cxn modelId="{9D150C9C-5EFC-4A02-8C37-075CE44C91E1}" type="presParOf" srcId="{8EFC6EAF-71E5-48C3-9F69-6FB96640B14F}" destId="{73F98938-B973-410F-B6E0-43437FA146E6}" srcOrd="0" destOrd="0" presId="urn:microsoft.com/office/officeart/2017/3/layout/DropPinTimeline"/>
    <dgm:cxn modelId="{64F7D1CF-1C75-4E99-9650-834BFE5A5694}" type="presParOf" srcId="{8EFC6EAF-71E5-48C3-9F69-6FB96640B14F}" destId="{26BE64BD-02BC-4C6F-AC50-F9617E59754D}" srcOrd="1" destOrd="0" presId="urn:microsoft.com/office/officeart/2017/3/layout/DropPinTimeline"/>
    <dgm:cxn modelId="{C16907F7-D721-4CDC-AE06-6F5EE47FD277}" type="presParOf" srcId="{0F3B3032-C16A-44EB-AE28-CB7C1D797D2B}" destId="{5C5070CD-E29E-4F50-9A43-342A2DE968FF}" srcOrd="2" destOrd="0" presId="urn:microsoft.com/office/officeart/2017/3/layout/DropPinTimeline"/>
    <dgm:cxn modelId="{CA8AB878-D5FF-4555-BB9A-8E6D1CC53290}" type="presParOf" srcId="{0F3B3032-C16A-44EB-AE28-CB7C1D797D2B}" destId="{6FED4196-A0D3-4E5C-83DA-99291A8FFFC3}" srcOrd="3" destOrd="0" presId="urn:microsoft.com/office/officeart/2017/3/layout/DropPinTimeline"/>
    <dgm:cxn modelId="{55A40688-F4F2-41AC-A466-706C7C2D4FCF}" type="presParOf" srcId="{0F3B3032-C16A-44EB-AE28-CB7C1D797D2B}" destId="{54DE4918-169B-4E9C-B946-44A9D45AEC94}" srcOrd="4" destOrd="0" presId="urn:microsoft.com/office/officeart/2017/3/layout/DropPinTimeline"/>
    <dgm:cxn modelId="{506414DA-3D19-4555-9698-F2128A0EF183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283524"/>
          <a:ext cx="10951160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80164" y="575653"/>
          <a:ext cx="367377" cy="367377"/>
        </a:xfrm>
        <a:prstGeom prst="teardrop">
          <a:avLst>
            <a:gd name="adj" fmla="val 115000"/>
          </a:avLst>
        </a:prstGeom>
        <a:solidFill>
          <a:srgbClr val="0083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20977" y="616465"/>
          <a:ext cx="285752" cy="285752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26309" y="2056869"/>
          <a:ext cx="2602993" cy="375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0C56-6DC8-4C47-8DBC-4FD6B1554AA4}">
      <dsp:nvSpPr>
        <dsp:cNvPr id="0" name=""/>
        <dsp:cNvSpPr/>
      </dsp:nvSpPr>
      <dsp:spPr>
        <a:xfrm>
          <a:off x="526309" y="1179457"/>
          <a:ext cx="2602993" cy="13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January—March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Feedback from Senates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Development of Key Results</a:t>
          </a:r>
          <a:b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6309" y="1179457"/>
        <a:ext cx="2602993" cy="131866"/>
      </dsp:txXfrm>
    </dsp:sp>
    <dsp:sp modelId="{4F322B1B-F357-4BCD-BF34-8A0D705A1CE7}">
      <dsp:nvSpPr>
        <dsp:cNvPr id="0" name=""/>
        <dsp:cNvSpPr/>
      </dsp:nvSpPr>
      <dsp:spPr>
        <a:xfrm>
          <a:off x="263853" y="1019117"/>
          <a:ext cx="0" cy="1478718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17093" y="2451076"/>
          <a:ext cx="93518" cy="93518"/>
        </a:xfrm>
        <a:prstGeom prst="ellipse">
          <a:avLst/>
        </a:prstGeom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641537" y="4120847"/>
          <a:ext cx="367377" cy="367377"/>
        </a:xfrm>
        <a:prstGeom prst="teardrop">
          <a:avLst>
            <a:gd name="adj" fmla="val 115000"/>
          </a:avLst>
        </a:prstGeom>
        <a:solidFill>
          <a:srgbClr val="0083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682350" y="4161660"/>
          <a:ext cx="285752" cy="28575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087344" y="2191301"/>
          <a:ext cx="2602993" cy="14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87344" y="2191301"/>
        <a:ext cx="2602993" cy="1478718"/>
      </dsp:txXfrm>
    </dsp:sp>
    <dsp:sp modelId="{C1E34084-406C-48D5-88FE-7226282DBC49}">
      <dsp:nvSpPr>
        <dsp:cNvPr id="0" name=""/>
        <dsp:cNvSpPr/>
      </dsp:nvSpPr>
      <dsp:spPr>
        <a:xfrm>
          <a:off x="2087344" y="3670020"/>
          <a:ext cx="2602993" cy="51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EMPC Revisions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b="0" i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March—April</a:t>
          </a:r>
        </a:p>
      </dsp:txBody>
      <dsp:txXfrm>
        <a:off x="2087344" y="3670020"/>
        <a:ext cx="2602993" cy="519549"/>
      </dsp:txXfrm>
    </dsp:sp>
    <dsp:sp modelId="{33168228-1414-4AAF-B7E5-C08A80BBB2F1}">
      <dsp:nvSpPr>
        <dsp:cNvPr id="0" name=""/>
        <dsp:cNvSpPr/>
      </dsp:nvSpPr>
      <dsp:spPr>
        <a:xfrm>
          <a:off x="1813034" y="2497836"/>
          <a:ext cx="0" cy="147871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774389" y="2451076"/>
          <a:ext cx="77288" cy="93518"/>
        </a:xfrm>
        <a:prstGeom prst="ellipse">
          <a:avLst/>
        </a:prstGeom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12048297">
          <a:off x="9936012" y="159733"/>
          <a:ext cx="367377" cy="367377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 rot="3948297">
          <a:off x="9976825" y="200546"/>
          <a:ext cx="285752" cy="285752"/>
        </a:xfrm>
        <a:prstGeom prst="star12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723345" y="1255382"/>
          <a:ext cx="2602993" cy="14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3AA5C-1289-44C6-9F3E-859ABA28E18F}">
      <dsp:nvSpPr>
        <dsp:cNvPr id="0" name=""/>
        <dsp:cNvSpPr/>
      </dsp:nvSpPr>
      <dsp:spPr>
        <a:xfrm>
          <a:off x="3723345" y="735832"/>
          <a:ext cx="2602993" cy="51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April—May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Crafton Council Approval</a:t>
          </a:r>
          <a:b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en-US" sz="1300" b="0" i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23345" y="735832"/>
        <a:ext cx="2602993" cy="519549"/>
      </dsp:txXfrm>
    </dsp:sp>
    <dsp:sp modelId="{0BB03C0E-97EC-4D66-9B09-35D689DAB28C}">
      <dsp:nvSpPr>
        <dsp:cNvPr id="0" name=""/>
        <dsp:cNvSpPr/>
      </dsp:nvSpPr>
      <dsp:spPr>
        <a:xfrm>
          <a:off x="10951160" y="731151"/>
          <a:ext cx="0" cy="1478718"/>
        </a:xfrm>
        <a:prstGeom prst="line">
          <a:avLst/>
        </a:prstGeom>
        <a:noFill/>
        <a:ln w="114300" cap="rnd" cmpd="sng" algn="ctr">
          <a:solidFill>
            <a:schemeClr val="bg1">
              <a:lumMod val="95000"/>
            </a:scheme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10904400" y="2163110"/>
          <a:ext cx="93518" cy="93518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764284" y="4138491"/>
          <a:ext cx="367377" cy="367377"/>
        </a:xfrm>
        <a:prstGeom prst="teardrop">
          <a:avLst>
            <a:gd name="adj" fmla="val 115000"/>
          </a:avLst>
        </a:prstGeom>
        <a:solidFill>
          <a:srgbClr val="0083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805096" y="4179304"/>
          <a:ext cx="285752" cy="28575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5224224" y="2360986"/>
          <a:ext cx="2602993" cy="147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36ABE-9810-4ED4-9A55-2905E7588D06}">
      <dsp:nvSpPr>
        <dsp:cNvPr id="0" name=""/>
        <dsp:cNvSpPr/>
      </dsp:nvSpPr>
      <dsp:spPr>
        <a:xfrm>
          <a:off x="5224224" y="3839705"/>
          <a:ext cx="2602993" cy="51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SBCCD Board Approval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May—June</a:t>
          </a:r>
        </a:p>
      </dsp:txBody>
      <dsp:txXfrm>
        <a:off x="5224224" y="3839705"/>
        <a:ext cx="2602993" cy="519549"/>
      </dsp:txXfrm>
    </dsp:sp>
    <dsp:sp modelId="{4B9F5909-A57C-4893-9C8A-D5960FE9BE37}">
      <dsp:nvSpPr>
        <dsp:cNvPr id="0" name=""/>
        <dsp:cNvSpPr/>
      </dsp:nvSpPr>
      <dsp:spPr>
        <a:xfrm>
          <a:off x="4947972" y="2497836"/>
          <a:ext cx="0" cy="147871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901213" y="2451076"/>
          <a:ext cx="93518" cy="93518"/>
        </a:xfrm>
        <a:prstGeom prst="ellipse">
          <a:avLst/>
        </a:prstGeom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325657" y="575653"/>
          <a:ext cx="367377" cy="367377"/>
        </a:xfrm>
        <a:prstGeom prst="teardrop">
          <a:avLst>
            <a:gd name="adj" fmla="val 115000"/>
          </a:avLst>
        </a:prstGeom>
        <a:solidFill>
          <a:srgbClr val="0083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366469" y="616465"/>
          <a:ext cx="285752" cy="285752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826699" y="1298739"/>
          <a:ext cx="2602993" cy="128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FC68-E1B8-4274-8090-C2C96A4CD82C}">
      <dsp:nvSpPr>
        <dsp:cNvPr id="0" name=""/>
        <dsp:cNvSpPr/>
      </dsp:nvSpPr>
      <dsp:spPr>
        <a:xfrm>
          <a:off x="6826699" y="714824"/>
          <a:ext cx="2602993" cy="449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May—June</a:t>
          </a:r>
        </a:p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b="0" i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Cascade Implementation</a:t>
          </a:r>
        </a:p>
      </dsp:txBody>
      <dsp:txXfrm>
        <a:off x="6826699" y="714824"/>
        <a:ext cx="2602993" cy="449821"/>
      </dsp:txXfrm>
    </dsp:sp>
    <dsp:sp modelId="{4F41BF23-550C-4E7F-977E-3D22E3AF7B51}">
      <dsp:nvSpPr>
        <dsp:cNvPr id="0" name=""/>
        <dsp:cNvSpPr/>
      </dsp:nvSpPr>
      <dsp:spPr>
        <a:xfrm>
          <a:off x="6509346" y="1019117"/>
          <a:ext cx="0" cy="1478718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462586" y="2451076"/>
          <a:ext cx="93518" cy="93518"/>
        </a:xfrm>
        <a:prstGeom prst="ellipse">
          <a:avLst/>
        </a:prstGeom>
        <a:solidFill>
          <a:srgbClr val="008345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10507696" y="3885129"/>
          <a:ext cx="367377" cy="36737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10548508" y="3925941"/>
          <a:ext cx="285752" cy="285752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8368797" y="2185688"/>
          <a:ext cx="2331892" cy="182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4196-A0D3-4E5C-83DA-99291A8FFFC3}">
      <dsp:nvSpPr>
        <dsp:cNvPr id="0" name=""/>
        <dsp:cNvSpPr/>
      </dsp:nvSpPr>
      <dsp:spPr>
        <a:xfrm>
          <a:off x="8368797" y="3777623"/>
          <a:ext cx="2331892" cy="64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i="1" kern="1200" dirty="0">
              <a:solidFill>
                <a:schemeClr val="tx1">
                  <a:lumMod val="65000"/>
                  <a:lumOff val="35000"/>
                </a:schemeClr>
              </a:solidFill>
            </a:rPr>
            <a:t>Monitoring of Key Results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FA 2023—SP 2028</a:t>
          </a:r>
          <a:endParaRPr lang="en-US" sz="1800" b="1" i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368797" y="3777623"/>
        <a:ext cx="2331892" cy="642200"/>
      </dsp:txXfrm>
    </dsp:sp>
    <dsp:sp modelId="{54DE4918-169B-4E9C-B946-44A9D45AEC94}">
      <dsp:nvSpPr>
        <dsp:cNvPr id="0" name=""/>
        <dsp:cNvSpPr/>
      </dsp:nvSpPr>
      <dsp:spPr>
        <a:xfrm>
          <a:off x="10951160" y="2681972"/>
          <a:ext cx="0" cy="1478718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10904400" y="2635212"/>
          <a:ext cx="93518" cy="93518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707A-86F5-4D74-8C8B-9CC159360395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F6778-7F46-40C3-A73C-6ABDAE70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6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0515" y="634631"/>
            <a:ext cx="10853286" cy="453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65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6633-06BC-1F55-DBA4-9EF1F5AE4403}"/>
              </a:ext>
            </a:extLst>
          </p:cNvPr>
          <p:cNvSpPr/>
          <p:nvPr userDrawn="1"/>
        </p:nvSpPr>
        <p:spPr>
          <a:xfrm>
            <a:off x="510139" y="1328286"/>
            <a:ext cx="1405288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1780-1CF8-4B57-B2A6-B77047001DD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fellows.commons.gc.cuny.edu/2020/12/08/getting-the-most-out-of-working-group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vsig.org/2015/11/06/11gvsig-code-sprint-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54-team-work-download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aftonhills.edu/about-chc/mission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AA3CF-8A99-E715-90D9-305BA7BC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Master Plan</a:t>
            </a:r>
            <a:br>
              <a:rPr lang="en-US" dirty="0"/>
            </a:br>
            <a:r>
              <a:rPr lang="en-US" dirty="0"/>
              <a:t>January 2023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BE48B-84CD-6EDD-077D-3738D3C18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Educational Master Plan Committee</a:t>
            </a:r>
          </a:p>
          <a:p>
            <a:r>
              <a:rPr lang="en-US" dirty="0"/>
              <a:t>In-Service (Spring 2023)</a:t>
            </a:r>
          </a:p>
        </p:txBody>
      </p:sp>
    </p:spTree>
    <p:extLst>
      <p:ext uri="{BB962C8B-B14F-4D97-AF65-F5344CB8AC3E}">
        <p14:creationId xmlns:p14="http://schemas.microsoft.com/office/powerpoint/2010/main" val="155641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090165" y="684565"/>
            <a:ext cx="5859840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Qualitative Data (Cont’d)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599903" y="1595280"/>
            <a:ext cx="504609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general themes</a:t>
            </a:r>
          </a:p>
          <a:p>
            <a:pPr lvl="1"/>
            <a:r>
              <a:rPr lang="en-US" dirty="0"/>
              <a:t>Student access, marketing, outreach</a:t>
            </a:r>
          </a:p>
          <a:p>
            <a:pPr lvl="1"/>
            <a:r>
              <a:rPr lang="en-US" dirty="0"/>
              <a:t>Enrollment growth and planning</a:t>
            </a:r>
          </a:p>
          <a:p>
            <a:pPr lvl="1"/>
            <a:r>
              <a:rPr lang="en-US" dirty="0"/>
              <a:t>Student support services</a:t>
            </a:r>
          </a:p>
          <a:p>
            <a:pPr lvl="1"/>
            <a:r>
              <a:rPr lang="en-US" dirty="0"/>
              <a:t>Diversity, equity, and inclusion</a:t>
            </a:r>
          </a:p>
          <a:p>
            <a:pPr lvl="1"/>
            <a:r>
              <a:rPr lang="en-US" dirty="0"/>
              <a:t>Program design and delivery</a:t>
            </a:r>
          </a:p>
          <a:p>
            <a:pPr lvl="1"/>
            <a:r>
              <a:rPr lang="en-US" dirty="0"/>
              <a:t>Community partnerships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/>
        </p:nvGraphicFramePr>
        <p:xfrm>
          <a:off x="948074" y="1595279"/>
          <a:ext cx="4644024" cy="42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12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  <a:gridCol w="2322012">
                  <a:extLst>
                    <a:ext uri="{9D8B030D-6E8A-4147-A177-3AD203B41FA5}">
                      <a16:colId xmlns:a16="http://schemas.microsoft.com/office/drawing/2014/main" val="1153437143"/>
                    </a:ext>
                  </a:extLst>
                </a:gridCol>
              </a:tblGrid>
              <a:tr h="721878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Sampling of Internal and External Listening Sessions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External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Internal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External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721878">
                <a:tc>
                  <a:txBody>
                    <a:bodyPr/>
                    <a:lstStyle/>
                    <a:p>
                      <a:r>
                        <a:rPr lang="en-US" sz="2000" dirty="0"/>
                        <a:t>All senates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CHC Foundation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1349598">
                <a:tc>
                  <a:txBody>
                    <a:bodyPr/>
                    <a:lstStyle/>
                    <a:p>
                      <a:r>
                        <a:rPr lang="en-US" sz="2000" dirty="0"/>
                        <a:t>EOPS, SAS, Counseling, Transfer, Tutoring,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Chambers of Commerce (Redlands &amp; Yucaipa)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1035738">
                <a:tc>
                  <a:txBody>
                    <a:bodyPr/>
                    <a:lstStyle/>
                    <a:p>
                      <a:r>
                        <a:rPr lang="en-US" sz="2000" dirty="0"/>
                        <a:t>Enrollment Strategies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Adult School &amp; University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642200" y="966842"/>
            <a:ext cx="4067253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EMPC Sensemaking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473951" y="1595280"/>
            <a:ext cx="505480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of the 2017 EMP’s strategic directions and supporting actions</a:t>
            </a:r>
          </a:p>
          <a:p>
            <a:r>
              <a:rPr lang="en-US" dirty="0"/>
              <a:t>Identification of activities consistent with evidence (e.g., threats and opportunities)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A6DA15-F396-87AD-4A06-2D9FEB31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073" y="1595280"/>
            <a:ext cx="3913633" cy="35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020281" y="684565"/>
            <a:ext cx="3937889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EMPC </a:t>
            </a:r>
            <a:r>
              <a:rPr lang="en-US" dirty="0">
                <a:solidFill>
                  <a:srgbClr val="000000"/>
                </a:solidFill>
                <a:latin typeface="Gill Sans" panose="020B0502020104020203" pitchFamily="34" charset="77"/>
              </a:rPr>
              <a:t>Sensemaking (Cont’d)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anose="020B0502020104020203" pitchFamily="34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708037" y="1595280"/>
            <a:ext cx="493796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Detailed review of over 200 activities to identify tentative clusters and groupings =&gt; strategic directions and supporting actions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3FCC1-B566-E3A0-2F14-F063BDD0D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9" y="577901"/>
            <a:ext cx="5238877" cy="52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4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642200" y="966842"/>
            <a:ext cx="4067253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Open Forum (12/22)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473951" y="1595280"/>
            <a:ext cx="505480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Approximately 30 attendees</a:t>
            </a:r>
          </a:p>
          <a:p>
            <a:r>
              <a:rPr lang="en-US" dirty="0"/>
              <a:t>Overview of EMP process</a:t>
            </a:r>
          </a:p>
          <a:p>
            <a:r>
              <a:rPr lang="en-US" dirty="0"/>
              <a:t>Facilitated breakout sessions focused on garnering feedback concerning tentative SDs and SAs</a:t>
            </a:r>
          </a:p>
          <a:p>
            <a:r>
              <a:rPr lang="en-US" dirty="0"/>
              <a:t>Informed EMPC’s revisions to SDs and SAs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B187ED3-A3E6-4612-0E69-36570EF6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94" y="966842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9E66-AF72-6C18-AD4A-9E3FEE0C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Spring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2273-2A32-8755-2143-039562F7B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6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47016" y="647219"/>
            <a:ext cx="5976816" cy="52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Next Steps (Spring 2023)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899644" y="1253331"/>
            <a:ext cx="798122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Senate feedback</a:t>
            </a:r>
          </a:p>
          <a:p>
            <a:pPr lvl="1"/>
            <a:r>
              <a:rPr lang="en-US" dirty="0"/>
              <a:t>Academic Senate</a:t>
            </a:r>
          </a:p>
          <a:p>
            <a:pPr lvl="1"/>
            <a:r>
              <a:rPr lang="en-US" dirty="0"/>
              <a:t>Classified Senate</a:t>
            </a:r>
          </a:p>
          <a:p>
            <a:pPr lvl="1"/>
            <a:r>
              <a:rPr lang="en-US" dirty="0"/>
              <a:t>Student Senate</a:t>
            </a:r>
          </a:p>
          <a:p>
            <a:r>
              <a:rPr lang="en-US" dirty="0"/>
              <a:t>Identification of key results (measures of progress)</a:t>
            </a:r>
          </a:p>
          <a:p>
            <a:r>
              <a:rPr lang="en-US" dirty="0"/>
              <a:t>Example</a:t>
            </a:r>
          </a:p>
          <a:p>
            <a:pPr lvl="2"/>
            <a:r>
              <a:rPr lang="en-US" dirty="0"/>
              <a:t>SD 5: Foster and Support Inquiry, Accountability, &amp; Campus Sustainability</a:t>
            </a:r>
          </a:p>
          <a:p>
            <a:pPr lvl="3"/>
            <a:r>
              <a:rPr lang="en-US" sz="2000" dirty="0"/>
              <a:t>SA 5: Promote a culture of evidence and inquiry-based decision making</a:t>
            </a:r>
          </a:p>
          <a:p>
            <a:pPr lvl="4"/>
            <a:r>
              <a:rPr lang="en-US" sz="2000" dirty="0"/>
              <a:t>Key Result: Increase the availability of data dashboards allowing for analysis of student demographics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A44A6585-1399-5A30-601A-AE2A76C4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8533" y="2983845"/>
            <a:ext cx="2997936" cy="2895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81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37045" y="660099"/>
            <a:ext cx="5976816" cy="52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Next Steps (Spring 2023)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939114" y="1253331"/>
            <a:ext cx="798122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Crafton Council &amp; SBCCD Board approval</a:t>
            </a:r>
          </a:p>
          <a:p>
            <a:r>
              <a:rPr lang="en-US" dirty="0"/>
              <a:t>Cascade Implementation</a:t>
            </a:r>
          </a:p>
          <a:p>
            <a:endParaRPr lang="en-US" dirty="0"/>
          </a:p>
          <a:p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4A7E6-8DF3-BE06-3931-58935D4B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0" y="2178963"/>
            <a:ext cx="10532407" cy="3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16042" y="579304"/>
            <a:ext cx="7169718" cy="528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Next Steps (Spring 2023 – Spring 2028)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 1" descr="Placeholder Timeline&#10;">
            <a:extLst>
              <a:ext uri="{FF2B5EF4-FFF2-40B4-BE49-F238E27FC236}">
                <a16:creationId xmlns:a16="http://schemas.microsoft.com/office/drawing/2014/main" id="{C8D0A166-11F9-E12A-E901-302880B98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57237"/>
              </p:ext>
            </p:extLst>
          </p:nvPr>
        </p:nvGraphicFramePr>
        <p:xfrm>
          <a:off x="559522" y="1633728"/>
          <a:ext cx="10951160" cy="499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FB89A36-CAE9-5BF0-8BBE-2A526C14D12B}"/>
              </a:ext>
            </a:extLst>
          </p:cNvPr>
          <p:cNvSpPr/>
          <p:nvPr/>
        </p:nvSpPr>
        <p:spPr>
          <a:xfrm>
            <a:off x="3907098" y="4081192"/>
            <a:ext cx="99873" cy="100744"/>
          </a:xfrm>
          <a:prstGeom prst="ellipse">
            <a:avLst/>
          </a:prstGeom>
          <a:solidFill>
            <a:srgbClr val="00834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AF074E0-B32F-91E3-5435-92F41BEAD1E4}"/>
              </a:ext>
            </a:extLst>
          </p:cNvPr>
          <p:cNvSpPr/>
          <p:nvPr/>
        </p:nvSpPr>
        <p:spPr>
          <a:xfrm>
            <a:off x="3938024" y="2669958"/>
            <a:ext cx="1454" cy="1391994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E99D3DD0-0FE6-E06B-1101-1EE700E9A23A}"/>
              </a:ext>
            </a:extLst>
          </p:cNvPr>
          <p:cNvSpPr/>
          <p:nvPr/>
        </p:nvSpPr>
        <p:spPr>
          <a:xfrm rot="8100000">
            <a:off x="3741852" y="2128681"/>
            <a:ext cx="392341" cy="392341"/>
          </a:xfrm>
          <a:prstGeom prst="teardrop">
            <a:avLst>
              <a:gd name="adj" fmla="val 115000"/>
            </a:avLst>
          </a:prstGeom>
          <a:solidFill>
            <a:srgbClr val="00834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7C4EC73A-0E0F-2177-4AB3-05D079FADE01}"/>
              </a:ext>
            </a:extLst>
          </p:cNvPr>
          <p:cNvSpPr/>
          <p:nvPr/>
        </p:nvSpPr>
        <p:spPr>
          <a:xfrm>
            <a:off x="3785437" y="2178364"/>
            <a:ext cx="305170" cy="305170"/>
          </a:xfrm>
          <a:prstGeom prst="donu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4A52C8B-EE1E-DBE4-5B95-1246C78F9E5A}"/>
              </a:ext>
            </a:extLst>
          </p:cNvPr>
          <p:cNvSpPr/>
          <p:nvPr/>
        </p:nvSpPr>
        <p:spPr>
          <a:xfrm rot="18871671">
            <a:off x="8450566" y="5742097"/>
            <a:ext cx="392341" cy="392341"/>
          </a:xfrm>
          <a:prstGeom prst="teardrop">
            <a:avLst>
              <a:gd name="adj" fmla="val 115000"/>
            </a:avLst>
          </a:prstGeom>
          <a:solidFill>
            <a:srgbClr val="00834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E0BD4D4B-009C-031D-2935-378434C7B62D}"/>
              </a:ext>
            </a:extLst>
          </p:cNvPr>
          <p:cNvSpPr/>
          <p:nvPr/>
        </p:nvSpPr>
        <p:spPr>
          <a:xfrm rot="11257937">
            <a:off x="8496231" y="5785681"/>
            <a:ext cx="305170" cy="305170"/>
          </a:xfrm>
          <a:prstGeom prst="donu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69139-9F5B-DC65-0C9F-22928FE5B6BF}"/>
              </a:ext>
            </a:extLst>
          </p:cNvPr>
          <p:cNvSpPr/>
          <p:nvPr/>
        </p:nvSpPr>
        <p:spPr>
          <a:xfrm>
            <a:off x="8596801" y="4081192"/>
            <a:ext cx="99873" cy="100744"/>
          </a:xfrm>
          <a:prstGeom prst="ellipse">
            <a:avLst/>
          </a:prstGeom>
          <a:solidFill>
            <a:srgbClr val="00834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0D025AD-C4A7-6819-62A4-B0D19F99E10F}"/>
              </a:ext>
            </a:extLst>
          </p:cNvPr>
          <p:cNvSpPr/>
          <p:nvPr/>
        </p:nvSpPr>
        <p:spPr>
          <a:xfrm>
            <a:off x="8646741" y="4204813"/>
            <a:ext cx="0" cy="1420377"/>
          </a:xfrm>
          <a:prstGeom prst="line">
            <a:avLst/>
          </a:prstGeom>
          <a:noFill/>
          <a:ln w="3175" cap="flat" cmpd="sng" algn="ctr">
            <a:solidFill>
              <a:prstClr val="white">
                <a:lumMod val="85000"/>
              </a:prst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950224-4BCF-5078-6AD3-02D240006A30}"/>
              </a:ext>
            </a:extLst>
          </p:cNvPr>
          <p:cNvSpPr txBox="1">
            <a:spLocks/>
          </p:cNvSpPr>
          <p:nvPr/>
        </p:nvSpPr>
        <p:spPr>
          <a:xfrm>
            <a:off x="939114" y="1253331"/>
            <a:ext cx="7981220" cy="599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 Timeline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9E66-AF72-6C18-AD4A-9E3FEE0C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of Strategic Directions &amp; Supporting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2273-2A32-8755-2143-039562F7B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B8B717-65E5-9FA2-AB37-7EB03CCD1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55245"/>
              </p:ext>
            </p:extLst>
          </p:nvPr>
        </p:nvGraphicFramePr>
        <p:xfrm>
          <a:off x="546002" y="1048826"/>
          <a:ext cx="7262580" cy="463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580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56518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CHC Strategic Directions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65024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8345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Increase Student Enrollment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94614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8345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Engage in Practices that Prioritize and Promote Inclusivity, Equity, and Anti-Racism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5810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8345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3: Increase Student Success &amp; Equity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94614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8345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4: Develop a Campus Culture that Engages Students, Employees, and the Broader Community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  <a:tr h="94614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rgbClr val="008345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5: Foster and Support Inquiry, Accountability, and Campus Sustainability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9637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2E99B17-3BB2-7649-0CBC-E62A0941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03" y="1561943"/>
            <a:ext cx="4112424" cy="38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1396031" y="747387"/>
            <a:ext cx="8231422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ill Sans" panose="020B0502020104020203" pitchFamily="34" charset="77"/>
              </a:rPr>
              <a:t>Agenda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anose="020B0502020104020203" pitchFamily="34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1396031" y="1411084"/>
            <a:ext cx="87531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EMPC member acknowledgements</a:t>
            </a:r>
          </a:p>
          <a:p>
            <a:r>
              <a:rPr lang="en-US" dirty="0"/>
              <a:t>Purpose of an EMP</a:t>
            </a:r>
          </a:p>
          <a:p>
            <a:r>
              <a:rPr lang="en-US" dirty="0"/>
              <a:t>Brief review of CHC EMP development process</a:t>
            </a:r>
          </a:p>
          <a:p>
            <a:pPr lvl="1"/>
            <a:r>
              <a:rPr lang="en-US" dirty="0"/>
              <a:t>Data collection and analysis</a:t>
            </a:r>
          </a:p>
          <a:p>
            <a:pPr lvl="1"/>
            <a:r>
              <a:rPr lang="en-US" dirty="0"/>
              <a:t>Reflection/sensemaking on collective evidence &amp; review of past EMP</a:t>
            </a:r>
          </a:p>
          <a:p>
            <a:pPr lvl="1"/>
            <a:r>
              <a:rPr lang="en-US" dirty="0"/>
              <a:t>Open forum (December 2022)</a:t>
            </a:r>
          </a:p>
          <a:p>
            <a:r>
              <a:rPr lang="en-US" dirty="0"/>
              <a:t>Next steps in Spring 2023</a:t>
            </a:r>
          </a:p>
          <a:p>
            <a:pPr lvl="1"/>
            <a:r>
              <a:rPr lang="en-US" dirty="0"/>
              <a:t>Development of key results</a:t>
            </a:r>
          </a:p>
          <a:p>
            <a:pPr lvl="1"/>
            <a:r>
              <a:rPr lang="en-US" dirty="0"/>
              <a:t>Feedback from all senates</a:t>
            </a:r>
          </a:p>
          <a:p>
            <a:r>
              <a:rPr lang="en-US" dirty="0"/>
              <a:t>Draft of strategic directions &amp; supporting 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91227" y="425073"/>
            <a:ext cx="10296222" cy="623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Strategic Direction 1: Increase Student Enrollment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37848"/>
              </p:ext>
            </p:extLst>
          </p:nvPr>
        </p:nvGraphicFramePr>
        <p:xfrm>
          <a:off x="546001" y="1048826"/>
          <a:ext cx="9944886" cy="472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886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r>
                        <a:rPr lang="en-US" sz="2000" dirty="0"/>
                        <a:t>Supporting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5260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Develop and implement strategies to increase dual enrollment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Find and remove internal and external barriers to student enrollment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4700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3: Focus outreach on disproportionately impacted student groups and special populations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50928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4: Improve and streamline the application and registration process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5: Develop, evaluate, and implement CTE programs that meet regional workforce needs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96379"/>
                  </a:ext>
                </a:extLst>
              </a:tr>
              <a:tr h="43248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6: Plan and implement intentional outreach/marketing strategies for students, parents, and the community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469239"/>
                  </a:ext>
                </a:extLst>
              </a:tr>
              <a:tr h="63085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7: Be flexible in scheduling courses over varied days, times, and modalities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91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91227" y="425073"/>
            <a:ext cx="10296222" cy="623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Strategic Direction 2: Engage in Practices that Prioritize and Promote Inclusivity, Equity, and Anti-Racism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73654"/>
              </p:ext>
            </p:extLst>
          </p:nvPr>
        </p:nvGraphicFramePr>
        <p:xfrm>
          <a:off x="491227" y="1894833"/>
          <a:ext cx="9944886" cy="167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886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r>
                        <a:rPr lang="en-US" sz="2000" dirty="0"/>
                        <a:t>Supporting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52600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Strengthen communication of shared governance projects and committee work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50662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Promote and implement best practices that enhance inclusivity, equity, engagement, and well-being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26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91227" y="425073"/>
            <a:ext cx="10296222" cy="623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Strategic Direction 3: Increase Student Success &amp; Equity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1513"/>
              </p:ext>
            </p:extLst>
          </p:nvPr>
        </p:nvGraphicFramePr>
        <p:xfrm>
          <a:off x="546001" y="1048826"/>
          <a:ext cx="9944886" cy="377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886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r>
                        <a:rPr lang="en-US" sz="2000" dirty="0"/>
                        <a:t>Supporting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85498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Achieve equity in student success, completion, and enrollment through closing equity gaps for disproportionately impacted groups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83056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Enhance programs and services for disproportionately impacted groups and special populations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8128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3: Promote and expand access to resources available to students (e.g., tech devices, food pantry, free textbooks (OER), financial aid, mental health services, etc.)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8279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4: Improve communication with students (e.g., enhance CHC website, Canvas/Pronto SMS)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7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91227" y="425073"/>
            <a:ext cx="10296222" cy="623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Strategic Direction 4: Develop a Campus Culture that Engages Students, Employees, and the Broader Community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83005"/>
              </p:ext>
            </p:extLst>
          </p:nvPr>
        </p:nvGraphicFramePr>
        <p:xfrm>
          <a:off x="546001" y="1543097"/>
          <a:ext cx="9944886" cy="320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886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r>
                        <a:rPr lang="en-US" sz="2000" dirty="0"/>
                        <a:t>Supporting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52135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Enhance and encourage collaboration between CHC, SBVC, and DSO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5313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Explore and develop cultural programs of engagement that support the equity plan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3: Increase, maintain, and promote linger and learn spaces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46955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4: Strengthen and promote partnerships with the community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  <a:tr h="719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5: Improve campus facilities by removing barriers to physical access, improving signage and directions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42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30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91227" y="425073"/>
            <a:ext cx="10296222" cy="623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Strategic Direction 5: Foster and Support Inquiry, Accountability, and Campus Sustainability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18193"/>
              </p:ext>
            </p:extLst>
          </p:nvPr>
        </p:nvGraphicFramePr>
        <p:xfrm>
          <a:off x="546001" y="1543097"/>
          <a:ext cx="9944886" cy="260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886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</a:tblGrid>
              <a:tr h="443975">
                <a:tc>
                  <a:txBody>
                    <a:bodyPr/>
                    <a:lstStyle/>
                    <a:p>
                      <a:r>
                        <a:rPr lang="en-US" sz="2000" dirty="0"/>
                        <a:t>Supporting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42249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1: Define and enhance budgetary guidelines and processes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40777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2: Evaluate and modify the Resource Allocation Model (RAM)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3: Expand implementation of efficient and sustainable services and practices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4: Develop alternate revenue streams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Noto Sans Symbols"/>
                          <a:ea typeface="Noto Sans Symbols"/>
                          <a:cs typeface="Noto Sans Symbols"/>
                        </a:rPr>
                        <a:t>5: Promote a culture of evidence and inquiry-based decision making</a:t>
                      </a:r>
                      <a:endParaRPr lang="en-US" sz="22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42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6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9E66-AF72-6C18-AD4A-9E3FEE0C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0" y="999270"/>
            <a:ext cx="10515600" cy="1217658"/>
          </a:xfrm>
        </p:spPr>
        <p:txBody>
          <a:bodyPr>
            <a:normAutofit/>
          </a:bodyPr>
          <a:lstStyle/>
          <a:p>
            <a:r>
              <a:rPr lang="en-US" dirty="0"/>
              <a:t>Thank you for your time!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42ECC-FD31-1849-A7EA-44E3811C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2536048"/>
            <a:ext cx="4057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0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1396031" y="747387"/>
            <a:ext cx="8231422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EMPC </a:t>
            </a:r>
            <a:r>
              <a:rPr lang="en-US" dirty="0">
                <a:solidFill>
                  <a:srgbClr val="000000"/>
                </a:solidFill>
                <a:latin typeface="Gill Sans" panose="020B0502020104020203" pitchFamily="34" charset="77"/>
              </a:rPr>
              <a:t>Members (Fall 2022)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anose="020B0502020104020203" pitchFamily="34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1396031" y="1595280"/>
            <a:ext cx="87531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693A38-3FE8-2C1A-45AC-C58B9505E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01318"/>
              </p:ext>
            </p:extLst>
          </p:nvPr>
        </p:nvGraphicFramePr>
        <p:xfrm>
          <a:off x="1396031" y="1628618"/>
          <a:ext cx="836976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952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val="1153437143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val="1409772066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val="3529952323"/>
                    </a:ext>
                  </a:extLst>
                </a:gridCol>
                <a:gridCol w="1673952">
                  <a:extLst>
                    <a:ext uri="{9D8B030D-6E8A-4147-A177-3AD203B41FA5}">
                      <a16:colId xmlns:a16="http://schemas.microsoft.com/office/drawing/2014/main" val="123489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Committee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Kevin Palkki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Brandi Bailes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Kevin Horan 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Sean Ceballos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Ola Sabawi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Diana Vaichis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TL Brink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Michelle Riggs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Cyndie St. Jean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[Vacancy 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Ruth Greyraven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Delmy Spencer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[Vacancy 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Paul Jacques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Gio Sosa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Scott Rippy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6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7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Keith Wurtz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6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purpose of an educational master plan?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4447308" y="1371600"/>
            <a:ext cx="6906491" cy="516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Roadmap for how the college will actualize its </a:t>
            </a:r>
            <a:r>
              <a:rPr lang="en-US" dirty="0">
                <a:hlinkClick r:id="rId2"/>
              </a:rPr>
              <a:t>mission and vision</a:t>
            </a:r>
            <a:endParaRPr lang="en-US" dirty="0"/>
          </a:p>
          <a:p>
            <a:r>
              <a:rPr lang="en-US" dirty="0"/>
              <a:t>Two chief components: </a:t>
            </a:r>
          </a:p>
          <a:p>
            <a:pPr lvl="1"/>
            <a:r>
              <a:rPr lang="en-US" dirty="0"/>
              <a:t>Strategic Directions (SD) </a:t>
            </a:r>
          </a:p>
          <a:p>
            <a:pPr lvl="2"/>
            <a:r>
              <a:rPr lang="en-US" dirty="0"/>
              <a:t>Broad-based long-term goals that guide the work of the college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Supporting Actions (SA)</a:t>
            </a:r>
          </a:p>
          <a:p>
            <a:pPr lvl="2"/>
            <a:r>
              <a:rPr lang="en-US" dirty="0"/>
              <a:t>Concrete, measurable objectives that are used to assess the progress towards achieving a given strategic direction; encompassing of activities that could be pursued by many programs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sz="2100" dirty="0"/>
              <a:t>SD: Increase Student Enrollment</a:t>
            </a:r>
          </a:p>
          <a:p>
            <a:pPr lvl="3"/>
            <a:r>
              <a:rPr lang="en-US" sz="2100" dirty="0"/>
              <a:t>SA: Improve and streamline the application and registration process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purpose of an educational master plan?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4447308" y="1371600"/>
            <a:ext cx="6906491" cy="516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oogle Shape;2603;p40">
            <a:extLst>
              <a:ext uri="{FF2B5EF4-FFF2-40B4-BE49-F238E27FC236}">
                <a16:creationId xmlns:a16="http://schemas.microsoft.com/office/drawing/2014/main" id="{9A60F687-EAE4-70AB-0CF9-5AE0895854B3}"/>
              </a:ext>
            </a:extLst>
          </p:cNvPr>
          <p:cNvGrpSpPr/>
          <p:nvPr/>
        </p:nvGrpSpPr>
        <p:grpSpPr>
          <a:xfrm rot="10800000">
            <a:off x="7738889" y="2175302"/>
            <a:ext cx="119499" cy="752821"/>
            <a:chOff x="4513400" y="2626575"/>
            <a:chExt cx="89600" cy="191350"/>
          </a:xfrm>
          <a:solidFill>
            <a:srgbClr val="415364"/>
          </a:solidFill>
        </p:grpSpPr>
        <p:sp>
          <p:nvSpPr>
            <p:cNvPr id="3" name="Google Shape;2604;p40">
              <a:extLst>
                <a:ext uri="{FF2B5EF4-FFF2-40B4-BE49-F238E27FC236}">
                  <a16:creationId xmlns:a16="http://schemas.microsoft.com/office/drawing/2014/main" id="{EE394265-36E5-F6BD-D641-345ADE4045E3}"/>
                </a:ext>
              </a:extLst>
            </p:cNvPr>
            <p:cNvSpPr/>
            <p:nvPr/>
          </p:nvSpPr>
          <p:spPr>
            <a:xfrm>
              <a:off x="4545375" y="2626575"/>
              <a:ext cx="19950" cy="186575"/>
            </a:xfrm>
            <a:custGeom>
              <a:avLst/>
              <a:gdLst/>
              <a:ahLst/>
              <a:cxnLst/>
              <a:rect l="l" t="t" r="r" b="b"/>
              <a:pathLst>
                <a:path w="798" h="7463" extrusionOk="0">
                  <a:moveTo>
                    <a:pt x="398" y="0"/>
                  </a:moveTo>
                  <a:cubicBezTo>
                    <a:pt x="265" y="0"/>
                    <a:pt x="131" y="92"/>
                    <a:pt x="107" y="277"/>
                  </a:cubicBezTo>
                  <a:cubicBezTo>
                    <a:pt x="0" y="1325"/>
                    <a:pt x="131" y="2444"/>
                    <a:pt x="143" y="3492"/>
                  </a:cubicBezTo>
                  <a:cubicBezTo>
                    <a:pt x="155" y="4754"/>
                    <a:pt x="179" y="6004"/>
                    <a:pt x="191" y="7266"/>
                  </a:cubicBezTo>
                  <a:cubicBezTo>
                    <a:pt x="191" y="7397"/>
                    <a:pt x="295" y="7462"/>
                    <a:pt x="399" y="7462"/>
                  </a:cubicBezTo>
                  <a:cubicBezTo>
                    <a:pt x="503" y="7462"/>
                    <a:pt x="607" y="7397"/>
                    <a:pt x="607" y="7266"/>
                  </a:cubicBezTo>
                  <a:cubicBezTo>
                    <a:pt x="607" y="7262"/>
                    <a:pt x="607" y="7258"/>
                    <a:pt x="607" y="7254"/>
                  </a:cubicBezTo>
                  <a:lnTo>
                    <a:pt x="607" y="7254"/>
                  </a:lnTo>
                  <a:cubicBezTo>
                    <a:pt x="619" y="6063"/>
                    <a:pt x="631" y="4897"/>
                    <a:pt x="643" y="3718"/>
                  </a:cubicBezTo>
                  <a:cubicBezTo>
                    <a:pt x="667" y="2587"/>
                    <a:pt x="798" y="1396"/>
                    <a:pt x="679" y="277"/>
                  </a:cubicBezTo>
                  <a:cubicBezTo>
                    <a:pt x="661" y="92"/>
                    <a:pt x="530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2605;p40">
              <a:extLst>
                <a:ext uri="{FF2B5EF4-FFF2-40B4-BE49-F238E27FC236}">
                  <a16:creationId xmlns:a16="http://schemas.microsoft.com/office/drawing/2014/main" id="{60DB26C4-8E86-A4F6-F7A6-ED04172E96A8}"/>
                </a:ext>
              </a:extLst>
            </p:cNvPr>
            <p:cNvSpPr/>
            <p:nvPr/>
          </p:nvSpPr>
          <p:spPr>
            <a:xfrm>
              <a:off x="4513400" y="2766025"/>
              <a:ext cx="89600" cy="51900"/>
            </a:xfrm>
            <a:custGeom>
              <a:avLst/>
              <a:gdLst/>
              <a:ahLst/>
              <a:cxnLst/>
              <a:rect l="l" t="t" r="r" b="b"/>
              <a:pathLst>
                <a:path w="3584" h="2076" extrusionOk="0">
                  <a:moveTo>
                    <a:pt x="280" y="0"/>
                  </a:moveTo>
                  <a:cubicBezTo>
                    <a:pt x="130" y="0"/>
                    <a:pt x="0" y="224"/>
                    <a:pt x="148" y="342"/>
                  </a:cubicBezTo>
                  <a:cubicBezTo>
                    <a:pt x="577" y="700"/>
                    <a:pt x="958" y="1307"/>
                    <a:pt x="1065" y="1866"/>
                  </a:cubicBezTo>
                  <a:cubicBezTo>
                    <a:pt x="1095" y="2002"/>
                    <a:pt x="1229" y="2075"/>
                    <a:pt x="1360" y="2075"/>
                  </a:cubicBezTo>
                  <a:cubicBezTo>
                    <a:pt x="1437" y="2075"/>
                    <a:pt x="1512" y="2050"/>
                    <a:pt x="1565" y="1997"/>
                  </a:cubicBezTo>
                  <a:cubicBezTo>
                    <a:pt x="2077" y="1474"/>
                    <a:pt x="2577" y="1045"/>
                    <a:pt x="3244" y="723"/>
                  </a:cubicBezTo>
                  <a:cubicBezTo>
                    <a:pt x="3584" y="548"/>
                    <a:pt x="3371" y="105"/>
                    <a:pt x="3053" y="105"/>
                  </a:cubicBezTo>
                  <a:cubicBezTo>
                    <a:pt x="3003" y="105"/>
                    <a:pt x="2951" y="116"/>
                    <a:pt x="2898" y="140"/>
                  </a:cubicBezTo>
                  <a:cubicBezTo>
                    <a:pt x="2317" y="402"/>
                    <a:pt x="1782" y="790"/>
                    <a:pt x="1366" y="1279"/>
                  </a:cubicBezTo>
                  <a:lnTo>
                    <a:pt x="1366" y="1279"/>
                  </a:lnTo>
                  <a:cubicBezTo>
                    <a:pt x="1249" y="1076"/>
                    <a:pt x="1152" y="858"/>
                    <a:pt x="1017" y="676"/>
                  </a:cubicBezTo>
                  <a:cubicBezTo>
                    <a:pt x="851" y="414"/>
                    <a:pt x="624" y="212"/>
                    <a:pt x="374" y="33"/>
                  </a:cubicBezTo>
                  <a:cubicBezTo>
                    <a:pt x="343" y="10"/>
                    <a:pt x="311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" name="Google Shape;2632;p40">
            <a:extLst>
              <a:ext uri="{FF2B5EF4-FFF2-40B4-BE49-F238E27FC236}">
                <a16:creationId xmlns:a16="http://schemas.microsoft.com/office/drawing/2014/main" id="{65D31E72-8900-A218-46A8-8F4650F07947}"/>
              </a:ext>
            </a:extLst>
          </p:cNvPr>
          <p:cNvGrpSpPr/>
          <p:nvPr/>
        </p:nvGrpSpPr>
        <p:grpSpPr>
          <a:xfrm>
            <a:off x="8748872" y="2715872"/>
            <a:ext cx="2655645" cy="613910"/>
            <a:chOff x="5185937" y="1652459"/>
            <a:chExt cx="1793163" cy="460433"/>
          </a:xfrm>
        </p:grpSpPr>
        <p:grpSp>
          <p:nvGrpSpPr>
            <p:cNvPr id="9" name="Google Shape;2633;p40">
              <a:extLst>
                <a:ext uri="{FF2B5EF4-FFF2-40B4-BE49-F238E27FC236}">
                  <a16:creationId xmlns:a16="http://schemas.microsoft.com/office/drawing/2014/main" id="{26B4F26E-89B1-3881-F0EE-779F8EC10AB3}"/>
                </a:ext>
              </a:extLst>
            </p:cNvPr>
            <p:cNvGrpSpPr/>
            <p:nvPr/>
          </p:nvGrpSpPr>
          <p:grpSpPr>
            <a:xfrm>
              <a:off x="5185937" y="1812217"/>
              <a:ext cx="592177" cy="300675"/>
              <a:chOff x="5185937" y="1812217"/>
              <a:chExt cx="592177" cy="300675"/>
            </a:xfrm>
          </p:grpSpPr>
          <p:sp>
            <p:nvSpPr>
              <p:cNvPr id="19" name="Google Shape;2634;p40">
                <a:extLst>
                  <a:ext uri="{FF2B5EF4-FFF2-40B4-BE49-F238E27FC236}">
                    <a16:creationId xmlns:a16="http://schemas.microsoft.com/office/drawing/2014/main" id="{810B9726-1411-A13D-5CB6-28771A2E4243}"/>
                  </a:ext>
                </a:extLst>
              </p:cNvPr>
              <p:cNvSpPr/>
              <p:nvPr/>
            </p:nvSpPr>
            <p:spPr>
              <a:xfrm>
                <a:off x="5252764" y="1812217"/>
                <a:ext cx="5253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9700" extrusionOk="0">
                    <a:moveTo>
                      <a:pt x="20661" y="1"/>
                    </a:moveTo>
                    <a:cubicBezTo>
                      <a:pt x="20637" y="1"/>
                      <a:pt x="20611" y="5"/>
                      <a:pt x="20585" y="14"/>
                    </a:cubicBezTo>
                    <a:cubicBezTo>
                      <a:pt x="17227" y="1264"/>
                      <a:pt x="13965" y="2800"/>
                      <a:pt x="10691" y="4241"/>
                    </a:cubicBezTo>
                    <a:cubicBezTo>
                      <a:pt x="7262" y="5753"/>
                      <a:pt x="3797" y="7206"/>
                      <a:pt x="416" y="8837"/>
                    </a:cubicBezTo>
                    <a:cubicBezTo>
                      <a:pt x="0" y="9039"/>
                      <a:pt x="233" y="9699"/>
                      <a:pt x="628" y="9699"/>
                    </a:cubicBezTo>
                    <a:cubicBezTo>
                      <a:pt x="674" y="9699"/>
                      <a:pt x="723" y="9690"/>
                      <a:pt x="773" y="9670"/>
                    </a:cubicBezTo>
                    <a:cubicBezTo>
                      <a:pt x="4083" y="8301"/>
                      <a:pt x="7333" y="6741"/>
                      <a:pt x="10608" y="5265"/>
                    </a:cubicBezTo>
                    <a:cubicBezTo>
                      <a:pt x="14013" y="3717"/>
                      <a:pt x="17477" y="2241"/>
                      <a:pt x="20787" y="490"/>
                    </a:cubicBezTo>
                    <a:cubicBezTo>
                      <a:pt x="21013" y="372"/>
                      <a:pt x="20889" y="1"/>
                      <a:pt x="20661" y="1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635;p40">
                <a:extLst>
                  <a:ext uri="{FF2B5EF4-FFF2-40B4-BE49-F238E27FC236}">
                    <a16:creationId xmlns:a16="http://schemas.microsoft.com/office/drawing/2014/main" id="{89E39AF7-EDF3-C4CF-FE51-8A6D5D6C65EB}"/>
                  </a:ext>
                </a:extLst>
              </p:cNvPr>
              <p:cNvSpPr/>
              <p:nvPr/>
            </p:nvSpPr>
            <p:spPr>
              <a:xfrm rot="11573989">
                <a:off x="5185937" y="2018017"/>
                <a:ext cx="84975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795" extrusionOk="0">
                    <a:moveTo>
                      <a:pt x="314" y="0"/>
                    </a:moveTo>
                    <a:cubicBezTo>
                      <a:pt x="146" y="0"/>
                      <a:pt x="0" y="209"/>
                      <a:pt x="158" y="366"/>
                    </a:cubicBezTo>
                    <a:cubicBezTo>
                      <a:pt x="554" y="762"/>
                      <a:pt x="993" y="916"/>
                      <a:pt x="1469" y="1115"/>
                    </a:cubicBezTo>
                    <a:lnTo>
                      <a:pt x="1469" y="1115"/>
                    </a:lnTo>
                    <a:cubicBezTo>
                      <a:pt x="1119" y="2128"/>
                      <a:pt x="1811" y="3251"/>
                      <a:pt x="2718" y="3748"/>
                    </a:cubicBezTo>
                    <a:cubicBezTo>
                      <a:pt x="2777" y="3780"/>
                      <a:pt x="2835" y="3794"/>
                      <a:pt x="2890" y="3794"/>
                    </a:cubicBezTo>
                    <a:cubicBezTo>
                      <a:pt x="3198" y="3794"/>
                      <a:pt x="3399" y="3343"/>
                      <a:pt x="3075" y="3140"/>
                    </a:cubicBezTo>
                    <a:cubicBezTo>
                      <a:pt x="2408" y="2748"/>
                      <a:pt x="1777" y="1914"/>
                      <a:pt x="2134" y="1116"/>
                    </a:cubicBezTo>
                    <a:cubicBezTo>
                      <a:pt x="2230" y="902"/>
                      <a:pt x="2122" y="664"/>
                      <a:pt x="1872" y="664"/>
                    </a:cubicBezTo>
                    <a:cubicBezTo>
                      <a:pt x="1360" y="640"/>
                      <a:pt x="837" y="402"/>
                      <a:pt x="456" y="57"/>
                    </a:cubicBezTo>
                    <a:cubicBezTo>
                      <a:pt x="411" y="17"/>
                      <a:pt x="361" y="0"/>
                      <a:pt x="31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" name="Google Shape;2636;p40">
              <a:extLst>
                <a:ext uri="{FF2B5EF4-FFF2-40B4-BE49-F238E27FC236}">
                  <a16:creationId xmlns:a16="http://schemas.microsoft.com/office/drawing/2014/main" id="{99DCC488-1C18-157E-0BE8-51D8F1BADA26}"/>
                </a:ext>
              </a:extLst>
            </p:cNvPr>
            <p:cNvGrpSpPr/>
            <p:nvPr/>
          </p:nvGrpSpPr>
          <p:grpSpPr>
            <a:xfrm>
              <a:off x="5821200" y="1652459"/>
              <a:ext cx="1157900" cy="356580"/>
              <a:chOff x="5691650" y="1672775"/>
              <a:chExt cx="1157900" cy="297150"/>
            </a:xfrm>
          </p:grpSpPr>
          <p:sp>
            <p:nvSpPr>
              <p:cNvPr id="12" name="Google Shape;2637;p40">
                <a:extLst>
                  <a:ext uri="{FF2B5EF4-FFF2-40B4-BE49-F238E27FC236}">
                    <a16:creationId xmlns:a16="http://schemas.microsoft.com/office/drawing/2014/main" id="{3B05C8FE-8E38-3D14-D2F4-16C974310F63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638;p40">
                <a:extLst>
                  <a:ext uri="{FF2B5EF4-FFF2-40B4-BE49-F238E27FC236}">
                    <a16:creationId xmlns:a16="http://schemas.microsoft.com/office/drawing/2014/main" id="{D0A3B086-ACD0-673C-2AC1-DE4BC5476BEC}"/>
                  </a:ext>
                </a:extLst>
              </p:cNvPr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639;p40">
                <a:extLst>
                  <a:ext uri="{FF2B5EF4-FFF2-40B4-BE49-F238E27FC236}">
                    <a16:creationId xmlns:a16="http://schemas.microsoft.com/office/drawing/2014/main" id="{371B3F14-C035-EE8C-A756-B51A24C4C17C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640;p40">
                <a:extLst>
                  <a:ext uri="{FF2B5EF4-FFF2-40B4-BE49-F238E27FC236}">
                    <a16:creationId xmlns:a16="http://schemas.microsoft.com/office/drawing/2014/main" id="{DA1C83E4-8FA5-A834-868A-3047AED7B745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" name="Google Shape;2641;p40">
              <a:extLst>
                <a:ext uri="{FF2B5EF4-FFF2-40B4-BE49-F238E27FC236}">
                  <a16:creationId xmlns:a16="http://schemas.microsoft.com/office/drawing/2014/main" id="{6AB00628-A728-9A8C-D171-B3895A19E6F0}"/>
                </a:ext>
              </a:extLst>
            </p:cNvPr>
            <p:cNvSpPr txBox="1"/>
            <p:nvPr/>
          </p:nvSpPr>
          <p:spPr>
            <a:xfrm>
              <a:off x="5771976" y="1675258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434343"/>
                  </a:solidFill>
                  <a:latin typeface="Fira Sans Extra Condensed Medium"/>
                  <a:sym typeface="Fira Sans Extra Condensed Medium"/>
                </a:rPr>
                <a:t>Technology</a:t>
              </a:r>
              <a:endParaRPr sz="2133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21" name="Google Shape;2642;p40">
            <a:extLst>
              <a:ext uri="{FF2B5EF4-FFF2-40B4-BE49-F238E27FC236}">
                <a16:creationId xmlns:a16="http://schemas.microsoft.com/office/drawing/2014/main" id="{A0041CA6-3A66-F366-4C69-602C9BBC853D}"/>
              </a:ext>
            </a:extLst>
          </p:cNvPr>
          <p:cNvGrpSpPr/>
          <p:nvPr/>
        </p:nvGrpSpPr>
        <p:grpSpPr>
          <a:xfrm>
            <a:off x="8833641" y="3529838"/>
            <a:ext cx="2592625" cy="661161"/>
            <a:chOff x="5258363" y="2406881"/>
            <a:chExt cx="1720737" cy="356583"/>
          </a:xfrm>
        </p:grpSpPr>
        <p:grpSp>
          <p:nvGrpSpPr>
            <p:cNvPr id="22" name="Google Shape;2643;p40">
              <a:extLst>
                <a:ext uri="{FF2B5EF4-FFF2-40B4-BE49-F238E27FC236}">
                  <a16:creationId xmlns:a16="http://schemas.microsoft.com/office/drawing/2014/main" id="{734DD450-9055-1439-7500-EDDC1705C435}"/>
                </a:ext>
              </a:extLst>
            </p:cNvPr>
            <p:cNvGrpSpPr/>
            <p:nvPr/>
          </p:nvGrpSpPr>
          <p:grpSpPr>
            <a:xfrm>
              <a:off x="5258363" y="2491084"/>
              <a:ext cx="477844" cy="175578"/>
              <a:chOff x="5258363" y="2491084"/>
              <a:chExt cx="477844" cy="175578"/>
            </a:xfrm>
          </p:grpSpPr>
          <p:sp>
            <p:nvSpPr>
              <p:cNvPr id="29" name="Google Shape;2644;p40">
                <a:extLst>
                  <a:ext uri="{FF2B5EF4-FFF2-40B4-BE49-F238E27FC236}">
                    <a16:creationId xmlns:a16="http://schemas.microsoft.com/office/drawing/2014/main" id="{2D276E86-812B-68D9-11FA-F5EB3A9DB50B}"/>
                  </a:ext>
                </a:extLst>
              </p:cNvPr>
              <p:cNvSpPr/>
              <p:nvPr/>
            </p:nvSpPr>
            <p:spPr>
              <a:xfrm rot="21079495">
                <a:off x="5312043" y="2513815"/>
                <a:ext cx="424164" cy="152847"/>
              </a:xfrm>
              <a:custGeom>
                <a:avLst/>
                <a:gdLst/>
                <a:ahLst/>
                <a:cxnLst/>
                <a:rect l="l" t="t" r="r" b="b"/>
                <a:pathLst>
                  <a:path w="21452" h="8540" extrusionOk="0">
                    <a:moveTo>
                      <a:pt x="553" y="0"/>
                    </a:moveTo>
                    <a:cubicBezTo>
                      <a:pt x="117" y="0"/>
                      <a:pt x="0" y="706"/>
                      <a:pt x="472" y="909"/>
                    </a:cubicBezTo>
                    <a:cubicBezTo>
                      <a:pt x="3841" y="2302"/>
                      <a:pt x="7294" y="3517"/>
                      <a:pt x="10711" y="4803"/>
                    </a:cubicBezTo>
                    <a:cubicBezTo>
                      <a:pt x="14117" y="6088"/>
                      <a:pt x="17522" y="7458"/>
                      <a:pt x="20998" y="8529"/>
                    </a:cubicBezTo>
                    <a:cubicBezTo>
                      <a:pt x="21023" y="8536"/>
                      <a:pt x="21046" y="8540"/>
                      <a:pt x="21069" y="8540"/>
                    </a:cubicBezTo>
                    <a:cubicBezTo>
                      <a:pt x="21313" y="8540"/>
                      <a:pt x="21451" y="8162"/>
                      <a:pt x="21201" y="8053"/>
                    </a:cubicBezTo>
                    <a:cubicBezTo>
                      <a:pt x="17950" y="6565"/>
                      <a:pt x="14557" y="5350"/>
                      <a:pt x="11223" y="4041"/>
                    </a:cubicBezTo>
                    <a:cubicBezTo>
                      <a:pt x="7735" y="2683"/>
                      <a:pt x="4246" y="1266"/>
                      <a:pt x="710" y="28"/>
                    </a:cubicBezTo>
                    <a:cubicBezTo>
                      <a:pt x="654" y="9"/>
                      <a:pt x="602" y="0"/>
                      <a:pt x="553" y="0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2645;p40">
                <a:extLst>
                  <a:ext uri="{FF2B5EF4-FFF2-40B4-BE49-F238E27FC236}">
                    <a16:creationId xmlns:a16="http://schemas.microsoft.com/office/drawing/2014/main" id="{CB46A535-4A36-D858-9302-F601C2B4D270}"/>
                  </a:ext>
                </a:extLst>
              </p:cNvPr>
              <p:cNvSpPr/>
              <p:nvPr/>
            </p:nvSpPr>
            <p:spPr>
              <a:xfrm rot="11609879">
                <a:off x="5258363" y="2491084"/>
                <a:ext cx="60975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150" extrusionOk="0">
                    <a:moveTo>
                      <a:pt x="999" y="1"/>
                    </a:moveTo>
                    <a:cubicBezTo>
                      <a:pt x="865" y="1"/>
                      <a:pt x="724" y="87"/>
                      <a:pt x="712" y="264"/>
                    </a:cubicBezTo>
                    <a:cubicBezTo>
                      <a:pt x="665" y="938"/>
                      <a:pt x="923" y="1496"/>
                      <a:pt x="1270" y="2022"/>
                    </a:cubicBezTo>
                    <a:lnTo>
                      <a:pt x="1270" y="2022"/>
                    </a:lnTo>
                    <a:cubicBezTo>
                      <a:pt x="1350" y="2208"/>
                      <a:pt x="1440" y="2391"/>
                      <a:pt x="1545" y="2571"/>
                    </a:cubicBezTo>
                    <a:lnTo>
                      <a:pt x="1545" y="2571"/>
                    </a:lnTo>
                    <a:cubicBezTo>
                      <a:pt x="1005" y="2839"/>
                      <a:pt x="496" y="3180"/>
                      <a:pt x="153" y="3681"/>
                    </a:cubicBezTo>
                    <a:cubicBezTo>
                      <a:pt x="0" y="3905"/>
                      <a:pt x="219" y="4150"/>
                      <a:pt x="444" y="4150"/>
                    </a:cubicBezTo>
                    <a:cubicBezTo>
                      <a:pt x="517" y="4150"/>
                      <a:pt x="591" y="4124"/>
                      <a:pt x="653" y="4062"/>
                    </a:cubicBezTo>
                    <a:cubicBezTo>
                      <a:pt x="1129" y="3574"/>
                      <a:pt x="1641" y="3241"/>
                      <a:pt x="2236" y="2907"/>
                    </a:cubicBezTo>
                    <a:cubicBezTo>
                      <a:pt x="2367" y="2836"/>
                      <a:pt x="2439" y="2621"/>
                      <a:pt x="2343" y="2502"/>
                    </a:cubicBezTo>
                    <a:cubicBezTo>
                      <a:pt x="1831" y="1824"/>
                      <a:pt x="1212" y="1157"/>
                      <a:pt x="1248" y="264"/>
                    </a:cubicBezTo>
                    <a:lnTo>
                      <a:pt x="1248" y="264"/>
                    </a:lnTo>
                    <a:cubicBezTo>
                      <a:pt x="1248" y="264"/>
                      <a:pt x="1248" y="264"/>
                      <a:pt x="1248" y="264"/>
                    </a:cubicBezTo>
                    <a:cubicBezTo>
                      <a:pt x="1266" y="90"/>
                      <a:pt x="1136" y="1"/>
                      <a:pt x="99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" name="Google Shape;2646;p40">
              <a:extLst>
                <a:ext uri="{FF2B5EF4-FFF2-40B4-BE49-F238E27FC236}">
                  <a16:creationId xmlns:a16="http://schemas.microsoft.com/office/drawing/2014/main" id="{EFDA166C-BA64-A024-5880-9945BF06C8C6}"/>
                </a:ext>
              </a:extLst>
            </p:cNvPr>
            <p:cNvGrpSpPr/>
            <p:nvPr/>
          </p:nvGrpSpPr>
          <p:grpSpPr>
            <a:xfrm>
              <a:off x="5821200" y="2406881"/>
              <a:ext cx="1157900" cy="356583"/>
              <a:chOff x="5691650" y="1672775"/>
              <a:chExt cx="1157900" cy="297153"/>
            </a:xfrm>
          </p:grpSpPr>
          <p:sp>
            <p:nvSpPr>
              <p:cNvPr id="25" name="Google Shape;2647;p40">
                <a:extLst>
                  <a:ext uri="{FF2B5EF4-FFF2-40B4-BE49-F238E27FC236}">
                    <a16:creationId xmlns:a16="http://schemas.microsoft.com/office/drawing/2014/main" id="{70CE98BF-DEA6-7D0A-F9FF-08CF85C72CF4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2648;p40">
                <a:extLst>
                  <a:ext uri="{FF2B5EF4-FFF2-40B4-BE49-F238E27FC236}">
                    <a16:creationId xmlns:a16="http://schemas.microsoft.com/office/drawing/2014/main" id="{77DC4064-A24D-337D-DECC-E3B7B7894C1B}"/>
                  </a:ext>
                </a:extLst>
              </p:cNvPr>
              <p:cNvSpPr/>
              <p:nvPr/>
            </p:nvSpPr>
            <p:spPr>
              <a:xfrm>
                <a:off x="5694325" y="1946103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2649;p40">
                <a:extLst>
                  <a:ext uri="{FF2B5EF4-FFF2-40B4-BE49-F238E27FC236}">
                    <a16:creationId xmlns:a16="http://schemas.microsoft.com/office/drawing/2014/main" id="{95AFF82D-6E17-43F8-D253-8C0FC5116747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2650;p40">
                <a:extLst>
                  <a:ext uri="{FF2B5EF4-FFF2-40B4-BE49-F238E27FC236}">
                    <a16:creationId xmlns:a16="http://schemas.microsoft.com/office/drawing/2014/main" id="{AC613EED-864F-7069-A0A6-B7447BFB9FA9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4" name="Google Shape;2651;p40">
              <a:extLst>
                <a:ext uri="{FF2B5EF4-FFF2-40B4-BE49-F238E27FC236}">
                  <a16:creationId xmlns:a16="http://schemas.microsoft.com/office/drawing/2014/main" id="{80A661E0-672B-135B-9ECD-F01C4E1C9DB9}"/>
                </a:ext>
              </a:extLst>
            </p:cNvPr>
            <p:cNvSpPr txBox="1"/>
            <p:nvPr/>
          </p:nvSpPr>
          <p:spPr>
            <a:xfrm>
              <a:off x="5787913" y="2486734"/>
              <a:ext cx="1155225" cy="167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434343"/>
                  </a:solidFill>
                  <a:latin typeface="Fira Sans Extra Condensed Medium"/>
                  <a:sym typeface="Fira Sans Extra Condensed Medium"/>
                </a:rPr>
                <a:t>ProfessionalDevelopment</a:t>
              </a:r>
              <a:endParaRPr sz="2133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31" name="Google Shape;2652;p40">
            <a:extLst>
              <a:ext uri="{FF2B5EF4-FFF2-40B4-BE49-F238E27FC236}">
                <a16:creationId xmlns:a16="http://schemas.microsoft.com/office/drawing/2014/main" id="{A68547F1-A765-5B3F-F946-056EB02CF35F}"/>
              </a:ext>
            </a:extLst>
          </p:cNvPr>
          <p:cNvGrpSpPr/>
          <p:nvPr/>
        </p:nvGrpSpPr>
        <p:grpSpPr>
          <a:xfrm>
            <a:off x="4198987" y="2698820"/>
            <a:ext cx="2699865" cy="573000"/>
            <a:chOff x="2156839" y="1652459"/>
            <a:chExt cx="1896631" cy="429750"/>
          </a:xfrm>
        </p:grpSpPr>
        <p:grpSp>
          <p:nvGrpSpPr>
            <p:cNvPr id="32" name="Google Shape;2653;p40">
              <a:extLst>
                <a:ext uri="{FF2B5EF4-FFF2-40B4-BE49-F238E27FC236}">
                  <a16:creationId xmlns:a16="http://schemas.microsoft.com/office/drawing/2014/main" id="{176A2EA1-BC78-8425-539F-069299399B48}"/>
                </a:ext>
              </a:extLst>
            </p:cNvPr>
            <p:cNvGrpSpPr/>
            <p:nvPr/>
          </p:nvGrpSpPr>
          <p:grpSpPr>
            <a:xfrm>
              <a:off x="3459571" y="1820071"/>
              <a:ext cx="593899" cy="262138"/>
              <a:chOff x="3459571" y="1820071"/>
              <a:chExt cx="593899" cy="262138"/>
            </a:xfrm>
          </p:grpSpPr>
          <p:sp>
            <p:nvSpPr>
              <p:cNvPr id="39" name="Google Shape;2654;p40">
                <a:extLst>
                  <a:ext uri="{FF2B5EF4-FFF2-40B4-BE49-F238E27FC236}">
                    <a16:creationId xmlns:a16="http://schemas.microsoft.com/office/drawing/2014/main" id="{B78B1378-E3E1-8CF6-C9CB-7EF0601CA4B1}"/>
                  </a:ext>
                </a:extLst>
              </p:cNvPr>
              <p:cNvSpPr/>
              <p:nvPr/>
            </p:nvSpPr>
            <p:spPr>
              <a:xfrm>
                <a:off x="3459571" y="1820071"/>
                <a:ext cx="536250" cy="213575"/>
              </a:xfrm>
              <a:custGeom>
                <a:avLst/>
                <a:gdLst/>
                <a:ahLst/>
                <a:cxnLst/>
                <a:rect l="l" t="t" r="r" b="b"/>
                <a:pathLst>
                  <a:path w="21450" h="8543" extrusionOk="0">
                    <a:moveTo>
                      <a:pt x="383" y="1"/>
                    </a:moveTo>
                    <a:cubicBezTo>
                      <a:pt x="139" y="1"/>
                      <a:pt x="1" y="379"/>
                      <a:pt x="251" y="487"/>
                    </a:cubicBezTo>
                    <a:cubicBezTo>
                      <a:pt x="3502" y="1988"/>
                      <a:pt x="6895" y="3202"/>
                      <a:pt x="10229" y="4500"/>
                    </a:cubicBezTo>
                    <a:cubicBezTo>
                      <a:pt x="13717" y="5857"/>
                      <a:pt x="17194" y="7286"/>
                      <a:pt x="20742" y="8512"/>
                    </a:cubicBezTo>
                    <a:cubicBezTo>
                      <a:pt x="20800" y="8533"/>
                      <a:pt x="20855" y="8543"/>
                      <a:pt x="20905" y="8543"/>
                    </a:cubicBezTo>
                    <a:cubicBezTo>
                      <a:pt x="21336" y="8543"/>
                      <a:pt x="21449" y="7835"/>
                      <a:pt x="20980" y="7643"/>
                    </a:cubicBezTo>
                    <a:cubicBezTo>
                      <a:pt x="17611" y="6238"/>
                      <a:pt x="14158" y="5024"/>
                      <a:pt x="10741" y="3738"/>
                    </a:cubicBezTo>
                    <a:cubicBezTo>
                      <a:pt x="7335" y="2452"/>
                      <a:pt x="3930" y="1083"/>
                      <a:pt x="454" y="11"/>
                    </a:cubicBezTo>
                    <a:cubicBezTo>
                      <a:pt x="429" y="4"/>
                      <a:pt x="406" y="1"/>
                      <a:pt x="383" y="1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2655;p40">
                <a:extLst>
                  <a:ext uri="{FF2B5EF4-FFF2-40B4-BE49-F238E27FC236}">
                    <a16:creationId xmlns:a16="http://schemas.microsoft.com/office/drawing/2014/main" id="{8E11B77A-0974-CA8A-AB25-1C5A7C97F873}"/>
                  </a:ext>
                </a:extLst>
              </p:cNvPr>
              <p:cNvSpPr/>
              <p:nvPr/>
            </p:nvSpPr>
            <p:spPr>
              <a:xfrm rot="11929249">
                <a:off x="3972495" y="1985084"/>
                <a:ext cx="809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885" extrusionOk="0">
                    <a:moveTo>
                      <a:pt x="2880" y="0"/>
                    </a:moveTo>
                    <a:cubicBezTo>
                      <a:pt x="2835" y="0"/>
                      <a:pt x="2787" y="15"/>
                      <a:pt x="2739" y="50"/>
                    </a:cubicBezTo>
                    <a:cubicBezTo>
                      <a:pt x="1906" y="657"/>
                      <a:pt x="1287" y="1348"/>
                      <a:pt x="227" y="1562"/>
                    </a:cubicBezTo>
                    <a:cubicBezTo>
                      <a:pt x="1" y="1598"/>
                      <a:pt x="25" y="1883"/>
                      <a:pt x="168" y="2002"/>
                    </a:cubicBezTo>
                    <a:cubicBezTo>
                      <a:pt x="822" y="2502"/>
                      <a:pt x="1370" y="3110"/>
                      <a:pt x="1799" y="3800"/>
                    </a:cubicBezTo>
                    <a:cubicBezTo>
                      <a:pt x="1836" y="3859"/>
                      <a:pt x="1891" y="3884"/>
                      <a:pt x="1946" y="3884"/>
                    </a:cubicBezTo>
                    <a:cubicBezTo>
                      <a:pt x="2068" y="3884"/>
                      <a:pt x="2190" y="3761"/>
                      <a:pt x="2108" y="3622"/>
                    </a:cubicBezTo>
                    <a:cubicBezTo>
                      <a:pt x="1733" y="3000"/>
                      <a:pt x="1260" y="2476"/>
                      <a:pt x="769" y="1949"/>
                    </a:cubicBezTo>
                    <a:lnTo>
                      <a:pt x="769" y="1949"/>
                    </a:lnTo>
                    <a:cubicBezTo>
                      <a:pt x="1657" y="1719"/>
                      <a:pt x="2464" y="1170"/>
                      <a:pt x="3073" y="490"/>
                    </a:cubicBezTo>
                    <a:cubicBezTo>
                      <a:pt x="3238" y="305"/>
                      <a:pt x="3085" y="0"/>
                      <a:pt x="28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3" name="Google Shape;2656;p40">
              <a:extLst>
                <a:ext uri="{FF2B5EF4-FFF2-40B4-BE49-F238E27FC236}">
                  <a16:creationId xmlns:a16="http://schemas.microsoft.com/office/drawing/2014/main" id="{00842B62-7510-9549-66E0-95C87BAF35DF}"/>
                </a:ext>
              </a:extLst>
            </p:cNvPr>
            <p:cNvGrpSpPr/>
            <p:nvPr/>
          </p:nvGrpSpPr>
          <p:grpSpPr>
            <a:xfrm>
              <a:off x="2175350" y="1652459"/>
              <a:ext cx="1157900" cy="356580"/>
              <a:chOff x="5691650" y="1672775"/>
              <a:chExt cx="1157900" cy="297150"/>
            </a:xfrm>
          </p:grpSpPr>
          <p:sp>
            <p:nvSpPr>
              <p:cNvPr id="35" name="Google Shape;2657;p40">
                <a:extLst>
                  <a:ext uri="{FF2B5EF4-FFF2-40B4-BE49-F238E27FC236}">
                    <a16:creationId xmlns:a16="http://schemas.microsoft.com/office/drawing/2014/main" id="{F15F4759-A222-C7C6-B0E0-A5DBB4492AE9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2658;p40">
                <a:extLst>
                  <a:ext uri="{FF2B5EF4-FFF2-40B4-BE49-F238E27FC236}">
                    <a16:creationId xmlns:a16="http://schemas.microsoft.com/office/drawing/2014/main" id="{556D7629-3E8F-61F7-10C0-A457EED53C8C}"/>
                  </a:ext>
                </a:extLst>
              </p:cNvPr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2659;p40">
                <a:extLst>
                  <a:ext uri="{FF2B5EF4-FFF2-40B4-BE49-F238E27FC236}">
                    <a16:creationId xmlns:a16="http://schemas.microsoft.com/office/drawing/2014/main" id="{C66E77E4-C232-A8F1-1EF7-2C0E891E1B1C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2660;p40">
                <a:extLst>
                  <a:ext uri="{FF2B5EF4-FFF2-40B4-BE49-F238E27FC236}">
                    <a16:creationId xmlns:a16="http://schemas.microsoft.com/office/drawing/2014/main" id="{C0A449AA-C9AA-984F-DBA9-2625E9FF6E85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4" name="Google Shape;2661;p40">
              <a:extLst>
                <a:ext uri="{FF2B5EF4-FFF2-40B4-BE49-F238E27FC236}">
                  <a16:creationId xmlns:a16="http://schemas.microsoft.com/office/drawing/2014/main" id="{ABB0BAD3-9E8C-E011-1F0E-DA53CB3B4BAD}"/>
                </a:ext>
              </a:extLst>
            </p:cNvPr>
            <p:cNvSpPr txBox="1"/>
            <p:nvPr/>
          </p:nvSpPr>
          <p:spPr>
            <a:xfrm>
              <a:off x="2156839" y="1702854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Equity </a:t>
              </a:r>
              <a:endParaRPr sz="2133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41" name="Google Shape;2662;p40">
            <a:extLst>
              <a:ext uri="{FF2B5EF4-FFF2-40B4-BE49-F238E27FC236}">
                <a16:creationId xmlns:a16="http://schemas.microsoft.com/office/drawing/2014/main" id="{59FE42BF-5F41-5443-98BD-0B72EF52F9AA}"/>
              </a:ext>
            </a:extLst>
          </p:cNvPr>
          <p:cNvGrpSpPr/>
          <p:nvPr/>
        </p:nvGrpSpPr>
        <p:grpSpPr>
          <a:xfrm>
            <a:off x="4191701" y="3577093"/>
            <a:ext cx="2645541" cy="513718"/>
            <a:chOff x="2153205" y="2378175"/>
            <a:chExt cx="1847271" cy="385289"/>
          </a:xfrm>
        </p:grpSpPr>
        <p:grpSp>
          <p:nvGrpSpPr>
            <p:cNvPr id="42" name="Google Shape;2663;p40">
              <a:extLst>
                <a:ext uri="{FF2B5EF4-FFF2-40B4-BE49-F238E27FC236}">
                  <a16:creationId xmlns:a16="http://schemas.microsoft.com/office/drawing/2014/main" id="{EA63E490-BAF0-9140-4FD9-AC735355B33A}"/>
                </a:ext>
              </a:extLst>
            </p:cNvPr>
            <p:cNvGrpSpPr/>
            <p:nvPr/>
          </p:nvGrpSpPr>
          <p:grpSpPr>
            <a:xfrm>
              <a:off x="3413906" y="2378175"/>
              <a:ext cx="586570" cy="242350"/>
              <a:chOff x="3413906" y="2378175"/>
              <a:chExt cx="586570" cy="242350"/>
            </a:xfrm>
          </p:grpSpPr>
          <p:sp>
            <p:nvSpPr>
              <p:cNvPr id="49" name="Google Shape;2664;p40">
                <a:extLst>
                  <a:ext uri="{FF2B5EF4-FFF2-40B4-BE49-F238E27FC236}">
                    <a16:creationId xmlns:a16="http://schemas.microsoft.com/office/drawing/2014/main" id="{4E088E58-3540-DC4A-3AF5-6250462EB46B}"/>
                  </a:ext>
                </a:extLst>
              </p:cNvPr>
              <p:cNvSpPr/>
              <p:nvPr/>
            </p:nvSpPr>
            <p:spPr>
              <a:xfrm rot="480621">
                <a:off x="3413906" y="2378175"/>
                <a:ext cx="525000" cy="24235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9694" extrusionOk="0">
                    <a:moveTo>
                      <a:pt x="20389" y="1"/>
                    </a:moveTo>
                    <a:cubicBezTo>
                      <a:pt x="20342" y="1"/>
                      <a:pt x="20291" y="11"/>
                      <a:pt x="20239" y="33"/>
                    </a:cubicBezTo>
                    <a:cubicBezTo>
                      <a:pt x="16929" y="1402"/>
                      <a:pt x="13679" y="2950"/>
                      <a:pt x="10404" y="4438"/>
                    </a:cubicBezTo>
                    <a:cubicBezTo>
                      <a:pt x="6999" y="5974"/>
                      <a:pt x="3534" y="7451"/>
                      <a:pt x="225" y="9201"/>
                    </a:cubicBezTo>
                    <a:cubicBezTo>
                      <a:pt x="1" y="9318"/>
                      <a:pt x="121" y="9693"/>
                      <a:pt x="345" y="9693"/>
                    </a:cubicBezTo>
                    <a:cubicBezTo>
                      <a:pt x="371" y="9693"/>
                      <a:pt x="398" y="9688"/>
                      <a:pt x="427" y="9677"/>
                    </a:cubicBezTo>
                    <a:cubicBezTo>
                      <a:pt x="3785" y="8427"/>
                      <a:pt x="7047" y="6891"/>
                      <a:pt x="10321" y="5450"/>
                    </a:cubicBezTo>
                    <a:cubicBezTo>
                      <a:pt x="13750" y="3950"/>
                      <a:pt x="17215" y="2486"/>
                      <a:pt x="20596" y="855"/>
                    </a:cubicBezTo>
                    <a:cubicBezTo>
                      <a:pt x="20999" y="664"/>
                      <a:pt x="20779" y="1"/>
                      <a:pt x="20389" y="1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2665;p40">
                <a:extLst>
                  <a:ext uri="{FF2B5EF4-FFF2-40B4-BE49-F238E27FC236}">
                    <a16:creationId xmlns:a16="http://schemas.microsoft.com/office/drawing/2014/main" id="{0ECFBDDB-99DD-2201-D5C9-D3FC5904915C}"/>
                  </a:ext>
                </a:extLst>
              </p:cNvPr>
              <p:cNvSpPr/>
              <p:nvPr/>
            </p:nvSpPr>
            <p:spPr>
              <a:xfrm rot="11060570">
                <a:off x="3946151" y="2378609"/>
                <a:ext cx="54325" cy="10610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244" extrusionOk="0">
                    <a:moveTo>
                      <a:pt x="650" y="0"/>
                    </a:moveTo>
                    <a:cubicBezTo>
                      <a:pt x="431" y="0"/>
                      <a:pt x="199" y="248"/>
                      <a:pt x="322" y="519"/>
                    </a:cubicBezTo>
                    <a:cubicBezTo>
                      <a:pt x="774" y="1459"/>
                      <a:pt x="631" y="2293"/>
                      <a:pt x="107" y="3150"/>
                    </a:cubicBezTo>
                    <a:cubicBezTo>
                      <a:pt x="0" y="3317"/>
                      <a:pt x="96" y="3531"/>
                      <a:pt x="274" y="3590"/>
                    </a:cubicBezTo>
                    <a:cubicBezTo>
                      <a:pt x="822" y="3757"/>
                      <a:pt x="1322" y="4043"/>
                      <a:pt x="1858" y="4233"/>
                    </a:cubicBezTo>
                    <a:cubicBezTo>
                      <a:pt x="1879" y="4240"/>
                      <a:pt x="1899" y="4244"/>
                      <a:pt x="1918" y="4244"/>
                    </a:cubicBezTo>
                    <a:cubicBezTo>
                      <a:pt x="2092" y="4244"/>
                      <a:pt x="2172" y="3973"/>
                      <a:pt x="2001" y="3876"/>
                    </a:cubicBezTo>
                    <a:cubicBezTo>
                      <a:pt x="1610" y="3648"/>
                      <a:pt x="1197" y="3449"/>
                      <a:pt x="803" y="3221"/>
                    </a:cubicBezTo>
                    <a:lnTo>
                      <a:pt x="803" y="3221"/>
                    </a:lnTo>
                    <a:cubicBezTo>
                      <a:pt x="1424" y="2329"/>
                      <a:pt x="1377" y="1159"/>
                      <a:pt x="905" y="173"/>
                    </a:cubicBezTo>
                    <a:cubicBezTo>
                      <a:pt x="846" y="51"/>
                      <a:pt x="750" y="0"/>
                      <a:pt x="65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" name="Google Shape;2666;p40">
              <a:extLst>
                <a:ext uri="{FF2B5EF4-FFF2-40B4-BE49-F238E27FC236}">
                  <a16:creationId xmlns:a16="http://schemas.microsoft.com/office/drawing/2014/main" id="{E3B816FD-DB70-85F6-B1F0-83EED656BD9C}"/>
                </a:ext>
              </a:extLst>
            </p:cNvPr>
            <p:cNvGrpSpPr/>
            <p:nvPr/>
          </p:nvGrpSpPr>
          <p:grpSpPr>
            <a:xfrm>
              <a:off x="2175350" y="2406884"/>
              <a:ext cx="1157900" cy="356580"/>
              <a:chOff x="5691650" y="1672775"/>
              <a:chExt cx="1157900" cy="297150"/>
            </a:xfrm>
          </p:grpSpPr>
          <p:sp>
            <p:nvSpPr>
              <p:cNvPr id="45" name="Google Shape;2667;p40">
                <a:extLst>
                  <a:ext uri="{FF2B5EF4-FFF2-40B4-BE49-F238E27FC236}">
                    <a16:creationId xmlns:a16="http://schemas.microsoft.com/office/drawing/2014/main" id="{F75071A0-A2CD-BC76-19EE-CA6978696DB6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2668;p40">
                <a:extLst>
                  <a:ext uri="{FF2B5EF4-FFF2-40B4-BE49-F238E27FC236}">
                    <a16:creationId xmlns:a16="http://schemas.microsoft.com/office/drawing/2014/main" id="{75349AB1-E8BE-7D12-90BE-8FB8ED370A28}"/>
                  </a:ext>
                </a:extLst>
              </p:cNvPr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2669;p40">
                <a:extLst>
                  <a:ext uri="{FF2B5EF4-FFF2-40B4-BE49-F238E27FC236}">
                    <a16:creationId xmlns:a16="http://schemas.microsoft.com/office/drawing/2014/main" id="{3B243BEC-0E52-FC29-45EF-1ADA4B7BE64B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2670;p40">
                <a:extLst>
                  <a:ext uri="{FF2B5EF4-FFF2-40B4-BE49-F238E27FC236}">
                    <a16:creationId xmlns:a16="http://schemas.microsoft.com/office/drawing/2014/main" id="{3858E3CC-82F0-793A-0455-A058CCA1712C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" name="Google Shape;2671;p40">
              <a:extLst>
                <a:ext uri="{FF2B5EF4-FFF2-40B4-BE49-F238E27FC236}">
                  <a16:creationId xmlns:a16="http://schemas.microsoft.com/office/drawing/2014/main" id="{32DB5F90-9A34-05E9-CF16-3129B07E2432}"/>
                </a:ext>
              </a:extLst>
            </p:cNvPr>
            <p:cNvSpPr txBox="1"/>
            <p:nvPr/>
          </p:nvSpPr>
          <p:spPr>
            <a:xfrm>
              <a:off x="2153205" y="2461754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Facilities</a:t>
              </a:r>
              <a:endParaRPr sz="2133" dirty="0">
                <a:solidFill>
                  <a:srgbClr val="434343"/>
                </a:solidFill>
              </a:endParaRPr>
            </a:p>
          </p:txBody>
        </p:sp>
      </p:grpSp>
      <p:sp>
        <p:nvSpPr>
          <p:cNvPr id="51" name="Google Shape;2681;p40">
            <a:extLst>
              <a:ext uri="{FF2B5EF4-FFF2-40B4-BE49-F238E27FC236}">
                <a16:creationId xmlns:a16="http://schemas.microsoft.com/office/drawing/2014/main" id="{239BD841-FAF5-3515-DB5A-464FFE83F7BF}"/>
              </a:ext>
            </a:extLst>
          </p:cNvPr>
          <p:cNvSpPr txBox="1"/>
          <p:nvPr/>
        </p:nvSpPr>
        <p:spPr>
          <a:xfrm>
            <a:off x="7049343" y="1156302"/>
            <a:ext cx="15328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SBCCD Strategic Plan Goals</a:t>
            </a:r>
            <a:endParaRPr sz="2133" dirty="0">
              <a:solidFill>
                <a:srgbClr val="434343"/>
              </a:solidFill>
            </a:endParaRPr>
          </a:p>
        </p:txBody>
      </p:sp>
      <p:sp>
        <p:nvSpPr>
          <p:cNvPr id="52" name="Google Shape;2712;p40">
            <a:extLst>
              <a:ext uri="{FF2B5EF4-FFF2-40B4-BE49-F238E27FC236}">
                <a16:creationId xmlns:a16="http://schemas.microsoft.com/office/drawing/2014/main" id="{E2A31585-2BA5-D80F-32C6-3D7A23E88CC8}"/>
              </a:ext>
            </a:extLst>
          </p:cNvPr>
          <p:cNvSpPr/>
          <p:nvPr/>
        </p:nvSpPr>
        <p:spPr>
          <a:xfrm>
            <a:off x="6913707" y="2974341"/>
            <a:ext cx="1835165" cy="1825531"/>
          </a:xfrm>
          <a:custGeom>
            <a:avLst/>
            <a:gdLst/>
            <a:ahLst/>
            <a:cxnLst/>
            <a:rect l="l" t="t" r="r" b="b"/>
            <a:pathLst>
              <a:path w="24980" h="25220" extrusionOk="0">
                <a:moveTo>
                  <a:pt x="14732" y="941"/>
                </a:moveTo>
                <a:cubicBezTo>
                  <a:pt x="16599" y="941"/>
                  <a:pt x="18353" y="1522"/>
                  <a:pt x="19883" y="2602"/>
                </a:cubicBezTo>
                <a:cubicBezTo>
                  <a:pt x="22765" y="4650"/>
                  <a:pt x="23979" y="8365"/>
                  <a:pt x="23932" y="11770"/>
                </a:cubicBezTo>
                <a:cubicBezTo>
                  <a:pt x="23850" y="17922"/>
                  <a:pt x="18820" y="24334"/>
                  <a:pt x="12394" y="24334"/>
                </a:cubicBezTo>
                <a:cubicBezTo>
                  <a:pt x="12217" y="24334"/>
                  <a:pt x="12038" y="24329"/>
                  <a:pt x="11859" y="24319"/>
                </a:cubicBezTo>
                <a:cubicBezTo>
                  <a:pt x="6179" y="24010"/>
                  <a:pt x="1810" y="18223"/>
                  <a:pt x="1214" y="12913"/>
                </a:cubicBezTo>
                <a:cubicBezTo>
                  <a:pt x="893" y="10067"/>
                  <a:pt x="1691" y="7234"/>
                  <a:pt x="3453" y="4971"/>
                </a:cubicBezTo>
                <a:cubicBezTo>
                  <a:pt x="4414" y="3742"/>
                  <a:pt x="5907" y="2274"/>
                  <a:pt x="7549" y="1545"/>
                </a:cubicBezTo>
                <a:lnTo>
                  <a:pt x="7549" y="1545"/>
                </a:lnTo>
                <a:cubicBezTo>
                  <a:pt x="7480" y="1819"/>
                  <a:pt x="7664" y="2153"/>
                  <a:pt x="7993" y="2153"/>
                </a:cubicBezTo>
                <a:cubicBezTo>
                  <a:pt x="8033" y="2153"/>
                  <a:pt x="8076" y="2148"/>
                  <a:pt x="8120" y="2138"/>
                </a:cubicBezTo>
                <a:cubicBezTo>
                  <a:pt x="9097" y="1887"/>
                  <a:pt x="10064" y="1625"/>
                  <a:pt x="11039" y="1410"/>
                </a:cubicBezTo>
                <a:lnTo>
                  <a:pt x="11039" y="1410"/>
                </a:lnTo>
                <a:cubicBezTo>
                  <a:pt x="11058" y="1417"/>
                  <a:pt x="11076" y="1419"/>
                  <a:pt x="11094" y="1419"/>
                </a:cubicBezTo>
                <a:cubicBezTo>
                  <a:pt x="11139" y="1419"/>
                  <a:pt x="11179" y="1401"/>
                  <a:pt x="11210" y="1373"/>
                </a:cubicBezTo>
                <a:lnTo>
                  <a:pt x="11210" y="1373"/>
                </a:lnTo>
                <a:cubicBezTo>
                  <a:pt x="12258" y="1149"/>
                  <a:pt x="13316" y="983"/>
                  <a:pt x="14407" y="947"/>
                </a:cubicBezTo>
                <a:cubicBezTo>
                  <a:pt x="14515" y="943"/>
                  <a:pt x="14624" y="941"/>
                  <a:pt x="14732" y="941"/>
                </a:cubicBezTo>
                <a:close/>
                <a:moveTo>
                  <a:pt x="14719" y="1"/>
                </a:moveTo>
                <a:cubicBezTo>
                  <a:pt x="13627" y="1"/>
                  <a:pt x="12526" y="147"/>
                  <a:pt x="11478" y="328"/>
                </a:cubicBezTo>
                <a:cubicBezTo>
                  <a:pt x="10921" y="425"/>
                  <a:pt x="10370" y="540"/>
                  <a:pt x="9823" y="671"/>
                </a:cubicBezTo>
                <a:lnTo>
                  <a:pt x="9823" y="671"/>
                </a:lnTo>
                <a:cubicBezTo>
                  <a:pt x="9643" y="647"/>
                  <a:pt x="9462" y="636"/>
                  <a:pt x="9282" y="636"/>
                </a:cubicBezTo>
                <a:cubicBezTo>
                  <a:pt x="6900" y="636"/>
                  <a:pt x="4535" y="2656"/>
                  <a:pt x="3060" y="4329"/>
                </a:cubicBezTo>
                <a:cubicBezTo>
                  <a:pt x="893" y="6817"/>
                  <a:pt x="0" y="10175"/>
                  <a:pt x="452" y="13425"/>
                </a:cubicBezTo>
                <a:cubicBezTo>
                  <a:pt x="1275" y="19286"/>
                  <a:pt x="6285" y="25220"/>
                  <a:pt x="12453" y="25220"/>
                </a:cubicBezTo>
                <a:cubicBezTo>
                  <a:pt x="12889" y="25220"/>
                  <a:pt x="13330" y="25190"/>
                  <a:pt x="13776" y="25129"/>
                </a:cubicBezTo>
                <a:cubicBezTo>
                  <a:pt x="20086" y="24271"/>
                  <a:pt x="24551" y="18080"/>
                  <a:pt x="24836" y="11972"/>
                </a:cubicBezTo>
                <a:cubicBezTo>
                  <a:pt x="24979" y="8710"/>
                  <a:pt x="23908" y="5341"/>
                  <a:pt x="21646" y="2936"/>
                </a:cubicBezTo>
                <a:cubicBezTo>
                  <a:pt x="20491" y="1721"/>
                  <a:pt x="19002" y="888"/>
                  <a:pt x="17419" y="376"/>
                </a:cubicBezTo>
                <a:cubicBezTo>
                  <a:pt x="16549" y="104"/>
                  <a:pt x="15637" y="1"/>
                  <a:pt x="14719" y="1"/>
                </a:cubicBezTo>
                <a:close/>
              </a:path>
            </a:pathLst>
          </a:custGeom>
          <a:solidFill>
            <a:srgbClr val="0083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721;p40">
            <a:extLst>
              <a:ext uri="{FF2B5EF4-FFF2-40B4-BE49-F238E27FC236}">
                <a16:creationId xmlns:a16="http://schemas.microsoft.com/office/drawing/2014/main" id="{B709F67D-1334-D832-5D65-A430DF60021F}"/>
              </a:ext>
            </a:extLst>
          </p:cNvPr>
          <p:cNvSpPr/>
          <p:nvPr/>
        </p:nvSpPr>
        <p:spPr>
          <a:xfrm>
            <a:off x="6913707" y="498592"/>
            <a:ext cx="1749227" cy="1637799"/>
          </a:xfrm>
          <a:custGeom>
            <a:avLst/>
            <a:gdLst/>
            <a:ahLst/>
            <a:cxnLst/>
            <a:rect l="l" t="t" r="r" b="b"/>
            <a:pathLst>
              <a:path w="24980" h="25226" extrusionOk="0">
                <a:moveTo>
                  <a:pt x="14738" y="949"/>
                </a:moveTo>
                <a:cubicBezTo>
                  <a:pt x="16602" y="949"/>
                  <a:pt x="18354" y="1520"/>
                  <a:pt x="19883" y="2610"/>
                </a:cubicBezTo>
                <a:cubicBezTo>
                  <a:pt x="22765" y="4658"/>
                  <a:pt x="23979" y="8361"/>
                  <a:pt x="23932" y="11778"/>
                </a:cubicBezTo>
                <a:cubicBezTo>
                  <a:pt x="23850" y="17924"/>
                  <a:pt x="18811" y="24341"/>
                  <a:pt x="12378" y="24341"/>
                </a:cubicBezTo>
                <a:cubicBezTo>
                  <a:pt x="12206" y="24341"/>
                  <a:pt x="12033" y="24337"/>
                  <a:pt x="11859" y="24327"/>
                </a:cubicBezTo>
                <a:cubicBezTo>
                  <a:pt x="6179" y="24018"/>
                  <a:pt x="1810" y="18219"/>
                  <a:pt x="1214" y="12921"/>
                </a:cubicBezTo>
                <a:cubicBezTo>
                  <a:pt x="893" y="10064"/>
                  <a:pt x="1691" y="7230"/>
                  <a:pt x="3453" y="4968"/>
                </a:cubicBezTo>
                <a:cubicBezTo>
                  <a:pt x="4414" y="3746"/>
                  <a:pt x="5907" y="2276"/>
                  <a:pt x="7549" y="1547"/>
                </a:cubicBezTo>
                <a:lnTo>
                  <a:pt x="7549" y="1547"/>
                </a:lnTo>
                <a:cubicBezTo>
                  <a:pt x="7480" y="1822"/>
                  <a:pt x="7660" y="2152"/>
                  <a:pt x="7984" y="2152"/>
                </a:cubicBezTo>
                <a:cubicBezTo>
                  <a:pt x="8027" y="2152"/>
                  <a:pt x="8072" y="2146"/>
                  <a:pt x="8120" y="2134"/>
                </a:cubicBezTo>
                <a:cubicBezTo>
                  <a:pt x="9097" y="1888"/>
                  <a:pt x="10064" y="1630"/>
                  <a:pt x="11038" y="1417"/>
                </a:cubicBezTo>
                <a:lnTo>
                  <a:pt x="11038" y="1417"/>
                </a:lnTo>
                <a:cubicBezTo>
                  <a:pt x="11054" y="1421"/>
                  <a:pt x="11070" y="1423"/>
                  <a:pt x="11086" y="1423"/>
                </a:cubicBezTo>
                <a:cubicBezTo>
                  <a:pt x="11128" y="1423"/>
                  <a:pt x="11167" y="1407"/>
                  <a:pt x="11199" y="1382"/>
                </a:cubicBezTo>
                <a:lnTo>
                  <a:pt x="11199" y="1382"/>
                </a:lnTo>
                <a:cubicBezTo>
                  <a:pt x="12250" y="1158"/>
                  <a:pt x="13312" y="991"/>
                  <a:pt x="14407" y="955"/>
                </a:cubicBezTo>
                <a:cubicBezTo>
                  <a:pt x="14517" y="951"/>
                  <a:pt x="14628" y="949"/>
                  <a:pt x="14738" y="949"/>
                </a:cubicBezTo>
                <a:close/>
                <a:moveTo>
                  <a:pt x="14713" y="0"/>
                </a:moveTo>
                <a:cubicBezTo>
                  <a:pt x="13623" y="0"/>
                  <a:pt x="12524" y="149"/>
                  <a:pt x="11478" y="336"/>
                </a:cubicBezTo>
                <a:cubicBezTo>
                  <a:pt x="10927" y="432"/>
                  <a:pt x="10382" y="543"/>
                  <a:pt x="9841" y="670"/>
                </a:cubicBezTo>
                <a:lnTo>
                  <a:pt x="9841" y="670"/>
                </a:lnTo>
                <a:cubicBezTo>
                  <a:pt x="9655" y="644"/>
                  <a:pt x="9469" y="632"/>
                  <a:pt x="9283" y="632"/>
                </a:cubicBezTo>
                <a:cubicBezTo>
                  <a:pt x="6900" y="632"/>
                  <a:pt x="4535" y="2655"/>
                  <a:pt x="3060" y="4337"/>
                </a:cubicBezTo>
                <a:cubicBezTo>
                  <a:pt x="893" y="6813"/>
                  <a:pt x="0" y="10183"/>
                  <a:pt x="452" y="13421"/>
                </a:cubicBezTo>
                <a:cubicBezTo>
                  <a:pt x="1276" y="19287"/>
                  <a:pt x="6293" y="25226"/>
                  <a:pt x="12468" y="25226"/>
                </a:cubicBezTo>
                <a:cubicBezTo>
                  <a:pt x="12899" y="25226"/>
                  <a:pt x="13335" y="25197"/>
                  <a:pt x="13776" y="25137"/>
                </a:cubicBezTo>
                <a:cubicBezTo>
                  <a:pt x="20086" y="24280"/>
                  <a:pt x="24551" y="18088"/>
                  <a:pt x="24836" y="11981"/>
                </a:cubicBezTo>
                <a:cubicBezTo>
                  <a:pt x="24979" y="8706"/>
                  <a:pt x="23908" y="5337"/>
                  <a:pt x="21646" y="2944"/>
                </a:cubicBezTo>
                <a:cubicBezTo>
                  <a:pt x="20491" y="1729"/>
                  <a:pt x="19002" y="884"/>
                  <a:pt x="17419" y="384"/>
                </a:cubicBezTo>
                <a:cubicBezTo>
                  <a:pt x="16547" y="106"/>
                  <a:pt x="15633" y="0"/>
                  <a:pt x="14713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2661;p40">
            <a:extLst>
              <a:ext uri="{FF2B5EF4-FFF2-40B4-BE49-F238E27FC236}">
                <a16:creationId xmlns:a16="http://schemas.microsoft.com/office/drawing/2014/main" id="{B24C430F-D74A-4636-0487-B7BF348CBE97}"/>
              </a:ext>
            </a:extLst>
          </p:cNvPr>
          <p:cNvSpPr txBox="1"/>
          <p:nvPr/>
        </p:nvSpPr>
        <p:spPr>
          <a:xfrm>
            <a:off x="7066132" y="3634725"/>
            <a:ext cx="1532800" cy="35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CHC EMP</a:t>
            </a:r>
            <a:endParaRPr sz="2133" dirty="0">
              <a:solidFill>
                <a:srgbClr val="434343"/>
              </a:solidFill>
            </a:endParaRPr>
          </a:p>
        </p:txBody>
      </p:sp>
      <p:grpSp>
        <p:nvGrpSpPr>
          <p:cNvPr id="55" name="Google Shape;2662;p40">
            <a:extLst>
              <a:ext uri="{FF2B5EF4-FFF2-40B4-BE49-F238E27FC236}">
                <a16:creationId xmlns:a16="http://schemas.microsoft.com/office/drawing/2014/main" id="{DFBA1330-6832-DD62-04D8-00B4A98B6A47}"/>
              </a:ext>
            </a:extLst>
          </p:cNvPr>
          <p:cNvGrpSpPr/>
          <p:nvPr/>
        </p:nvGrpSpPr>
        <p:grpSpPr>
          <a:xfrm>
            <a:off x="4208768" y="4272269"/>
            <a:ext cx="2714785" cy="1028829"/>
            <a:chOff x="2175350" y="2339900"/>
            <a:chExt cx="1858654" cy="423564"/>
          </a:xfrm>
        </p:grpSpPr>
        <p:grpSp>
          <p:nvGrpSpPr>
            <p:cNvPr id="56" name="Google Shape;2663;p40">
              <a:extLst>
                <a:ext uri="{FF2B5EF4-FFF2-40B4-BE49-F238E27FC236}">
                  <a16:creationId xmlns:a16="http://schemas.microsoft.com/office/drawing/2014/main" id="{C116B951-A8E3-0282-7B19-075889D9E985}"/>
                </a:ext>
              </a:extLst>
            </p:cNvPr>
            <p:cNvGrpSpPr/>
            <p:nvPr/>
          </p:nvGrpSpPr>
          <p:grpSpPr>
            <a:xfrm>
              <a:off x="3459375" y="2339900"/>
              <a:ext cx="574629" cy="282862"/>
              <a:chOff x="3459375" y="2339900"/>
              <a:chExt cx="574629" cy="282862"/>
            </a:xfrm>
          </p:grpSpPr>
          <p:sp>
            <p:nvSpPr>
              <p:cNvPr id="63" name="Google Shape;2664;p40">
                <a:extLst>
                  <a:ext uri="{FF2B5EF4-FFF2-40B4-BE49-F238E27FC236}">
                    <a16:creationId xmlns:a16="http://schemas.microsoft.com/office/drawing/2014/main" id="{1E918B91-D939-091F-1CF0-59F618A63BD7}"/>
                  </a:ext>
                </a:extLst>
              </p:cNvPr>
              <p:cNvSpPr/>
              <p:nvPr/>
            </p:nvSpPr>
            <p:spPr>
              <a:xfrm>
                <a:off x="3459375" y="2380412"/>
                <a:ext cx="525000" cy="24235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9694" extrusionOk="0">
                    <a:moveTo>
                      <a:pt x="20389" y="1"/>
                    </a:moveTo>
                    <a:cubicBezTo>
                      <a:pt x="20342" y="1"/>
                      <a:pt x="20291" y="11"/>
                      <a:pt x="20239" y="33"/>
                    </a:cubicBezTo>
                    <a:cubicBezTo>
                      <a:pt x="16929" y="1402"/>
                      <a:pt x="13679" y="2950"/>
                      <a:pt x="10404" y="4438"/>
                    </a:cubicBezTo>
                    <a:cubicBezTo>
                      <a:pt x="6999" y="5974"/>
                      <a:pt x="3534" y="7451"/>
                      <a:pt x="225" y="9201"/>
                    </a:cubicBezTo>
                    <a:cubicBezTo>
                      <a:pt x="1" y="9318"/>
                      <a:pt x="121" y="9693"/>
                      <a:pt x="345" y="9693"/>
                    </a:cubicBezTo>
                    <a:cubicBezTo>
                      <a:pt x="371" y="9693"/>
                      <a:pt x="398" y="9688"/>
                      <a:pt x="427" y="9677"/>
                    </a:cubicBezTo>
                    <a:cubicBezTo>
                      <a:pt x="3785" y="8427"/>
                      <a:pt x="7047" y="6891"/>
                      <a:pt x="10321" y="5450"/>
                    </a:cubicBezTo>
                    <a:cubicBezTo>
                      <a:pt x="13750" y="3950"/>
                      <a:pt x="17215" y="2486"/>
                      <a:pt x="20596" y="855"/>
                    </a:cubicBezTo>
                    <a:cubicBezTo>
                      <a:pt x="20999" y="664"/>
                      <a:pt x="20779" y="1"/>
                      <a:pt x="20389" y="1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2665;p40">
                <a:extLst>
                  <a:ext uri="{FF2B5EF4-FFF2-40B4-BE49-F238E27FC236}">
                    <a16:creationId xmlns:a16="http://schemas.microsoft.com/office/drawing/2014/main" id="{4A675BFD-6973-F937-B8ED-66C0423260AA}"/>
                  </a:ext>
                </a:extLst>
              </p:cNvPr>
              <p:cNvSpPr/>
              <p:nvPr/>
            </p:nvSpPr>
            <p:spPr>
              <a:xfrm rot="10800000">
                <a:off x="3979679" y="2339900"/>
                <a:ext cx="54325" cy="10610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244" extrusionOk="0">
                    <a:moveTo>
                      <a:pt x="650" y="0"/>
                    </a:moveTo>
                    <a:cubicBezTo>
                      <a:pt x="431" y="0"/>
                      <a:pt x="199" y="248"/>
                      <a:pt x="322" y="519"/>
                    </a:cubicBezTo>
                    <a:cubicBezTo>
                      <a:pt x="774" y="1459"/>
                      <a:pt x="631" y="2293"/>
                      <a:pt x="107" y="3150"/>
                    </a:cubicBezTo>
                    <a:cubicBezTo>
                      <a:pt x="0" y="3317"/>
                      <a:pt x="96" y="3531"/>
                      <a:pt x="274" y="3590"/>
                    </a:cubicBezTo>
                    <a:cubicBezTo>
                      <a:pt x="822" y="3757"/>
                      <a:pt x="1322" y="4043"/>
                      <a:pt x="1858" y="4233"/>
                    </a:cubicBezTo>
                    <a:cubicBezTo>
                      <a:pt x="1879" y="4240"/>
                      <a:pt x="1899" y="4244"/>
                      <a:pt x="1918" y="4244"/>
                    </a:cubicBezTo>
                    <a:cubicBezTo>
                      <a:pt x="2092" y="4244"/>
                      <a:pt x="2172" y="3973"/>
                      <a:pt x="2001" y="3876"/>
                    </a:cubicBezTo>
                    <a:cubicBezTo>
                      <a:pt x="1610" y="3648"/>
                      <a:pt x="1197" y="3449"/>
                      <a:pt x="803" y="3221"/>
                    </a:cubicBezTo>
                    <a:lnTo>
                      <a:pt x="803" y="3221"/>
                    </a:lnTo>
                    <a:cubicBezTo>
                      <a:pt x="1424" y="2329"/>
                      <a:pt x="1377" y="1159"/>
                      <a:pt x="905" y="173"/>
                    </a:cubicBezTo>
                    <a:cubicBezTo>
                      <a:pt x="846" y="51"/>
                      <a:pt x="750" y="0"/>
                      <a:pt x="65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7" name="Google Shape;2666;p40">
              <a:extLst>
                <a:ext uri="{FF2B5EF4-FFF2-40B4-BE49-F238E27FC236}">
                  <a16:creationId xmlns:a16="http://schemas.microsoft.com/office/drawing/2014/main" id="{F9ED6C7A-30FC-C03A-87DF-DF75F1C71CE6}"/>
                </a:ext>
              </a:extLst>
            </p:cNvPr>
            <p:cNvGrpSpPr/>
            <p:nvPr/>
          </p:nvGrpSpPr>
          <p:grpSpPr>
            <a:xfrm>
              <a:off x="2175350" y="2406884"/>
              <a:ext cx="1157900" cy="356580"/>
              <a:chOff x="5691650" y="1672775"/>
              <a:chExt cx="1157900" cy="297150"/>
            </a:xfrm>
          </p:grpSpPr>
          <p:sp>
            <p:nvSpPr>
              <p:cNvPr id="59" name="Google Shape;2667;p40">
                <a:extLst>
                  <a:ext uri="{FF2B5EF4-FFF2-40B4-BE49-F238E27FC236}">
                    <a16:creationId xmlns:a16="http://schemas.microsoft.com/office/drawing/2014/main" id="{6F09DDE8-8BB8-3681-7BF7-2EEC6A3B61CB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2668;p40">
                <a:extLst>
                  <a:ext uri="{FF2B5EF4-FFF2-40B4-BE49-F238E27FC236}">
                    <a16:creationId xmlns:a16="http://schemas.microsoft.com/office/drawing/2014/main" id="{5CAF50F8-08EA-4493-CE96-C789C8DD7E0A}"/>
                  </a:ext>
                </a:extLst>
              </p:cNvPr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2669;p40">
                <a:extLst>
                  <a:ext uri="{FF2B5EF4-FFF2-40B4-BE49-F238E27FC236}">
                    <a16:creationId xmlns:a16="http://schemas.microsoft.com/office/drawing/2014/main" id="{D345905F-7755-00CA-AC29-F1B50A821D14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2670;p40">
                <a:extLst>
                  <a:ext uri="{FF2B5EF4-FFF2-40B4-BE49-F238E27FC236}">
                    <a16:creationId xmlns:a16="http://schemas.microsoft.com/office/drawing/2014/main" id="{D77D2A62-DBF7-D520-DF9C-E1D099077511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58" name="Google Shape;2671;p40">
              <a:extLst>
                <a:ext uri="{FF2B5EF4-FFF2-40B4-BE49-F238E27FC236}">
                  <a16:creationId xmlns:a16="http://schemas.microsoft.com/office/drawing/2014/main" id="{119B4C11-28F3-481B-6779-205055392689}"/>
                </a:ext>
              </a:extLst>
            </p:cNvPr>
            <p:cNvSpPr txBox="1"/>
            <p:nvPr/>
          </p:nvSpPr>
          <p:spPr>
            <a:xfrm>
              <a:off x="2180659" y="2448674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Enrollment Mangement</a:t>
              </a:r>
              <a:endParaRPr sz="2133" dirty="0">
                <a:solidFill>
                  <a:srgbClr val="434343"/>
                </a:solidFill>
              </a:endParaRPr>
            </a:p>
          </p:txBody>
        </p:sp>
      </p:grpSp>
      <p:grpSp>
        <p:nvGrpSpPr>
          <p:cNvPr id="65" name="Google Shape;2642;p40">
            <a:extLst>
              <a:ext uri="{FF2B5EF4-FFF2-40B4-BE49-F238E27FC236}">
                <a16:creationId xmlns:a16="http://schemas.microsoft.com/office/drawing/2014/main" id="{ED5A9ACB-0976-C729-BBD1-0DD2C641885C}"/>
              </a:ext>
            </a:extLst>
          </p:cNvPr>
          <p:cNvGrpSpPr/>
          <p:nvPr/>
        </p:nvGrpSpPr>
        <p:grpSpPr>
          <a:xfrm>
            <a:off x="8707874" y="4384279"/>
            <a:ext cx="2700922" cy="768261"/>
            <a:chOff x="5174907" y="2375469"/>
            <a:chExt cx="1804193" cy="387995"/>
          </a:xfrm>
        </p:grpSpPr>
        <p:grpSp>
          <p:nvGrpSpPr>
            <p:cNvPr id="66" name="Google Shape;2643;p40">
              <a:extLst>
                <a:ext uri="{FF2B5EF4-FFF2-40B4-BE49-F238E27FC236}">
                  <a16:creationId xmlns:a16="http://schemas.microsoft.com/office/drawing/2014/main" id="{B427DDEA-33FB-348A-06D3-DA7A2FE3DE9E}"/>
                </a:ext>
              </a:extLst>
            </p:cNvPr>
            <p:cNvGrpSpPr/>
            <p:nvPr/>
          </p:nvGrpSpPr>
          <p:grpSpPr>
            <a:xfrm>
              <a:off x="5174907" y="2375469"/>
              <a:ext cx="562072" cy="254116"/>
              <a:chOff x="5174907" y="2375469"/>
              <a:chExt cx="562072" cy="254116"/>
            </a:xfrm>
          </p:grpSpPr>
          <p:sp>
            <p:nvSpPr>
              <p:cNvPr id="73" name="Google Shape;2644;p40">
                <a:extLst>
                  <a:ext uri="{FF2B5EF4-FFF2-40B4-BE49-F238E27FC236}">
                    <a16:creationId xmlns:a16="http://schemas.microsoft.com/office/drawing/2014/main" id="{E0BD5F29-F17C-7850-18BF-C68974962B82}"/>
                  </a:ext>
                </a:extLst>
              </p:cNvPr>
              <p:cNvSpPr/>
              <p:nvPr/>
            </p:nvSpPr>
            <p:spPr>
              <a:xfrm>
                <a:off x="5217259" y="2423603"/>
                <a:ext cx="519720" cy="205982"/>
              </a:xfrm>
              <a:custGeom>
                <a:avLst/>
                <a:gdLst/>
                <a:ahLst/>
                <a:cxnLst/>
                <a:rect l="l" t="t" r="r" b="b"/>
                <a:pathLst>
                  <a:path w="21452" h="8540" extrusionOk="0">
                    <a:moveTo>
                      <a:pt x="553" y="0"/>
                    </a:moveTo>
                    <a:cubicBezTo>
                      <a:pt x="117" y="0"/>
                      <a:pt x="0" y="706"/>
                      <a:pt x="472" y="909"/>
                    </a:cubicBezTo>
                    <a:cubicBezTo>
                      <a:pt x="3841" y="2302"/>
                      <a:pt x="7294" y="3517"/>
                      <a:pt x="10711" y="4803"/>
                    </a:cubicBezTo>
                    <a:cubicBezTo>
                      <a:pt x="14117" y="6088"/>
                      <a:pt x="17522" y="7458"/>
                      <a:pt x="20998" y="8529"/>
                    </a:cubicBezTo>
                    <a:cubicBezTo>
                      <a:pt x="21023" y="8536"/>
                      <a:pt x="21046" y="8540"/>
                      <a:pt x="21069" y="8540"/>
                    </a:cubicBezTo>
                    <a:cubicBezTo>
                      <a:pt x="21313" y="8540"/>
                      <a:pt x="21451" y="8162"/>
                      <a:pt x="21201" y="8053"/>
                    </a:cubicBezTo>
                    <a:cubicBezTo>
                      <a:pt x="17950" y="6565"/>
                      <a:pt x="14557" y="5350"/>
                      <a:pt x="11223" y="4041"/>
                    </a:cubicBezTo>
                    <a:cubicBezTo>
                      <a:pt x="7735" y="2683"/>
                      <a:pt x="4246" y="1266"/>
                      <a:pt x="710" y="28"/>
                    </a:cubicBezTo>
                    <a:cubicBezTo>
                      <a:pt x="654" y="9"/>
                      <a:pt x="602" y="0"/>
                      <a:pt x="553" y="0"/>
                    </a:cubicBezTo>
                    <a:close/>
                  </a:path>
                </a:pathLst>
              </a:custGeom>
              <a:solidFill>
                <a:srgbClr val="4153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Google Shape;2645;p40">
                <a:extLst>
                  <a:ext uri="{FF2B5EF4-FFF2-40B4-BE49-F238E27FC236}">
                    <a16:creationId xmlns:a16="http://schemas.microsoft.com/office/drawing/2014/main" id="{801CF2A9-7627-0313-F4A8-EE25D72CCA2C}"/>
                  </a:ext>
                </a:extLst>
              </p:cNvPr>
              <p:cNvSpPr/>
              <p:nvPr/>
            </p:nvSpPr>
            <p:spPr>
              <a:xfrm rot="11909642">
                <a:off x="5174907" y="2375469"/>
                <a:ext cx="60975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150" extrusionOk="0">
                    <a:moveTo>
                      <a:pt x="999" y="1"/>
                    </a:moveTo>
                    <a:cubicBezTo>
                      <a:pt x="865" y="1"/>
                      <a:pt x="724" y="87"/>
                      <a:pt x="712" y="264"/>
                    </a:cubicBezTo>
                    <a:cubicBezTo>
                      <a:pt x="665" y="938"/>
                      <a:pt x="923" y="1496"/>
                      <a:pt x="1270" y="2022"/>
                    </a:cubicBezTo>
                    <a:lnTo>
                      <a:pt x="1270" y="2022"/>
                    </a:lnTo>
                    <a:cubicBezTo>
                      <a:pt x="1350" y="2208"/>
                      <a:pt x="1440" y="2391"/>
                      <a:pt x="1545" y="2571"/>
                    </a:cubicBezTo>
                    <a:lnTo>
                      <a:pt x="1545" y="2571"/>
                    </a:lnTo>
                    <a:cubicBezTo>
                      <a:pt x="1005" y="2839"/>
                      <a:pt x="496" y="3180"/>
                      <a:pt x="153" y="3681"/>
                    </a:cubicBezTo>
                    <a:cubicBezTo>
                      <a:pt x="0" y="3905"/>
                      <a:pt x="219" y="4150"/>
                      <a:pt x="444" y="4150"/>
                    </a:cubicBezTo>
                    <a:cubicBezTo>
                      <a:pt x="517" y="4150"/>
                      <a:pt x="591" y="4124"/>
                      <a:pt x="653" y="4062"/>
                    </a:cubicBezTo>
                    <a:cubicBezTo>
                      <a:pt x="1129" y="3574"/>
                      <a:pt x="1641" y="3241"/>
                      <a:pt x="2236" y="2907"/>
                    </a:cubicBezTo>
                    <a:cubicBezTo>
                      <a:pt x="2367" y="2836"/>
                      <a:pt x="2439" y="2621"/>
                      <a:pt x="2343" y="2502"/>
                    </a:cubicBezTo>
                    <a:cubicBezTo>
                      <a:pt x="1831" y="1824"/>
                      <a:pt x="1212" y="1157"/>
                      <a:pt x="1248" y="264"/>
                    </a:cubicBezTo>
                    <a:lnTo>
                      <a:pt x="1248" y="264"/>
                    </a:lnTo>
                    <a:cubicBezTo>
                      <a:pt x="1248" y="264"/>
                      <a:pt x="1248" y="264"/>
                      <a:pt x="1248" y="264"/>
                    </a:cubicBezTo>
                    <a:cubicBezTo>
                      <a:pt x="1266" y="90"/>
                      <a:pt x="1136" y="1"/>
                      <a:pt x="99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67" name="Google Shape;2646;p40">
              <a:extLst>
                <a:ext uri="{FF2B5EF4-FFF2-40B4-BE49-F238E27FC236}">
                  <a16:creationId xmlns:a16="http://schemas.microsoft.com/office/drawing/2014/main" id="{8E7F247F-7BC4-F767-2664-4C50C9FFDA07}"/>
                </a:ext>
              </a:extLst>
            </p:cNvPr>
            <p:cNvGrpSpPr/>
            <p:nvPr/>
          </p:nvGrpSpPr>
          <p:grpSpPr>
            <a:xfrm>
              <a:off x="5821200" y="2406884"/>
              <a:ext cx="1157900" cy="356580"/>
              <a:chOff x="5691650" y="1672775"/>
              <a:chExt cx="1157900" cy="297150"/>
            </a:xfrm>
          </p:grpSpPr>
          <p:sp>
            <p:nvSpPr>
              <p:cNvPr id="69" name="Google Shape;2647;p40">
                <a:extLst>
                  <a:ext uri="{FF2B5EF4-FFF2-40B4-BE49-F238E27FC236}">
                    <a16:creationId xmlns:a16="http://schemas.microsoft.com/office/drawing/2014/main" id="{C08188B9-D36E-1AFD-E6E4-9DF7E416C858}"/>
                  </a:ext>
                </a:extLst>
              </p:cNvPr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2648;p40">
                <a:extLst>
                  <a:ext uri="{FF2B5EF4-FFF2-40B4-BE49-F238E27FC236}">
                    <a16:creationId xmlns:a16="http://schemas.microsoft.com/office/drawing/2014/main" id="{4EC804C3-E990-739F-D0F4-90D4CBDA5F4D}"/>
                  </a:ext>
                </a:extLst>
              </p:cNvPr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2649;p40">
                <a:extLst>
                  <a:ext uri="{FF2B5EF4-FFF2-40B4-BE49-F238E27FC236}">
                    <a16:creationId xmlns:a16="http://schemas.microsoft.com/office/drawing/2014/main" id="{E4C12B63-D52A-8A87-CD7B-10BF5B1907F6}"/>
                  </a:ext>
                </a:extLst>
              </p:cNvPr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2650;p40">
                <a:extLst>
                  <a:ext uri="{FF2B5EF4-FFF2-40B4-BE49-F238E27FC236}">
                    <a16:creationId xmlns:a16="http://schemas.microsoft.com/office/drawing/2014/main" id="{90C8B37A-51FE-09BB-1086-1F23B0CA536C}"/>
                  </a:ext>
                </a:extLst>
              </p:cNvPr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FFC6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68" name="Google Shape;2651;p40">
              <a:extLst>
                <a:ext uri="{FF2B5EF4-FFF2-40B4-BE49-F238E27FC236}">
                  <a16:creationId xmlns:a16="http://schemas.microsoft.com/office/drawing/2014/main" id="{91B6B7FB-AB8C-3C6D-390C-FD49162CEF19}"/>
                </a:ext>
              </a:extLst>
            </p:cNvPr>
            <p:cNvSpPr txBox="1"/>
            <p:nvPr/>
          </p:nvSpPr>
          <p:spPr>
            <a:xfrm>
              <a:off x="5795225" y="2460146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133" dirty="0">
                  <a:solidFill>
                    <a:srgbClr val="434343"/>
                  </a:solidFill>
                  <a:latin typeface="Fira Sans Extra Condensed Medium" panose="020B0604020202020204" charset="0"/>
                </a:rPr>
                <a:t>Program PPRs</a:t>
              </a:r>
              <a:endParaRPr sz="2133" dirty="0">
                <a:solidFill>
                  <a:srgbClr val="434343"/>
                </a:solidFill>
                <a:latin typeface="Fira Sans Extra Condensed Medium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9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9E66-AF72-6C18-AD4A-9E3FEE0C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Review of the CHC EMP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2273-2A32-8755-2143-039562F7B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090165" y="684565"/>
            <a:ext cx="5859840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Quantitative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599903" y="1595280"/>
            <a:ext cx="504609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scan</a:t>
            </a:r>
          </a:p>
          <a:p>
            <a:pPr lvl="1"/>
            <a:r>
              <a:rPr lang="en-US" dirty="0"/>
              <a:t>College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A42C0-FE5A-C528-6D08-98137E19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2" y="1421606"/>
            <a:ext cx="6222169" cy="45821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89511C-5623-F4FC-4045-5C8D706DA91E}"/>
              </a:ext>
            </a:extLst>
          </p:cNvPr>
          <p:cNvSpPr/>
          <p:nvPr/>
        </p:nvSpPr>
        <p:spPr>
          <a:xfrm>
            <a:off x="4544091" y="2434288"/>
            <a:ext cx="663977" cy="595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F1E40-A220-5D49-F79E-6C9291528D6E}"/>
              </a:ext>
            </a:extLst>
          </p:cNvPr>
          <p:cNvSpPr/>
          <p:nvPr/>
        </p:nvSpPr>
        <p:spPr>
          <a:xfrm>
            <a:off x="4679822" y="3131310"/>
            <a:ext cx="663977" cy="595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6FE75-9A23-EBE5-5601-0DAF088FE324}"/>
              </a:ext>
            </a:extLst>
          </p:cNvPr>
          <p:cNvSpPr/>
          <p:nvPr/>
        </p:nvSpPr>
        <p:spPr>
          <a:xfrm>
            <a:off x="4302316" y="3572827"/>
            <a:ext cx="663977" cy="595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E84B5-AD1D-4CE6-D5F6-78E633C7DFA8}"/>
              </a:ext>
            </a:extLst>
          </p:cNvPr>
          <p:cNvSpPr/>
          <p:nvPr/>
        </p:nvSpPr>
        <p:spPr>
          <a:xfrm>
            <a:off x="4212102" y="1737266"/>
            <a:ext cx="663977" cy="595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090165" y="684565"/>
            <a:ext cx="5859840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Quantitative Data (Cont’d)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599903" y="1595280"/>
            <a:ext cx="504609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Environmental scan</a:t>
            </a:r>
          </a:p>
          <a:p>
            <a:pPr lvl="1"/>
            <a:r>
              <a:rPr lang="en-US" dirty="0"/>
              <a:t>Service area statistics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21B1122-AAEE-147F-862A-ACF77F50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6" y="761757"/>
            <a:ext cx="6405960" cy="533448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D6AE24-204E-B83B-686E-D63939C3C131}"/>
              </a:ext>
            </a:extLst>
          </p:cNvPr>
          <p:cNvSpPr/>
          <p:nvPr/>
        </p:nvSpPr>
        <p:spPr>
          <a:xfrm>
            <a:off x="5687091" y="1670918"/>
            <a:ext cx="663977" cy="595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7090165" y="684565"/>
            <a:ext cx="5859840" cy="453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anose="020B0502020104020203" pitchFamily="34" charset="77"/>
                <a:ea typeface="+mj-ea"/>
                <a:cs typeface="Arial" panose="020B0604020202020204" pitchFamily="34" charset="0"/>
              </a:rPr>
              <a:t>Qualitative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98C3E-BC85-EB56-D4E7-B1EA447F4F19}"/>
              </a:ext>
            </a:extLst>
          </p:cNvPr>
          <p:cNvSpPr txBox="1">
            <a:spLocks/>
          </p:cNvSpPr>
          <p:nvPr/>
        </p:nvSpPr>
        <p:spPr>
          <a:xfrm>
            <a:off x="6599903" y="1595280"/>
            <a:ext cx="504609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and external listening sessions</a:t>
            </a:r>
          </a:p>
          <a:p>
            <a:pPr lvl="1"/>
            <a:r>
              <a:rPr lang="en-US" dirty="0"/>
              <a:t>What does CHC do well?</a:t>
            </a:r>
          </a:p>
          <a:p>
            <a:pPr lvl="1"/>
            <a:r>
              <a:rPr lang="en-US" dirty="0"/>
              <a:t>What can CHC do better?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FCD953-3C22-6177-2FC0-27D04460B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58766"/>
              </p:ext>
            </p:extLst>
          </p:nvPr>
        </p:nvGraphicFramePr>
        <p:xfrm>
          <a:off x="948074" y="1595279"/>
          <a:ext cx="4644024" cy="42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12">
                  <a:extLst>
                    <a:ext uri="{9D8B030D-6E8A-4147-A177-3AD203B41FA5}">
                      <a16:colId xmlns:a16="http://schemas.microsoft.com/office/drawing/2014/main" val="4168922710"/>
                    </a:ext>
                  </a:extLst>
                </a:gridCol>
                <a:gridCol w="2322012">
                  <a:extLst>
                    <a:ext uri="{9D8B030D-6E8A-4147-A177-3AD203B41FA5}">
                      <a16:colId xmlns:a16="http://schemas.microsoft.com/office/drawing/2014/main" val="1153437143"/>
                    </a:ext>
                  </a:extLst>
                </a:gridCol>
              </a:tblGrid>
              <a:tr h="721878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Sampling of Internal and External Listening Sessions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External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08321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Internal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External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11163"/>
                  </a:ext>
                </a:extLst>
              </a:tr>
              <a:tr h="721878">
                <a:tc>
                  <a:txBody>
                    <a:bodyPr/>
                    <a:lstStyle/>
                    <a:p>
                      <a:r>
                        <a:rPr lang="en-US" sz="2000" dirty="0"/>
                        <a:t>All senates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CHC Foundation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41902"/>
                  </a:ext>
                </a:extLst>
              </a:tr>
              <a:tr h="1349598">
                <a:tc>
                  <a:txBody>
                    <a:bodyPr/>
                    <a:lstStyle/>
                    <a:p>
                      <a:r>
                        <a:rPr lang="en-US" sz="2000" dirty="0"/>
                        <a:t>EOPS, SAS, Counseling, Transfer, Tutoring,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Chambers of Commerce (Redlands &amp; Yucaipa)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175644"/>
                  </a:ext>
                </a:extLst>
              </a:tr>
              <a:tr h="1035738">
                <a:tc>
                  <a:txBody>
                    <a:bodyPr/>
                    <a:lstStyle/>
                    <a:p>
                      <a:r>
                        <a:rPr lang="en-US" sz="2000" dirty="0"/>
                        <a:t>Enrollment Strategies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Adult School &amp; University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295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45"/>
      </a:accent1>
      <a:accent2>
        <a:srgbClr val="FFC528"/>
      </a:accent2>
      <a:accent3>
        <a:srgbClr val="8E1838"/>
      </a:accent3>
      <a:accent4>
        <a:srgbClr val="415363"/>
      </a:accent4>
      <a:accent5>
        <a:srgbClr val="124734"/>
      </a:accent5>
      <a:accent6>
        <a:srgbClr val="70C496"/>
      </a:accent6>
      <a:hlink>
        <a:srgbClr val="8E1837"/>
      </a:hlink>
      <a:folHlink>
        <a:srgbClr val="41536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1092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Fira Sans Extra Condensed Medium</vt:lpstr>
      <vt:lpstr>Gill Sans</vt:lpstr>
      <vt:lpstr>Noto Sans Symbols</vt:lpstr>
      <vt:lpstr>1_Office Theme</vt:lpstr>
      <vt:lpstr>Educational Master Plan January 2023 Update</vt:lpstr>
      <vt:lpstr>PowerPoint Presentation</vt:lpstr>
      <vt:lpstr>PowerPoint Presentation</vt:lpstr>
      <vt:lpstr>PowerPoint Presentation</vt:lpstr>
      <vt:lpstr>PowerPoint Presentation</vt:lpstr>
      <vt:lpstr>Brief Review of the CHC EMP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in Spring 2023</vt:lpstr>
      <vt:lpstr>PowerPoint Presentation</vt:lpstr>
      <vt:lpstr>PowerPoint Presentation</vt:lpstr>
      <vt:lpstr>PowerPoint Presentation</vt:lpstr>
      <vt:lpstr>Draft of Strategic Directions &amp; Supporting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Sosa</dc:creator>
  <cp:lastModifiedBy>Giovanni Sosa</cp:lastModifiedBy>
  <cp:revision>35</cp:revision>
  <cp:lastPrinted>2023-01-10T02:06:19Z</cp:lastPrinted>
  <dcterms:created xsi:type="dcterms:W3CDTF">2022-08-22T22:10:14Z</dcterms:created>
  <dcterms:modified xsi:type="dcterms:W3CDTF">2023-01-11T23:31:02Z</dcterms:modified>
</cp:coreProperties>
</file>