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1" r:id="rId4"/>
  </p:sldMasterIdLst>
  <p:notesMasterIdLst>
    <p:notesMasterId r:id="rId16"/>
  </p:notesMasterIdLst>
  <p:sldIdLst>
    <p:sldId id="268" r:id="rId5"/>
    <p:sldId id="269" r:id="rId6"/>
    <p:sldId id="260" r:id="rId7"/>
    <p:sldId id="272" r:id="rId8"/>
    <p:sldId id="273" r:id="rId9"/>
    <p:sldId id="275" r:id="rId10"/>
    <p:sldId id="264" r:id="rId11"/>
    <p:sldId id="257" r:id="rId12"/>
    <p:sldId id="258" r:id="rId13"/>
    <p:sldId id="267" r:id="rId14"/>
    <p:sldId id="271"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80" autoAdjust="0"/>
    <p:restoredTop sz="94660"/>
  </p:normalViewPr>
  <p:slideViewPr>
    <p:cSldViewPr snapToGrid="0">
      <p:cViewPr varScale="1">
        <p:scale>
          <a:sx n="76" d="100"/>
          <a:sy n="76" d="100"/>
        </p:scale>
        <p:origin x="738" y="96"/>
      </p:cViewPr>
      <p:guideLst/>
    </p:cSldViewPr>
  </p:slideViewPr>
  <p:notesTextViewPr>
    <p:cViewPr>
      <p:scale>
        <a:sx n="1" d="1"/>
        <a:sy n="1" d="1"/>
      </p:scale>
      <p:origin x="0" y="0"/>
    </p:cViewPr>
  </p:notesText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D47883-E8CE-4C8B-AA70-589B1D54BF8F}" type="datetimeFigureOut">
              <a:rPr lang="en-US" smtClean="0"/>
              <a:t>8/15/2016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CFBF86-7459-4190-BF35-5F856FB6D9B8}" type="slidenum">
              <a:rPr lang="en-US" smtClean="0"/>
              <a:t>‹#›</a:t>
            </a:fld>
            <a:endParaRPr lang="en-US"/>
          </a:p>
        </p:txBody>
      </p:sp>
    </p:spTree>
    <p:extLst>
      <p:ext uri="{BB962C8B-B14F-4D97-AF65-F5344CB8AC3E}">
        <p14:creationId xmlns:p14="http://schemas.microsoft.com/office/powerpoint/2010/main" val="2007768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latin typeface="Verdana" panose="020B0604030504040204" pitchFamily="34" charset="0"/>
                <a:ea typeface="Verdana" panose="020B0604030504040204" pitchFamily="34" charset="0"/>
                <a:cs typeface="Verdana" panose="020B0604030504040204" pitchFamily="34" charset="0"/>
              </a:rPr>
              <a:t>By a show of hands, how many of you share my excitement that this is going to be a great year? </a:t>
            </a:r>
          </a:p>
          <a:p>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sz="2000" dirty="0">
                <a:latin typeface="Verdana" panose="020B0604030504040204" pitchFamily="34" charset="0"/>
                <a:ea typeface="Verdana" panose="020B0604030504040204" pitchFamily="34" charset="0"/>
                <a:cs typeface="Verdana" panose="020B0604030504040204" pitchFamily="34" charset="0"/>
              </a:rPr>
              <a:t>I’m a little bit of a mind reader, so I already know who think this…and why. So, for example, </a:t>
            </a:r>
          </a:p>
          <a:p>
            <a:r>
              <a:rPr lang="en-US" sz="2000" dirty="0">
                <a:latin typeface="Verdana" panose="020B0604030504040204" pitchFamily="34" charset="0"/>
                <a:ea typeface="Verdana" panose="020B0604030504040204" pitchFamily="34" charset="0"/>
                <a:cs typeface="Verdana" panose="020B0604030504040204" pitchFamily="34" charset="0"/>
              </a:rPr>
              <a:t>Because of the good news about accreditation.</a:t>
            </a:r>
          </a:p>
        </p:txBody>
      </p:sp>
      <p:sp>
        <p:nvSpPr>
          <p:cNvPr id="4" name="Slide Number Placeholder 3"/>
          <p:cNvSpPr>
            <a:spLocks noGrp="1"/>
          </p:cNvSpPr>
          <p:nvPr>
            <p:ph type="sldNum" sz="quarter" idx="10"/>
          </p:nvPr>
        </p:nvSpPr>
        <p:spPr/>
        <p:txBody>
          <a:bodyPr/>
          <a:lstStyle/>
          <a:p>
            <a:fld id="{7ECFBF86-7459-4190-BF35-5F856FB6D9B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783960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CFBF86-7459-4190-BF35-5F856FB6D9B8}" type="slidenum">
              <a:rPr lang="en-US" smtClean="0"/>
              <a:t>10</a:t>
            </a:fld>
            <a:endParaRPr lang="en-US"/>
          </a:p>
        </p:txBody>
      </p:sp>
    </p:spTree>
    <p:extLst>
      <p:ext uri="{BB962C8B-B14F-4D97-AF65-F5344CB8AC3E}">
        <p14:creationId xmlns:p14="http://schemas.microsoft.com/office/powerpoint/2010/main" val="4038861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latin typeface="Verdana" panose="020B0604030504040204" pitchFamily="34" charset="0"/>
                <a:ea typeface="Verdana" panose="020B0604030504040204" pitchFamily="34" charset="0"/>
                <a:cs typeface="Verdana" panose="020B0604030504040204" pitchFamily="34" charset="0"/>
              </a:rPr>
              <a:t>This was the best news. How about some high 5s. You all did it. We are off warning. All standards met. </a:t>
            </a:r>
          </a:p>
          <a:p>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sz="2000" dirty="0">
                <a:latin typeface="Verdana" panose="020B0604030504040204" pitchFamily="34" charset="0"/>
                <a:ea typeface="Verdana" panose="020B0604030504040204" pitchFamily="34" charset="0"/>
                <a:cs typeface="Verdana" panose="020B0604030504040204" pitchFamily="34" charset="0"/>
              </a:rPr>
              <a:t>Alright, let’s see why some of the rest of you are excite about this new year.</a:t>
            </a:r>
          </a:p>
          <a:p>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sz="2000" dirty="0">
                <a:latin typeface="Verdana" panose="020B0604030504040204" pitchFamily="34" charset="0"/>
                <a:ea typeface="Verdana" panose="020B0604030504040204" pitchFamily="34" charset="0"/>
                <a:cs typeface="Verdana" panose="020B0604030504040204" pitchFamily="34" charset="0"/>
              </a:rPr>
              <a:t>Two new college presidents. Yes.</a:t>
            </a:r>
          </a:p>
        </p:txBody>
      </p:sp>
      <p:sp>
        <p:nvSpPr>
          <p:cNvPr id="4" name="Slide Number Placeholder 3"/>
          <p:cNvSpPr>
            <a:spLocks noGrp="1"/>
          </p:cNvSpPr>
          <p:nvPr>
            <p:ph type="sldNum" sz="quarter" idx="10"/>
          </p:nvPr>
        </p:nvSpPr>
        <p:spPr/>
        <p:txBody>
          <a:bodyPr/>
          <a:lstStyle/>
          <a:p>
            <a:fld id="{7ECFBF86-7459-4190-BF35-5F856FB6D9B8}"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152519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CFBF86-7459-4190-BF35-5F856FB6D9B8}" type="slidenum">
              <a:rPr lang="en-US" smtClean="0"/>
              <a:t>3</a:t>
            </a:fld>
            <a:endParaRPr lang="en-US"/>
          </a:p>
        </p:txBody>
      </p:sp>
    </p:spTree>
    <p:extLst>
      <p:ext uri="{BB962C8B-B14F-4D97-AF65-F5344CB8AC3E}">
        <p14:creationId xmlns:p14="http://schemas.microsoft.com/office/powerpoint/2010/main" val="271334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latin typeface="Verdana" panose="020B0604030504040204" pitchFamily="34" charset="0"/>
                <a:ea typeface="Verdana" panose="020B0604030504040204" pitchFamily="34" charset="0"/>
                <a:cs typeface="Verdana" panose="020B0604030504040204" pitchFamily="34" charset="0"/>
              </a:rPr>
              <a:t>Are there other new managers who I did not mention?</a:t>
            </a:r>
          </a:p>
        </p:txBody>
      </p:sp>
      <p:sp>
        <p:nvSpPr>
          <p:cNvPr id="4" name="Slide Number Placeholder 3"/>
          <p:cNvSpPr>
            <a:spLocks noGrp="1"/>
          </p:cNvSpPr>
          <p:nvPr>
            <p:ph type="sldNum" sz="quarter" idx="10"/>
          </p:nvPr>
        </p:nvSpPr>
        <p:spPr/>
        <p:txBody>
          <a:bodyPr/>
          <a:lstStyle/>
          <a:p>
            <a:fld id="{7ECFBF86-7459-4190-BF35-5F856FB6D9B8}" type="slidenum">
              <a:rPr lang="en-US" smtClean="0"/>
              <a:t>4</a:t>
            </a:fld>
            <a:endParaRPr lang="en-US"/>
          </a:p>
        </p:txBody>
      </p:sp>
    </p:spTree>
    <p:extLst>
      <p:ext uri="{BB962C8B-B14F-4D97-AF65-F5344CB8AC3E}">
        <p14:creationId xmlns:p14="http://schemas.microsoft.com/office/powerpoint/2010/main" val="3135412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latin typeface="Verdana" panose="020B0604030504040204" pitchFamily="34" charset="0"/>
                <a:ea typeface="Verdana" panose="020B0604030504040204" pitchFamily="34" charset="0"/>
                <a:cs typeface="Verdana" panose="020B0604030504040204" pitchFamily="34" charset="0"/>
              </a:rPr>
              <a:t>I am very pleased with the increased amount of transparency in the development of this year’s budget. I want to thank the District Budget Committee for all of their work and recommendations. I also want to acknowledge that our Board of Trustees now had an Ad-Hoc, now full-time, Budget Committee that has been meeting with Jose on a regular basis. </a:t>
            </a:r>
          </a:p>
        </p:txBody>
      </p:sp>
      <p:sp>
        <p:nvSpPr>
          <p:cNvPr id="4" name="Slide Number Placeholder 3"/>
          <p:cNvSpPr>
            <a:spLocks noGrp="1"/>
          </p:cNvSpPr>
          <p:nvPr>
            <p:ph type="sldNum" sz="quarter" idx="10"/>
          </p:nvPr>
        </p:nvSpPr>
        <p:spPr/>
        <p:txBody>
          <a:bodyPr/>
          <a:lstStyle/>
          <a:p>
            <a:fld id="{7ECFBF86-7459-4190-BF35-5F856FB6D9B8}" type="slidenum">
              <a:rPr lang="en-US" smtClean="0"/>
              <a:t>5</a:t>
            </a:fld>
            <a:endParaRPr lang="en-US"/>
          </a:p>
        </p:txBody>
      </p:sp>
    </p:spTree>
    <p:extLst>
      <p:ext uri="{BB962C8B-B14F-4D97-AF65-F5344CB8AC3E}">
        <p14:creationId xmlns:p14="http://schemas.microsoft.com/office/powerpoint/2010/main" val="282874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27038"/>
            <a:ext cx="3444875" cy="1938337"/>
          </a:xfrm>
        </p:spPr>
      </p:sp>
      <p:sp>
        <p:nvSpPr>
          <p:cNvPr id="3" name="Notes Placeholder 2"/>
          <p:cNvSpPr>
            <a:spLocks noGrp="1"/>
          </p:cNvSpPr>
          <p:nvPr>
            <p:ph type="body" idx="1"/>
          </p:nvPr>
        </p:nvSpPr>
        <p:spPr>
          <a:xfrm>
            <a:off x="685799" y="2582766"/>
            <a:ext cx="5997633" cy="6561234"/>
          </a:xfrm>
        </p:spPr>
        <p:txBody>
          <a:bodyPr/>
          <a:lstStyle/>
          <a:p>
            <a:r>
              <a:rPr lang="en-US" sz="2400" dirty="0">
                <a:latin typeface="Verdana" panose="020B0604030504040204" pitchFamily="34" charset="0"/>
                <a:ea typeface="Verdana" panose="020B0604030504040204" pitchFamily="34" charset="0"/>
                <a:cs typeface="Verdana" panose="020B0604030504040204" pitchFamily="34" charset="0"/>
              </a:rPr>
              <a:t>For the first time, we have an district enrollment management committee, chaired by the VC. And they have done some great work in setting the enrollment targets.</a:t>
            </a:r>
          </a:p>
          <a:p>
            <a:endParaRPr lang="en-US" sz="2400" dirty="0">
              <a:latin typeface="Verdana" panose="020B0604030504040204" pitchFamily="34" charset="0"/>
              <a:ea typeface="Verdana" panose="020B0604030504040204" pitchFamily="34" charset="0"/>
              <a:cs typeface="Verdana" panose="020B0604030504040204" pitchFamily="34" charset="0"/>
            </a:endParaRPr>
          </a:p>
          <a:p>
            <a:r>
              <a:rPr lang="en-US" sz="2400" dirty="0">
                <a:latin typeface="Verdana" panose="020B0604030504040204" pitchFamily="34" charset="0"/>
                <a:ea typeface="Verdana" panose="020B0604030504040204" pitchFamily="34" charset="0"/>
                <a:cs typeface="Verdana" panose="020B0604030504040204" pitchFamily="34" charset="0"/>
              </a:rPr>
              <a:t>We have been given more growth than other districts because the new state formula considers the economic needs of our community as well as the college going rate. We have been doing a great job in meeting those goals. Crafton is positioned to achieve over 5,000 FTES this year which is a magic revenue target towards sustainability of their funding</a:t>
            </a:r>
            <a:r>
              <a:rPr lang="en-US" sz="2000" dirty="0">
                <a:latin typeface="Verdana" panose="020B0604030504040204" pitchFamily="34" charset="0"/>
                <a:ea typeface="Verdana" panose="020B0604030504040204" pitchFamily="34" charset="0"/>
                <a:cs typeface="Verdana" panose="020B0604030504040204" pitchFamily="34" charset="0"/>
              </a:rPr>
              <a:t>. </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ECFBF86-7459-4190-BF35-5F856FB6D9B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55713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7ECFBF86-7459-4190-BF35-5F856FB6D9B8}" type="slidenum">
              <a:rPr lang="en-US" smtClean="0"/>
              <a:t>7</a:t>
            </a:fld>
            <a:endParaRPr lang="en-US"/>
          </a:p>
        </p:txBody>
      </p:sp>
    </p:spTree>
    <p:extLst>
      <p:ext uri="{BB962C8B-B14F-4D97-AF65-F5344CB8AC3E}">
        <p14:creationId xmlns:p14="http://schemas.microsoft.com/office/powerpoint/2010/main" val="3815299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CFBF86-7459-4190-BF35-5F856FB6D9B8}" type="slidenum">
              <a:rPr lang="en-US" smtClean="0"/>
              <a:t>8</a:t>
            </a:fld>
            <a:endParaRPr lang="en-US"/>
          </a:p>
        </p:txBody>
      </p:sp>
    </p:spTree>
    <p:extLst>
      <p:ext uri="{BB962C8B-B14F-4D97-AF65-F5344CB8AC3E}">
        <p14:creationId xmlns:p14="http://schemas.microsoft.com/office/powerpoint/2010/main" val="1308255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CFBF86-7459-4190-BF35-5F856FB6D9B8}" type="slidenum">
              <a:rPr lang="en-US" smtClean="0"/>
              <a:t>9</a:t>
            </a:fld>
            <a:endParaRPr lang="en-US"/>
          </a:p>
        </p:txBody>
      </p:sp>
    </p:spTree>
    <p:extLst>
      <p:ext uri="{BB962C8B-B14F-4D97-AF65-F5344CB8AC3E}">
        <p14:creationId xmlns:p14="http://schemas.microsoft.com/office/powerpoint/2010/main" val="3870522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B61BEF0D-F0BB-DE4B-95CE-6DB70DBA9567}" type="datetimeFigureOut">
              <a:rPr lang="en-US" smtClean="0"/>
              <a:pPr/>
              <a:t>8/15/2016</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57F1E4F-1CFF-5643-939E-217C01CDF565}" type="slidenum">
              <a:rPr lang="en-US" smtClean="0"/>
              <a:pPr/>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2279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79912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88884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91722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8165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8/15/2016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7579951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8/15/2016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9400141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8/15/2016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64749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8/15/2016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68308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3486937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04693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B61BEF0D-F0BB-DE4B-95CE-6DB70DBA9567}" type="datetimeFigureOut">
              <a:rPr lang="en-US" smtClean="0"/>
              <a:pPr/>
              <a:t>8/15/2016</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11960513"/>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sanbernardino.impact.study/"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gif"/><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1 - Celebr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40070" y="5712712"/>
            <a:ext cx="609600" cy="609600"/>
          </a:xfrm>
          <a:prstGeom prst="rect">
            <a:avLst/>
          </a:prstGeom>
        </p:spPr>
      </p:pic>
      <p:pic>
        <p:nvPicPr>
          <p:cNvPr id="1036" name="Picture 12" descr="San Bernardino Community College Distric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8445" y="5544815"/>
            <a:ext cx="2301828" cy="945395"/>
          </a:xfrm>
          <a:prstGeom prst="rect">
            <a:avLst/>
          </a:prstGeom>
          <a:noFill/>
          <a:effectLst>
            <a:outerShdw blurRad="50800" dir="5400000" algn="ctr" rotWithShape="0">
              <a:srgbClr val="000000">
                <a:alpha val="43000"/>
              </a:srgbClr>
            </a:outerShdw>
          </a:effectLst>
          <a:extLst/>
        </p:spPr>
      </p:pic>
      <p:sp>
        <p:nvSpPr>
          <p:cNvPr id="2" name="Title 1"/>
          <p:cNvSpPr>
            <a:spLocks noGrp="1"/>
          </p:cNvSpPr>
          <p:nvPr>
            <p:ph type="ctrTitle"/>
          </p:nvPr>
        </p:nvSpPr>
        <p:spPr>
          <a:xfrm>
            <a:off x="800750" y="2101360"/>
            <a:ext cx="10757219" cy="1499261"/>
          </a:xfrm>
        </p:spPr>
        <p:txBody>
          <a:bodyPr>
            <a:normAutofit/>
          </a:bodyPr>
          <a:lstStyle/>
          <a:p>
            <a:br>
              <a:rPr lang="en-US" sz="5400" dirty="0"/>
            </a:br>
            <a:r>
              <a:rPr lang="en-US" sz="5400" dirty="0">
                <a:solidFill>
                  <a:srgbClr val="FFFF00"/>
                </a:solidFill>
              </a:rPr>
              <a:t>WELCOME TO FALL 2016 </a:t>
            </a:r>
          </a:p>
        </p:txBody>
      </p:sp>
      <p:sp>
        <p:nvSpPr>
          <p:cNvPr id="3" name="Subtitle 2"/>
          <p:cNvSpPr>
            <a:spLocks noGrp="1"/>
          </p:cNvSpPr>
          <p:nvPr>
            <p:ph type="subTitle" idx="1"/>
          </p:nvPr>
        </p:nvSpPr>
        <p:spPr>
          <a:xfrm>
            <a:off x="2091969" y="3991179"/>
            <a:ext cx="8174780" cy="810578"/>
          </a:xfrm>
        </p:spPr>
        <p:txBody>
          <a:bodyPr>
            <a:normAutofit fontScale="92500" lnSpcReduction="10000"/>
          </a:bodyPr>
          <a:lstStyle/>
          <a:p>
            <a:r>
              <a:rPr lang="en-US" sz="2400" b="1" dirty="0">
                <a:solidFill>
                  <a:srgbClr val="FFFF00"/>
                </a:solidFill>
              </a:rPr>
              <a:t>Bruce Baron, Chancellor</a:t>
            </a:r>
          </a:p>
          <a:p>
            <a:r>
              <a:rPr lang="en-US" sz="2400" dirty="0">
                <a:solidFill>
                  <a:srgbClr val="FFFF00"/>
                </a:solidFill>
              </a:rPr>
              <a:t>San  Bernardino Community College District</a:t>
            </a:r>
          </a:p>
        </p:txBody>
      </p:sp>
      <p:pic>
        <p:nvPicPr>
          <p:cNvPr id="1026" name="Picture 2" descr="San Bernardino Valley College - Learn Mo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750" y="370734"/>
            <a:ext cx="2047875" cy="13620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rafton Hills College - Learn Mor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7400" y="370734"/>
            <a:ext cx="2047875" cy="13620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conomic Development and Corporate Training - Learn Mor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38669" y="370735"/>
            <a:ext cx="2047875" cy="13620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KVCR - Public Broadcast System - Learn Mor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42811" y="370734"/>
            <a:ext cx="2047875" cy="136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630149"/>
      </p:ext>
    </p:extLst>
  </p:cSld>
  <p:clrMapOvr>
    <a:masterClrMapping/>
  </p:clrMapOvr>
  <p:timing>
    <p:tnLst>
      <p:par>
        <p:cTn id="1" dur="indefinite" restart="never" nodeType="tmRoot">
          <p:childTnLst>
            <p:audio>
              <p:cMediaNode vol="80000" numSld="2">
                <p:cTn id="2"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8865" y="271849"/>
            <a:ext cx="8143103" cy="6314665"/>
          </a:xfrm>
          <a:prstGeom prst="rect">
            <a:avLst/>
          </a:prstGeom>
        </p:spPr>
      </p:pic>
    </p:spTree>
    <p:extLst>
      <p:ext uri="{BB962C8B-B14F-4D97-AF65-F5344CB8AC3E}">
        <p14:creationId xmlns:p14="http://schemas.microsoft.com/office/powerpoint/2010/main" val="288992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blog.cameronleger.com/wp-content/uploads/2010/01/ballo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0" y="0"/>
            <a:ext cx="12197740" cy="68635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62200" y="2971800"/>
            <a:ext cx="7848600" cy="923330"/>
          </a:xfrm>
          <a:prstGeom prst="rect">
            <a:avLst/>
          </a:prstGeom>
          <a:noFill/>
        </p:spPr>
        <p:txBody>
          <a:bodyPr wrap="square" rtlCol="0">
            <a:spAutoFit/>
          </a:bodyPr>
          <a:lstStyle/>
          <a:p>
            <a:r>
              <a:rPr lang="en-US" sz="5400" b="1" dirty="0">
                <a:solidFill>
                  <a:prstClr val="black"/>
                </a:solidFill>
                <a:latin typeface="Verdana" panose="020B0604030504040204" pitchFamily="34" charset="0"/>
                <a:ea typeface="Verdana" panose="020B0604030504040204" pitchFamily="34" charset="0"/>
                <a:cs typeface="Verdana" panose="020B0604030504040204" pitchFamily="34" charset="0"/>
              </a:rPr>
              <a:t>Have a Great Year!</a:t>
            </a:r>
          </a:p>
        </p:txBody>
      </p:sp>
    </p:spTree>
    <p:extLst>
      <p:ext uri="{BB962C8B-B14F-4D97-AF65-F5344CB8AC3E}">
        <p14:creationId xmlns:p14="http://schemas.microsoft.com/office/powerpoint/2010/main" val="2445318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1 - Celebr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
        <p:nvSpPr>
          <p:cNvPr id="2" name="Title 1"/>
          <p:cNvSpPr>
            <a:spLocks noGrp="1"/>
          </p:cNvSpPr>
          <p:nvPr>
            <p:ph type="title"/>
          </p:nvPr>
        </p:nvSpPr>
        <p:spPr>
          <a:xfrm>
            <a:off x="672755" y="587883"/>
            <a:ext cx="10367010" cy="944356"/>
          </a:xfrm>
        </p:spPr>
        <p:txBody>
          <a:bodyPr/>
          <a:lstStyle/>
          <a:p>
            <a:pPr algn="ctr"/>
            <a:r>
              <a:rPr lang="en-US" dirty="0"/>
              <a:t>ACCREDITATION!</a:t>
            </a:r>
          </a:p>
        </p:txBody>
      </p:sp>
      <p:pic>
        <p:nvPicPr>
          <p:cNvPr id="2050" name="Picture 2" descr="https://longshotsblues.files.wordpress.com/2012/05/people_dancing.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7026" y="1629976"/>
            <a:ext cx="4547287" cy="4547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67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19)">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3">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2490" y="4679331"/>
            <a:ext cx="10021664" cy="1023701"/>
          </a:xfrm>
        </p:spPr>
        <p:txBody>
          <a:bodyPr>
            <a:normAutofit/>
          </a:bodyPr>
          <a:lstStyle/>
          <a:p>
            <a:r>
              <a:rPr lang="en-US" b="1" dirty="0">
                <a:solidFill>
                  <a:srgbClr val="7030A0"/>
                </a:solidFill>
              </a:rPr>
              <a:t>WELCOME, NEW COLLEGE PRESIDENT!</a:t>
            </a:r>
          </a:p>
        </p:txBody>
      </p:sp>
      <p:pic>
        <p:nvPicPr>
          <p:cNvPr id="7" name="Content Placeholder 6"/>
          <p:cNvPicPr>
            <a:picLocks noGrp="1" noChangeAspect="1"/>
          </p:cNvPicPr>
          <p:nvPr>
            <p:ph idx="1"/>
          </p:nvPr>
        </p:nvPicPr>
        <p:blipFill>
          <a:blip r:embed="rId3"/>
          <a:stretch>
            <a:fillRect/>
          </a:stretch>
        </p:blipFill>
        <p:spPr>
          <a:xfrm>
            <a:off x="4893283" y="566967"/>
            <a:ext cx="2301446" cy="3466033"/>
          </a:xfrm>
        </p:spPr>
      </p:pic>
      <p:sp>
        <p:nvSpPr>
          <p:cNvPr id="8" name="TextBox 7"/>
          <p:cNvSpPr txBox="1"/>
          <p:nvPr/>
        </p:nvSpPr>
        <p:spPr>
          <a:xfrm>
            <a:off x="5120313" y="4033000"/>
            <a:ext cx="3409830" cy="646331"/>
          </a:xfrm>
          <a:prstGeom prst="rect">
            <a:avLst/>
          </a:prstGeom>
          <a:noFill/>
        </p:spPr>
        <p:txBody>
          <a:bodyPr wrap="square" rtlCol="0">
            <a:spAutoFit/>
          </a:bodyPr>
          <a:lstStyle/>
          <a:p>
            <a:r>
              <a:rPr lang="en-US" b="1" dirty="0">
                <a:solidFill>
                  <a:schemeClr val="accent1"/>
                </a:solidFill>
              </a:rPr>
              <a:t>Dr. Wei Zhou, President,</a:t>
            </a:r>
          </a:p>
          <a:p>
            <a:r>
              <a:rPr lang="en-US" b="1" dirty="0">
                <a:solidFill>
                  <a:schemeClr val="accent1"/>
                </a:solidFill>
              </a:rPr>
              <a:t>Crafton Hills College</a:t>
            </a:r>
          </a:p>
        </p:txBody>
      </p:sp>
    </p:spTree>
    <p:extLst>
      <p:ext uri="{BB962C8B-B14F-4D97-AF65-F5344CB8AC3E}">
        <p14:creationId xmlns:p14="http://schemas.microsoft.com/office/powerpoint/2010/main" val="294494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042" y="315382"/>
            <a:ext cx="9750706" cy="1507067"/>
          </a:xfrm>
        </p:spPr>
        <p:txBody>
          <a:bodyPr/>
          <a:lstStyle/>
          <a:p>
            <a:r>
              <a:rPr lang="en-US" b="1" dirty="0">
                <a:solidFill>
                  <a:srgbClr val="7030A0"/>
                </a:solidFill>
              </a:rPr>
              <a:t>Other new leadership appointments</a:t>
            </a:r>
          </a:p>
        </p:txBody>
      </p:sp>
      <p:sp>
        <p:nvSpPr>
          <p:cNvPr id="3" name="Content Placeholder 2"/>
          <p:cNvSpPr>
            <a:spLocks noGrp="1"/>
          </p:cNvSpPr>
          <p:nvPr>
            <p:ph idx="1"/>
          </p:nvPr>
        </p:nvSpPr>
        <p:spPr>
          <a:xfrm>
            <a:off x="2101609" y="5138788"/>
            <a:ext cx="8534400" cy="518127"/>
          </a:xfrm>
        </p:spPr>
        <p:txBody>
          <a:bodyPr>
            <a:normAutofit/>
          </a:bodyPr>
          <a:lstStyle/>
          <a:p>
            <a:r>
              <a:rPr lang="en-US" dirty="0"/>
              <a:t>Erika Almaraz, District Internal Auditor</a:t>
            </a:r>
          </a:p>
          <a:p>
            <a:pPr marL="45720" indent="0">
              <a:buNone/>
            </a:pPr>
            <a:endParaRPr lang="en-US" dirty="0"/>
          </a:p>
          <a:p>
            <a:endParaRPr lang="en-US" dirty="0"/>
          </a:p>
        </p:txBody>
      </p:sp>
      <p:sp>
        <p:nvSpPr>
          <p:cNvPr id="5" name="Content Placeholder 2"/>
          <p:cNvSpPr txBox="1">
            <a:spLocks/>
          </p:cNvSpPr>
          <p:nvPr/>
        </p:nvSpPr>
        <p:spPr>
          <a:xfrm>
            <a:off x="2101609" y="3259714"/>
            <a:ext cx="8534400" cy="650816"/>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US" dirty="0"/>
              <a:t>Karl Sparks, Human Resources Consultant</a:t>
            </a:r>
          </a:p>
          <a:p>
            <a:pPr marL="45720" indent="0">
              <a:buFont typeface="Corbel" pitchFamily="34" charset="0"/>
              <a:buNone/>
            </a:pPr>
            <a:endParaRPr lang="en-US" dirty="0"/>
          </a:p>
          <a:p>
            <a:endParaRPr lang="en-US" dirty="0"/>
          </a:p>
        </p:txBody>
      </p:sp>
      <p:sp>
        <p:nvSpPr>
          <p:cNvPr id="6" name="Content Placeholder 2"/>
          <p:cNvSpPr txBox="1">
            <a:spLocks/>
          </p:cNvSpPr>
          <p:nvPr/>
        </p:nvSpPr>
        <p:spPr>
          <a:xfrm>
            <a:off x="2101609" y="2272934"/>
            <a:ext cx="8534400" cy="608519"/>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US" dirty="0"/>
              <a:t>Richard Galope, Interim Associate Vice Chancellor, EDCT</a:t>
            </a:r>
          </a:p>
          <a:p>
            <a:pPr marL="45720" indent="0">
              <a:buFont typeface="Corbel" pitchFamily="34" charset="0"/>
              <a:buNone/>
            </a:pPr>
            <a:endParaRPr lang="en-US" dirty="0"/>
          </a:p>
          <a:p>
            <a:endParaRPr lang="en-US" dirty="0"/>
          </a:p>
        </p:txBody>
      </p:sp>
      <p:sp>
        <p:nvSpPr>
          <p:cNvPr id="7" name="Content Placeholder 2"/>
          <p:cNvSpPr txBox="1">
            <a:spLocks/>
          </p:cNvSpPr>
          <p:nvPr/>
        </p:nvSpPr>
        <p:spPr>
          <a:xfrm>
            <a:off x="2101609" y="4235290"/>
            <a:ext cx="8534400" cy="502136"/>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US" dirty="0"/>
              <a:t>Hussain Agah, Director, Facilities Planning and Construction</a:t>
            </a:r>
          </a:p>
          <a:p>
            <a:pPr marL="45720" indent="0">
              <a:buFont typeface="Corbel" pitchFamily="34" charset="0"/>
              <a:buNone/>
            </a:pPr>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7723" y="1603188"/>
            <a:ext cx="1119494" cy="142568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828" y="2909325"/>
            <a:ext cx="1439027" cy="114258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6060" y="3698615"/>
            <a:ext cx="1383375" cy="1383375"/>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065" y="4811754"/>
            <a:ext cx="1372554" cy="1501710"/>
          </a:xfrm>
          <a:prstGeom prst="rect">
            <a:avLst/>
          </a:prstGeom>
        </p:spPr>
      </p:pic>
    </p:spTree>
    <p:extLst>
      <p:ext uri="{BB962C8B-B14F-4D97-AF65-F5344CB8AC3E}">
        <p14:creationId xmlns:p14="http://schemas.microsoft.com/office/powerpoint/2010/main" val="253162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221" y="349801"/>
            <a:ext cx="8534400" cy="949063"/>
          </a:xfrm>
        </p:spPr>
        <p:txBody>
          <a:bodyPr/>
          <a:lstStyle/>
          <a:p>
            <a:r>
              <a:rPr lang="en-US" b="1" dirty="0">
                <a:solidFill>
                  <a:srgbClr val="7030A0"/>
                </a:solidFill>
              </a:rPr>
              <a:t>2016-17 Budget</a:t>
            </a:r>
          </a:p>
        </p:txBody>
      </p:sp>
      <p:pic>
        <p:nvPicPr>
          <p:cNvPr id="4" name="Picture 3"/>
          <p:cNvPicPr>
            <a:picLocks noChangeAspect="1"/>
          </p:cNvPicPr>
          <p:nvPr/>
        </p:nvPicPr>
        <p:blipFill>
          <a:blip r:embed="rId3"/>
          <a:stretch>
            <a:fillRect/>
          </a:stretch>
        </p:blipFill>
        <p:spPr>
          <a:xfrm>
            <a:off x="6482739" y="461458"/>
            <a:ext cx="5337296" cy="5856123"/>
          </a:xfrm>
          <a:prstGeom prst="rect">
            <a:avLst/>
          </a:prstGeom>
        </p:spPr>
      </p:pic>
      <p:sp>
        <p:nvSpPr>
          <p:cNvPr id="6" name="TextBox 5"/>
          <p:cNvSpPr txBox="1"/>
          <p:nvPr/>
        </p:nvSpPr>
        <p:spPr>
          <a:xfrm>
            <a:off x="7693269" y="2120955"/>
            <a:ext cx="742326" cy="369332"/>
          </a:xfrm>
          <a:prstGeom prst="rect">
            <a:avLst/>
          </a:prstGeom>
          <a:noFill/>
        </p:spPr>
        <p:txBody>
          <a:bodyPr wrap="square" rtlCol="0">
            <a:spAutoFit/>
          </a:bodyPr>
          <a:lstStyle/>
          <a:p>
            <a:r>
              <a:rPr lang="en-US" b="1" dirty="0">
                <a:solidFill>
                  <a:srgbClr val="002060"/>
                </a:solidFill>
              </a:rPr>
              <a:t>Jose</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2284" y="3386111"/>
            <a:ext cx="1704048" cy="2427464"/>
          </a:xfrm>
          <a:prstGeom prst="rect">
            <a:avLst/>
          </a:prstGeom>
        </p:spPr>
      </p:pic>
      <p:sp>
        <p:nvSpPr>
          <p:cNvPr id="5" name="Cloud Callout 4"/>
          <p:cNvSpPr/>
          <p:nvPr/>
        </p:nvSpPr>
        <p:spPr>
          <a:xfrm>
            <a:off x="2680343" y="1771889"/>
            <a:ext cx="2269192" cy="1756685"/>
          </a:xfrm>
          <a:prstGeom prst="cloudCallout">
            <a:avLst>
              <a:gd name="adj1" fmla="val -27807"/>
              <a:gd name="adj2" fmla="val 589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knew that Jose was unsafe!</a:t>
            </a:r>
          </a:p>
        </p:txBody>
      </p:sp>
      <p:sp>
        <p:nvSpPr>
          <p:cNvPr id="7" name="Plus 6"/>
          <p:cNvSpPr/>
          <p:nvPr/>
        </p:nvSpPr>
        <p:spPr>
          <a:xfrm rot="2697566">
            <a:off x="6653215" y="3325191"/>
            <a:ext cx="335503" cy="31109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532936" y="3614711"/>
            <a:ext cx="1743066" cy="338554"/>
          </a:xfrm>
          <a:prstGeom prst="rect">
            <a:avLst/>
          </a:prstGeom>
          <a:noFill/>
        </p:spPr>
        <p:txBody>
          <a:bodyPr wrap="square" rtlCol="0" anchor="ctr">
            <a:spAutoFit/>
          </a:bodyPr>
          <a:lstStyle/>
          <a:p>
            <a:r>
              <a:rPr lang="en-US" sz="1600" b="1" dirty="0">
                <a:ln w="0"/>
              </a:rPr>
              <a:t>Rickety ladder</a:t>
            </a:r>
          </a:p>
        </p:txBody>
      </p:sp>
      <p:sp>
        <p:nvSpPr>
          <p:cNvPr id="9" name="Plus 8"/>
          <p:cNvSpPr/>
          <p:nvPr/>
        </p:nvSpPr>
        <p:spPr>
          <a:xfrm rot="2697566">
            <a:off x="8397023" y="799492"/>
            <a:ext cx="335503" cy="31109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985332" y="515451"/>
            <a:ext cx="1743066" cy="338554"/>
          </a:xfrm>
          <a:prstGeom prst="rect">
            <a:avLst/>
          </a:prstGeom>
          <a:noFill/>
        </p:spPr>
        <p:txBody>
          <a:bodyPr wrap="square" rtlCol="0" anchor="ctr">
            <a:spAutoFit/>
          </a:bodyPr>
          <a:lstStyle/>
          <a:p>
            <a:r>
              <a:rPr lang="en-US" sz="1600" b="1" dirty="0">
                <a:ln w="0"/>
              </a:rPr>
              <a:t>Pencil too heavy</a:t>
            </a:r>
          </a:p>
        </p:txBody>
      </p:sp>
      <p:sp>
        <p:nvSpPr>
          <p:cNvPr id="11" name="Plus 10"/>
          <p:cNvSpPr/>
          <p:nvPr/>
        </p:nvSpPr>
        <p:spPr>
          <a:xfrm rot="2697566">
            <a:off x="8473866" y="2106140"/>
            <a:ext cx="335503" cy="31109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412616" y="2376912"/>
            <a:ext cx="1743066" cy="338554"/>
          </a:xfrm>
          <a:prstGeom prst="rect">
            <a:avLst/>
          </a:prstGeom>
          <a:noFill/>
        </p:spPr>
        <p:txBody>
          <a:bodyPr wrap="square" rtlCol="0" anchor="ctr">
            <a:spAutoFit/>
          </a:bodyPr>
          <a:lstStyle/>
          <a:p>
            <a:r>
              <a:rPr lang="en-US" sz="1600" b="1" dirty="0">
                <a:ln w="0"/>
              </a:rPr>
              <a:t>Reaching too far</a:t>
            </a:r>
          </a:p>
        </p:txBody>
      </p:sp>
      <p:pic>
        <p:nvPicPr>
          <p:cNvPr id="2052" name="Picture 4" descr="http://ptpa.com/wp-content/uploads/2013/12/ptpa_product__52a76735953a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5260" y="5758285"/>
            <a:ext cx="670902" cy="67090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950203" y="6197837"/>
            <a:ext cx="1743066" cy="338554"/>
          </a:xfrm>
          <a:prstGeom prst="rect">
            <a:avLst/>
          </a:prstGeom>
          <a:noFill/>
        </p:spPr>
        <p:txBody>
          <a:bodyPr wrap="square" rtlCol="0" anchor="ctr">
            <a:spAutoFit/>
          </a:bodyPr>
          <a:lstStyle/>
          <a:p>
            <a:r>
              <a:rPr lang="en-US" sz="1600" b="1" dirty="0" err="1">
                <a:ln w="0"/>
              </a:rPr>
              <a:t>Keurig</a:t>
            </a:r>
            <a:r>
              <a:rPr lang="en-US" sz="1600" b="1" dirty="0">
                <a:ln w="0"/>
              </a:rPr>
              <a:t> brewer </a:t>
            </a:r>
          </a:p>
        </p:txBody>
      </p:sp>
      <p:sp>
        <p:nvSpPr>
          <p:cNvPr id="16" name="Plus 15"/>
          <p:cNvSpPr/>
          <p:nvPr/>
        </p:nvSpPr>
        <p:spPr>
          <a:xfrm rot="2697566">
            <a:off x="7460501" y="6109450"/>
            <a:ext cx="335503" cy="31109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713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9" grpId="0" animBg="1"/>
      <p:bldP spid="10" grpId="0"/>
      <p:bldP spid="11" grpId="0" animBg="1"/>
      <p:bldP spid="12" grpId="0"/>
      <p:bldP spid="15" grpId="0"/>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3100" y="316992"/>
            <a:ext cx="10504170" cy="597408"/>
          </a:xfrm>
        </p:spPr>
        <p:txBody>
          <a:bodyPr>
            <a:normAutofit fontScale="90000"/>
          </a:bodyPr>
          <a:lstStyle/>
          <a:p>
            <a:r>
              <a:rPr lang="en-US" b="1" dirty="0">
                <a:solidFill>
                  <a:srgbClr val="7030A0"/>
                </a:solidFill>
              </a:rPr>
              <a:t>2016-17 District-wide Enrollment</a:t>
            </a:r>
          </a:p>
        </p:txBody>
      </p:sp>
      <p:pic>
        <p:nvPicPr>
          <p:cNvPr id="7" name="Picture 6"/>
          <p:cNvPicPr>
            <a:picLocks noChangeAspect="1"/>
          </p:cNvPicPr>
          <p:nvPr/>
        </p:nvPicPr>
        <p:blipFill>
          <a:blip r:embed="rId3"/>
          <a:stretch>
            <a:fillRect/>
          </a:stretch>
        </p:blipFill>
        <p:spPr>
          <a:xfrm>
            <a:off x="7583386" y="4535424"/>
            <a:ext cx="4039439" cy="2057400"/>
          </a:xfrm>
          <a:prstGeom prst="rect">
            <a:avLst/>
          </a:prstGeom>
        </p:spPr>
      </p:pic>
      <p:pic>
        <p:nvPicPr>
          <p:cNvPr id="1026" name="Picture 2" descr="http://www.myparkingsign.com/img/lg/K/Stop-Here-To-Register-Sign-K-8153.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4476" y="5123224"/>
            <a:ext cx="1387304" cy="13873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nvPr>
        </p:nvGraphicFramePr>
        <p:xfrm>
          <a:off x="1128408" y="984894"/>
          <a:ext cx="10494416" cy="2915989"/>
        </p:xfrm>
        <a:graphic>
          <a:graphicData uri="http://schemas.openxmlformats.org/drawingml/2006/table">
            <a:tbl>
              <a:tblPr firstRow="1" bandRow="1">
                <a:tableStyleId>{5C22544A-7EE6-4342-B048-85BDC9FD1C3A}</a:tableStyleId>
              </a:tblPr>
              <a:tblGrid>
                <a:gridCol w="1031132">
                  <a:extLst>
                    <a:ext uri="{9D8B030D-6E8A-4147-A177-3AD203B41FA5}">
                      <a16:colId xmlns:a16="http://schemas.microsoft.com/office/drawing/2014/main" val="20000"/>
                    </a:ext>
                  </a:extLst>
                </a:gridCol>
                <a:gridCol w="1400783">
                  <a:extLst>
                    <a:ext uri="{9D8B030D-6E8A-4147-A177-3AD203B41FA5}">
                      <a16:colId xmlns:a16="http://schemas.microsoft.com/office/drawing/2014/main" val="20001"/>
                    </a:ext>
                  </a:extLst>
                </a:gridCol>
                <a:gridCol w="1361873">
                  <a:extLst>
                    <a:ext uri="{9D8B030D-6E8A-4147-A177-3AD203B41FA5}">
                      <a16:colId xmlns:a16="http://schemas.microsoft.com/office/drawing/2014/main" val="20002"/>
                    </a:ext>
                  </a:extLst>
                </a:gridCol>
                <a:gridCol w="1225685">
                  <a:extLst>
                    <a:ext uri="{9D8B030D-6E8A-4147-A177-3AD203B41FA5}">
                      <a16:colId xmlns:a16="http://schemas.microsoft.com/office/drawing/2014/main" val="20003"/>
                    </a:ext>
                  </a:extLst>
                </a:gridCol>
                <a:gridCol w="1361872">
                  <a:extLst>
                    <a:ext uri="{9D8B030D-6E8A-4147-A177-3AD203B41FA5}">
                      <a16:colId xmlns:a16="http://schemas.microsoft.com/office/drawing/2014/main" val="20004"/>
                    </a:ext>
                  </a:extLst>
                </a:gridCol>
                <a:gridCol w="1575881">
                  <a:extLst>
                    <a:ext uri="{9D8B030D-6E8A-4147-A177-3AD203B41FA5}">
                      <a16:colId xmlns:a16="http://schemas.microsoft.com/office/drawing/2014/main" val="20005"/>
                    </a:ext>
                  </a:extLst>
                </a:gridCol>
                <a:gridCol w="1245140">
                  <a:extLst>
                    <a:ext uri="{9D8B030D-6E8A-4147-A177-3AD203B41FA5}">
                      <a16:colId xmlns:a16="http://schemas.microsoft.com/office/drawing/2014/main" val="20006"/>
                    </a:ext>
                  </a:extLst>
                </a:gridCol>
                <a:gridCol w="1292050">
                  <a:extLst>
                    <a:ext uri="{9D8B030D-6E8A-4147-A177-3AD203B41FA5}">
                      <a16:colId xmlns:a16="http://schemas.microsoft.com/office/drawing/2014/main" val="20007"/>
                    </a:ext>
                  </a:extLst>
                </a:gridCol>
              </a:tblGrid>
              <a:tr h="1264530">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Campus</a:t>
                      </a:r>
                    </a:p>
                  </a:txBody>
                  <a:tcP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2014-2015</a:t>
                      </a:r>
                      <a:r>
                        <a:rPr lang="en-US" sz="1400" baseline="0" dirty="0">
                          <a:latin typeface="Verdana" panose="020B0604030504040204" pitchFamily="34" charset="0"/>
                          <a:ea typeface="Verdana" panose="020B0604030504040204" pitchFamily="34" charset="0"/>
                          <a:cs typeface="Verdana" panose="020B0604030504040204" pitchFamily="34" charset="0"/>
                        </a:rPr>
                        <a:t> FTES</a:t>
                      </a:r>
                    </a:p>
                    <a:p>
                      <a:pPr algn="ctr"/>
                      <a:r>
                        <a:rPr lang="en-US" sz="1400" baseline="0" dirty="0">
                          <a:latin typeface="Verdana" panose="020B0604030504040204" pitchFamily="34" charset="0"/>
                          <a:ea typeface="Verdana" panose="020B0604030504040204" pitchFamily="34" charset="0"/>
                          <a:cs typeface="Verdana" panose="020B0604030504040204" pitchFamily="34" charset="0"/>
                        </a:rPr>
                        <a:t>Actual</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2015-2016</a:t>
                      </a:r>
                    </a:p>
                    <a:p>
                      <a:pPr algn="ctr"/>
                      <a:r>
                        <a:rPr lang="en-US" sz="1400" dirty="0">
                          <a:latin typeface="Verdana" panose="020B0604030504040204" pitchFamily="34" charset="0"/>
                          <a:ea typeface="Verdana" panose="020B0604030504040204" pitchFamily="34" charset="0"/>
                          <a:cs typeface="Verdana" panose="020B0604030504040204" pitchFamily="34" charset="0"/>
                        </a:rPr>
                        <a:t>FTES</a:t>
                      </a:r>
                      <a:r>
                        <a:rPr lang="en-US" sz="1400" baseline="0" dirty="0">
                          <a:latin typeface="Verdana" panose="020B0604030504040204" pitchFamily="34" charset="0"/>
                          <a:ea typeface="Verdana" panose="020B0604030504040204" pitchFamily="34" charset="0"/>
                          <a:cs typeface="Verdana" panose="020B0604030504040204" pitchFamily="34" charset="0"/>
                        </a:rPr>
                        <a:t> Goal</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2015-2016</a:t>
                      </a:r>
                    </a:p>
                    <a:p>
                      <a:pPr algn="ctr"/>
                      <a:r>
                        <a:rPr lang="en-US" sz="1400" dirty="0">
                          <a:latin typeface="Verdana" panose="020B0604030504040204" pitchFamily="34" charset="0"/>
                          <a:ea typeface="Verdana" panose="020B0604030504040204" pitchFamily="34" charset="0"/>
                          <a:cs typeface="Verdana" panose="020B0604030504040204" pitchFamily="34" charset="0"/>
                        </a:rPr>
                        <a:t>FTES Actual</a:t>
                      </a:r>
                    </a:p>
                  </a:txBody>
                  <a:tcP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Difference</a:t>
                      </a:r>
                    </a:p>
                    <a:p>
                      <a:pPr algn="ctr"/>
                      <a:r>
                        <a:rPr lang="en-US" sz="1400" dirty="0">
                          <a:latin typeface="Verdana" panose="020B0604030504040204" pitchFamily="34" charset="0"/>
                          <a:ea typeface="Verdana" panose="020B0604030504040204" pitchFamily="34" charset="0"/>
                          <a:cs typeface="Verdana" panose="020B0604030504040204" pitchFamily="34" charset="0"/>
                        </a:rPr>
                        <a:t>2015-2016</a:t>
                      </a:r>
                    </a:p>
                    <a:p>
                      <a:pPr algn="ctr"/>
                      <a:r>
                        <a:rPr lang="en-US" sz="1400" dirty="0">
                          <a:latin typeface="Verdana" panose="020B0604030504040204" pitchFamily="34" charset="0"/>
                          <a:ea typeface="Verdana" panose="020B0604030504040204" pitchFamily="34" charset="0"/>
                          <a:cs typeface="Verdana" panose="020B0604030504040204" pitchFamily="34" charset="0"/>
                        </a:rPr>
                        <a:t>Goal</a:t>
                      </a:r>
                      <a:r>
                        <a:rPr lang="en-US" sz="1400" baseline="0" dirty="0">
                          <a:latin typeface="Verdana" panose="020B0604030504040204" pitchFamily="34" charset="0"/>
                          <a:ea typeface="Verdana" panose="020B0604030504040204" pitchFamily="34" charset="0"/>
                          <a:cs typeface="Verdana" panose="020B0604030504040204" pitchFamily="34" charset="0"/>
                        </a:rPr>
                        <a:t> to Actual</a:t>
                      </a:r>
                      <a:endParaRPr lang="en-US" sz="1400" dirty="0">
                        <a:latin typeface="Verdana" panose="020B0604030504040204" pitchFamily="34" charset="0"/>
                        <a:ea typeface="Verdana" panose="020B0604030504040204" pitchFamily="34" charset="0"/>
                        <a:cs typeface="Verdana" panose="020B0604030504040204" pitchFamily="34" charset="0"/>
                      </a:endParaRPr>
                    </a:p>
                    <a:p>
                      <a:pPr algn="ct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 + </a:t>
                      </a:r>
                    </a:p>
                    <a:p>
                      <a:pPr algn="ctr"/>
                      <a:r>
                        <a:rPr lang="en-US" sz="1400" dirty="0">
                          <a:latin typeface="Verdana" panose="020B0604030504040204" pitchFamily="34" charset="0"/>
                          <a:ea typeface="Verdana" panose="020B0604030504040204" pitchFamily="34" charset="0"/>
                          <a:cs typeface="Verdana" panose="020B0604030504040204" pitchFamily="34" charset="0"/>
                        </a:rPr>
                        <a:t>2014-2015 to 2015-2016</a:t>
                      </a:r>
                    </a:p>
                  </a:txBody>
                  <a:tcP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2016-2017 Goal</a:t>
                      </a:r>
                    </a:p>
                  </a:txBody>
                  <a:tcP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a:t>
                      </a:r>
                      <a:r>
                        <a:rPr lang="en-US" sz="1400" baseline="0" dirty="0">
                          <a:latin typeface="Verdana" panose="020B0604030504040204" pitchFamily="34" charset="0"/>
                          <a:ea typeface="Verdana" panose="020B0604030504040204" pitchFamily="34" charset="0"/>
                          <a:cs typeface="Verdana" panose="020B0604030504040204" pitchFamily="34" charset="0"/>
                        </a:rPr>
                        <a:t> 2015-2016 to 2016-2017</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0000"/>
                  </a:ext>
                </a:extLst>
              </a:tr>
              <a:tr h="529848">
                <a:tc>
                  <a:txBody>
                    <a:bodyPr/>
                    <a:lstStyle/>
                    <a:p>
                      <a:r>
                        <a:rPr lang="en-US" sz="2000" dirty="0">
                          <a:latin typeface="Verdana" panose="020B0604030504040204" pitchFamily="34" charset="0"/>
                          <a:ea typeface="Verdana" panose="020B0604030504040204" pitchFamily="34" charset="0"/>
                          <a:cs typeface="Verdana" panose="020B0604030504040204" pitchFamily="34" charset="0"/>
                        </a:rPr>
                        <a:t>CHC</a:t>
                      </a:r>
                    </a:p>
                  </a:txBody>
                  <a:tcPr/>
                </a:tc>
                <a:tc>
                  <a:txBody>
                    <a:bodyPr/>
                    <a:lstStyle/>
                    <a:p>
                      <a:pPr algn="r"/>
                      <a:r>
                        <a:rPr lang="en-US" sz="2000" dirty="0">
                          <a:latin typeface="Verdana" panose="020B0604030504040204" pitchFamily="34" charset="0"/>
                          <a:ea typeface="Verdana" panose="020B0604030504040204" pitchFamily="34" charset="0"/>
                          <a:cs typeface="Verdana" panose="020B0604030504040204" pitchFamily="34" charset="0"/>
                        </a:rPr>
                        <a:t>4,350</a:t>
                      </a:r>
                    </a:p>
                  </a:txBody>
                  <a:tcPr/>
                </a:tc>
                <a:tc>
                  <a:txBody>
                    <a:bodyPr/>
                    <a:lstStyle/>
                    <a:p>
                      <a:pPr algn="r"/>
                      <a:r>
                        <a:rPr lang="en-US" sz="2000" dirty="0">
                          <a:latin typeface="Verdana" panose="020B0604030504040204" pitchFamily="34" charset="0"/>
                          <a:ea typeface="Verdana" panose="020B0604030504040204" pitchFamily="34" charset="0"/>
                          <a:cs typeface="Verdana" panose="020B0604030504040204" pitchFamily="34" charset="0"/>
                        </a:rPr>
                        <a:t>4,864</a:t>
                      </a:r>
                    </a:p>
                  </a:txBody>
                  <a:tcPr/>
                </a:tc>
                <a:tc>
                  <a:txBody>
                    <a:bodyPr/>
                    <a:lstStyle/>
                    <a:p>
                      <a:pPr algn="r"/>
                      <a:r>
                        <a:rPr lang="en-US" sz="2000" dirty="0">
                          <a:latin typeface="Verdana" panose="020B0604030504040204" pitchFamily="34" charset="0"/>
                          <a:ea typeface="Verdana" panose="020B0604030504040204" pitchFamily="34" charset="0"/>
                          <a:cs typeface="Verdana" panose="020B0604030504040204" pitchFamily="34" charset="0"/>
                        </a:rPr>
                        <a:t>4,848</a:t>
                      </a:r>
                    </a:p>
                  </a:txBody>
                  <a:tcPr/>
                </a:tc>
                <a:tc>
                  <a:txBody>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-16</a:t>
                      </a:r>
                    </a:p>
                  </a:txBody>
                  <a:tcPr/>
                </a:tc>
                <a:tc>
                  <a:txBody>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+11.45%*</a:t>
                      </a:r>
                    </a:p>
                  </a:txBody>
                  <a:tcPr/>
                </a:tc>
                <a:tc>
                  <a:txBody>
                    <a:bodyPr/>
                    <a:lstStyle/>
                    <a:p>
                      <a:pPr algn="r"/>
                      <a:r>
                        <a:rPr lang="en-US" sz="2000" dirty="0">
                          <a:latin typeface="Verdana" panose="020B0604030504040204" pitchFamily="34" charset="0"/>
                          <a:ea typeface="Verdana" panose="020B0604030504040204" pitchFamily="34" charset="0"/>
                          <a:cs typeface="Verdana" panose="020B0604030504040204" pitchFamily="34" charset="0"/>
                        </a:rPr>
                        <a:t>5,029</a:t>
                      </a:r>
                    </a:p>
                  </a:txBody>
                  <a:tcPr/>
                </a:tc>
                <a:tc>
                  <a:txBody>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+3.73%</a:t>
                      </a:r>
                    </a:p>
                  </a:txBody>
                  <a:tcPr/>
                </a:tc>
                <a:extLst>
                  <a:ext uri="{0D108BD9-81ED-4DB2-BD59-A6C34878D82A}">
                    <a16:rowId xmlns:a16="http://schemas.microsoft.com/office/drawing/2014/main" val="10001"/>
                  </a:ext>
                </a:extLst>
              </a:tr>
              <a:tr h="529848">
                <a:tc>
                  <a:txBody>
                    <a:bodyPr/>
                    <a:lstStyle/>
                    <a:p>
                      <a:r>
                        <a:rPr lang="en-US" sz="2000" dirty="0">
                          <a:latin typeface="Verdana" panose="020B0604030504040204" pitchFamily="34" charset="0"/>
                          <a:ea typeface="Verdana" panose="020B0604030504040204" pitchFamily="34" charset="0"/>
                          <a:cs typeface="Verdana" panose="020B0604030504040204" pitchFamily="34" charset="0"/>
                        </a:rPr>
                        <a:t>SBVC</a:t>
                      </a:r>
                    </a:p>
                  </a:txBody>
                  <a:tcPr/>
                </a:tc>
                <a:tc>
                  <a:txBody>
                    <a:bodyPr/>
                    <a:lstStyle/>
                    <a:p>
                      <a:pPr algn="r"/>
                      <a:r>
                        <a:rPr lang="en-US" sz="2000" dirty="0">
                          <a:latin typeface="Verdana" panose="020B0604030504040204" pitchFamily="34" charset="0"/>
                          <a:ea typeface="Verdana" panose="020B0604030504040204" pitchFamily="34" charset="0"/>
                          <a:cs typeface="Verdana" panose="020B0604030504040204" pitchFamily="34" charset="0"/>
                        </a:rPr>
                        <a:t>10,117</a:t>
                      </a:r>
                    </a:p>
                  </a:txBody>
                  <a:tcPr/>
                </a:tc>
                <a:tc>
                  <a:txBody>
                    <a:bodyPr/>
                    <a:lstStyle/>
                    <a:p>
                      <a:pPr algn="r"/>
                      <a:r>
                        <a:rPr lang="en-US" sz="2000" dirty="0">
                          <a:latin typeface="Verdana" panose="020B0604030504040204" pitchFamily="34" charset="0"/>
                          <a:ea typeface="Verdana" panose="020B0604030504040204" pitchFamily="34" charset="0"/>
                          <a:cs typeface="Verdana" panose="020B0604030504040204" pitchFamily="34" charset="0"/>
                        </a:rPr>
                        <a:t>10,504</a:t>
                      </a:r>
                    </a:p>
                  </a:txBody>
                  <a:tcPr/>
                </a:tc>
                <a:tc>
                  <a:txBody>
                    <a:bodyPr/>
                    <a:lstStyle/>
                    <a:p>
                      <a:pPr algn="r"/>
                      <a:r>
                        <a:rPr lang="en-US" sz="2000" dirty="0">
                          <a:latin typeface="Verdana" panose="020B0604030504040204" pitchFamily="34" charset="0"/>
                          <a:ea typeface="Verdana" panose="020B0604030504040204" pitchFamily="34" charset="0"/>
                          <a:cs typeface="Verdana" panose="020B0604030504040204" pitchFamily="34" charset="0"/>
                        </a:rPr>
                        <a:t>10,504</a:t>
                      </a:r>
                    </a:p>
                  </a:txBody>
                  <a:tcPr/>
                </a:tc>
                <a:tc>
                  <a:txBody>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a:t>
                      </a:r>
                    </a:p>
                  </a:txBody>
                  <a:tcPr/>
                </a:tc>
                <a:tc>
                  <a:txBody>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+3.83%</a:t>
                      </a:r>
                    </a:p>
                  </a:txBody>
                  <a:tcPr/>
                </a:tc>
                <a:tc>
                  <a:txBody>
                    <a:bodyPr/>
                    <a:lstStyle/>
                    <a:p>
                      <a:pPr algn="r"/>
                      <a:r>
                        <a:rPr lang="en-US" sz="2000" dirty="0">
                          <a:latin typeface="Verdana" panose="020B0604030504040204" pitchFamily="34" charset="0"/>
                          <a:ea typeface="Verdana" panose="020B0604030504040204" pitchFamily="34" charset="0"/>
                          <a:cs typeface="Verdana" panose="020B0604030504040204" pitchFamily="34" charset="0"/>
                        </a:rPr>
                        <a:t>10,714</a:t>
                      </a:r>
                    </a:p>
                  </a:txBody>
                  <a:tcPr/>
                </a:tc>
                <a:tc>
                  <a:txBody>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+2.0%</a:t>
                      </a:r>
                    </a:p>
                  </a:txBody>
                  <a:tcPr/>
                </a:tc>
                <a:extLst>
                  <a:ext uri="{0D108BD9-81ED-4DB2-BD59-A6C34878D82A}">
                    <a16:rowId xmlns:a16="http://schemas.microsoft.com/office/drawing/2014/main" val="10002"/>
                  </a:ext>
                </a:extLst>
              </a:tr>
              <a:tr h="591763">
                <a:tc>
                  <a:txBody>
                    <a:bodyPr/>
                    <a:lstStyle/>
                    <a:p>
                      <a:r>
                        <a:rPr lang="en-US" sz="2000" dirty="0">
                          <a:latin typeface="Verdana" panose="020B0604030504040204" pitchFamily="34" charset="0"/>
                          <a:ea typeface="Verdana" panose="020B0604030504040204" pitchFamily="34" charset="0"/>
                          <a:cs typeface="Verdana" panose="020B0604030504040204" pitchFamily="34" charset="0"/>
                        </a:rPr>
                        <a:t>Totals</a:t>
                      </a:r>
                    </a:p>
                  </a:txBody>
                  <a:tcPr/>
                </a:tc>
                <a:tc>
                  <a:txBody>
                    <a:bodyPr/>
                    <a:lstStyle/>
                    <a:p>
                      <a:pPr algn="r"/>
                      <a:r>
                        <a:rPr lang="en-US" sz="2000" dirty="0">
                          <a:latin typeface="Verdana" panose="020B0604030504040204" pitchFamily="34" charset="0"/>
                          <a:ea typeface="Verdana" panose="020B0604030504040204" pitchFamily="34" charset="0"/>
                          <a:cs typeface="Verdana" panose="020B0604030504040204" pitchFamily="34" charset="0"/>
                        </a:rPr>
                        <a:t>14,467</a:t>
                      </a:r>
                    </a:p>
                  </a:txBody>
                  <a:tcPr/>
                </a:tc>
                <a:tc>
                  <a:txBody>
                    <a:bodyPr/>
                    <a:lstStyle/>
                    <a:p>
                      <a:pPr algn="r"/>
                      <a:r>
                        <a:rPr lang="en-US" sz="2000" dirty="0">
                          <a:latin typeface="Verdana" panose="020B0604030504040204" pitchFamily="34" charset="0"/>
                          <a:ea typeface="Verdana" panose="020B0604030504040204" pitchFamily="34" charset="0"/>
                          <a:cs typeface="Verdana" panose="020B0604030504040204" pitchFamily="34" charset="0"/>
                        </a:rPr>
                        <a:t>15,368</a:t>
                      </a:r>
                    </a:p>
                  </a:txBody>
                  <a:tcPr/>
                </a:tc>
                <a:tc>
                  <a:txBody>
                    <a:bodyPr/>
                    <a:lstStyle/>
                    <a:p>
                      <a:pPr algn="r"/>
                      <a:r>
                        <a:rPr lang="en-US" sz="2000" dirty="0">
                          <a:latin typeface="Verdana" panose="020B0604030504040204" pitchFamily="34" charset="0"/>
                          <a:ea typeface="Verdana" panose="020B0604030504040204" pitchFamily="34" charset="0"/>
                          <a:cs typeface="Verdana" panose="020B0604030504040204" pitchFamily="34" charset="0"/>
                        </a:rPr>
                        <a:t>15,352</a:t>
                      </a:r>
                    </a:p>
                  </a:txBody>
                  <a:tcPr/>
                </a:tc>
                <a:tc>
                  <a:txBody>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-16</a:t>
                      </a:r>
                    </a:p>
                  </a:txBody>
                  <a:tcPr/>
                </a:tc>
                <a:tc>
                  <a:txBody>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+6.12%</a:t>
                      </a:r>
                    </a:p>
                  </a:txBody>
                  <a:tcPr/>
                </a:tc>
                <a:tc>
                  <a:txBody>
                    <a:bodyPr/>
                    <a:lstStyle/>
                    <a:p>
                      <a:pPr algn="r"/>
                      <a:r>
                        <a:rPr lang="en-US" sz="2000" dirty="0">
                          <a:latin typeface="Verdana" panose="020B0604030504040204" pitchFamily="34" charset="0"/>
                          <a:ea typeface="Verdana" panose="020B0604030504040204" pitchFamily="34" charset="0"/>
                          <a:cs typeface="Verdana" panose="020B0604030504040204" pitchFamily="34" charset="0"/>
                        </a:rPr>
                        <a:t>15,743</a:t>
                      </a:r>
                    </a:p>
                  </a:txBody>
                  <a:tcPr/>
                </a:tc>
                <a:tc>
                  <a:txBody>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+2.55%</a:t>
                      </a:r>
                    </a:p>
                  </a:txBody>
                  <a:tcPr/>
                </a:tc>
                <a:extLst>
                  <a:ext uri="{0D108BD9-81ED-4DB2-BD59-A6C34878D82A}">
                    <a16:rowId xmlns:a16="http://schemas.microsoft.com/office/drawing/2014/main" val="10003"/>
                  </a:ext>
                </a:extLst>
              </a:tr>
            </a:tbl>
          </a:graphicData>
        </a:graphic>
      </p:graphicFrame>
      <p:sp>
        <p:nvSpPr>
          <p:cNvPr id="3" name="TextBox 2"/>
          <p:cNvSpPr txBox="1"/>
          <p:nvPr/>
        </p:nvSpPr>
        <p:spPr>
          <a:xfrm>
            <a:off x="1206229" y="4166092"/>
            <a:ext cx="629467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Verdana" panose="020B0604030504040204" pitchFamily="34" charset="0"/>
              </a:rPr>
              <a:t>* Includes 250 FTES transferred from FY 2013-2014</a:t>
            </a:r>
          </a:p>
        </p:txBody>
      </p:sp>
    </p:spTree>
    <p:extLst>
      <p:ext uri="{BB962C8B-B14F-4D97-AF65-F5344CB8AC3E}">
        <p14:creationId xmlns:p14="http://schemas.microsoft.com/office/powerpoint/2010/main" val="1662221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Image result for welcome new facult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3"/>
          <a:stretch>
            <a:fillRect/>
          </a:stretch>
        </p:blipFill>
        <p:spPr>
          <a:xfrm>
            <a:off x="2635438" y="1659481"/>
            <a:ext cx="6451566" cy="1963520"/>
          </a:xfrm>
          <a:prstGeom prst="rect">
            <a:avLst/>
          </a:prstGeom>
        </p:spPr>
      </p:pic>
      <p:sp>
        <p:nvSpPr>
          <p:cNvPr id="6" name="TextBox 5"/>
          <p:cNvSpPr txBox="1"/>
          <p:nvPr/>
        </p:nvSpPr>
        <p:spPr>
          <a:xfrm>
            <a:off x="4613189" y="3831418"/>
            <a:ext cx="2496065" cy="1815882"/>
          </a:xfrm>
          <a:prstGeom prst="rect">
            <a:avLst/>
          </a:prstGeom>
          <a:noFill/>
        </p:spPr>
        <p:txBody>
          <a:bodyPr wrap="square" rtlCol="0">
            <a:spAutoFit/>
          </a:bodyPr>
          <a:lstStyle/>
          <a:p>
            <a:pPr algn="ctr"/>
            <a:r>
              <a:rPr lang="en-US" sz="2800" dirty="0"/>
              <a:t>CHC</a:t>
            </a:r>
          </a:p>
          <a:p>
            <a:pPr algn="ctr"/>
            <a:r>
              <a:rPr lang="en-US" sz="2800" dirty="0"/>
              <a:t>+4 new</a:t>
            </a:r>
          </a:p>
          <a:p>
            <a:pPr algn="ctr"/>
            <a:r>
              <a:rPr lang="en-US" sz="2800" dirty="0"/>
              <a:t>+2 vacancies =</a:t>
            </a:r>
          </a:p>
          <a:p>
            <a:pPr algn="ctr"/>
            <a:r>
              <a:rPr lang="en-US" sz="2800" dirty="0"/>
              <a:t>6 FT Positions</a:t>
            </a:r>
          </a:p>
        </p:txBody>
      </p:sp>
    </p:spTree>
    <p:extLst>
      <p:ext uri="{BB962C8B-B14F-4D97-AF65-F5344CB8AC3E}">
        <p14:creationId xmlns:p14="http://schemas.microsoft.com/office/powerpoint/2010/main" val="1111342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207" y="3133221"/>
            <a:ext cx="11495315" cy="1448789"/>
          </a:xfrm>
        </p:spPr>
        <p:txBody>
          <a:bodyPr>
            <a:normAutofit/>
          </a:bodyPr>
          <a:lstStyle/>
          <a:p>
            <a:pPr algn="ctr"/>
            <a:r>
              <a:rPr lang="en-US" sz="4000" dirty="0"/>
              <a:t>MOVING OUR DISTRICT FORWARD THIS YEAR, </a:t>
            </a:r>
            <a:br>
              <a:rPr lang="en-US" sz="4000" dirty="0"/>
            </a:br>
            <a:r>
              <a:rPr lang="en-US" sz="4000" dirty="0"/>
              <a:t>WE WILL BUILD on the plan of A.C.T.I.O.N. </a:t>
            </a:r>
          </a:p>
        </p:txBody>
      </p:sp>
      <p:sp>
        <p:nvSpPr>
          <p:cNvPr id="3" name="Content Placeholder 2"/>
          <p:cNvSpPr>
            <a:spLocks noGrp="1"/>
          </p:cNvSpPr>
          <p:nvPr>
            <p:ph idx="1"/>
          </p:nvPr>
        </p:nvSpPr>
        <p:spPr>
          <a:xfrm>
            <a:off x="554248" y="555499"/>
            <a:ext cx="10989232" cy="2066456"/>
          </a:xfrm>
        </p:spPr>
        <p:txBody>
          <a:bodyPr>
            <a:normAutofit/>
          </a:bodyPr>
          <a:lstStyle/>
          <a:p>
            <a:pPr marL="0" indent="0" algn="ctr">
              <a:buNone/>
            </a:pPr>
            <a:r>
              <a:rPr lang="en-US" sz="5400" dirty="0"/>
              <a:t>2016-2017 </a:t>
            </a:r>
          </a:p>
          <a:p>
            <a:pPr marL="0" indent="0" algn="ctr">
              <a:buNone/>
            </a:pPr>
            <a:r>
              <a:rPr lang="en-US" sz="5400" dirty="0"/>
              <a:t>WILL BE AN </a:t>
            </a:r>
            <a:r>
              <a:rPr lang="en-US" sz="5400" b="1" dirty="0">
                <a:solidFill>
                  <a:srgbClr val="7030A0"/>
                </a:solidFill>
              </a:rPr>
              <a:t>“A.C.T.I.O.N.”  </a:t>
            </a:r>
            <a:r>
              <a:rPr lang="en-US" sz="5400" dirty="0"/>
              <a:t>YEAR!</a:t>
            </a:r>
          </a:p>
          <a:p>
            <a:pPr marL="0" indent="0">
              <a:buNone/>
            </a:pPr>
            <a:endParaRPr lang="en-US" sz="5400" dirty="0"/>
          </a:p>
        </p:txBody>
      </p:sp>
      <p:sp>
        <p:nvSpPr>
          <p:cNvPr id="4" name="TextBox 3"/>
          <p:cNvSpPr txBox="1"/>
          <p:nvPr/>
        </p:nvSpPr>
        <p:spPr>
          <a:xfrm>
            <a:off x="1602790" y="5923267"/>
            <a:ext cx="9227127" cy="584775"/>
          </a:xfrm>
          <a:prstGeom prst="rect">
            <a:avLst/>
          </a:prstGeom>
          <a:noFill/>
        </p:spPr>
        <p:txBody>
          <a:bodyPr wrap="square" rtlCol="0">
            <a:spAutoFit/>
          </a:bodyPr>
          <a:lstStyle/>
          <a:p>
            <a:pPr algn="ctr"/>
            <a:r>
              <a:rPr lang="en-US" sz="3200" b="1" dirty="0">
                <a:solidFill>
                  <a:srgbClr val="7030A0"/>
                </a:solidFill>
              </a:rPr>
              <a:t>We can Accomplish this Shared Vision Together!</a:t>
            </a:r>
          </a:p>
        </p:txBody>
      </p:sp>
    </p:spTree>
    <p:extLst>
      <p:ext uri="{BB962C8B-B14F-4D97-AF65-F5344CB8AC3E}">
        <p14:creationId xmlns:p14="http://schemas.microsoft.com/office/powerpoint/2010/main" val="1512748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33154" y="389127"/>
            <a:ext cx="7396162" cy="1136820"/>
          </a:xfrm>
        </p:spPr>
        <p:txBody>
          <a:bodyPr>
            <a:normAutofit/>
          </a:bodyPr>
          <a:lstStyle/>
          <a:p>
            <a:pPr marL="0" indent="0">
              <a:buNone/>
            </a:pPr>
            <a:r>
              <a:rPr lang="en-US" sz="2800" b="1" dirty="0">
                <a:solidFill>
                  <a:srgbClr val="7030A0"/>
                </a:solidFill>
              </a:rPr>
              <a:t>Accountability</a:t>
            </a:r>
            <a:r>
              <a:rPr lang="en-US" sz="3200" dirty="0"/>
              <a:t> </a:t>
            </a:r>
            <a:r>
              <a:rPr lang="en-US" dirty="0"/>
              <a:t>to all members of the SBCCD community so that we faithfully carry out our roles and meet the commitments that we make to others.</a:t>
            </a:r>
          </a:p>
        </p:txBody>
      </p:sp>
      <p:sp>
        <p:nvSpPr>
          <p:cNvPr id="5" name="TextBox 4"/>
          <p:cNvSpPr txBox="1"/>
          <p:nvPr/>
        </p:nvSpPr>
        <p:spPr>
          <a:xfrm>
            <a:off x="1499286" y="313038"/>
            <a:ext cx="769121" cy="6038000"/>
          </a:xfrm>
          <a:prstGeom prst="rect">
            <a:avLst/>
          </a:prstGeom>
          <a:noFill/>
        </p:spPr>
        <p:txBody>
          <a:bodyPr vert="wordArtVert" wrap="none" rtlCol="0">
            <a:spAutoFit/>
          </a:bodyPr>
          <a:lstStyle/>
          <a:p>
            <a:r>
              <a:rPr lang="en-US" sz="3200" b="1" spc="-300" dirty="0">
                <a:solidFill>
                  <a:srgbClr val="7030A0"/>
                </a:solidFill>
                <a:latin typeface="Corbel" panose="020B0503020204020204" pitchFamily="34" charset="0"/>
              </a:rPr>
              <a:t>A C T I O N</a:t>
            </a:r>
          </a:p>
        </p:txBody>
      </p:sp>
      <p:sp>
        <p:nvSpPr>
          <p:cNvPr id="7" name="Content Placeholder 2"/>
          <p:cNvSpPr txBox="1">
            <a:spLocks/>
          </p:cNvSpPr>
          <p:nvPr/>
        </p:nvSpPr>
        <p:spPr>
          <a:xfrm>
            <a:off x="3133154" y="1499239"/>
            <a:ext cx="8093392" cy="878688"/>
          </a:xfrm>
          <a:prstGeom prst="rect">
            <a:avLst/>
          </a:prstGeom>
        </p:spPr>
        <p:txBody>
          <a:bodyPr vert="horz" lIns="91440" tIns="45720" rIns="91440" bIns="45720" rtlCol="0">
            <a:normAutofit lnSpcReduction="1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0" indent="0">
              <a:buFont typeface="Corbel" pitchFamily="34" charset="0"/>
              <a:buNone/>
            </a:pPr>
            <a:r>
              <a:rPr lang="en-US" sz="2800" b="1" dirty="0">
                <a:solidFill>
                  <a:srgbClr val="7030A0"/>
                </a:solidFill>
              </a:rPr>
              <a:t>Collegiality</a:t>
            </a:r>
            <a:r>
              <a:rPr lang="en-US" sz="3600" dirty="0"/>
              <a:t> </a:t>
            </a:r>
            <a:r>
              <a:rPr lang="en-US" dirty="0"/>
              <a:t>at all levels of the organization so that work is accomplished in the spirit of collegial consultation.</a:t>
            </a:r>
          </a:p>
          <a:p>
            <a:pPr marL="45720" indent="0">
              <a:buFont typeface="Corbel" pitchFamily="34" charset="0"/>
              <a:buNone/>
            </a:pPr>
            <a:endParaRPr lang="en-US" dirty="0">
              <a:solidFill>
                <a:srgbClr val="7030A0"/>
              </a:solidFill>
            </a:endParaRPr>
          </a:p>
          <a:p>
            <a:endParaRPr lang="en-US" dirty="0"/>
          </a:p>
        </p:txBody>
      </p:sp>
      <p:sp>
        <p:nvSpPr>
          <p:cNvPr id="8" name="Content Placeholder 2"/>
          <p:cNvSpPr txBox="1">
            <a:spLocks/>
          </p:cNvSpPr>
          <p:nvPr/>
        </p:nvSpPr>
        <p:spPr>
          <a:xfrm>
            <a:off x="3075331" y="2555837"/>
            <a:ext cx="8209037" cy="1096657"/>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0" indent="0">
              <a:buFont typeface="Corbel" pitchFamily="34" charset="0"/>
              <a:buNone/>
            </a:pPr>
            <a:r>
              <a:rPr lang="en-US" sz="2800" b="1" dirty="0">
                <a:solidFill>
                  <a:srgbClr val="7030A0"/>
                </a:solidFill>
              </a:rPr>
              <a:t>Transformation</a:t>
            </a:r>
            <a:r>
              <a:rPr lang="en-US" dirty="0"/>
              <a:t> so that we can continue on the path of continuous improvement to become the best community college district based on the indicators of success we measure.</a:t>
            </a:r>
          </a:p>
        </p:txBody>
      </p:sp>
      <p:sp>
        <p:nvSpPr>
          <p:cNvPr id="9" name="Content Placeholder 2"/>
          <p:cNvSpPr txBox="1">
            <a:spLocks/>
          </p:cNvSpPr>
          <p:nvPr/>
        </p:nvSpPr>
        <p:spPr>
          <a:xfrm>
            <a:off x="3075331" y="3551481"/>
            <a:ext cx="10794197" cy="859596"/>
          </a:xfrm>
          <a:prstGeom prst="rect">
            <a:avLst/>
          </a:prstGeom>
        </p:spPr>
        <p:txBody>
          <a:bodyPr vert="horz" lIns="91440" tIns="45720" rIns="91440" bIns="45720" rtlCol="0">
            <a:normAutofit fontScale="92500" lnSpcReduction="2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0" indent="0">
              <a:lnSpc>
                <a:spcPct val="120000"/>
              </a:lnSpc>
              <a:spcBef>
                <a:spcPts val="0"/>
              </a:spcBef>
              <a:buFont typeface="Corbel" pitchFamily="34" charset="0"/>
              <a:buNone/>
            </a:pPr>
            <a:r>
              <a:rPr lang="en-US" sz="3000" b="1" dirty="0">
                <a:solidFill>
                  <a:srgbClr val="7030A0"/>
                </a:solidFill>
              </a:rPr>
              <a:t>Interaction</a:t>
            </a:r>
            <a:r>
              <a:rPr lang="en-US" sz="3200" b="1" dirty="0">
                <a:solidFill>
                  <a:srgbClr val="7030A0"/>
                </a:solidFill>
              </a:rPr>
              <a:t> </a:t>
            </a:r>
            <a:r>
              <a:rPr lang="en-US" dirty="0"/>
              <a:t>with others so that we can build meaningful and </a:t>
            </a:r>
          </a:p>
          <a:p>
            <a:pPr marL="0" indent="0">
              <a:lnSpc>
                <a:spcPct val="120000"/>
              </a:lnSpc>
              <a:spcBef>
                <a:spcPts val="0"/>
              </a:spcBef>
              <a:buFont typeface="Corbel" pitchFamily="34" charset="0"/>
              <a:buNone/>
            </a:pPr>
            <a:r>
              <a:rPr lang="en-US" dirty="0"/>
              <a:t>consistent communications between individuals and groups.</a:t>
            </a:r>
          </a:p>
          <a:p>
            <a:pPr marL="45720" indent="0">
              <a:buFont typeface="Corbel" pitchFamily="34" charset="0"/>
              <a:buNone/>
            </a:pPr>
            <a:endParaRPr lang="en-US" b="1" i="1" dirty="0">
              <a:solidFill>
                <a:srgbClr val="7030A0"/>
              </a:solidFill>
            </a:endParaRPr>
          </a:p>
          <a:p>
            <a:endParaRPr lang="en-US" dirty="0"/>
          </a:p>
        </p:txBody>
      </p:sp>
      <p:sp>
        <p:nvSpPr>
          <p:cNvPr id="10" name="Content Placeholder 2"/>
          <p:cNvSpPr txBox="1">
            <a:spLocks/>
          </p:cNvSpPr>
          <p:nvPr/>
        </p:nvSpPr>
        <p:spPr>
          <a:xfrm>
            <a:off x="3075331" y="4682384"/>
            <a:ext cx="8395773" cy="917373"/>
          </a:xfrm>
          <a:prstGeom prst="rect">
            <a:avLst/>
          </a:prstGeom>
        </p:spPr>
        <p:txBody>
          <a:bodyPr vert="horz" lIns="91440" tIns="45720" rIns="91440" bIns="45720" rtlCol="0">
            <a:normAutofit fontScale="925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0" indent="0">
              <a:buFont typeface="Corbel" pitchFamily="34" charset="0"/>
              <a:buNone/>
            </a:pPr>
            <a:r>
              <a:rPr lang="en-US" sz="2800" b="1" dirty="0">
                <a:solidFill>
                  <a:srgbClr val="7030A0"/>
                </a:solidFill>
              </a:rPr>
              <a:t>Objectivity</a:t>
            </a:r>
            <a:r>
              <a:rPr lang="en-US" dirty="0"/>
              <a:t> in our interactions so that we can better understand one another without preconceived notions and biases to derive collegial outcomes.</a:t>
            </a:r>
            <a:endParaRPr lang="en-US" i="1" dirty="0"/>
          </a:p>
          <a:p>
            <a:endParaRPr lang="en-US" dirty="0"/>
          </a:p>
        </p:txBody>
      </p:sp>
      <p:sp>
        <p:nvSpPr>
          <p:cNvPr id="11" name="Content Placeholder 2"/>
          <p:cNvSpPr txBox="1">
            <a:spLocks/>
          </p:cNvSpPr>
          <p:nvPr/>
        </p:nvSpPr>
        <p:spPr>
          <a:xfrm>
            <a:off x="2993135" y="5818682"/>
            <a:ext cx="8373428" cy="1039318"/>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0" indent="0">
              <a:buFont typeface="Corbel" pitchFamily="34" charset="0"/>
              <a:buNone/>
            </a:pPr>
            <a:r>
              <a:rPr lang="en-US" sz="2800" b="1" dirty="0">
                <a:solidFill>
                  <a:srgbClr val="7030A0"/>
                </a:solidFill>
              </a:rPr>
              <a:t>Necessity</a:t>
            </a:r>
            <a:r>
              <a:rPr lang="en-US" b="1" dirty="0">
                <a:solidFill>
                  <a:srgbClr val="7030A0"/>
                </a:solidFill>
              </a:rPr>
              <a:t> </a:t>
            </a:r>
            <a:r>
              <a:rPr lang="en-US" dirty="0"/>
              <a:t>as the basis for efficiency and effectiveness as stewards of district resources, sustainability, and service.</a:t>
            </a:r>
          </a:p>
        </p:txBody>
      </p:sp>
    </p:spTree>
    <p:extLst>
      <p:ext uri="{BB962C8B-B14F-4D97-AF65-F5344CB8AC3E}">
        <p14:creationId xmlns:p14="http://schemas.microsoft.com/office/powerpoint/2010/main" val="348156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P spid="9" grpId="0"/>
      <p:bldP spid="10" grpId="0"/>
      <p:bldP spid="11" grpId="0"/>
    </p:bldLst>
  </p:timing>
</p:sld>
</file>

<file path=ppt/theme/theme1.xml><?xml version="1.0" encoding="utf-8"?>
<a:theme xmlns:a="http://schemas.openxmlformats.org/drawingml/2006/main" name="Basis">
  <a:themeElements>
    <a:clrScheme name="Basis">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743F10880187C439543C8D7410A1229" ma:contentTypeVersion="3" ma:contentTypeDescription="Create a new document." ma:contentTypeScope="" ma:versionID="1481d0da8497f01a622df65f6c5358e5">
  <xsd:schema xmlns:xsd="http://www.w3.org/2001/XMLSchema" xmlns:xs="http://www.w3.org/2001/XMLSchema" xmlns:p="http://schemas.microsoft.com/office/2006/metadata/properties" xmlns:ns3="dd122991-8e75-416e-b53f-451af22eef68" targetNamespace="http://schemas.microsoft.com/office/2006/metadata/properties" ma:root="true" ma:fieldsID="d99faf64eae69b44bd36b9185603c0ef" ns3:_="">
    <xsd:import namespace="dd122991-8e75-416e-b53f-451af22eef68"/>
    <xsd:element name="properties">
      <xsd:complexType>
        <xsd:sequence>
          <xsd:element name="documentManagement">
            <xsd:complexType>
              <xsd:all>
                <xsd:element ref="ns3:SharedWithUsers" minOccurs="0"/>
                <xsd:element ref="ns3:SharedWithDetails" minOccurs="0"/>
                <xsd:element ref="ns3: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122991-8e75-416e-b53f-451af22eef6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88E2F93-7B80-4917-96FA-F134BC2AF8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122991-8e75-416e-b53f-451af22eef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E9CFEA1-44BE-45D9-9AE2-A646B07FF9A0}">
  <ds:schemaRefs>
    <ds:schemaRef ds:uri="http://schemas.microsoft.com/sharepoint/v3/contenttype/forms"/>
  </ds:schemaRefs>
</ds:datastoreItem>
</file>

<file path=customXml/itemProps3.xml><?xml version="1.0" encoding="utf-8"?>
<ds:datastoreItem xmlns:ds="http://schemas.openxmlformats.org/officeDocument/2006/customXml" ds:itemID="{E19116CD-94BB-4D9D-A1A9-D00850489EF5}">
  <ds:schemaRefs>
    <ds:schemaRef ds:uri="http://purl.org/dc/terms/"/>
    <ds:schemaRef ds:uri="http://purl.org/dc/elements/1.1/"/>
    <ds:schemaRef ds:uri="http://schemas.microsoft.com/office/2006/documentManagement/types"/>
    <ds:schemaRef ds:uri="http://schemas.microsoft.com/office/2006/metadata/properties"/>
    <ds:schemaRef ds:uri="http://www.w3.org/XML/1998/namespace"/>
    <ds:schemaRef ds:uri="http://purl.org/dc/dcmitype/"/>
    <ds:schemaRef ds:uri="http://schemas.microsoft.com/office/infopath/2007/PartnerControls"/>
    <ds:schemaRef ds:uri="http://schemas.openxmlformats.org/package/2006/metadata/core-properties"/>
    <ds:schemaRef ds:uri="dd122991-8e75-416e-b53f-451af22eef68"/>
  </ds:schemaRefs>
</ds:datastoreItem>
</file>

<file path=docProps/app.xml><?xml version="1.0" encoding="utf-8"?>
<Properties xmlns="http://schemas.openxmlformats.org/officeDocument/2006/extended-properties" xmlns:vt="http://schemas.openxmlformats.org/officeDocument/2006/docPropsVTypes">
  <Template>TM03457444[[fn=Basis]]</Template>
  <TotalTime>1048</TotalTime>
  <Words>618</Words>
  <Application>Microsoft Office PowerPoint</Application>
  <PresentationFormat>Widescreen</PresentationFormat>
  <Paragraphs>100</Paragraphs>
  <Slides>11</Slides>
  <Notes>10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Calibri</vt:lpstr>
      <vt:lpstr>Corbel</vt:lpstr>
      <vt:lpstr>Verdana</vt:lpstr>
      <vt:lpstr>Basis</vt:lpstr>
      <vt:lpstr> WELCOME TO FALL 2016 </vt:lpstr>
      <vt:lpstr>ACCREDITATION!</vt:lpstr>
      <vt:lpstr>WELCOME, NEW COLLEGE PRESIDENT!</vt:lpstr>
      <vt:lpstr>Other new leadership appointments</vt:lpstr>
      <vt:lpstr>2016-17 Budget</vt:lpstr>
      <vt:lpstr>2016-17 District-wide Enrollment</vt:lpstr>
      <vt:lpstr>PowerPoint Presentation</vt:lpstr>
      <vt:lpstr>MOVING OUR DISTRICT FORWARD THIS YEAR,  WE WILL BUILD on the plan of A.C.T.I.O.N.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FALL 2016</dc:title>
  <dc:creator>Alisa</dc:creator>
  <cp:lastModifiedBy>Galope, Richard G.</cp:lastModifiedBy>
  <cp:revision>119</cp:revision>
  <dcterms:created xsi:type="dcterms:W3CDTF">2016-07-25T16:25:11Z</dcterms:created>
  <dcterms:modified xsi:type="dcterms:W3CDTF">2016-08-15T15:05:21Z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0x0101002743F10880187C439543C8D7410A1229</vt:lpwstr>
  </property>
</Properties>
</file>