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1" r:id="rId2"/>
    <p:sldId id="507" r:id="rId3"/>
    <p:sldId id="508" r:id="rId4"/>
    <p:sldId id="306" r:id="rId5"/>
    <p:sldId id="470" r:id="rId6"/>
    <p:sldId id="520" r:id="rId7"/>
    <p:sldId id="510" r:id="rId8"/>
    <p:sldId id="521" r:id="rId9"/>
    <p:sldId id="519" r:id="rId10"/>
    <p:sldId id="367" r:id="rId11"/>
    <p:sldId id="368" r:id="rId12"/>
    <p:sldId id="517" r:id="rId13"/>
    <p:sldId id="314" r:id="rId14"/>
    <p:sldId id="315" r:id="rId15"/>
    <p:sldId id="332" r:id="rId16"/>
    <p:sldId id="333" r:id="rId17"/>
    <p:sldId id="327" r:id="rId18"/>
    <p:sldId id="522" r:id="rId19"/>
    <p:sldId id="329" r:id="rId20"/>
    <p:sldId id="518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442" autoAdjust="0"/>
  </p:normalViewPr>
  <p:slideViewPr>
    <p:cSldViewPr snapToGrid="0">
      <p:cViewPr varScale="1">
        <p:scale>
          <a:sx n="88" d="100"/>
          <a:sy n="88" d="100"/>
        </p:scale>
        <p:origin x="90" y="2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AC7194-EB8A-4C3F-91C8-BC77BDA38307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25F024-9710-4A82-8155-7C8E1D5BE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05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5EBA66-2A62-4449-93B8-B251FC23EF9F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851F44-32F1-44BB-A07B-D1020FFD2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31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RFTES</a:t>
            </a:r>
            <a:r>
              <a:rPr lang="en-US" baseline="0" dirty="0"/>
              <a:t> at Valley decreased from 4,450 in Spring 2020 to 3,620 in Spring 2021, a decrease of 18.7% (830).</a:t>
            </a:r>
            <a:endParaRPr lang="en-US" dirty="0"/>
          </a:p>
          <a:p>
            <a:endParaRPr lang="en-US" dirty="0"/>
          </a:p>
          <a:p>
            <a:r>
              <a:rPr lang="en-US" dirty="0"/>
              <a:t>Number</a:t>
            </a:r>
            <a:r>
              <a:rPr lang="en-US" baseline="0" dirty="0"/>
              <a:t> of students at Crafton has decreased from 5,982 in Spring 2020 to 5,245 in Spring 2021, a decrease of 737 (12%) students. Suggesting that fewer students are enrolling in more courses.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51F44-32F1-44BB-A07B-D1020FFD2D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50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tmgimple@craftonhills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WbMdH51AqU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6033" y="0"/>
            <a:ext cx="7766936" cy="997432"/>
          </a:xfrm>
        </p:spPr>
        <p:txBody>
          <a:bodyPr/>
          <a:lstStyle/>
          <a:p>
            <a:pPr algn="ctr"/>
            <a:r>
              <a:rPr lang="en-US" dirty="0"/>
              <a:t>All Campus Zoom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56267" y="997432"/>
            <a:ext cx="7766936" cy="592503"/>
          </a:xfrm>
        </p:spPr>
        <p:txBody>
          <a:bodyPr/>
          <a:lstStyle/>
          <a:p>
            <a:pPr algn="ctr"/>
            <a:r>
              <a:rPr lang="en-US" b="1" dirty="0"/>
              <a:t>February 19,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06D83-DDE7-4591-85CA-23F250B213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7"/>
          <a:stretch/>
        </p:blipFill>
        <p:spPr>
          <a:xfrm rot="5400000">
            <a:off x="3680667" y="1787129"/>
            <a:ext cx="377766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35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Delmy Spencer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Vice President, Student Services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71" y="941874"/>
            <a:ext cx="336042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41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83D57-8D61-4B5A-998F-CF112DF5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000" dirty="0"/>
            </a:br>
            <a:r>
              <a:rPr lang="en-US" sz="2000" b="1" dirty="0"/>
              <a:t>Virtual Commencement 2021</a:t>
            </a:r>
            <a:br>
              <a:rPr lang="en-US" sz="2000" dirty="0"/>
            </a:br>
            <a:endParaRPr lang="en-US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5EBA4-CFBB-4814-90A1-F5F92C7EA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790701"/>
            <a:ext cx="5086962" cy="425066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300" b="1" dirty="0"/>
              <a:t>Celebrate Students!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Participate in </a:t>
            </a:r>
            <a:r>
              <a:rPr lang="en-US" sz="1300" dirty="0" err="1"/>
              <a:t>CHC</a:t>
            </a:r>
            <a:r>
              <a:rPr lang="en-US" sz="1300" dirty="0"/>
              <a:t> Celebration Video by following 3 Steps below: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Step 1- Check Your Email</a:t>
            </a:r>
          </a:p>
          <a:p>
            <a:pPr lvl="2">
              <a:lnSpc>
                <a:spcPct val="90000"/>
              </a:lnSpc>
            </a:pPr>
            <a:r>
              <a:rPr lang="en-US" sz="1300" dirty="0"/>
              <a:t>Faculty, Staff and Administration will receive a message from Michelle Riggs in mid April that will contain a link and indirections to upload directly from Full Measure( Our Commencement Vendor)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Step 2 - Upload 8 Second Video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Step 3 – HAVE FUN!!!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CLAP, cheer, wave and show your Crafton spirit!!! </a:t>
            </a:r>
          </a:p>
        </p:txBody>
      </p:sp>
      <p:pic>
        <p:nvPicPr>
          <p:cNvPr id="1028" name="Picture 4" descr="Image result for Crafton Hills Commencement">
            <a:extLst>
              <a:ext uri="{FF2B5EF4-FFF2-40B4-BE49-F238E27FC236}">
                <a16:creationId xmlns:a16="http://schemas.microsoft.com/office/drawing/2014/main" id="{C6E583FC-20D9-4D0A-B2D9-4953E30AA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3244" b="-2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123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0582" y="2404531"/>
            <a:ext cx="7766936" cy="1646302"/>
          </a:xfrm>
        </p:spPr>
        <p:txBody>
          <a:bodyPr/>
          <a:lstStyle/>
          <a:p>
            <a:r>
              <a:rPr lang="en-US" dirty="0"/>
              <a:t>Mike Strong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6033" y="4017200"/>
            <a:ext cx="7766936" cy="1096899"/>
          </a:xfrm>
        </p:spPr>
        <p:txBody>
          <a:bodyPr/>
          <a:lstStyle/>
          <a:p>
            <a:r>
              <a:rPr lang="en-US" dirty="0"/>
              <a:t>Vice President, Administrative Services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57" y="3870325"/>
            <a:ext cx="3162300" cy="1390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703009"/>
            <a:ext cx="4423913" cy="31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05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022" y="4662671"/>
            <a:ext cx="8596668" cy="865294"/>
          </a:xfrm>
        </p:spPr>
        <p:txBody>
          <a:bodyPr/>
          <a:lstStyle/>
          <a:p>
            <a:r>
              <a:rPr lang="en-US" dirty="0"/>
              <a:t>Gymnasium Demolition Update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12" b="14126"/>
          <a:stretch/>
        </p:blipFill>
        <p:spPr>
          <a:xfrm>
            <a:off x="798022" y="1007948"/>
            <a:ext cx="8601051" cy="3173353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14935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546"/>
            <a:ext cx="12197770" cy="547549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71386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2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98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70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2021-22 Budget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67155"/>
            <a:ext cx="8596668" cy="4274207"/>
          </a:xfrm>
        </p:spPr>
        <p:txBody>
          <a:bodyPr>
            <a:noAutofit/>
          </a:bodyPr>
          <a:lstStyle/>
          <a:p>
            <a:r>
              <a:rPr lang="en-US" sz="2400" dirty="0"/>
              <a:t>Friday, 2/26/21 – Due Date for Managers to submit to VP’s</a:t>
            </a:r>
          </a:p>
          <a:p>
            <a:r>
              <a:rPr lang="en-US" sz="2400" dirty="0"/>
              <a:t>No projected growth in FTES targets from 2020-21 to 2021-22</a:t>
            </a:r>
          </a:p>
          <a:p>
            <a:r>
              <a:rPr lang="en-US" sz="2400" dirty="0"/>
              <a:t>Changes to permanent salaries and benefits require a Personnel Requisition Form</a:t>
            </a:r>
          </a:p>
          <a:p>
            <a:r>
              <a:rPr lang="en-US" sz="2400" dirty="0"/>
              <a:t>Provide justification in </a:t>
            </a:r>
            <a:r>
              <a:rPr lang="en-US" sz="2400" dirty="0" err="1"/>
              <a:t>Questica</a:t>
            </a:r>
            <a:r>
              <a:rPr lang="en-US" sz="2400" dirty="0"/>
              <a:t> for increases over 2020-21 budgeted amounts</a:t>
            </a:r>
          </a:p>
          <a:p>
            <a:r>
              <a:rPr lang="en-US" sz="2400" dirty="0"/>
              <a:t>Budgeting Help – coordinate a one-on-one with Tina Gimple (</a:t>
            </a:r>
            <a:r>
              <a:rPr lang="en-US" sz="2400" dirty="0">
                <a:hlinkClick r:id="rId2"/>
              </a:rPr>
              <a:t>tmgimple@craftonhills.edu</a:t>
            </a:r>
            <a:r>
              <a:rPr lang="en-US" sz="2400" dirty="0"/>
              <a:t>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255499" y="-389329"/>
            <a:ext cx="3824876" cy="5099835"/>
            <a:chOff x="8255499" y="-389329"/>
            <a:chExt cx="3824876" cy="5099835"/>
          </a:xfrm>
        </p:grpSpPr>
        <p:grpSp>
          <p:nvGrpSpPr>
            <p:cNvPr id="7" name="Group 6"/>
            <p:cNvGrpSpPr/>
            <p:nvPr/>
          </p:nvGrpSpPr>
          <p:grpSpPr>
            <a:xfrm>
              <a:off x="8255499" y="-389329"/>
              <a:ext cx="3824876" cy="5099835"/>
              <a:chOff x="8255499" y="-389329"/>
              <a:chExt cx="3824876" cy="509983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7654" y1="23056" x2="39136" y2="35556"/>
                            <a14:foregroundMark x1="35062" y1="33148" x2="33210" y2="34074"/>
                            <a14:foregroundMark x1="50741" y1="59444" x2="57037" y2="62778"/>
                            <a14:foregroundMark x1="66914" y1="22500" x2="65309" y2="24815"/>
                            <a14:foregroundMark x1="35802" y1="14259" x2="33704" y2="163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255499" y="-389329"/>
                <a:ext cx="3824876" cy="5099835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 rot="295535">
                <a:off x="9616612" y="2342508"/>
                <a:ext cx="4006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$</a:t>
                </a: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22680">
              <a:off x="9760131" y="3224522"/>
              <a:ext cx="815611" cy="238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500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49" y="577058"/>
            <a:ext cx="8542554" cy="577241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050" name="Picture 2" descr="Time to update stamp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00" r="99100">
                        <a14:foregroundMark x1="7400" y1="52308" x2="9000" y2="62051"/>
                        <a14:foregroundMark x1="4600" y1="48205" x2="9400" y2="46923"/>
                        <a14:foregroundMark x1="12000" y1="46154" x2="13900" y2="59103"/>
                        <a14:foregroundMark x1="10100" y1="66026" x2="66200" y2="53462"/>
                        <a14:foregroundMark x1="5200" y1="43462" x2="39700" y2="35513"/>
                        <a14:foregroundMark x1="67000" y1="29231" x2="81800" y2="26026"/>
                        <a14:foregroundMark x1="15000" y1="47564" x2="17200" y2="56795"/>
                        <a14:foregroundMark x1="25500" y1="45385" x2="27200" y2="56410"/>
                        <a14:foregroundMark x1="29300" y1="42949" x2="28100" y2="42436"/>
                        <a14:foregroundMark x1="30000" y1="49872" x2="28600" y2="49487"/>
                        <a14:foregroundMark x1="31300" y1="57564" x2="29300" y2="57308"/>
                        <a14:foregroundMark x1="34500" y1="40897" x2="39600" y2="39359"/>
                        <a14:foregroundMark x1="38200" y1="44487" x2="39700" y2="53718"/>
                        <a14:foregroundMark x1="43500" y1="39103" x2="42900" y2="45769"/>
                        <a14:foregroundMark x1="54300" y1="38462" x2="55000" y2="46923"/>
                        <a14:foregroundMark x1="58900" y1="38462" x2="59500" y2="42564"/>
                        <a14:foregroundMark x1="62300" y1="37051" x2="62900" y2="43462"/>
                        <a14:foregroundMark x1="65400" y1="35128" x2="66700" y2="38205"/>
                        <a14:foregroundMark x1="69400" y1="34359" x2="70300" y2="40897"/>
                        <a14:foregroundMark x1="79400" y1="31795" x2="81500" y2="37692"/>
                        <a14:foregroundMark x1="83400" y1="30256" x2="85900" y2="30000"/>
                        <a14:foregroundMark x1="85900" y1="34103" x2="86800" y2="38718"/>
                        <a14:foregroundMark x1="90500" y1="29359" x2="90900" y2="34359"/>
                        <a14:foregroundMark x1="94500" y1="42949" x2="95600" y2="42821"/>
                        <a14:backgroundMark x1="32800" y1="47051" x2="32800" y2="47051"/>
                        <a14:backgroundMark x1="32100" y1="41795" x2="36100" y2="55769"/>
                        <a14:backgroundMark x1="4600" y1="45256" x2="27000" y2="40256"/>
                        <a14:backgroundMark x1="38100" y1="37436" x2="47800" y2="35128"/>
                        <a14:backgroundMark x1="55900" y1="35385" x2="57800" y2="47564"/>
                        <a14:backgroundMark x1="61700" y1="46923" x2="62300" y2="50000"/>
                        <a14:backgroundMark x1="60700" y1="38718" x2="61300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29" y="344556"/>
            <a:ext cx="7591711" cy="592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8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51560" cy="687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97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089" y="882414"/>
            <a:ext cx="5195415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ACCJC </a:t>
            </a:r>
            <a:br>
              <a:rPr lang="en-US" sz="4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Full Reaffirmation for 7 Years!</a:t>
            </a:r>
            <a:br>
              <a:rPr lang="en-US" sz="4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en-US" sz="46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43B55FE4-26F5-4326-BDA0-7B181B891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56" y="1174178"/>
            <a:ext cx="3765692" cy="2665602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523E5136-C6DD-4252-9017-83B29CBB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482" y="3701786"/>
            <a:ext cx="3572657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18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Q&amp;A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36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en-US" dirty="0"/>
              <a:t>COVID LIFE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/>
          </a:bodyPr>
          <a:lstStyle/>
          <a:p>
            <a:pPr lvl="1"/>
            <a:r>
              <a:rPr lang="en-US"/>
              <a:t>Vaccination for Educators, Phase 1B, Tier 1:  </a:t>
            </a:r>
            <a:r>
              <a:rPr lang="en-US" b="1"/>
              <a:t>Includes all of community college personnel</a:t>
            </a:r>
          </a:p>
          <a:p>
            <a:pPr lvl="1"/>
            <a:r>
              <a:rPr lang="en-US"/>
              <a:t>Chancellor’s Cabinet decision timeline for Summer/Fall:  </a:t>
            </a:r>
            <a:r>
              <a:rPr lang="en-US" b="1"/>
              <a:t>Mid-March 2021</a:t>
            </a:r>
          </a:p>
          <a:p>
            <a:pPr lvl="1"/>
            <a:r>
              <a:rPr lang="en-US"/>
              <a:t>All-Campus Monthly Zoom Meetings</a:t>
            </a:r>
          </a:p>
          <a:p>
            <a:pPr lvl="2"/>
            <a:r>
              <a:rPr lang="en-US"/>
              <a:t>Friday, March 19</a:t>
            </a:r>
            <a:r>
              <a:rPr lang="en-US" baseline="30000"/>
              <a:t>th</a:t>
            </a:r>
            <a:r>
              <a:rPr lang="en-US"/>
              <a:t> 2-3pm</a:t>
            </a:r>
          </a:p>
          <a:p>
            <a:pPr lvl="2"/>
            <a:r>
              <a:rPr lang="en-US"/>
              <a:t>Friday, April 16</a:t>
            </a:r>
            <a:r>
              <a:rPr lang="en-US" baseline="30000"/>
              <a:t>th</a:t>
            </a:r>
            <a:r>
              <a:rPr lang="en-US"/>
              <a:t> 2-3pm</a:t>
            </a:r>
          </a:p>
          <a:p>
            <a:pPr lvl="2"/>
            <a:r>
              <a:rPr lang="en-US"/>
              <a:t>Friday, May 14</a:t>
            </a:r>
            <a:r>
              <a:rPr lang="en-US" baseline="30000"/>
              <a:t>th</a:t>
            </a:r>
            <a:r>
              <a:rPr lang="en-US"/>
              <a:t> 2-3pm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285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227873"/>
            <a:ext cx="7766936" cy="1646302"/>
          </a:xfrm>
        </p:spPr>
        <p:txBody>
          <a:bodyPr/>
          <a:lstStyle/>
          <a:p>
            <a:pPr algn="ctr"/>
            <a:r>
              <a:rPr lang="en-US" dirty="0"/>
              <a:t>Keith Wurtz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782165"/>
            <a:ext cx="7766936" cy="1096899"/>
          </a:xfrm>
        </p:spPr>
        <p:txBody>
          <a:bodyPr/>
          <a:lstStyle/>
          <a:p>
            <a:pPr algn="ctr"/>
            <a:r>
              <a:rPr lang="en-US" dirty="0"/>
              <a:t>Vice President, Instruction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00" y="713180"/>
            <a:ext cx="554800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50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89" y="1940151"/>
            <a:ext cx="9296400" cy="4200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Resident FTES decreased from 1,994 in Spring 2020 to 1,791 in Spring 2021, a 10% decrease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0034" y="3633021"/>
            <a:ext cx="766455" cy="42219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B0F0"/>
                </a:solidFill>
              </a:rPr>
              <a:t>1,994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296153" y="4172023"/>
            <a:ext cx="766455" cy="3395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b="1" dirty="0">
                <a:solidFill>
                  <a:srgbClr val="FFC000"/>
                </a:solidFill>
              </a:rPr>
              <a:t>1,791</a:t>
            </a:r>
          </a:p>
        </p:txBody>
      </p:sp>
      <p:sp>
        <p:nvSpPr>
          <p:cNvPr id="8" name="Oval 7"/>
          <p:cNvSpPr/>
          <p:nvPr/>
        </p:nvSpPr>
        <p:spPr>
          <a:xfrm>
            <a:off x="9958637" y="3929363"/>
            <a:ext cx="85936" cy="11646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971892" y="4094148"/>
            <a:ext cx="85936" cy="116466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7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9075" y="816638"/>
            <a:ext cx="3367359" cy="5224724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Spring 2021</a:t>
            </a:r>
            <a:br>
              <a:rPr lang="en-US" dirty="0"/>
            </a:br>
            <a:r>
              <a:rPr lang="en-US" dirty="0"/>
              <a:t>Events</a:t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44A2EA6-0DDB-4956-B805-81F624E94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816638"/>
            <a:ext cx="5921375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102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7E776-4C45-4773-8A66-0A773A6A3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888" y="3286846"/>
            <a:ext cx="7766936" cy="1646302"/>
          </a:xfrm>
        </p:spPr>
        <p:txBody>
          <a:bodyPr/>
          <a:lstStyle/>
          <a:p>
            <a:r>
              <a:rPr lang="en-US" sz="4800" dirty="0"/>
              <a:t>Recruiting and Hiring Faculty of Color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0E9AC-4988-4899-A932-F7CCC92EC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888" y="4841707"/>
            <a:ext cx="7766936" cy="1096899"/>
          </a:xfrm>
        </p:spPr>
        <p:txBody>
          <a:bodyPr>
            <a:normAutofit/>
          </a:bodyPr>
          <a:lstStyle/>
          <a:p>
            <a:r>
              <a:rPr lang="en-US" dirty="0"/>
              <a:t>January 2021</a:t>
            </a:r>
          </a:p>
          <a:p>
            <a:r>
              <a:rPr lang="en-US" dirty="0"/>
              <a:t>Van Muse, Mariana Moreno, Iris-Kern Foster, Sam Truong, Brandi Bailes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5D082501-B7CD-4BDF-90D1-FE0E58B41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860" y="588428"/>
            <a:ext cx="4259707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29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9075" y="816638"/>
            <a:ext cx="3367359" cy="5224724"/>
          </a:xfrm>
        </p:spPr>
        <p:txBody>
          <a:bodyPr anchor="ctr">
            <a:normAutofit/>
          </a:bodyPr>
          <a:lstStyle/>
          <a:p>
            <a:pPr algn="ctr"/>
            <a:br>
              <a:rPr lang="en-US" dirty="0"/>
            </a:br>
            <a:endParaRPr lang="en-US" dirty="0"/>
          </a:p>
        </p:txBody>
      </p:sp>
      <p:pic>
        <p:nvPicPr>
          <p:cNvPr id="6" name="Online Media 5" title="Jeopardy intro with host introduction">
            <a:hlinkClick r:id="" action="ppaction://media"/>
            <a:extLst>
              <a:ext uri="{FF2B5EF4-FFF2-40B4-BE49-F238E27FC236}">
                <a16:creationId xmlns:a16="http://schemas.microsoft.com/office/drawing/2014/main" id="{A921AAED-424A-4CDF-8E55-D601C0E6A8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2067" y="816638"/>
            <a:ext cx="8415727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4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7E776-4C45-4773-8A66-0A773A6A3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888" y="2405743"/>
            <a:ext cx="7766936" cy="3245862"/>
          </a:xfrm>
        </p:spPr>
        <p:txBody>
          <a:bodyPr/>
          <a:lstStyle/>
          <a:p>
            <a:r>
              <a:rPr lang="en-US" sz="4800"/>
              <a:t>Confronting Explicit Acts of Racism &amp; Racial Violence On-Campus</a:t>
            </a:r>
            <a:br>
              <a:rPr lang="en-US" sz="480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0E9AC-4988-4899-A932-F7CCC92EC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888" y="4841707"/>
            <a:ext cx="7766936" cy="1096899"/>
          </a:xfrm>
        </p:spPr>
        <p:txBody>
          <a:bodyPr>
            <a:normAutofit/>
          </a:bodyPr>
          <a:lstStyle/>
          <a:p>
            <a:r>
              <a:rPr lang="en-US" dirty="0"/>
              <a:t>February 2021</a:t>
            </a:r>
          </a:p>
          <a:p>
            <a:r>
              <a:rPr lang="en-US" dirty="0" err="1"/>
              <a:t>Souts</a:t>
            </a:r>
            <a:r>
              <a:rPr lang="en-US" dirty="0"/>
              <a:t> Xayaphanthong, Trinette Barrie, T.L. Brink, Belinda Navarrete, Rosemarie Hansen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DA844B4-E5DD-4DF1-9C24-1D02217E1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393" y="805543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7345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32">
      <a:dk1>
        <a:srgbClr val="2C2C2C"/>
      </a:dk1>
      <a:lt1>
        <a:srgbClr val="FFFFFF"/>
      </a:lt1>
      <a:dk2>
        <a:srgbClr val="03663B"/>
      </a:dk2>
      <a:lt2>
        <a:srgbClr val="F2F2F2"/>
      </a:lt2>
      <a:accent1>
        <a:srgbClr val="03663B"/>
      </a:accent1>
      <a:accent2>
        <a:srgbClr val="FFC000"/>
      </a:accent2>
      <a:accent3>
        <a:srgbClr val="08CC78"/>
      </a:accent3>
      <a:accent4>
        <a:srgbClr val="C04908"/>
      </a:accent4>
      <a:accent5>
        <a:srgbClr val="2C2C2C"/>
      </a:accent5>
      <a:accent6>
        <a:srgbClr val="F56617"/>
      </a:accent6>
      <a:hlink>
        <a:srgbClr val="005DBA"/>
      </a:hlink>
      <a:folHlink>
        <a:srgbClr val="6C606A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</TotalTime>
  <Words>372</Words>
  <Application>Microsoft Office PowerPoint</Application>
  <PresentationFormat>Widescreen</PresentationFormat>
  <Paragraphs>51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 3</vt:lpstr>
      <vt:lpstr>Facet</vt:lpstr>
      <vt:lpstr>All Campus Zoom</vt:lpstr>
      <vt:lpstr>ACCJC  Full Reaffirmation for 7 Years! </vt:lpstr>
      <vt:lpstr>COVID LIFE</vt:lpstr>
      <vt:lpstr>Keith Wurtz</vt:lpstr>
      <vt:lpstr>Resident FTES decreased from 1,994 in Spring 2020 to 1,791 in Spring 2021, a 10% decrease</vt:lpstr>
      <vt:lpstr>Spring 2021 Events </vt:lpstr>
      <vt:lpstr>Recruiting and Hiring Faculty of Color</vt:lpstr>
      <vt:lpstr> </vt:lpstr>
      <vt:lpstr>Confronting Explicit Acts of Racism &amp; Racial Violence On-Campus </vt:lpstr>
      <vt:lpstr>Delmy Spencer</vt:lpstr>
      <vt:lpstr> Virtual Commencement 2021 </vt:lpstr>
      <vt:lpstr>Mike Strong</vt:lpstr>
      <vt:lpstr>Gymnasium Demolition Update</vt:lpstr>
      <vt:lpstr>PowerPoint Presentation</vt:lpstr>
      <vt:lpstr>PowerPoint Presentation</vt:lpstr>
      <vt:lpstr>PowerPoint Presentation</vt:lpstr>
      <vt:lpstr>2021-22 Budget Development</vt:lpstr>
      <vt:lpstr>PowerPoint Presentation</vt:lpstr>
      <vt:lpstr>PowerPoint Presentation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In-Service/Opening Day</dc:title>
  <dc:creator>Kevin Horan</dc:creator>
  <cp:lastModifiedBy>Horan, Kevin</cp:lastModifiedBy>
  <cp:revision>22</cp:revision>
  <dcterms:created xsi:type="dcterms:W3CDTF">2020-08-12T12:18:07Z</dcterms:created>
  <dcterms:modified xsi:type="dcterms:W3CDTF">2021-02-19T20:17:01Z</dcterms:modified>
</cp:coreProperties>
</file>