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A5D13-BD0A-4592-AF3C-85F337E11B93}" v="1" dt="2022-03-08T23:05:50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rtz, Keith A." userId="1886e758-c874-4995-9549-83bdf813f6b9" providerId="ADAL" clId="{78FA5D13-BD0A-4592-AF3C-85F337E11B93}"/>
    <pc:docChg chg="custSel addSld modSld">
      <pc:chgData name="Wurtz, Keith A." userId="1886e758-c874-4995-9549-83bdf813f6b9" providerId="ADAL" clId="{78FA5D13-BD0A-4592-AF3C-85F337E11B93}" dt="2022-03-08T23:06:21.806" v="35" actId="1076"/>
      <pc:docMkLst>
        <pc:docMk/>
      </pc:docMkLst>
      <pc:sldChg chg="addSp delSp modSp new mod setBg">
        <pc:chgData name="Wurtz, Keith A." userId="1886e758-c874-4995-9549-83bdf813f6b9" providerId="ADAL" clId="{78FA5D13-BD0A-4592-AF3C-85F337E11B93}" dt="2022-03-08T23:06:21.806" v="35" actId="1076"/>
        <pc:sldMkLst>
          <pc:docMk/>
          <pc:sldMk cId="1610532150" sldId="265"/>
        </pc:sldMkLst>
        <pc:spChg chg="mod">
          <ac:chgData name="Wurtz, Keith A." userId="1886e758-c874-4995-9549-83bdf813f6b9" providerId="ADAL" clId="{78FA5D13-BD0A-4592-AF3C-85F337E11B93}" dt="2022-03-08T23:05:55.248" v="31" actId="26606"/>
          <ac:spMkLst>
            <pc:docMk/>
            <pc:sldMk cId="1610532150" sldId="265"/>
            <ac:spMk id="2" creationId="{859BE141-BDD0-424B-8F06-05F343B18D6D}"/>
          </ac:spMkLst>
        </pc:spChg>
        <pc:spChg chg="del">
          <ac:chgData name="Wurtz, Keith A." userId="1886e758-c874-4995-9549-83bdf813f6b9" providerId="ADAL" clId="{78FA5D13-BD0A-4592-AF3C-85F337E11B93}" dt="2022-03-08T23:05:55.248" v="31" actId="26606"/>
          <ac:spMkLst>
            <pc:docMk/>
            <pc:sldMk cId="1610532150" sldId="265"/>
            <ac:spMk id="3" creationId="{8494F406-C847-4F67-8873-341D4D691480}"/>
          </ac:spMkLst>
        </pc:spChg>
        <pc:spChg chg="add">
          <ac:chgData name="Wurtz, Keith A." userId="1886e758-c874-4995-9549-83bdf813f6b9" providerId="ADAL" clId="{78FA5D13-BD0A-4592-AF3C-85F337E11B93}" dt="2022-03-08T23:05:55.248" v="31" actId="26606"/>
          <ac:spMkLst>
            <pc:docMk/>
            <pc:sldMk cId="1610532150" sldId="265"/>
            <ac:spMk id="11" creationId="{D4771268-CB57-404A-9271-370EB28F6090}"/>
          </ac:spMkLst>
        </pc:spChg>
        <pc:picChg chg="add del mod">
          <ac:chgData name="Wurtz, Keith A." userId="1886e758-c874-4995-9549-83bdf813f6b9" providerId="ADAL" clId="{78FA5D13-BD0A-4592-AF3C-85F337E11B93}" dt="2022-03-08T23:05:48.771" v="29" actId="21"/>
          <ac:picMkLst>
            <pc:docMk/>
            <pc:sldMk cId="1610532150" sldId="265"/>
            <ac:picMk id="5" creationId="{05211FA2-BC87-479C-A53A-C9DA10F3B9B1}"/>
          </ac:picMkLst>
        </pc:picChg>
        <pc:picChg chg="add mod">
          <ac:chgData name="Wurtz, Keith A." userId="1886e758-c874-4995-9549-83bdf813f6b9" providerId="ADAL" clId="{78FA5D13-BD0A-4592-AF3C-85F337E11B93}" dt="2022-03-08T23:06:21.806" v="35" actId="1076"/>
          <ac:picMkLst>
            <pc:docMk/>
            <pc:sldMk cId="1610532150" sldId="265"/>
            <ac:picMk id="6" creationId="{983B87BD-76C0-44C9-A7F8-6C3ACF232DA6}"/>
          </ac:picMkLst>
        </pc:picChg>
      </pc:sldChg>
    </pc:docChg>
  </pc:docChgLst>
  <pc:docChgLst>
    <pc:chgData name="Wurtz, Keith A." userId="1886e758-c874-4995-9549-83bdf813f6b9" providerId="ADAL" clId="{C1A2D32A-26DA-43A2-91E5-0BDB787044C3}"/>
    <pc:docChg chg="modSld">
      <pc:chgData name="Wurtz, Keith A." userId="1886e758-c874-4995-9549-83bdf813f6b9" providerId="ADAL" clId="{C1A2D32A-26DA-43A2-91E5-0BDB787044C3}" dt="2022-02-23T19:08:38.048" v="81" actId="1076"/>
      <pc:docMkLst>
        <pc:docMk/>
      </pc:docMkLst>
      <pc:sldChg chg="addSp delSp modSp mod">
        <pc:chgData name="Wurtz, Keith A." userId="1886e758-c874-4995-9549-83bdf813f6b9" providerId="ADAL" clId="{C1A2D32A-26DA-43A2-91E5-0BDB787044C3}" dt="2022-02-23T19:08:38.048" v="81" actId="1076"/>
        <pc:sldMkLst>
          <pc:docMk/>
          <pc:sldMk cId="3226463197" sldId="258"/>
        </pc:sldMkLst>
        <pc:spChg chg="mod">
          <ac:chgData name="Wurtz, Keith A." userId="1886e758-c874-4995-9549-83bdf813f6b9" providerId="ADAL" clId="{C1A2D32A-26DA-43A2-91E5-0BDB787044C3}" dt="2022-02-23T19:03:33.426" v="44" actId="20577"/>
          <ac:spMkLst>
            <pc:docMk/>
            <pc:sldMk cId="3226463197" sldId="258"/>
            <ac:spMk id="2" creationId="{A9281A2E-9A61-4C5D-BA68-1618C9A4A270}"/>
          </ac:spMkLst>
        </pc:spChg>
        <pc:spChg chg="del">
          <ac:chgData name="Wurtz, Keith A." userId="1886e758-c874-4995-9549-83bdf813f6b9" providerId="ADAL" clId="{C1A2D32A-26DA-43A2-91E5-0BDB787044C3}" dt="2022-02-23T19:03:57.842" v="45" actId="3680"/>
          <ac:spMkLst>
            <pc:docMk/>
            <pc:sldMk cId="3226463197" sldId="258"/>
            <ac:spMk id="3" creationId="{B8AD8DF3-9689-4E08-BC40-12BDD15EA1C4}"/>
          </ac:spMkLst>
        </pc:spChg>
        <pc:graphicFrameChg chg="add mod ord modGraphic">
          <ac:chgData name="Wurtz, Keith A." userId="1886e758-c874-4995-9549-83bdf813f6b9" providerId="ADAL" clId="{C1A2D32A-26DA-43A2-91E5-0BDB787044C3}" dt="2022-02-23T19:08:38.048" v="81" actId="1076"/>
          <ac:graphicFrameMkLst>
            <pc:docMk/>
            <pc:sldMk cId="3226463197" sldId="258"/>
            <ac:graphicFrameMk id="4" creationId="{6267EB50-D8B4-4BED-8D51-2555E7A4421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7343-BE5E-439B-8BFA-8B9A94656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6FBCD-19B5-410C-86F3-DBB0A6371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8E23-16EF-40F9-9965-3E0156E6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7D72-E755-477F-9FF4-74E7C792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7435D-6BD6-40AF-8E18-805E0F5A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2BC3-381F-484E-B491-A3D45461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E53A9-4599-4743-B85A-DD6FDDF5A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57371-08C2-497C-B772-B5319AD8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6C780-AE2F-4705-892E-2674C7DC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B7BD8-674E-4B5E-99D7-2D09F880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8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E0BC6-CAC5-4DD3-B5B3-2738F932D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65615-0531-4CF7-9149-0E5F9A5EF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92D8-2550-41AE-B2F6-E6F97AC4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BB8EC-DBA7-4C12-8156-99F7E736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6BBD0-1535-46BF-AA44-04D2DCC6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7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3C0C-26F3-4241-B5A2-61F43B5D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C528-32BB-44A3-B335-C20E33254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CEC8E-4792-493A-B2D0-2D88C9D9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8E56-B301-4E19-904F-3F8E5DF84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9AE8D-D107-48A8-8844-2EC6AD5C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45F1-F0E1-4BFD-8129-29B1CFDA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991B9-DCF7-4264-B141-627B08E6B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6576-0367-4BA2-9653-60D70C45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F3935-0543-463F-9E21-EC18335D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024E3-5495-48BB-A491-A281C309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3E78-7F51-4EC2-B59C-509299C9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06455-943B-4B53-922F-045D9299A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B893D-EE4E-4CAA-9D29-1E79034D2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C4CE8-F8A3-4CA5-8D21-73D6E0B1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DF480-E0BC-412A-AAA9-72D1EA1C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34698-8A00-4F19-BB1D-93EDC376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7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F9B5-BE3C-40DF-80D1-F80750FB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27D0C-79D9-4151-9EAB-497FDB57F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BE328-A949-4498-B7B4-ACE628F33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C7A04-E252-4F2A-8B73-A23EA1B16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443EC-E803-4881-BABA-4A6AEA923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15DADC-E03A-49DC-9DED-38E1595C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413BA-885D-4881-94C2-9766FB9E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BB74B-B7CE-4C46-8640-8BD6C5B3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C2C7-2C2A-4CD0-AE75-1F7437C4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80700-70C9-4A50-A1C4-0A6BC8D6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74F52-3524-4828-8B81-64526543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F9764-3D7F-408F-B47F-7D21D583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6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43A4F-6EF8-4743-81C5-18CF74E1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6AE4E-607F-432E-85A3-69600688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996E-E660-4EE9-909C-72864030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A90E-85B5-4E96-85FE-800ED93C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76C7-D1E4-490A-BDD2-F8E68F1E9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78266-DA0B-4BBB-A9DD-A0EC31A1E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D48A4-8BA9-41BA-BCF2-64587DDC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396E8-5B70-4D6A-A5B4-12343952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3341-33C1-4EF5-91DD-BE8446CB8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3260-C7F2-4C0C-95F6-5B3872BF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7D1B1-04F2-416B-83CE-2741177EA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6D217-52EF-4BE0-8D8E-9EC74E7F5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54AC2-F484-4AC2-977B-5D2C0F61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2280B-7C62-42E3-918B-4BD26B08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830B5-6065-406C-A413-C4878CB8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0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5D218-7D40-4AC0-AB3D-9C4E06B9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D0C-0F11-4BCF-9C9D-84830086D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714EE-DFFB-4DE1-95CD-F2E9AE5F0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6F76D-5299-4184-A23E-F0DE12E7DBDB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A2F4C-2D5F-41CB-AB07-184BA8454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A1D55-F658-4356-9A2C-4577EBB1B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170A-7935-4C8F-94EB-18E3FAB6A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58F4EA-9763-4383-BED2-A03D90AF7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en-US" sz="6600" dirty="0"/>
              <a:t>Student Equity Plan 2.0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262D5-7188-4D4F-815F-268A02CA7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0469"/>
            <a:ext cx="9144000" cy="1182135"/>
          </a:xfrm>
        </p:spPr>
        <p:txBody>
          <a:bodyPr anchor="ctr">
            <a:normAutofit/>
          </a:bodyPr>
          <a:lstStyle/>
          <a:p>
            <a:r>
              <a:rPr lang="en-US" sz="2800" dirty="0"/>
              <a:t>Steps to Develop Equity Plan</a:t>
            </a:r>
          </a:p>
        </p:txBody>
      </p:sp>
    </p:spTree>
    <p:extLst>
      <p:ext uri="{BB962C8B-B14F-4D97-AF65-F5344CB8AC3E}">
        <p14:creationId xmlns:p14="http://schemas.microsoft.com/office/powerpoint/2010/main" val="389175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281A2E-9A61-4C5D-BA68-1618C9A4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Summary of Groups Disproportionately Impacted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67EB50-D8B4-4BED-8D51-2555E7A44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294988"/>
              </p:ext>
            </p:extLst>
          </p:nvPr>
        </p:nvGraphicFramePr>
        <p:xfrm>
          <a:off x="838200" y="2627257"/>
          <a:ext cx="10515600" cy="376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992">
                  <a:extLst>
                    <a:ext uri="{9D8B030D-6E8A-4147-A177-3AD203B41FA5}">
                      <a16:colId xmlns:a16="http://schemas.microsoft.com/office/drawing/2014/main" val="1703221141"/>
                    </a:ext>
                  </a:extLst>
                </a:gridCol>
                <a:gridCol w="1380930">
                  <a:extLst>
                    <a:ext uri="{9D8B030D-6E8A-4147-A177-3AD203B41FA5}">
                      <a16:colId xmlns:a16="http://schemas.microsoft.com/office/drawing/2014/main" val="100804734"/>
                    </a:ext>
                  </a:extLst>
                </a:gridCol>
                <a:gridCol w="998376">
                  <a:extLst>
                    <a:ext uri="{9D8B030D-6E8A-4147-A177-3AD203B41FA5}">
                      <a16:colId xmlns:a16="http://schemas.microsoft.com/office/drawing/2014/main" val="17065115"/>
                    </a:ext>
                  </a:extLst>
                </a:gridCol>
                <a:gridCol w="1483567">
                  <a:extLst>
                    <a:ext uri="{9D8B030D-6E8A-4147-A177-3AD203B41FA5}">
                      <a16:colId xmlns:a16="http://schemas.microsoft.com/office/drawing/2014/main" val="3506570627"/>
                    </a:ext>
                  </a:extLst>
                </a:gridCol>
                <a:gridCol w="1810139">
                  <a:extLst>
                    <a:ext uri="{9D8B030D-6E8A-4147-A177-3AD203B41FA5}">
                      <a16:colId xmlns:a16="http://schemas.microsoft.com/office/drawing/2014/main" val="1925489934"/>
                    </a:ext>
                  </a:extLst>
                </a:gridCol>
                <a:gridCol w="2909596">
                  <a:extLst>
                    <a:ext uri="{9D8B030D-6E8A-4147-A177-3AD203B41FA5}">
                      <a16:colId xmlns:a16="http://schemas.microsoft.com/office/drawing/2014/main" val="1540774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Successful Enrollment (Access – Applied and actually enrolled)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to four-year institution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Retention: Fall to Spring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Completion both Transfer Level Math and English with the district in the first year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Earned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or more of the following: Chancellor's Office approved certificate, associate degree, and/or CCC baccalaureate degree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78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319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875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25-29 years old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9711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30-34 years old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140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40-54 years old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18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Eligible for College Promise Grant/BOG Waiver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142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Never Received PELL Grant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8046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Perkins Economically Disadvantaged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021583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46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281A2E-9A61-4C5D-BA68-1618C9A4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 fontScale="90000"/>
          </a:bodyPr>
          <a:lstStyle/>
          <a:p>
            <a:r>
              <a:rPr lang="en-US" sz="4800" dirty="0"/>
              <a:t>Summary of the Center for Urban Education (CUE) Review of Crafton’s Previous Student Equity Plan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9469"/>
            <a:ext cx="10515600" cy="33381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Prioritizes the use of data and research to inform and evaluate the effectiveness of activities</a:t>
            </a:r>
          </a:p>
          <a:p>
            <a:r>
              <a:rPr lang="en-US" dirty="0"/>
              <a:t>Plan is data driven</a:t>
            </a:r>
          </a:p>
          <a:p>
            <a:pPr lvl="1"/>
            <a:r>
              <a:rPr lang="en-US" dirty="0"/>
              <a:t>Data has been collected and analyzed to determine which services were most effective in improving success for DI students</a:t>
            </a:r>
          </a:p>
          <a:p>
            <a:pPr lvl="1"/>
            <a:r>
              <a:rPr lang="en-US" dirty="0"/>
              <a:t>Example: Supplemental instruction was found to positively impact course success for Hispanic students and tutoring was most effective with male, Hispanic, and African American students</a:t>
            </a:r>
          </a:p>
          <a:p>
            <a:r>
              <a:rPr lang="en-US" dirty="0"/>
              <a:t>Plan also included activity to research the gaps that exist to deepen the understanding of why DI exists</a:t>
            </a:r>
          </a:p>
        </p:txBody>
      </p:sp>
    </p:spTree>
    <p:extLst>
      <p:ext uri="{BB962C8B-B14F-4D97-AF65-F5344CB8AC3E}">
        <p14:creationId xmlns:p14="http://schemas.microsoft.com/office/powerpoint/2010/main" val="340829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281A2E-9A61-4C5D-BA68-1618C9A4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Center for Urban Education’s (CUE) recommendations for Crafton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9469"/>
            <a:ext cx="10515600" cy="33381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Focus on specific </a:t>
            </a:r>
            <a:r>
              <a:rPr lang="en-US" b="1" dirty="0"/>
              <a:t>racially </a:t>
            </a:r>
            <a:r>
              <a:rPr lang="en-US" b="1" dirty="0" err="1"/>
              <a:t>minoritized</a:t>
            </a:r>
            <a:r>
              <a:rPr lang="en-US" b="1" dirty="0"/>
              <a:t> </a:t>
            </a:r>
            <a:r>
              <a:rPr lang="en-US" dirty="0"/>
              <a:t>student populations rather than on all students.</a:t>
            </a:r>
          </a:p>
          <a:p>
            <a:r>
              <a:rPr lang="en-US" dirty="0"/>
              <a:t>Create equity activities that explicitly </a:t>
            </a:r>
            <a:r>
              <a:rPr lang="en-US" b="1" dirty="0"/>
              <a:t>align </a:t>
            </a:r>
            <a:r>
              <a:rPr lang="en-US" dirty="0"/>
              <a:t>the race-specific metrics to race-specific activity descriptions (Example: The college will conduct targeted outreach activities to increase the number of </a:t>
            </a:r>
            <a:r>
              <a:rPr lang="en-US" b="1" dirty="0"/>
              <a:t>African American and LGBTQ students </a:t>
            </a:r>
            <a:r>
              <a:rPr lang="en-US" dirty="0"/>
              <a:t>that complete the </a:t>
            </a:r>
            <a:r>
              <a:rPr lang="en-US" b="1" dirty="0"/>
              <a:t>matriculation process</a:t>
            </a:r>
            <a:r>
              <a:rPr lang="en-US" dirty="0"/>
              <a:t>.)</a:t>
            </a:r>
          </a:p>
          <a:p>
            <a:r>
              <a:rPr lang="en-US" dirty="0"/>
              <a:t>Adopt </a:t>
            </a:r>
            <a:r>
              <a:rPr lang="en-US" b="1" dirty="0"/>
              <a:t>equity-minded language</a:t>
            </a:r>
            <a:r>
              <a:rPr lang="en-US" dirty="0"/>
              <a:t>, including operationalizing a </a:t>
            </a:r>
            <a:r>
              <a:rPr lang="en-US" b="1" dirty="0"/>
              <a:t>definition of equity </a:t>
            </a:r>
            <a:r>
              <a:rPr lang="en-US" dirty="0"/>
              <a:t>for the college.</a:t>
            </a:r>
          </a:p>
          <a:p>
            <a:r>
              <a:rPr lang="en-US" dirty="0"/>
              <a:t>Include </a:t>
            </a:r>
            <a:r>
              <a:rPr lang="en-US" b="1" dirty="0"/>
              <a:t>transfer-specific </a:t>
            </a:r>
            <a:r>
              <a:rPr lang="en-US" dirty="0"/>
              <a:t>equity activities.</a:t>
            </a:r>
          </a:p>
          <a:p>
            <a:r>
              <a:rPr lang="en-US" b="1" dirty="0"/>
              <a:t>Align equity planning </a:t>
            </a:r>
            <a:r>
              <a:rPr lang="en-US" dirty="0"/>
              <a:t>with </a:t>
            </a:r>
            <a:r>
              <a:rPr lang="en-US" b="1" dirty="0"/>
              <a:t>Vision for Success</a:t>
            </a:r>
          </a:p>
          <a:p>
            <a:r>
              <a:rPr lang="en-US" b="1" dirty="0"/>
              <a:t>More classroom specific activities </a:t>
            </a:r>
            <a:r>
              <a:rPr lang="en-US" dirty="0"/>
              <a:t>– the primary aim of the activity is focused on what happens in the classroom like training faculty on equitable classroom practice</a:t>
            </a:r>
          </a:p>
        </p:txBody>
      </p:sp>
    </p:spTree>
    <p:extLst>
      <p:ext uri="{BB962C8B-B14F-4D97-AF65-F5344CB8AC3E}">
        <p14:creationId xmlns:p14="http://schemas.microsoft.com/office/powerpoint/2010/main" val="102269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BE141-BDD0-424B-8F06-05F343B1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SEAC Committee Aligned outcomes with committees, departments, and groups</a:t>
            </a:r>
            <a:b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83B87BD-76C0-44C9-A7F8-6C3ACF232D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1496" y="565608"/>
            <a:ext cx="7784422" cy="537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3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281A2E-9A61-4C5D-BA68-1618C9A4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Approach to including entire campus to develop equity activities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9469"/>
            <a:ext cx="10515600" cy="33381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Align outcomes with committees, departments, and groups</a:t>
            </a:r>
          </a:p>
          <a:p>
            <a:r>
              <a:rPr lang="en-US" dirty="0"/>
              <a:t>Present this presentation to each committee and group and review activity template</a:t>
            </a:r>
          </a:p>
          <a:p>
            <a:r>
              <a:rPr lang="en-US" dirty="0"/>
              <a:t>Review data, CUE recommendations, and research identifying which activities are effective with which DI Groups</a:t>
            </a:r>
          </a:p>
          <a:p>
            <a:r>
              <a:rPr lang="en-US" dirty="0"/>
              <a:t>Send out instructions to identified groups</a:t>
            </a:r>
          </a:p>
          <a:p>
            <a:pPr lvl="1"/>
            <a:r>
              <a:rPr lang="en-US" dirty="0"/>
              <a:t>Review the data</a:t>
            </a:r>
          </a:p>
          <a:p>
            <a:pPr lvl="1"/>
            <a:r>
              <a:rPr lang="en-US" dirty="0"/>
              <a:t>Review the research identifying which activities are effective with which DI groups</a:t>
            </a:r>
          </a:p>
          <a:p>
            <a:pPr lvl="1"/>
            <a:r>
              <a:rPr lang="en-US" dirty="0"/>
              <a:t>Provide activities to increase outcomes (and remove gaps) that are specific to DI groups</a:t>
            </a:r>
          </a:p>
          <a:p>
            <a:r>
              <a:rPr lang="en-US" dirty="0"/>
              <a:t>Design teams will review activities developed by the committees, departments, and groups and align each activity with the GP Pillars and ensure that the CUE recommendations are being incorporated</a:t>
            </a:r>
          </a:p>
        </p:txBody>
      </p:sp>
    </p:spTree>
    <p:extLst>
      <p:ext uri="{BB962C8B-B14F-4D97-AF65-F5344CB8AC3E}">
        <p14:creationId xmlns:p14="http://schemas.microsoft.com/office/powerpoint/2010/main" val="110576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E472D8B502C49AD610C4E03AB1F04" ma:contentTypeVersion="4" ma:contentTypeDescription="Create a new document." ma:contentTypeScope="" ma:versionID="2e0fe4cba6d9881cf56dbde7a214823d">
  <xsd:schema xmlns:xsd="http://www.w3.org/2001/XMLSchema" xmlns:xs="http://www.w3.org/2001/XMLSchema" xmlns:p="http://schemas.microsoft.com/office/2006/metadata/properties" xmlns:ns2="4b8a866d-0dc3-4337-a197-0ff3974ddc45" xmlns:ns3="c81b6f7c-84b7-4437-bdae-8d9fe0d180ea" targetNamespace="http://schemas.microsoft.com/office/2006/metadata/properties" ma:root="true" ma:fieldsID="146bde3ca7d20d4a8c4fae820a3cf6be" ns2:_="" ns3:_="">
    <xsd:import namespace="4b8a866d-0dc3-4337-a197-0ff3974ddc45"/>
    <xsd:import namespace="c81b6f7c-84b7-4437-bdae-8d9fe0d180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a866d-0dc3-4337-a197-0ff3974dd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b6f7c-84b7-4437-bdae-8d9fe0d180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1D83E-98A0-43C2-9FEC-F7446C249A80}"/>
</file>

<file path=customXml/itemProps2.xml><?xml version="1.0" encoding="utf-8"?>
<ds:datastoreItem xmlns:ds="http://schemas.openxmlformats.org/officeDocument/2006/customXml" ds:itemID="{321A76C2-00AA-4205-83B6-90F6D49472D0}"/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481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Student Equity Plan 2.0</vt:lpstr>
      <vt:lpstr>Summary of Groups Disproportionately Impacted</vt:lpstr>
      <vt:lpstr>Summary of the Center for Urban Education (CUE) Review of Crafton’s Previous Student Equity Plan</vt:lpstr>
      <vt:lpstr>Center for Urban Education’s (CUE) recommendations for Crafton</vt:lpstr>
      <vt:lpstr>SEAC Committee Aligned outcomes with committees, departments, and groups </vt:lpstr>
      <vt:lpstr>Approach to including entire campus to develop equity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Wurtz, Keith A.</dc:creator>
  <cp:lastModifiedBy>Wurtz, Keith A.</cp:lastModifiedBy>
  <cp:revision>15</cp:revision>
  <dcterms:created xsi:type="dcterms:W3CDTF">2022-02-23T18:30:02Z</dcterms:created>
  <dcterms:modified xsi:type="dcterms:W3CDTF">2022-03-08T23:06:26Z</dcterms:modified>
</cp:coreProperties>
</file>