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2" r:id="rId4"/>
    <p:sldId id="263" r:id="rId5"/>
    <p:sldId id="265" r:id="rId6"/>
    <p:sldId id="26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8FA5D13-BD0A-4592-AF3C-85F337E11B93}" v="1" dt="2022-03-08T23:05:50.56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38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urtz, Keith A." userId="1886e758-c874-4995-9549-83bdf813f6b9" providerId="ADAL" clId="{78FA5D13-BD0A-4592-AF3C-85F337E11B93}"/>
    <pc:docChg chg="custSel addSld modSld">
      <pc:chgData name="Wurtz, Keith A." userId="1886e758-c874-4995-9549-83bdf813f6b9" providerId="ADAL" clId="{78FA5D13-BD0A-4592-AF3C-85F337E11B93}" dt="2022-03-08T23:06:21.806" v="35" actId="1076"/>
      <pc:docMkLst>
        <pc:docMk/>
      </pc:docMkLst>
      <pc:sldChg chg="addSp delSp modSp new mod setBg">
        <pc:chgData name="Wurtz, Keith A." userId="1886e758-c874-4995-9549-83bdf813f6b9" providerId="ADAL" clId="{78FA5D13-BD0A-4592-AF3C-85F337E11B93}" dt="2022-03-08T23:06:21.806" v="35" actId="1076"/>
        <pc:sldMkLst>
          <pc:docMk/>
          <pc:sldMk cId="1610532150" sldId="265"/>
        </pc:sldMkLst>
        <pc:spChg chg="mod">
          <ac:chgData name="Wurtz, Keith A." userId="1886e758-c874-4995-9549-83bdf813f6b9" providerId="ADAL" clId="{78FA5D13-BD0A-4592-AF3C-85F337E11B93}" dt="2022-03-08T23:05:55.248" v="31" actId="26606"/>
          <ac:spMkLst>
            <pc:docMk/>
            <pc:sldMk cId="1610532150" sldId="265"/>
            <ac:spMk id="2" creationId="{859BE141-BDD0-424B-8F06-05F343B18D6D}"/>
          </ac:spMkLst>
        </pc:spChg>
        <pc:spChg chg="del">
          <ac:chgData name="Wurtz, Keith A." userId="1886e758-c874-4995-9549-83bdf813f6b9" providerId="ADAL" clId="{78FA5D13-BD0A-4592-AF3C-85F337E11B93}" dt="2022-03-08T23:05:55.248" v="31" actId="26606"/>
          <ac:spMkLst>
            <pc:docMk/>
            <pc:sldMk cId="1610532150" sldId="265"/>
            <ac:spMk id="3" creationId="{8494F406-C847-4F67-8873-341D4D691480}"/>
          </ac:spMkLst>
        </pc:spChg>
        <pc:spChg chg="add">
          <ac:chgData name="Wurtz, Keith A." userId="1886e758-c874-4995-9549-83bdf813f6b9" providerId="ADAL" clId="{78FA5D13-BD0A-4592-AF3C-85F337E11B93}" dt="2022-03-08T23:05:55.248" v="31" actId="26606"/>
          <ac:spMkLst>
            <pc:docMk/>
            <pc:sldMk cId="1610532150" sldId="265"/>
            <ac:spMk id="11" creationId="{D4771268-CB57-404A-9271-370EB28F6090}"/>
          </ac:spMkLst>
        </pc:spChg>
        <pc:picChg chg="add del mod">
          <ac:chgData name="Wurtz, Keith A." userId="1886e758-c874-4995-9549-83bdf813f6b9" providerId="ADAL" clId="{78FA5D13-BD0A-4592-AF3C-85F337E11B93}" dt="2022-03-08T23:05:48.771" v="29" actId="21"/>
          <ac:picMkLst>
            <pc:docMk/>
            <pc:sldMk cId="1610532150" sldId="265"/>
            <ac:picMk id="5" creationId="{05211FA2-BC87-479C-A53A-C9DA10F3B9B1}"/>
          </ac:picMkLst>
        </pc:picChg>
        <pc:picChg chg="add mod">
          <ac:chgData name="Wurtz, Keith A." userId="1886e758-c874-4995-9549-83bdf813f6b9" providerId="ADAL" clId="{78FA5D13-BD0A-4592-AF3C-85F337E11B93}" dt="2022-03-08T23:06:21.806" v="35" actId="1076"/>
          <ac:picMkLst>
            <pc:docMk/>
            <pc:sldMk cId="1610532150" sldId="265"/>
            <ac:picMk id="6" creationId="{983B87BD-76C0-44C9-A7F8-6C3ACF232DA6}"/>
          </ac:picMkLst>
        </pc:picChg>
      </pc:sldChg>
    </pc:docChg>
  </pc:docChgLst>
  <pc:docChgLst>
    <pc:chgData name="Wurtz, Keith A." userId="1886e758-c874-4995-9549-83bdf813f6b9" providerId="ADAL" clId="{C1A2D32A-26DA-43A2-91E5-0BDB787044C3}"/>
    <pc:docChg chg="modSld">
      <pc:chgData name="Wurtz, Keith A." userId="1886e758-c874-4995-9549-83bdf813f6b9" providerId="ADAL" clId="{C1A2D32A-26DA-43A2-91E5-0BDB787044C3}" dt="2022-02-23T19:08:38.048" v="81" actId="1076"/>
      <pc:docMkLst>
        <pc:docMk/>
      </pc:docMkLst>
      <pc:sldChg chg="addSp delSp modSp mod">
        <pc:chgData name="Wurtz, Keith A." userId="1886e758-c874-4995-9549-83bdf813f6b9" providerId="ADAL" clId="{C1A2D32A-26DA-43A2-91E5-0BDB787044C3}" dt="2022-02-23T19:08:38.048" v="81" actId="1076"/>
        <pc:sldMkLst>
          <pc:docMk/>
          <pc:sldMk cId="3226463197" sldId="258"/>
        </pc:sldMkLst>
        <pc:spChg chg="mod">
          <ac:chgData name="Wurtz, Keith A." userId="1886e758-c874-4995-9549-83bdf813f6b9" providerId="ADAL" clId="{C1A2D32A-26DA-43A2-91E5-0BDB787044C3}" dt="2022-02-23T19:03:33.426" v="44" actId="20577"/>
          <ac:spMkLst>
            <pc:docMk/>
            <pc:sldMk cId="3226463197" sldId="258"/>
            <ac:spMk id="2" creationId="{A9281A2E-9A61-4C5D-BA68-1618C9A4A270}"/>
          </ac:spMkLst>
        </pc:spChg>
        <pc:spChg chg="del">
          <ac:chgData name="Wurtz, Keith A." userId="1886e758-c874-4995-9549-83bdf813f6b9" providerId="ADAL" clId="{C1A2D32A-26DA-43A2-91E5-0BDB787044C3}" dt="2022-02-23T19:03:57.842" v="45" actId="3680"/>
          <ac:spMkLst>
            <pc:docMk/>
            <pc:sldMk cId="3226463197" sldId="258"/>
            <ac:spMk id="3" creationId="{B8AD8DF3-9689-4E08-BC40-12BDD15EA1C4}"/>
          </ac:spMkLst>
        </pc:spChg>
        <pc:graphicFrameChg chg="add mod ord modGraphic">
          <ac:chgData name="Wurtz, Keith A." userId="1886e758-c874-4995-9549-83bdf813f6b9" providerId="ADAL" clId="{C1A2D32A-26DA-43A2-91E5-0BDB787044C3}" dt="2022-02-23T19:08:38.048" v="81" actId="1076"/>
          <ac:graphicFrameMkLst>
            <pc:docMk/>
            <pc:sldMk cId="3226463197" sldId="258"/>
            <ac:graphicFrameMk id="4" creationId="{6267EB50-D8B4-4BED-8D51-2555E7A44210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77343-BE5E-439B-8BFA-8B9A946560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B6FBCD-19B5-410C-86F3-DBB0A63717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8D8E23-16EF-40F9-9965-3E0156E6BE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6F76D-5299-4184-A23E-F0DE12E7DBDB}" type="datetimeFigureOut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777D72-E755-477F-9FF4-74E7C792C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67435D-6BD6-40AF-8E18-805E0F5AC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1170A-7935-4C8F-94EB-18E3FAB6A6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490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232BC3-381F-484E-B491-A3D45461CE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8E53A9-4599-4743-B85A-DD6FDDF5AB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157371-08C2-497C-B772-B5319AD831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6F76D-5299-4184-A23E-F0DE12E7DBDB}" type="datetimeFigureOut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86C780-AE2F-4705-892E-2674C7DC58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9B7BD8-674E-4B5E-99D7-2D09F880A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1170A-7935-4C8F-94EB-18E3FAB6A6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85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0EE0BC6-CAC5-4DD3-B5B3-2738F932D3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265615-0531-4CF7-9149-0E5F9A5EFA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1992D8-2550-41AE-B2F6-E6F97AC414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6F76D-5299-4184-A23E-F0DE12E7DBDB}" type="datetimeFigureOut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3BB8EC-DBA7-4C12-8156-99F7E736F7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B6BBD0-1535-46BF-AA44-04D2DCC624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1170A-7935-4C8F-94EB-18E3FAB6A6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670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A43C0C-26F3-4241-B5A2-61F43B5D96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40C528-32BB-44A3-B335-C20E332545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FCEC8E-4792-493A-B2D0-2D88C9D9C9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6F76D-5299-4184-A23E-F0DE12E7DBDB}" type="datetimeFigureOut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DA8E56-B301-4E19-904F-3F8E5DF84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A9AE8D-D107-48A8-8844-2EC6AD5CB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1170A-7935-4C8F-94EB-18E3FAB6A6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102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6F45F1-F0E1-4BFD-8129-29B1CFDA1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B991B9-DCF7-4264-B141-627B08E6BA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806576-0367-4BA2-9653-60D70C456B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6F76D-5299-4184-A23E-F0DE12E7DBDB}" type="datetimeFigureOut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9F3935-0543-463F-9E21-EC18335D6C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1024E3-5495-48BB-A491-A281C30984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1170A-7935-4C8F-94EB-18E3FAB6A6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541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A03E78-7F51-4EC2-B59C-509299C939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006455-943B-4B53-922F-045D9299AE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7B893D-EE4E-4CAA-9D29-1E79034D25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3C4CE8-F8A3-4CA5-8D21-73D6E0B13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6F76D-5299-4184-A23E-F0DE12E7DBDB}" type="datetimeFigureOut">
              <a:rPr lang="en-US" smtClean="0"/>
              <a:t>3/8/2022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8DF480-E0BC-412A-AAA9-72D1EA1CA9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334698-8A00-4F19-BB1D-93EDC376B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1170A-7935-4C8F-94EB-18E3FAB6A6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377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C8F9B5-BE3C-40DF-80D1-F80750FB83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E27D0C-79D9-4151-9EAB-497FDB57FF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2BE328-A949-4498-B7B4-ACE628F332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D4C7A04-E252-4F2A-8B73-A23EA1B16A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C2443EC-E803-4881-BABA-4A6AEA923C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815DADC-E03A-49DC-9DED-38E1595CD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6F76D-5299-4184-A23E-F0DE12E7DBDB}" type="datetimeFigureOut">
              <a:rPr lang="en-US" smtClean="0"/>
              <a:t>3/8/2022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B5413BA-885D-4881-94C2-9766FB9E3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6CBB74B-B7CE-4C46-8640-8BD6C5B3E6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1170A-7935-4C8F-94EB-18E3FAB6A6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462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8BC2C7-2C2A-4CD0-AE75-1F7437C481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B380700-70C9-4A50-A1C4-0A6BC8D647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6F76D-5299-4184-A23E-F0DE12E7DBDB}" type="datetimeFigureOut">
              <a:rPr lang="en-US" smtClean="0"/>
              <a:t>3/8/2022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374F52-3524-4828-8B81-6452654377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7BF9764-3D7F-408F-B47F-7D21D583C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1170A-7935-4C8F-94EB-18E3FAB6A6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266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B443A4F-6EF8-4743-81C5-18CF74E17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6F76D-5299-4184-A23E-F0DE12E7DBDB}" type="datetimeFigureOut">
              <a:rPr lang="en-US" smtClean="0"/>
              <a:t>3/8/2022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1B6AE4E-607F-432E-85A3-69600688C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A2996E-E660-4EE9-909C-728640307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1170A-7935-4C8F-94EB-18E3FAB6A6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50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DAA90E-85B5-4E96-85FE-800ED93CB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EA76C7-D1E4-490A-BDD2-F8E68F1E97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278266-DA0B-4BBB-A9DD-A0EC31A1E4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AD48A4-8BA9-41BA-BCF2-64587DDC09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6F76D-5299-4184-A23E-F0DE12E7DBDB}" type="datetimeFigureOut">
              <a:rPr lang="en-US" smtClean="0"/>
              <a:t>3/8/2022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C396E8-5B70-4D6A-A5B4-12343952F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CD3341-33C1-4EF5-91DD-BE8446CB8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1170A-7935-4C8F-94EB-18E3FAB6A6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470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EA3260-C7F2-4C0C-95F6-5B3872BF56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DC7D1B1-04F2-416B-83CE-2741177EAC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C6D217-52EF-4BE0-8D8E-9EC74E7F5E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554AC2-F484-4AC2-977B-5D2C0F612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6F76D-5299-4184-A23E-F0DE12E7DBDB}" type="datetimeFigureOut">
              <a:rPr lang="en-US" smtClean="0"/>
              <a:t>3/8/2022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C2280B-7C62-42E3-918B-4BD26B0857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F830B5-6065-406C-A413-C4878CB8A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1170A-7935-4C8F-94EB-18E3FAB6A6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907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3C5D218-7D40-4AC0-AB3D-9C4E06B95F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8C3D0C-0F11-4BCF-9C9D-84830086DD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A714EE-DFFB-4DE1-95CD-F2E9AE5F04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56F76D-5299-4184-A23E-F0DE12E7DBDB}" type="datetimeFigureOut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2A2F4C-2D5F-41CB-AB07-184BA84549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FA1D55-F658-4356-9A2C-4577EBB1B1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91170A-7935-4C8F-94EB-18E3FAB6A6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049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95C1F4-AE7F-44E4-8693-40D3D68311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734DDD3-F723-4DD3-8ABE-EC0B2AC87D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522324" y="-15978"/>
            <a:ext cx="7147352" cy="5876916"/>
            <a:chOff x="329184" y="-99107"/>
            <a:chExt cx="524256" cy="5876916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F7C8EA93-3210-4C62-99E9-153C275E3A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329184" y="5777809"/>
              <a:ext cx="523824" cy="0"/>
            </a:xfrm>
            <a:prstGeom prst="line">
              <a:avLst/>
            </a:prstGeom>
            <a:ln w="1524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5EB7D2A2-F448-44D4-938C-DC84CBCB3B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184" y="-99107"/>
              <a:ext cx="524256" cy="563122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871AEA07-1E14-44B4-8E55-64EF049CD6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6464" y="1055718"/>
            <a:ext cx="10999072" cy="335834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D58F4EA-9763-4383-BED2-A03D90AF77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84683"/>
            <a:ext cx="9144000" cy="2551829"/>
          </a:xfrm>
        </p:spPr>
        <p:txBody>
          <a:bodyPr anchor="ctr">
            <a:normAutofit/>
          </a:bodyPr>
          <a:lstStyle/>
          <a:p>
            <a:r>
              <a:rPr lang="en-US" sz="6600" dirty="0"/>
              <a:t>Student Equity Plan 2.0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F262D5-7188-4D4F-815F-268A02CA73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160469"/>
            <a:ext cx="9144000" cy="1182135"/>
          </a:xfrm>
        </p:spPr>
        <p:txBody>
          <a:bodyPr anchor="ctr">
            <a:normAutofit/>
          </a:bodyPr>
          <a:lstStyle/>
          <a:p>
            <a:r>
              <a:rPr lang="en-US" sz="2800" dirty="0"/>
              <a:t>Steps to Develop Equity Plan</a:t>
            </a:r>
          </a:p>
        </p:txBody>
      </p:sp>
    </p:spTree>
    <p:extLst>
      <p:ext uri="{BB962C8B-B14F-4D97-AF65-F5344CB8AC3E}">
        <p14:creationId xmlns:p14="http://schemas.microsoft.com/office/powerpoint/2010/main" val="38917531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9281A2E-9A61-4C5D-BA68-1618C9A4A2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en-US" sz="4800" dirty="0"/>
              <a:t>Summary of Groups Disproportionately Impacted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267EB50-D8B4-4BED-8D51-2555E7A4421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3294988"/>
              </p:ext>
            </p:extLst>
          </p:nvPr>
        </p:nvGraphicFramePr>
        <p:xfrm>
          <a:off x="838200" y="2627257"/>
          <a:ext cx="10515600" cy="37628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32992">
                  <a:extLst>
                    <a:ext uri="{9D8B030D-6E8A-4147-A177-3AD203B41FA5}">
                      <a16:colId xmlns:a16="http://schemas.microsoft.com/office/drawing/2014/main" val="1703221141"/>
                    </a:ext>
                  </a:extLst>
                </a:gridCol>
                <a:gridCol w="1380930">
                  <a:extLst>
                    <a:ext uri="{9D8B030D-6E8A-4147-A177-3AD203B41FA5}">
                      <a16:colId xmlns:a16="http://schemas.microsoft.com/office/drawing/2014/main" val="100804734"/>
                    </a:ext>
                  </a:extLst>
                </a:gridCol>
                <a:gridCol w="998376">
                  <a:extLst>
                    <a:ext uri="{9D8B030D-6E8A-4147-A177-3AD203B41FA5}">
                      <a16:colId xmlns:a16="http://schemas.microsoft.com/office/drawing/2014/main" val="17065115"/>
                    </a:ext>
                  </a:extLst>
                </a:gridCol>
                <a:gridCol w="1483567">
                  <a:extLst>
                    <a:ext uri="{9D8B030D-6E8A-4147-A177-3AD203B41FA5}">
                      <a16:colId xmlns:a16="http://schemas.microsoft.com/office/drawing/2014/main" val="3506570627"/>
                    </a:ext>
                  </a:extLst>
                </a:gridCol>
                <a:gridCol w="1810139">
                  <a:extLst>
                    <a:ext uri="{9D8B030D-6E8A-4147-A177-3AD203B41FA5}">
                      <a16:colId xmlns:a16="http://schemas.microsoft.com/office/drawing/2014/main" val="1925489934"/>
                    </a:ext>
                  </a:extLst>
                </a:gridCol>
                <a:gridCol w="2909596">
                  <a:extLst>
                    <a:ext uri="{9D8B030D-6E8A-4147-A177-3AD203B41FA5}">
                      <a16:colId xmlns:a16="http://schemas.microsoft.com/office/drawing/2014/main" val="154077414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Group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Successful Enrollment (Access – Applied and actually enrolled)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</a:t>
                      </a:r>
                      <a:r>
                        <a:rPr lang="en-US" sz="120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Transfer to four-year institution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Retention: Fall to Spring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 Completion both Transfer Level Math and English with the district in the first year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 Earned </a:t>
                      </a: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one or more of the following: Chancellor's Office approved certificate, associate degree, and/or CCC baccalaureate degree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667863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Latinx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831906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African American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487568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25-29 years old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997110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30-34 years old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614005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40-54 years old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818306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Not Eligible for College Promise Grant/BOG Waiver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514225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Never Received PELL Grant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780467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Not Perkins Economically Disadvantaged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54021583"/>
                  </a:ext>
                </a:extLst>
              </a:tr>
            </a:tbl>
          </a:graphicData>
        </a:graphic>
      </p:graphicFrame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64631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9281A2E-9A61-4C5D-BA68-1618C9A4A2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 fontScale="90000"/>
          </a:bodyPr>
          <a:lstStyle/>
          <a:p>
            <a:r>
              <a:rPr lang="en-US" sz="4800" dirty="0"/>
              <a:t>Summary of the Center for Urban Education (CUE) Review of Crafton’s Previous Student Equity Plan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919469"/>
            <a:ext cx="10515600" cy="3338111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Prioritizes the use of data and research to inform and evaluate the effectiveness of activities</a:t>
            </a:r>
          </a:p>
          <a:p>
            <a:r>
              <a:rPr lang="en-US" dirty="0"/>
              <a:t>Plan is data driven</a:t>
            </a:r>
          </a:p>
          <a:p>
            <a:pPr lvl="1"/>
            <a:r>
              <a:rPr lang="en-US" dirty="0"/>
              <a:t>Data has been collected and analyzed to determine which services were most effective in improving success for DI students</a:t>
            </a:r>
          </a:p>
          <a:p>
            <a:pPr lvl="1"/>
            <a:r>
              <a:rPr lang="en-US" dirty="0"/>
              <a:t>Example: Supplemental instruction was found to positively impact course success for Hispanic students and tutoring was most effective with male, Hispanic, and African American students</a:t>
            </a:r>
          </a:p>
          <a:p>
            <a:r>
              <a:rPr lang="en-US" dirty="0"/>
              <a:t>Plan also included activity to research the gaps that exist to deepen the understanding of why DI exists</a:t>
            </a:r>
          </a:p>
        </p:txBody>
      </p:sp>
    </p:spTree>
    <p:extLst>
      <p:ext uri="{BB962C8B-B14F-4D97-AF65-F5344CB8AC3E}">
        <p14:creationId xmlns:p14="http://schemas.microsoft.com/office/powerpoint/2010/main" val="34082937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9281A2E-9A61-4C5D-BA68-1618C9A4A2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en-US" sz="4800" dirty="0"/>
              <a:t>Center for Urban Education’s (CUE) recommendations for Crafton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919469"/>
            <a:ext cx="10515600" cy="3338111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Focus on specific </a:t>
            </a:r>
            <a:r>
              <a:rPr lang="en-US" b="1" dirty="0"/>
              <a:t>racially </a:t>
            </a:r>
            <a:r>
              <a:rPr lang="en-US" b="1" dirty="0" err="1"/>
              <a:t>minoritized</a:t>
            </a:r>
            <a:r>
              <a:rPr lang="en-US" b="1" dirty="0"/>
              <a:t> </a:t>
            </a:r>
            <a:r>
              <a:rPr lang="en-US" dirty="0"/>
              <a:t>student populations rather than on all students.</a:t>
            </a:r>
          </a:p>
          <a:p>
            <a:r>
              <a:rPr lang="en-US" dirty="0"/>
              <a:t>Create equity activities that explicitly </a:t>
            </a:r>
            <a:r>
              <a:rPr lang="en-US" b="1" dirty="0"/>
              <a:t>align </a:t>
            </a:r>
            <a:r>
              <a:rPr lang="en-US" dirty="0"/>
              <a:t>the race-specific metrics to race-specific activity descriptions (Example: The college will conduct targeted outreach activities to increase the number of </a:t>
            </a:r>
            <a:r>
              <a:rPr lang="en-US" b="1" dirty="0"/>
              <a:t>African American and LGBTQ students </a:t>
            </a:r>
            <a:r>
              <a:rPr lang="en-US" dirty="0"/>
              <a:t>that complete the </a:t>
            </a:r>
            <a:r>
              <a:rPr lang="en-US" b="1" dirty="0"/>
              <a:t>matriculation process</a:t>
            </a:r>
            <a:r>
              <a:rPr lang="en-US" dirty="0"/>
              <a:t>.)</a:t>
            </a:r>
          </a:p>
          <a:p>
            <a:r>
              <a:rPr lang="en-US" dirty="0"/>
              <a:t>Adopt </a:t>
            </a:r>
            <a:r>
              <a:rPr lang="en-US" b="1" dirty="0"/>
              <a:t>equity-minded language</a:t>
            </a:r>
            <a:r>
              <a:rPr lang="en-US" dirty="0"/>
              <a:t>, including operationalizing a </a:t>
            </a:r>
            <a:r>
              <a:rPr lang="en-US" b="1" dirty="0"/>
              <a:t>definition of equity </a:t>
            </a:r>
            <a:r>
              <a:rPr lang="en-US" dirty="0"/>
              <a:t>for the college.</a:t>
            </a:r>
          </a:p>
          <a:p>
            <a:r>
              <a:rPr lang="en-US" dirty="0"/>
              <a:t>Include </a:t>
            </a:r>
            <a:r>
              <a:rPr lang="en-US" b="1" dirty="0"/>
              <a:t>transfer-specific </a:t>
            </a:r>
            <a:r>
              <a:rPr lang="en-US" dirty="0"/>
              <a:t>equity activities.</a:t>
            </a:r>
          </a:p>
          <a:p>
            <a:r>
              <a:rPr lang="en-US" b="1" dirty="0"/>
              <a:t>Align equity planning </a:t>
            </a:r>
            <a:r>
              <a:rPr lang="en-US" dirty="0"/>
              <a:t>with </a:t>
            </a:r>
            <a:r>
              <a:rPr lang="en-US" b="1" dirty="0"/>
              <a:t>Vision for Success</a:t>
            </a:r>
          </a:p>
          <a:p>
            <a:r>
              <a:rPr lang="en-US" b="1" dirty="0"/>
              <a:t>More classroom specific activities </a:t>
            </a:r>
            <a:r>
              <a:rPr lang="en-US" dirty="0"/>
              <a:t>– the primary aim of the activity is focused on what happens in the classroom like training faculty on equitable classroom practice</a:t>
            </a:r>
          </a:p>
        </p:txBody>
      </p:sp>
    </p:spTree>
    <p:extLst>
      <p:ext uri="{BB962C8B-B14F-4D97-AF65-F5344CB8AC3E}">
        <p14:creationId xmlns:p14="http://schemas.microsoft.com/office/powerpoint/2010/main" val="10226943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own Arrow 7">
            <a:extLst>
              <a:ext uri="{FF2B5EF4-FFF2-40B4-BE49-F238E27FC236}">
                <a16:creationId xmlns:a16="http://schemas.microsoft.com/office/drawing/2014/main" id="{D4771268-CB57-404A-9271-370EB28F60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00100" y="1491343"/>
            <a:ext cx="3333749" cy="3499103"/>
          </a:xfrm>
          <a:prstGeom prst="downArrow">
            <a:avLst>
              <a:gd name="adj1" fmla="val 100000"/>
              <a:gd name="adj2" fmla="val 15788"/>
            </a:avLst>
          </a:prstGeom>
          <a:solidFill>
            <a:srgbClr val="404040"/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9BE141-BDD0-424B-8F06-05F343B18D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1967266"/>
            <a:ext cx="2628900" cy="2547257"/>
          </a:xfr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5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SEAC Committee Aligned outcomes with committees, departments, and groups</a:t>
            </a:r>
            <a:br>
              <a:rPr lang="en-US" sz="25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endParaRPr lang="en-US" sz="2500" kern="120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983B87BD-76C0-44C9-A7F8-6C3ACF232DA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301496" y="565608"/>
            <a:ext cx="7784422" cy="5371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05321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9281A2E-9A61-4C5D-BA68-1618C9A4A2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en-US" sz="4800" dirty="0"/>
              <a:t>Approach to including entire campus to develop equity activities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919469"/>
            <a:ext cx="10515600" cy="3338111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Align outcomes with committees, departments, and groups</a:t>
            </a:r>
          </a:p>
          <a:p>
            <a:r>
              <a:rPr lang="en-US" dirty="0"/>
              <a:t>Present this presentation to each committee and group and review activity template</a:t>
            </a:r>
          </a:p>
          <a:p>
            <a:r>
              <a:rPr lang="en-US" dirty="0"/>
              <a:t>Review data, CUE recommendations, and research identifying which activities are effective with which DI Groups</a:t>
            </a:r>
          </a:p>
          <a:p>
            <a:r>
              <a:rPr lang="en-US" dirty="0"/>
              <a:t>Send out instructions to identified groups</a:t>
            </a:r>
          </a:p>
          <a:p>
            <a:pPr lvl="1"/>
            <a:r>
              <a:rPr lang="en-US" dirty="0"/>
              <a:t>Review the data</a:t>
            </a:r>
          </a:p>
          <a:p>
            <a:pPr lvl="1"/>
            <a:r>
              <a:rPr lang="en-US" dirty="0"/>
              <a:t>Review the research identifying which activities are effective with which DI groups</a:t>
            </a:r>
          </a:p>
          <a:p>
            <a:pPr lvl="1"/>
            <a:r>
              <a:rPr lang="en-US" dirty="0"/>
              <a:t>Provide activities to increase outcomes (and remove gaps) that are specific to DI groups</a:t>
            </a:r>
          </a:p>
          <a:p>
            <a:r>
              <a:rPr lang="en-US" dirty="0"/>
              <a:t>Design teams will review activities developed by the committees, departments, and groups and align each activity with the GP Pillars and ensure that the CUE recommendations are being incorporated</a:t>
            </a:r>
          </a:p>
        </p:txBody>
      </p:sp>
    </p:spTree>
    <p:extLst>
      <p:ext uri="{BB962C8B-B14F-4D97-AF65-F5344CB8AC3E}">
        <p14:creationId xmlns:p14="http://schemas.microsoft.com/office/powerpoint/2010/main" val="11057602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8CE472D8B502C49AD610C4E03AB1F04" ma:contentTypeVersion="4" ma:contentTypeDescription="Create a new document." ma:contentTypeScope="" ma:versionID="2e0fe4cba6d9881cf56dbde7a214823d">
  <xsd:schema xmlns:xsd="http://www.w3.org/2001/XMLSchema" xmlns:xs="http://www.w3.org/2001/XMLSchema" xmlns:p="http://schemas.microsoft.com/office/2006/metadata/properties" xmlns:ns2="4b8a866d-0dc3-4337-a197-0ff3974ddc45" xmlns:ns3="c81b6f7c-84b7-4437-bdae-8d9fe0d180ea" targetNamespace="http://schemas.microsoft.com/office/2006/metadata/properties" ma:root="true" ma:fieldsID="146bde3ca7d20d4a8c4fae820a3cf6be" ns2:_="" ns3:_="">
    <xsd:import namespace="4b8a866d-0dc3-4337-a197-0ff3974ddc45"/>
    <xsd:import namespace="c81b6f7c-84b7-4437-bdae-8d9fe0d180e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b8a866d-0dc3-4337-a197-0ff3974ddc4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1b6f7c-84b7-4437-bdae-8d9fe0d180e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EF1D83E-98A0-43C2-9FEC-F7446C249A80}"/>
</file>

<file path=customXml/itemProps2.xml><?xml version="1.0" encoding="utf-8"?>
<ds:datastoreItem xmlns:ds="http://schemas.openxmlformats.org/officeDocument/2006/customXml" ds:itemID="{321A76C2-00AA-4205-83B6-90F6D49472D0}"/>
</file>

<file path=docProps/app.xml><?xml version="1.0" encoding="utf-8"?>
<Properties xmlns="http://schemas.openxmlformats.org/officeDocument/2006/extended-properties" xmlns:vt="http://schemas.openxmlformats.org/officeDocument/2006/docPropsVTypes">
  <TotalTime>1403</TotalTime>
  <Words>481</Words>
  <Application>Microsoft Office PowerPoint</Application>
  <PresentationFormat>Widescreen</PresentationFormat>
  <Paragraphs>72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Student Equity Plan 2.0</vt:lpstr>
      <vt:lpstr>Summary of Groups Disproportionately Impacted</vt:lpstr>
      <vt:lpstr>Summary of the Center for Urban Education (CUE) Review of Crafton’s Previous Student Equity Plan</vt:lpstr>
      <vt:lpstr>Center for Urban Education’s (CUE) recommendations for Crafton</vt:lpstr>
      <vt:lpstr>SEAC Committee Aligned outcomes with committees, departments, and groups </vt:lpstr>
      <vt:lpstr>Approach to including entire campus to develop equity activities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Wurtz, Keith A.</dc:creator>
  <cp:lastModifiedBy>Wurtz, Keith A.</cp:lastModifiedBy>
  <cp:revision>15</cp:revision>
  <dcterms:created xsi:type="dcterms:W3CDTF">2022-02-23T18:30:02Z</dcterms:created>
  <dcterms:modified xsi:type="dcterms:W3CDTF">2022-03-08T23:06:26Z</dcterms:modified>
</cp:coreProperties>
</file>