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6.xml" ContentType="application/vnd.openxmlformats-officedocument.drawingml.chart+xml"/>
  <Override PartName="/ppt/theme/themeOverride7.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theme/themeOverride8.xml" ContentType="application/vnd.openxmlformats-officedocument.themeOverride+xml"/>
  <Override PartName="/ppt/theme/themeOverride9.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4.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5.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charts/chart20.xml" ContentType="application/vnd.openxmlformats-officedocument.drawingml.chart+xml"/>
  <Override PartName="/ppt/theme/themeOverride12.xml" ContentType="application/vnd.openxmlformats-officedocument.themeOverr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3.xml" ContentType="application/vnd.openxmlformats-officedocument.themeOverride+xml"/>
  <Override PartName="/ppt/charts/chart22.xml" ContentType="application/vnd.openxmlformats-officedocument.drawingml.chart+xml"/>
  <Override PartName="/ppt/theme/themeOverride14.xml" ContentType="application/vnd.openxmlformats-officedocument.themeOverride+xml"/>
  <Override PartName="/ppt/charts/chart23.xml" ContentType="application/vnd.openxmlformats-officedocument.drawingml.chart+xml"/>
  <Override PartName="/ppt/theme/themeOverride15.xml" ContentType="application/vnd.openxmlformats-officedocument.themeOverride+xml"/>
  <Override PartName="/ppt/comments/modernComment_181_DFD6B788.xml" ContentType="application/vnd.ms-powerpoint.comments+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6.xml" ContentType="application/vnd.openxmlformats-officedocument.themeOverrid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7.xml" ContentType="application/vnd.openxmlformats-officedocument.themeOverride+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8.xml" ContentType="application/vnd.openxmlformats-officedocument.themeOverride+xml"/>
  <Override PartName="/ppt/notesSlides/notesSlide26.xml" ContentType="application/vnd.openxmlformats-officedocument.presentationml.notesSlide+xml"/>
  <Override PartName="/ppt/charts/chart27.xml" ContentType="application/vnd.openxmlformats-officedocument.drawingml.chart+xml"/>
  <Override PartName="/ppt/theme/themeOverride19.xml" ContentType="application/vnd.openxmlformats-officedocument.themeOverride+xml"/>
  <Override PartName="/ppt/charts/chart28.xml" ContentType="application/vnd.openxmlformats-officedocument.drawingml.chart+xml"/>
  <Override PartName="/ppt/theme/themeOverride20.xml" ContentType="application/vnd.openxmlformats-officedocument.themeOverride+xml"/>
  <Override PartName="/ppt/charts/chart29.xml" ContentType="application/vnd.openxmlformats-officedocument.drawingml.chart+xml"/>
  <Override PartName="/ppt/theme/themeOverride21.xml" ContentType="application/vnd.openxmlformats-officedocument.themeOverride+xml"/>
  <Override PartName="/ppt/notesSlides/notesSlide27.xml" ContentType="application/vnd.openxmlformats-officedocument.presentationml.notesSlide+xml"/>
  <Override PartName="/ppt/charts/chart30.xml" ContentType="application/vnd.openxmlformats-officedocument.drawingml.chart+xml"/>
  <Override PartName="/ppt/theme/themeOverride22.xml" ContentType="application/vnd.openxmlformats-officedocument.themeOverride+xml"/>
  <Override PartName="/ppt/notesSlides/notesSlide28.xml" ContentType="application/vnd.openxmlformats-officedocument.presentationml.notesSlide+xml"/>
  <Override PartName="/ppt/charts/chart31.xml" ContentType="application/vnd.openxmlformats-officedocument.drawingml.chart+xml"/>
  <Override PartName="/ppt/theme/themeOverride23.xml" ContentType="application/vnd.openxmlformats-officedocument.themeOverride+xml"/>
  <Override PartName="/ppt/notesSlides/notesSlide29.xml" ContentType="application/vnd.openxmlformats-officedocument.presentationml.notesSlide+xml"/>
  <Override PartName="/ppt/charts/chart32.xml" ContentType="application/vnd.openxmlformats-officedocument.drawingml.chart+xml"/>
  <Override PartName="/ppt/theme/themeOverride24.xml" ContentType="application/vnd.openxmlformats-officedocument.themeOverride+xml"/>
  <Override PartName="/ppt/charts/chart33.xml" ContentType="application/vnd.openxmlformats-officedocument.drawingml.chart+xml"/>
  <Override PartName="/ppt/theme/themeOverride2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4.xml" ContentType="application/vnd.openxmlformats-officedocument.drawingml.chart+xml"/>
  <Override PartName="/ppt/theme/themeOverride26.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6" r:id="rId1"/>
  </p:sldMasterIdLst>
  <p:notesMasterIdLst>
    <p:notesMasterId r:id="rId105"/>
  </p:notesMasterIdLst>
  <p:sldIdLst>
    <p:sldId id="412" r:id="rId2"/>
    <p:sldId id="433" r:id="rId3"/>
    <p:sldId id="341" r:id="rId4"/>
    <p:sldId id="265" r:id="rId5"/>
    <p:sldId id="415" r:id="rId6"/>
    <p:sldId id="258" r:id="rId7"/>
    <p:sldId id="354" r:id="rId8"/>
    <p:sldId id="416" r:id="rId9"/>
    <p:sldId id="355" r:id="rId10"/>
    <p:sldId id="295" r:id="rId11"/>
    <p:sldId id="296" r:id="rId12"/>
    <p:sldId id="344" r:id="rId13"/>
    <p:sldId id="298" r:id="rId14"/>
    <p:sldId id="347" r:id="rId15"/>
    <p:sldId id="356" r:id="rId16"/>
    <p:sldId id="417" r:id="rId17"/>
    <p:sldId id="455" r:id="rId18"/>
    <p:sldId id="457" r:id="rId19"/>
    <p:sldId id="454" r:id="rId20"/>
    <p:sldId id="459" r:id="rId21"/>
    <p:sldId id="460" r:id="rId22"/>
    <p:sldId id="418" r:id="rId23"/>
    <p:sldId id="434" r:id="rId24"/>
    <p:sldId id="261" r:id="rId25"/>
    <p:sldId id="262" r:id="rId26"/>
    <p:sldId id="435" r:id="rId27"/>
    <p:sldId id="436" r:id="rId28"/>
    <p:sldId id="437" r:id="rId29"/>
    <p:sldId id="438" r:id="rId30"/>
    <p:sldId id="267" r:id="rId31"/>
    <p:sldId id="268" r:id="rId32"/>
    <p:sldId id="439" r:id="rId33"/>
    <p:sldId id="440" r:id="rId34"/>
    <p:sldId id="271" r:id="rId35"/>
    <p:sldId id="358" r:id="rId36"/>
    <p:sldId id="324" r:id="rId37"/>
    <p:sldId id="325" r:id="rId38"/>
    <p:sldId id="379" r:id="rId39"/>
    <p:sldId id="381" r:id="rId40"/>
    <p:sldId id="382" r:id="rId41"/>
    <p:sldId id="385" r:id="rId42"/>
    <p:sldId id="387" r:id="rId43"/>
    <p:sldId id="389" r:id="rId44"/>
    <p:sldId id="391" r:id="rId45"/>
    <p:sldId id="392" r:id="rId46"/>
    <p:sldId id="393" r:id="rId47"/>
    <p:sldId id="360" r:id="rId48"/>
    <p:sldId id="312" r:id="rId49"/>
    <p:sldId id="313" r:id="rId50"/>
    <p:sldId id="314" r:id="rId51"/>
    <p:sldId id="315" r:id="rId52"/>
    <p:sldId id="367" r:id="rId53"/>
    <p:sldId id="369" r:id="rId54"/>
    <p:sldId id="318" r:id="rId55"/>
    <p:sldId id="321" r:id="rId56"/>
    <p:sldId id="372" r:id="rId57"/>
    <p:sldId id="399" r:id="rId58"/>
    <p:sldId id="400" r:id="rId59"/>
    <p:sldId id="402" r:id="rId60"/>
    <p:sldId id="405" r:id="rId61"/>
    <p:sldId id="374" r:id="rId62"/>
    <p:sldId id="466" r:id="rId63"/>
    <p:sldId id="288" r:id="rId64"/>
    <p:sldId id="462" r:id="rId65"/>
    <p:sldId id="463" r:id="rId66"/>
    <p:sldId id="256" r:id="rId67"/>
    <p:sldId id="263" r:id="rId68"/>
    <p:sldId id="276" r:id="rId69"/>
    <p:sldId id="257" r:id="rId70"/>
    <p:sldId id="264" r:id="rId71"/>
    <p:sldId id="266" r:id="rId72"/>
    <p:sldId id="278" r:id="rId73"/>
    <p:sldId id="279" r:id="rId74"/>
    <p:sldId id="280" r:id="rId75"/>
    <p:sldId id="269" r:id="rId76"/>
    <p:sldId id="281" r:id="rId77"/>
    <p:sldId id="282" r:id="rId78"/>
    <p:sldId id="259" r:id="rId79"/>
    <p:sldId id="270" r:id="rId80"/>
    <p:sldId id="283" r:id="rId81"/>
    <p:sldId id="284" r:id="rId82"/>
    <p:sldId id="285" r:id="rId83"/>
    <p:sldId id="287" r:id="rId84"/>
    <p:sldId id="289" r:id="rId85"/>
    <p:sldId id="260" r:id="rId86"/>
    <p:sldId id="290" r:id="rId87"/>
    <p:sldId id="291" r:id="rId88"/>
    <p:sldId id="292" r:id="rId89"/>
    <p:sldId id="293" r:id="rId90"/>
    <p:sldId id="294" r:id="rId91"/>
    <p:sldId id="375" r:id="rId92"/>
    <p:sldId id="475" r:id="rId93"/>
    <p:sldId id="476" r:id="rId94"/>
    <p:sldId id="477" r:id="rId95"/>
    <p:sldId id="305" r:id="rId96"/>
    <p:sldId id="297" r:id="rId97"/>
    <p:sldId id="478" r:id="rId98"/>
    <p:sldId id="479" r:id="rId99"/>
    <p:sldId id="480" r:id="rId100"/>
    <p:sldId id="481" r:id="rId101"/>
    <p:sldId id="376" r:id="rId102"/>
    <p:sldId id="453" r:id="rId103"/>
    <p:sldId id="474"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TOC" id="{3EBDD21A-653E-B042-B207-2401336AECB6}">
          <p14:sldIdLst>
            <p14:sldId id="412"/>
            <p14:sldId id="433"/>
            <p14:sldId id="341"/>
          </p14:sldIdLst>
        </p14:section>
        <p14:section name="Introduction and Overview" id="{9507F3C2-2C1B-9747-BB32-89337E312D63}">
          <p14:sldIdLst>
            <p14:sldId id="265"/>
            <p14:sldId id="415"/>
            <p14:sldId id="258"/>
            <p14:sldId id="354"/>
            <p14:sldId id="416"/>
          </p14:sldIdLst>
        </p14:section>
        <p14:section name="Internal Scan" id="{6F0062DB-7B24-EE44-B8F0-E2BDD5B675CB}">
          <p14:sldIdLst>
            <p14:sldId id="355"/>
            <p14:sldId id="295"/>
            <p14:sldId id="296"/>
            <p14:sldId id="344"/>
            <p14:sldId id="298"/>
            <p14:sldId id="347"/>
          </p14:sldIdLst>
        </p14:section>
        <p14:section name="Student Success" id="{B57C18BC-BFE4-E042-9549-C41434DA1CE0}">
          <p14:sldIdLst>
            <p14:sldId id="356"/>
            <p14:sldId id="417"/>
            <p14:sldId id="455"/>
            <p14:sldId id="457"/>
            <p14:sldId id="454"/>
            <p14:sldId id="459"/>
            <p14:sldId id="460"/>
            <p14:sldId id="418"/>
            <p14:sldId id="434"/>
            <p14:sldId id="261"/>
            <p14:sldId id="262"/>
            <p14:sldId id="435"/>
            <p14:sldId id="436"/>
            <p14:sldId id="437"/>
            <p14:sldId id="438"/>
            <p14:sldId id="267"/>
            <p14:sldId id="268"/>
            <p14:sldId id="439"/>
            <p14:sldId id="440"/>
            <p14:sldId id="271"/>
          </p14:sldIdLst>
        </p14:section>
        <p14:section name="Collegewide Survey" id="{1C1D7C64-08FF-AF44-B94B-F63254CA216E}">
          <p14:sldIdLst>
            <p14:sldId id="358"/>
            <p14:sldId id="324"/>
            <p14:sldId id="325"/>
            <p14:sldId id="379"/>
            <p14:sldId id="381"/>
            <p14:sldId id="382"/>
            <p14:sldId id="385"/>
            <p14:sldId id="387"/>
            <p14:sldId id="389"/>
            <p14:sldId id="391"/>
            <p14:sldId id="392"/>
            <p14:sldId id="393"/>
          </p14:sldIdLst>
        </p14:section>
        <p14:section name="External Scan" id="{BE045857-8B0A-3548-9859-F2807B728521}">
          <p14:sldIdLst>
            <p14:sldId id="360"/>
            <p14:sldId id="312"/>
            <p14:sldId id="313"/>
            <p14:sldId id="314"/>
            <p14:sldId id="315"/>
          </p14:sldIdLst>
        </p14:section>
        <p14:section name="Workforce Data" id="{28E70E7C-7C3B-9E4B-9C0F-5E0302E4FA1F}">
          <p14:sldIdLst>
            <p14:sldId id="367"/>
            <p14:sldId id="369"/>
            <p14:sldId id="318"/>
            <p14:sldId id="321"/>
          </p14:sldIdLst>
        </p14:section>
        <p14:section name="CTE Advisory Committee Survey" id="{1D6450D7-1F57-0043-B14F-470B0481EA43}">
          <p14:sldIdLst>
            <p14:sldId id="372"/>
            <p14:sldId id="399"/>
            <p14:sldId id="400"/>
            <p14:sldId id="402"/>
            <p14:sldId id="405"/>
          </p14:sldIdLst>
        </p14:section>
        <p14:section name="CHC Listening Session Themes" id="{FC060B8C-BA53-E248-B073-6B74C15E0A8B}">
          <p14:sldIdLst>
            <p14:sldId id="374"/>
            <p14:sldId id="466"/>
            <p14:sldId id="288"/>
            <p14:sldId id="462"/>
            <p14:sldId id="463"/>
            <p14:sldId id="256"/>
            <p14:sldId id="263"/>
            <p14:sldId id="276"/>
            <p14:sldId id="257"/>
            <p14:sldId id="264"/>
            <p14:sldId id="266"/>
            <p14:sldId id="278"/>
            <p14:sldId id="279"/>
            <p14:sldId id="280"/>
            <p14:sldId id="269"/>
            <p14:sldId id="281"/>
            <p14:sldId id="282"/>
            <p14:sldId id="259"/>
            <p14:sldId id="270"/>
            <p14:sldId id="283"/>
            <p14:sldId id="284"/>
            <p14:sldId id="285"/>
            <p14:sldId id="287"/>
            <p14:sldId id="289"/>
            <p14:sldId id="260"/>
            <p14:sldId id="290"/>
            <p14:sldId id="291"/>
            <p14:sldId id="292"/>
            <p14:sldId id="293"/>
            <p14:sldId id="294"/>
          </p14:sldIdLst>
        </p14:section>
        <p14:section name="DSO Listening Session Themes" id="{D729CB97-E9C5-0B45-B754-3BF03EC9A599}">
          <p14:sldIdLst>
            <p14:sldId id="375"/>
            <p14:sldId id="475"/>
            <p14:sldId id="476"/>
            <p14:sldId id="477"/>
            <p14:sldId id="305"/>
            <p14:sldId id="297"/>
            <p14:sldId id="478"/>
            <p14:sldId id="479"/>
            <p14:sldId id="480"/>
            <p14:sldId id="481"/>
          </p14:sldIdLst>
        </p14:section>
        <p14:section name="Next Steps" id="{67B44636-7BAF-4741-8E10-2E55ED91ABFA}">
          <p14:sldIdLst>
            <p14:sldId id="376"/>
            <p14:sldId id="453"/>
            <p14:sldId id="4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E37F2F-A253-AF70-5CBC-25A54A3A16DC}" name="Dan Rosenberg" initials="DR" userId="S::dan@northforkcdc.org::3934428b-a223-4655-afac-c3dc0f9bc7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C0E1"/>
    <a:srgbClr val="5B9BD5"/>
    <a:srgbClr val="50892A"/>
    <a:srgbClr val="9AC73E"/>
    <a:srgbClr val="2B3C43"/>
    <a:srgbClr val="050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4"/>
    <p:restoredTop sz="88162"/>
  </p:normalViewPr>
  <p:slideViewPr>
    <p:cSldViewPr snapToGrid="0" snapToObjects="1">
      <p:cViewPr varScale="1">
        <p:scale>
          <a:sx n="97" d="100"/>
          <a:sy n="97" d="100"/>
        </p:scale>
        <p:origin x="2264"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danrosenberg/Dropbox/Documents/_Consulting/_SBVCCD%20EMP/SBCCD%20Internal%20Scan/_Internal%20Scan.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https://d.docs.live.net/878842e3e21c2551/_SBCCD/Survey%20-%20Campus/Campus%20Survey%20CHC.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d.docs.live.net/878842e3e21c2551/_SBCCD/Survey%20-%20Campus/Campus%20Survey%20CHC.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danrosenberg/Dropbox/Documents/_Consulting/_SBVCCD%20EMP/SBCCD%20Internal%20Scan/_Internal%20Scan.xlsx" TargetMode="External"/></Relationships>
</file>

<file path=ppt/charts/_rels/chart20.xml.rels><?xml version="1.0" encoding="UTF-8" standalone="yes"?>
<Relationships xmlns="http://schemas.openxmlformats.org/package/2006/relationships"><Relationship Id="rId2" Type="http://schemas.openxmlformats.org/officeDocument/2006/relationships/oleObject" Target="file:////Users/danrosenberg/Library/Containers/com.microsoft.Excel/Data/Library/Application%20Support/Microsoft/Campus%2520Survey%2520CHC%20(version%201).xlsb" TargetMode="External"/><Relationship Id="rId1" Type="http://schemas.openxmlformats.org/officeDocument/2006/relationships/themeOverride" Target="../theme/themeOverride12.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Users/danrosenberg/Library/Containers/com.microsoft.Excel/Data/Library/Application%20Support/Microsoft/Campus%2520Survey%2520CHC%20(version%201).xlsb" TargetMode="External"/></Relationships>
</file>

<file path=ppt/charts/_rels/chart22.xml.rels><?xml version="1.0" encoding="UTF-8" standalone="yes"?>
<Relationships xmlns="http://schemas.openxmlformats.org/package/2006/relationships"><Relationship Id="rId2" Type="http://schemas.openxmlformats.org/officeDocument/2006/relationships/oleObject" Target="file:////Users/danrosenberg/Library/Containers/com.microsoft.Excel/Data/Library/Application%20Support/Microsoft/Campus%2520Survey%2520CHC%20(version%201).xlsb" TargetMode="External"/><Relationship Id="rId1" Type="http://schemas.openxmlformats.org/officeDocument/2006/relationships/themeOverride" Target="../theme/themeOverride14.xml"/></Relationships>
</file>

<file path=ppt/charts/_rels/chart23.xml.rels><?xml version="1.0" encoding="UTF-8" standalone="yes"?>
<Relationships xmlns="http://schemas.openxmlformats.org/package/2006/relationships"><Relationship Id="rId2" Type="http://schemas.openxmlformats.org/officeDocument/2006/relationships/oleObject" Target="file:////Users/danrosenberg/Library/Containers/com.microsoft.Excel/Data/Library/Application%20Support/Microsoft/Campus%2520Survey%2520CHC%20(version%201).xlsb" TargetMode="External"/><Relationship Id="rId1" Type="http://schemas.openxmlformats.org/officeDocument/2006/relationships/themeOverride" Target="../theme/themeOverride15.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Users/www.abcom.in/Dropbox/Documents/_Consulting/_SBVCCD%20EMP/Surveys/Campus%20Survey%20CHC%20new.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Users/danrosenberg/Library/Containers/com.microsoft.Excel/Data/Library/Application%20Support/Microsoft/Campus%2520Survey%2520CHC%20(version%201).xlsb"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Users/www.abcom.in/Dropbox/Documents/_Consulting/_SBVCCD%20EMP/Surveys/Campus%20Survey%20CHC%20new.xlsx" TargetMode="External"/></Relationships>
</file>

<file path=ppt/charts/_rels/chart27.xml.rels><?xml version="1.0" encoding="UTF-8" standalone="yes"?>
<Relationships xmlns="http://schemas.openxmlformats.org/package/2006/relationships"><Relationship Id="rId2" Type="http://schemas.openxmlformats.org/officeDocument/2006/relationships/oleObject" Target="https://d.docs.live.net/878842e3e21c2551/_SBCCD%20(cloud)/Survey%20-%20Campus/Campus%20Survey%20CHC%20new.xlsx" TargetMode="External"/><Relationship Id="rId1" Type="http://schemas.openxmlformats.org/officeDocument/2006/relationships/themeOverride" Target="../theme/themeOverride19.xml"/></Relationships>
</file>

<file path=ppt/charts/_rels/chart28.xml.rels><?xml version="1.0" encoding="UTF-8" standalone="yes"?>
<Relationships xmlns="http://schemas.openxmlformats.org/package/2006/relationships"><Relationship Id="rId2" Type="http://schemas.openxmlformats.org/officeDocument/2006/relationships/oleObject" Target="file:////Users/danrosenberg/Library/Containers/com.microsoft.Excel/Data/Library/Application%20Support/Microsoft/Campus%2520Survey%2520CHC%20(version%201).xlsb" TargetMode="External"/><Relationship Id="rId1" Type="http://schemas.openxmlformats.org/officeDocument/2006/relationships/themeOverride" Target="../theme/themeOverride20.xml"/></Relationships>
</file>

<file path=ppt/charts/_rels/chart29.xml.rels><?xml version="1.0" encoding="UTF-8" standalone="yes"?>
<Relationships xmlns="http://schemas.openxmlformats.org/package/2006/relationships"><Relationship Id="rId2" Type="http://schemas.openxmlformats.org/officeDocument/2006/relationships/oleObject" Target="https://d.docs.live.net/878842e3e21c2551/_SBCCD%20(cloud)/Survey%20-%20Campus/Campus%20Survey%20CHC%20new.xlsx" TargetMode="External"/><Relationship Id="rId1" Type="http://schemas.openxmlformats.org/officeDocument/2006/relationships/themeOverride" Target="../theme/themeOverride2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danrosenberg/Dropbox/Documents/_Consulting/_SBVCCD%20EMP/SBCCD%20Internal%20Scan/_Internal%20Scan.xlsx" TargetMode="External"/></Relationships>
</file>

<file path=ppt/charts/_rels/chart30.xml.rels><?xml version="1.0" encoding="UTF-8" standalone="yes"?>
<Relationships xmlns="http://schemas.openxmlformats.org/package/2006/relationships"><Relationship Id="rId2" Type="http://schemas.openxmlformats.org/officeDocument/2006/relationships/oleObject" Target="file:////Users/danrosenberg/Dropbox/Documents/_Consulting/__SBVCCD%20EMP/External%20Scan/_SBCCD%20External%20Scan.xlsx" TargetMode="External"/><Relationship Id="rId1" Type="http://schemas.openxmlformats.org/officeDocument/2006/relationships/themeOverride" Target="../theme/themeOverride22.xml"/></Relationships>
</file>

<file path=ppt/charts/_rels/chart31.xml.rels><?xml version="1.0" encoding="UTF-8" standalone="yes"?>
<Relationships xmlns="http://schemas.openxmlformats.org/package/2006/relationships"><Relationship Id="rId2" Type="http://schemas.openxmlformats.org/officeDocument/2006/relationships/oleObject" Target="file:////Users/danrosenberg/Dropbox/Documents/_Consulting/__SBVCCD%20EMP/External%20Scan/_SBCCD%20External%20Scan.xlsx" TargetMode="External"/><Relationship Id="rId1" Type="http://schemas.openxmlformats.org/officeDocument/2006/relationships/themeOverride" Target="../theme/themeOverride23.xml"/></Relationships>
</file>

<file path=ppt/charts/_rels/chart32.xml.rels><?xml version="1.0" encoding="UTF-8" standalone="yes"?>
<Relationships xmlns="http://schemas.openxmlformats.org/package/2006/relationships"><Relationship Id="rId2" Type="http://schemas.openxmlformats.org/officeDocument/2006/relationships/oleObject" Target="file:////Users/danrosenberg/Dropbox/Documents/_Consulting/__SBVCCD%20EMP/External%20Scan/_SBCCD%20External%20Scan.xlsx" TargetMode="External"/><Relationship Id="rId1" Type="http://schemas.openxmlformats.org/officeDocument/2006/relationships/themeOverride" Target="../theme/themeOverride24.xml"/></Relationships>
</file>

<file path=ppt/charts/_rels/chart33.xml.rels><?xml version="1.0" encoding="UTF-8" standalone="yes"?>
<Relationships xmlns="http://schemas.openxmlformats.org/package/2006/relationships"><Relationship Id="rId2" Type="http://schemas.openxmlformats.org/officeDocument/2006/relationships/oleObject" Target="file:////Users/danrosenberg/Dropbox/Documents/_Consulting/__SBVCCD%20EMP/External%20Scan/_SBCCD%20External%20Scan.xlsx" TargetMode="External"/><Relationship Id="rId1" Type="http://schemas.openxmlformats.org/officeDocument/2006/relationships/themeOverride" Target="../theme/themeOverride25.xml"/></Relationships>
</file>

<file path=ppt/charts/_rels/chart34.xml.rels><?xml version="1.0" encoding="UTF-8" standalone="yes"?>
<Relationships xmlns="http://schemas.openxmlformats.org/package/2006/relationships"><Relationship Id="rId2" Type="http://schemas.openxmlformats.org/officeDocument/2006/relationships/oleObject" Target="https://d.docs.live.net/878842e3e21c2551/_SBCCD/Surveys%20-%20PAC/Crafton%20Hills%20College%20Program%20Advisory%20Committee%20Survey%202022.xlsx" TargetMode="External"/><Relationship Id="rId1" Type="http://schemas.openxmlformats.org/officeDocument/2006/relationships/themeOverride" Target="../theme/themeOverride26.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danrosenberg/Dropbox/Documents/_Consulting/__SBVCCD%20EMP/SBCCD%20Internal%20Scan/_Internal%20Scan.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danrosenberg/Dropbox/Documents/_Consulting/__SBVCCD%20EMP/SBCCD%20Internal%20Scan/_Internal%20Scan.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Users/danrosenberg/Dropbox/Documents/_Consulting/__SBVCCD%20EMP/SBCCD%20Internal%20Scan/_Internal%20Scan.xlsx" TargetMode="External"/><Relationship Id="rId1" Type="http://schemas.openxmlformats.org/officeDocument/2006/relationships/themeOverride" Target="../theme/themeOverride7.xml"/></Relationships>
</file>

<file path=ppt/charts/_rels/chart7.xml.rels><?xml version="1.0" encoding="UTF-8" standalone="yes"?>
<Relationships xmlns="http://schemas.openxmlformats.org/package/2006/relationships"><Relationship Id="rId2" Type="http://schemas.openxmlformats.org/officeDocument/2006/relationships/oleObject" Target="file:////Users/danrosenberg/Dropbox/Documents/_Consulting/_SBVCCD%20EMP/SBCCD%20Internal%20Scan/_Internal%20Scan.xlsx" TargetMode="External"/><Relationship Id="rId1" Type="http://schemas.openxmlformats.org/officeDocument/2006/relationships/themeOverride" Target="../theme/themeOverride8.xml"/></Relationships>
</file>

<file path=ppt/charts/_rels/chart8.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ally\Documents\0%20-%20Nicki%20Harrington%20l%20San%20Bernadino%20CCD\Draft%20Team%20Documents%20-%20overall%20data,%20student%20data,%20listening%20sessions\CHC%20Discovery%20Report%20Dataset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Headcount!$B$26</c:f>
          <c:strCache>
            <c:ptCount val="1"/>
            <c:pt idx="0">
              <c:v>Crafton Hills College Student Headcount</c:v>
            </c:pt>
          </c:strCache>
        </c:strRef>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Headcount!$C$5</c:f>
              <c:strCache>
                <c:ptCount val="1"/>
                <c:pt idx="0">
                  <c:v>Crafton Hills College</c:v>
                </c:pt>
              </c:strCache>
            </c:strRef>
          </c:tx>
          <c:spPr>
            <a:solidFill>
              <a:srgbClr val="70AD47"/>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Headcount!$A$6:$A$14</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Headcount!$C$6:$C$14</c:f>
              <c:numCache>
                <c:formatCode>#,##0</c:formatCode>
                <c:ptCount val="9"/>
                <c:pt idx="0">
                  <c:v>5292</c:v>
                </c:pt>
                <c:pt idx="1">
                  <c:v>5708</c:v>
                </c:pt>
                <c:pt idx="2">
                  <c:v>5945</c:v>
                </c:pt>
                <c:pt idx="3">
                  <c:v>5998</c:v>
                </c:pt>
                <c:pt idx="4">
                  <c:v>5962</c:v>
                </c:pt>
                <c:pt idx="5">
                  <c:v>6268</c:v>
                </c:pt>
                <c:pt idx="6">
                  <c:v>6633</c:v>
                </c:pt>
                <c:pt idx="7">
                  <c:v>6769</c:v>
                </c:pt>
                <c:pt idx="8">
                  <c:v>6022</c:v>
                </c:pt>
              </c:numCache>
            </c:numRef>
          </c:val>
          <c:extLst>
            <c:ext xmlns:c16="http://schemas.microsoft.com/office/drawing/2014/chart" uri="{C3380CC4-5D6E-409C-BE32-E72D297353CC}">
              <c16:uniqueId val="{00000000-37B3-8B4D-ABF4-70327DF8B7FB}"/>
            </c:ext>
          </c:extLst>
        </c:ser>
        <c:dLbls>
          <c:showLegendKey val="0"/>
          <c:showVal val="0"/>
          <c:showCatName val="0"/>
          <c:showSerName val="0"/>
          <c:showPercent val="0"/>
          <c:showBubbleSize val="0"/>
        </c:dLbls>
        <c:gapWidth val="80"/>
        <c:overlap val="-8"/>
        <c:axId val="905560608"/>
        <c:axId val="1385135152"/>
      </c:barChart>
      <c:catAx>
        <c:axId val="9055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85135152"/>
        <c:crosses val="autoZero"/>
        <c:auto val="1"/>
        <c:lblAlgn val="ctr"/>
        <c:lblOffset val="100"/>
        <c:noMultiLvlLbl val="0"/>
      </c:catAx>
      <c:valAx>
        <c:axId val="138513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5560608"/>
        <c:crosses val="autoZero"/>
        <c:crossBetween val="between"/>
      </c:valAx>
      <c:spPr>
        <a:noFill/>
        <a:ln>
          <a:noFill/>
        </a:ln>
        <a:effectLst/>
      </c:spPr>
    </c:plotArea>
    <c:plotVisOnly val="1"/>
    <c:dispBlanksAs val="gap"/>
    <c:showDLblsOverMax val="0"/>
    <c:extLst/>
  </c:chart>
  <c:spPr>
    <a:noFill/>
    <a:ln>
      <a:solidFill>
        <a:srgbClr val="4472C4">
          <a:lumMod val="50000"/>
        </a:srgbClr>
      </a:solidFill>
    </a:ln>
    <a:effectLst/>
  </c:spPr>
  <c:txPr>
    <a:bodyPr/>
    <a:lstStyle/>
    <a:p>
      <a:pPr>
        <a:defRPr sz="1400"/>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Completed Transfer Level Math and English</a:t>
            </a:r>
          </a:p>
          <a:p>
            <a:pPr>
              <a:defRPr/>
            </a:pPr>
            <a:r>
              <a:rPr lang="en-US"/>
              <a:t>2019-2020</a:t>
            </a:r>
          </a:p>
        </c:rich>
      </c:tx>
      <c:layout>
        <c:manualLayout>
          <c:xMode val="edge"/>
          <c:yMode val="edge"/>
          <c:x val="0.25781518252247454"/>
          <c:y val="2.3013075423167915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solidFill>
                  <a:schemeClr val="bg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 Completed Transfer-Level M&amp;E'!$A$9:$A$14</c:f>
              <c:strCache>
                <c:ptCount val="6"/>
                <c:pt idx="0">
                  <c:v>Asian </c:v>
                </c:pt>
                <c:pt idx="1">
                  <c:v>Filipino</c:v>
                </c:pt>
                <c:pt idx="2">
                  <c:v>Hispanic</c:v>
                </c:pt>
                <c:pt idx="3">
                  <c:v>White</c:v>
                </c:pt>
                <c:pt idx="4">
                  <c:v>Two or More Races</c:v>
                </c:pt>
                <c:pt idx="5">
                  <c:v>All Masked Values </c:v>
                </c:pt>
              </c:strCache>
            </c:strRef>
          </c:cat>
          <c:val>
            <c:numRef>
              <c:f>'3 Completed Transfer-Level M&amp;E'!$B$9:$B$14</c:f>
              <c:numCache>
                <c:formatCode>0%</c:formatCode>
                <c:ptCount val="6"/>
                <c:pt idx="0">
                  <c:v>0.15</c:v>
                </c:pt>
                <c:pt idx="1">
                  <c:v>0.23</c:v>
                </c:pt>
                <c:pt idx="2">
                  <c:v>0.14000000000000001</c:v>
                </c:pt>
                <c:pt idx="3">
                  <c:v>0.15</c:v>
                </c:pt>
                <c:pt idx="4">
                  <c:v>0.2</c:v>
                </c:pt>
                <c:pt idx="5">
                  <c:v>0.11</c:v>
                </c:pt>
              </c:numCache>
            </c:numRef>
          </c:val>
          <c:extLst>
            <c:ext xmlns:c16="http://schemas.microsoft.com/office/drawing/2014/chart" uri="{C3380CC4-5D6E-409C-BE32-E72D297353CC}">
              <c16:uniqueId val="{00000000-2185-1246-A522-3CAE1A7A1C82}"/>
            </c:ext>
          </c:extLst>
        </c:ser>
        <c:dLbls>
          <c:dLblPos val="outEnd"/>
          <c:showLegendKey val="0"/>
          <c:showVal val="1"/>
          <c:showCatName val="0"/>
          <c:showSerName val="0"/>
          <c:showPercent val="0"/>
          <c:showBubbleSize val="0"/>
        </c:dLbls>
        <c:gapWidth val="219"/>
        <c:overlap val="-27"/>
        <c:axId val="1337753744"/>
        <c:axId val="1337745008"/>
      </c:barChart>
      <c:catAx>
        <c:axId val="133775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37745008"/>
        <c:crosses val="autoZero"/>
        <c:auto val="1"/>
        <c:lblAlgn val="ctr"/>
        <c:lblOffset val="100"/>
        <c:noMultiLvlLbl val="0"/>
      </c:catAx>
      <c:valAx>
        <c:axId val="133774500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Percent of Studnets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37753744"/>
        <c:crosses val="autoZero"/>
        <c:crossBetween val="between"/>
        <c:majorUnit val="0.25"/>
        <c:minorUnit val="0.25"/>
      </c:valAx>
      <c:spPr>
        <a:noFill/>
        <a:ln>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Earned 9+ Career Education Units</a:t>
            </a:r>
          </a:p>
          <a:p>
            <a:pPr>
              <a:defRPr/>
            </a:pPr>
            <a:r>
              <a:rPr lang="en-US"/>
              <a:t>2019-2020</a:t>
            </a:r>
          </a:p>
        </c:rich>
      </c:tx>
      <c:layout>
        <c:manualLayout>
          <c:xMode val="edge"/>
          <c:yMode val="edge"/>
          <c:x val="0.30999112429786857"/>
          <c:y val="1.7621452418584128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583211820744632"/>
          <c:y val="0.15353453868173417"/>
          <c:w val="0.82680373286672515"/>
          <c:h val="0.639297058156598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Earned 9+ Career Ed Units'!$A$9:$A$15</c:f>
              <c:strCache>
                <c:ptCount val="7"/>
                <c:pt idx="0">
                  <c:v>Asian </c:v>
                </c:pt>
                <c:pt idx="1">
                  <c:v>Black or African American</c:v>
                </c:pt>
                <c:pt idx="2">
                  <c:v>Filipino</c:v>
                </c:pt>
                <c:pt idx="3">
                  <c:v>Hispanic</c:v>
                </c:pt>
                <c:pt idx="4">
                  <c:v>White</c:v>
                </c:pt>
                <c:pt idx="5">
                  <c:v>Two or More Races</c:v>
                </c:pt>
                <c:pt idx="6">
                  <c:v>All Masked Values </c:v>
                </c:pt>
              </c:strCache>
            </c:strRef>
          </c:cat>
          <c:val>
            <c:numRef>
              <c:f>'4 Earned 9+ Career Ed Units'!$B$9:$B$15</c:f>
              <c:numCache>
                <c:formatCode>0%</c:formatCode>
                <c:ptCount val="7"/>
                <c:pt idx="0">
                  <c:v>0.09</c:v>
                </c:pt>
                <c:pt idx="1">
                  <c:v>0.08</c:v>
                </c:pt>
                <c:pt idx="2">
                  <c:v>0.06</c:v>
                </c:pt>
                <c:pt idx="3">
                  <c:v>0.08</c:v>
                </c:pt>
                <c:pt idx="4">
                  <c:v>0.09</c:v>
                </c:pt>
                <c:pt idx="5">
                  <c:v>0.09</c:v>
                </c:pt>
                <c:pt idx="6">
                  <c:v>7.0000000000000007E-2</c:v>
                </c:pt>
              </c:numCache>
            </c:numRef>
          </c:val>
          <c:extLst>
            <c:ext xmlns:c16="http://schemas.microsoft.com/office/drawing/2014/chart" uri="{C3380CC4-5D6E-409C-BE32-E72D297353CC}">
              <c16:uniqueId val="{00000000-8B20-0D43-97D9-3C39080DFA2E}"/>
            </c:ext>
          </c:extLst>
        </c:ser>
        <c:dLbls>
          <c:dLblPos val="outEnd"/>
          <c:showLegendKey val="0"/>
          <c:showVal val="1"/>
          <c:showCatName val="0"/>
          <c:showSerName val="0"/>
          <c:showPercent val="0"/>
          <c:showBubbleSize val="0"/>
        </c:dLbls>
        <c:gapWidth val="182"/>
        <c:axId val="1332710736"/>
        <c:axId val="1332713648"/>
      </c:barChart>
      <c:catAx>
        <c:axId val="13327107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32713648"/>
        <c:crosses val="autoZero"/>
        <c:auto val="1"/>
        <c:lblAlgn val="ctr"/>
        <c:lblOffset val="100"/>
        <c:noMultiLvlLbl val="0"/>
      </c:catAx>
      <c:valAx>
        <c:axId val="133271364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Percent of Students</a:t>
                </a:r>
              </a:p>
            </c:rich>
          </c:tx>
          <c:layout>
            <c:manualLayout>
              <c:xMode val="edge"/>
              <c:yMode val="edge"/>
              <c:x val="2.2606688052882278E-2"/>
              <c:y val="0.2833978182495547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32710736"/>
        <c:crosses val="autoZero"/>
        <c:crossBetween val="between"/>
        <c:minorUnit val="0.25"/>
      </c:valAx>
      <c:spPr>
        <a:noFill/>
        <a:ln>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Persisted from Fall to Spring</a:t>
            </a:r>
          </a:p>
          <a:p>
            <a:pPr>
              <a:defRPr/>
            </a:pPr>
            <a:r>
              <a:rPr lang="en-US"/>
              <a:t>2019-2020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rgbClr val="C00000"/>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5875" cap="rnd">
                <a:solidFill>
                  <a:srgbClr val="C00000"/>
                </a:solidFill>
                <a:prstDash val="solid"/>
              </a:ln>
              <a:effectLst/>
            </c:spPr>
            <c:trendlineType val="linear"/>
            <c:dispRSqr val="0"/>
            <c:dispEq val="0"/>
          </c:trendline>
          <c:cat>
            <c:strRef>
              <c:f>'5 Persistence Fall - Spring'!$A$8:$A$15</c:f>
              <c:strCache>
                <c:ptCount val="8"/>
                <c:pt idx="0">
                  <c:v>American Indian/Alaska Native </c:v>
                </c:pt>
                <c:pt idx="1">
                  <c:v>Asian </c:v>
                </c:pt>
                <c:pt idx="2">
                  <c:v>Black or African American</c:v>
                </c:pt>
                <c:pt idx="3">
                  <c:v>Filipino</c:v>
                </c:pt>
                <c:pt idx="4">
                  <c:v>Hispanic</c:v>
                </c:pt>
                <c:pt idx="5">
                  <c:v>White</c:v>
                </c:pt>
                <c:pt idx="6">
                  <c:v>Two or More Races</c:v>
                </c:pt>
                <c:pt idx="7">
                  <c:v>All Masked Values </c:v>
                </c:pt>
              </c:strCache>
            </c:strRef>
          </c:cat>
          <c:val>
            <c:numRef>
              <c:f>'5 Persistence Fall - Spring'!$B$8:$B$15</c:f>
              <c:numCache>
                <c:formatCode>0%</c:formatCode>
                <c:ptCount val="8"/>
                <c:pt idx="0">
                  <c:v>0.65</c:v>
                </c:pt>
                <c:pt idx="1">
                  <c:v>0.57999999999999996</c:v>
                </c:pt>
                <c:pt idx="2">
                  <c:v>0.65</c:v>
                </c:pt>
                <c:pt idx="3">
                  <c:v>0.76</c:v>
                </c:pt>
                <c:pt idx="4">
                  <c:v>0.66</c:v>
                </c:pt>
                <c:pt idx="5">
                  <c:v>0.68</c:v>
                </c:pt>
                <c:pt idx="6">
                  <c:v>0.67</c:v>
                </c:pt>
                <c:pt idx="7">
                  <c:v>0.61</c:v>
                </c:pt>
              </c:numCache>
            </c:numRef>
          </c:val>
          <c:extLst>
            <c:ext xmlns:c16="http://schemas.microsoft.com/office/drawing/2014/chart" uri="{C3380CC4-5D6E-409C-BE32-E72D297353CC}">
              <c16:uniqueId val="{00000004-A667-FE49-B06B-189FFF36F5BA}"/>
            </c:ext>
          </c:extLst>
        </c:ser>
        <c:dLbls>
          <c:dLblPos val="outEnd"/>
          <c:showLegendKey val="0"/>
          <c:showVal val="1"/>
          <c:showCatName val="0"/>
          <c:showSerName val="0"/>
          <c:showPercent val="0"/>
          <c:showBubbleSize val="0"/>
        </c:dLbls>
        <c:gapWidth val="182"/>
        <c:axId val="1831185136"/>
        <c:axId val="1831183472"/>
      </c:barChart>
      <c:catAx>
        <c:axId val="183118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1183472"/>
        <c:crosses val="autoZero"/>
        <c:auto val="1"/>
        <c:lblAlgn val="ctr"/>
        <c:lblOffset val="100"/>
        <c:noMultiLvlLbl val="0"/>
      </c:catAx>
      <c:valAx>
        <c:axId val="183118347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Percent of Students</a:t>
                </a:r>
              </a:p>
            </c:rich>
          </c:tx>
          <c:layout>
            <c:manualLayout>
              <c:xMode val="edge"/>
              <c:yMode val="edge"/>
              <c:x val="3.8071065989847719E-2"/>
              <c:y val="0.2346918673911148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1185136"/>
        <c:crosses val="autoZero"/>
        <c:crossBetween val="between"/>
        <c:majorUnit val="0.25"/>
      </c:valAx>
      <c:spPr>
        <a:noFill/>
        <a:ln>
          <a:noFill/>
        </a:ln>
        <a:effectLst/>
      </c:spPr>
    </c:plotArea>
    <c:plotVisOnly val="1"/>
    <c:dispBlanksAs val="gap"/>
    <c:showDLblsOverMax val="0"/>
  </c:chart>
  <c:spPr>
    <a:noFill/>
    <a:ln w="3175" cap="flat" cmpd="sng" algn="ctr">
      <a:noFill/>
      <a:round/>
    </a:ln>
    <a:effectLst/>
  </c:spPr>
  <c:txPr>
    <a:bodyPr/>
    <a:lstStyle/>
    <a:p>
      <a:pPr>
        <a:defRPr sz="1400" b="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dirty="0"/>
              <a:t>Attained the Vision for Goal Completion Definition or </a:t>
            </a:r>
          </a:p>
          <a:p>
            <a:pPr>
              <a:defRPr/>
            </a:pPr>
            <a:r>
              <a:rPr lang="en-US" dirty="0"/>
              <a:t>Transferred to a Four-Year Institution</a:t>
            </a:r>
            <a:r>
              <a:rPr lang="en-US" baseline="0" dirty="0"/>
              <a:t> </a:t>
            </a:r>
            <a:r>
              <a:rPr lang="en-US" dirty="0"/>
              <a:t>2019-2020</a:t>
            </a:r>
          </a:p>
        </c:rich>
      </c:tx>
      <c:layout>
        <c:manualLayout>
          <c:xMode val="edge"/>
          <c:yMode val="edge"/>
          <c:x val="0.20428681143104072"/>
          <c:y val="1.465839915658188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 Attained Vision Goal or Trans'!$A$9:$A$15</c:f>
              <c:strCache>
                <c:ptCount val="7"/>
                <c:pt idx="0">
                  <c:v>Asian </c:v>
                </c:pt>
                <c:pt idx="1">
                  <c:v>Black or African American</c:v>
                </c:pt>
                <c:pt idx="2">
                  <c:v>Filipino</c:v>
                </c:pt>
                <c:pt idx="3">
                  <c:v>Hispanic</c:v>
                </c:pt>
                <c:pt idx="4">
                  <c:v>White</c:v>
                </c:pt>
                <c:pt idx="5">
                  <c:v>Two or More Races</c:v>
                </c:pt>
                <c:pt idx="6">
                  <c:v>All Masked Values </c:v>
                </c:pt>
              </c:strCache>
            </c:strRef>
          </c:cat>
          <c:val>
            <c:numRef>
              <c:f>'6 Attained Vision Goal or Trans'!$B$9:$B$15</c:f>
              <c:numCache>
                <c:formatCode>0%</c:formatCode>
                <c:ptCount val="7"/>
                <c:pt idx="0">
                  <c:v>0.14000000000000001</c:v>
                </c:pt>
                <c:pt idx="1">
                  <c:v>0.1</c:v>
                </c:pt>
                <c:pt idx="2">
                  <c:v>0.14000000000000001</c:v>
                </c:pt>
                <c:pt idx="3">
                  <c:v>0.11</c:v>
                </c:pt>
                <c:pt idx="4">
                  <c:v>0.15</c:v>
                </c:pt>
                <c:pt idx="5">
                  <c:v>0.15</c:v>
                </c:pt>
                <c:pt idx="6">
                  <c:v>0.05</c:v>
                </c:pt>
              </c:numCache>
            </c:numRef>
          </c:val>
          <c:extLst>
            <c:ext xmlns:c16="http://schemas.microsoft.com/office/drawing/2014/chart" uri="{C3380CC4-5D6E-409C-BE32-E72D297353CC}">
              <c16:uniqueId val="{00000000-776D-A041-923F-6B53CF179FE2}"/>
            </c:ext>
          </c:extLst>
        </c:ser>
        <c:dLbls>
          <c:dLblPos val="outEnd"/>
          <c:showLegendKey val="0"/>
          <c:showVal val="1"/>
          <c:showCatName val="0"/>
          <c:showSerName val="0"/>
          <c:showPercent val="0"/>
          <c:showBubbleSize val="0"/>
        </c:dLbls>
        <c:gapWidth val="219"/>
        <c:overlap val="-27"/>
        <c:axId val="1113581952"/>
        <c:axId val="1113579456"/>
      </c:barChart>
      <c:catAx>
        <c:axId val="111358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13579456"/>
        <c:crosses val="autoZero"/>
        <c:auto val="1"/>
        <c:lblAlgn val="ctr"/>
        <c:lblOffset val="100"/>
        <c:noMultiLvlLbl val="0"/>
      </c:catAx>
      <c:valAx>
        <c:axId val="1113579456"/>
        <c:scaling>
          <c:orientation val="minMax"/>
          <c:max val="1"/>
          <c:min val="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Percent of Students</a:t>
                </a:r>
              </a:p>
            </c:rich>
          </c:tx>
          <c:layout>
            <c:manualLayout>
              <c:xMode val="edge"/>
              <c:yMode val="edge"/>
              <c:x val="1.5231055301760749E-2"/>
              <c:y val="0.265475628456727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13581952"/>
        <c:crosses val="autoZero"/>
        <c:crossBetween val="between"/>
        <c:majorUnit val="0.25"/>
      </c:valAx>
      <c:spPr>
        <a:noFill/>
        <a:ln>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9616933854201"/>
          <c:y val="5.9383947194648692E-2"/>
          <c:w val="0.8717347940175888"/>
          <c:h val="0.77124454284947475"/>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 Avg Units Vision Completion'!$A$9:$A$15</c:f>
              <c:strCache>
                <c:ptCount val="7"/>
                <c:pt idx="0">
                  <c:v>Asian </c:v>
                </c:pt>
                <c:pt idx="1">
                  <c:v>Black or African American</c:v>
                </c:pt>
                <c:pt idx="2">
                  <c:v>Filipino</c:v>
                </c:pt>
                <c:pt idx="3">
                  <c:v>Hispanic</c:v>
                </c:pt>
                <c:pt idx="4">
                  <c:v>White</c:v>
                </c:pt>
                <c:pt idx="5">
                  <c:v>Two or More Races</c:v>
                </c:pt>
                <c:pt idx="6">
                  <c:v>All Masked Values </c:v>
                </c:pt>
              </c:strCache>
            </c:strRef>
          </c:cat>
          <c:val>
            <c:numRef>
              <c:f>'7 Avg Units Vision Completion'!$B$9:$B$15</c:f>
              <c:numCache>
                <c:formatCode>General</c:formatCode>
                <c:ptCount val="7"/>
                <c:pt idx="0">
                  <c:v>91</c:v>
                </c:pt>
                <c:pt idx="1">
                  <c:v>105</c:v>
                </c:pt>
                <c:pt idx="2">
                  <c:v>83</c:v>
                </c:pt>
                <c:pt idx="3">
                  <c:v>86</c:v>
                </c:pt>
                <c:pt idx="4">
                  <c:v>85</c:v>
                </c:pt>
                <c:pt idx="5">
                  <c:v>75</c:v>
                </c:pt>
                <c:pt idx="6">
                  <c:v>90</c:v>
                </c:pt>
              </c:numCache>
            </c:numRef>
          </c:val>
          <c:extLst>
            <c:ext xmlns:c16="http://schemas.microsoft.com/office/drawing/2014/chart" uri="{C3380CC4-5D6E-409C-BE32-E72D297353CC}">
              <c16:uniqueId val="{00000000-BD4D-DB4C-B620-6AEE5FDB1C49}"/>
            </c:ext>
          </c:extLst>
        </c:ser>
        <c:dLbls>
          <c:dLblPos val="outEnd"/>
          <c:showLegendKey val="0"/>
          <c:showVal val="1"/>
          <c:showCatName val="0"/>
          <c:showSerName val="0"/>
          <c:showPercent val="0"/>
          <c:showBubbleSize val="0"/>
        </c:dLbls>
        <c:gapWidth val="219"/>
        <c:overlap val="-27"/>
        <c:axId val="1830452336"/>
        <c:axId val="1830446096"/>
      </c:barChart>
      <c:catAx>
        <c:axId val="183045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0446096"/>
        <c:crosses val="autoZero"/>
        <c:auto val="1"/>
        <c:lblAlgn val="ctr"/>
        <c:lblOffset val="100"/>
        <c:noMultiLvlLbl val="0"/>
      </c:catAx>
      <c:valAx>
        <c:axId val="1830446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Units</a:t>
                </a:r>
              </a:p>
            </c:rich>
          </c:tx>
          <c:layout>
            <c:manualLayout>
              <c:xMode val="edge"/>
              <c:yMode val="edge"/>
              <c:x val="1.9444448310754855E-2"/>
              <c:y val="0.426280642013555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30452336"/>
        <c:crosses val="autoZero"/>
        <c:crossBetween val="between"/>
      </c:valAx>
      <c:spPr>
        <a:noFill/>
        <a:ln>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dirty="0"/>
              <a:t>Average No. of Units Accumulated by First Time ADT Earners </a:t>
            </a:r>
          </a:p>
          <a:p>
            <a:pPr>
              <a:defRPr/>
            </a:pPr>
            <a:r>
              <a:rPr lang="en-US" dirty="0"/>
              <a:t>2019-2020</a:t>
            </a:r>
          </a:p>
        </c:rich>
      </c:tx>
      <c:layout>
        <c:manualLayout>
          <c:xMode val="edge"/>
          <c:yMode val="edge"/>
          <c:x val="0.17106216795364348"/>
          <c:y val="1.1836433875075689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245395966038073"/>
          <c:y val="0.14838207160888442"/>
          <c:w val="0.84396062992125986"/>
          <c:h val="0.7442185039810164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'8 Avg No. Units Completed ADT'!$A$12:$A$15</c:f>
              <c:strCache>
                <c:ptCount val="4"/>
                <c:pt idx="0">
                  <c:v>Hispanic</c:v>
                </c:pt>
                <c:pt idx="1">
                  <c:v>White</c:v>
                </c:pt>
                <c:pt idx="2">
                  <c:v>Two or More Races</c:v>
                </c:pt>
                <c:pt idx="3">
                  <c:v>All Masked Values </c:v>
                </c:pt>
              </c:strCache>
            </c:strRef>
          </c:cat>
          <c:val>
            <c:numRef>
              <c:f>'8 Avg No. Units Completed ADT'!$B$12:$B$15</c:f>
              <c:numCache>
                <c:formatCode>General</c:formatCode>
                <c:ptCount val="4"/>
                <c:pt idx="0">
                  <c:v>79</c:v>
                </c:pt>
                <c:pt idx="1">
                  <c:v>81</c:v>
                </c:pt>
                <c:pt idx="2">
                  <c:v>71</c:v>
                </c:pt>
                <c:pt idx="3">
                  <c:v>84</c:v>
                </c:pt>
              </c:numCache>
            </c:numRef>
          </c:val>
          <c:extLst>
            <c:ext xmlns:c16="http://schemas.microsoft.com/office/drawing/2014/chart" uri="{C3380CC4-5D6E-409C-BE32-E72D297353CC}">
              <c16:uniqueId val="{00000000-E5E1-A946-985D-A2B40041308C}"/>
            </c:ext>
          </c:extLst>
        </c:ser>
        <c:dLbls>
          <c:dLblPos val="outEnd"/>
          <c:showLegendKey val="0"/>
          <c:showVal val="1"/>
          <c:showCatName val="0"/>
          <c:showSerName val="0"/>
          <c:showPercent val="0"/>
          <c:showBubbleSize val="0"/>
        </c:dLbls>
        <c:gapWidth val="219"/>
        <c:overlap val="-27"/>
        <c:axId val="1821172048"/>
        <c:axId val="1821170384"/>
      </c:barChart>
      <c:catAx>
        <c:axId val="182117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21170384"/>
        <c:crosses val="autoZero"/>
        <c:auto val="1"/>
        <c:lblAlgn val="ctr"/>
        <c:lblOffset val="100"/>
        <c:noMultiLvlLbl val="0"/>
      </c:catAx>
      <c:valAx>
        <c:axId val="18211703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Units </a:t>
                </a:r>
              </a:p>
            </c:rich>
          </c:tx>
          <c:layout>
            <c:manualLayout>
              <c:xMode val="edge"/>
              <c:yMode val="edge"/>
              <c:x val="2.137484292216275E-2"/>
              <c:y val="0.4950871933345996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821172048"/>
        <c:crosses val="autoZero"/>
        <c:crossBetween val="between"/>
      </c:valAx>
      <c:spPr>
        <a:noFill/>
        <a:ln>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Employment – Became Employed</a:t>
            </a:r>
          </a:p>
          <a:p>
            <a:pPr>
              <a:defRPr/>
            </a:pPr>
            <a:r>
              <a:rPr lang="en-US"/>
              <a:t>2019-2020</a:t>
            </a:r>
          </a:p>
        </c:rich>
      </c:tx>
      <c:layout>
        <c:manualLayout>
          <c:xMode val="edge"/>
          <c:yMode val="edge"/>
          <c:x val="0.31233469004780195"/>
          <c:y val="6.3234481588656695E-3"/>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010392706554058"/>
          <c:y val="0.14749589837244337"/>
          <c:w val="0.8393321316763116"/>
          <c:h val="0.7229137120513735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 Employment - Became Employed'!$A$12:$A$15</c:f>
              <c:strCache>
                <c:ptCount val="4"/>
                <c:pt idx="0">
                  <c:v>Hispanic</c:v>
                </c:pt>
                <c:pt idx="1">
                  <c:v>White</c:v>
                </c:pt>
                <c:pt idx="2">
                  <c:v>Two or More Races</c:v>
                </c:pt>
                <c:pt idx="3">
                  <c:v>All Masked Values </c:v>
                </c:pt>
              </c:strCache>
            </c:strRef>
          </c:cat>
          <c:val>
            <c:numRef>
              <c:f>'9 Employment - Became Employed'!$B$12:$B$15</c:f>
              <c:numCache>
                <c:formatCode>0%</c:formatCode>
                <c:ptCount val="4"/>
                <c:pt idx="0">
                  <c:v>0.52</c:v>
                </c:pt>
                <c:pt idx="1">
                  <c:v>0.38</c:v>
                </c:pt>
                <c:pt idx="2">
                  <c:v>0.55000000000000004</c:v>
                </c:pt>
                <c:pt idx="3">
                  <c:v>0.26</c:v>
                </c:pt>
              </c:numCache>
            </c:numRef>
          </c:val>
          <c:extLst>
            <c:ext xmlns:c16="http://schemas.microsoft.com/office/drawing/2014/chart" uri="{C3380CC4-5D6E-409C-BE32-E72D297353CC}">
              <c16:uniqueId val="{00000000-4633-F548-AF3D-93D7881F8A11}"/>
            </c:ext>
          </c:extLst>
        </c:ser>
        <c:dLbls>
          <c:dLblPos val="outEnd"/>
          <c:showLegendKey val="0"/>
          <c:showVal val="1"/>
          <c:showCatName val="0"/>
          <c:showSerName val="0"/>
          <c:showPercent val="0"/>
          <c:showBubbleSize val="0"/>
        </c:dLbls>
        <c:gapWidth val="182"/>
        <c:axId val="1062132560"/>
        <c:axId val="1962211936"/>
      </c:barChart>
      <c:catAx>
        <c:axId val="1062132560"/>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62211936"/>
        <c:crosses val="autoZero"/>
        <c:auto val="1"/>
        <c:lblAlgn val="ctr"/>
        <c:lblOffset val="100"/>
        <c:noMultiLvlLbl val="0"/>
      </c:catAx>
      <c:valAx>
        <c:axId val="196221193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Percent of Students</a:t>
                </a:r>
              </a:p>
              <a:p>
                <a:pPr>
                  <a:defRPr/>
                </a:pPr>
                <a:endParaRPr lang="en-US"/>
              </a:p>
            </c:rich>
          </c:tx>
          <c:layout>
            <c:manualLayout>
              <c:xMode val="edge"/>
              <c:yMode val="edge"/>
              <c:x val="2.5244448654681305E-2"/>
              <c:y val="0.4558109246406893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62132560"/>
        <c:crosses val="autoZero"/>
        <c:crossBetween val="between"/>
        <c:majorUnit val="0.25"/>
      </c:valAx>
      <c:spPr>
        <a:noFill/>
        <a:ln>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Median Annual Earnings
2019-2020</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9040036932866491"/>
          <c:y val="0.14803658240349643"/>
          <c:w val="0.78903539333736705"/>
          <c:h val="0.70155218399338559"/>
        </c:manualLayout>
      </c:layout>
      <c:barChart>
        <c:barDir val="col"/>
        <c:grouping val="clustered"/>
        <c:varyColors val="0"/>
        <c:ser>
          <c:idx val="0"/>
          <c:order val="0"/>
          <c:spPr>
            <a:solidFill>
              <a:schemeClr val="accent1"/>
            </a:solidFill>
            <a:ln>
              <a:noFill/>
            </a:ln>
            <a:effectLst/>
          </c:spPr>
          <c:invertIfNegative val="0"/>
          <c:dLbls>
            <c:numFmt formatCode="&quot;$&quot;#,##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 Median Annual Earnings'!$A$9:$A$15</c:f>
              <c:strCache>
                <c:ptCount val="7"/>
                <c:pt idx="0">
                  <c:v>Asian </c:v>
                </c:pt>
                <c:pt idx="1">
                  <c:v>Black or African American</c:v>
                </c:pt>
                <c:pt idx="2">
                  <c:v>Filipino</c:v>
                </c:pt>
                <c:pt idx="3">
                  <c:v>Hispanic</c:v>
                </c:pt>
                <c:pt idx="4">
                  <c:v>White</c:v>
                </c:pt>
                <c:pt idx="5">
                  <c:v>Two or More Races</c:v>
                </c:pt>
                <c:pt idx="6">
                  <c:v>All Masked Values </c:v>
                </c:pt>
              </c:strCache>
            </c:strRef>
          </c:cat>
          <c:val>
            <c:numRef>
              <c:f>'10 Median Annual Earnings'!$B$9:$B$15</c:f>
              <c:numCache>
                <c:formatCode>_("$"* #,##0.00_);_("$"* \(#,##0.00\);_("$"* "-"??_);_(@_)</c:formatCode>
                <c:ptCount val="7"/>
                <c:pt idx="0">
                  <c:v>41606</c:v>
                </c:pt>
                <c:pt idx="1">
                  <c:v>31636</c:v>
                </c:pt>
                <c:pt idx="2">
                  <c:v>38936</c:v>
                </c:pt>
                <c:pt idx="3">
                  <c:v>29816</c:v>
                </c:pt>
                <c:pt idx="4">
                  <c:v>33072</c:v>
                </c:pt>
                <c:pt idx="5">
                  <c:v>27240</c:v>
                </c:pt>
                <c:pt idx="6">
                  <c:v>21264</c:v>
                </c:pt>
              </c:numCache>
            </c:numRef>
          </c:val>
          <c:extLst>
            <c:ext xmlns:c16="http://schemas.microsoft.com/office/drawing/2014/chart" uri="{C3380CC4-5D6E-409C-BE32-E72D297353CC}">
              <c16:uniqueId val="{00000000-AFA5-2D40-90BD-5D085C2A1FD7}"/>
            </c:ext>
          </c:extLst>
        </c:ser>
        <c:dLbls>
          <c:dLblPos val="outEnd"/>
          <c:showLegendKey val="0"/>
          <c:showVal val="1"/>
          <c:showCatName val="0"/>
          <c:showSerName val="0"/>
          <c:showPercent val="0"/>
          <c:showBubbleSize val="0"/>
        </c:dLbls>
        <c:gapWidth val="219"/>
        <c:overlap val="-27"/>
        <c:axId val="1120823952"/>
        <c:axId val="1120822288"/>
      </c:barChart>
      <c:catAx>
        <c:axId val="112082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20822288"/>
        <c:crosses val="autoZero"/>
        <c:auto val="1"/>
        <c:lblAlgn val="ctr"/>
        <c:lblOffset val="100"/>
        <c:noMultiLvlLbl val="0"/>
      </c:catAx>
      <c:valAx>
        <c:axId val="1120822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Dollars</a:t>
                </a:r>
              </a:p>
            </c:rich>
          </c:tx>
          <c:layout>
            <c:manualLayout>
              <c:xMode val="edge"/>
              <c:yMode val="edge"/>
              <c:x val="2.7597098553432745E-3"/>
              <c:y val="0.4308125916601658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20823952"/>
        <c:crosses val="autoZero"/>
        <c:crossBetween val="between"/>
      </c:valAx>
      <c:spPr>
        <a:noFill/>
        <a:ln w="9525">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What is your primary role at CHC? n=208</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ivotFmts>
      <c:pivotFmt>
        <c:idx val="0"/>
        <c:spPr>
          <a:solidFill>
            <a:schemeClr val="accent3"/>
          </a:solidFill>
          <a:ln>
            <a:noFill/>
          </a:ln>
          <a:effectLst/>
        </c:spPr>
        <c:marker>
          <c:symbol val="none"/>
        </c:marker>
        <c:dLbl>
          <c:idx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v>Crafton Hills College</c:v>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Administrator</c:v>
              </c:pt>
              <c:pt idx="1">
                <c:v>Full-Time Classified Professional</c:v>
              </c:pt>
              <c:pt idx="2">
                <c:v>Part-Time Classified Professional</c:v>
              </c:pt>
              <c:pt idx="3">
                <c:v>Full-Time Faculty</c:v>
              </c:pt>
              <c:pt idx="4">
                <c:v>Part-Time Faculty</c:v>
              </c:pt>
              <c:pt idx="5">
                <c:v>Student</c:v>
              </c:pt>
            </c:strLit>
          </c:cat>
          <c:val>
            <c:numLit>
              <c:formatCode>General</c:formatCode>
              <c:ptCount val="6"/>
              <c:pt idx="0">
                <c:v>4</c:v>
              </c:pt>
              <c:pt idx="1">
                <c:v>15</c:v>
              </c:pt>
              <c:pt idx="2">
                <c:v>1</c:v>
              </c:pt>
              <c:pt idx="3">
                <c:v>22</c:v>
              </c:pt>
              <c:pt idx="4">
                <c:v>9</c:v>
              </c:pt>
              <c:pt idx="5">
                <c:v>157</c:v>
              </c:pt>
            </c:numLit>
          </c:val>
          <c:extLst>
            <c:ext xmlns:c16="http://schemas.microsoft.com/office/drawing/2014/chart" uri="{C3380CC4-5D6E-409C-BE32-E72D297353CC}">
              <c16:uniqueId val="{00000000-9A4B-E749-811A-79C60789AF0C}"/>
            </c:ext>
          </c:extLst>
        </c:ser>
        <c:dLbls>
          <c:showLegendKey val="0"/>
          <c:showVal val="0"/>
          <c:showCatName val="0"/>
          <c:showSerName val="0"/>
          <c:showPercent val="0"/>
          <c:showBubbleSize val="0"/>
        </c:dLbls>
        <c:gapWidth val="80"/>
        <c:axId val="109105039"/>
        <c:axId val="109075743"/>
      </c:barChart>
      <c:catAx>
        <c:axId val="109105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9075743"/>
        <c:crosses val="autoZero"/>
        <c:auto val="1"/>
        <c:lblAlgn val="ctr"/>
        <c:lblOffset val="100"/>
        <c:noMultiLvlLbl val="0"/>
      </c:catAx>
      <c:valAx>
        <c:axId val="1090757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9105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4">
    <c:autoUpdate val="0"/>
  </c:externalData>
  <c:extLst/>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CHC: How would you describe yourself? 
(Select all that apply) n=165</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'[Campus Survey CHC.xlsx]46 Race-Eth'!$B$3</c:f>
              <c:strCache>
                <c:ptCount val="1"/>
                <c:pt idx="0">
                  <c:v>Responses</c:v>
                </c:pt>
              </c:strCache>
            </c:strRef>
          </c:tx>
          <c:spPr>
            <a:solidFill>
              <a:srgbClr val="9BBB59"/>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'[Campus Survey CHC.xlsx]46 Race-Eth'!$A$4:$A$10</c:f>
              <c:strCache>
                <c:ptCount val="7"/>
                <c:pt idx="0">
                  <c:v>American Indian or Alaska Native</c:v>
                </c:pt>
                <c:pt idx="1">
                  <c:v>Asian or Asian American</c:v>
                </c:pt>
                <c:pt idx="2">
                  <c:v>Black or African American</c:v>
                </c:pt>
                <c:pt idx="3">
                  <c:v>Hispanic or Latinx</c:v>
                </c:pt>
                <c:pt idx="4">
                  <c:v>Native Hawaiian or Pacific Islander</c:v>
                </c:pt>
                <c:pt idx="5">
                  <c:v>White or Caucasian</c:v>
                </c:pt>
                <c:pt idx="6">
                  <c:v>Another race or races (please specify)</c:v>
                </c:pt>
              </c:strCache>
            </c:strRef>
          </c:cat>
          <c:val>
            <c:numRef>
              <c:f>'[Campus Survey CHC.xlsx]46 Race-Eth'!$B$4:$B$10</c:f>
              <c:numCache>
                <c:formatCode>0.0%</c:formatCode>
                <c:ptCount val="7"/>
                <c:pt idx="0">
                  <c:v>2.4199999999999999E-2</c:v>
                </c:pt>
                <c:pt idx="1">
                  <c:v>9.6999999999999989E-2</c:v>
                </c:pt>
                <c:pt idx="2">
                  <c:v>5.45E-2</c:v>
                </c:pt>
                <c:pt idx="3">
                  <c:v>0.4</c:v>
                </c:pt>
                <c:pt idx="4">
                  <c:v>6.1000000000000004E-3</c:v>
                </c:pt>
                <c:pt idx="5">
                  <c:v>0.52729999999999999</c:v>
                </c:pt>
                <c:pt idx="6">
                  <c:v>6.6699999999999995E-2</c:v>
                </c:pt>
              </c:numCache>
            </c:numRef>
          </c:val>
          <c:extLst>
            <c:ext xmlns:c16="http://schemas.microsoft.com/office/drawing/2014/chart" uri="{C3380CC4-5D6E-409C-BE32-E72D297353CC}">
              <c16:uniqueId val="{00000000-6BE6-4947-8BF3-AD35CC04B485}"/>
            </c:ext>
          </c:extLst>
        </c:ser>
        <c:dLbls>
          <c:showLegendKey val="0"/>
          <c:showVal val="0"/>
          <c:showCatName val="0"/>
          <c:showSerName val="0"/>
          <c:showPercent val="0"/>
          <c:showBubbleSize val="0"/>
        </c:dLbls>
        <c:gapWidth val="84"/>
        <c:axId val="905560608"/>
        <c:axId val="1385135152"/>
      </c:barChart>
      <c:catAx>
        <c:axId val="905560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85135152"/>
        <c:crosses val="autoZero"/>
        <c:auto val="1"/>
        <c:lblAlgn val="ctr"/>
        <c:lblOffset val="100"/>
        <c:noMultiLvlLbl val="0"/>
      </c:catAx>
      <c:valAx>
        <c:axId val="1385135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05560608"/>
        <c:crosses val="max"/>
        <c:crossBetween val="between"/>
      </c:valAx>
      <c:spPr>
        <a:noFill/>
        <a:ln>
          <a:noFill/>
        </a:ln>
        <a:effectLst/>
      </c:spPr>
    </c:plotArea>
    <c:plotVisOnly val="1"/>
    <c:dispBlanksAs val="gap"/>
    <c:showDLblsOverMax val="0"/>
    <c:extLst/>
  </c:chart>
  <c:spPr>
    <a:noFill/>
    <a:ln>
      <a:solidFill>
        <a:srgbClr val="0070C0"/>
      </a:solidFill>
    </a:ln>
    <a:effectLst/>
  </c:spPr>
  <c:txPr>
    <a:bodyPr/>
    <a:lstStyle/>
    <a:p>
      <a:pPr>
        <a:defRPr sz="1200" b="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FTES!$B$4</c:f>
          <c:strCache>
            <c:ptCount val="1"/>
            <c:pt idx="0">
              <c:v>Crafton Hills FTES History</c:v>
            </c:pt>
          </c:strCache>
        </c:strRef>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FTES!$B$5</c:f>
              <c:strCache>
                <c:ptCount val="1"/>
                <c:pt idx="0">
                  <c:v>Credit</c:v>
                </c:pt>
              </c:strCache>
            </c:strRef>
          </c:tx>
          <c:spPr>
            <a:solidFill>
              <a:srgbClr val="54A021">
                <a:lumMod val="75000"/>
              </a:srgb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FTES!$A$6:$A$14</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FTES!$B$6:$B$14</c:f>
              <c:numCache>
                <c:formatCode>_(* #,##0_);_(* \(#,##0\);_(* "-"??_);_(@_)</c:formatCode>
                <c:ptCount val="9"/>
                <c:pt idx="0">
                  <c:v>1995.0527619047427</c:v>
                </c:pt>
                <c:pt idx="1">
                  <c:v>2042.0546666666537</c:v>
                </c:pt>
                <c:pt idx="2">
                  <c:v>2209.1601904761924</c:v>
                </c:pt>
                <c:pt idx="3">
                  <c:v>2162.6500952380943</c:v>
                </c:pt>
                <c:pt idx="4">
                  <c:v>2086.7169523809548</c:v>
                </c:pt>
                <c:pt idx="5">
                  <c:v>2189.9546666666706</c:v>
                </c:pt>
                <c:pt idx="6">
                  <c:v>2181.9129523809488</c:v>
                </c:pt>
                <c:pt idx="7">
                  <c:v>2227.7481904761917</c:v>
                </c:pt>
                <c:pt idx="8">
                  <c:v>2010.2447619047689</c:v>
                </c:pt>
              </c:numCache>
            </c:numRef>
          </c:val>
          <c:extLst>
            <c:ext xmlns:c16="http://schemas.microsoft.com/office/drawing/2014/chart" uri="{C3380CC4-5D6E-409C-BE32-E72D297353CC}">
              <c16:uniqueId val="{00000000-ECFE-E34E-BFAF-57397AFAD207}"/>
            </c:ext>
          </c:extLst>
        </c:ser>
        <c:dLbls>
          <c:showLegendKey val="0"/>
          <c:showVal val="0"/>
          <c:showCatName val="0"/>
          <c:showSerName val="0"/>
          <c:showPercent val="0"/>
          <c:showBubbleSize val="0"/>
        </c:dLbls>
        <c:gapWidth val="80"/>
        <c:axId val="905560608"/>
        <c:axId val="1385135152"/>
      </c:barChart>
      <c:catAx>
        <c:axId val="9055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85135152"/>
        <c:crosses val="autoZero"/>
        <c:auto val="1"/>
        <c:lblAlgn val="ctr"/>
        <c:lblOffset val="100"/>
        <c:noMultiLvlLbl val="0"/>
      </c:catAx>
      <c:valAx>
        <c:axId val="138513515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05560608"/>
        <c:crosses val="autoZero"/>
        <c:crossBetween val="between"/>
      </c:valAx>
      <c:spPr>
        <a:noFill/>
        <a:ln>
          <a:noFill/>
        </a:ln>
        <a:effectLst/>
      </c:spPr>
    </c:plotArea>
    <c:plotVisOnly val="1"/>
    <c:dispBlanksAs val="gap"/>
    <c:showDLblsOverMax val="0"/>
    <c:extLst/>
  </c:chart>
  <c:spPr>
    <a:noFill/>
    <a:ln>
      <a:solidFill>
        <a:srgbClr val="54A021">
          <a:lumMod val="50000"/>
        </a:srgbClr>
      </a:solidFill>
    </a:ln>
    <a:effectLst/>
  </c:spPr>
  <c:txPr>
    <a:bodyPr/>
    <a:lstStyle/>
    <a:p>
      <a:pPr>
        <a:defRPr sz="1400"/>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CHC: I would be taking additional classes this semester if... 
(Check all that apply.)</a:t>
            </a:r>
          </a:p>
        </c:rich>
      </c:tx>
      <c:overlay val="0"/>
      <c:spPr>
        <a:noFill/>
        <a:ln>
          <a:noFill/>
        </a:ln>
        <a:effectLst/>
      </c:spPr>
    </c:title>
    <c:autoTitleDeleted val="0"/>
    <c:plotArea>
      <c:layout/>
      <c:barChart>
        <c:barDir val="bar"/>
        <c:grouping val="clustered"/>
        <c:varyColors val="0"/>
        <c:ser>
          <c:idx val="0"/>
          <c:order val="0"/>
          <c:tx>
            <c:strRef>
              <c:f>'Question 14'!$B$3</c:f>
              <c:strCache>
                <c:ptCount val="1"/>
                <c:pt idx="0">
                  <c:v>pct</c:v>
                </c:pt>
              </c:strCache>
            </c:strRef>
          </c:tx>
          <c:spPr>
            <a:solidFill>
              <a:srgbClr val="9BBB59"/>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14'!$A$4:$A$13</c:f>
              <c:strCache>
                <c:ptCount val="10"/>
                <c:pt idx="0">
                  <c:v>I had more tutoring support</c:v>
                </c:pt>
                <c:pt idx="1">
                  <c:v>Those classes were offered in the morning</c:v>
                </c:pt>
                <c:pt idx="2">
                  <c:v>Those classes were offered on the weekend</c:v>
                </c:pt>
                <c:pt idx="3">
                  <c:v>Those classes were offered in-person (face-to-face)</c:v>
                </c:pt>
                <c:pt idx="4">
                  <c:v>Those classes were offered in the evening</c:v>
                </c:pt>
                <c:pt idx="5">
                  <c:v>Other (please specify)</c:v>
                </c:pt>
                <c:pt idx="6">
                  <c:v>If I had more financial resources</c:v>
                </c:pt>
                <c:pt idx="7">
                  <c:v>I wouldn't be taking additional classes no matter what</c:v>
                </c:pt>
                <c:pt idx="8">
                  <c:v>Those classes were offered online</c:v>
                </c:pt>
                <c:pt idx="9">
                  <c:v>I didn't have to work as many hours at my job(s)</c:v>
                </c:pt>
              </c:strCache>
            </c:strRef>
          </c:cat>
          <c:val>
            <c:numRef>
              <c:f>'Question 14'!$B$4:$B$13</c:f>
              <c:numCache>
                <c:formatCode>0.0%</c:formatCode>
                <c:ptCount val="10"/>
                <c:pt idx="0">
                  <c:v>5.1900000000000002E-2</c:v>
                </c:pt>
                <c:pt idx="1">
                  <c:v>7.4099999999999999E-2</c:v>
                </c:pt>
                <c:pt idx="2">
                  <c:v>7.4099999999999999E-2</c:v>
                </c:pt>
                <c:pt idx="3">
                  <c:v>7.4099999999999999E-2</c:v>
                </c:pt>
                <c:pt idx="4">
                  <c:v>0.12590000000000001</c:v>
                </c:pt>
                <c:pt idx="5">
                  <c:v>0.19259999999999999</c:v>
                </c:pt>
                <c:pt idx="6">
                  <c:v>0.2074</c:v>
                </c:pt>
                <c:pt idx="7">
                  <c:v>0.22220000000000001</c:v>
                </c:pt>
                <c:pt idx="8">
                  <c:v>0.28889999999999999</c:v>
                </c:pt>
                <c:pt idx="9">
                  <c:v>0.40739999999999998</c:v>
                </c:pt>
              </c:numCache>
            </c:numRef>
          </c:val>
          <c:extLst>
            <c:ext xmlns:c16="http://schemas.microsoft.com/office/drawing/2014/chart" uri="{C3380CC4-5D6E-409C-BE32-E72D297353CC}">
              <c16:uniqueId val="{00000000-44E5-D842-B5D3-ED9863B71A29}"/>
            </c:ext>
          </c:extLst>
        </c:ser>
        <c:dLbls>
          <c:showLegendKey val="0"/>
          <c:showVal val="0"/>
          <c:showCatName val="0"/>
          <c:showSerName val="0"/>
          <c:showPercent val="0"/>
          <c:showBubbleSize val="0"/>
        </c:dLbls>
        <c:gapWidth val="173"/>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200" b="0">
          <a:solidFill>
            <a:schemeClr val="tx1"/>
          </a:solidFill>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'Question 18'!$C$14</c:f>
              <c:strCache>
                <c:ptCount val="1"/>
                <c:pt idx="0">
                  <c:v>% Agree or Strongly Agree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18'!$A$15:$A$20</c:f>
              <c:strCache>
                <c:ptCount val="6"/>
                <c:pt idx="0">
                  <c:v>I know which classes I need to take to complete my educational goal at CHC.</c:v>
                </c:pt>
                <c:pt idx="1">
                  <c:v>I was able to get into all of the classes I wanted to take this semester</c:v>
                </c:pt>
                <c:pt idx="2">
                  <c:v>I have access to a computer when needed</c:v>
                </c:pt>
                <c:pt idx="3">
                  <c:v>I have access to the necessary software when needed</c:v>
                </c:pt>
                <c:pt idx="4">
                  <c:v>I am able to communicate effectively with my instructors online</c:v>
                </c:pt>
                <c:pt idx="5">
                  <c:v>If a friend or family member was considering college, I would recommend they attend CHC</c:v>
                </c:pt>
              </c:strCache>
            </c:strRef>
          </c:cat>
          <c:val>
            <c:numRef>
              <c:f>'Question 18'!$C$15:$C$20</c:f>
              <c:numCache>
                <c:formatCode>0.0%</c:formatCode>
                <c:ptCount val="6"/>
                <c:pt idx="0">
                  <c:v>0.93669999999999998</c:v>
                </c:pt>
                <c:pt idx="1">
                  <c:v>0.83099999999999996</c:v>
                </c:pt>
                <c:pt idx="2">
                  <c:v>0.9930000000000001</c:v>
                </c:pt>
                <c:pt idx="3">
                  <c:v>0.9648000000000001</c:v>
                </c:pt>
                <c:pt idx="4">
                  <c:v>0.94369999999999998</c:v>
                </c:pt>
                <c:pt idx="5">
                  <c:v>0.9648000000000001</c:v>
                </c:pt>
              </c:numCache>
            </c:numRef>
          </c:val>
          <c:extLst>
            <c:ext xmlns:c16="http://schemas.microsoft.com/office/drawing/2014/chart" uri="{C3380CC4-5D6E-409C-BE32-E72D297353CC}">
              <c16:uniqueId val="{00000000-7272-CE48-BADB-DD5531E1708F}"/>
            </c:ext>
          </c:extLst>
        </c:ser>
        <c:ser>
          <c:idx val="1"/>
          <c:order val="1"/>
          <c:tx>
            <c:strRef>
              <c:f>'Question 18'!$D$14</c:f>
              <c:strCache>
                <c:ptCount val="1"/>
                <c:pt idx="0">
                  <c:v>% Disagree or Strongly Disagree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18'!$A$15:$A$20</c:f>
              <c:strCache>
                <c:ptCount val="6"/>
                <c:pt idx="0">
                  <c:v>I know which classes I need to take to complete my educational goal at CHC.</c:v>
                </c:pt>
                <c:pt idx="1">
                  <c:v>I was able to get into all of the classes I wanted to take this semester</c:v>
                </c:pt>
                <c:pt idx="2">
                  <c:v>I have access to a computer when needed</c:v>
                </c:pt>
                <c:pt idx="3">
                  <c:v>I have access to the necessary software when needed</c:v>
                </c:pt>
                <c:pt idx="4">
                  <c:v>I am able to communicate effectively with my instructors online</c:v>
                </c:pt>
                <c:pt idx="5">
                  <c:v>If a friend or family member was considering college, I would recommend they attend CHC</c:v>
                </c:pt>
              </c:strCache>
            </c:strRef>
          </c:cat>
          <c:val>
            <c:numRef>
              <c:f>'Question 18'!$D$15:$D$20</c:f>
              <c:numCache>
                <c:formatCode>0.0%</c:formatCode>
                <c:ptCount val="6"/>
                <c:pt idx="0">
                  <c:v>6.3300000000000023E-2</c:v>
                </c:pt>
                <c:pt idx="1">
                  <c:v>0.16900000000000004</c:v>
                </c:pt>
                <c:pt idx="2">
                  <c:v>6.9999999999998952E-3</c:v>
                </c:pt>
                <c:pt idx="3">
                  <c:v>3.5199999999999898E-2</c:v>
                </c:pt>
                <c:pt idx="4">
                  <c:v>5.6300000000000017E-2</c:v>
                </c:pt>
                <c:pt idx="5">
                  <c:v>3.5199999999999898E-2</c:v>
                </c:pt>
              </c:numCache>
            </c:numRef>
          </c:val>
          <c:extLst>
            <c:ext xmlns:c16="http://schemas.microsoft.com/office/drawing/2014/chart" uri="{C3380CC4-5D6E-409C-BE32-E72D297353CC}">
              <c16:uniqueId val="{00000001-7272-CE48-BADB-DD5531E1708F}"/>
            </c:ext>
          </c:extLst>
        </c:ser>
        <c:dLbls>
          <c:showLegendKey val="0"/>
          <c:showVal val="0"/>
          <c:showCatName val="0"/>
          <c:showSerName val="0"/>
          <c:showPercent val="0"/>
          <c:showBubbleSize val="0"/>
        </c:dLbls>
        <c:gapWidth val="73"/>
        <c:overlap val="100"/>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85135152"/>
        <c:crosses val="autoZero"/>
        <c:auto val="1"/>
        <c:lblAlgn val="ctr"/>
        <c:lblOffset val="100"/>
        <c:noMultiLvlLbl val="0"/>
      </c:catAx>
      <c:valAx>
        <c:axId val="138513515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905560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b="0">
          <a:solidFill>
            <a:schemeClr val="tx1"/>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'Question 19'!$B$3</c:f>
              <c:strCache>
                <c:ptCount val="1"/>
                <c:pt idx="0">
                  <c:v>pct</c:v>
                </c:pt>
              </c:strCache>
            </c:strRef>
          </c:tx>
          <c:spPr>
            <a:solidFill>
              <a:srgbClr val="9BBB59"/>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19'!$A$4:$A$12</c:f>
              <c:strCache>
                <c:ptCount val="9"/>
                <c:pt idx="0">
                  <c:v>Other (please specify)</c:v>
                </c:pt>
                <c:pt idx="1">
                  <c:v>Better computer access</c:v>
                </c:pt>
                <c:pt idx="2">
                  <c:v>Better internet access from home</c:v>
                </c:pt>
                <c:pt idx="3">
                  <c:v>A related support class is required (Co-requisite)</c:v>
                </c:pt>
                <c:pt idx="4">
                  <c:v>More connection to my classmates</c:v>
                </c:pt>
                <c:pt idx="5">
                  <c:v>More time with the instructor</c:v>
                </c:pt>
                <c:pt idx="6">
                  <c:v>Drop-in tutoring</c:v>
                </c:pt>
                <c:pt idx="7">
                  <c:v>Organized (or facilitated) study groups</c:v>
                </c:pt>
                <c:pt idx="8">
                  <c:v>More online tutorials on class materials</c:v>
                </c:pt>
              </c:strCache>
            </c:strRef>
          </c:cat>
          <c:val>
            <c:numRef>
              <c:f>'Question 19'!$B$4:$B$12</c:f>
              <c:numCache>
                <c:formatCode>0.0%</c:formatCode>
                <c:ptCount val="9"/>
                <c:pt idx="0">
                  <c:v>0.1022</c:v>
                </c:pt>
                <c:pt idx="1">
                  <c:v>6.5700000000000008E-2</c:v>
                </c:pt>
                <c:pt idx="2">
                  <c:v>0.1022</c:v>
                </c:pt>
                <c:pt idx="3">
                  <c:v>0.2117</c:v>
                </c:pt>
                <c:pt idx="4">
                  <c:v>0.30659999999999998</c:v>
                </c:pt>
                <c:pt idx="5">
                  <c:v>0.30659999999999998</c:v>
                </c:pt>
                <c:pt idx="6">
                  <c:v>0.39419999999999999</c:v>
                </c:pt>
                <c:pt idx="7">
                  <c:v>0.53280000000000005</c:v>
                </c:pt>
                <c:pt idx="8">
                  <c:v>0.54010000000000002</c:v>
                </c:pt>
              </c:numCache>
            </c:numRef>
          </c:val>
          <c:extLst>
            <c:ext xmlns:c16="http://schemas.microsoft.com/office/drawing/2014/chart" uri="{C3380CC4-5D6E-409C-BE32-E72D297353CC}">
              <c16:uniqueId val="{00000000-182F-344F-A328-AD78E11310C2}"/>
            </c:ext>
          </c:extLst>
        </c:ser>
        <c:dLbls>
          <c:showLegendKey val="0"/>
          <c:showVal val="0"/>
          <c:showCatName val="0"/>
          <c:showSerName val="0"/>
          <c:showPercent val="0"/>
          <c:showBubbleSize val="0"/>
        </c:dLbls>
        <c:gapWidth val="173"/>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200" b="0">
          <a:solidFill>
            <a:schemeClr val="tx1"/>
          </a:solidFill>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'Question 20'!$B$3</c:f>
              <c:strCache>
                <c:ptCount val="1"/>
                <c:pt idx="0">
                  <c:v>pct</c:v>
                </c:pt>
              </c:strCache>
            </c:strRef>
          </c:tx>
          <c:spPr>
            <a:solidFill>
              <a:srgbClr val="9BBB59"/>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20'!$A$4:$A$12</c:f>
              <c:strCache>
                <c:ptCount val="9"/>
                <c:pt idx="0">
                  <c:v>Other (please specify)</c:v>
                </c:pt>
                <c:pt idx="1">
                  <c:v>Better internet access from home</c:v>
                </c:pt>
                <c:pt idx="2">
                  <c:v>Better computer access</c:v>
                </c:pt>
                <c:pt idx="3">
                  <c:v>A related support class is required 
(Co-requisite)</c:v>
                </c:pt>
                <c:pt idx="4">
                  <c:v>Drop-in tutoring</c:v>
                </c:pt>
                <c:pt idx="5">
                  <c:v>More connection to my classmates</c:v>
                </c:pt>
                <c:pt idx="6">
                  <c:v>More time with the instructor</c:v>
                </c:pt>
                <c:pt idx="7">
                  <c:v>Organized (or facilitated) study groups</c:v>
                </c:pt>
                <c:pt idx="8">
                  <c:v>More online tutorials on class materials</c:v>
                </c:pt>
              </c:strCache>
            </c:strRef>
          </c:cat>
          <c:val>
            <c:numRef>
              <c:f>'Question 20'!$B$4:$B$12</c:f>
              <c:numCache>
                <c:formatCode>0.0%</c:formatCode>
                <c:ptCount val="9"/>
                <c:pt idx="0">
                  <c:v>0.1145</c:v>
                </c:pt>
                <c:pt idx="1">
                  <c:v>4.58E-2</c:v>
                </c:pt>
                <c:pt idx="2">
                  <c:v>8.4000000000000005E-2</c:v>
                </c:pt>
                <c:pt idx="3">
                  <c:v>0.1603</c:v>
                </c:pt>
                <c:pt idx="4">
                  <c:v>0.29010000000000002</c:v>
                </c:pt>
                <c:pt idx="5">
                  <c:v>0.3206</c:v>
                </c:pt>
                <c:pt idx="6">
                  <c:v>0.3206</c:v>
                </c:pt>
                <c:pt idx="7">
                  <c:v>0.34350000000000003</c:v>
                </c:pt>
                <c:pt idx="8">
                  <c:v>0.38929999999999998</c:v>
                </c:pt>
              </c:numCache>
            </c:numRef>
          </c:val>
          <c:extLst>
            <c:ext xmlns:c16="http://schemas.microsoft.com/office/drawing/2014/chart" uri="{C3380CC4-5D6E-409C-BE32-E72D297353CC}">
              <c16:uniqueId val="{00000000-3255-3A45-A98E-DDE32390B864}"/>
            </c:ext>
          </c:extLst>
        </c:ser>
        <c:dLbls>
          <c:showLegendKey val="0"/>
          <c:showVal val="0"/>
          <c:showCatName val="0"/>
          <c:showSerName val="0"/>
          <c:showPercent val="0"/>
          <c:showBubbleSize val="0"/>
        </c:dLbls>
        <c:gapWidth val="170"/>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400" b="0">
          <a:solidFill>
            <a:schemeClr val="tx1"/>
          </a:solidFill>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'Question 27'!$A$2</c:f>
          <c:strCache>
            <c:ptCount val="1"/>
            <c:pt idx="0">
              <c:v>CHC: How would you rate the following regarding online teaching? n=29</c:v>
            </c:pt>
          </c:strCache>
        </c:strRef>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'Question 27'!$C$10</c:f>
              <c:strCache>
                <c:ptCount val="1"/>
                <c:pt idx="0">
                  <c:v>% Good or Excellent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27'!$A$11:$A$14</c:f>
              <c:strCache>
                <c:ptCount val="4"/>
                <c:pt idx="0">
                  <c:v>Technology for teaching online</c:v>
                </c:pt>
                <c:pt idx="1">
                  <c:v>Technology for communicating with students</c:v>
                </c:pt>
                <c:pt idx="2">
                  <c:v>Technical support for using online teaching tools (i.e. internet issues, hardware/software troubleshooting, etc)</c:v>
                </c:pt>
                <c:pt idx="3">
                  <c:v>Training for using online teaching tools</c:v>
                </c:pt>
              </c:strCache>
            </c:strRef>
          </c:cat>
          <c:val>
            <c:numRef>
              <c:f>'Question 27'!$C$11:$C$14</c:f>
              <c:numCache>
                <c:formatCode>0.0%</c:formatCode>
                <c:ptCount val="4"/>
                <c:pt idx="0">
                  <c:v>0.79309999999999992</c:v>
                </c:pt>
                <c:pt idx="1">
                  <c:v>0.86209999999999998</c:v>
                </c:pt>
                <c:pt idx="2">
                  <c:v>0.65510000000000002</c:v>
                </c:pt>
                <c:pt idx="3">
                  <c:v>0.79310000000000003</c:v>
                </c:pt>
              </c:numCache>
            </c:numRef>
          </c:val>
          <c:extLst>
            <c:ext xmlns:c16="http://schemas.microsoft.com/office/drawing/2014/chart" uri="{C3380CC4-5D6E-409C-BE32-E72D297353CC}">
              <c16:uniqueId val="{00000000-A5B0-2643-B0A2-29747A971F03}"/>
            </c:ext>
          </c:extLst>
        </c:ser>
        <c:ser>
          <c:idx val="1"/>
          <c:order val="1"/>
          <c:tx>
            <c:strRef>
              <c:f>'Question 27'!$D$10</c:f>
              <c:strCache>
                <c:ptCount val="1"/>
                <c:pt idx="0">
                  <c:v>% Fair or Poor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27'!$A$11:$A$14</c:f>
              <c:strCache>
                <c:ptCount val="4"/>
                <c:pt idx="0">
                  <c:v>Technology for teaching online</c:v>
                </c:pt>
                <c:pt idx="1">
                  <c:v>Technology for communicating with students</c:v>
                </c:pt>
                <c:pt idx="2">
                  <c:v>Technical support for using online teaching tools (i.e. internet issues, hardware/software troubleshooting, etc)</c:v>
                </c:pt>
                <c:pt idx="3">
                  <c:v>Training for using online teaching tools</c:v>
                </c:pt>
              </c:strCache>
            </c:strRef>
          </c:cat>
          <c:val>
            <c:numRef>
              <c:f>'Question 27'!$D$11:$D$14</c:f>
              <c:numCache>
                <c:formatCode>0.0%</c:formatCode>
                <c:ptCount val="4"/>
                <c:pt idx="0">
                  <c:v>0.20690000000000008</c:v>
                </c:pt>
                <c:pt idx="1">
                  <c:v>0.13790000000000002</c:v>
                </c:pt>
                <c:pt idx="2">
                  <c:v>0.34489999999999998</c:v>
                </c:pt>
                <c:pt idx="3">
                  <c:v>0.20689999999999997</c:v>
                </c:pt>
              </c:numCache>
            </c:numRef>
          </c:val>
          <c:extLst>
            <c:ext xmlns:c16="http://schemas.microsoft.com/office/drawing/2014/chart" uri="{C3380CC4-5D6E-409C-BE32-E72D297353CC}">
              <c16:uniqueId val="{00000001-A5B0-2643-B0A2-29747A971F03}"/>
            </c:ext>
          </c:extLst>
        </c:ser>
        <c:dLbls>
          <c:showLegendKey val="0"/>
          <c:showVal val="0"/>
          <c:showCatName val="0"/>
          <c:showSerName val="0"/>
          <c:showPercent val="0"/>
          <c:showBubbleSize val="0"/>
        </c:dLbls>
        <c:gapWidth val="173"/>
        <c:overlap val="100"/>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85135152"/>
        <c:crosses val="autoZero"/>
        <c:auto val="1"/>
        <c:lblAlgn val="ctr"/>
        <c:lblOffset val="100"/>
        <c:noMultiLvlLbl val="0"/>
      </c:catAx>
      <c:valAx>
        <c:axId val="138513515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905560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400" b="0">
          <a:solidFill>
            <a:schemeClr val="tx1"/>
          </a:solidFill>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dirty="0"/>
              <a:t>CHC: Indicate how strongly you agree or disagree with the following statements: </a:t>
            </a:r>
            <a:r>
              <a:rPr lang="en-US" i="1" dirty="0"/>
              <a:t>n=35</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'Question 30'!$C$14</c:f>
              <c:strCache>
                <c:ptCount val="1"/>
                <c:pt idx="0">
                  <c:v>% Agree or Stongly Agree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30'!$A$15:$A$18</c:f>
              <c:strCache>
                <c:ptCount val="4"/>
                <c:pt idx="0">
                  <c:v>If students wish to take 15 units, they can take the courses they need in a convenient schedule.</c:v>
                </c:pt>
                <c:pt idx="1">
                  <c:v>The two Colleges cooperate to develop "student-centered" course schedules.</c:v>
                </c:pt>
                <c:pt idx="2">
                  <c:v>The two Colleges' course schedules often conflict with one another.</c:v>
                </c:pt>
                <c:pt idx="3">
                  <c:v>Students could complete their educational goals more quickly if the two Colleges better coordinated their course schedules.</c:v>
                </c:pt>
              </c:strCache>
            </c:strRef>
          </c:cat>
          <c:val>
            <c:numRef>
              <c:f>'Question 30'!$C$15:$C$18</c:f>
              <c:numCache>
                <c:formatCode>0.0%</c:formatCode>
                <c:ptCount val="4"/>
                <c:pt idx="0">
                  <c:v>0.48569999999999997</c:v>
                </c:pt>
                <c:pt idx="1">
                  <c:v>0.2</c:v>
                </c:pt>
                <c:pt idx="2">
                  <c:v>0.31430000000000002</c:v>
                </c:pt>
                <c:pt idx="3">
                  <c:v>0.71429999999999993</c:v>
                </c:pt>
              </c:numCache>
            </c:numRef>
          </c:val>
          <c:extLst>
            <c:ext xmlns:c16="http://schemas.microsoft.com/office/drawing/2014/chart" uri="{C3380CC4-5D6E-409C-BE32-E72D297353CC}">
              <c16:uniqueId val="{00000000-5D56-394C-B9AD-44E40313B2C1}"/>
            </c:ext>
          </c:extLst>
        </c:ser>
        <c:ser>
          <c:idx val="1"/>
          <c:order val="1"/>
          <c:tx>
            <c:strRef>
              <c:f>'Question 30'!$D$14</c:f>
              <c:strCache>
                <c:ptCount val="1"/>
                <c:pt idx="0">
                  <c:v>% Disagree or Strongly Disagree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30'!$A$15:$A$18</c:f>
              <c:strCache>
                <c:ptCount val="4"/>
                <c:pt idx="0">
                  <c:v>If students wish to take 15 units, they can take the courses they need in a convenient schedule.</c:v>
                </c:pt>
                <c:pt idx="1">
                  <c:v>The two Colleges cooperate to develop "student-centered" course schedules.</c:v>
                </c:pt>
                <c:pt idx="2">
                  <c:v>The two Colleges' course schedules often conflict with one another.</c:v>
                </c:pt>
                <c:pt idx="3">
                  <c:v>Students could complete their educational goals more quickly if the two Colleges better coordinated their course schedules.</c:v>
                </c:pt>
              </c:strCache>
            </c:strRef>
          </c:cat>
          <c:val>
            <c:numRef>
              <c:f>'Question 30'!$D$15:$D$18</c:f>
              <c:numCache>
                <c:formatCode>0.0%</c:formatCode>
                <c:ptCount val="4"/>
                <c:pt idx="0">
                  <c:v>0.25719999999999998</c:v>
                </c:pt>
                <c:pt idx="1">
                  <c:v>0.57150000000000001</c:v>
                </c:pt>
                <c:pt idx="2">
                  <c:v>0.1143</c:v>
                </c:pt>
                <c:pt idx="3">
                  <c:v>8.5699999999999998E-2</c:v>
                </c:pt>
              </c:numCache>
            </c:numRef>
          </c:val>
          <c:extLst>
            <c:ext xmlns:c16="http://schemas.microsoft.com/office/drawing/2014/chart" uri="{C3380CC4-5D6E-409C-BE32-E72D297353CC}">
              <c16:uniqueId val="{00000001-5D56-394C-B9AD-44E40313B2C1}"/>
            </c:ext>
          </c:extLst>
        </c:ser>
        <c:ser>
          <c:idx val="2"/>
          <c:order val="2"/>
          <c:tx>
            <c:strRef>
              <c:f>'Question 30'!$E$14</c:f>
              <c:strCache>
                <c:ptCount val="1"/>
                <c:pt idx="0">
                  <c:v>Don't Know</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30'!$A$15:$A$18</c:f>
              <c:strCache>
                <c:ptCount val="4"/>
                <c:pt idx="0">
                  <c:v>If students wish to take 15 units, they can take the courses they need in a convenient schedule.</c:v>
                </c:pt>
                <c:pt idx="1">
                  <c:v>The two Colleges cooperate to develop "student-centered" course schedules.</c:v>
                </c:pt>
                <c:pt idx="2">
                  <c:v>The two Colleges' course schedules often conflict with one another.</c:v>
                </c:pt>
                <c:pt idx="3">
                  <c:v>Students could complete their educational goals more quickly if the two Colleges better coordinated their course schedules.</c:v>
                </c:pt>
              </c:strCache>
            </c:strRef>
          </c:cat>
          <c:val>
            <c:numRef>
              <c:f>'Question 30'!$E$15:$E$18</c:f>
              <c:numCache>
                <c:formatCode>0.0%</c:formatCode>
                <c:ptCount val="4"/>
                <c:pt idx="0">
                  <c:v>0.2571</c:v>
                </c:pt>
                <c:pt idx="1">
                  <c:v>0.2286</c:v>
                </c:pt>
                <c:pt idx="2">
                  <c:v>0.57140000000000002</c:v>
                </c:pt>
                <c:pt idx="3">
                  <c:v>0.2</c:v>
                </c:pt>
              </c:numCache>
            </c:numRef>
          </c:val>
          <c:extLst>
            <c:ext xmlns:c16="http://schemas.microsoft.com/office/drawing/2014/chart" uri="{C3380CC4-5D6E-409C-BE32-E72D297353CC}">
              <c16:uniqueId val="{00000002-5D56-394C-B9AD-44E40313B2C1}"/>
            </c:ext>
          </c:extLst>
        </c:ser>
        <c:dLbls>
          <c:showLegendKey val="0"/>
          <c:showVal val="0"/>
          <c:showCatName val="0"/>
          <c:showSerName val="0"/>
          <c:showPercent val="0"/>
          <c:showBubbleSize val="0"/>
        </c:dLbls>
        <c:gapWidth val="173"/>
        <c:overlap val="100"/>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85135152"/>
        <c:crosses val="autoZero"/>
        <c:auto val="1"/>
        <c:lblAlgn val="ctr"/>
        <c:lblOffset val="100"/>
        <c:noMultiLvlLbl val="0"/>
      </c:catAx>
      <c:valAx>
        <c:axId val="138513515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905560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400" b="0">
          <a:solidFill>
            <a:schemeClr val="tx1"/>
          </a:solidFill>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CHC: Indicate how strongly you agree or disagree with the following statements: n=34</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'Question 33'!$C$11</c:f>
              <c:strCache>
                <c:ptCount val="1"/>
                <c:pt idx="0">
                  <c:v>Agree or Disagree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33'!$A$12:$A$14</c:f>
              <c:strCache>
                <c:ptCount val="3"/>
                <c:pt idx="0">
                  <c:v>Informative data and evidence to help me be effective in my job is easily available.</c:v>
                </c:pt>
                <c:pt idx="1">
                  <c:v>Information and communication about college/district activities is sufficient for me to be effective in my job.</c:v>
                </c:pt>
                <c:pt idx="2">
                  <c:v>Information and communication about college/district activities is sufficient for me to be an informed member of the college/district community.</c:v>
                </c:pt>
              </c:strCache>
            </c:strRef>
          </c:cat>
          <c:val>
            <c:numRef>
              <c:f>'Question 33'!$C$12:$C$14</c:f>
              <c:numCache>
                <c:formatCode>0.0%</c:formatCode>
                <c:ptCount val="3"/>
                <c:pt idx="0">
                  <c:v>0.61759999999999993</c:v>
                </c:pt>
                <c:pt idx="1">
                  <c:v>0.61770000000000003</c:v>
                </c:pt>
                <c:pt idx="2">
                  <c:v>0.55879999999999996</c:v>
                </c:pt>
              </c:numCache>
            </c:numRef>
          </c:val>
          <c:extLst>
            <c:ext xmlns:c16="http://schemas.microsoft.com/office/drawing/2014/chart" uri="{C3380CC4-5D6E-409C-BE32-E72D297353CC}">
              <c16:uniqueId val="{00000000-5161-C144-B5BF-40762F178A90}"/>
            </c:ext>
          </c:extLst>
        </c:ser>
        <c:ser>
          <c:idx val="1"/>
          <c:order val="1"/>
          <c:tx>
            <c:strRef>
              <c:f>'Question 33'!$D$11</c:f>
              <c:strCache>
                <c:ptCount val="1"/>
                <c:pt idx="0">
                  <c:v>Disagree or Strongly Disagree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33'!$A$12:$A$14</c:f>
              <c:strCache>
                <c:ptCount val="3"/>
                <c:pt idx="0">
                  <c:v>Informative data and evidence to help me be effective in my job is easily available.</c:v>
                </c:pt>
                <c:pt idx="1">
                  <c:v>Information and communication about college/district activities is sufficient for me to be effective in my job.</c:v>
                </c:pt>
                <c:pt idx="2">
                  <c:v>Information and communication about college/district activities is sufficient for me to be an informed member of the college/district community.</c:v>
                </c:pt>
              </c:strCache>
            </c:strRef>
          </c:cat>
          <c:val>
            <c:numRef>
              <c:f>'Question 33'!$D$12:$D$14</c:f>
              <c:numCache>
                <c:formatCode>0.0%</c:formatCode>
                <c:ptCount val="3"/>
                <c:pt idx="0">
                  <c:v>0.23530000000000001</c:v>
                </c:pt>
                <c:pt idx="1">
                  <c:v>0.35289999999999999</c:v>
                </c:pt>
                <c:pt idx="2">
                  <c:v>0.35289999999999999</c:v>
                </c:pt>
              </c:numCache>
            </c:numRef>
          </c:val>
          <c:extLst>
            <c:ext xmlns:c16="http://schemas.microsoft.com/office/drawing/2014/chart" uri="{C3380CC4-5D6E-409C-BE32-E72D297353CC}">
              <c16:uniqueId val="{00000001-5161-C144-B5BF-40762F178A90}"/>
            </c:ext>
          </c:extLst>
        </c:ser>
        <c:ser>
          <c:idx val="2"/>
          <c:order val="2"/>
          <c:tx>
            <c:strRef>
              <c:f>'Question 33'!$E$11</c:f>
              <c:strCache>
                <c:ptCount val="1"/>
                <c:pt idx="0">
                  <c:v>Don't Know</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5161-C144-B5BF-40762F178A90}"/>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33'!$A$12:$A$14</c:f>
              <c:strCache>
                <c:ptCount val="3"/>
                <c:pt idx="0">
                  <c:v>Informative data and evidence to help me be effective in my job is easily available.</c:v>
                </c:pt>
                <c:pt idx="1">
                  <c:v>Information and communication about college/district activities is sufficient for me to be effective in my job.</c:v>
                </c:pt>
                <c:pt idx="2">
                  <c:v>Information and communication about college/district activities is sufficient for me to be an informed member of the college/district community.</c:v>
                </c:pt>
              </c:strCache>
            </c:strRef>
          </c:cat>
          <c:val>
            <c:numRef>
              <c:f>'Question 33'!$E$12:$E$14</c:f>
              <c:numCache>
                <c:formatCode>0.0%</c:formatCode>
                <c:ptCount val="3"/>
                <c:pt idx="0">
                  <c:v>0.14710000000000001</c:v>
                </c:pt>
                <c:pt idx="1">
                  <c:v>2.9399999999999999E-2</c:v>
                </c:pt>
                <c:pt idx="2">
                  <c:v>8.8200000000000001E-2</c:v>
                </c:pt>
              </c:numCache>
            </c:numRef>
          </c:val>
          <c:extLst>
            <c:ext xmlns:c16="http://schemas.microsoft.com/office/drawing/2014/chart" uri="{C3380CC4-5D6E-409C-BE32-E72D297353CC}">
              <c16:uniqueId val="{00000003-5161-C144-B5BF-40762F178A90}"/>
            </c:ext>
          </c:extLst>
        </c:ser>
        <c:dLbls>
          <c:showLegendKey val="0"/>
          <c:showVal val="0"/>
          <c:showCatName val="0"/>
          <c:showSerName val="0"/>
          <c:showPercent val="0"/>
          <c:showBubbleSize val="0"/>
        </c:dLbls>
        <c:gapWidth val="174"/>
        <c:overlap val="100"/>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85135152"/>
        <c:crosses val="autoZero"/>
        <c:auto val="1"/>
        <c:lblAlgn val="ctr"/>
        <c:lblOffset val="100"/>
        <c:noMultiLvlLbl val="0"/>
      </c:catAx>
      <c:valAx>
        <c:axId val="138513515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905560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400" b="0">
          <a:solidFill>
            <a:schemeClr val="tx1"/>
          </a:solidFill>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dirty="0"/>
              <a:t>How well does CHC meet your technology needs? </a:t>
            </a:r>
          </a:p>
          <a:p>
            <a:pPr>
              <a:defRPr/>
            </a:pPr>
            <a:r>
              <a:rPr lang="en-US" dirty="0"/>
              <a:t>Consider software, hardware devices </a:t>
            </a:r>
          </a:p>
          <a:p>
            <a:pPr>
              <a:defRPr/>
            </a:pPr>
            <a:r>
              <a:rPr lang="en-US" dirty="0"/>
              <a:t>(laptop, PC, tablet, internet access, systems, apps, etc.)  n=165</a:t>
            </a:r>
          </a:p>
        </c:rich>
      </c:tx>
      <c:overlay val="0"/>
      <c:spPr>
        <a:noFill/>
        <a:ln>
          <a:noFill/>
        </a:ln>
        <a:effectLst/>
      </c:spPr>
    </c:title>
    <c:autoTitleDeleted val="0"/>
    <c:plotArea>
      <c:layout/>
      <c:barChart>
        <c:barDir val="col"/>
        <c:grouping val="clustered"/>
        <c:varyColors val="0"/>
        <c:ser>
          <c:idx val="0"/>
          <c:order val="0"/>
          <c:tx>
            <c:strRef>
              <c:f>'Question 35'!$B$3</c:f>
              <c:strCache>
                <c:ptCount val="1"/>
                <c:pt idx="0">
                  <c:v>Responses</c:v>
                </c:pt>
              </c:strCache>
            </c:strRef>
          </c:tx>
          <c:spPr>
            <a:solidFill>
              <a:srgbClr val="9BBB59"/>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35'!$A$4:$A$7</c:f>
              <c:strCache>
                <c:ptCount val="4"/>
                <c:pt idx="0">
                  <c:v>Extremely Well</c:v>
                </c:pt>
                <c:pt idx="1">
                  <c:v>Moderately Well</c:v>
                </c:pt>
                <c:pt idx="2">
                  <c:v>Slightly Well</c:v>
                </c:pt>
                <c:pt idx="3">
                  <c:v>Not Well At All</c:v>
                </c:pt>
              </c:strCache>
            </c:strRef>
          </c:cat>
          <c:val>
            <c:numRef>
              <c:f>'Question 35'!$B$4:$B$7</c:f>
              <c:numCache>
                <c:formatCode>0.0%</c:formatCode>
                <c:ptCount val="4"/>
                <c:pt idx="0">
                  <c:v>0.42420000000000002</c:v>
                </c:pt>
                <c:pt idx="1">
                  <c:v>0.4667</c:v>
                </c:pt>
                <c:pt idx="2">
                  <c:v>9.6999999999999989E-2</c:v>
                </c:pt>
                <c:pt idx="3">
                  <c:v>1.21E-2</c:v>
                </c:pt>
              </c:numCache>
            </c:numRef>
          </c:val>
          <c:extLst>
            <c:ext xmlns:c16="http://schemas.microsoft.com/office/drawing/2014/chart" uri="{C3380CC4-5D6E-409C-BE32-E72D297353CC}">
              <c16:uniqueId val="{00000000-2929-BC44-9909-3A68B39F7494}"/>
            </c:ext>
          </c:extLst>
        </c:ser>
        <c:dLbls>
          <c:showLegendKey val="0"/>
          <c:showVal val="0"/>
          <c:showCatName val="0"/>
          <c:showSerName val="0"/>
          <c:showPercent val="0"/>
          <c:showBubbleSize val="0"/>
        </c:dLbls>
        <c:gapWidth val="173"/>
        <c:overlap val="-8"/>
        <c:axId val="905560608"/>
        <c:axId val="1385135152"/>
      </c:barChart>
      <c:catAx>
        <c:axId val="9055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400" b="0">
          <a:solidFill>
            <a:schemeClr val="tx1"/>
          </a:solidFill>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Select the top 4 areas that you believe are the greatest strengths of CHC overall:</a:t>
            </a:r>
          </a:p>
        </c:rich>
      </c:tx>
      <c:overlay val="0"/>
      <c:spPr>
        <a:noFill/>
        <a:ln>
          <a:noFill/>
        </a:ln>
        <a:effectLst/>
      </c:spPr>
    </c:title>
    <c:autoTitleDeleted val="0"/>
    <c:plotArea>
      <c:layout/>
      <c:barChart>
        <c:barDir val="bar"/>
        <c:grouping val="clustered"/>
        <c:varyColors val="0"/>
        <c:ser>
          <c:idx val="0"/>
          <c:order val="0"/>
          <c:tx>
            <c:strRef>
              <c:f>'Question 38'!$D$2</c:f>
              <c:strCache>
                <c:ptCount val="1"/>
                <c:pt idx="0">
                  <c:v>Students n=123</c:v>
                </c:pt>
              </c:strCache>
            </c:strRef>
          </c:tx>
          <c:spPr>
            <a:solidFill>
              <a:schemeClr val="accent1"/>
            </a:solidFill>
            <a:ln>
              <a:noFill/>
            </a:ln>
            <a:effectLst/>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38'!$A$4:$A$15</c:f>
              <c:strCache>
                <c:ptCount val="12"/>
                <c:pt idx="0">
                  <c:v>Wayfinding / signage</c:v>
                </c:pt>
                <c:pt idx="1">
                  <c:v>Other (please specify)</c:v>
                </c:pt>
                <c:pt idx="2">
                  <c:v>Social support with peers / colleagues</c:v>
                </c:pt>
                <c:pt idx="3">
                  <c:v>Parking</c:v>
                </c:pt>
                <c:pt idx="4">
                  <c:v>Campus life (activities and clubs)</c:v>
                </c:pt>
                <c:pt idx="5">
                  <c:v>Collaborative workspaces</c:v>
                </c:pt>
                <c:pt idx="6">
                  <c:v>Support services (personal / mental health counseling)</c:v>
                </c:pt>
                <c:pt idx="7">
                  <c:v>Auxiliary Services 
(e.g., library, food, ﬁtness, child-care facilities)</c:v>
                </c:pt>
                <c:pt idx="8">
                  <c:v>Campus safety and security</c:v>
                </c:pt>
                <c:pt idx="9">
                  <c:v>User-friendly information access (website, etc.)</c:v>
                </c:pt>
                <c:pt idx="10">
                  <c:v>Modern, well-maintained facilities</c:v>
                </c:pt>
                <c:pt idx="11">
                  <c:v>Campus appearance</c:v>
                </c:pt>
              </c:strCache>
            </c:strRef>
          </c:cat>
          <c:val>
            <c:numRef>
              <c:f>'Question 38'!$D$4:$D$15</c:f>
              <c:numCache>
                <c:formatCode>0.0%</c:formatCode>
                <c:ptCount val="12"/>
                <c:pt idx="0">
                  <c:v>7.3170731707317069E-2</c:v>
                </c:pt>
                <c:pt idx="1">
                  <c:v>8.943089430894309E-2</c:v>
                </c:pt>
                <c:pt idx="2">
                  <c:v>0.2032520325203252</c:v>
                </c:pt>
                <c:pt idx="3">
                  <c:v>0.21138211382113822</c:v>
                </c:pt>
                <c:pt idx="4">
                  <c:v>0.23577235772357724</c:v>
                </c:pt>
                <c:pt idx="5">
                  <c:v>0.26016260162601629</c:v>
                </c:pt>
                <c:pt idx="6">
                  <c:v>0.34959349593495936</c:v>
                </c:pt>
                <c:pt idx="7">
                  <c:v>0.34959349593495936</c:v>
                </c:pt>
                <c:pt idx="8">
                  <c:v>0.35772357723577236</c:v>
                </c:pt>
                <c:pt idx="9">
                  <c:v>0.43902439024390244</c:v>
                </c:pt>
                <c:pt idx="10">
                  <c:v>0.49593495934959347</c:v>
                </c:pt>
                <c:pt idx="11">
                  <c:v>0.71544715447154472</c:v>
                </c:pt>
              </c:numCache>
            </c:numRef>
          </c:val>
          <c:extLst>
            <c:ext xmlns:c16="http://schemas.microsoft.com/office/drawing/2014/chart" uri="{C3380CC4-5D6E-409C-BE32-E72D297353CC}">
              <c16:uniqueId val="{00000000-3F5D-B048-BC96-E11BC72B2465}"/>
            </c:ext>
          </c:extLst>
        </c:ser>
        <c:ser>
          <c:idx val="1"/>
          <c:order val="1"/>
          <c:tx>
            <c:strRef>
              <c:f>'Question 38'!$F$2:$G$2</c:f>
              <c:strCache>
                <c:ptCount val="1"/>
                <c:pt idx="0">
                  <c:v>Non-Students n=39</c:v>
                </c:pt>
              </c:strCache>
            </c:strRef>
          </c:tx>
          <c:spPr>
            <a:solidFill>
              <a:srgbClr val="F79646"/>
            </a:solidFill>
            <a:ln>
              <a:noFill/>
            </a:ln>
            <a:effectLst/>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'Question 38'!$A$4:$A$15</c:f>
              <c:strCache>
                <c:ptCount val="12"/>
                <c:pt idx="0">
                  <c:v>Wayfinding / signage</c:v>
                </c:pt>
                <c:pt idx="1">
                  <c:v>Other (please specify)</c:v>
                </c:pt>
                <c:pt idx="2">
                  <c:v>Social support with peers / colleagues</c:v>
                </c:pt>
                <c:pt idx="3">
                  <c:v>Parking</c:v>
                </c:pt>
                <c:pt idx="4">
                  <c:v>Campus life (activities and clubs)</c:v>
                </c:pt>
                <c:pt idx="5">
                  <c:v>Collaborative workspaces</c:v>
                </c:pt>
                <c:pt idx="6">
                  <c:v>Support services (personal / mental health counseling)</c:v>
                </c:pt>
                <c:pt idx="7">
                  <c:v>Auxiliary Services 
(e.g., library, food, ﬁtness, child-care facilities)</c:v>
                </c:pt>
                <c:pt idx="8">
                  <c:v>Campus safety and security</c:v>
                </c:pt>
                <c:pt idx="9">
                  <c:v>User-friendly information access (website, etc.)</c:v>
                </c:pt>
                <c:pt idx="10">
                  <c:v>Modern, well-maintained facilities</c:v>
                </c:pt>
                <c:pt idx="11">
                  <c:v>Campus appearance</c:v>
                </c:pt>
              </c:strCache>
            </c:strRef>
          </c:cat>
          <c:val>
            <c:numRef>
              <c:f>'Question 38'!$F$4:$F$15</c:f>
              <c:numCache>
                <c:formatCode>0.0%</c:formatCode>
                <c:ptCount val="12"/>
                <c:pt idx="0">
                  <c:v>7.690000000000001E-2</c:v>
                </c:pt>
                <c:pt idx="1">
                  <c:v>0.15379999999999999</c:v>
                </c:pt>
                <c:pt idx="2">
                  <c:v>0.28210000000000002</c:v>
                </c:pt>
                <c:pt idx="3">
                  <c:v>0.15379999999999999</c:v>
                </c:pt>
                <c:pt idx="4">
                  <c:v>0.28210000000000002</c:v>
                </c:pt>
                <c:pt idx="5">
                  <c:v>7.690000000000001E-2</c:v>
                </c:pt>
                <c:pt idx="6">
                  <c:v>0.35899999999999999</c:v>
                </c:pt>
                <c:pt idx="7">
                  <c:v>0.25640000000000002</c:v>
                </c:pt>
                <c:pt idx="8">
                  <c:v>0.28210000000000002</c:v>
                </c:pt>
                <c:pt idx="9">
                  <c:v>0.12820000000000001</c:v>
                </c:pt>
                <c:pt idx="10">
                  <c:v>0.35899999999999999</c:v>
                </c:pt>
                <c:pt idx="11">
                  <c:v>0.89739999999999998</c:v>
                </c:pt>
              </c:numCache>
            </c:numRef>
          </c:val>
          <c:extLst>
            <c:ext xmlns:c16="http://schemas.microsoft.com/office/drawing/2014/chart" uri="{C3380CC4-5D6E-409C-BE32-E72D297353CC}">
              <c16:uniqueId val="{00000001-3F5D-B048-BC96-E11BC72B2465}"/>
            </c:ext>
          </c:extLst>
        </c:ser>
        <c:dLbls>
          <c:showLegendKey val="0"/>
          <c:showVal val="0"/>
          <c:showCatName val="0"/>
          <c:showSerName val="0"/>
          <c:showPercent val="0"/>
          <c:showBubbleSize val="0"/>
        </c:dLbls>
        <c:gapWidth val="63"/>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majorUnit val="0.2"/>
      </c:valAx>
      <c:spPr>
        <a:noFill/>
        <a:ln>
          <a:noFill/>
        </a:ln>
        <a:effectLst/>
      </c:spPr>
    </c:plotArea>
    <c:legend>
      <c:legendPos val="b"/>
      <c:overlay val="0"/>
    </c:legend>
    <c:plotVisOnly val="1"/>
    <c:dispBlanksAs val="gap"/>
    <c:showDLblsOverMax val="0"/>
    <c:extLst/>
  </c:chart>
  <c:spPr>
    <a:noFill/>
    <a:ln w="9525" cap="flat" cmpd="sng" algn="ctr">
      <a:noFill/>
      <a:round/>
    </a:ln>
    <a:effectLst/>
  </c:spPr>
  <c:txPr>
    <a:bodyPr/>
    <a:lstStyle/>
    <a:p>
      <a:pPr>
        <a:defRPr sz="1400" b="0">
          <a:solidFill>
            <a:schemeClr val="tx1"/>
          </a:solidFill>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'Question 39'!$A$2</c:f>
          <c:strCache>
            <c:ptCount val="1"/>
            <c:pt idx="0">
              <c:v>Select the top 4 areas among college educational programs and services that are the greatest strengths of CHC:</c:v>
            </c:pt>
          </c:strCache>
        </c:strRef>
      </c:tx>
      <c:overlay val="0"/>
      <c:spPr>
        <a:noFill/>
        <a:ln>
          <a:noFill/>
        </a:ln>
        <a:effectLst/>
      </c:spPr>
      <c:txPr>
        <a:bodyPr rot="0" vert="horz"/>
        <a:lstStyle/>
        <a:p>
          <a:pPr>
            <a:defRPr/>
          </a:pPr>
          <a:endParaRPr lang="en-US"/>
        </a:p>
      </c:txPr>
    </c:title>
    <c:autoTitleDeleted val="0"/>
    <c:plotArea>
      <c:layout/>
      <c:barChart>
        <c:barDir val="bar"/>
        <c:grouping val="clustered"/>
        <c:varyColors val="0"/>
        <c:ser>
          <c:idx val="1"/>
          <c:order val="0"/>
          <c:tx>
            <c:strRef>
              <c:f>'Question 39'!$A$22</c:f>
              <c:strCache>
                <c:ptCount val="1"/>
                <c:pt idx="0">
                  <c:v>Students n=122</c:v>
                </c:pt>
              </c:strCache>
            </c:strRef>
          </c:tx>
          <c:spPr>
            <a:solidFill>
              <a:srgbClr val="1F497D">
                <a:lumMod val="60000"/>
                <a:lumOff val="40000"/>
              </a:srgbClr>
            </a:solidFill>
            <a:ln>
              <a:noFill/>
            </a:ln>
            <a:effectLst/>
          </c:spPr>
          <c:invertIfNegative val="0"/>
          <c:dLbls>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'Question 39'!$A$4:$A$15</c:f>
              <c:strCache>
                <c:ptCount val="12"/>
                <c:pt idx="0">
                  <c:v>Other (please specify)</c:v>
                </c:pt>
                <c:pt idx="1">
                  <c:v>Support staff expertise</c:v>
                </c:pt>
                <c:pt idx="2">
                  <c:v>Technology to support teaching and learning</c:v>
                </c:pt>
                <c:pt idx="3">
                  <c:v>Faculty expertise</c:v>
                </c:pt>
                <c:pt idx="4">
                  <c:v>Current, up-to-date, relevant program content</c:v>
                </c:pt>
                <c:pt idx="5">
                  <c:v>Quality of educational programs</c:v>
                </c:pt>
                <c:pt idx="6">
                  <c:v>Support staff helpfulness / support</c:v>
                </c:pt>
                <c:pt idx="7">
                  <c:v>Admissions processes</c:v>
                </c:pt>
                <c:pt idx="8">
                  <c:v>Availability of classes</c:v>
                </c:pt>
                <c:pt idx="9">
                  <c:v>Registration processes</c:v>
                </c:pt>
                <c:pt idx="10">
                  <c:v>Tutoring and academic support services</c:v>
                </c:pt>
                <c:pt idx="11">
                  <c:v>Faculty helpfulness / support</c:v>
                </c:pt>
              </c:strCache>
            </c:strRef>
          </c:cat>
          <c:val>
            <c:numRef>
              <c:f>'Question 39'!$B$4:$B$15</c:f>
              <c:numCache>
                <c:formatCode>0.0%</c:formatCode>
                <c:ptCount val="12"/>
                <c:pt idx="0">
                  <c:v>4.0999999999999988E-2</c:v>
                </c:pt>
                <c:pt idx="1">
                  <c:v>0.16389999999999999</c:v>
                </c:pt>
                <c:pt idx="2">
                  <c:v>0.23769999999999999</c:v>
                </c:pt>
                <c:pt idx="3">
                  <c:v>0.26229999999999998</c:v>
                </c:pt>
                <c:pt idx="4">
                  <c:v>0.30330000000000001</c:v>
                </c:pt>
                <c:pt idx="5">
                  <c:v>0.35249999999999998</c:v>
                </c:pt>
                <c:pt idx="6">
                  <c:v>0.36070000000000002</c:v>
                </c:pt>
                <c:pt idx="7">
                  <c:v>0.38519999999999999</c:v>
                </c:pt>
                <c:pt idx="8">
                  <c:v>0.41799999999999998</c:v>
                </c:pt>
                <c:pt idx="9">
                  <c:v>0.43440000000000001</c:v>
                </c:pt>
                <c:pt idx="10">
                  <c:v>0.45900000000000002</c:v>
                </c:pt>
                <c:pt idx="11">
                  <c:v>0.47539999999999999</c:v>
                </c:pt>
              </c:numCache>
            </c:numRef>
          </c:val>
          <c:extLst>
            <c:ext xmlns:c16="http://schemas.microsoft.com/office/drawing/2014/chart" uri="{C3380CC4-5D6E-409C-BE32-E72D297353CC}">
              <c16:uniqueId val="{00000000-856D-6742-AAEB-A94451EA1F1E}"/>
            </c:ext>
          </c:extLst>
        </c:ser>
        <c:ser>
          <c:idx val="0"/>
          <c:order val="1"/>
          <c:tx>
            <c:strRef>
              <c:f>'Question 39'!$D$22</c:f>
              <c:strCache>
                <c:ptCount val="1"/>
                <c:pt idx="0">
                  <c:v>Nonstudents n=39</c:v>
                </c:pt>
              </c:strCache>
            </c:strRef>
          </c:tx>
          <c:spPr>
            <a:solidFill>
              <a:srgbClr val="F79646"/>
            </a:solidFill>
            <a:ln>
              <a:noFill/>
            </a:ln>
            <a:effectLst/>
          </c:spPr>
          <c:invertIfNegative val="0"/>
          <c:dLbls>
            <c:numFmt formatCode="0.0%" sourceLinked="0"/>
            <c:spPr>
              <a:noFill/>
              <a:ln>
                <a:noFill/>
              </a:ln>
              <a:effectLst/>
            </c:spPr>
            <c:txPr>
              <a:bodyPr rot="0" vert="horz"/>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39'!$A$4:$A$15</c:f>
              <c:strCache>
                <c:ptCount val="12"/>
                <c:pt idx="0">
                  <c:v>Other (please specify)</c:v>
                </c:pt>
                <c:pt idx="1">
                  <c:v>Support staff expertise</c:v>
                </c:pt>
                <c:pt idx="2">
                  <c:v>Technology to support teaching and learning</c:v>
                </c:pt>
                <c:pt idx="3">
                  <c:v>Faculty expertise</c:v>
                </c:pt>
                <c:pt idx="4">
                  <c:v>Current, up-to-date, relevant program content</c:v>
                </c:pt>
                <c:pt idx="5">
                  <c:v>Quality of educational programs</c:v>
                </c:pt>
                <c:pt idx="6">
                  <c:v>Support staff helpfulness / support</c:v>
                </c:pt>
                <c:pt idx="7">
                  <c:v>Admissions processes</c:v>
                </c:pt>
                <c:pt idx="8">
                  <c:v>Availability of classes</c:v>
                </c:pt>
                <c:pt idx="9">
                  <c:v>Registration processes</c:v>
                </c:pt>
                <c:pt idx="10">
                  <c:v>Tutoring and academic support services</c:v>
                </c:pt>
                <c:pt idx="11">
                  <c:v>Faculty helpfulness / support</c:v>
                </c:pt>
              </c:strCache>
            </c:strRef>
          </c:cat>
          <c:val>
            <c:numRef>
              <c:f>'Question 39'!$C$4:$C$15</c:f>
              <c:numCache>
                <c:formatCode>0.0%</c:formatCode>
                <c:ptCount val="12"/>
                <c:pt idx="0">
                  <c:v>0.12820000000000001</c:v>
                </c:pt>
                <c:pt idx="1">
                  <c:v>0.3846</c:v>
                </c:pt>
                <c:pt idx="2">
                  <c:v>0.25640000000000002</c:v>
                </c:pt>
                <c:pt idx="3">
                  <c:v>0.46150000000000002</c:v>
                </c:pt>
                <c:pt idx="4">
                  <c:v>0.12820000000000001</c:v>
                </c:pt>
                <c:pt idx="5">
                  <c:v>0.46150000000000002</c:v>
                </c:pt>
                <c:pt idx="6">
                  <c:v>0.56409999999999993</c:v>
                </c:pt>
                <c:pt idx="7">
                  <c:v>0.1026</c:v>
                </c:pt>
                <c:pt idx="8">
                  <c:v>7.690000000000001E-2</c:v>
                </c:pt>
                <c:pt idx="9">
                  <c:v>0.1026</c:v>
                </c:pt>
                <c:pt idx="10">
                  <c:v>0.4103</c:v>
                </c:pt>
                <c:pt idx="11">
                  <c:v>0.61539999999999995</c:v>
                </c:pt>
              </c:numCache>
            </c:numRef>
          </c:val>
          <c:extLst>
            <c:ext xmlns:c16="http://schemas.microsoft.com/office/drawing/2014/chart" uri="{C3380CC4-5D6E-409C-BE32-E72D297353CC}">
              <c16:uniqueId val="{00000001-856D-6742-AAEB-A94451EA1F1E}"/>
            </c:ext>
          </c:extLst>
        </c:ser>
        <c:dLbls>
          <c:showLegendKey val="0"/>
          <c:showVal val="0"/>
          <c:showCatName val="0"/>
          <c:showSerName val="0"/>
          <c:showPercent val="0"/>
          <c:showBubbleSize val="0"/>
        </c:dLbls>
        <c:gapWidth val="83"/>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spPr>
        <a:noFill/>
        <a:ln>
          <a:noFill/>
        </a:ln>
        <a:effectLst/>
      </c:spPr>
    </c:plotArea>
    <c:legend>
      <c:legendPos val="b"/>
      <c:overlay val="0"/>
    </c:legend>
    <c:plotVisOnly val="1"/>
    <c:dispBlanksAs val="gap"/>
    <c:showDLblsOverMax val="0"/>
    <c:extLst/>
  </c:chart>
  <c:spPr>
    <a:noFill/>
    <a:ln w="9525" cap="flat" cmpd="sng" algn="ctr">
      <a:noFill/>
      <a:round/>
    </a:ln>
    <a:effectLst/>
  </c:spPr>
  <c:txPr>
    <a:bodyPr/>
    <a:lstStyle/>
    <a:p>
      <a:pPr>
        <a:defRPr sz="1400" b="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Gender!$C$3</c:f>
          <c:strCache>
            <c:ptCount val="1"/>
            <c:pt idx="0">
              <c:v>Crafton Hills College Headcount by Gender</c:v>
            </c:pt>
          </c:strCache>
        </c:strRef>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4"/>
          <c:order val="0"/>
          <c:tx>
            <c:strRef>
              <c:f>Gender!$D$3</c:f>
              <c:strCache>
                <c:ptCount val="1"/>
                <c:pt idx="0">
                  <c:v>Female</c:v>
                </c:pt>
              </c:strCache>
            </c:strRef>
          </c:tx>
          <c:spPr>
            <a:ln w="28575" cap="rnd">
              <a:solidFill>
                <a:schemeClr val="accent6"/>
              </a:solidFill>
              <a:round/>
            </a:ln>
            <a:effectLst/>
          </c:spPr>
          <c:marker>
            <c:symbol val="none"/>
          </c:marker>
          <c:cat>
            <c:strRef>
              <c:f>Gender!$A$4:$A$12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Gender!$D$4:$D$12</c:f>
              <c:numCache>
                <c:formatCode>#,##0.0\ %</c:formatCode>
                <c:ptCount val="9"/>
                <c:pt idx="0">
                  <c:v>0.51908541194255486</c:v>
                </c:pt>
                <c:pt idx="1">
                  <c:v>0.52417659425367902</c:v>
                </c:pt>
                <c:pt idx="2">
                  <c:v>0.53456686291000843</c:v>
                </c:pt>
                <c:pt idx="3">
                  <c:v>0.53217739246415474</c:v>
                </c:pt>
                <c:pt idx="4">
                  <c:v>0.54126132170412622</c:v>
                </c:pt>
                <c:pt idx="5">
                  <c:v>0.54323548181238035</c:v>
                </c:pt>
                <c:pt idx="6">
                  <c:v>0.55178652193577571</c:v>
                </c:pt>
                <c:pt idx="7">
                  <c:v>0.54247303885359732</c:v>
                </c:pt>
                <c:pt idx="8">
                  <c:v>0.56675523082032542</c:v>
                </c:pt>
              </c:numCache>
            </c:numRef>
          </c:val>
          <c:smooth val="0"/>
          <c:extLst>
            <c:ext xmlns:c16="http://schemas.microsoft.com/office/drawing/2014/chart" uri="{C3380CC4-5D6E-409C-BE32-E72D297353CC}">
              <c16:uniqueId val="{00000000-96FE-9748-9B8D-FA6DCE29B612}"/>
            </c:ext>
          </c:extLst>
        </c:ser>
        <c:ser>
          <c:idx val="5"/>
          <c:order val="1"/>
          <c:tx>
            <c:strRef>
              <c:f>Gender!$E$3</c:f>
              <c:strCache>
                <c:ptCount val="1"/>
                <c:pt idx="0">
                  <c:v>Male</c:v>
                </c:pt>
              </c:strCache>
            </c:strRef>
          </c:tx>
          <c:spPr>
            <a:ln w="28575" cap="rnd">
              <a:solidFill>
                <a:schemeClr val="accent5"/>
              </a:solidFill>
              <a:round/>
            </a:ln>
            <a:effectLst/>
          </c:spPr>
          <c:marker>
            <c:symbol val="none"/>
          </c:marker>
          <c:cat>
            <c:strRef>
              <c:f>Gender!$A$4:$A$12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Gender!$E$4:$E$12</c:f>
              <c:numCache>
                <c:formatCode>#,##0.0\ %</c:formatCode>
                <c:ptCount val="9"/>
                <c:pt idx="0">
                  <c:v>0.47864701436130008</c:v>
                </c:pt>
                <c:pt idx="1">
                  <c:v>0.473896285914506</c:v>
                </c:pt>
                <c:pt idx="2">
                  <c:v>0.46341463414634149</c:v>
                </c:pt>
                <c:pt idx="3">
                  <c:v>0.46565521840613538</c:v>
                </c:pt>
                <c:pt idx="4">
                  <c:v>0.45454545454545459</c:v>
                </c:pt>
                <c:pt idx="5">
                  <c:v>0.45437141033822598</c:v>
                </c:pt>
                <c:pt idx="6">
                  <c:v>0.44519825116840045</c:v>
                </c:pt>
                <c:pt idx="7">
                  <c:v>0.45442458265622698</c:v>
                </c:pt>
                <c:pt idx="8">
                  <c:v>0.43141813351046165</c:v>
                </c:pt>
              </c:numCache>
            </c:numRef>
          </c:val>
          <c:smooth val="0"/>
          <c:extLst>
            <c:ext xmlns:c16="http://schemas.microsoft.com/office/drawing/2014/chart" uri="{C3380CC4-5D6E-409C-BE32-E72D297353CC}">
              <c16:uniqueId val="{00000001-96FE-9748-9B8D-FA6DCE29B612}"/>
            </c:ext>
          </c:extLst>
        </c:ser>
        <c:ser>
          <c:idx val="0"/>
          <c:order val="2"/>
          <c:tx>
            <c:strRef>
              <c:f>Gender!$F$3</c:f>
              <c:strCache>
                <c:ptCount val="1"/>
                <c:pt idx="0">
                  <c:v>Unknown</c:v>
                </c:pt>
              </c:strCache>
            </c:strRef>
          </c:tx>
          <c:spPr>
            <a:ln w="28575" cap="rnd">
              <a:solidFill>
                <a:schemeClr val="accent2"/>
              </a:solidFill>
              <a:round/>
            </a:ln>
            <a:effectLst/>
          </c:spPr>
          <c:marker>
            <c:symbol val="none"/>
          </c:marker>
          <c:cat>
            <c:strRef>
              <c:f>Gender!$A$4:$A$12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Gender!$F$4:$F$12</c:f>
              <c:numCache>
                <c:formatCode>#,##0.0\ %</c:formatCode>
                <c:ptCount val="9"/>
                <c:pt idx="0">
                  <c:v>2.2675736961451248E-3</c:v>
                </c:pt>
                <c:pt idx="1">
                  <c:v>1.9271198318149966E-3</c:v>
                </c:pt>
                <c:pt idx="2">
                  <c:v>2.0185029436501261E-3</c:v>
                </c:pt>
                <c:pt idx="3">
                  <c:v>2.1673891297099034E-3</c:v>
                </c:pt>
                <c:pt idx="4">
                  <c:v>4.1932237504193224E-3</c:v>
                </c:pt>
                <c:pt idx="5">
                  <c:v>2.3931078493937461E-3</c:v>
                </c:pt>
                <c:pt idx="6">
                  <c:v>3.0152268958239105E-3</c:v>
                </c:pt>
                <c:pt idx="7">
                  <c:v>3.1023784901758017E-3</c:v>
                </c:pt>
                <c:pt idx="8">
                  <c:v>1.8266356692128861E-3</c:v>
                </c:pt>
              </c:numCache>
            </c:numRef>
          </c:val>
          <c:smooth val="0"/>
          <c:extLst>
            <c:ext xmlns:c16="http://schemas.microsoft.com/office/drawing/2014/chart" uri="{C3380CC4-5D6E-409C-BE32-E72D297353CC}">
              <c16:uniqueId val="{00000002-96FE-9748-9B8D-FA6DCE29B612}"/>
            </c:ext>
          </c:extLst>
        </c:ser>
        <c:dLbls>
          <c:showLegendKey val="0"/>
          <c:showVal val="0"/>
          <c:showCatName val="0"/>
          <c:showSerName val="0"/>
          <c:showPercent val="0"/>
          <c:showBubbleSize val="0"/>
        </c:dLbls>
        <c:smooth val="0"/>
        <c:axId val="486790096"/>
        <c:axId val="94690704"/>
      </c:lineChart>
      <c:catAx>
        <c:axId val="48679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4690704"/>
        <c:crosses val="autoZero"/>
        <c:auto val="1"/>
        <c:lblAlgn val="ctr"/>
        <c:lblOffset val="100"/>
        <c:noMultiLvlLbl val="0"/>
      </c:catAx>
      <c:valAx>
        <c:axId val="946907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86790096"/>
        <c:crosses val="autoZero"/>
        <c:crossBetween val="between"/>
        <c:majorUnit val="0.1"/>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400">
          <a:solidFill>
            <a:schemeClr val="tx1"/>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dirty="0"/>
              <a:t>Population and Household Growth Rates 2021</a:t>
            </a:r>
          </a:p>
        </c:rich>
      </c:tx>
      <c:overlay val="0"/>
      <c:spPr>
        <a:noFill/>
        <a:ln>
          <a:noFill/>
        </a:ln>
        <a:effectLst/>
      </c:spPr>
    </c:title>
    <c:autoTitleDeleted val="0"/>
    <c:plotArea>
      <c:layout/>
      <c:barChart>
        <c:barDir val="col"/>
        <c:grouping val="clustered"/>
        <c:varyColors val="0"/>
        <c:ser>
          <c:idx val="0"/>
          <c:order val="0"/>
          <c:tx>
            <c:strRef>
              <c:f>'CHC Ext Scan'!$B$2</c:f>
              <c:strCache>
                <c:ptCount val="1"/>
                <c:pt idx="0">
                  <c:v>CHC Service Area</c:v>
                </c:pt>
              </c:strCache>
            </c:strRef>
          </c:tx>
          <c:spPr>
            <a:solidFill>
              <a:schemeClr val="accent1"/>
            </a:solidFill>
            <a:ln>
              <a:noFill/>
            </a:ln>
            <a:effectLst/>
          </c:spPr>
          <c:invertIfNegative val="0"/>
          <c:dLbls>
            <c:numFmt formatCode="0.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'CHC Ext Scan'!$A$13:$A$14</c:f>
              <c:strCache>
                <c:ptCount val="2"/>
                <c:pt idx="0">
                  <c:v>Population</c:v>
                </c:pt>
                <c:pt idx="1">
                  <c:v>Households</c:v>
                </c:pt>
              </c:strCache>
            </c:strRef>
          </c:cat>
          <c:val>
            <c:numRef>
              <c:f>'CHC Ext Scan'!$B$13:$B$14</c:f>
              <c:numCache>
                <c:formatCode>0.0%</c:formatCode>
                <c:ptCount val="2"/>
                <c:pt idx="0">
                  <c:v>5.0000000000000001E-3</c:v>
                </c:pt>
                <c:pt idx="1">
                  <c:v>4.8999999999999998E-3</c:v>
                </c:pt>
              </c:numCache>
            </c:numRef>
          </c:val>
          <c:extLst>
            <c:ext xmlns:c16="http://schemas.microsoft.com/office/drawing/2014/chart" uri="{C3380CC4-5D6E-409C-BE32-E72D297353CC}">
              <c16:uniqueId val="{00000000-EB08-0342-B168-DFFEFEA7816E}"/>
            </c:ext>
          </c:extLst>
        </c:ser>
        <c:ser>
          <c:idx val="1"/>
          <c:order val="1"/>
          <c:tx>
            <c:strRef>
              <c:f>'CHC Ext Scan'!$C$2</c:f>
              <c:strCache>
                <c:ptCount val="1"/>
                <c:pt idx="0">
                  <c:v>San Bernardino County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'CHC Ext Scan'!$A$13:$A$14</c:f>
              <c:strCache>
                <c:ptCount val="2"/>
                <c:pt idx="0">
                  <c:v>Population</c:v>
                </c:pt>
                <c:pt idx="1">
                  <c:v>Households</c:v>
                </c:pt>
              </c:strCache>
            </c:strRef>
          </c:cat>
          <c:val>
            <c:numRef>
              <c:f>'CHC Ext Scan'!$C$13:$C$14</c:f>
              <c:numCache>
                <c:formatCode>0.0%</c:formatCode>
                <c:ptCount val="2"/>
                <c:pt idx="0">
                  <c:v>5.7999999999999996E-3</c:v>
                </c:pt>
                <c:pt idx="1">
                  <c:v>5.6999999999999993E-3</c:v>
                </c:pt>
              </c:numCache>
            </c:numRef>
          </c:val>
          <c:extLst>
            <c:ext xmlns:c16="http://schemas.microsoft.com/office/drawing/2014/chart" uri="{C3380CC4-5D6E-409C-BE32-E72D297353CC}">
              <c16:uniqueId val="{00000001-EB08-0342-B168-DFFEFEA7816E}"/>
            </c:ext>
          </c:extLst>
        </c:ser>
        <c:ser>
          <c:idx val="2"/>
          <c:order val="2"/>
          <c:tx>
            <c:strRef>
              <c:f>'CHC Ext Scan'!$D$2</c:f>
              <c:strCache>
                <c:ptCount val="1"/>
                <c:pt idx="0">
                  <c:v>CA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'CHC Ext Scan'!$A$13:$A$14</c:f>
              <c:strCache>
                <c:ptCount val="2"/>
                <c:pt idx="0">
                  <c:v>Population</c:v>
                </c:pt>
                <c:pt idx="1">
                  <c:v>Households</c:v>
                </c:pt>
              </c:strCache>
            </c:strRef>
          </c:cat>
          <c:val>
            <c:numRef>
              <c:f>'CHC Ext Scan'!$D$13:$D$14</c:f>
              <c:numCache>
                <c:formatCode>0.0%</c:formatCode>
                <c:ptCount val="2"/>
                <c:pt idx="0">
                  <c:v>5.1999999999999998E-3</c:v>
                </c:pt>
                <c:pt idx="1">
                  <c:v>5.0000000000000001E-3</c:v>
                </c:pt>
              </c:numCache>
            </c:numRef>
          </c:val>
          <c:extLst>
            <c:ext xmlns:c16="http://schemas.microsoft.com/office/drawing/2014/chart" uri="{C3380CC4-5D6E-409C-BE32-E72D297353CC}">
              <c16:uniqueId val="{00000002-EB08-0342-B168-DFFEFEA7816E}"/>
            </c:ext>
          </c:extLst>
        </c:ser>
        <c:ser>
          <c:idx val="3"/>
          <c:order val="3"/>
          <c:tx>
            <c:strRef>
              <c:f>'CHC Ext Scan'!$E$2</c:f>
              <c:strCache>
                <c:ptCount val="1"/>
                <c:pt idx="0">
                  <c:v>USA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'CHC Ext Scan'!$A$13:$A$14</c:f>
              <c:strCache>
                <c:ptCount val="2"/>
                <c:pt idx="0">
                  <c:v>Population</c:v>
                </c:pt>
                <c:pt idx="1">
                  <c:v>Households</c:v>
                </c:pt>
              </c:strCache>
            </c:strRef>
          </c:cat>
          <c:val>
            <c:numRef>
              <c:f>'CHC Ext Scan'!$E$13:$E$14</c:f>
              <c:numCache>
                <c:formatCode>0.0%</c:formatCode>
                <c:ptCount val="2"/>
                <c:pt idx="0">
                  <c:v>7.0999999999999995E-3</c:v>
                </c:pt>
                <c:pt idx="1">
                  <c:v>7.0999999999999995E-3</c:v>
                </c:pt>
              </c:numCache>
            </c:numRef>
          </c:val>
          <c:extLst>
            <c:ext xmlns:c16="http://schemas.microsoft.com/office/drawing/2014/chart" uri="{C3380CC4-5D6E-409C-BE32-E72D297353CC}">
              <c16:uniqueId val="{00000003-EB08-0342-B168-DFFEFEA7816E}"/>
            </c:ext>
          </c:extLst>
        </c:ser>
        <c:dLbls>
          <c:showLegendKey val="0"/>
          <c:showVal val="0"/>
          <c:showCatName val="0"/>
          <c:showSerName val="0"/>
          <c:showPercent val="0"/>
          <c:showBubbleSize val="0"/>
        </c:dLbls>
        <c:gapWidth val="80"/>
        <c:axId val="905560608"/>
        <c:axId val="1385135152"/>
      </c:barChart>
      <c:catAx>
        <c:axId val="9055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1"/>
        <c:axPos val="l"/>
        <c:numFmt formatCode="0.0%" sourceLinked="0"/>
        <c:majorTickMark val="none"/>
        <c:minorTickMark val="none"/>
        <c:tickLblPos val="nextTo"/>
        <c:crossAx val="905560608"/>
        <c:crosses val="autoZero"/>
        <c:crossBetween val="between"/>
      </c:valAx>
      <c:spPr>
        <a:noFill/>
        <a:ln>
          <a:noFill/>
        </a:ln>
        <a:effectLst/>
      </c:spPr>
    </c:plotArea>
    <c:legend>
      <c:legendPos val="b"/>
      <c:overlay val="0"/>
    </c:legend>
    <c:plotVisOnly val="1"/>
    <c:dispBlanksAs val="gap"/>
    <c:showDLblsOverMax val="0"/>
    <c:extLst/>
  </c:chart>
  <c:spPr>
    <a:noFill/>
    <a:ln w="9525" cap="flat" cmpd="sng" algn="ctr">
      <a:noFill/>
      <a:round/>
    </a:ln>
    <a:effectLst/>
  </c:spPr>
  <c:txPr>
    <a:bodyPr/>
    <a:lstStyle/>
    <a:p>
      <a:pPr>
        <a:defRPr sz="1400">
          <a:solidFill>
            <a:schemeClr val="tx1"/>
          </a:solidFill>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'CHC Ext Scan'!$A$34</c:f>
          <c:strCache>
            <c:ptCount val="1"/>
            <c:pt idx="0">
              <c:v>Crafton Hills College Service Area Population by Age</c:v>
            </c:pt>
          </c:strCache>
        </c:strRef>
      </c:tx>
      <c:overlay val="0"/>
      <c:spPr>
        <a:noFill/>
        <a:ln>
          <a:noFill/>
        </a:ln>
        <a:effectLst/>
      </c:spPr>
      <c:txPr>
        <a:bodyPr rot="0" vert="horz"/>
        <a:lstStyle/>
        <a:p>
          <a:pPr>
            <a:defRPr/>
          </a:pPr>
          <a:endParaRPr lang="en-US"/>
        </a:p>
      </c:txPr>
    </c:title>
    <c:autoTitleDeleted val="0"/>
    <c:plotArea>
      <c:layout/>
      <c:barChart>
        <c:barDir val="col"/>
        <c:grouping val="clustered"/>
        <c:varyColors val="0"/>
        <c:ser>
          <c:idx val="0"/>
          <c:order val="0"/>
          <c:tx>
            <c:strRef>
              <c:f>'CHC Ext Scan'!$B$1:$E$1</c:f>
              <c:strCache>
                <c:ptCount val="1"/>
                <c:pt idx="0">
                  <c:v>2021</c:v>
                </c:pt>
              </c:strCache>
            </c:strRef>
          </c:tx>
          <c:spPr>
            <a:solidFill>
              <a:schemeClr val="accent1"/>
            </a:solidFill>
            <a:ln>
              <a:noFill/>
            </a:ln>
            <a:effectLst/>
          </c:spPr>
          <c:invertIfNegative val="0"/>
          <c:cat>
            <c:strRef>
              <c:f>'CHC Ext Scan'!$A$35:$A$46</c:f>
              <c:strCache>
                <c:ptCount val="12"/>
                <c:pt idx="0">
                  <c:v>0 - 4</c:v>
                </c:pt>
                <c:pt idx="1">
                  <c:v>5 - 9</c:v>
                </c:pt>
                <c:pt idx="2">
                  <c:v>10 - 14</c:v>
                </c:pt>
                <c:pt idx="3">
                  <c:v>15 - 19</c:v>
                </c:pt>
                <c:pt idx="4">
                  <c:v>20 - 24</c:v>
                </c:pt>
                <c:pt idx="5">
                  <c:v>25 - 34</c:v>
                </c:pt>
                <c:pt idx="6">
                  <c:v>35 - 44</c:v>
                </c:pt>
                <c:pt idx="7">
                  <c:v>45 - 54</c:v>
                </c:pt>
                <c:pt idx="8">
                  <c:v>55 - 64</c:v>
                </c:pt>
                <c:pt idx="9">
                  <c:v>65 - 74</c:v>
                </c:pt>
                <c:pt idx="10">
                  <c:v>75 - 84</c:v>
                </c:pt>
                <c:pt idx="11">
                  <c:v>85+</c:v>
                </c:pt>
              </c:strCache>
            </c:strRef>
          </c:cat>
          <c:val>
            <c:numRef>
              <c:f>'CHC Ext Scan'!$B$35:$B$46</c:f>
              <c:numCache>
                <c:formatCode>0.0%</c:formatCode>
                <c:ptCount val="12"/>
                <c:pt idx="0">
                  <c:v>5.7999999999999996E-2</c:v>
                </c:pt>
                <c:pt idx="1">
                  <c:v>0.06</c:v>
                </c:pt>
                <c:pt idx="2">
                  <c:v>6.2E-2</c:v>
                </c:pt>
                <c:pt idx="3">
                  <c:v>6.2E-2</c:v>
                </c:pt>
                <c:pt idx="4">
                  <c:v>6.4000000000000001E-2</c:v>
                </c:pt>
                <c:pt idx="5">
                  <c:v>0.14599999999999999</c:v>
                </c:pt>
                <c:pt idx="6">
                  <c:v>0.124</c:v>
                </c:pt>
                <c:pt idx="7">
                  <c:v>0.11699999999999999</c:v>
                </c:pt>
                <c:pt idx="8">
                  <c:v>0.13400000000000001</c:v>
                </c:pt>
                <c:pt idx="9">
                  <c:v>0.10300000000000001</c:v>
                </c:pt>
                <c:pt idx="10">
                  <c:v>4.9000000000000002E-2</c:v>
                </c:pt>
                <c:pt idx="11">
                  <c:v>0.02</c:v>
                </c:pt>
              </c:numCache>
            </c:numRef>
          </c:val>
          <c:extLst>
            <c:ext xmlns:c16="http://schemas.microsoft.com/office/drawing/2014/chart" uri="{C3380CC4-5D6E-409C-BE32-E72D297353CC}">
              <c16:uniqueId val="{00000000-C080-FF40-9E3F-33D58F2819EA}"/>
            </c:ext>
          </c:extLst>
        </c:ser>
        <c:ser>
          <c:idx val="1"/>
          <c:order val="1"/>
          <c:tx>
            <c:strRef>
              <c:f>'CHC Ext Scan'!$G$1:$J$1</c:f>
              <c:strCache>
                <c:ptCount val="1"/>
                <c:pt idx="0">
                  <c:v>2026</c:v>
                </c:pt>
              </c:strCache>
            </c:strRef>
          </c:tx>
          <c:spPr>
            <a:solidFill>
              <a:srgbClr val="C0504D"/>
            </a:solidFill>
          </c:spPr>
          <c:invertIfNegative val="0"/>
          <c:cat>
            <c:strRef>
              <c:f>'CHC Ext Scan'!$A$35:$A$46</c:f>
              <c:strCache>
                <c:ptCount val="12"/>
                <c:pt idx="0">
                  <c:v>0 - 4</c:v>
                </c:pt>
                <c:pt idx="1">
                  <c:v>5 - 9</c:v>
                </c:pt>
                <c:pt idx="2">
                  <c:v>10 - 14</c:v>
                </c:pt>
                <c:pt idx="3">
                  <c:v>15 - 19</c:v>
                </c:pt>
                <c:pt idx="4">
                  <c:v>20 - 24</c:v>
                </c:pt>
                <c:pt idx="5">
                  <c:v>25 - 34</c:v>
                </c:pt>
                <c:pt idx="6">
                  <c:v>35 - 44</c:v>
                </c:pt>
                <c:pt idx="7">
                  <c:v>45 - 54</c:v>
                </c:pt>
                <c:pt idx="8">
                  <c:v>55 - 64</c:v>
                </c:pt>
                <c:pt idx="9">
                  <c:v>65 - 74</c:v>
                </c:pt>
                <c:pt idx="10">
                  <c:v>75 - 84</c:v>
                </c:pt>
                <c:pt idx="11">
                  <c:v>85+</c:v>
                </c:pt>
              </c:strCache>
            </c:strRef>
          </c:cat>
          <c:val>
            <c:numRef>
              <c:f>'CHC Ext Scan'!$G$35:$G$46</c:f>
              <c:numCache>
                <c:formatCode>0.0%</c:formatCode>
                <c:ptCount val="12"/>
                <c:pt idx="0">
                  <c:v>5.9000000000000004E-2</c:v>
                </c:pt>
                <c:pt idx="1">
                  <c:v>5.9000000000000004E-2</c:v>
                </c:pt>
                <c:pt idx="2">
                  <c:v>6.2E-2</c:v>
                </c:pt>
                <c:pt idx="3">
                  <c:v>0.06</c:v>
                </c:pt>
                <c:pt idx="4">
                  <c:v>5.7999999999999996E-2</c:v>
                </c:pt>
                <c:pt idx="5">
                  <c:v>0.13699999999999998</c:v>
                </c:pt>
                <c:pt idx="6">
                  <c:v>0.13900000000000001</c:v>
                </c:pt>
                <c:pt idx="7">
                  <c:v>0.114</c:v>
                </c:pt>
                <c:pt idx="8">
                  <c:v>0.11900000000000001</c:v>
                </c:pt>
                <c:pt idx="9">
                  <c:v>0.11</c:v>
                </c:pt>
                <c:pt idx="10">
                  <c:v>6.0999999999999999E-2</c:v>
                </c:pt>
                <c:pt idx="11">
                  <c:v>2.2000000000000002E-2</c:v>
                </c:pt>
              </c:numCache>
            </c:numRef>
          </c:val>
          <c:extLst>
            <c:ext xmlns:c16="http://schemas.microsoft.com/office/drawing/2014/chart" uri="{C3380CC4-5D6E-409C-BE32-E72D297353CC}">
              <c16:uniqueId val="{00000001-C080-FF40-9E3F-33D58F2819EA}"/>
            </c:ext>
          </c:extLst>
        </c:ser>
        <c:dLbls>
          <c:showLegendKey val="0"/>
          <c:showVal val="0"/>
          <c:showCatName val="0"/>
          <c:showSerName val="0"/>
          <c:showPercent val="0"/>
          <c:showBubbleSize val="0"/>
        </c:dLbls>
        <c:gapWidth val="73"/>
        <c:axId val="905560608"/>
        <c:axId val="1385135152"/>
      </c:barChart>
      <c:catAx>
        <c:axId val="9055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dTable>
        <c:showHorzBorder val="1"/>
        <c:showVertBorder val="1"/>
        <c:showOutline val="1"/>
        <c:showKeys val="1"/>
      </c:dTable>
      <c:spPr>
        <a:noFill/>
        <a:ln>
          <a:noFill/>
        </a:ln>
        <a:effectLst/>
      </c:spPr>
    </c:plotArea>
    <c:plotVisOnly val="1"/>
    <c:dispBlanksAs val="gap"/>
    <c:showDLblsOverMax val="0"/>
    <c:extLst/>
  </c:chart>
  <c:spPr>
    <a:noFill/>
    <a:ln w="9525" cap="flat" cmpd="sng" algn="ctr">
      <a:noFill/>
      <a:round/>
    </a:ln>
    <a:effectLst/>
  </c:spPr>
  <c:txPr>
    <a:bodyPr/>
    <a:lstStyle/>
    <a:p>
      <a:pPr>
        <a:defRPr sz="1200" b="0"/>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'CHC Ext Scan'!$G$48</c:f>
          <c:strCache>
            <c:ptCount val="1"/>
            <c:pt idx="0">
              <c:v>Crafton Hills College Service Area Race and Ethicity 2021</c:v>
            </c:pt>
          </c:strCache>
        </c:strRef>
      </c:tx>
      <c:overlay val="0"/>
      <c:spPr>
        <a:noFill/>
        <a:ln>
          <a:noFill/>
        </a:ln>
        <a:effectLst/>
      </c:spPr>
      <c:txPr>
        <a:bodyPr rot="0" vert="horz"/>
        <a:lstStyle/>
        <a:p>
          <a:pPr>
            <a:defRPr/>
          </a:pPr>
          <a:endParaRPr lang="en-US"/>
        </a:p>
      </c:txPr>
    </c:title>
    <c:autoTitleDeleted val="0"/>
    <c:plotArea>
      <c:layout>
        <c:manualLayout>
          <c:layoutTarget val="inner"/>
          <c:xMode val="edge"/>
          <c:yMode val="edge"/>
          <c:x val="0.18641240398600342"/>
          <c:y val="9.9611373160693809E-2"/>
          <c:w val="0.73779272936301876"/>
          <c:h val="0.61407400447259142"/>
        </c:manualLayout>
      </c:layout>
      <c:barChart>
        <c:barDir val="col"/>
        <c:grouping val="clustered"/>
        <c:varyColors val="0"/>
        <c:ser>
          <c:idx val="0"/>
          <c:order val="0"/>
          <c:tx>
            <c:strRef>
              <c:f>'CHC Ext Scan'!$B$2</c:f>
              <c:strCache>
                <c:ptCount val="1"/>
                <c:pt idx="0">
                  <c:v>CHC Service Area</c:v>
                </c:pt>
              </c:strCache>
            </c:strRef>
          </c:tx>
          <c:spPr>
            <a:solidFill>
              <a:schemeClr val="accent1"/>
            </a:solidFill>
            <a:ln>
              <a:noFill/>
            </a:ln>
            <a:effectLst/>
          </c:spPr>
          <c:invertIfNegative val="0"/>
          <c:cat>
            <c:strRef>
              <c:f>'CHC Ext Scan'!$A$49:$A$57</c:f>
              <c:strCache>
                <c:ptCount val="9"/>
                <c:pt idx="0">
                  <c:v>White 
Alone</c:v>
                </c:pt>
                <c:pt idx="1">
                  <c:v>Black 
Alone</c:v>
                </c:pt>
                <c:pt idx="2">
                  <c:v>Amer. Indian 
Alone</c:v>
                </c:pt>
                <c:pt idx="3">
                  <c:v>Asian 
Alone</c:v>
                </c:pt>
                <c:pt idx="4">
                  <c:v>Pacific Islander 
Alone</c:v>
                </c:pt>
                <c:pt idx="5">
                  <c:v>Some Other 
Race Alone</c:v>
                </c:pt>
                <c:pt idx="6">
                  <c:v>Two or More 
Races</c:v>
                </c:pt>
                <c:pt idx="8">
                  <c:v>Hispanic Origin 
(Any Race)</c:v>
                </c:pt>
              </c:strCache>
            </c:strRef>
          </c:cat>
          <c:val>
            <c:numRef>
              <c:f>'CHC Ext Scan'!$B$49:$B$57</c:f>
              <c:numCache>
                <c:formatCode>0.0%</c:formatCode>
                <c:ptCount val="9"/>
                <c:pt idx="0">
                  <c:v>0.63500000000000001</c:v>
                </c:pt>
                <c:pt idx="1">
                  <c:v>5.5E-2</c:v>
                </c:pt>
                <c:pt idx="2">
                  <c:v>0.01</c:v>
                </c:pt>
                <c:pt idx="3">
                  <c:v>9.3000000000000013E-2</c:v>
                </c:pt>
                <c:pt idx="4">
                  <c:v>3.0000000000000001E-3</c:v>
                </c:pt>
                <c:pt idx="5">
                  <c:v>0.14699999999999999</c:v>
                </c:pt>
                <c:pt idx="6">
                  <c:v>5.7000000000000002E-2</c:v>
                </c:pt>
                <c:pt idx="8">
                  <c:v>0.36399999999999999</c:v>
                </c:pt>
              </c:numCache>
            </c:numRef>
          </c:val>
          <c:extLst>
            <c:ext xmlns:c16="http://schemas.microsoft.com/office/drawing/2014/chart" uri="{C3380CC4-5D6E-409C-BE32-E72D297353CC}">
              <c16:uniqueId val="{00000000-1032-6645-AF47-92207C9F1069}"/>
            </c:ext>
          </c:extLst>
        </c:ser>
        <c:ser>
          <c:idx val="1"/>
          <c:order val="1"/>
          <c:tx>
            <c:strRef>
              <c:f>'CHC Ext Scan'!$C$2</c:f>
              <c:strCache>
                <c:ptCount val="1"/>
                <c:pt idx="0">
                  <c:v>San Bernardino County</c:v>
                </c:pt>
              </c:strCache>
            </c:strRef>
          </c:tx>
          <c:invertIfNegative val="0"/>
          <c:cat>
            <c:strRef>
              <c:f>'CHC Ext Scan'!$A$49:$A$57</c:f>
              <c:strCache>
                <c:ptCount val="9"/>
                <c:pt idx="0">
                  <c:v>White 
Alone</c:v>
                </c:pt>
                <c:pt idx="1">
                  <c:v>Black 
Alone</c:v>
                </c:pt>
                <c:pt idx="2">
                  <c:v>Amer. Indian 
Alone</c:v>
                </c:pt>
                <c:pt idx="3">
                  <c:v>Asian 
Alone</c:v>
                </c:pt>
                <c:pt idx="4">
                  <c:v>Pacific Islander 
Alone</c:v>
                </c:pt>
                <c:pt idx="5">
                  <c:v>Some Other 
Race Alone</c:v>
                </c:pt>
                <c:pt idx="6">
                  <c:v>Two or More 
Races</c:v>
                </c:pt>
                <c:pt idx="8">
                  <c:v>Hispanic Origin 
(Any Race)</c:v>
                </c:pt>
              </c:strCache>
            </c:strRef>
          </c:cat>
          <c:val>
            <c:numRef>
              <c:f>'CHC Ext Scan'!$C$49:$C$57</c:f>
              <c:numCache>
                <c:formatCode>0.0%</c:formatCode>
                <c:ptCount val="9"/>
                <c:pt idx="0">
                  <c:v>0.52400000000000002</c:v>
                </c:pt>
                <c:pt idx="1">
                  <c:v>8.5000000000000006E-2</c:v>
                </c:pt>
                <c:pt idx="2">
                  <c:v>1.1000000000000001E-2</c:v>
                </c:pt>
                <c:pt idx="3">
                  <c:v>7.6999999999999999E-2</c:v>
                </c:pt>
                <c:pt idx="4">
                  <c:v>3.0000000000000001E-3</c:v>
                </c:pt>
                <c:pt idx="5">
                  <c:v>0.24399999999999999</c:v>
                </c:pt>
                <c:pt idx="6">
                  <c:v>5.5999999999999994E-2</c:v>
                </c:pt>
                <c:pt idx="8">
                  <c:v>0.55600000000000005</c:v>
                </c:pt>
              </c:numCache>
            </c:numRef>
          </c:val>
          <c:extLst>
            <c:ext xmlns:c16="http://schemas.microsoft.com/office/drawing/2014/chart" uri="{C3380CC4-5D6E-409C-BE32-E72D297353CC}">
              <c16:uniqueId val="{00000001-1032-6645-AF47-92207C9F1069}"/>
            </c:ext>
          </c:extLst>
        </c:ser>
        <c:ser>
          <c:idx val="2"/>
          <c:order val="2"/>
          <c:tx>
            <c:strRef>
              <c:f>'CHC Ext Scan'!$D$2</c:f>
              <c:strCache>
                <c:ptCount val="1"/>
                <c:pt idx="0">
                  <c:v>CA</c:v>
                </c:pt>
              </c:strCache>
            </c:strRef>
          </c:tx>
          <c:invertIfNegative val="0"/>
          <c:cat>
            <c:strRef>
              <c:f>'CHC Ext Scan'!$A$49:$A$57</c:f>
              <c:strCache>
                <c:ptCount val="9"/>
                <c:pt idx="0">
                  <c:v>White 
Alone</c:v>
                </c:pt>
                <c:pt idx="1">
                  <c:v>Black 
Alone</c:v>
                </c:pt>
                <c:pt idx="2">
                  <c:v>Amer. Indian 
Alone</c:v>
                </c:pt>
                <c:pt idx="3">
                  <c:v>Asian 
Alone</c:v>
                </c:pt>
                <c:pt idx="4">
                  <c:v>Pacific Islander 
Alone</c:v>
                </c:pt>
                <c:pt idx="5">
                  <c:v>Some Other 
Race Alone</c:v>
                </c:pt>
                <c:pt idx="6">
                  <c:v>Two or More 
Races</c:v>
                </c:pt>
                <c:pt idx="8">
                  <c:v>Hispanic Origin 
(Any Race)</c:v>
                </c:pt>
              </c:strCache>
            </c:strRef>
          </c:cat>
          <c:val>
            <c:numRef>
              <c:f>'CHC Ext Scan'!$D$49:$D$57</c:f>
              <c:numCache>
                <c:formatCode>0.0%</c:formatCode>
                <c:ptCount val="9"/>
                <c:pt idx="0">
                  <c:v>0.54</c:v>
                </c:pt>
                <c:pt idx="1">
                  <c:v>5.9000000000000004E-2</c:v>
                </c:pt>
                <c:pt idx="2">
                  <c:v>9.0000000000000011E-3</c:v>
                </c:pt>
                <c:pt idx="3">
                  <c:v>0.153</c:v>
                </c:pt>
                <c:pt idx="4">
                  <c:v>4.0000000000000001E-3</c:v>
                </c:pt>
                <c:pt idx="5">
                  <c:v>0.18</c:v>
                </c:pt>
                <c:pt idx="6">
                  <c:v>5.5E-2</c:v>
                </c:pt>
                <c:pt idx="8">
                  <c:v>0.4</c:v>
                </c:pt>
              </c:numCache>
            </c:numRef>
          </c:val>
          <c:extLst>
            <c:ext xmlns:c16="http://schemas.microsoft.com/office/drawing/2014/chart" uri="{C3380CC4-5D6E-409C-BE32-E72D297353CC}">
              <c16:uniqueId val="{00000002-1032-6645-AF47-92207C9F1069}"/>
            </c:ext>
          </c:extLst>
        </c:ser>
        <c:dLbls>
          <c:showLegendKey val="0"/>
          <c:showVal val="0"/>
          <c:showCatName val="0"/>
          <c:showSerName val="0"/>
          <c:showPercent val="0"/>
          <c:showBubbleSize val="0"/>
        </c:dLbls>
        <c:gapWidth val="73"/>
        <c:axId val="905560608"/>
        <c:axId val="1385135152"/>
      </c:barChart>
      <c:catAx>
        <c:axId val="9055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dTable>
        <c:showHorzBorder val="1"/>
        <c:showVertBorder val="1"/>
        <c:showOutline val="1"/>
        <c:showKeys val="1"/>
        <c:txPr>
          <a:bodyPr/>
          <a:lstStyle/>
          <a:p>
            <a:pPr rtl="0">
              <a:defRPr sz="1100"/>
            </a:pPr>
            <a:endParaRPr lang="en-US"/>
          </a:p>
        </c:txPr>
      </c:dTable>
      <c:spPr>
        <a:noFill/>
        <a:ln>
          <a:noFill/>
        </a:ln>
        <a:effectLst/>
      </c:spPr>
    </c:plotArea>
    <c:plotVisOnly val="1"/>
    <c:dispBlanksAs val="gap"/>
    <c:showDLblsOverMax val="0"/>
    <c:extLst/>
  </c:chart>
  <c:spPr>
    <a:noFill/>
    <a:ln w="9525" cap="flat" cmpd="sng" algn="ctr">
      <a:noFill/>
      <a:round/>
    </a:ln>
    <a:effectLst/>
  </c:spPr>
  <c:txPr>
    <a:bodyPr/>
    <a:lstStyle/>
    <a:p>
      <a:pPr>
        <a:defRPr sz="1200" b="0"/>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'CHC Ext Scan'!$A$60</c:f>
          <c:strCache>
            <c:ptCount val="1"/>
            <c:pt idx="0">
              <c:v>2021 Population 25+ by Educational Attainment</c:v>
            </c:pt>
          </c:strCache>
        </c:strRef>
      </c:tx>
      <c:overlay val="0"/>
      <c:spPr>
        <a:noFill/>
        <a:ln>
          <a:noFill/>
        </a:ln>
        <a:effectLst/>
      </c:spPr>
      <c:txPr>
        <a:bodyPr rot="0" vert="horz"/>
        <a:lstStyle/>
        <a:p>
          <a:pPr>
            <a:defRPr/>
          </a:pPr>
          <a:endParaRPr lang="en-US"/>
        </a:p>
      </c:txPr>
    </c:title>
    <c:autoTitleDeleted val="0"/>
    <c:plotArea>
      <c:layout/>
      <c:barChart>
        <c:barDir val="col"/>
        <c:grouping val="clustered"/>
        <c:varyColors val="0"/>
        <c:ser>
          <c:idx val="0"/>
          <c:order val="0"/>
          <c:tx>
            <c:strRef>
              <c:f>'CHC Ext Scan'!$G$59</c:f>
              <c:strCache>
                <c:ptCount val="1"/>
                <c:pt idx="0">
                  <c:v>CHC Service Area</c:v>
                </c:pt>
              </c:strCache>
            </c:strRef>
          </c:tx>
          <c:spPr>
            <a:solidFill>
              <a:schemeClr val="accent1"/>
            </a:solidFill>
            <a:ln>
              <a:noFill/>
            </a:ln>
            <a:effectLst/>
          </c:spPr>
          <c:invertIfNegative val="0"/>
          <c:cat>
            <c:strRef>
              <c:f>'CHC Ext Scan'!$A$62:$A$69</c:f>
              <c:strCache>
                <c:ptCount val="8"/>
                <c:pt idx="0">
                  <c:v>Less than 9th Grade</c:v>
                </c:pt>
                <c:pt idx="1">
                  <c:v>9th - 12th Grade, No Diploma</c:v>
                </c:pt>
                <c:pt idx="2">
                  <c:v>High School Graduate</c:v>
                </c:pt>
                <c:pt idx="3">
                  <c:v>GED/ Alternative Credential</c:v>
                </c:pt>
                <c:pt idx="4">
                  <c:v>Some College, No Degree</c:v>
                </c:pt>
                <c:pt idx="5">
                  <c:v>Associate Degree</c:v>
                </c:pt>
                <c:pt idx="6">
                  <c:v>Bachelor's Degree</c:v>
                </c:pt>
                <c:pt idx="7">
                  <c:v>Graduate/ Professional Degree</c:v>
                </c:pt>
              </c:strCache>
            </c:strRef>
          </c:cat>
          <c:val>
            <c:numRef>
              <c:f>'CHC Ext Scan'!$B$62:$B$69</c:f>
              <c:numCache>
                <c:formatCode>0.0%</c:formatCode>
                <c:ptCount val="8"/>
                <c:pt idx="0">
                  <c:v>4.2000000000000003E-2</c:v>
                </c:pt>
                <c:pt idx="1">
                  <c:v>7.0000000000000007E-2</c:v>
                </c:pt>
                <c:pt idx="2">
                  <c:v>0.20100000000000001</c:v>
                </c:pt>
                <c:pt idx="3">
                  <c:v>2.3E-2</c:v>
                </c:pt>
                <c:pt idx="4">
                  <c:v>0.22899999999999998</c:v>
                </c:pt>
                <c:pt idx="5">
                  <c:v>0.10099999999999999</c:v>
                </c:pt>
                <c:pt idx="6">
                  <c:v>0.184</c:v>
                </c:pt>
                <c:pt idx="7">
                  <c:v>0.14899999999999999</c:v>
                </c:pt>
              </c:numCache>
            </c:numRef>
          </c:val>
          <c:extLst>
            <c:ext xmlns:c16="http://schemas.microsoft.com/office/drawing/2014/chart" uri="{C3380CC4-5D6E-409C-BE32-E72D297353CC}">
              <c16:uniqueId val="{00000000-C898-D94D-BBB5-ED7E4036712D}"/>
            </c:ext>
          </c:extLst>
        </c:ser>
        <c:ser>
          <c:idx val="1"/>
          <c:order val="1"/>
          <c:tx>
            <c:strRef>
              <c:f>'CHC Ext Scan'!$H$59</c:f>
              <c:strCache>
                <c:ptCount val="1"/>
                <c:pt idx="0">
                  <c:v>San Bernardino County</c:v>
                </c:pt>
              </c:strCache>
            </c:strRef>
          </c:tx>
          <c:invertIfNegative val="0"/>
          <c:cat>
            <c:strRef>
              <c:f>'CHC Ext Scan'!$A$62:$A$69</c:f>
              <c:strCache>
                <c:ptCount val="8"/>
                <c:pt idx="0">
                  <c:v>Less than 9th Grade</c:v>
                </c:pt>
                <c:pt idx="1">
                  <c:v>9th - 12th Grade, No Diploma</c:v>
                </c:pt>
                <c:pt idx="2">
                  <c:v>High School Graduate</c:v>
                </c:pt>
                <c:pt idx="3">
                  <c:v>GED/ Alternative Credential</c:v>
                </c:pt>
                <c:pt idx="4">
                  <c:v>Some College, No Degree</c:v>
                </c:pt>
                <c:pt idx="5">
                  <c:v>Associate Degree</c:v>
                </c:pt>
                <c:pt idx="6">
                  <c:v>Bachelor's Degree</c:v>
                </c:pt>
                <c:pt idx="7">
                  <c:v>Graduate/ Professional Degree</c:v>
                </c:pt>
              </c:strCache>
            </c:strRef>
          </c:cat>
          <c:val>
            <c:numRef>
              <c:f>'CHC Ext Scan'!$C$62:$C$69</c:f>
              <c:numCache>
                <c:formatCode>0.0%</c:formatCode>
                <c:ptCount val="8"/>
                <c:pt idx="0">
                  <c:v>8.199999999999999E-2</c:v>
                </c:pt>
                <c:pt idx="1">
                  <c:v>0.107</c:v>
                </c:pt>
                <c:pt idx="2">
                  <c:v>0.23399999999999999</c:v>
                </c:pt>
                <c:pt idx="3">
                  <c:v>3.1E-2</c:v>
                </c:pt>
                <c:pt idx="4">
                  <c:v>0.23699999999999999</c:v>
                </c:pt>
                <c:pt idx="5">
                  <c:v>8.4000000000000005E-2</c:v>
                </c:pt>
                <c:pt idx="6">
                  <c:v>0.14599999999999999</c:v>
                </c:pt>
                <c:pt idx="7">
                  <c:v>7.9000000000000001E-2</c:v>
                </c:pt>
              </c:numCache>
            </c:numRef>
          </c:val>
          <c:extLst>
            <c:ext xmlns:c16="http://schemas.microsoft.com/office/drawing/2014/chart" uri="{C3380CC4-5D6E-409C-BE32-E72D297353CC}">
              <c16:uniqueId val="{00000001-C898-D94D-BBB5-ED7E4036712D}"/>
            </c:ext>
          </c:extLst>
        </c:ser>
        <c:ser>
          <c:idx val="2"/>
          <c:order val="2"/>
          <c:tx>
            <c:strRef>
              <c:f>'CHC Ext Scan'!$I$59</c:f>
              <c:strCache>
                <c:ptCount val="1"/>
                <c:pt idx="0">
                  <c:v>CA</c:v>
                </c:pt>
              </c:strCache>
            </c:strRef>
          </c:tx>
          <c:invertIfNegative val="0"/>
          <c:cat>
            <c:strRef>
              <c:f>'CHC Ext Scan'!$A$62:$A$69</c:f>
              <c:strCache>
                <c:ptCount val="8"/>
                <c:pt idx="0">
                  <c:v>Less than 9th Grade</c:v>
                </c:pt>
                <c:pt idx="1">
                  <c:v>9th - 12th Grade, No Diploma</c:v>
                </c:pt>
                <c:pt idx="2">
                  <c:v>High School Graduate</c:v>
                </c:pt>
                <c:pt idx="3">
                  <c:v>GED/ Alternative Credential</c:v>
                </c:pt>
                <c:pt idx="4">
                  <c:v>Some College, No Degree</c:v>
                </c:pt>
                <c:pt idx="5">
                  <c:v>Associate Degree</c:v>
                </c:pt>
                <c:pt idx="6">
                  <c:v>Bachelor's Degree</c:v>
                </c:pt>
                <c:pt idx="7">
                  <c:v>Graduate/ Professional Degree</c:v>
                </c:pt>
              </c:strCache>
            </c:strRef>
          </c:cat>
          <c:val>
            <c:numRef>
              <c:f>'CHC Ext Scan'!$D$62:$D$69</c:f>
              <c:numCache>
                <c:formatCode>0.0%</c:formatCode>
                <c:ptCount val="8"/>
                <c:pt idx="0">
                  <c:v>8.5000000000000006E-2</c:v>
                </c:pt>
                <c:pt idx="1">
                  <c:v>7.2000000000000008E-2</c:v>
                </c:pt>
                <c:pt idx="2">
                  <c:v>0.182</c:v>
                </c:pt>
                <c:pt idx="3">
                  <c:v>2.3E-2</c:v>
                </c:pt>
                <c:pt idx="4">
                  <c:v>0.20300000000000001</c:v>
                </c:pt>
                <c:pt idx="5">
                  <c:v>7.9000000000000001E-2</c:v>
                </c:pt>
                <c:pt idx="6">
                  <c:v>0.223</c:v>
                </c:pt>
                <c:pt idx="7">
                  <c:v>0.13400000000000001</c:v>
                </c:pt>
              </c:numCache>
            </c:numRef>
          </c:val>
          <c:extLst>
            <c:ext xmlns:c16="http://schemas.microsoft.com/office/drawing/2014/chart" uri="{C3380CC4-5D6E-409C-BE32-E72D297353CC}">
              <c16:uniqueId val="{00000002-C898-D94D-BBB5-ED7E4036712D}"/>
            </c:ext>
          </c:extLst>
        </c:ser>
        <c:ser>
          <c:idx val="3"/>
          <c:order val="3"/>
          <c:tx>
            <c:strRef>
              <c:f>'CHC Ext Scan'!$J$59</c:f>
              <c:strCache>
                <c:ptCount val="1"/>
                <c:pt idx="0">
                  <c:v>USA</c:v>
                </c:pt>
              </c:strCache>
            </c:strRef>
          </c:tx>
          <c:invertIfNegative val="0"/>
          <c:cat>
            <c:strRef>
              <c:f>'CHC Ext Scan'!$A$62:$A$69</c:f>
              <c:strCache>
                <c:ptCount val="8"/>
                <c:pt idx="0">
                  <c:v>Less than 9th Grade</c:v>
                </c:pt>
                <c:pt idx="1">
                  <c:v>9th - 12th Grade, No Diploma</c:v>
                </c:pt>
                <c:pt idx="2">
                  <c:v>High School Graduate</c:v>
                </c:pt>
                <c:pt idx="3">
                  <c:v>GED/ Alternative Credential</c:v>
                </c:pt>
                <c:pt idx="4">
                  <c:v>Some College, No Degree</c:v>
                </c:pt>
                <c:pt idx="5">
                  <c:v>Associate Degree</c:v>
                </c:pt>
                <c:pt idx="6">
                  <c:v>Bachelor's Degree</c:v>
                </c:pt>
                <c:pt idx="7">
                  <c:v>Graduate/ Professional Degree</c:v>
                </c:pt>
              </c:strCache>
            </c:strRef>
          </c:cat>
          <c:val>
            <c:numRef>
              <c:f>'CHC Ext Scan'!$E$62:$E$69</c:f>
              <c:numCache>
                <c:formatCode>0.0%</c:formatCode>
                <c:ptCount val="8"/>
                <c:pt idx="0">
                  <c:v>4.7E-2</c:v>
                </c:pt>
                <c:pt idx="1">
                  <c:v>6.4000000000000001E-2</c:v>
                </c:pt>
                <c:pt idx="2">
                  <c:v>0.22899999999999998</c:v>
                </c:pt>
                <c:pt idx="3">
                  <c:v>0.04</c:v>
                </c:pt>
                <c:pt idx="4">
                  <c:v>0.19800000000000001</c:v>
                </c:pt>
                <c:pt idx="5">
                  <c:v>8.6999999999999994E-2</c:v>
                </c:pt>
                <c:pt idx="6">
                  <c:v>0.20600000000000002</c:v>
                </c:pt>
                <c:pt idx="7">
                  <c:v>0.13</c:v>
                </c:pt>
              </c:numCache>
            </c:numRef>
          </c:val>
          <c:extLst>
            <c:ext xmlns:c16="http://schemas.microsoft.com/office/drawing/2014/chart" uri="{C3380CC4-5D6E-409C-BE32-E72D297353CC}">
              <c16:uniqueId val="{00000003-C898-D94D-BBB5-ED7E4036712D}"/>
            </c:ext>
          </c:extLst>
        </c:ser>
        <c:dLbls>
          <c:showLegendKey val="0"/>
          <c:showVal val="0"/>
          <c:showCatName val="0"/>
          <c:showSerName val="0"/>
          <c:showPercent val="0"/>
          <c:showBubbleSize val="0"/>
        </c:dLbls>
        <c:gapWidth val="73"/>
        <c:axId val="905560608"/>
        <c:axId val="1385135152"/>
      </c:barChart>
      <c:catAx>
        <c:axId val="9055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dTable>
        <c:showHorzBorder val="1"/>
        <c:showVertBorder val="1"/>
        <c:showOutline val="1"/>
        <c:showKeys val="1"/>
      </c:dTable>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sz="1100" b="0"/>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I have served on a Crafton Hills College Advisory Committee for:</a:t>
            </a:r>
          </a:p>
        </c:rich>
      </c:tx>
      <c:overlay val="0"/>
      <c:spPr>
        <a:noFill/>
        <a:ln>
          <a:noFill/>
        </a:ln>
        <a:effectLst/>
      </c:spPr>
    </c:title>
    <c:autoTitleDeleted val="0"/>
    <c:plotArea>
      <c:layout>
        <c:manualLayout>
          <c:layoutTarget val="inner"/>
          <c:xMode val="edge"/>
          <c:yMode val="edge"/>
          <c:x val="3.2713754646840149E-2"/>
          <c:y val="0.17942757642744833"/>
          <c:w val="0.93457249070631965"/>
          <c:h val="0.70356653681006287"/>
        </c:manualLayout>
      </c:layout>
      <c:barChart>
        <c:barDir val="col"/>
        <c:grouping val="clustered"/>
        <c:varyColors val="0"/>
        <c:ser>
          <c:idx val="0"/>
          <c:order val="0"/>
          <c:tx>
            <c:strRef>
              <c:f>'[Crafton Hills College Program Advisory Committee Survey 2022.xlsx]CHC 2'!$C$3</c:f>
              <c:strCache>
                <c:ptCount val="1"/>
              </c:strCache>
            </c:strRef>
          </c:tx>
          <c:spPr>
            <a:solidFill>
              <a:srgbClr val="9BBB59"/>
            </a:solidFill>
            <a:ln>
              <a:noFill/>
            </a:ln>
            <a:effectLst/>
          </c:spPr>
          <c:invertIfNegative val="0"/>
          <c:dLbls>
            <c:numFmt formatCode="#,##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'[Crafton Hills College Program Advisory Committee Survey 2022.xlsx]CHC 2'!$A$4:$A$6</c:f>
              <c:strCache>
                <c:ptCount val="3"/>
                <c:pt idx="0">
                  <c:v>Fewer than 3 years</c:v>
                </c:pt>
                <c:pt idx="1">
                  <c:v>3-10 years</c:v>
                </c:pt>
                <c:pt idx="2">
                  <c:v>More than 10 years</c:v>
                </c:pt>
              </c:strCache>
            </c:strRef>
          </c:cat>
          <c:val>
            <c:numRef>
              <c:f>'[Crafton Hills College Program Advisory Committee Survey 2022.xlsx]CHC 2'!$C$4:$C$6</c:f>
              <c:numCache>
                <c:formatCode>General</c:formatCode>
                <c:ptCount val="3"/>
                <c:pt idx="0">
                  <c:v>6</c:v>
                </c:pt>
                <c:pt idx="1">
                  <c:v>4</c:v>
                </c:pt>
                <c:pt idx="2">
                  <c:v>1</c:v>
                </c:pt>
              </c:numCache>
            </c:numRef>
          </c:val>
          <c:extLst>
            <c:ext xmlns:c16="http://schemas.microsoft.com/office/drawing/2014/chart" uri="{C3380CC4-5D6E-409C-BE32-E72D297353CC}">
              <c16:uniqueId val="{00000000-2101-0B48-AED7-86D855933144}"/>
            </c:ext>
          </c:extLst>
        </c:ser>
        <c:dLbls>
          <c:showLegendKey val="0"/>
          <c:showVal val="0"/>
          <c:showCatName val="0"/>
          <c:showSerName val="0"/>
          <c:showPercent val="0"/>
          <c:showBubbleSize val="0"/>
        </c:dLbls>
        <c:gapWidth val="173"/>
        <c:overlap val="-8"/>
        <c:axId val="905560608"/>
        <c:axId val="1385135152"/>
      </c:barChart>
      <c:catAx>
        <c:axId val="9055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max val="6"/>
        </c:scaling>
        <c:delete val="1"/>
        <c:axPos val="l"/>
        <c:numFmt formatCode="#,##0" sourceLinked="0"/>
        <c:majorTickMark val="none"/>
        <c:minorTickMark val="none"/>
        <c:tickLblPos val="nextTo"/>
        <c:crossAx val="905560608"/>
        <c:crosses val="autoZero"/>
        <c:crossBetween val="between"/>
      </c:valAx>
      <c:spPr>
        <a:noFill/>
        <a:ln>
          <a:noFill/>
        </a:ln>
        <a:effectLst/>
      </c:spPr>
    </c:plotArea>
    <c:plotVisOnly val="1"/>
    <c:dispBlanksAs val="gap"/>
    <c:showDLblsOverMax val="0"/>
    <c:extLst/>
  </c:chart>
  <c:spPr>
    <a:noFill/>
    <a:ln w="9525" cap="flat" cmpd="sng" algn="ctr">
      <a:noFill/>
      <a:round/>
    </a:ln>
    <a:effectLst/>
  </c:spPr>
  <c:txPr>
    <a:bodyPr/>
    <a:lstStyle/>
    <a:p>
      <a:pPr>
        <a:defRPr sz="1400" b="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Age!$C$3</c:f>
          <c:strCache>
            <c:ptCount val="1"/>
            <c:pt idx="0">
              <c:v>Crafton Hills College Headcount by Age</c:v>
            </c:pt>
          </c:strCache>
        </c:strRef>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4"/>
          <c:order val="0"/>
          <c:tx>
            <c:strRef>
              <c:f>Age!$D$3</c:f>
              <c:strCache>
                <c:ptCount val="1"/>
                <c:pt idx="0">
                  <c:v>19 or Less</c:v>
                </c:pt>
              </c:strCache>
            </c:strRef>
          </c:tx>
          <c:spPr>
            <a:ln w="28575" cap="rnd">
              <a:solidFill>
                <a:schemeClr val="accent6"/>
              </a:solidFill>
              <a:round/>
            </a:ln>
            <a:effectLst/>
          </c:spPr>
          <c:marker>
            <c:symbol val="none"/>
          </c:marker>
          <c:cat>
            <c:strRef>
              <c:f>Age!$A$4:$A$12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Age!$D$4:$D$12</c:f>
              <c:numCache>
                <c:formatCode>#,##0.0\ %</c:formatCode>
                <c:ptCount val="9"/>
                <c:pt idx="0">
                  <c:v>0.31897203325774753</c:v>
                </c:pt>
                <c:pt idx="1">
                  <c:v>0.31289418360196219</c:v>
                </c:pt>
                <c:pt idx="2">
                  <c:v>0.29974768713204375</c:v>
                </c:pt>
                <c:pt idx="3">
                  <c:v>0.29076358786262091</c:v>
                </c:pt>
                <c:pt idx="4">
                  <c:v>0.29520295202952029</c:v>
                </c:pt>
                <c:pt idx="5">
                  <c:v>0.29881940012763242</c:v>
                </c:pt>
                <c:pt idx="6">
                  <c:v>0.3087592341323685</c:v>
                </c:pt>
                <c:pt idx="7">
                  <c:v>0.31570394445265182</c:v>
                </c:pt>
                <c:pt idx="8">
                  <c:v>0.33693125207572233</c:v>
                </c:pt>
              </c:numCache>
            </c:numRef>
          </c:val>
          <c:smooth val="0"/>
          <c:extLst>
            <c:ext xmlns:c16="http://schemas.microsoft.com/office/drawing/2014/chart" uri="{C3380CC4-5D6E-409C-BE32-E72D297353CC}">
              <c16:uniqueId val="{00000000-BE5B-FD4D-8F21-C3AD87A7753C}"/>
            </c:ext>
          </c:extLst>
        </c:ser>
        <c:ser>
          <c:idx val="5"/>
          <c:order val="1"/>
          <c:tx>
            <c:strRef>
              <c:f>Age!$E$3</c:f>
              <c:strCache>
                <c:ptCount val="1"/>
                <c:pt idx="0">
                  <c:v>20 to 24</c:v>
                </c:pt>
              </c:strCache>
            </c:strRef>
          </c:tx>
          <c:spPr>
            <a:ln w="28575" cap="rnd">
              <a:solidFill>
                <a:schemeClr val="accent5"/>
              </a:solidFill>
              <a:round/>
            </a:ln>
            <a:effectLst/>
          </c:spPr>
          <c:marker>
            <c:symbol val="none"/>
          </c:marker>
          <c:cat>
            <c:strRef>
              <c:f>Age!$A$4:$A$12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Age!$E$4:$E$12</c:f>
              <c:numCache>
                <c:formatCode>#,##0.0\ %</c:formatCode>
                <c:ptCount val="9"/>
                <c:pt idx="0">
                  <c:v>0.40476190476190477</c:v>
                </c:pt>
                <c:pt idx="1">
                  <c:v>0.40977575332866151</c:v>
                </c:pt>
                <c:pt idx="2">
                  <c:v>0.42253994953742646</c:v>
                </c:pt>
                <c:pt idx="3">
                  <c:v>0.41497165721907303</c:v>
                </c:pt>
                <c:pt idx="4">
                  <c:v>0.41412277759141231</c:v>
                </c:pt>
                <c:pt idx="5">
                  <c:v>0.38018506700701982</c:v>
                </c:pt>
                <c:pt idx="6">
                  <c:v>0.36574702246344043</c:v>
                </c:pt>
                <c:pt idx="7">
                  <c:v>0.34761412320874574</c:v>
                </c:pt>
                <c:pt idx="8">
                  <c:v>0.3304549983394221</c:v>
                </c:pt>
              </c:numCache>
            </c:numRef>
          </c:val>
          <c:smooth val="0"/>
          <c:extLst>
            <c:ext xmlns:c16="http://schemas.microsoft.com/office/drawing/2014/chart" uri="{C3380CC4-5D6E-409C-BE32-E72D297353CC}">
              <c16:uniqueId val="{00000001-BE5B-FD4D-8F21-C3AD87A7753C}"/>
            </c:ext>
          </c:extLst>
        </c:ser>
        <c:ser>
          <c:idx val="0"/>
          <c:order val="2"/>
          <c:tx>
            <c:strRef>
              <c:f>Age!$F$3</c:f>
              <c:strCache>
                <c:ptCount val="1"/>
                <c:pt idx="0">
                  <c:v>25 to 29</c:v>
                </c:pt>
              </c:strCache>
            </c:strRef>
          </c:tx>
          <c:spPr>
            <a:ln w="28575" cap="rnd">
              <a:solidFill>
                <a:schemeClr val="accent2"/>
              </a:solidFill>
              <a:round/>
            </a:ln>
            <a:effectLst/>
          </c:spPr>
          <c:marker>
            <c:symbol val="none"/>
          </c:marker>
          <c:cat>
            <c:strRef>
              <c:f>Age!$A$4:$A$12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Age!$F$4:$F$12</c:f>
              <c:numCache>
                <c:formatCode>#,##0.0\ %</c:formatCode>
                <c:ptCount val="9"/>
                <c:pt idx="0">
                  <c:v>0.11678004535147393</c:v>
                </c:pt>
                <c:pt idx="1">
                  <c:v>0.12578836720392431</c:v>
                </c:pt>
                <c:pt idx="2">
                  <c:v>0.12716568544995796</c:v>
                </c:pt>
                <c:pt idx="3">
                  <c:v>0.13671223741247085</c:v>
                </c:pt>
                <c:pt idx="4">
                  <c:v>0.14156323381415634</c:v>
                </c:pt>
                <c:pt idx="5">
                  <c:v>0.15268028079132098</c:v>
                </c:pt>
                <c:pt idx="6">
                  <c:v>0.15015829941203077</c:v>
                </c:pt>
                <c:pt idx="7">
                  <c:v>0.1422662136209189</c:v>
                </c:pt>
                <c:pt idx="8">
                  <c:v>0.14629691132514114</c:v>
                </c:pt>
              </c:numCache>
            </c:numRef>
          </c:val>
          <c:smooth val="0"/>
          <c:extLst>
            <c:ext xmlns:c16="http://schemas.microsoft.com/office/drawing/2014/chart" uri="{C3380CC4-5D6E-409C-BE32-E72D297353CC}">
              <c16:uniqueId val="{00000002-BE5B-FD4D-8F21-C3AD87A7753C}"/>
            </c:ext>
          </c:extLst>
        </c:ser>
        <c:ser>
          <c:idx val="1"/>
          <c:order val="3"/>
          <c:tx>
            <c:strRef>
              <c:f>Age!$G$3</c:f>
              <c:strCache>
                <c:ptCount val="1"/>
                <c:pt idx="0">
                  <c:v>30 to 34</c:v>
                </c:pt>
              </c:strCache>
            </c:strRef>
          </c:tx>
          <c:spPr>
            <a:ln w="28575" cap="rnd">
              <a:solidFill>
                <a:schemeClr val="accent2"/>
              </a:solidFill>
              <a:round/>
            </a:ln>
            <a:effectLst/>
          </c:spPr>
          <c:marker>
            <c:symbol val="none"/>
          </c:marker>
          <c:cat>
            <c:strRef>
              <c:f>Age!$A$4:$A$12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Age!$G$4:$G$12</c:f>
              <c:numCache>
                <c:formatCode>#,##0.0\ %</c:formatCode>
                <c:ptCount val="9"/>
                <c:pt idx="0">
                  <c:v>5.3099017384731675E-2</c:v>
                </c:pt>
                <c:pt idx="1">
                  <c:v>5.8864751226348988E-2</c:v>
                </c:pt>
                <c:pt idx="2">
                  <c:v>5.7863751051303619E-2</c:v>
                </c:pt>
                <c:pt idx="3">
                  <c:v>6.6022007335778593E-2</c:v>
                </c:pt>
                <c:pt idx="4">
                  <c:v>6.5078832606507875E-2</c:v>
                </c:pt>
                <c:pt idx="5">
                  <c:v>6.8761965539246975E-2</c:v>
                </c:pt>
                <c:pt idx="6">
                  <c:v>6.4978139605005286E-2</c:v>
                </c:pt>
                <c:pt idx="7">
                  <c:v>7.2388831437435366E-2</c:v>
                </c:pt>
                <c:pt idx="8">
                  <c:v>7.5390235802059113E-2</c:v>
                </c:pt>
              </c:numCache>
            </c:numRef>
          </c:val>
          <c:smooth val="0"/>
          <c:extLst>
            <c:ext xmlns:c16="http://schemas.microsoft.com/office/drawing/2014/chart" uri="{C3380CC4-5D6E-409C-BE32-E72D297353CC}">
              <c16:uniqueId val="{00000003-BE5B-FD4D-8F21-C3AD87A7753C}"/>
            </c:ext>
          </c:extLst>
        </c:ser>
        <c:ser>
          <c:idx val="2"/>
          <c:order val="4"/>
          <c:tx>
            <c:strRef>
              <c:f>Age!$H$3</c:f>
              <c:strCache>
                <c:ptCount val="1"/>
                <c:pt idx="0">
                  <c:v>35 to 39</c:v>
                </c:pt>
              </c:strCache>
            </c:strRef>
          </c:tx>
          <c:spPr>
            <a:ln w="28575" cap="rnd">
              <a:solidFill>
                <a:schemeClr val="accent3"/>
              </a:solidFill>
              <a:round/>
            </a:ln>
            <a:effectLst/>
          </c:spPr>
          <c:marker>
            <c:symbol val="none"/>
          </c:marker>
          <c:cat>
            <c:strRef>
              <c:f>Age!$A$4:$A$12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Age!$H$4:$H$12</c:f>
              <c:numCache>
                <c:formatCode>#,##0.0\ %</c:formatCode>
                <c:ptCount val="9"/>
                <c:pt idx="0">
                  <c:v>3.250188964474679E-2</c:v>
                </c:pt>
                <c:pt idx="1">
                  <c:v>3.1184302733006309E-2</c:v>
                </c:pt>
                <c:pt idx="2">
                  <c:v>3.1118587047939447E-2</c:v>
                </c:pt>
                <c:pt idx="3">
                  <c:v>3.4844948316105372E-2</c:v>
                </c:pt>
                <c:pt idx="4">
                  <c:v>3.3378061053337807E-2</c:v>
                </c:pt>
                <c:pt idx="5">
                  <c:v>4.1320995532865348E-2</c:v>
                </c:pt>
                <c:pt idx="6">
                  <c:v>4.7037539574853009E-2</c:v>
                </c:pt>
                <c:pt idx="7">
                  <c:v>4.7126606588860989E-2</c:v>
                </c:pt>
                <c:pt idx="8">
                  <c:v>4.566589173032215E-2</c:v>
                </c:pt>
              </c:numCache>
            </c:numRef>
          </c:val>
          <c:smooth val="0"/>
          <c:extLst>
            <c:ext xmlns:c16="http://schemas.microsoft.com/office/drawing/2014/chart" uri="{C3380CC4-5D6E-409C-BE32-E72D297353CC}">
              <c16:uniqueId val="{00000004-BE5B-FD4D-8F21-C3AD87A7753C}"/>
            </c:ext>
          </c:extLst>
        </c:ser>
        <c:ser>
          <c:idx val="3"/>
          <c:order val="5"/>
          <c:tx>
            <c:strRef>
              <c:f>Age!$I$3</c:f>
              <c:strCache>
                <c:ptCount val="1"/>
                <c:pt idx="0">
                  <c:v>40 to 49</c:v>
                </c:pt>
              </c:strCache>
            </c:strRef>
          </c:tx>
          <c:spPr>
            <a:ln w="28575" cap="rnd">
              <a:solidFill>
                <a:schemeClr val="accent4"/>
              </a:solidFill>
              <a:round/>
            </a:ln>
            <a:effectLst/>
          </c:spPr>
          <c:marker>
            <c:symbol val="none"/>
          </c:marker>
          <c:cat>
            <c:strRef>
              <c:f>Age!$A$4:$A$12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Age!$I$4:$I$12</c:f>
              <c:numCache>
                <c:formatCode>#,##0.0\ %</c:formatCode>
                <c:ptCount val="9"/>
                <c:pt idx="0">
                  <c:v>4.6674225245653816E-2</c:v>
                </c:pt>
                <c:pt idx="1">
                  <c:v>3.8367203924316751E-2</c:v>
                </c:pt>
                <c:pt idx="2">
                  <c:v>3.7678721614802353E-2</c:v>
                </c:pt>
                <c:pt idx="3">
                  <c:v>3.4844948316105372E-2</c:v>
                </c:pt>
                <c:pt idx="4">
                  <c:v>3.0526668903052667E-2</c:v>
                </c:pt>
                <c:pt idx="5">
                  <c:v>3.5417996171027442E-2</c:v>
                </c:pt>
                <c:pt idx="6">
                  <c:v>3.6635006784260515E-2</c:v>
                </c:pt>
                <c:pt idx="7">
                  <c:v>4.5206086571133106E-2</c:v>
                </c:pt>
                <c:pt idx="8">
                  <c:v>4.5333776154101627E-2</c:v>
                </c:pt>
              </c:numCache>
            </c:numRef>
          </c:val>
          <c:smooth val="0"/>
          <c:extLst>
            <c:ext xmlns:c16="http://schemas.microsoft.com/office/drawing/2014/chart" uri="{C3380CC4-5D6E-409C-BE32-E72D297353CC}">
              <c16:uniqueId val="{00000005-BE5B-FD4D-8F21-C3AD87A7753C}"/>
            </c:ext>
          </c:extLst>
        </c:ser>
        <c:ser>
          <c:idx val="6"/>
          <c:order val="6"/>
          <c:tx>
            <c:strRef>
              <c:f>Age!$J$3</c:f>
              <c:strCache>
                <c:ptCount val="1"/>
                <c:pt idx="0">
                  <c:v>50 +</c:v>
                </c:pt>
              </c:strCache>
            </c:strRef>
          </c:tx>
          <c:spPr>
            <a:ln w="28575" cap="rnd">
              <a:solidFill>
                <a:schemeClr val="accent1">
                  <a:lumMod val="60000"/>
                </a:schemeClr>
              </a:solidFill>
              <a:round/>
            </a:ln>
            <a:effectLst/>
          </c:spPr>
          <c:marker>
            <c:symbol val="none"/>
          </c:marker>
          <c:cat>
            <c:strRef>
              <c:f>Age!$A$4:$A$12</c:f>
              <c:strCache>
                <c:ptCount val="9"/>
                <c:pt idx="0">
                  <c:v>Fall 2012</c:v>
                </c:pt>
                <c:pt idx="1">
                  <c:v>Fall 2013</c:v>
                </c:pt>
                <c:pt idx="2">
                  <c:v>Fall 2014</c:v>
                </c:pt>
                <c:pt idx="3">
                  <c:v>Fall 2015</c:v>
                </c:pt>
                <c:pt idx="4">
                  <c:v>Fall 2016</c:v>
                </c:pt>
                <c:pt idx="5">
                  <c:v>Fall 2017</c:v>
                </c:pt>
                <c:pt idx="6">
                  <c:v>Fall 2018</c:v>
                </c:pt>
                <c:pt idx="7">
                  <c:v>Fall 2019</c:v>
                </c:pt>
                <c:pt idx="8">
                  <c:v>Fall 2020</c:v>
                </c:pt>
              </c:strCache>
            </c:strRef>
          </c:cat>
          <c:val>
            <c:numRef>
              <c:f>Age!$J$4:$J$12</c:f>
              <c:numCache>
                <c:formatCode>#,##0.0\ %</c:formatCode>
                <c:ptCount val="9"/>
                <c:pt idx="0">
                  <c:v>2.7210884353741499E-2</c:v>
                </c:pt>
                <c:pt idx="1">
                  <c:v>2.3125437981779955E-2</c:v>
                </c:pt>
                <c:pt idx="2">
                  <c:v>2.3885618166526495E-2</c:v>
                </c:pt>
                <c:pt idx="3">
                  <c:v>2.184061353784595E-2</c:v>
                </c:pt>
                <c:pt idx="4">
                  <c:v>2.0127474002012747E-2</c:v>
                </c:pt>
                <c:pt idx="5">
                  <c:v>2.2814294830887046E-2</c:v>
                </c:pt>
                <c:pt idx="6">
                  <c:v>2.6684758028041607E-2</c:v>
                </c:pt>
                <c:pt idx="7">
                  <c:v>2.9694194120254098E-2</c:v>
                </c:pt>
                <c:pt idx="8">
                  <c:v>1.9926934573231487E-2</c:v>
                </c:pt>
              </c:numCache>
            </c:numRef>
          </c:val>
          <c:smooth val="0"/>
          <c:extLst>
            <c:ext xmlns:c16="http://schemas.microsoft.com/office/drawing/2014/chart" uri="{C3380CC4-5D6E-409C-BE32-E72D297353CC}">
              <c16:uniqueId val="{00000006-BE5B-FD4D-8F21-C3AD87A7753C}"/>
            </c:ext>
          </c:extLst>
        </c:ser>
        <c:dLbls>
          <c:showLegendKey val="0"/>
          <c:showVal val="0"/>
          <c:showCatName val="0"/>
          <c:showSerName val="0"/>
          <c:showPercent val="0"/>
          <c:showBubbleSize val="0"/>
        </c:dLbls>
        <c:smooth val="0"/>
        <c:axId val="486790096"/>
        <c:axId val="94690704"/>
      </c:lineChart>
      <c:catAx>
        <c:axId val="48679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4690704"/>
        <c:crosses val="autoZero"/>
        <c:auto val="1"/>
        <c:lblAlgn val="ctr"/>
        <c:lblOffset val="100"/>
        <c:noMultiLvlLbl val="0"/>
      </c:catAx>
      <c:valAx>
        <c:axId val="94690704"/>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86790096"/>
        <c:crosses val="autoZero"/>
        <c:crossBetween val="between"/>
        <c:majorUnit val="0.1"/>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showDLblsOverMax val="0"/>
    <c:extLst/>
  </c:chart>
  <c:spPr>
    <a:noFill/>
    <a:ln>
      <a:noFill/>
    </a:ln>
    <a:effectLst/>
  </c:spPr>
  <c:txPr>
    <a:bodyPr/>
    <a:lstStyle/>
    <a:p>
      <a:pPr>
        <a:defRPr sz="14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Race!$D$21</c:f>
          <c:strCache>
            <c:ptCount val="1"/>
            <c:pt idx="0">
              <c:v>Crafton Hills Enrollments by Race/Ethnicity </c:v>
            </c:pt>
          </c:strCache>
        </c:strRef>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Race!$A$19</c:f>
              <c:strCache>
                <c:ptCount val="1"/>
                <c:pt idx="0">
                  <c:v>Fall 2020</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Race!$D$1:$L$1</c:f>
              <c:strCache>
                <c:ptCount val="9"/>
                <c:pt idx="0">
                  <c:v>African-American</c:v>
                </c:pt>
                <c:pt idx="1">
                  <c:v>American Indian/Alaskan Native</c:v>
                </c:pt>
                <c:pt idx="2">
                  <c:v>Asian</c:v>
                </c:pt>
                <c:pt idx="3">
                  <c:v>Filipino</c:v>
                </c:pt>
                <c:pt idx="4">
                  <c:v>Hispanic</c:v>
                </c:pt>
                <c:pt idx="5">
                  <c:v>Multi-Ethnicity</c:v>
                </c:pt>
                <c:pt idx="6">
                  <c:v>Pacific Islander</c:v>
                </c:pt>
                <c:pt idx="7">
                  <c:v>Unknown</c:v>
                </c:pt>
                <c:pt idx="8">
                  <c:v>White Non-Hispanic</c:v>
                </c:pt>
              </c:strCache>
            </c:strRef>
          </c:cat>
          <c:val>
            <c:numRef>
              <c:f>Race!$D$19:$L$19</c:f>
              <c:numCache>
                <c:formatCode>#,##0.00\ %</c:formatCode>
                <c:ptCount val="9"/>
                <c:pt idx="0">
                  <c:v>3.6864828960478248E-2</c:v>
                </c:pt>
                <c:pt idx="1">
                  <c:v>2.3248090335436732E-3</c:v>
                </c:pt>
                <c:pt idx="2">
                  <c:v>4.1514447027565592E-2</c:v>
                </c:pt>
                <c:pt idx="3">
                  <c:v>2.507472600464962E-2</c:v>
                </c:pt>
                <c:pt idx="4">
                  <c:v>0.50199269345732311</c:v>
                </c:pt>
                <c:pt idx="5">
                  <c:v>5.6127532381268684E-2</c:v>
                </c:pt>
                <c:pt idx="6">
                  <c:v>2.3248090335436732E-3</c:v>
                </c:pt>
                <c:pt idx="7">
                  <c:v>1.4114911989372302E-2</c:v>
                </c:pt>
                <c:pt idx="8">
                  <c:v>0.31966124211225511</c:v>
                </c:pt>
              </c:numCache>
            </c:numRef>
          </c:val>
          <c:extLst>
            <c:ext xmlns:c16="http://schemas.microsoft.com/office/drawing/2014/chart" uri="{C3380CC4-5D6E-409C-BE32-E72D297353CC}">
              <c16:uniqueId val="{00000000-95D3-6741-8EFF-543C846391CA}"/>
            </c:ext>
          </c:extLst>
        </c:ser>
        <c:ser>
          <c:idx val="1"/>
          <c:order val="1"/>
          <c:tx>
            <c:strRef>
              <c:f>Race!$A$14</c:f>
              <c:strCache>
                <c:ptCount val="1"/>
                <c:pt idx="0">
                  <c:v>Fall 2015</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Race!$D$14:$L$14</c:f>
              <c:numCache>
                <c:formatCode>#,##0.00\ %</c:formatCode>
                <c:ptCount val="9"/>
                <c:pt idx="0">
                  <c:v>3.8679559853284431E-2</c:v>
                </c:pt>
                <c:pt idx="1">
                  <c:v>4.0013337779259755E-3</c:v>
                </c:pt>
                <c:pt idx="2">
                  <c:v>3.7679226408802939E-2</c:v>
                </c:pt>
                <c:pt idx="3">
                  <c:v>1.883961320440147E-2</c:v>
                </c:pt>
                <c:pt idx="4">
                  <c:v>0.46448816272090698</c:v>
                </c:pt>
                <c:pt idx="5">
                  <c:v>5.0016672224074694E-2</c:v>
                </c:pt>
                <c:pt idx="6">
                  <c:v>2.3341113704568191E-3</c:v>
                </c:pt>
                <c:pt idx="7">
                  <c:v>2.8342780926975657E-3</c:v>
                </c:pt>
                <c:pt idx="8">
                  <c:v>0.38112704234744915</c:v>
                </c:pt>
              </c:numCache>
            </c:numRef>
          </c:val>
          <c:extLst>
            <c:ext xmlns:c16="http://schemas.microsoft.com/office/drawing/2014/chart" uri="{C3380CC4-5D6E-409C-BE32-E72D297353CC}">
              <c16:uniqueId val="{00000001-95D3-6741-8EFF-543C846391CA}"/>
            </c:ext>
          </c:extLst>
        </c:ser>
        <c:dLbls>
          <c:showLegendKey val="0"/>
          <c:showVal val="0"/>
          <c:showCatName val="0"/>
          <c:showSerName val="0"/>
          <c:showPercent val="0"/>
          <c:showBubbleSize val="0"/>
        </c:dLbls>
        <c:gapWidth val="60"/>
        <c:axId val="905560608"/>
        <c:axId val="1385135152"/>
      </c:barChart>
      <c:catAx>
        <c:axId val="905560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85135152"/>
        <c:crosses val="autoZero"/>
        <c:auto val="1"/>
        <c:lblAlgn val="ctr"/>
        <c:lblOffset val="100"/>
        <c:noMultiLvlLbl val="0"/>
      </c:catAx>
      <c:valAx>
        <c:axId val="138513515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05560608"/>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400">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'Enr Status'!$D$23</c:f>
          <c:strCache>
            <c:ptCount val="1"/>
            <c:pt idx="0">
              <c:v>Crafton Hills College Enrollments by Enrollment Status</c:v>
            </c:pt>
          </c:strCache>
        </c:strRef>
      </c:tx>
      <c:overlay val="0"/>
      <c:spPr>
        <a:noFill/>
        <a:ln>
          <a:noFill/>
        </a:ln>
        <a:effectLst/>
      </c:spPr>
      <c:txPr>
        <a:bodyPr rot="0" vert="horz"/>
        <a:lstStyle/>
        <a:p>
          <a:pPr>
            <a:defRPr/>
          </a:pPr>
          <a:endParaRPr lang="en-US"/>
        </a:p>
      </c:txPr>
    </c:title>
    <c:autoTitleDeleted val="0"/>
    <c:plotArea>
      <c:layout/>
      <c:barChart>
        <c:barDir val="bar"/>
        <c:grouping val="clustered"/>
        <c:varyColors val="0"/>
        <c:ser>
          <c:idx val="0"/>
          <c:order val="0"/>
          <c:tx>
            <c:strRef>
              <c:f>'Enr Status'!$A$16</c:f>
              <c:strCache>
                <c:ptCount val="1"/>
                <c:pt idx="0">
                  <c:v>Fall 2015</c:v>
                </c:pt>
              </c:strCache>
            </c:strRef>
          </c:tx>
          <c:spPr>
            <a:solidFill>
              <a:srgbClr val="ED7D31"/>
            </a:solidFill>
            <a:ln>
              <a:noFill/>
            </a:ln>
            <a:effectLst/>
          </c:spPr>
          <c:invertIfNegative val="0"/>
          <c:dLbls>
            <c:numFmt formatCode="0.0%" sourceLinked="0"/>
            <c:spPr>
              <a:noFill/>
              <a:ln>
                <a:noFill/>
              </a:ln>
              <a:effectLst/>
            </c:spPr>
            <c:txPr>
              <a:bodyPr rot="0" vert="horz"/>
              <a:lstStyle/>
              <a:p>
                <a:pPr>
                  <a:defRPr sz="105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'Enr Status'!$D$3:$I$3</c:f>
              <c:strCache>
                <c:ptCount val="6"/>
                <c:pt idx="0">
                  <c:v>First-Time Student</c:v>
                </c:pt>
                <c:pt idx="1">
                  <c:v>First-Time Transfer Student</c:v>
                </c:pt>
                <c:pt idx="2">
                  <c:v>Returning Student</c:v>
                </c:pt>
                <c:pt idx="3">
                  <c:v>Continuing Student</c:v>
                </c:pt>
                <c:pt idx="4">
                  <c:v>Uncollected/Unreported</c:v>
                </c:pt>
                <c:pt idx="5">
                  <c:v>Special Admit Student</c:v>
                </c:pt>
              </c:strCache>
            </c:strRef>
          </c:cat>
          <c:val>
            <c:numRef>
              <c:f>'Enr Status'!$D$16:$I$16</c:f>
              <c:numCache>
                <c:formatCode>#,##0.00\ %</c:formatCode>
                <c:ptCount val="6"/>
                <c:pt idx="0">
                  <c:v>0.16038679559853286</c:v>
                </c:pt>
                <c:pt idx="1">
                  <c:v>3.4678226075358455E-2</c:v>
                </c:pt>
                <c:pt idx="2">
                  <c:v>0.14788262754251419</c:v>
                </c:pt>
                <c:pt idx="3">
                  <c:v>0.6093697899299767</c:v>
                </c:pt>
                <c:pt idx="4">
                  <c:v>3.3344448149383126E-4</c:v>
                </c:pt>
                <c:pt idx="5">
                  <c:v>4.7349116372124044E-2</c:v>
                </c:pt>
              </c:numCache>
            </c:numRef>
          </c:val>
          <c:extLst>
            <c:ext xmlns:c16="http://schemas.microsoft.com/office/drawing/2014/chart" uri="{C3380CC4-5D6E-409C-BE32-E72D297353CC}">
              <c16:uniqueId val="{00000000-40B8-9E46-82F0-2C14AD628DC5}"/>
            </c:ext>
          </c:extLst>
        </c:ser>
        <c:ser>
          <c:idx val="4"/>
          <c:order val="1"/>
          <c:tx>
            <c:strRef>
              <c:f>'Enr Status'!$A$21</c:f>
              <c:strCache>
                <c:ptCount val="1"/>
                <c:pt idx="0">
                  <c:v>Fall 2020</c:v>
                </c:pt>
              </c:strCache>
            </c:strRef>
          </c:tx>
          <c:invertIfNegative val="0"/>
          <c:dLbls>
            <c:numFmt formatCode="0.0%" sourceLinked="0"/>
            <c:spPr>
              <a:noFill/>
              <a:ln>
                <a:noFill/>
              </a:ln>
              <a:effectLst/>
            </c:spPr>
            <c:txPr>
              <a:bodyPr wrap="square" lIns="38100" tIns="19050" rIns="38100" bIns="19050" anchor="ctr">
                <a:spAutoFit/>
              </a:bodyPr>
              <a:lstStyle/>
              <a:p>
                <a:pPr>
                  <a:defRPr sz="105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'Enr Status'!$D$3:$I$3</c:f>
              <c:strCache>
                <c:ptCount val="6"/>
                <c:pt idx="0">
                  <c:v>First-Time Student</c:v>
                </c:pt>
                <c:pt idx="1">
                  <c:v>First-Time Transfer Student</c:v>
                </c:pt>
                <c:pt idx="2">
                  <c:v>Returning Student</c:v>
                </c:pt>
                <c:pt idx="3">
                  <c:v>Continuing Student</c:v>
                </c:pt>
                <c:pt idx="4">
                  <c:v>Uncollected/Unreported</c:v>
                </c:pt>
                <c:pt idx="5">
                  <c:v>Special Admit Student</c:v>
                </c:pt>
              </c:strCache>
            </c:strRef>
          </c:cat>
          <c:val>
            <c:numRef>
              <c:f>'Enr Status'!$D$21:$I$21</c:f>
              <c:numCache>
                <c:formatCode>#,##0.00\ %</c:formatCode>
                <c:ptCount val="6"/>
                <c:pt idx="0">
                  <c:v>0.3040518100298904</c:v>
                </c:pt>
                <c:pt idx="1">
                  <c:v>2.3248090335436732E-3</c:v>
                </c:pt>
                <c:pt idx="2">
                  <c:v>0.26552640318830956</c:v>
                </c:pt>
                <c:pt idx="3">
                  <c:v>0.37578877449352377</c:v>
                </c:pt>
                <c:pt idx="4">
                  <c:v>3.3211557622052474E-3</c:v>
                </c:pt>
                <c:pt idx="5">
                  <c:v>4.8987047492527407E-2</c:v>
                </c:pt>
              </c:numCache>
            </c:numRef>
          </c:val>
          <c:extLst>
            <c:ext xmlns:c16="http://schemas.microsoft.com/office/drawing/2014/chart" uri="{C3380CC4-5D6E-409C-BE32-E72D297353CC}">
              <c16:uniqueId val="{00000001-40B8-9E46-82F0-2C14AD628DC5}"/>
            </c:ext>
          </c:extLst>
        </c:ser>
        <c:dLbls>
          <c:showLegendKey val="0"/>
          <c:showVal val="0"/>
          <c:showCatName val="0"/>
          <c:showSerName val="0"/>
          <c:showPercent val="0"/>
          <c:showBubbleSize val="0"/>
        </c:dLbls>
        <c:gapWidth val="48"/>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majorUnit val="0.2"/>
      </c:valAx>
      <c:spPr>
        <a:noFill/>
        <a:ln>
          <a:noFill/>
        </a:ln>
        <a:effectLst/>
      </c:spPr>
    </c:plotArea>
    <c:legend>
      <c:legendPos val="b"/>
      <c:overlay val="0"/>
    </c:legend>
    <c:plotVisOnly val="1"/>
    <c:dispBlanksAs val="gap"/>
    <c:showDLblsOverMax val="0"/>
    <c:extLst/>
  </c:chart>
  <c:spPr>
    <a:solidFill>
      <a:schemeClr val="bg1"/>
    </a:solidFill>
    <a:ln w="9525" cap="flat" cmpd="sng" algn="ctr">
      <a:solidFill>
        <a:schemeClr val="tx1">
          <a:lumMod val="15000"/>
          <a:lumOff val="85000"/>
        </a:schemeClr>
      </a:solidFill>
      <a:round/>
    </a:ln>
    <a:effectLst/>
  </c:spPr>
  <c:txPr>
    <a:bodyPr/>
    <a:lstStyle/>
    <a:p>
      <a:pPr>
        <a:defRPr sz="1400" b="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Crafton Hills Student Unit Load %</a:t>
            </a:r>
          </a:p>
        </c:rich>
      </c:tx>
      <c:overlay val="0"/>
      <c:spPr>
        <a:noFill/>
        <a:ln>
          <a:noFill/>
        </a:ln>
        <a:effectLst/>
      </c:spPr>
    </c:title>
    <c:autoTitleDeleted val="0"/>
    <c:plotArea>
      <c:layout/>
      <c:barChart>
        <c:barDir val="bar"/>
        <c:grouping val="clustered"/>
        <c:varyColors val="0"/>
        <c:ser>
          <c:idx val="0"/>
          <c:order val="0"/>
          <c:tx>
            <c:strRef>
              <c:f>Units!$A$16</c:f>
              <c:strCache>
                <c:ptCount val="1"/>
                <c:pt idx="0">
                  <c:v>Fall 2015</c:v>
                </c:pt>
              </c:strCache>
            </c:strRef>
          </c:tx>
          <c:spPr>
            <a:solidFill>
              <a:schemeClr val="accent1"/>
            </a:solidFill>
            <a:ln>
              <a:noFill/>
            </a:ln>
            <a:effectLst/>
          </c:spPr>
          <c:invertIfNegative val="0"/>
          <c:dLbls>
            <c:numFmt formatCode="0.0%" sourceLinked="0"/>
            <c:spPr>
              <a:noFill/>
              <a:ln>
                <a:noFill/>
              </a:ln>
              <a:effectLst/>
            </c:spPr>
            <c:txPr>
              <a:bodyPr rot="0" vert="horz"/>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Units!$D$3:$I$3</c:f>
              <c:strCache>
                <c:ptCount val="6"/>
                <c:pt idx="0">
                  <c:v>0.1 - 2.9</c:v>
                </c:pt>
                <c:pt idx="1">
                  <c:v>3.0 - 5.9</c:v>
                </c:pt>
                <c:pt idx="2">
                  <c:v>6.0 - 8.9</c:v>
                </c:pt>
                <c:pt idx="3">
                  <c:v>9.0 - 11.9</c:v>
                </c:pt>
                <c:pt idx="4">
                  <c:v>12.0 -14.9</c:v>
                </c:pt>
                <c:pt idx="5">
                  <c:v>15 +</c:v>
                </c:pt>
              </c:strCache>
            </c:strRef>
          </c:cat>
          <c:val>
            <c:numRef>
              <c:f>Units!$D$16:$I$16</c:f>
              <c:numCache>
                <c:formatCode>0.0%</c:formatCode>
                <c:ptCount val="6"/>
                <c:pt idx="0">
                  <c:v>2.5008336112037347E-2</c:v>
                </c:pt>
                <c:pt idx="1">
                  <c:v>0.22524174724908305</c:v>
                </c:pt>
                <c:pt idx="2">
                  <c:v>0.23391130376792266</c:v>
                </c:pt>
                <c:pt idx="3">
                  <c:v>0.1683894631543848</c:v>
                </c:pt>
                <c:pt idx="4">
                  <c:v>0.25191730576858951</c:v>
                </c:pt>
                <c:pt idx="5">
                  <c:v>9.553184394798267E-2</c:v>
                </c:pt>
              </c:numCache>
            </c:numRef>
          </c:val>
          <c:extLst>
            <c:ext xmlns:c16="http://schemas.microsoft.com/office/drawing/2014/chart" uri="{C3380CC4-5D6E-409C-BE32-E72D297353CC}">
              <c16:uniqueId val="{00000000-1235-4942-8FA8-492BEB294A86}"/>
            </c:ext>
          </c:extLst>
        </c:ser>
        <c:ser>
          <c:idx val="1"/>
          <c:order val="1"/>
          <c:tx>
            <c:strRef>
              <c:f>Units!$A$21</c:f>
              <c:strCache>
                <c:ptCount val="1"/>
                <c:pt idx="0">
                  <c:v>Fall 2020</c:v>
                </c:pt>
              </c:strCache>
            </c:strRef>
          </c:tx>
          <c:spPr>
            <a:solidFill>
              <a:srgbClr val="ED7D31"/>
            </a:solidFill>
            <a:ln>
              <a:noFill/>
            </a:ln>
            <a:effectLst/>
          </c:spPr>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Units!$D$3:$I$3</c:f>
              <c:strCache>
                <c:ptCount val="6"/>
                <c:pt idx="0">
                  <c:v>0.1 - 2.9</c:v>
                </c:pt>
                <c:pt idx="1">
                  <c:v>3.0 - 5.9</c:v>
                </c:pt>
                <c:pt idx="2">
                  <c:v>6.0 - 8.9</c:v>
                </c:pt>
                <c:pt idx="3">
                  <c:v>9.0 - 11.9</c:v>
                </c:pt>
                <c:pt idx="4">
                  <c:v>12.0 -14.9</c:v>
                </c:pt>
                <c:pt idx="5">
                  <c:v>15 +</c:v>
                </c:pt>
              </c:strCache>
            </c:strRef>
          </c:cat>
          <c:val>
            <c:numRef>
              <c:f>Units!$D$21:$I$21</c:f>
              <c:numCache>
                <c:formatCode>0.0%</c:formatCode>
                <c:ptCount val="6"/>
                <c:pt idx="0">
                  <c:v>2.9558286283626705E-2</c:v>
                </c:pt>
                <c:pt idx="1">
                  <c:v>0.26984390567917632</c:v>
                </c:pt>
                <c:pt idx="2">
                  <c:v>0.19445366987711724</c:v>
                </c:pt>
                <c:pt idx="3">
                  <c:v>0.16207240119561608</c:v>
                </c:pt>
                <c:pt idx="4">
                  <c:v>0.22633676519428764</c:v>
                </c:pt>
                <c:pt idx="5">
                  <c:v>0.11773497177017603</c:v>
                </c:pt>
              </c:numCache>
            </c:numRef>
          </c:val>
          <c:extLst>
            <c:ext xmlns:c16="http://schemas.microsoft.com/office/drawing/2014/chart" uri="{C3380CC4-5D6E-409C-BE32-E72D297353CC}">
              <c16:uniqueId val="{00000003-E945-6040-AF0F-B9B17A549F0F}"/>
            </c:ext>
          </c:extLst>
        </c:ser>
        <c:dLbls>
          <c:showLegendKey val="0"/>
          <c:showVal val="0"/>
          <c:showCatName val="0"/>
          <c:showSerName val="0"/>
          <c:showPercent val="0"/>
          <c:showBubbleSize val="0"/>
        </c:dLbls>
        <c:gapWidth val="173"/>
        <c:axId val="905560608"/>
        <c:axId val="1385135152"/>
      </c:barChart>
      <c:catAx>
        <c:axId val="90556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385135152"/>
        <c:crosses val="autoZero"/>
        <c:auto val="1"/>
        <c:lblAlgn val="ctr"/>
        <c:lblOffset val="100"/>
        <c:noMultiLvlLbl val="0"/>
      </c:catAx>
      <c:valAx>
        <c:axId val="1385135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905560608"/>
        <c:crosses val="autoZero"/>
        <c:crossBetween val="between"/>
      </c:valAx>
      <c:spPr>
        <a:noFill/>
        <a:ln>
          <a:noFill/>
        </a:ln>
        <a:effectLst/>
      </c:spPr>
    </c:plotArea>
    <c:legend>
      <c:legendPos val="b"/>
      <c:overlay val="0"/>
    </c:legend>
    <c:plotVisOnly val="1"/>
    <c:dispBlanksAs val="gap"/>
    <c:showDLblsOverMax val="0"/>
    <c:extLst/>
  </c:chart>
  <c:spPr>
    <a:noFill/>
    <a:ln w="9525" cap="flat" cmpd="sng" algn="ctr">
      <a:solidFill>
        <a:schemeClr val="tx1">
          <a:lumMod val="15000"/>
          <a:lumOff val="85000"/>
        </a:schemeClr>
      </a:solidFill>
      <a:round/>
    </a:ln>
    <a:effectLst/>
  </c:spPr>
  <c:txPr>
    <a:bodyPr/>
    <a:lstStyle/>
    <a:p>
      <a:pPr>
        <a:defRPr sz="1400" b="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Student Type by Race and Ethnicity</a:t>
            </a:r>
          </a:p>
          <a:p>
            <a:pPr>
              <a:defRPr/>
            </a:pPr>
            <a:r>
              <a:rPr lang="en-US"/>
              <a:t>2019-2020</a:t>
            </a:r>
          </a:p>
        </c:rich>
      </c:tx>
      <c:layout>
        <c:manualLayout>
          <c:xMode val="edge"/>
          <c:yMode val="edge"/>
          <c:x val="0.30310180430344758"/>
          <c:y val="1.5265588016427927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4547496005412492"/>
          <c:y val="0.15319444444444447"/>
          <c:w val="0.59230263036133279"/>
          <c:h val="0.70392356443249471"/>
        </c:manualLayout>
      </c:layout>
      <c:barChart>
        <c:barDir val="bar"/>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Student Type'!$A$8:$A$17</c:f>
              <c:strCache>
                <c:ptCount val="10"/>
                <c:pt idx="0">
                  <c:v>American Indian/Alaska Native </c:v>
                </c:pt>
                <c:pt idx="1">
                  <c:v>Asian </c:v>
                </c:pt>
                <c:pt idx="2">
                  <c:v>Black or African American</c:v>
                </c:pt>
                <c:pt idx="3">
                  <c:v>Filipino</c:v>
                </c:pt>
                <c:pt idx="4">
                  <c:v>Hispanic</c:v>
                </c:pt>
                <c:pt idx="5">
                  <c:v>Pacific Islander or Hawaiian Native </c:v>
                </c:pt>
                <c:pt idx="6">
                  <c:v>White</c:v>
                </c:pt>
                <c:pt idx="7">
                  <c:v>Two or More Races</c:v>
                </c:pt>
                <c:pt idx="8">
                  <c:v>All Masked Values </c:v>
                </c:pt>
                <c:pt idx="9">
                  <c:v>Total </c:v>
                </c:pt>
              </c:strCache>
            </c:strRef>
          </c:cat>
          <c:val>
            <c:numRef>
              <c:f>'1 Student Type'!$B$8:$B$17</c:f>
              <c:numCache>
                <c:formatCode>General</c:formatCode>
                <c:ptCount val="10"/>
                <c:pt idx="0">
                  <c:v>27</c:v>
                </c:pt>
                <c:pt idx="1">
                  <c:v>381</c:v>
                </c:pt>
                <c:pt idx="2">
                  <c:v>371</c:v>
                </c:pt>
                <c:pt idx="3">
                  <c:v>222</c:v>
                </c:pt>
                <c:pt idx="4">
                  <c:v>4465</c:v>
                </c:pt>
                <c:pt idx="5">
                  <c:v>20</c:v>
                </c:pt>
                <c:pt idx="6">
                  <c:v>2880</c:v>
                </c:pt>
                <c:pt idx="7">
                  <c:v>453</c:v>
                </c:pt>
                <c:pt idx="8">
                  <c:v>161</c:v>
                </c:pt>
                <c:pt idx="9">
                  <c:v>8980</c:v>
                </c:pt>
              </c:numCache>
            </c:numRef>
          </c:val>
          <c:extLst>
            <c:ext xmlns:c16="http://schemas.microsoft.com/office/drawing/2014/chart" uri="{C3380CC4-5D6E-409C-BE32-E72D297353CC}">
              <c16:uniqueId val="{00000000-8551-7746-A02E-281FC10758F3}"/>
            </c:ext>
          </c:extLst>
        </c:ser>
        <c:dLbls>
          <c:dLblPos val="outEnd"/>
          <c:showLegendKey val="0"/>
          <c:showVal val="1"/>
          <c:showCatName val="0"/>
          <c:showSerName val="0"/>
          <c:showPercent val="0"/>
          <c:showBubbleSize val="0"/>
        </c:dLbls>
        <c:gapWidth val="182"/>
        <c:axId val="1173204496"/>
        <c:axId val="1173205328"/>
      </c:barChart>
      <c:catAx>
        <c:axId val="1173204496"/>
        <c:scaling>
          <c:orientation val="maxMin"/>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73205328"/>
        <c:crosses val="autoZero"/>
        <c:auto val="1"/>
        <c:lblAlgn val="ctr"/>
        <c:lblOffset val="100"/>
        <c:noMultiLvlLbl val="0"/>
      </c:catAx>
      <c:valAx>
        <c:axId val="1173205328"/>
        <c:scaling>
          <c:orientation val="minMax"/>
          <c:max val="100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Number of Students</a:t>
                </a:r>
              </a:p>
            </c:rich>
          </c:tx>
          <c:layout>
            <c:manualLayout>
              <c:xMode val="edge"/>
              <c:yMode val="edge"/>
              <c:x val="0.55914697799802182"/>
              <c:y val="0.9358542089455312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73204496"/>
        <c:crosses val="autoZero"/>
        <c:crossBetween val="between"/>
        <c:majorUnit val="2000"/>
        <c:minorUnit val="500"/>
      </c:valAx>
      <c:spPr>
        <a:noFill/>
        <a:ln>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a:t>Course Success Rate by Race and Ethnicity </a:t>
            </a:r>
          </a:p>
          <a:p>
            <a:pPr>
              <a:defRPr/>
            </a:pPr>
            <a:r>
              <a:rPr lang="en-US"/>
              <a:t>2019-2020</a:t>
            </a:r>
          </a:p>
        </c:rich>
      </c:tx>
      <c:layout>
        <c:manualLayout>
          <c:xMode val="edge"/>
          <c:yMode val="edge"/>
          <c:x val="0.34655348047538204"/>
          <c:y val="9.8360655737704927E-3"/>
        </c:manualLayout>
      </c:layout>
      <c:overlay val="1"/>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8188152205611975"/>
          <c:y val="0.12786885245901639"/>
          <c:w val="0.57768179339901349"/>
          <c:h val="0.7108253517490641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 Success Rate'!$A$9:$A$17</c:f>
              <c:strCache>
                <c:ptCount val="9"/>
                <c:pt idx="0">
                  <c:v>American Indian/Alaska Native </c:v>
                </c:pt>
                <c:pt idx="1">
                  <c:v>Asian </c:v>
                </c:pt>
                <c:pt idx="2">
                  <c:v>Black or African American</c:v>
                </c:pt>
                <c:pt idx="3">
                  <c:v>Filipino</c:v>
                </c:pt>
                <c:pt idx="4">
                  <c:v>Hispanic</c:v>
                </c:pt>
                <c:pt idx="5">
                  <c:v>Pacific Islander or Hawaiian Native </c:v>
                </c:pt>
                <c:pt idx="6">
                  <c:v>White</c:v>
                </c:pt>
                <c:pt idx="7">
                  <c:v>Two or More Races</c:v>
                </c:pt>
                <c:pt idx="8">
                  <c:v>All Masked Values </c:v>
                </c:pt>
              </c:strCache>
            </c:strRef>
          </c:cat>
          <c:val>
            <c:numRef>
              <c:f>'2 Success Rate'!$B$9:$B$17</c:f>
              <c:numCache>
                <c:formatCode>0%</c:formatCode>
                <c:ptCount val="9"/>
                <c:pt idx="0">
                  <c:v>0.61</c:v>
                </c:pt>
                <c:pt idx="1">
                  <c:v>0.81</c:v>
                </c:pt>
                <c:pt idx="2">
                  <c:v>0.71</c:v>
                </c:pt>
                <c:pt idx="3">
                  <c:v>0.84</c:v>
                </c:pt>
                <c:pt idx="4">
                  <c:v>0.73</c:v>
                </c:pt>
                <c:pt idx="5">
                  <c:v>0.63</c:v>
                </c:pt>
                <c:pt idx="6">
                  <c:v>0.81</c:v>
                </c:pt>
                <c:pt idx="7">
                  <c:v>0.78</c:v>
                </c:pt>
                <c:pt idx="8">
                  <c:v>0.77</c:v>
                </c:pt>
              </c:numCache>
            </c:numRef>
          </c:val>
          <c:extLst>
            <c:ext xmlns:c15="http://schemas.microsoft.com/office/drawing/2012/chart" uri="{02D57815-91ED-43cb-92C2-25804820EDAC}">
              <c15:filteredSeriesTitle>
                <c15:tx>
                  <c:strRef>
                    <c:extLst>
                      <c:ext uri="{02D57815-91ED-43cb-92C2-25804820EDAC}">
                        <c15:formulaRef>
                          <c15:sqref>'2 Success Rate'!#REF!</c15:sqref>
                        </c15:formulaRef>
                      </c:ext>
                    </c:extLst>
                    <c:strCache>
                      <c:ptCount val="1"/>
                      <c:pt idx="0">
                        <c:v>#REF!</c:v>
                      </c:pt>
                    </c:strCache>
                  </c:strRef>
                </c15:tx>
              </c15:filteredSeriesTitle>
            </c:ext>
            <c:ext xmlns:c16="http://schemas.microsoft.com/office/drawing/2014/chart" uri="{C3380CC4-5D6E-409C-BE32-E72D297353CC}">
              <c16:uniqueId val="{00000000-4114-E84D-B0AE-AD068E14DC60}"/>
            </c:ext>
          </c:extLst>
        </c:ser>
        <c:dLbls>
          <c:dLblPos val="outEnd"/>
          <c:showLegendKey val="0"/>
          <c:showVal val="1"/>
          <c:showCatName val="0"/>
          <c:showSerName val="0"/>
          <c:showPercent val="0"/>
          <c:showBubbleSize val="0"/>
        </c:dLbls>
        <c:gapWidth val="182"/>
        <c:axId val="1340935248"/>
        <c:axId val="1340936496"/>
      </c:barChart>
      <c:catAx>
        <c:axId val="1340935248"/>
        <c:scaling>
          <c:orientation val="maxMin"/>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40936496"/>
        <c:crossesAt val="0"/>
        <c:auto val="1"/>
        <c:lblAlgn val="ctr"/>
        <c:lblOffset val="100"/>
        <c:noMultiLvlLbl val="0"/>
      </c:catAx>
      <c:valAx>
        <c:axId val="1340936496"/>
        <c:scaling>
          <c:orientation val="minMax"/>
          <c:max val="1"/>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Percent of Course Enrollments</a:t>
                </a:r>
              </a:p>
            </c:rich>
          </c:tx>
          <c:layout>
            <c:manualLayout>
              <c:xMode val="edge"/>
              <c:yMode val="edge"/>
              <c:x val="0.45896697547781051"/>
              <c:y val="0.950147411901381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40935248"/>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1400" b="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81_DFD6B788.xml><?xml version="1.0" encoding="utf-8"?>
<p188:cmLst xmlns:a="http://schemas.openxmlformats.org/drawingml/2006/main" xmlns:r="http://schemas.openxmlformats.org/officeDocument/2006/relationships" xmlns:p188="http://schemas.microsoft.com/office/powerpoint/2018/8/main">
  <p188:cm id="{A532C373-985E-8342-9AEB-6BBA9602C8B8}" authorId="{B5E37F2F-A253-AF70-5CBC-25A54A3A16DC}" status="resolved" created="2022-08-23T18:49:57.936" complete="100000">
    <pc:sldMkLst xmlns:pc="http://schemas.microsoft.com/office/powerpoint/2013/main/command">
      <pc:docMk/>
      <pc:sldMk cId="3755390856" sldId="385"/>
    </pc:sldMkLst>
    <p188:txBody>
      <a:bodyPr/>
      <a:lstStyle/>
      <a:p>
        <a:r>
          <a:rPr lang="en-US"/>
          <a:t>Fix the legend on this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9B0B7-B6BF-7540-B0E4-538493A90535}"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EDDFF85E-0EDE-5747-86D3-06655CF79CB3}">
      <dgm:prSet phldrT="[Text]" custT="1"/>
      <dgm:spPr/>
      <dgm:t>
        <a:bodyPr/>
        <a:lstStyle/>
        <a:p>
          <a:r>
            <a:rPr lang="en-US" sz="2600" dirty="0"/>
            <a:t>SBCCD Strategic Plan</a:t>
          </a:r>
        </a:p>
        <a:p>
          <a:r>
            <a:rPr lang="en-US" sz="2400" dirty="0">
              <a:solidFill>
                <a:srgbClr val="C00000"/>
              </a:solidFill>
            </a:rPr>
            <a:t>Colleges’ EMPs</a:t>
          </a:r>
        </a:p>
      </dgm:t>
    </dgm:pt>
    <dgm:pt modelId="{6F02FDFC-96E3-9F4E-93AF-1B45C0C180F9}" type="parTrans" cxnId="{42C43AFC-3808-2D41-8C2A-20C9E45CFDCC}">
      <dgm:prSet/>
      <dgm:spPr/>
      <dgm:t>
        <a:bodyPr/>
        <a:lstStyle/>
        <a:p>
          <a:endParaRPr lang="en-US"/>
        </a:p>
      </dgm:t>
    </dgm:pt>
    <dgm:pt modelId="{1FDAAABB-3BD4-7641-88EE-DF1BD9FCE145}" type="sibTrans" cxnId="{42C43AFC-3808-2D41-8C2A-20C9E45CFDCC}">
      <dgm:prSet/>
      <dgm:spPr/>
      <dgm:t>
        <a:bodyPr/>
        <a:lstStyle/>
        <a:p>
          <a:endParaRPr lang="en-US"/>
        </a:p>
      </dgm:t>
    </dgm:pt>
    <dgm:pt modelId="{8CFFD6BE-1D58-8342-8B1C-80BE68BD1B8B}">
      <dgm:prSet phldrT="[Text]" custT="1"/>
      <dgm:spPr/>
      <dgm:t>
        <a:bodyPr/>
        <a:lstStyle/>
        <a:p>
          <a:r>
            <a:rPr lang="en-US" sz="3000" dirty="0"/>
            <a:t>CCC Vision For Success </a:t>
          </a:r>
          <a:br>
            <a:rPr lang="en-US" sz="3000" dirty="0"/>
          </a:br>
          <a:r>
            <a:rPr lang="en-US" sz="3000" dirty="0"/>
            <a:t>(VFS)</a:t>
          </a:r>
        </a:p>
      </dgm:t>
    </dgm:pt>
    <dgm:pt modelId="{17998E5C-C366-A043-BFC6-FCED4188792F}" type="parTrans" cxnId="{B40444A5-CC68-CF49-96D4-4EA0BD499BFB}">
      <dgm:prSet/>
      <dgm:spPr/>
      <dgm:t>
        <a:bodyPr/>
        <a:lstStyle/>
        <a:p>
          <a:endParaRPr lang="en-US"/>
        </a:p>
      </dgm:t>
    </dgm:pt>
    <dgm:pt modelId="{C9605F05-49F6-D34E-8844-95BFA760E264}" type="sibTrans" cxnId="{B40444A5-CC68-CF49-96D4-4EA0BD499BFB}">
      <dgm:prSet/>
      <dgm:spPr/>
      <dgm:t>
        <a:bodyPr/>
        <a:lstStyle/>
        <a:p>
          <a:endParaRPr lang="en-US"/>
        </a:p>
      </dgm:t>
    </dgm:pt>
    <dgm:pt modelId="{46CD5F5F-7C65-3A4C-AF15-ADA3C04FFBFD}">
      <dgm:prSet phldrT="[Text]" custT="1"/>
      <dgm:spPr/>
      <dgm:t>
        <a:bodyPr/>
        <a:lstStyle/>
        <a:p>
          <a:r>
            <a:rPr lang="en-US" sz="3200" dirty="0"/>
            <a:t>Guided Pathways </a:t>
          </a:r>
          <a:br>
            <a:rPr lang="en-US" sz="3200" dirty="0"/>
          </a:br>
          <a:r>
            <a:rPr lang="en-US" sz="3200" dirty="0"/>
            <a:t>(GP)</a:t>
          </a:r>
        </a:p>
      </dgm:t>
    </dgm:pt>
    <dgm:pt modelId="{EF7A3060-8665-B945-AAA4-54358196764E}" type="parTrans" cxnId="{807C96B5-0896-8446-8082-26D909A1513A}">
      <dgm:prSet/>
      <dgm:spPr/>
      <dgm:t>
        <a:bodyPr/>
        <a:lstStyle/>
        <a:p>
          <a:endParaRPr lang="en-US"/>
        </a:p>
      </dgm:t>
    </dgm:pt>
    <dgm:pt modelId="{7F2C31C5-2D59-5243-BE35-FF2786DB3A52}" type="sibTrans" cxnId="{807C96B5-0896-8446-8082-26D909A1513A}">
      <dgm:prSet/>
      <dgm:spPr/>
      <dgm:t>
        <a:bodyPr/>
        <a:lstStyle/>
        <a:p>
          <a:endParaRPr lang="en-US"/>
        </a:p>
      </dgm:t>
    </dgm:pt>
    <dgm:pt modelId="{B55BE632-E79B-2046-9587-1EE5F040CAE7}">
      <dgm:prSet phldrT="[Text]" custT="1"/>
      <dgm:spPr/>
      <dgm:t>
        <a:bodyPr/>
        <a:lstStyle/>
        <a:p>
          <a:r>
            <a:rPr lang="en-US" sz="3000" dirty="0"/>
            <a:t>Student Centered Funding Formula </a:t>
          </a:r>
          <a:br>
            <a:rPr lang="en-US" sz="3000" dirty="0"/>
          </a:br>
          <a:r>
            <a:rPr lang="en-US" sz="3000" dirty="0"/>
            <a:t>(SCFF)</a:t>
          </a:r>
        </a:p>
      </dgm:t>
    </dgm:pt>
    <dgm:pt modelId="{E0EECCE8-33D4-D941-868F-A3C3EB78F2E1}" type="parTrans" cxnId="{851A707F-5F8E-7D46-A87F-1DA2E702F3DD}">
      <dgm:prSet/>
      <dgm:spPr/>
      <dgm:t>
        <a:bodyPr/>
        <a:lstStyle/>
        <a:p>
          <a:endParaRPr lang="en-US"/>
        </a:p>
      </dgm:t>
    </dgm:pt>
    <dgm:pt modelId="{95C91941-CA9C-AF44-98BB-2EC8BD5183EA}" type="sibTrans" cxnId="{851A707F-5F8E-7D46-A87F-1DA2E702F3DD}">
      <dgm:prSet/>
      <dgm:spPr/>
      <dgm:t>
        <a:bodyPr/>
        <a:lstStyle/>
        <a:p>
          <a:endParaRPr lang="en-US"/>
        </a:p>
      </dgm:t>
    </dgm:pt>
    <dgm:pt modelId="{B9A5152F-A89E-454B-896B-22681DC680AD}">
      <dgm:prSet phldrT="[Text]" custT="1"/>
      <dgm:spPr/>
      <dgm:t>
        <a:bodyPr/>
        <a:lstStyle/>
        <a:p>
          <a:r>
            <a:rPr lang="en-US" sz="3000" dirty="0"/>
            <a:t>Student Equity and Achievement Program</a:t>
          </a:r>
          <a:br>
            <a:rPr lang="en-US" sz="3000" dirty="0"/>
          </a:br>
          <a:r>
            <a:rPr lang="en-US" sz="3000" dirty="0"/>
            <a:t>(SEAP)</a:t>
          </a:r>
        </a:p>
      </dgm:t>
    </dgm:pt>
    <dgm:pt modelId="{AAC8EB13-1A79-CD44-975E-6DEC23D65525}" type="parTrans" cxnId="{B4BF01EE-3773-C24B-86C8-6E13D0A2F771}">
      <dgm:prSet/>
      <dgm:spPr/>
      <dgm:t>
        <a:bodyPr/>
        <a:lstStyle/>
        <a:p>
          <a:endParaRPr lang="en-US"/>
        </a:p>
      </dgm:t>
    </dgm:pt>
    <dgm:pt modelId="{A8C5B492-40CC-354D-BD82-83BF5593AC16}" type="sibTrans" cxnId="{B4BF01EE-3773-C24B-86C8-6E13D0A2F771}">
      <dgm:prSet/>
      <dgm:spPr/>
      <dgm:t>
        <a:bodyPr/>
        <a:lstStyle/>
        <a:p>
          <a:endParaRPr lang="en-US"/>
        </a:p>
      </dgm:t>
    </dgm:pt>
    <dgm:pt modelId="{B14A0D33-03EF-AB4A-8E29-AC03216048E9}" type="pres">
      <dgm:prSet presAssocID="{C049B0B7-B6BF-7540-B0E4-538493A90535}" presName="diagram" presStyleCnt="0">
        <dgm:presLayoutVars>
          <dgm:chMax val="1"/>
          <dgm:dir/>
          <dgm:animLvl val="ctr"/>
          <dgm:resizeHandles val="exact"/>
        </dgm:presLayoutVars>
      </dgm:prSet>
      <dgm:spPr/>
    </dgm:pt>
    <dgm:pt modelId="{A38A5108-70E4-B344-A550-6B4AE2B7D934}" type="pres">
      <dgm:prSet presAssocID="{C049B0B7-B6BF-7540-B0E4-538493A90535}" presName="matrix" presStyleCnt="0"/>
      <dgm:spPr/>
    </dgm:pt>
    <dgm:pt modelId="{0C1BD0C5-0B2F-F84C-89FB-8DDE331AB342}" type="pres">
      <dgm:prSet presAssocID="{C049B0B7-B6BF-7540-B0E4-538493A90535}" presName="tile1" presStyleLbl="node1" presStyleIdx="0" presStyleCnt="4"/>
      <dgm:spPr/>
    </dgm:pt>
    <dgm:pt modelId="{6B5F705E-652D-6842-BF80-F511B639039E}" type="pres">
      <dgm:prSet presAssocID="{C049B0B7-B6BF-7540-B0E4-538493A90535}" presName="tile1text" presStyleLbl="node1" presStyleIdx="0" presStyleCnt="4">
        <dgm:presLayoutVars>
          <dgm:chMax val="0"/>
          <dgm:chPref val="0"/>
          <dgm:bulletEnabled val="1"/>
        </dgm:presLayoutVars>
      </dgm:prSet>
      <dgm:spPr/>
    </dgm:pt>
    <dgm:pt modelId="{BAD6BB76-EBD4-5644-B090-E618DAB20498}" type="pres">
      <dgm:prSet presAssocID="{C049B0B7-B6BF-7540-B0E4-538493A90535}" presName="tile2" presStyleLbl="node1" presStyleIdx="1" presStyleCnt="4"/>
      <dgm:spPr/>
    </dgm:pt>
    <dgm:pt modelId="{BF0534CA-2F86-9B48-ACC5-154849A969DA}" type="pres">
      <dgm:prSet presAssocID="{C049B0B7-B6BF-7540-B0E4-538493A90535}" presName="tile2text" presStyleLbl="node1" presStyleIdx="1" presStyleCnt="4">
        <dgm:presLayoutVars>
          <dgm:chMax val="0"/>
          <dgm:chPref val="0"/>
          <dgm:bulletEnabled val="1"/>
        </dgm:presLayoutVars>
      </dgm:prSet>
      <dgm:spPr/>
    </dgm:pt>
    <dgm:pt modelId="{BF829F4E-5C1A-F242-9E2C-B8BEE2C3634F}" type="pres">
      <dgm:prSet presAssocID="{C049B0B7-B6BF-7540-B0E4-538493A90535}" presName="tile3" presStyleLbl="node1" presStyleIdx="2" presStyleCnt="4"/>
      <dgm:spPr/>
    </dgm:pt>
    <dgm:pt modelId="{13F0AAAE-AAEA-D945-AE16-70F64E77A85C}" type="pres">
      <dgm:prSet presAssocID="{C049B0B7-B6BF-7540-B0E4-538493A90535}" presName="tile3text" presStyleLbl="node1" presStyleIdx="2" presStyleCnt="4">
        <dgm:presLayoutVars>
          <dgm:chMax val="0"/>
          <dgm:chPref val="0"/>
          <dgm:bulletEnabled val="1"/>
        </dgm:presLayoutVars>
      </dgm:prSet>
      <dgm:spPr/>
    </dgm:pt>
    <dgm:pt modelId="{4DAC93AB-31C9-C340-8F55-1FA08BBB1C6B}" type="pres">
      <dgm:prSet presAssocID="{C049B0B7-B6BF-7540-B0E4-538493A90535}" presName="tile4" presStyleLbl="node1" presStyleIdx="3" presStyleCnt="4"/>
      <dgm:spPr/>
    </dgm:pt>
    <dgm:pt modelId="{D319C5FD-4B0F-FD4F-A568-C3D97156B78C}" type="pres">
      <dgm:prSet presAssocID="{C049B0B7-B6BF-7540-B0E4-538493A90535}" presName="tile4text" presStyleLbl="node1" presStyleIdx="3" presStyleCnt="4">
        <dgm:presLayoutVars>
          <dgm:chMax val="0"/>
          <dgm:chPref val="0"/>
          <dgm:bulletEnabled val="1"/>
        </dgm:presLayoutVars>
      </dgm:prSet>
      <dgm:spPr/>
    </dgm:pt>
    <dgm:pt modelId="{34FAFE17-2774-C046-924E-ED958BEB20B3}" type="pres">
      <dgm:prSet presAssocID="{C049B0B7-B6BF-7540-B0E4-538493A90535}" presName="centerTile" presStyleLbl="fgShp" presStyleIdx="0" presStyleCnt="1" custScaleY="115482" custLinFactNeighborY="-8965">
        <dgm:presLayoutVars>
          <dgm:chMax val="0"/>
          <dgm:chPref val="0"/>
        </dgm:presLayoutVars>
      </dgm:prSet>
      <dgm:spPr/>
    </dgm:pt>
  </dgm:ptLst>
  <dgm:cxnLst>
    <dgm:cxn modelId="{8946B232-7045-2A43-8C20-55BCA342343D}" type="presOf" srcId="{8CFFD6BE-1D58-8342-8B1C-80BE68BD1B8B}" destId="{0C1BD0C5-0B2F-F84C-89FB-8DDE331AB342}" srcOrd="0" destOrd="0" presId="urn:microsoft.com/office/officeart/2005/8/layout/matrix1"/>
    <dgm:cxn modelId="{6F25C64E-8354-5345-813F-D196E582936A}" type="presOf" srcId="{46CD5F5F-7C65-3A4C-AF15-ADA3C04FFBFD}" destId="{BF0534CA-2F86-9B48-ACC5-154849A969DA}" srcOrd="1" destOrd="0" presId="urn:microsoft.com/office/officeart/2005/8/layout/matrix1"/>
    <dgm:cxn modelId="{090C2A52-6327-A44B-BB54-C2B1FFAAED83}" type="presOf" srcId="{C049B0B7-B6BF-7540-B0E4-538493A90535}" destId="{B14A0D33-03EF-AB4A-8E29-AC03216048E9}" srcOrd="0" destOrd="0" presId="urn:microsoft.com/office/officeart/2005/8/layout/matrix1"/>
    <dgm:cxn modelId="{30E7A162-569E-9D4E-B076-F5B8C39A55CD}" type="presOf" srcId="{46CD5F5F-7C65-3A4C-AF15-ADA3C04FFBFD}" destId="{BAD6BB76-EBD4-5644-B090-E618DAB20498}" srcOrd="0" destOrd="0" presId="urn:microsoft.com/office/officeart/2005/8/layout/matrix1"/>
    <dgm:cxn modelId="{E4949F7C-4F00-3C44-9BA4-0C231B7935A6}" type="presOf" srcId="{EDDFF85E-0EDE-5747-86D3-06655CF79CB3}" destId="{34FAFE17-2774-C046-924E-ED958BEB20B3}" srcOrd="0" destOrd="0" presId="urn:microsoft.com/office/officeart/2005/8/layout/matrix1"/>
    <dgm:cxn modelId="{851A707F-5F8E-7D46-A87F-1DA2E702F3DD}" srcId="{EDDFF85E-0EDE-5747-86D3-06655CF79CB3}" destId="{B55BE632-E79B-2046-9587-1EE5F040CAE7}" srcOrd="3" destOrd="0" parTransId="{E0EECCE8-33D4-D941-868F-A3C3EB78F2E1}" sibTransId="{95C91941-CA9C-AF44-98BB-2EC8BD5183EA}"/>
    <dgm:cxn modelId="{B40444A5-CC68-CF49-96D4-4EA0BD499BFB}" srcId="{EDDFF85E-0EDE-5747-86D3-06655CF79CB3}" destId="{8CFFD6BE-1D58-8342-8B1C-80BE68BD1B8B}" srcOrd="0" destOrd="0" parTransId="{17998E5C-C366-A043-BFC6-FCED4188792F}" sibTransId="{C9605F05-49F6-D34E-8844-95BFA760E264}"/>
    <dgm:cxn modelId="{285706AF-B67B-7446-AB85-895EA4C59356}" type="presOf" srcId="{B55BE632-E79B-2046-9587-1EE5F040CAE7}" destId="{4DAC93AB-31C9-C340-8F55-1FA08BBB1C6B}" srcOrd="0" destOrd="0" presId="urn:microsoft.com/office/officeart/2005/8/layout/matrix1"/>
    <dgm:cxn modelId="{807C96B5-0896-8446-8082-26D909A1513A}" srcId="{EDDFF85E-0EDE-5747-86D3-06655CF79CB3}" destId="{46CD5F5F-7C65-3A4C-AF15-ADA3C04FFBFD}" srcOrd="1" destOrd="0" parTransId="{EF7A3060-8665-B945-AAA4-54358196764E}" sibTransId="{7F2C31C5-2D59-5243-BE35-FF2786DB3A52}"/>
    <dgm:cxn modelId="{B4C720C3-BA2E-3D44-85BC-EBDE515334A4}" type="presOf" srcId="{B55BE632-E79B-2046-9587-1EE5F040CAE7}" destId="{D319C5FD-4B0F-FD4F-A568-C3D97156B78C}" srcOrd="1" destOrd="0" presId="urn:microsoft.com/office/officeart/2005/8/layout/matrix1"/>
    <dgm:cxn modelId="{89D68BE2-E18B-6F48-ADA5-FE71C2817781}" type="presOf" srcId="{B9A5152F-A89E-454B-896B-22681DC680AD}" destId="{BF829F4E-5C1A-F242-9E2C-B8BEE2C3634F}" srcOrd="0" destOrd="0" presId="urn:microsoft.com/office/officeart/2005/8/layout/matrix1"/>
    <dgm:cxn modelId="{B4BF01EE-3773-C24B-86C8-6E13D0A2F771}" srcId="{EDDFF85E-0EDE-5747-86D3-06655CF79CB3}" destId="{B9A5152F-A89E-454B-896B-22681DC680AD}" srcOrd="2" destOrd="0" parTransId="{AAC8EB13-1A79-CD44-975E-6DEC23D65525}" sibTransId="{A8C5B492-40CC-354D-BD82-83BF5593AC16}"/>
    <dgm:cxn modelId="{CA2E19F4-3D50-5F49-AA2B-4DCF6E6A63A1}" type="presOf" srcId="{B9A5152F-A89E-454B-896B-22681DC680AD}" destId="{13F0AAAE-AAEA-D945-AE16-70F64E77A85C}" srcOrd="1" destOrd="0" presId="urn:microsoft.com/office/officeart/2005/8/layout/matrix1"/>
    <dgm:cxn modelId="{F27451FB-E482-1246-8420-198878BA556A}" type="presOf" srcId="{8CFFD6BE-1D58-8342-8B1C-80BE68BD1B8B}" destId="{6B5F705E-652D-6842-BF80-F511B639039E}" srcOrd="1" destOrd="0" presId="urn:microsoft.com/office/officeart/2005/8/layout/matrix1"/>
    <dgm:cxn modelId="{42C43AFC-3808-2D41-8C2A-20C9E45CFDCC}" srcId="{C049B0B7-B6BF-7540-B0E4-538493A90535}" destId="{EDDFF85E-0EDE-5747-86D3-06655CF79CB3}" srcOrd="0" destOrd="0" parTransId="{6F02FDFC-96E3-9F4E-93AF-1B45C0C180F9}" sibTransId="{1FDAAABB-3BD4-7641-88EE-DF1BD9FCE145}"/>
    <dgm:cxn modelId="{2AE6BA02-C9E6-814A-A90B-21C076EFEED8}" type="presParOf" srcId="{B14A0D33-03EF-AB4A-8E29-AC03216048E9}" destId="{A38A5108-70E4-B344-A550-6B4AE2B7D934}" srcOrd="0" destOrd="0" presId="urn:microsoft.com/office/officeart/2005/8/layout/matrix1"/>
    <dgm:cxn modelId="{070F14F3-9ECA-E141-8AF2-9F3FE1FEC549}" type="presParOf" srcId="{A38A5108-70E4-B344-A550-6B4AE2B7D934}" destId="{0C1BD0C5-0B2F-F84C-89FB-8DDE331AB342}" srcOrd="0" destOrd="0" presId="urn:microsoft.com/office/officeart/2005/8/layout/matrix1"/>
    <dgm:cxn modelId="{DC487803-E87B-254F-97B2-B0DAFFDA02A4}" type="presParOf" srcId="{A38A5108-70E4-B344-A550-6B4AE2B7D934}" destId="{6B5F705E-652D-6842-BF80-F511B639039E}" srcOrd="1" destOrd="0" presId="urn:microsoft.com/office/officeart/2005/8/layout/matrix1"/>
    <dgm:cxn modelId="{48658B6C-D521-6145-A529-790691151E13}" type="presParOf" srcId="{A38A5108-70E4-B344-A550-6B4AE2B7D934}" destId="{BAD6BB76-EBD4-5644-B090-E618DAB20498}" srcOrd="2" destOrd="0" presId="urn:microsoft.com/office/officeart/2005/8/layout/matrix1"/>
    <dgm:cxn modelId="{057709E3-27CA-9446-A10C-C6F0B5030ED2}" type="presParOf" srcId="{A38A5108-70E4-B344-A550-6B4AE2B7D934}" destId="{BF0534CA-2F86-9B48-ACC5-154849A969DA}" srcOrd="3" destOrd="0" presId="urn:microsoft.com/office/officeart/2005/8/layout/matrix1"/>
    <dgm:cxn modelId="{582E1C1B-8DD1-9841-B158-06891332C420}" type="presParOf" srcId="{A38A5108-70E4-B344-A550-6B4AE2B7D934}" destId="{BF829F4E-5C1A-F242-9E2C-B8BEE2C3634F}" srcOrd="4" destOrd="0" presId="urn:microsoft.com/office/officeart/2005/8/layout/matrix1"/>
    <dgm:cxn modelId="{D48D4439-3DA4-A44F-8288-0C03F9ECEA64}" type="presParOf" srcId="{A38A5108-70E4-B344-A550-6B4AE2B7D934}" destId="{13F0AAAE-AAEA-D945-AE16-70F64E77A85C}" srcOrd="5" destOrd="0" presId="urn:microsoft.com/office/officeart/2005/8/layout/matrix1"/>
    <dgm:cxn modelId="{CBA53397-EF5A-7246-9C15-84694D4FBD9D}" type="presParOf" srcId="{A38A5108-70E4-B344-A550-6B4AE2B7D934}" destId="{4DAC93AB-31C9-C340-8F55-1FA08BBB1C6B}" srcOrd="6" destOrd="0" presId="urn:microsoft.com/office/officeart/2005/8/layout/matrix1"/>
    <dgm:cxn modelId="{872D0264-EF80-F543-883C-268A9B0E865D}" type="presParOf" srcId="{A38A5108-70E4-B344-A550-6B4AE2B7D934}" destId="{D319C5FD-4B0F-FD4F-A568-C3D97156B78C}" srcOrd="7" destOrd="0" presId="urn:microsoft.com/office/officeart/2005/8/layout/matrix1"/>
    <dgm:cxn modelId="{28321921-FEEA-2C47-90A2-E2ABBB6082BC}" type="presParOf" srcId="{B14A0D33-03EF-AB4A-8E29-AC03216048E9}" destId="{34FAFE17-2774-C046-924E-ED958BEB20B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BD0C5-0B2F-F84C-89FB-8DDE331AB342}">
      <dsp:nvSpPr>
        <dsp:cNvPr id="0" name=""/>
        <dsp:cNvSpPr/>
      </dsp:nvSpPr>
      <dsp:spPr>
        <a:xfrm rot="16200000">
          <a:off x="789091" y="-789091"/>
          <a:ext cx="2365167" cy="394335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CCC Vision For Success </a:t>
          </a:r>
          <a:br>
            <a:rPr lang="en-US" sz="3000" kern="1200" dirty="0"/>
          </a:br>
          <a:r>
            <a:rPr lang="en-US" sz="3000" kern="1200" dirty="0"/>
            <a:t>(VFS)</a:t>
          </a:r>
        </a:p>
      </dsp:txBody>
      <dsp:txXfrm rot="5400000">
        <a:off x="0" y="0"/>
        <a:ext cx="3943350" cy="1773875"/>
      </dsp:txXfrm>
    </dsp:sp>
    <dsp:sp modelId="{BAD6BB76-EBD4-5644-B090-E618DAB20498}">
      <dsp:nvSpPr>
        <dsp:cNvPr id="0" name=""/>
        <dsp:cNvSpPr/>
      </dsp:nvSpPr>
      <dsp:spPr>
        <a:xfrm>
          <a:off x="3943350" y="0"/>
          <a:ext cx="3943350" cy="2365167"/>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Guided Pathways </a:t>
          </a:r>
          <a:br>
            <a:rPr lang="en-US" sz="3200" kern="1200" dirty="0"/>
          </a:br>
          <a:r>
            <a:rPr lang="en-US" sz="3200" kern="1200" dirty="0"/>
            <a:t>(GP)</a:t>
          </a:r>
        </a:p>
      </dsp:txBody>
      <dsp:txXfrm>
        <a:off x="3943350" y="0"/>
        <a:ext cx="3943350" cy="1773875"/>
      </dsp:txXfrm>
    </dsp:sp>
    <dsp:sp modelId="{BF829F4E-5C1A-F242-9E2C-B8BEE2C3634F}">
      <dsp:nvSpPr>
        <dsp:cNvPr id="0" name=""/>
        <dsp:cNvSpPr/>
      </dsp:nvSpPr>
      <dsp:spPr>
        <a:xfrm rot="10800000">
          <a:off x="0" y="2365167"/>
          <a:ext cx="3943350" cy="2365167"/>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Student Equity and Achievement Program</a:t>
          </a:r>
          <a:br>
            <a:rPr lang="en-US" sz="3000" kern="1200" dirty="0"/>
          </a:br>
          <a:r>
            <a:rPr lang="en-US" sz="3000" kern="1200" dirty="0"/>
            <a:t>(SEAP)</a:t>
          </a:r>
        </a:p>
      </dsp:txBody>
      <dsp:txXfrm rot="10800000">
        <a:off x="0" y="2956458"/>
        <a:ext cx="3943350" cy="1773875"/>
      </dsp:txXfrm>
    </dsp:sp>
    <dsp:sp modelId="{4DAC93AB-31C9-C340-8F55-1FA08BBB1C6B}">
      <dsp:nvSpPr>
        <dsp:cNvPr id="0" name=""/>
        <dsp:cNvSpPr/>
      </dsp:nvSpPr>
      <dsp:spPr>
        <a:xfrm rot="5400000">
          <a:off x="4732441" y="1576075"/>
          <a:ext cx="2365167" cy="394335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Student Centered Funding Formula </a:t>
          </a:r>
          <a:br>
            <a:rPr lang="en-US" sz="3000" kern="1200" dirty="0"/>
          </a:br>
          <a:r>
            <a:rPr lang="en-US" sz="3000" kern="1200" dirty="0"/>
            <a:t>(SCFF)</a:t>
          </a:r>
        </a:p>
      </dsp:txBody>
      <dsp:txXfrm rot="-5400000">
        <a:off x="3943350" y="2956458"/>
        <a:ext cx="3943350" cy="1773875"/>
      </dsp:txXfrm>
    </dsp:sp>
    <dsp:sp modelId="{34FAFE17-2774-C046-924E-ED958BEB20B3}">
      <dsp:nvSpPr>
        <dsp:cNvPr id="0" name=""/>
        <dsp:cNvSpPr/>
      </dsp:nvSpPr>
      <dsp:spPr>
        <a:xfrm>
          <a:off x="2760345" y="1576312"/>
          <a:ext cx="2366010" cy="1365671"/>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SBCCD Strategic Plan</a:t>
          </a:r>
        </a:p>
        <a:p>
          <a:pPr marL="0" lvl="0" indent="0" algn="ctr" defTabSz="1155700">
            <a:lnSpc>
              <a:spcPct val="90000"/>
            </a:lnSpc>
            <a:spcBef>
              <a:spcPct val="0"/>
            </a:spcBef>
            <a:spcAft>
              <a:spcPct val="35000"/>
            </a:spcAft>
            <a:buNone/>
          </a:pPr>
          <a:r>
            <a:rPr lang="en-US" sz="2400" kern="1200" dirty="0">
              <a:solidFill>
                <a:srgbClr val="C00000"/>
              </a:solidFill>
            </a:rPr>
            <a:t>Colleges’ EMPs</a:t>
          </a:r>
        </a:p>
      </dsp:txBody>
      <dsp:txXfrm>
        <a:off x="2827012" y="1642979"/>
        <a:ext cx="2232676" cy="123233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EF25E-9379-5944-95C0-3F0F717DC037}" type="datetimeFigureOut">
              <a:rPr lang="en-US" smtClean="0"/>
              <a:t>9/8/22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E15B8-968E-8443-B273-7E0FDE82F43F}" type="slidenum">
              <a:rPr lang="en-US" smtClean="0"/>
              <a:t>‹#›</a:t>
            </a:fld>
            <a:endParaRPr lang="en-US"/>
          </a:p>
        </p:txBody>
      </p:sp>
    </p:spTree>
    <p:extLst>
      <p:ext uri="{BB962C8B-B14F-4D97-AF65-F5344CB8AC3E}">
        <p14:creationId xmlns:p14="http://schemas.microsoft.com/office/powerpoint/2010/main" val="181900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E15B8-968E-8443-B273-7E0FDE82F43F}" type="slidenum">
              <a:rPr lang="en-US" smtClean="0"/>
              <a:t>1</a:t>
            </a:fld>
            <a:endParaRPr lang="en-US"/>
          </a:p>
        </p:txBody>
      </p:sp>
    </p:spTree>
    <p:extLst>
      <p:ext uri="{BB962C8B-B14F-4D97-AF65-F5344CB8AC3E}">
        <p14:creationId xmlns:p14="http://schemas.microsoft.com/office/powerpoint/2010/main" val="386476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15</a:t>
            </a:fld>
            <a:endParaRPr lang="en-US"/>
          </a:p>
        </p:txBody>
      </p:sp>
    </p:spTree>
    <p:extLst>
      <p:ext uri="{BB962C8B-B14F-4D97-AF65-F5344CB8AC3E}">
        <p14:creationId xmlns:p14="http://schemas.microsoft.com/office/powerpoint/2010/main" val="174718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16</a:t>
            </a:fld>
            <a:endParaRPr lang="en-US"/>
          </a:p>
        </p:txBody>
      </p:sp>
    </p:spTree>
    <p:extLst>
      <p:ext uri="{BB962C8B-B14F-4D97-AF65-F5344CB8AC3E}">
        <p14:creationId xmlns:p14="http://schemas.microsoft.com/office/powerpoint/2010/main" val="24756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interrelatedness of these</a:t>
            </a:r>
          </a:p>
        </p:txBody>
      </p:sp>
      <p:sp>
        <p:nvSpPr>
          <p:cNvPr id="4" name="Slide Number Placeholder 3"/>
          <p:cNvSpPr>
            <a:spLocks noGrp="1"/>
          </p:cNvSpPr>
          <p:nvPr>
            <p:ph type="sldNum" sz="quarter" idx="5"/>
          </p:nvPr>
        </p:nvSpPr>
        <p:spPr/>
        <p:txBody>
          <a:bodyPr/>
          <a:lstStyle/>
          <a:p>
            <a:fld id="{A50E15B8-968E-8443-B273-7E0FDE82F43F}" type="slidenum">
              <a:rPr lang="en-US" smtClean="0"/>
              <a:t>17</a:t>
            </a:fld>
            <a:endParaRPr lang="en-US"/>
          </a:p>
        </p:txBody>
      </p:sp>
    </p:spTree>
    <p:extLst>
      <p:ext uri="{BB962C8B-B14F-4D97-AF65-F5344CB8AC3E}">
        <p14:creationId xmlns:p14="http://schemas.microsoft.com/office/powerpoint/2010/main" val="3701652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23</a:t>
            </a:fld>
            <a:endParaRPr lang="en-US"/>
          </a:p>
        </p:txBody>
      </p:sp>
    </p:spTree>
    <p:extLst>
      <p:ext uri="{BB962C8B-B14F-4D97-AF65-F5344CB8AC3E}">
        <p14:creationId xmlns:p14="http://schemas.microsoft.com/office/powerpoint/2010/main" val="3901230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24</a:t>
            </a:fld>
            <a:endParaRPr lang="en-US"/>
          </a:p>
        </p:txBody>
      </p:sp>
    </p:spTree>
    <p:extLst>
      <p:ext uri="{BB962C8B-B14F-4D97-AF65-F5344CB8AC3E}">
        <p14:creationId xmlns:p14="http://schemas.microsoft.com/office/powerpoint/2010/main" val="1265558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25</a:t>
            </a:fld>
            <a:endParaRPr lang="en-US"/>
          </a:p>
        </p:txBody>
      </p:sp>
    </p:spTree>
    <p:extLst>
      <p:ext uri="{BB962C8B-B14F-4D97-AF65-F5344CB8AC3E}">
        <p14:creationId xmlns:p14="http://schemas.microsoft.com/office/powerpoint/2010/main" val="1660384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26</a:t>
            </a:fld>
            <a:endParaRPr lang="en-US"/>
          </a:p>
        </p:txBody>
      </p:sp>
    </p:spTree>
    <p:extLst>
      <p:ext uri="{BB962C8B-B14F-4D97-AF65-F5344CB8AC3E}">
        <p14:creationId xmlns:p14="http://schemas.microsoft.com/office/powerpoint/2010/main" val="125890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27</a:t>
            </a:fld>
            <a:endParaRPr lang="en-US"/>
          </a:p>
        </p:txBody>
      </p:sp>
    </p:spTree>
    <p:extLst>
      <p:ext uri="{BB962C8B-B14F-4D97-AF65-F5344CB8AC3E}">
        <p14:creationId xmlns:p14="http://schemas.microsoft.com/office/powerpoint/2010/main" val="3796426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28</a:t>
            </a:fld>
            <a:endParaRPr lang="en-US"/>
          </a:p>
        </p:txBody>
      </p:sp>
    </p:spTree>
    <p:extLst>
      <p:ext uri="{BB962C8B-B14F-4D97-AF65-F5344CB8AC3E}">
        <p14:creationId xmlns:p14="http://schemas.microsoft.com/office/powerpoint/2010/main" val="294244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29</a:t>
            </a:fld>
            <a:endParaRPr lang="en-US"/>
          </a:p>
        </p:txBody>
      </p:sp>
    </p:spTree>
    <p:extLst>
      <p:ext uri="{BB962C8B-B14F-4D97-AF65-F5344CB8AC3E}">
        <p14:creationId xmlns:p14="http://schemas.microsoft.com/office/powerpoint/2010/main" val="4194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Quantitative and qualitative data</a:t>
            </a:r>
          </a:p>
          <a:p>
            <a:r>
              <a:rPr lang="en-US" dirty="0"/>
              <a:t>Many different ways of getting input</a:t>
            </a:r>
          </a:p>
        </p:txBody>
      </p:sp>
      <p:sp>
        <p:nvSpPr>
          <p:cNvPr id="4" name="Slide Number Placeholder 3"/>
          <p:cNvSpPr>
            <a:spLocks noGrp="1"/>
          </p:cNvSpPr>
          <p:nvPr>
            <p:ph type="sldNum" sz="quarter" idx="5"/>
          </p:nvPr>
        </p:nvSpPr>
        <p:spPr/>
        <p:txBody>
          <a:bodyPr/>
          <a:lstStyle/>
          <a:p>
            <a:fld id="{A50E15B8-968E-8443-B273-7E0FDE82F43F}" type="slidenum">
              <a:rPr lang="en-US" smtClean="0"/>
              <a:t>2</a:t>
            </a:fld>
            <a:endParaRPr lang="en-US"/>
          </a:p>
        </p:txBody>
      </p:sp>
    </p:spTree>
    <p:extLst>
      <p:ext uri="{BB962C8B-B14F-4D97-AF65-F5344CB8AC3E}">
        <p14:creationId xmlns:p14="http://schemas.microsoft.com/office/powerpoint/2010/main" val="2195678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30</a:t>
            </a:fld>
            <a:endParaRPr lang="en-US"/>
          </a:p>
        </p:txBody>
      </p:sp>
    </p:spTree>
    <p:extLst>
      <p:ext uri="{BB962C8B-B14F-4D97-AF65-F5344CB8AC3E}">
        <p14:creationId xmlns:p14="http://schemas.microsoft.com/office/powerpoint/2010/main" val="3517240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31</a:t>
            </a:fld>
            <a:endParaRPr lang="en-US"/>
          </a:p>
        </p:txBody>
      </p:sp>
    </p:spTree>
    <p:extLst>
      <p:ext uri="{BB962C8B-B14F-4D97-AF65-F5344CB8AC3E}">
        <p14:creationId xmlns:p14="http://schemas.microsoft.com/office/powerpoint/2010/main" val="3680752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32</a:t>
            </a:fld>
            <a:endParaRPr lang="en-US"/>
          </a:p>
        </p:txBody>
      </p:sp>
    </p:spTree>
    <p:extLst>
      <p:ext uri="{BB962C8B-B14F-4D97-AF65-F5344CB8AC3E}">
        <p14:creationId xmlns:p14="http://schemas.microsoft.com/office/powerpoint/2010/main" val="4112459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33</a:t>
            </a:fld>
            <a:endParaRPr lang="en-US"/>
          </a:p>
        </p:txBody>
      </p:sp>
    </p:spTree>
    <p:extLst>
      <p:ext uri="{BB962C8B-B14F-4D97-AF65-F5344CB8AC3E}">
        <p14:creationId xmlns:p14="http://schemas.microsoft.com/office/powerpoint/2010/main" val="3468718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Data Source</a:t>
            </a:r>
          </a:p>
          <a:p>
            <a:r>
              <a:rPr lang="en-US" dirty="0"/>
              <a:t>Remind audience the 2019-2020 focus</a:t>
            </a:r>
          </a:p>
          <a:p>
            <a:r>
              <a:rPr lang="en-US" dirty="0"/>
              <a:t>Highlight student count differs among applications</a:t>
            </a:r>
          </a:p>
        </p:txBody>
      </p:sp>
      <p:sp>
        <p:nvSpPr>
          <p:cNvPr id="4" name="Slide Number Placeholder 3"/>
          <p:cNvSpPr>
            <a:spLocks noGrp="1"/>
          </p:cNvSpPr>
          <p:nvPr>
            <p:ph type="sldNum" sz="quarter" idx="5"/>
          </p:nvPr>
        </p:nvSpPr>
        <p:spPr/>
        <p:txBody>
          <a:bodyPr/>
          <a:lstStyle/>
          <a:p>
            <a:fld id="{CAAC6C39-5633-4CFD-8FF9-3E1F570AC411}" type="slidenum">
              <a:rPr lang="en-US" smtClean="0"/>
              <a:t>34</a:t>
            </a:fld>
            <a:endParaRPr lang="en-US"/>
          </a:p>
        </p:txBody>
      </p:sp>
    </p:spTree>
    <p:extLst>
      <p:ext uri="{BB962C8B-B14F-4D97-AF65-F5344CB8AC3E}">
        <p14:creationId xmlns:p14="http://schemas.microsoft.com/office/powerpoint/2010/main" val="2404306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35</a:t>
            </a:fld>
            <a:endParaRPr lang="en-US"/>
          </a:p>
        </p:txBody>
      </p:sp>
    </p:spTree>
    <p:extLst>
      <p:ext uri="{BB962C8B-B14F-4D97-AF65-F5344CB8AC3E}">
        <p14:creationId xmlns:p14="http://schemas.microsoft.com/office/powerpoint/2010/main" val="4057529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89.1% well or extremely well</a:t>
            </a:r>
          </a:p>
        </p:txBody>
      </p:sp>
      <p:sp>
        <p:nvSpPr>
          <p:cNvPr id="4" name="Slide Number Placeholder 3"/>
          <p:cNvSpPr>
            <a:spLocks noGrp="1"/>
          </p:cNvSpPr>
          <p:nvPr>
            <p:ph type="sldNum" sz="quarter" idx="5"/>
          </p:nvPr>
        </p:nvSpPr>
        <p:spPr/>
        <p:txBody>
          <a:bodyPr/>
          <a:lstStyle/>
          <a:p>
            <a:fld id="{A50E15B8-968E-8443-B273-7E0FDE82F43F}" type="slidenum">
              <a:rPr lang="en-US" smtClean="0"/>
              <a:t>44</a:t>
            </a:fld>
            <a:endParaRPr lang="en-US"/>
          </a:p>
        </p:txBody>
      </p:sp>
    </p:spTree>
    <p:extLst>
      <p:ext uri="{BB962C8B-B14F-4D97-AF65-F5344CB8AC3E}">
        <p14:creationId xmlns:p14="http://schemas.microsoft.com/office/powerpoint/2010/main" val="124028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47</a:t>
            </a:fld>
            <a:endParaRPr lang="en-US"/>
          </a:p>
        </p:txBody>
      </p:sp>
    </p:spTree>
    <p:extLst>
      <p:ext uri="{BB962C8B-B14F-4D97-AF65-F5344CB8AC3E}">
        <p14:creationId xmlns:p14="http://schemas.microsoft.com/office/powerpoint/2010/main" val="2373104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E15B8-968E-8443-B273-7E0FDE82F43F}" type="slidenum">
              <a:rPr lang="en-US" smtClean="0"/>
              <a:t>49</a:t>
            </a:fld>
            <a:endParaRPr lang="en-US"/>
          </a:p>
        </p:txBody>
      </p:sp>
    </p:spTree>
    <p:extLst>
      <p:ext uri="{BB962C8B-B14F-4D97-AF65-F5344CB8AC3E}">
        <p14:creationId xmlns:p14="http://schemas.microsoft.com/office/powerpoint/2010/main" val="225929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 significant change in the next 5 years</a:t>
            </a:r>
          </a:p>
        </p:txBody>
      </p:sp>
      <p:sp>
        <p:nvSpPr>
          <p:cNvPr id="4" name="Slide Number Placeholder 3"/>
          <p:cNvSpPr>
            <a:spLocks noGrp="1"/>
          </p:cNvSpPr>
          <p:nvPr>
            <p:ph type="sldNum" sz="quarter" idx="5"/>
          </p:nvPr>
        </p:nvSpPr>
        <p:spPr/>
        <p:txBody>
          <a:bodyPr/>
          <a:lstStyle/>
          <a:p>
            <a:fld id="{A50E15B8-968E-8443-B273-7E0FDE82F43F}" type="slidenum">
              <a:rPr lang="en-US" smtClean="0"/>
              <a:t>50</a:t>
            </a:fld>
            <a:endParaRPr lang="en-US"/>
          </a:p>
        </p:txBody>
      </p:sp>
    </p:spTree>
    <p:extLst>
      <p:ext uri="{BB962C8B-B14F-4D97-AF65-F5344CB8AC3E}">
        <p14:creationId xmlns:p14="http://schemas.microsoft.com/office/powerpoint/2010/main" val="412214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E15B8-968E-8443-B273-7E0FDE82F43F}" type="slidenum">
              <a:rPr lang="en-US" smtClean="0"/>
              <a:t>4</a:t>
            </a:fld>
            <a:endParaRPr lang="en-US"/>
          </a:p>
        </p:txBody>
      </p:sp>
    </p:spTree>
    <p:extLst>
      <p:ext uri="{BB962C8B-B14F-4D97-AF65-F5344CB8AC3E}">
        <p14:creationId xmlns:p14="http://schemas.microsoft.com/office/powerpoint/2010/main" val="17271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52</a:t>
            </a:fld>
            <a:endParaRPr lang="en-US"/>
          </a:p>
        </p:txBody>
      </p:sp>
    </p:spTree>
    <p:extLst>
      <p:ext uri="{BB962C8B-B14F-4D97-AF65-F5344CB8AC3E}">
        <p14:creationId xmlns:p14="http://schemas.microsoft.com/office/powerpoint/2010/main" val="1703864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High demand and high wages</a:t>
            </a:r>
          </a:p>
        </p:txBody>
      </p:sp>
      <p:sp>
        <p:nvSpPr>
          <p:cNvPr id="4" name="Slide Number Placeholder 3"/>
          <p:cNvSpPr>
            <a:spLocks noGrp="1"/>
          </p:cNvSpPr>
          <p:nvPr>
            <p:ph type="sldNum" sz="quarter" idx="5"/>
          </p:nvPr>
        </p:nvSpPr>
        <p:spPr/>
        <p:txBody>
          <a:bodyPr/>
          <a:lstStyle/>
          <a:p>
            <a:fld id="{A50E15B8-968E-8443-B273-7E0FDE82F43F}" type="slidenum">
              <a:rPr lang="en-US" smtClean="0"/>
              <a:t>55</a:t>
            </a:fld>
            <a:endParaRPr lang="en-US"/>
          </a:p>
        </p:txBody>
      </p:sp>
    </p:spTree>
    <p:extLst>
      <p:ext uri="{BB962C8B-B14F-4D97-AF65-F5344CB8AC3E}">
        <p14:creationId xmlns:p14="http://schemas.microsoft.com/office/powerpoint/2010/main" val="224209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56</a:t>
            </a:fld>
            <a:endParaRPr lang="en-US"/>
          </a:p>
        </p:txBody>
      </p:sp>
    </p:spTree>
    <p:extLst>
      <p:ext uri="{BB962C8B-B14F-4D97-AF65-F5344CB8AC3E}">
        <p14:creationId xmlns:p14="http://schemas.microsoft.com/office/powerpoint/2010/main" val="1000256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61</a:t>
            </a:fld>
            <a:endParaRPr lang="en-US"/>
          </a:p>
        </p:txBody>
      </p:sp>
    </p:spTree>
    <p:extLst>
      <p:ext uri="{BB962C8B-B14F-4D97-AF65-F5344CB8AC3E}">
        <p14:creationId xmlns:p14="http://schemas.microsoft.com/office/powerpoint/2010/main" val="1189728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3: In some cases, more empathy from faculty</a:t>
            </a:r>
          </a:p>
          <a:p>
            <a:r>
              <a:rPr lang="en-US" dirty="0"/>
              <a:t>Bullet 4: Plan professional development after COVID to include the application of what has been learned.</a:t>
            </a:r>
          </a:p>
          <a:p>
            <a:r>
              <a:rPr lang="en-US" dirty="0"/>
              <a:t>Bullet 6: Need welcoming events and marketing banners to let students know CHC is happy they are back on campus.</a:t>
            </a:r>
          </a:p>
          <a:p>
            <a:endParaRPr lang="en-US" dirty="0"/>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66</a:t>
            </a:fld>
            <a:endParaRPr lang="en-US" dirty="0"/>
          </a:p>
        </p:txBody>
      </p:sp>
    </p:spTree>
    <p:extLst>
      <p:ext uri="{BB962C8B-B14F-4D97-AF65-F5344CB8AC3E}">
        <p14:creationId xmlns:p14="http://schemas.microsoft.com/office/powerpoint/2010/main" val="3819875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Go to where prospective students are located. Need more Hispanic and African-American students on campus.</a:t>
            </a:r>
          </a:p>
          <a:p>
            <a:r>
              <a:rPr lang="en-US" dirty="0"/>
              <a:t>Bullet 4: (i.e., registration start date and Guided Pathways information)</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67</a:t>
            </a:fld>
            <a:endParaRPr lang="en-US" dirty="0"/>
          </a:p>
        </p:txBody>
      </p:sp>
    </p:spTree>
    <p:extLst>
      <p:ext uri="{BB962C8B-B14F-4D97-AF65-F5344CB8AC3E}">
        <p14:creationId xmlns:p14="http://schemas.microsoft.com/office/powerpoint/2010/main" val="3549724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Outreach and recruit in workplaces; many working people would like to know about options to advance or change their careers.</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68</a:t>
            </a:fld>
            <a:endParaRPr lang="en-US" dirty="0"/>
          </a:p>
        </p:txBody>
      </p:sp>
    </p:spTree>
    <p:extLst>
      <p:ext uri="{BB962C8B-B14F-4D97-AF65-F5344CB8AC3E}">
        <p14:creationId xmlns:p14="http://schemas.microsoft.com/office/powerpoint/2010/main" val="450183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3: Students are having difficulty with split days of online and face-to-face classes on the same days.</a:t>
            </a:r>
          </a:p>
          <a:p>
            <a:r>
              <a:rPr lang="en-US" dirty="0"/>
              <a:t>While certain classes are preferred F2F, academic online classes are preferred due to limited transportation. </a:t>
            </a:r>
          </a:p>
          <a:p>
            <a:endParaRPr lang="en-US" dirty="0"/>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69</a:t>
            </a:fld>
            <a:endParaRPr lang="en-US" dirty="0"/>
          </a:p>
        </p:txBody>
      </p:sp>
    </p:spTree>
    <p:extLst>
      <p:ext uri="{BB962C8B-B14F-4D97-AF65-F5344CB8AC3E}">
        <p14:creationId xmlns:p14="http://schemas.microsoft.com/office/powerpoint/2010/main" val="3755038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70</a:t>
            </a:fld>
            <a:endParaRPr lang="en-US" dirty="0"/>
          </a:p>
        </p:txBody>
      </p:sp>
    </p:spTree>
    <p:extLst>
      <p:ext uri="{BB962C8B-B14F-4D97-AF65-F5344CB8AC3E}">
        <p14:creationId xmlns:p14="http://schemas.microsoft.com/office/powerpoint/2010/main" val="930929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 Bullet 2: Faculty members should provide a list of all resources available to students.</a:t>
            </a:r>
          </a:p>
          <a:p>
            <a:r>
              <a:rPr lang="en-US" dirty="0"/>
              <a:t>SS Bullet 3: Perhaps require FYE class for all new full-time students.</a:t>
            </a:r>
          </a:p>
          <a:p>
            <a:r>
              <a:rPr lang="en-US" dirty="0"/>
              <a:t>ASST Bullet 3: Services now practically zero; (i.e., tutoring, etc.)</a:t>
            </a:r>
          </a:p>
        </p:txBody>
      </p:sp>
      <p:sp>
        <p:nvSpPr>
          <p:cNvPr id="4" name="Slide Number Placeholder 3"/>
          <p:cNvSpPr>
            <a:spLocks noGrp="1"/>
          </p:cNvSpPr>
          <p:nvPr>
            <p:ph type="sldNum" sz="quarter" idx="5"/>
          </p:nvPr>
        </p:nvSpPr>
        <p:spPr/>
        <p:txBody>
          <a:bodyPr/>
          <a:lstStyle/>
          <a:p>
            <a:fld id="{725A021E-06D7-4AFB-9751-272A15A29CE3}" type="slidenum">
              <a:rPr lang="en-US" smtClean="0"/>
              <a:t>71</a:t>
            </a:fld>
            <a:endParaRPr lang="en-US" dirty="0"/>
          </a:p>
        </p:txBody>
      </p:sp>
    </p:spTree>
    <p:extLst>
      <p:ext uri="{BB962C8B-B14F-4D97-AF65-F5344CB8AC3E}">
        <p14:creationId xmlns:p14="http://schemas.microsoft.com/office/powerpoint/2010/main" val="415795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7</a:t>
            </a:fld>
            <a:endParaRPr lang="en-US"/>
          </a:p>
        </p:txBody>
      </p:sp>
    </p:spTree>
    <p:extLst>
      <p:ext uri="{BB962C8B-B14F-4D97-AF65-F5344CB8AC3E}">
        <p14:creationId xmlns:p14="http://schemas.microsoft.com/office/powerpoint/2010/main" val="99278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3: Increased effort to orient / explain to instructors students’ need for accessibility</a:t>
            </a:r>
          </a:p>
          <a:p>
            <a:r>
              <a:rPr lang="en-US" dirty="0"/>
              <a:t>Currently persons knowledgeable in accessibility aren’t allowed to review/evaluate what instructors are doing in their classrooms or online instruction</a:t>
            </a:r>
          </a:p>
          <a:p>
            <a:r>
              <a:rPr lang="en-US" dirty="0"/>
              <a:t>Some instructors (maybe 20%) are either unresponsive or slow to respond to DSPS staff requests</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72</a:t>
            </a:fld>
            <a:endParaRPr lang="en-US" dirty="0"/>
          </a:p>
        </p:txBody>
      </p:sp>
    </p:spTree>
    <p:extLst>
      <p:ext uri="{BB962C8B-B14F-4D97-AF65-F5344CB8AC3E}">
        <p14:creationId xmlns:p14="http://schemas.microsoft.com/office/powerpoint/2010/main" val="1710578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CHC is not very diverse, and campus can seem unwelcoming. Students of color need to feel more welcome on campus as employees really care about all students. Class syllabi and course outline of record should include equity statement(s). Provide more help to older, re-entry students (e.g., students in their 40’s)</a:t>
            </a:r>
          </a:p>
          <a:p>
            <a:r>
              <a:rPr lang="en-US" dirty="0"/>
              <a:t>Bullet 2: “Equity Village”; Have been told there’s no space for one, but we should find space to institutionalize an inclusive campus environment.</a:t>
            </a:r>
          </a:p>
          <a:p>
            <a:r>
              <a:rPr lang="en-US" dirty="0"/>
              <a:t>Bullet 8: And potentially tied to faculty annual evaluations (may be a labor union issue).</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73</a:t>
            </a:fld>
            <a:endParaRPr lang="en-US" dirty="0"/>
          </a:p>
        </p:txBody>
      </p:sp>
    </p:spTree>
    <p:extLst>
      <p:ext uri="{BB962C8B-B14F-4D97-AF65-F5344CB8AC3E}">
        <p14:creationId xmlns:p14="http://schemas.microsoft.com/office/powerpoint/2010/main" val="3568950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(i.e., carnival, welcome to campus events, etc.)</a:t>
            </a:r>
          </a:p>
          <a:p>
            <a:r>
              <a:rPr lang="en-US" dirty="0"/>
              <a:t>Bullet 3: (</a:t>
            </a:r>
            <a:r>
              <a:rPr lang="fr-FR" dirty="0"/>
              <a:t>i.e., soccer, football, etc.)</a:t>
            </a:r>
            <a:r>
              <a:rPr lang="en-US" dirty="0"/>
              <a:t> Need a place where basketball can be played (pick-up and scheduled intramurals)</a:t>
            </a:r>
            <a:endParaRPr lang="fr-FR" dirty="0"/>
          </a:p>
          <a:p>
            <a:endParaRPr lang="en-US" dirty="0"/>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74</a:t>
            </a:fld>
            <a:endParaRPr lang="en-US" dirty="0"/>
          </a:p>
        </p:txBody>
      </p:sp>
    </p:spTree>
    <p:extLst>
      <p:ext uri="{BB962C8B-B14F-4D97-AF65-F5344CB8AC3E}">
        <p14:creationId xmlns:p14="http://schemas.microsoft.com/office/powerpoint/2010/main" val="1293932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These classes are limited and not online.</a:t>
            </a:r>
          </a:p>
          <a:p>
            <a:r>
              <a:rPr lang="en-US" dirty="0"/>
              <a:t>Bullet 3: Guided Pathways group could facilitate increased outreach to students.</a:t>
            </a:r>
          </a:p>
          <a:p>
            <a:r>
              <a:rPr lang="en-US" dirty="0"/>
              <a:t>Bullet 4: (i.e., Bachelor's degree is under development and has been submitted to the state for approval)</a:t>
            </a:r>
          </a:p>
          <a:p>
            <a:endParaRPr lang="en-US" dirty="0"/>
          </a:p>
          <a:p>
            <a:r>
              <a:rPr lang="en-US" dirty="0"/>
              <a:t>Bullet 5: : Less dependent on one person; more stable funding</a:t>
            </a:r>
          </a:p>
          <a:p>
            <a:endParaRPr lang="en-US" dirty="0"/>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75</a:t>
            </a:fld>
            <a:endParaRPr lang="en-US" dirty="0"/>
          </a:p>
        </p:txBody>
      </p:sp>
    </p:spTree>
    <p:extLst>
      <p:ext uri="{BB962C8B-B14F-4D97-AF65-F5344CB8AC3E}">
        <p14:creationId xmlns:p14="http://schemas.microsoft.com/office/powerpoint/2010/main" val="1338105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To coordinate and increase 100% online degree programs and serve as a resource and assist faculty.</a:t>
            </a:r>
          </a:p>
          <a:p>
            <a:r>
              <a:rPr lang="en-US" dirty="0"/>
              <a:t>Bullet 6: (i.e., Meet the Faculty and content video productions)</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76</a:t>
            </a:fld>
            <a:endParaRPr lang="en-US" dirty="0"/>
          </a:p>
        </p:txBody>
      </p:sp>
    </p:spTree>
    <p:extLst>
      <p:ext uri="{BB962C8B-B14F-4D97-AF65-F5344CB8AC3E}">
        <p14:creationId xmlns:p14="http://schemas.microsoft.com/office/powerpoint/2010/main" val="3234380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Out of 1600 CHC students who are transfer ready, only 600 apply to transfer</a:t>
            </a:r>
          </a:p>
          <a:p>
            <a:r>
              <a:rPr lang="en-US" dirty="0"/>
              <a:t>Bullet 2: Many job openings in the area require bachelor’s degree as a minimum.</a:t>
            </a:r>
          </a:p>
          <a:p>
            <a:r>
              <a:rPr lang="en-US" dirty="0"/>
              <a:t>Bullet 3: i.e.. Financial Aid</a:t>
            </a:r>
          </a:p>
          <a:p>
            <a:r>
              <a:rPr lang="en-US" dirty="0"/>
              <a:t>Bullet 4: (e.g., Redlands Adult School--&gt;CHC--&gt;CBU/UofR/Loma Linda)</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80</a:t>
            </a:fld>
            <a:endParaRPr lang="en-US" dirty="0"/>
          </a:p>
        </p:txBody>
      </p:sp>
    </p:spTree>
    <p:extLst>
      <p:ext uri="{BB962C8B-B14F-4D97-AF65-F5344CB8AC3E}">
        <p14:creationId xmlns:p14="http://schemas.microsoft.com/office/powerpoint/2010/main" val="351108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2: (i.e.. theater)</a:t>
            </a:r>
          </a:p>
          <a:p>
            <a:r>
              <a:rPr lang="en-US" dirty="0"/>
              <a:t>Bullet 4: (i.e.. Fire training)</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81</a:t>
            </a:fld>
            <a:endParaRPr lang="en-US" dirty="0"/>
          </a:p>
        </p:txBody>
      </p:sp>
    </p:spTree>
    <p:extLst>
      <p:ext uri="{BB962C8B-B14F-4D97-AF65-F5344CB8AC3E}">
        <p14:creationId xmlns:p14="http://schemas.microsoft.com/office/powerpoint/2010/main" val="1441349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Potential opportunities for student internships and apprenticeships. Community buy-in and support of CHC students would be helpful (i.e., available student discounts at businesses, etc.)</a:t>
            </a:r>
          </a:p>
          <a:p>
            <a:r>
              <a:rPr lang="en-US" dirty="0"/>
              <a:t>Bullet 2: Improve responsiveness to community partners so they won't resort to providing internal training vs CHC training for their job needs (i.e.. - Sorenson Engineering, a microtechnology machining company in Yucaipa; - ESRI, an international renowned GIS software company in Redlands)</a:t>
            </a:r>
          </a:p>
          <a:p>
            <a:r>
              <a:rPr lang="en-US" dirty="0"/>
              <a:t>Bullet 3: Opportunity to revitalize advisory committee memberships, expectations, participation, standardized agendas, etc.</a:t>
            </a:r>
          </a:p>
          <a:p>
            <a:r>
              <a:rPr lang="en-US" dirty="0"/>
              <a:t>Bullet 4: (especially small businesses)</a:t>
            </a:r>
          </a:p>
          <a:p>
            <a:endParaRPr lang="en-US" dirty="0"/>
          </a:p>
          <a:p>
            <a:r>
              <a:rPr lang="en-US" dirty="0"/>
              <a:t>Bullet 4: (e.g., time management, communication, and organizational skills)</a:t>
            </a:r>
          </a:p>
          <a:p>
            <a:endParaRPr lang="en-US" dirty="0"/>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82</a:t>
            </a:fld>
            <a:endParaRPr lang="en-US" dirty="0"/>
          </a:p>
        </p:txBody>
      </p:sp>
    </p:spTree>
    <p:extLst>
      <p:ext uri="{BB962C8B-B14F-4D97-AF65-F5344CB8AC3E}">
        <p14:creationId xmlns:p14="http://schemas.microsoft.com/office/powerpoint/2010/main" val="452119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WD Bullet 1: Process too slow.</a:t>
            </a:r>
          </a:p>
          <a:p>
            <a:r>
              <a:rPr lang="en-US" dirty="0"/>
              <a:t>WD Bullet 2: (e.g., cybersecurity)</a:t>
            </a:r>
          </a:p>
          <a:p>
            <a:r>
              <a:rPr lang="en-US" dirty="0"/>
              <a:t>WD Bullet 3: (machinists, welders, paralegals)</a:t>
            </a:r>
          </a:p>
          <a:p>
            <a:r>
              <a:rPr lang="en-US" dirty="0"/>
              <a:t>NCI/CE Bullet 1: </a:t>
            </a:r>
            <a:r>
              <a:rPr lang="fr-FR" dirty="0"/>
              <a:t>(e.g., yoga, arts, etc.)</a:t>
            </a:r>
          </a:p>
          <a:p>
            <a:endParaRPr lang="en-US" dirty="0"/>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83</a:t>
            </a:fld>
            <a:endParaRPr lang="en-US" dirty="0"/>
          </a:p>
        </p:txBody>
      </p:sp>
    </p:spTree>
    <p:extLst>
      <p:ext uri="{BB962C8B-B14F-4D97-AF65-F5344CB8AC3E}">
        <p14:creationId xmlns:p14="http://schemas.microsoft.com/office/powerpoint/2010/main" val="4061699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PRIE Bullet 2: One CTE program requires additional staff support</a:t>
            </a:r>
          </a:p>
          <a:p>
            <a:r>
              <a:rPr lang="en-US" dirty="0"/>
              <a:t>PC/I Bullet 1: Decisions not just be default or because of crisis</a:t>
            </a:r>
          </a:p>
          <a:p>
            <a:r>
              <a:rPr lang="en-US" dirty="0"/>
              <a:t>PC/I Bullet 2: Whether that is traditional or formal education or military training or other sources </a:t>
            </a:r>
          </a:p>
        </p:txBody>
      </p:sp>
      <p:sp>
        <p:nvSpPr>
          <p:cNvPr id="4" name="Slide Number Placeholder 3"/>
          <p:cNvSpPr>
            <a:spLocks noGrp="1"/>
          </p:cNvSpPr>
          <p:nvPr>
            <p:ph type="sldNum" sz="quarter" idx="5"/>
          </p:nvPr>
        </p:nvSpPr>
        <p:spPr/>
        <p:txBody>
          <a:bodyPr/>
          <a:lstStyle/>
          <a:p>
            <a:fld id="{725A021E-06D7-4AFB-9751-272A15A29CE3}" type="slidenum">
              <a:rPr lang="en-US" smtClean="0"/>
              <a:t>84</a:t>
            </a:fld>
            <a:endParaRPr lang="en-US" dirty="0"/>
          </a:p>
        </p:txBody>
      </p:sp>
    </p:spTree>
    <p:extLst>
      <p:ext uri="{BB962C8B-B14F-4D97-AF65-F5344CB8AC3E}">
        <p14:creationId xmlns:p14="http://schemas.microsoft.com/office/powerpoint/2010/main" val="3256102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9</a:t>
            </a:fld>
            <a:endParaRPr lang="en-US"/>
          </a:p>
        </p:txBody>
      </p:sp>
    </p:spTree>
    <p:extLst>
      <p:ext uri="{BB962C8B-B14F-4D97-AF65-F5344CB8AC3E}">
        <p14:creationId xmlns:p14="http://schemas.microsoft.com/office/powerpoint/2010/main" val="2151937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2: Supervisors should release classified staff to attend professional development activities.</a:t>
            </a:r>
          </a:p>
          <a:p>
            <a:r>
              <a:rPr lang="en-US" dirty="0"/>
              <a:t>Bullet 3: CHC is smaller than Valley, so individual CHC people are required to do multiple things instead of dividing responsibilities among many employees. Determine which groups on campus should be responsible.</a:t>
            </a:r>
          </a:p>
          <a:p>
            <a:r>
              <a:rPr lang="en-US" dirty="0"/>
              <a:t>Bullet 4: Examples include Equity and Regional Transfer Opportunities.</a:t>
            </a:r>
          </a:p>
          <a:p>
            <a:r>
              <a:rPr lang="en-US" dirty="0"/>
              <a:t>Bullet 7: Many employees are over-extended and wear a lot of hats to fill a lot of gaps</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85</a:t>
            </a:fld>
            <a:endParaRPr lang="en-US" dirty="0"/>
          </a:p>
        </p:txBody>
      </p:sp>
    </p:spTree>
    <p:extLst>
      <p:ext uri="{BB962C8B-B14F-4D97-AF65-F5344CB8AC3E}">
        <p14:creationId xmlns:p14="http://schemas.microsoft.com/office/powerpoint/2010/main" val="4021443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CHC could learn from SB Valley College, which does a better job of connecting with students regularly</a:t>
            </a:r>
          </a:p>
          <a:p>
            <a:r>
              <a:rPr lang="en-US" dirty="0"/>
              <a:t>Bullet 2: Ensure all are in the loop at all times. All messages go through the college’s marketing office, which tends to send messages in big overwhelming bunches.</a:t>
            </a:r>
          </a:p>
          <a:p>
            <a:r>
              <a:rPr lang="en-US" dirty="0"/>
              <a:t>Bullet 3: There should be better ways for students to provide feedback on faculty and staff.</a:t>
            </a:r>
          </a:p>
        </p:txBody>
      </p:sp>
      <p:sp>
        <p:nvSpPr>
          <p:cNvPr id="4" name="Slide Number Placeholder 3"/>
          <p:cNvSpPr>
            <a:spLocks noGrp="1"/>
          </p:cNvSpPr>
          <p:nvPr>
            <p:ph type="sldNum" sz="quarter" idx="5"/>
          </p:nvPr>
        </p:nvSpPr>
        <p:spPr/>
        <p:txBody>
          <a:bodyPr/>
          <a:lstStyle/>
          <a:p>
            <a:fld id="{725A021E-06D7-4AFB-9751-272A15A29CE3}" type="slidenum">
              <a:rPr lang="en-US" smtClean="0"/>
              <a:t>86</a:t>
            </a:fld>
            <a:endParaRPr lang="en-US" dirty="0"/>
          </a:p>
        </p:txBody>
      </p:sp>
    </p:spTree>
    <p:extLst>
      <p:ext uri="{BB962C8B-B14F-4D97-AF65-F5344CB8AC3E}">
        <p14:creationId xmlns:p14="http://schemas.microsoft.com/office/powerpoint/2010/main" val="2000337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2: District's Strategic Plan Goal #9 addresses RAM; need strong leadership to do it</a:t>
            </a:r>
            <a:br>
              <a:rPr lang="en-US" dirty="0"/>
            </a:br>
            <a:r>
              <a:rPr lang="en-US" dirty="0"/>
              <a:t>- Assess CHC financial needs to determine how District and Valley can assist</a:t>
            </a:r>
            <a:br>
              <a:rPr lang="en-US" dirty="0"/>
            </a:br>
            <a:r>
              <a:rPr lang="en-US" dirty="0"/>
              <a:t>- Perception is that Valley is overfunded and CHC is underfunded</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87</a:t>
            </a:fld>
            <a:endParaRPr lang="en-US" dirty="0"/>
          </a:p>
        </p:txBody>
      </p:sp>
    </p:spTree>
    <p:extLst>
      <p:ext uri="{BB962C8B-B14F-4D97-AF65-F5344CB8AC3E}">
        <p14:creationId xmlns:p14="http://schemas.microsoft.com/office/powerpoint/2010/main" val="2441605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Add signs that welcome students and show support. Need to improve ways for students to navigate and get around on campus, especially for students with disabilities.</a:t>
            </a:r>
          </a:p>
          <a:p>
            <a:r>
              <a:rPr lang="en-US" dirty="0"/>
              <a:t>Bullet 3:  (i.e., whiteboard markers and erasers)</a:t>
            </a:r>
          </a:p>
          <a:p>
            <a:r>
              <a:rPr lang="en-US" dirty="0"/>
              <a:t>Bullet 4:  They have to reserve private spaces to meet with students.</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88</a:t>
            </a:fld>
            <a:endParaRPr lang="en-US" dirty="0"/>
          </a:p>
        </p:txBody>
      </p:sp>
    </p:spTree>
    <p:extLst>
      <p:ext uri="{BB962C8B-B14F-4D97-AF65-F5344CB8AC3E}">
        <p14:creationId xmlns:p14="http://schemas.microsoft.com/office/powerpoint/2010/main" val="3071786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6: Some are disrespectful, not empathetic, and insensitive to student needs.</a:t>
            </a:r>
          </a:p>
          <a:p>
            <a:endParaRPr lang="en-US" dirty="0"/>
          </a:p>
        </p:txBody>
      </p:sp>
      <p:sp>
        <p:nvSpPr>
          <p:cNvPr id="4" name="Slide Number Placeholder 3"/>
          <p:cNvSpPr>
            <a:spLocks noGrp="1"/>
          </p:cNvSpPr>
          <p:nvPr>
            <p:ph type="sldNum" sz="quarter" idx="5"/>
          </p:nvPr>
        </p:nvSpPr>
        <p:spPr/>
        <p:txBody>
          <a:bodyPr/>
          <a:lstStyle/>
          <a:p>
            <a:fld id="{725A021E-06D7-4AFB-9751-272A15A29CE3}" type="slidenum">
              <a:rPr lang="en-US" smtClean="0"/>
              <a:t>90</a:t>
            </a:fld>
            <a:endParaRPr lang="en-US" dirty="0"/>
          </a:p>
        </p:txBody>
      </p:sp>
    </p:spTree>
    <p:extLst>
      <p:ext uri="{BB962C8B-B14F-4D97-AF65-F5344CB8AC3E}">
        <p14:creationId xmlns:p14="http://schemas.microsoft.com/office/powerpoint/2010/main" val="2581144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0E15B8-968E-8443-B273-7E0FDE82F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497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E15B8-968E-8443-B273-7E0FDE82F43F}" type="slidenum">
              <a:rPr lang="en-US" smtClean="0"/>
              <a:t>100</a:t>
            </a:fld>
            <a:endParaRPr lang="en-US"/>
          </a:p>
        </p:txBody>
      </p:sp>
    </p:spTree>
    <p:extLst>
      <p:ext uri="{BB962C8B-B14F-4D97-AF65-F5344CB8AC3E}">
        <p14:creationId xmlns:p14="http://schemas.microsoft.com/office/powerpoint/2010/main" val="4719233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E15B8-968E-8443-B273-7E0FDE82F43F}" type="slidenum">
              <a:rPr lang="en-US" smtClean="0"/>
              <a:t>101</a:t>
            </a:fld>
            <a:endParaRPr lang="en-US"/>
          </a:p>
        </p:txBody>
      </p:sp>
    </p:spTree>
    <p:extLst>
      <p:ext uri="{BB962C8B-B14F-4D97-AF65-F5344CB8AC3E}">
        <p14:creationId xmlns:p14="http://schemas.microsoft.com/office/powerpoint/2010/main" val="2088207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E15B8-968E-8443-B273-7E0FDE82F43F}" type="slidenum">
              <a:rPr lang="en-US" smtClean="0"/>
              <a:t>103</a:t>
            </a:fld>
            <a:endParaRPr lang="en-US"/>
          </a:p>
        </p:txBody>
      </p:sp>
    </p:spTree>
    <p:extLst>
      <p:ext uri="{BB962C8B-B14F-4D97-AF65-F5344CB8AC3E}">
        <p14:creationId xmlns:p14="http://schemas.microsoft.com/office/powerpoint/2010/main" val="408576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Headcount and </a:t>
            </a:r>
            <a:r>
              <a:rPr lang="en-US" dirty="0" err="1"/>
              <a:t>ftes</a:t>
            </a:r>
            <a:r>
              <a:rPr lang="en-US" dirty="0"/>
              <a:t> dropped in 2020 by 9.8% and 11% respectively. </a:t>
            </a:r>
          </a:p>
          <a:p>
            <a:r>
              <a:rPr lang="en-US" dirty="0"/>
              <a:t>State CCs declined by 10.1% and 11.7%.</a:t>
            </a:r>
          </a:p>
        </p:txBody>
      </p:sp>
      <p:sp>
        <p:nvSpPr>
          <p:cNvPr id="4" name="Slide Number Placeholder 3"/>
          <p:cNvSpPr>
            <a:spLocks noGrp="1"/>
          </p:cNvSpPr>
          <p:nvPr>
            <p:ph type="sldNum" sz="quarter" idx="5"/>
          </p:nvPr>
        </p:nvSpPr>
        <p:spPr/>
        <p:txBody>
          <a:bodyPr/>
          <a:lstStyle/>
          <a:p>
            <a:fld id="{A50E15B8-968E-8443-B273-7E0FDE82F43F}" type="slidenum">
              <a:rPr lang="en-US" smtClean="0"/>
              <a:t>10</a:t>
            </a:fld>
            <a:endParaRPr lang="en-US"/>
          </a:p>
        </p:txBody>
      </p:sp>
    </p:spTree>
    <p:extLst>
      <p:ext uri="{BB962C8B-B14F-4D97-AF65-F5344CB8AC3E}">
        <p14:creationId xmlns:p14="http://schemas.microsoft.com/office/powerpoint/2010/main" val="269404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five-year period, female enrollments fell by 1,800 while male enrollments fell by 2,386. </a:t>
            </a:r>
          </a:p>
          <a:p>
            <a:endParaRPr lang="en-US" dirty="0"/>
          </a:p>
        </p:txBody>
      </p:sp>
      <p:sp>
        <p:nvSpPr>
          <p:cNvPr id="4" name="Slide Number Placeholder 3"/>
          <p:cNvSpPr>
            <a:spLocks noGrp="1"/>
          </p:cNvSpPr>
          <p:nvPr>
            <p:ph type="sldNum" sz="quarter" idx="5"/>
          </p:nvPr>
        </p:nvSpPr>
        <p:spPr/>
        <p:txBody>
          <a:bodyPr/>
          <a:lstStyle/>
          <a:p>
            <a:fld id="{A50E15B8-968E-8443-B273-7E0FDE82F43F}" type="slidenum">
              <a:rPr lang="en-US" smtClean="0"/>
              <a:t>11</a:t>
            </a:fld>
            <a:endParaRPr lang="en-US"/>
          </a:p>
        </p:txBody>
      </p:sp>
    </p:spTree>
    <p:extLst>
      <p:ext uri="{BB962C8B-B14F-4D97-AF65-F5344CB8AC3E}">
        <p14:creationId xmlns:p14="http://schemas.microsoft.com/office/powerpoint/2010/main" val="55467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five-year period, female enrollments fell by 1,800 while male enrollments fell by 2,386. </a:t>
            </a:r>
          </a:p>
          <a:p>
            <a:endParaRPr lang="en-US" dirty="0"/>
          </a:p>
        </p:txBody>
      </p:sp>
      <p:sp>
        <p:nvSpPr>
          <p:cNvPr id="4" name="Slide Number Placeholder 3"/>
          <p:cNvSpPr>
            <a:spLocks noGrp="1"/>
          </p:cNvSpPr>
          <p:nvPr>
            <p:ph type="sldNum" sz="quarter" idx="5"/>
          </p:nvPr>
        </p:nvSpPr>
        <p:spPr/>
        <p:txBody>
          <a:bodyPr/>
          <a:lstStyle/>
          <a:p>
            <a:fld id="{A50E15B8-968E-8443-B273-7E0FDE82F43F}" type="slidenum">
              <a:rPr lang="en-US" smtClean="0"/>
              <a:t>12</a:t>
            </a:fld>
            <a:endParaRPr lang="en-US"/>
          </a:p>
        </p:txBody>
      </p:sp>
    </p:spTree>
    <p:extLst>
      <p:ext uri="{BB962C8B-B14F-4D97-AF65-F5344CB8AC3E}">
        <p14:creationId xmlns:p14="http://schemas.microsoft.com/office/powerpoint/2010/main" val="421164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E15B8-968E-8443-B273-7E0FDE82F43F}" type="slidenum">
              <a:rPr lang="en-US" smtClean="0"/>
              <a:t>14</a:t>
            </a:fld>
            <a:endParaRPr lang="en-US"/>
          </a:p>
        </p:txBody>
      </p:sp>
    </p:spTree>
    <p:extLst>
      <p:ext uri="{BB962C8B-B14F-4D97-AF65-F5344CB8AC3E}">
        <p14:creationId xmlns:p14="http://schemas.microsoft.com/office/powerpoint/2010/main" val="4248622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9300"/>
            <a:ext cx="7886700" cy="53216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Arc 14" hidden="1">
            <a:extLst>
              <a:ext uri="{FF2B5EF4-FFF2-40B4-BE49-F238E27FC236}">
                <a16:creationId xmlns:a16="http://schemas.microsoft.com/office/drawing/2014/main" id="{7A210CC6-1C51-C454-2968-E40505B71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itle 15">
            <a:extLst>
              <a:ext uri="{FF2B5EF4-FFF2-40B4-BE49-F238E27FC236}">
                <a16:creationId xmlns:a16="http://schemas.microsoft.com/office/drawing/2014/main" id="{9990FF74-05CF-8492-7447-F71C483D77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437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9B9AB23-DF86-A04D-BDFE-C4FA73AB8E25}" type="datetimeFigureOut">
              <a:rPr lang="en-US" smtClean="0"/>
              <a:t>9/8/22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6449EF0-5BC5-1F40-BCC8-5B25D3035E6B}" type="slidenum">
              <a:rPr lang="en-US" smtClean="0"/>
              <a:t>‹#›</a:t>
            </a:fld>
            <a:endParaRPr lang="en-US"/>
          </a:p>
        </p:txBody>
      </p:sp>
    </p:spTree>
    <p:extLst>
      <p:ext uri="{BB962C8B-B14F-4D97-AF65-F5344CB8AC3E}">
        <p14:creationId xmlns:p14="http://schemas.microsoft.com/office/powerpoint/2010/main" val="15542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7490A77-BDD5-FA4C-84D0-EC3C37245302}" type="datetimeFigureOut">
              <a:rPr lang="en-US" smtClean="0"/>
              <a:t>9/8/22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5E639D8-58AD-5D4E-8871-6631C678ACCF}" type="slidenum">
              <a:rPr lang="en-US" smtClean="0"/>
              <a:t>‹#›</a:t>
            </a:fld>
            <a:endParaRPr lang="en-US"/>
          </a:p>
        </p:txBody>
      </p:sp>
    </p:spTree>
    <p:extLst>
      <p:ext uri="{BB962C8B-B14F-4D97-AF65-F5344CB8AC3E}">
        <p14:creationId xmlns:p14="http://schemas.microsoft.com/office/powerpoint/2010/main" val="2415519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7490A77-BDD5-FA4C-84D0-EC3C37245302}" type="datetimeFigureOut">
              <a:rPr lang="en-US" smtClean="0"/>
              <a:t>9/8/22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5E639D8-58AD-5D4E-8871-6631C678ACCF}" type="slidenum">
              <a:rPr lang="en-US" smtClean="0"/>
              <a:t>‹#›</a:t>
            </a:fld>
            <a:endParaRPr lang="en-US"/>
          </a:p>
        </p:txBody>
      </p:sp>
    </p:spTree>
    <p:extLst>
      <p:ext uri="{BB962C8B-B14F-4D97-AF65-F5344CB8AC3E}">
        <p14:creationId xmlns:p14="http://schemas.microsoft.com/office/powerpoint/2010/main" val="3720322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Name Car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3850" y="6041365"/>
            <a:ext cx="683954" cy="365125"/>
          </a:xfrm>
          <a:prstGeom prst="rect">
            <a:avLst/>
          </a:prstGeom>
        </p:spPr>
        <p:txBody>
          <a:bodyPr/>
          <a:lstStyle/>
          <a:p>
            <a:fld id="{69B9AB23-DF86-A04D-BDFE-C4FA73AB8E25}" type="datetimeFigureOut">
              <a:rPr lang="en-US" smtClean="0"/>
              <a:t>9/8/22</a:t>
            </a:fld>
            <a:endParaRPr lang="en-US"/>
          </a:p>
        </p:txBody>
      </p:sp>
      <p:sp>
        <p:nvSpPr>
          <p:cNvPr id="5" name="Footer Placeholder 4"/>
          <p:cNvSpPr>
            <a:spLocks noGrp="1"/>
          </p:cNvSpPr>
          <p:nvPr>
            <p:ph type="ftr" sz="quarter" idx="11"/>
          </p:nvPr>
        </p:nvSpPr>
        <p:spPr>
          <a:xfrm>
            <a:off x="508001" y="6041365"/>
            <a:ext cx="472320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42999" y="6041365"/>
            <a:ext cx="512504" cy="365125"/>
          </a:xfrm>
          <a:prstGeom prst="rect">
            <a:avLst/>
          </a:prstGeom>
        </p:spPr>
        <p:txBody>
          <a:bodyPr/>
          <a:lstStyle/>
          <a:p>
            <a:fld id="{56449EF0-5BC5-1F40-BCC8-5B25D3035E6B}" type="slidenum">
              <a:rPr lang="en-US" smtClean="0"/>
              <a:t>‹#›</a:t>
            </a:fld>
            <a:endParaRPr lang="en-US"/>
          </a:p>
        </p:txBody>
      </p:sp>
    </p:spTree>
    <p:extLst>
      <p:ext uri="{BB962C8B-B14F-4D97-AF65-F5344CB8AC3E}">
        <p14:creationId xmlns:p14="http://schemas.microsoft.com/office/powerpoint/2010/main" val="5995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F899-A868-9B70-4545-014934E8889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0714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9B9AB23-DF86-A04D-BDFE-C4FA73AB8E25}" type="datetimeFigureOut">
              <a:rPr lang="en-US" smtClean="0"/>
              <a:t>9/8/22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6449EF0-5BC5-1F40-BCC8-5B25D3035E6B}" type="slidenum">
              <a:rPr lang="en-US" smtClean="0"/>
              <a:t>‹#›</a:t>
            </a:fld>
            <a:endParaRPr lang="en-US"/>
          </a:p>
        </p:txBody>
      </p:sp>
    </p:spTree>
    <p:extLst>
      <p:ext uri="{BB962C8B-B14F-4D97-AF65-F5344CB8AC3E}">
        <p14:creationId xmlns:p14="http://schemas.microsoft.com/office/powerpoint/2010/main" val="324822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9/8/22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8177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4549" y="1201479"/>
            <a:ext cx="4270301" cy="5380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49" y="1201479"/>
            <a:ext cx="4270301" cy="5380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26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7490A77-BDD5-FA4C-84D0-EC3C37245302}" type="datetimeFigureOut">
              <a:rPr lang="en-US" smtClean="0"/>
              <a:t>9/8/22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5E639D8-58AD-5D4E-8871-6631C678ACCF}" type="slidenum">
              <a:rPr lang="en-US" smtClean="0"/>
              <a:t>‹#›</a:t>
            </a:fld>
            <a:endParaRPr lang="en-US"/>
          </a:p>
        </p:txBody>
      </p:sp>
    </p:spTree>
    <p:extLst>
      <p:ext uri="{BB962C8B-B14F-4D97-AF65-F5344CB8AC3E}">
        <p14:creationId xmlns:p14="http://schemas.microsoft.com/office/powerpoint/2010/main" val="2187239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6323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smtClean="0"/>
              <a:t>9/8/22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94001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7490A77-BDD5-FA4C-84D0-EC3C37245302}" type="datetimeFigureOut">
              <a:rPr lang="en-US" smtClean="0"/>
              <a:t>9/8/22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5E639D8-58AD-5D4E-8871-6631C678ACCF}" type="slidenum">
              <a:rPr lang="en-US" smtClean="0"/>
              <a:t>‹#›</a:t>
            </a:fld>
            <a:endParaRPr lang="en-US"/>
          </a:p>
        </p:txBody>
      </p:sp>
    </p:spTree>
    <p:extLst>
      <p:ext uri="{BB962C8B-B14F-4D97-AF65-F5344CB8AC3E}">
        <p14:creationId xmlns:p14="http://schemas.microsoft.com/office/powerpoint/2010/main" val="831660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6520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71254"/>
            <a:ext cx="7886700" cy="53216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5113396"/>
      </p:ext>
    </p:extLst>
  </p:cSld>
  <p:clrMap bg1="lt1" tx1="dk1" bg2="lt2" tx2="dk2" accent1="accent1" accent2="accent2" accent3="accent3" accent4="accent4" accent5="accent5" accent6="accent6" hlink="hlink" folHlink="folHlink"/>
  <p:sldLayoutIdLst>
    <p:sldLayoutId id="2147484068" r:id="rId1"/>
    <p:sldLayoutId id="2147484079" r:id="rId2"/>
    <p:sldLayoutId id="2147484067"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sv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chart" Target="../charts/chart6.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hemeOverride" Target="../theme/themeOverr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chart" Target="../charts/chart19.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1.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3.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81_DFD6B788.xml"/><Relationship Id="rId1" Type="http://schemas.openxmlformats.org/officeDocument/2006/relationships/slideLayout" Target="../slideLayouts/slideLayout1.xml"/><Relationship Id="rId5" Type="http://schemas.openxmlformats.org/officeDocument/2006/relationships/chart" Target="../charts/chart24.xml"/><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5.xml"/></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chart" Target="../charts/chart27.xml"/><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chart" Target="../charts/chart31.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chart" Target="../charts/chart32.xml"/><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chart" Target="../charts/chart34.xml"/></Relationships>
</file>

<file path=ppt/slides/_rels/slide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D5451D-2AD3-1DE1-B909-D182561BA95D}"/>
              </a:ext>
            </a:extLst>
          </p:cNvPr>
          <p:cNvPicPr>
            <a:picLocks noChangeAspect="1"/>
          </p:cNvPicPr>
          <p:nvPr/>
        </p:nvPicPr>
        <p:blipFill>
          <a:blip r:embed="rId3"/>
          <a:stretch>
            <a:fillRect/>
          </a:stretch>
        </p:blipFill>
        <p:spPr>
          <a:xfrm>
            <a:off x="966977" y="1288626"/>
            <a:ext cx="7210048" cy="1874615"/>
          </a:xfrm>
          <a:prstGeom prst="rect">
            <a:avLst/>
          </a:prstGeom>
        </p:spPr>
      </p:pic>
      <p:sp>
        <p:nvSpPr>
          <p:cNvPr id="35" name="Right Triangle 3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442C11-9248-45F3-28DA-D21BFDECED3B}"/>
              </a:ext>
            </a:extLst>
          </p:cNvPr>
          <p:cNvSpPr>
            <a:spLocks noGrp="1"/>
          </p:cNvSpPr>
          <p:nvPr>
            <p:ph type="ctrTitle"/>
          </p:nvPr>
        </p:nvSpPr>
        <p:spPr>
          <a:xfrm>
            <a:off x="966978" y="3429000"/>
            <a:ext cx="6691254" cy="1713305"/>
          </a:xfrm>
        </p:spPr>
        <p:txBody>
          <a:bodyPr anchor="b">
            <a:normAutofit/>
          </a:bodyPr>
          <a:lstStyle/>
          <a:p>
            <a:pPr algn="l"/>
            <a:r>
              <a:rPr lang="en-US" sz="4900"/>
              <a:t>Crafton Hills College</a:t>
            </a:r>
            <a:br>
              <a:rPr lang="en-US" sz="4900"/>
            </a:br>
            <a:r>
              <a:rPr lang="en-US" sz="4900"/>
              <a:t>Educational Master Plan</a:t>
            </a:r>
          </a:p>
        </p:txBody>
      </p:sp>
      <p:sp>
        <p:nvSpPr>
          <p:cNvPr id="3" name="Subtitle 2">
            <a:extLst>
              <a:ext uri="{FF2B5EF4-FFF2-40B4-BE49-F238E27FC236}">
                <a16:creationId xmlns:a16="http://schemas.microsoft.com/office/drawing/2014/main" id="{1DC2F710-8DEC-D982-FA63-AFB644119FAA}"/>
              </a:ext>
            </a:extLst>
          </p:cNvPr>
          <p:cNvSpPr>
            <a:spLocks noGrp="1"/>
          </p:cNvSpPr>
          <p:nvPr>
            <p:ph type="subTitle" idx="1"/>
          </p:nvPr>
        </p:nvSpPr>
        <p:spPr>
          <a:xfrm>
            <a:off x="966977" y="5142305"/>
            <a:ext cx="5490973" cy="753165"/>
          </a:xfrm>
        </p:spPr>
        <p:txBody>
          <a:bodyPr anchor="t">
            <a:normAutofit/>
          </a:bodyPr>
          <a:lstStyle/>
          <a:p>
            <a:pPr algn="l"/>
            <a:r>
              <a:rPr lang="en-US" sz="1900"/>
              <a:t>Discovery Report Presentation</a:t>
            </a:r>
          </a:p>
          <a:p>
            <a:pPr algn="l"/>
            <a:r>
              <a:rPr lang="en-US" sz="1900"/>
              <a:t>September 13, 2022</a:t>
            </a:r>
          </a:p>
        </p:txBody>
      </p:sp>
    </p:spTree>
    <p:extLst>
      <p:ext uri="{BB962C8B-B14F-4D97-AF65-F5344CB8AC3E}">
        <p14:creationId xmlns:p14="http://schemas.microsoft.com/office/powerpoint/2010/main" val="275458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75F2ED-F1CA-9546-AAC0-BFF0FE393B3B}"/>
              </a:ext>
            </a:extLst>
          </p:cNvPr>
          <p:cNvSpPr>
            <a:spLocks noGrp="1"/>
          </p:cNvSpPr>
          <p:nvPr>
            <p:ph type="title"/>
          </p:nvPr>
        </p:nvSpPr>
        <p:spPr>
          <a:xfrm>
            <a:off x="628650" y="214491"/>
            <a:ext cx="7886700" cy="1017143"/>
          </a:xfrm>
        </p:spPr>
        <p:txBody>
          <a:bodyPr>
            <a:normAutofit/>
          </a:bodyPr>
          <a:lstStyle/>
          <a:p>
            <a:r>
              <a:rPr lang="en-US" dirty="0"/>
              <a:t>Enrollment Trend</a:t>
            </a:r>
          </a:p>
        </p:txBody>
      </p:sp>
      <p:graphicFrame>
        <p:nvGraphicFramePr>
          <p:cNvPr id="4" name="Content Placeholder 3">
            <a:extLst>
              <a:ext uri="{FF2B5EF4-FFF2-40B4-BE49-F238E27FC236}">
                <a16:creationId xmlns:a16="http://schemas.microsoft.com/office/drawing/2014/main" id="{F63A1C40-F755-9442-9356-9EA75E92B673}"/>
              </a:ext>
            </a:extLst>
          </p:cNvPr>
          <p:cNvGraphicFramePr>
            <a:graphicFrameLocks noGrp="1"/>
          </p:cNvGraphicFramePr>
          <p:nvPr>
            <p:ph idx="1"/>
            <p:extLst>
              <p:ext uri="{D42A27DB-BD31-4B8C-83A1-F6EECF244321}">
                <p14:modId xmlns:p14="http://schemas.microsoft.com/office/powerpoint/2010/main" val="3134716375"/>
              </p:ext>
            </p:extLst>
          </p:nvPr>
        </p:nvGraphicFramePr>
        <p:xfrm>
          <a:off x="85726" y="1521362"/>
          <a:ext cx="4393406" cy="43053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C00290B6-C5B9-7A4B-BBD1-22B28E5AEA1E}"/>
              </a:ext>
            </a:extLst>
          </p:cNvPr>
          <p:cNvGraphicFramePr>
            <a:graphicFrameLocks/>
          </p:cNvGraphicFramePr>
          <p:nvPr>
            <p:extLst>
              <p:ext uri="{D42A27DB-BD31-4B8C-83A1-F6EECF244321}">
                <p14:modId xmlns:p14="http://schemas.microsoft.com/office/powerpoint/2010/main" val="634943221"/>
              </p:ext>
            </p:extLst>
          </p:nvPr>
        </p:nvGraphicFramePr>
        <p:xfrm>
          <a:off x="4562477" y="1521362"/>
          <a:ext cx="4495799" cy="43053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839546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6D80-6A51-08AB-0AAB-F8AF6D1E895A}"/>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 (cont.)</a:t>
            </a:r>
          </a:p>
        </p:txBody>
      </p:sp>
      <p:sp>
        <p:nvSpPr>
          <p:cNvPr id="3" name="Content Placeholder 2">
            <a:extLst>
              <a:ext uri="{FF2B5EF4-FFF2-40B4-BE49-F238E27FC236}">
                <a16:creationId xmlns:a16="http://schemas.microsoft.com/office/drawing/2014/main" id="{DA3C6249-2D04-7529-1582-B809F9E08360}"/>
              </a:ext>
            </a:extLst>
          </p:cNvPr>
          <p:cNvSpPr>
            <a:spLocks noGrp="1"/>
          </p:cNvSpPr>
          <p:nvPr>
            <p:ph idx="4294967295"/>
          </p:nvPr>
        </p:nvSpPr>
        <p:spPr>
          <a:xfrm>
            <a:off x="706507" y="1378227"/>
            <a:ext cx="8072437" cy="5114646"/>
          </a:xfrm>
        </p:spPr>
        <p:txBody>
          <a:bodyPr>
            <a:noAutofit/>
          </a:bodyPr>
          <a:lstStyle/>
          <a:p>
            <a:pPr marL="0" indent="0">
              <a:buNone/>
            </a:pPr>
            <a:r>
              <a:rPr lang="en-US" sz="2400" i="1" dirty="0"/>
              <a:t>Overall Considerations</a:t>
            </a:r>
          </a:p>
          <a:p>
            <a:r>
              <a:rPr lang="en-US" sz="2000" dirty="0"/>
              <a:t>The need for consistency between the two colleges is a recurring theme</a:t>
            </a:r>
          </a:p>
          <a:p>
            <a:r>
              <a:rPr lang="en-US" sz="2000" dirty="0"/>
              <a:t>Regular coordinating meetings between district and college staff by function to coordinate, streamline, ensure consistency</a:t>
            </a:r>
            <a:br>
              <a:rPr lang="en-US" sz="2000" dirty="0"/>
            </a:br>
            <a:r>
              <a:rPr lang="en-US" sz="2000" dirty="0"/>
              <a:t>(e.g., VCES meeting with College VPs of Instruction &amp; Student Services)</a:t>
            </a:r>
          </a:p>
          <a:p>
            <a:pPr lvl="0"/>
            <a:r>
              <a:rPr lang="en-US" sz="2000" dirty="0"/>
              <a:t>Strengthen DSO &lt;⏤&gt; College relations; consider:</a:t>
            </a:r>
          </a:p>
          <a:p>
            <a:pPr lvl="1"/>
            <a:r>
              <a:rPr lang="en-US" sz="2000" dirty="0"/>
              <a:t>DSO staff scheduling regular college visits with “drop-in office hours”</a:t>
            </a:r>
          </a:p>
          <a:p>
            <a:pPr lvl="1"/>
            <a:r>
              <a:rPr lang="en-US" sz="2000" dirty="0"/>
              <a:t>Colleges proactively inviting DSO staff to college council meetings for updates on their respective areas </a:t>
            </a:r>
          </a:p>
          <a:p>
            <a:r>
              <a:rPr lang="en-US" sz="2000" dirty="0"/>
              <a:t>Program Review process needs an administrative decision-making component with rubric / metrics for program expansion, reduction, revitalization, or discontinuance</a:t>
            </a:r>
          </a:p>
          <a:p>
            <a:r>
              <a:rPr lang="en-US" sz="2000" dirty="0"/>
              <a:t>More use of KVCR in College programs, internships, activities, and to strengthen community connections and outreach</a:t>
            </a:r>
            <a:endParaRPr lang="en-US" sz="1800" dirty="0"/>
          </a:p>
        </p:txBody>
      </p:sp>
    </p:spTree>
    <p:extLst>
      <p:ext uri="{BB962C8B-B14F-4D97-AF65-F5344CB8AC3E}">
        <p14:creationId xmlns:p14="http://schemas.microsoft.com/office/powerpoint/2010/main" val="13469919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400" kern="1200">
                <a:solidFill>
                  <a:srgbClr val="FFFFFF"/>
                </a:solidFill>
                <a:latin typeface="+mj-lt"/>
                <a:ea typeface="+mj-ea"/>
                <a:cs typeface="+mj-cs"/>
              </a:rPr>
              <a:t>Next Steps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833016"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b="1" dirty="0">
                <a:solidFill>
                  <a:srgbClr val="C00000"/>
                </a:solidFill>
              </a:rPr>
              <a:t>Next Steps</a:t>
            </a:r>
          </a:p>
        </p:txBody>
      </p:sp>
    </p:spTree>
    <p:extLst>
      <p:ext uri="{BB962C8B-B14F-4D97-AF65-F5344CB8AC3E}">
        <p14:creationId xmlns:p14="http://schemas.microsoft.com/office/powerpoint/2010/main" val="11692068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AD75E4-71FF-41CD-8A1F-2699FD044BB4}"/>
              </a:ext>
            </a:extLst>
          </p:cNvPr>
          <p:cNvSpPr>
            <a:spLocks noGrp="1"/>
          </p:cNvSpPr>
          <p:nvPr>
            <p:ph type="title"/>
          </p:nvPr>
        </p:nvSpPr>
        <p:spPr/>
        <p:txBody>
          <a:bodyPr/>
          <a:lstStyle/>
          <a:p>
            <a:r>
              <a:rPr lang="en-US" dirty="0"/>
              <a:t>Next Steps</a:t>
            </a:r>
          </a:p>
        </p:txBody>
      </p:sp>
      <p:graphicFrame>
        <p:nvGraphicFramePr>
          <p:cNvPr id="2" name="Table 5">
            <a:extLst>
              <a:ext uri="{FF2B5EF4-FFF2-40B4-BE49-F238E27FC236}">
                <a16:creationId xmlns:a16="http://schemas.microsoft.com/office/drawing/2014/main" id="{CD02CD05-6E79-404A-0750-05B905388079}"/>
              </a:ext>
            </a:extLst>
          </p:cNvPr>
          <p:cNvGraphicFramePr>
            <a:graphicFrameLocks/>
          </p:cNvGraphicFramePr>
          <p:nvPr>
            <p:extLst>
              <p:ext uri="{D42A27DB-BD31-4B8C-83A1-F6EECF244321}">
                <p14:modId xmlns:p14="http://schemas.microsoft.com/office/powerpoint/2010/main" val="288433645"/>
              </p:ext>
            </p:extLst>
          </p:nvPr>
        </p:nvGraphicFramePr>
        <p:xfrm>
          <a:off x="530086" y="1192812"/>
          <a:ext cx="8229601" cy="4937760"/>
        </p:xfrm>
        <a:graphic>
          <a:graphicData uri="http://schemas.openxmlformats.org/drawingml/2006/table">
            <a:tbl>
              <a:tblPr bandRow="1">
                <a:tableStyleId>{5C22544A-7EE6-4342-B048-85BDC9FD1C3A}</a:tableStyleId>
              </a:tblPr>
              <a:tblGrid>
                <a:gridCol w="1431236">
                  <a:extLst>
                    <a:ext uri="{9D8B030D-6E8A-4147-A177-3AD203B41FA5}">
                      <a16:colId xmlns:a16="http://schemas.microsoft.com/office/drawing/2014/main" val="925141101"/>
                    </a:ext>
                  </a:extLst>
                </a:gridCol>
                <a:gridCol w="6798365">
                  <a:extLst>
                    <a:ext uri="{9D8B030D-6E8A-4147-A177-3AD203B41FA5}">
                      <a16:colId xmlns:a16="http://schemas.microsoft.com/office/drawing/2014/main" val="428924204"/>
                    </a:ext>
                  </a:extLst>
                </a:gridCol>
              </a:tblGrid>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Sept/Oct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Digest, discuss and share the EMP Data Portfolio with colleagues / constituent groups</a:t>
                      </a:r>
                    </a:p>
                  </a:txBody>
                  <a:tcPr anchor="ctr"/>
                </a:tc>
                <a:extLst>
                  <a:ext uri="{0D108BD9-81ED-4DB2-BD59-A6C34878D82A}">
                    <a16:rowId xmlns:a16="http://schemas.microsoft.com/office/drawing/2014/main" val="1989876051"/>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Oct 4-6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EMPC Sessions to set 5-yr Strategic Directions &amp; Supporting Actions</a:t>
                      </a:r>
                    </a:p>
                  </a:txBody>
                  <a:tcPr anchor="ctr"/>
                </a:tc>
                <a:extLst>
                  <a:ext uri="{0D108BD9-81ED-4DB2-BD59-A6C34878D82A}">
                    <a16:rowId xmlns:a16="http://schemas.microsoft.com/office/drawing/2014/main" val="108400184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Oct 11-19</a:t>
                      </a:r>
                    </a:p>
                  </a:txBody>
                  <a:tcPr anchor="ctr"/>
                </a:tc>
                <a:tc>
                  <a:txBody>
                    <a:bodyPr/>
                    <a:lstStyle/>
                    <a:p>
                      <a:r>
                        <a:rPr lang="en-US" sz="1800" dirty="0"/>
                        <a:t>EMPCs review draft EMPs; provide any revisions to CBT Team</a:t>
                      </a:r>
                    </a:p>
                  </a:txBody>
                  <a:tcPr anchor="ctr"/>
                </a:tc>
                <a:extLst>
                  <a:ext uri="{0D108BD9-81ED-4DB2-BD59-A6C34878D82A}">
                    <a16:rowId xmlns:a16="http://schemas.microsoft.com/office/drawing/2014/main" val="636967412"/>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Oct </a:t>
                      </a:r>
                      <a:r>
                        <a:rPr lang="en-US" sz="1800" baseline="0" dirty="0"/>
                        <a:t>24-Dec</a:t>
                      </a:r>
                      <a:r>
                        <a:rPr lang="en-US" sz="1800" dirty="0"/>
                        <a:t> 5</a:t>
                      </a:r>
                    </a:p>
                  </a:txBody>
                  <a:tcPr anchor="ctr"/>
                </a:tc>
                <a:tc>
                  <a:txBody>
                    <a:bodyPr/>
                    <a:lstStyle/>
                    <a:p>
                      <a:r>
                        <a:rPr lang="en-US" sz="1800" dirty="0"/>
                        <a:t>6-week period for campus review and feedback</a:t>
                      </a:r>
                    </a:p>
                  </a:txBody>
                  <a:tcPr anchor="ctr"/>
                </a:tc>
                <a:extLst>
                  <a:ext uri="{0D108BD9-81ED-4DB2-BD59-A6C34878D82A}">
                    <a16:rowId xmlns:a16="http://schemas.microsoft.com/office/drawing/2014/main" val="1797288747"/>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Nov</a:t>
                      </a:r>
                    </a:p>
                  </a:txBody>
                  <a:tcPr anchor="ctr"/>
                </a:tc>
                <a:tc>
                  <a:txBody>
                    <a:bodyPr/>
                    <a:lstStyle/>
                    <a:p>
                      <a:r>
                        <a:rPr lang="en-US" sz="1800" dirty="0"/>
                        <a:t>Campus Review of Draft EMPs </a:t>
                      </a:r>
                      <a:br>
                        <a:rPr lang="en-US" sz="1800" dirty="0"/>
                      </a:br>
                      <a:r>
                        <a:rPr lang="en-US" sz="1800" dirty="0"/>
                        <a:t>Each EMPC vets Draft EMP through campus councils and committees </a:t>
                      </a:r>
                    </a:p>
                  </a:txBody>
                  <a:tcPr anchor="ctr"/>
                </a:tc>
                <a:extLst>
                  <a:ext uri="{0D108BD9-81ED-4DB2-BD59-A6C34878D82A}">
                    <a16:rowId xmlns:a16="http://schemas.microsoft.com/office/drawing/2014/main" val="1223664653"/>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Dec 2</a:t>
                      </a:r>
                    </a:p>
                  </a:txBody>
                  <a:tcPr anchor="ctr"/>
                </a:tc>
                <a:tc>
                  <a:txBody>
                    <a:bodyPr/>
                    <a:lstStyle/>
                    <a:p>
                      <a:r>
                        <a:rPr lang="en-US" sz="1800" dirty="0"/>
                        <a:t>Deadline for campus feedback to EMPCs</a:t>
                      </a:r>
                    </a:p>
                  </a:txBody>
                  <a:tcPr anchor="ctr"/>
                </a:tc>
                <a:extLst>
                  <a:ext uri="{0D108BD9-81ED-4DB2-BD59-A6C34878D82A}">
                    <a16:rowId xmlns:a16="http://schemas.microsoft.com/office/drawing/2014/main" val="797775459"/>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Dec 6-7</a:t>
                      </a:r>
                    </a:p>
                  </a:txBody>
                  <a:tcPr anchor="ctr"/>
                </a:tc>
                <a:tc>
                  <a:txBody>
                    <a:bodyPr/>
                    <a:lstStyle/>
                    <a:p>
                      <a:r>
                        <a:rPr lang="en-US" sz="1800" dirty="0"/>
                        <a:t>EMPCs review campus feedback &amp; consider any revisions to Draft EMPs</a:t>
                      </a:r>
                    </a:p>
                  </a:txBody>
                  <a:tcPr anchor="ctr"/>
                </a:tc>
                <a:extLst>
                  <a:ext uri="{0D108BD9-81ED-4DB2-BD59-A6C34878D82A}">
                    <a16:rowId xmlns:a16="http://schemas.microsoft.com/office/drawing/2014/main" val="3570316434"/>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Dec 12</a:t>
                      </a:r>
                    </a:p>
                  </a:txBody>
                  <a:tcPr anchor="ctr"/>
                </a:tc>
                <a:tc>
                  <a:txBody>
                    <a:bodyPr/>
                    <a:lstStyle/>
                    <a:p>
                      <a:r>
                        <a:rPr lang="en-US" sz="1800" dirty="0"/>
                        <a:t>EMPCs give final revisions of Draft EMPs to CBT</a:t>
                      </a:r>
                    </a:p>
                  </a:txBody>
                  <a:tcPr anchor="ctr"/>
                </a:tc>
                <a:extLst>
                  <a:ext uri="{0D108BD9-81ED-4DB2-BD59-A6C34878D82A}">
                    <a16:rowId xmlns:a16="http://schemas.microsoft.com/office/drawing/2014/main" val="2617447847"/>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Dec 16</a:t>
                      </a:r>
                      <a:endParaRPr lang="en-US" sz="1800" baseline="0" dirty="0"/>
                    </a:p>
                  </a:txBody>
                  <a:tcPr anchor="ctr">
                    <a:solidFill>
                      <a:srgbClr val="FFC001"/>
                    </a:solidFill>
                  </a:tcPr>
                </a:tc>
                <a:tc>
                  <a:txBody>
                    <a:bodyPr/>
                    <a:lstStyle/>
                    <a:p>
                      <a:r>
                        <a:rPr lang="en-US" sz="1800" dirty="0"/>
                        <a:t>Project completes; CBT submits final Draft EMPs &amp; Report to SBCCD </a:t>
                      </a:r>
                    </a:p>
                  </a:txBody>
                  <a:tcPr anchor="ctr">
                    <a:solidFill>
                      <a:srgbClr val="FFC001"/>
                    </a:solidFill>
                  </a:tcPr>
                </a:tc>
                <a:extLst>
                  <a:ext uri="{0D108BD9-81ED-4DB2-BD59-A6C34878D82A}">
                    <a16:rowId xmlns:a16="http://schemas.microsoft.com/office/drawing/2014/main" val="3491371602"/>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Spring 2023</a:t>
                      </a:r>
                    </a:p>
                  </a:txBody>
                  <a:tcPr anchor="ctr"/>
                </a:tc>
                <a:tc>
                  <a:txBody>
                    <a:bodyPr/>
                    <a:lstStyle/>
                    <a:p>
                      <a:r>
                        <a:rPr lang="en-US" sz="1800" dirty="0"/>
                        <a:t>Board approval &amp; production; implementation and roll-out plans</a:t>
                      </a:r>
                    </a:p>
                  </a:txBody>
                  <a:tcPr anchor="ctr"/>
                </a:tc>
                <a:extLst>
                  <a:ext uri="{0D108BD9-81ED-4DB2-BD59-A6C34878D82A}">
                    <a16:rowId xmlns:a16="http://schemas.microsoft.com/office/drawing/2014/main" val="3603212046"/>
                  </a:ext>
                </a:extLst>
              </a:tr>
            </a:tbl>
          </a:graphicData>
        </a:graphic>
      </p:graphicFrame>
    </p:spTree>
    <p:extLst>
      <p:ext uri="{BB962C8B-B14F-4D97-AF65-F5344CB8AC3E}">
        <p14:creationId xmlns:p14="http://schemas.microsoft.com/office/powerpoint/2010/main" val="16320742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3FFDA77-A26E-A134-81E0-7EDADC8AF1FB}"/>
              </a:ext>
            </a:extLst>
          </p:cNvPr>
          <p:cNvSpPr>
            <a:spLocks noGrp="1"/>
          </p:cNvSpPr>
          <p:nvPr>
            <p:ph idx="1"/>
          </p:nvPr>
        </p:nvSpPr>
        <p:spPr/>
        <p:txBody>
          <a:bodyPr>
            <a:normAutofit/>
          </a:bodyPr>
          <a:lstStyle/>
          <a:p>
            <a:pPr marL="914400" lvl="1" indent="-457200" algn="l">
              <a:spcAft>
                <a:spcPts val="600"/>
              </a:spcAft>
              <a:buFont typeface="Arial" panose="020B0604020202020204" pitchFamily="34" charset="0"/>
              <a:buChar char="•"/>
            </a:pPr>
            <a:r>
              <a:rPr lang="en-US" sz="3200" dirty="0"/>
              <a:t>Is anything in the document </a:t>
            </a:r>
            <a:r>
              <a:rPr lang="en-US" sz="3200" i="1" dirty="0">
                <a:solidFill>
                  <a:srgbClr val="C00000"/>
                </a:solidFill>
              </a:rPr>
              <a:t>surprising</a:t>
            </a:r>
            <a:r>
              <a:rPr lang="en-US" sz="3200" dirty="0"/>
              <a:t>?</a:t>
            </a:r>
          </a:p>
          <a:p>
            <a:pPr marL="914400" lvl="1" indent="-457200" algn="l">
              <a:spcAft>
                <a:spcPts val="600"/>
              </a:spcAft>
              <a:buFont typeface="Arial" panose="020B0604020202020204" pitchFamily="34" charset="0"/>
              <a:buChar char="•"/>
            </a:pPr>
            <a:r>
              <a:rPr lang="en-US" sz="3200" dirty="0"/>
              <a:t>Does the data indicate any </a:t>
            </a:r>
            <a:r>
              <a:rPr lang="en-US" sz="3200" i="1" dirty="0">
                <a:solidFill>
                  <a:srgbClr val="C00000"/>
                </a:solidFill>
              </a:rPr>
              <a:t>potential opportunities </a:t>
            </a:r>
            <a:r>
              <a:rPr lang="en-US" sz="3200" dirty="0"/>
              <a:t>for the College?</a:t>
            </a:r>
          </a:p>
          <a:p>
            <a:pPr marL="914400" lvl="1" indent="-457200" algn="l">
              <a:spcAft>
                <a:spcPts val="600"/>
              </a:spcAft>
              <a:buFont typeface="Arial" panose="020B0604020202020204" pitchFamily="34" charset="0"/>
              <a:buChar char="•"/>
            </a:pPr>
            <a:r>
              <a:rPr lang="en-US" sz="3200" dirty="0"/>
              <a:t>Does the data indicate any possible </a:t>
            </a:r>
            <a:r>
              <a:rPr lang="en-US" sz="3200" i="1" dirty="0">
                <a:solidFill>
                  <a:srgbClr val="C00000"/>
                </a:solidFill>
              </a:rPr>
              <a:t>threats</a:t>
            </a:r>
            <a:r>
              <a:rPr lang="en-US" sz="3200" dirty="0"/>
              <a:t> or </a:t>
            </a:r>
            <a:r>
              <a:rPr lang="en-US" sz="3200" i="1" dirty="0">
                <a:solidFill>
                  <a:srgbClr val="C00000"/>
                </a:solidFill>
              </a:rPr>
              <a:t>challenges</a:t>
            </a:r>
            <a:r>
              <a:rPr lang="en-US" sz="3200" dirty="0"/>
              <a:t> for the College?</a:t>
            </a:r>
          </a:p>
          <a:p>
            <a:pPr marL="914400" lvl="1" indent="-457200" algn="l">
              <a:spcAft>
                <a:spcPts val="600"/>
              </a:spcAft>
              <a:buFont typeface="Arial" panose="020B0604020202020204" pitchFamily="34" charset="0"/>
              <a:buChar char="•"/>
            </a:pPr>
            <a:r>
              <a:rPr lang="en-US" sz="3200" dirty="0"/>
              <a:t>Does anything in the document make you </a:t>
            </a:r>
            <a:r>
              <a:rPr lang="en-US" sz="3200" i="1" dirty="0">
                <a:solidFill>
                  <a:srgbClr val="C00000"/>
                </a:solidFill>
              </a:rPr>
              <a:t>curious</a:t>
            </a:r>
            <a:r>
              <a:rPr lang="en-US" sz="3200" dirty="0"/>
              <a:t>? </a:t>
            </a:r>
          </a:p>
        </p:txBody>
      </p:sp>
      <p:sp>
        <p:nvSpPr>
          <p:cNvPr id="4" name="Title 3">
            <a:extLst>
              <a:ext uri="{FF2B5EF4-FFF2-40B4-BE49-F238E27FC236}">
                <a16:creationId xmlns:a16="http://schemas.microsoft.com/office/drawing/2014/main" id="{68889C3D-2636-4637-D5D0-EBB55A4D1D2C}"/>
              </a:ext>
            </a:extLst>
          </p:cNvPr>
          <p:cNvSpPr>
            <a:spLocks noGrp="1"/>
          </p:cNvSpPr>
          <p:nvPr>
            <p:ph type="title"/>
          </p:nvPr>
        </p:nvSpPr>
        <p:spPr/>
        <p:txBody>
          <a:bodyPr/>
          <a:lstStyle/>
          <a:p>
            <a:pPr algn="ctr"/>
            <a:r>
              <a:rPr lang="en-US" dirty="0">
                <a:solidFill>
                  <a:srgbClr val="C00000"/>
                </a:solidFill>
              </a:rPr>
              <a:t>Q &amp; A and Quick Comments</a:t>
            </a:r>
          </a:p>
        </p:txBody>
      </p:sp>
    </p:spTree>
    <p:extLst>
      <p:ext uri="{BB962C8B-B14F-4D97-AF65-F5344CB8AC3E}">
        <p14:creationId xmlns:p14="http://schemas.microsoft.com/office/powerpoint/2010/main" val="1684972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graphicFrame>
        <p:nvGraphicFramePr>
          <p:cNvPr id="13" name="Content Placeholder 8">
            <a:extLst>
              <a:ext uri="{FF2B5EF4-FFF2-40B4-BE49-F238E27FC236}">
                <a16:creationId xmlns:a16="http://schemas.microsoft.com/office/drawing/2014/main" id="{05B3B70F-5356-D710-593F-63DF78D40301}"/>
              </a:ext>
            </a:extLst>
          </p:cNvPr>
          <p:cNvGraphicFramePr>
            <a:graphicFrameLocks noGrp="1"/>
          </p:cNvGraphicFramePr>
          <p:nvPr>
            <p:ph idx="1"/>
            <p:extLst>
              <p:ext uri="{D42A27DB-BD31-4B8C-83A1-F6EECF244321}">
                <p14:modId xmlns:p14="http://schemas.microsoft.com/office/powerpoint/2010/main" val="2717318688"/>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22">
            <a:extLst>
              <a:ext uri="{FF2B5EF4-FFF2-40B4-BE49-F238E27FC236}">
                <a16:creationId xmlns:a16="http://schemas.microsoft.com/office/drawing/2014/main" id="{520C2825-B6A5-9B4D-AA74-0B91E2ABE06B}"/>
              </a:ext>
            </a:extLst>
          </p:cNvPr>
          <p:cNvSpPr>
            <a:spLocks noGrp="1"/>
          </p:cNvSpPr>
          <p:nvPr>
            <p:ph type="title"/>
          </p:nvPr>
        </p:nvSpPr>
        <p:spPr/>
        <p:txBody>
          <a:bodyPr/>
          <a:lstStyle/>
          <a:p>
            <a:r>
              <a:rPr lang="en-US" dirty="0"/>
              <a:t>Gender</a:t>
            </a:r>
          </a:p>
        </p:txBody>
      </p:sp>
    </p:spTree>
    <p:extLst>
      <p:ext uri="{BB962C8B-B14F-4D97-AF65-F5344CB8AC3E}">
        <p14:creationId xmlns:p14="http://schemas.microsoft.com/office/powerpoint/2010/main" val="350971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3D88D55-6623-9D4D-82A3-81103EB11F52}"/>
              </a:ext>
            </a:extLst>
          </p:cNvPr>
          <p:cNvGraphicFramePr>
            <a:graphicFrameLocks noGrp="1"/>
          </p:cNvGraphicFramePr>
          <p:nvPr>
            <p:ph idx="1"/>
            <p:extLst>
              <p:ext uri="{D42A27DB-BD31-4B8C-83A1-F6EECF244321}">
                <p14:modId xmlns:p14="http://schemas.microsoft.com/office/powerpoint/2010/main" val="3103893273"/>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22">
            <a:extLst>
              <a:ext uri="{FF2B5EF4-FFF2-40B4-BE49-F238E27FC236}">
                <a16:creationId xmlns:a16="http://schemas.microsoft.com/office/drawing/2014/main" id="{520C2825-B6A5-9B4D-AA74-0B91E2ABE06B}"/>
              </a:ext>
            </a:extLst>
          </p:cNvPr>
          <p:cNvSpPr>
            <a:spLocks noGrp="1"/>
          </p:cNvSpPr>
          <p:nvPr>
            <p:ph type="title"/>
          </p:nvPr>
        </p:nvSpPr>
        <p:spPr/>
        <p:txBody>
          <a:bodyPr/>
          <a:lstStyle/>
          <a:p>
            <a:r>
              <a:rPr lang="en-US" dirty="0"/>
              <a:t>Age</a:t>
            </a:r>
          </a:p>
        </p:txBody>
      </p:sp>
    </p:spTree>
    <p:extLst>
      <p:ext uri="{BB962C8B-B14F-4D97-AF65-F5344CB8AC3E}">
        <p14:creationId xmlns:p14="http://schemas.microsoft.com/office/powerpoint/2010/main" val="3959648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9E4BD9-10DC-1442-8FAA-7BF4D1B0D1CE}"/>
              </a:ext>
            </a:extLst>
          </p:cNvPr>
          <p:cNvSpPr>
            <a:spLocks noGrp="1"/>
          </p:cNvSpPr>
          <p:nvPr>
            <p:ph type="title"/>
          </p:nvPr>
        </p:nvSpPr>
        <p:spPr/>
        <p:txBody>
          <a:bodyPr/>
          <a:lstStyle/>
          <a:p>
            <a:r>
              <a:rPr lang="en-US" dirty="0"/>
              <a:t>Race &amp; Ethnicity</a:t>
            </a:r>
          </a:p>
        </p:txBody>
      </p:sp>
      <p:graphicFrame>
        <p:nvGraphicFramePr>
          <p:cNvPr id="11" name="Content Placeholder 10">
            <a:extLst>
              <a:ext uri="{FF2B5EF4-FFF2-40B4-BE49-F238E27FC236}">
                <a16:creationId xmlns:a16="http://schemas.microsoft.com/office/drawing/2014/main" id="{B258107F-CB75-E544-9A30-A53AEE09C5A3}"/>
              </a:ext>
            </a:extLst>
          </p:cNvPr>
          <p:cNvGraphicFramePr>
            <a:graphicFrameLocks noGrp="1"/>
          </p:cNvGraphicFramePr>
          <p:nvPr>
            <p:ph sz="half" idx="1"/>
            <p:extLst>
              <p:ext uri="{D42A27DB-BD31-4B8C-83A1-F6EECF244321}">
                <p14:modId xmlns:p14="http://schemas.microsoft.com/office/powerpoint/2010/main" val="1047819154"/>
              </p:ext>
            </p:extLst>
          </p:nvPr>
        </p:nvGraphicFramePr>
        <p:xfrm>
          <a:off x="244475" y="1201738"/>
          <a:ext cx="4270375" cy="53800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12">
            <a:extLst>
              <a:ext uri="{FF2B5EF4-FFF2-40B4-BE49-F238E27FC236}">
                <a16:creationId xmlns:a16="http://schemas.microsoft.com/office/drawing/2014/main" id="{EEA288AC-43B5-2445-9199-A7E49A615A06}"/>
              </a:ext>
            </a:extLst>
          </p:cNvPr>
          <p:cNvGraphicFramePr>
            <a:graphicFrameLocks noGrp="1"/>
          </p:cNvGraphicFramePr>
          <p:nvPr>
            <p:ph sz="half" idx="2"/>
            <p:extLst>
              <p:ext uri="{D42A27DB-BD31-4B8C-83A1-F6EECF244321}">
                <p14:modId xmlns:p14="http://schemas.microsoft.com/office/powerpoint/2010/main" val="505593791"/>
              </p:ext>
            </p:extLst>
          </p:nvPr>
        </p:nvGraphicFramePr>
        <p:xfrm>
          <a:off x="4629150" y="1201738"/>
          <a:ext cx="4270375" cy="53800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1966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C04C36C-CD20-6248-80C0-C70CFEFE94C1}"/>
              </a:ext>
            </a:extLst>
          </p:cNvPr>
          <p:cNvGraphicFramePr>
            <a:graphicFrameLocks noGrp="1"/>
          </p:cNvGraphicFramePr>
          <p:nvPr>
            <p:ph idx="1"/>
            <p:extLst>
              <p:ext uri="{D42A27DB-BD31-4B8C-83A1-F6EECF244321}">
                <p14:modId xmlns:p14="http://schemas.microsoft.com/office/powerpoint/2010/main" val="2146215664"/>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767F9808-1CAF-3BBD-F7FB-DBBE6DA7C812}"/>
              </a:ext>
            </a:extLst>
          </p:cNvPr>
          <p:cNvSpPr>
            <a:spLocks noGrp="1"/>
          </p:cNvSpPr>
          <p:nvPr>
            <p:ph type="title"/>
          </p:nvPr>
        </p:nvSpPr>
        <p:spPr/>
        <p:txBody>
          <a:bodyPr/>
          <a:lstStyle/>
          <a:p>
            <a:r>
              <a:rPr lang="en-US" dirty="0"/>
              <a:t>Unit Load</a:t>
            </a:r>
          </a:p>
        </p:txBody>
      </p:sp>
    </p:spTree>
    <p:extLst>
      <p:ext uri="{BB962C8B-B14F-4D97-AF65-F5344CB8AC3E}">
        <p14:creationId xmlns:p14="http://schemas.microsoft.com/office/powerpoint/2010/main" val="1017511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400" kern="1200">
                <a:solidFill>
                  <a:srgbClr val="FFFFFF"/>
                </a:solidFill>
                <a:latin typeface="+mj-lt"/>
                <a:ea typeface="+mj-ea"/>
                <a:cs typeface="+mj-cs"/>
              </a:rPr>
              <a:t>Student Profiles and Success Metrics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806511"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b="1" dirty="0">
                <a:solidFill>
                  <a:srgbClr val="C00000"/>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2205217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9000">
              <a:schemeClr val="accent1">
                <a:lumMod val="5000"/>
                <a:lumOff val="95000"/>
              </a:schemeClr>
            </a:gs>
            <a:gs pos="74000">
              <a:schemeClr val="accent1">
                <a:lumMod val="45000"/>
                <a:lumOff val="55000"/>
              </a:schemeClr>
            </a:gs>
            <a:gs pos="88000">
              <a:schemeClr val="accent1">
                <a:lumMod val="45000"/>
                <a:lumOff val="55000"/>
              </a:schemeClr>
            </a:gs>
            <a:gs pos="8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947E5876-0DD3-D331-5936-1CF9DD8A39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2285" y="857257"/>
            <a:ext cx="9143999" cy="5143493"/>
          </a:xfrm>
          <a:prstGeom prst="rect">
            <a:avLst/>
          </a:prstGeom>
        </p:spPr>
      </p:pic>
      <p:sp>
        <p:nvSpPr>
          <p:cNvPr id="2" name="Title 1">
            <a:extLst>
              <a:ext uri="{FF2B5EF4-FFF2-40B4-BE49-F238E27FC236}">
                <a16:creationId xmlns:a16="http://schemas.microsoft.com/office/drawing/2014/main" id="{3AA6C6AE-C2D4-19E9-B9FA-BF9C9224FFB6}"/>
              </a:ext>
            </a:extLst>
          </p:cNvPr>
          <p:cNvSpPr>
            <a:spLocks noGrp="1"/>
          </p:cNvSpPr>
          <p:nvPr>
            <p:ph type="ctrTitle"/>
          </p:nvPr>
        </p:nvSpPr>
        <p:spPr>
          <a:xfrm>
            <a:off x="822960" y="1101412"/>
            <a:ext cx="7543800" cy="1203638"/>
          </a:xfrm>
          <a:effectLst>
            <a:outerShdw blurRad="50800" dist="38100" dir="2700000" algn="tl" rotWithShape="0">
              <a:prstClr val="black">
                <a:alpha val="40000"/>
              </a:prstClr>
            </a:outerShdw>
          </a:effectLst>
        </p:spPr>
        <p:txBody>
          <a:bodyPr>
            <a:normAutofit/>
          </a:bodyPr>
          <a:lstStyle/>
          <a:p>
            <a:r>
              <a:rPr lang="en-US" sz="3900" dirty="0">
                <a:solidFill>
                  <a:srgbClr val="FFFFFF"/>
                </a:solidFill>
              </a:rPr>
              <a:t>Student Profiles and Success Metrics</a:t>
            </a:r>
          </a:p>
        </p:txBody>
      </p:sp>
      <p:sp>
        <p:nvSpPr>
          <p:cNvPr id="7" name="Title 1">
            <a:extLst>
              <a:ext uri="{FF2B5EF4-FFF2-40B4-BE49-F238E27FC236}">
                <a16:creationId xmlns:a16="http://schemas.microsoft.com/office/drawing/2014/main" id="{EDF6AA9D-011C-7FFC-7E7F-6E8B1FF187F9}"/>
              </a:ext>
            </a:extLst>
          </p:cNvPr>
          <p:cNvSpPr txBox="1">
            <a:spLocks/>
          </p:cNvSpPr>
          <p:nvPr/>
        </p:nvSpPr>
        <p:spPr>
          <a:xfrm>
            <a:off x="937260" y="4657412"/>
            <a:ext cx="7543800" cy="1203638"/>
          </a:xfrm>
          <a:prstGeom prst="rect">
            <a:avLst/>
          </a:prstGeom>
          <a:effectLst>
            <a:outerShdw blurRad="50800" dist="38100" dir="2700000" algn="tl" rotWithShape="0">
              <a:prstClr val="black">
                <a:alpha val="40000"/>
              </a:prstClr>
            </a:outerShdw>
          </a:effectLst>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900" dirty="0">
                <a:solidFill>
                  <a:srgbClr val="FFFFFF"/>
                </a:solidFill>
              </a:rPr>
              <a:t>CHC</a:t>
            </a:r>
          </a:p>
        </p:txBody>
      </p:sp>
    </p:spTree>
    <p:extLst>
      <p:ext uri="{BB962C8B-B14F-4D97-AF65-F5344CB8AC3E}">
        <p14:creationId xmlns:p14="http://schemas.microsoft.com/office/powerpoint/2010/main" val="35314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B2D8D99-67C3-3962-1C5B-83A2A254EA5E}"/>
              </a:ext>
            </a:extLst>
          </p:cNvPr>
          <p:cNvGraphicFramePr>
            <a:graphicFrameLocks noGrp="1"/>
          </p:cNvGraphicFramePr>
          <p:nvPr>
            <p:ph idx="1"/>
          </p:nvPr>
        </p:nvGraphicFramePr>
        <p:xfrm>
          <a:off x="628650" y="1272208"/>
          <a:ext cx="7886700" cy="4730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20C03B64-7A76-D910-3294-4EB2A6CCC3FF}"/>
              </a:ext>
            </a:extLst>
          </p:cNvPr>
          <p:cNvSpPr>
            <a:spLocks noGrp="1"/>
          </p:cNvSpPr>
          <p:nvPr>
            <p:ph type="title"/>
          </p:nvPr>
        </p:nvSpPr>
        <p:spPr/>
        <p:txBody>
          <a:bodyPr/>
          <a:lstStyle/>
          <a:p>
            <a:pPr algn="ctr"/>
            <a:r>
              <a:rPr lang="en-US" dirty="0"/>
              <a:t>Student Profiles &amp; Success Metrics</a:t>
            </a:r>
          </a:p>
        </p:txBody>
      </p:sp>
    </p:spTree>
    <p:extLst>
      <p:ext uri="{BB962C8B-B14F-4D97-AF65-F5344CB8AC3E}">
        <p14:creationId xmlns:p14="http://schemas.microsoft.com/office/powerpoint/2010/main" val="203440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38F7C0-348F-0D01-3546-4936779C8B99}"/>
              </a:ext>
            </a:extLst>
          </p:cNvPr>
          <p:cNvSpPr>
            <a:spLocks noGrp="1"/>
          </p:cNvSpPr>
          <p:nvPr>
            <p:ph idx="1"/>
          </p:nvPr>
        </p:nvSpPr>
        <p:spPr/>
        <p:txBody>
          <a:bodyPr>
            <a:normAutofit/>
          </a:bodyPr>
          <a:lstStyle/>
          <a:p>
            <a:pPr marL="0" indent="0">
              <a:buNone/>
            </a:pPr>
            <a:r>
              <a:rPr lang="en-US" sz="2400" b="1" i="1" dirty="0">
                <a:solidFill>
                  <a:schemeClr val="accent1">
                    <a:lumMod val="75000"/>
                  </a:schemeClr>
                </a:solidFill>
              </a:rPr>
              <a:t>CCC Vision For Success</a:t>
            </a:r>
            <a:r>
              <a:rPr lang="en-US" sz="2400" i="1" dirty="0">
                <a:solidFill>
                  <a:schemeClr val="accent1">
                    <a:lumMod val="75000"/>
                  </a:schemeClr>
                </a:solidFill>
              </a:rPr>
              <a:t>: To drive improvement, student access, equity, and success for all students. </a:t>
            </a:r>
          </a:p>
          <a:p>
            <a:pPr marL="0" indent="0">
              <a:buNone/>
            </a:pPr>
            <a:endParaRPr lang="en-US" sz="2400" i="1" dirty="0">
              <a:solidFill>
                <a:schemeClr val="accent1">
                  <a:lumMod val="75000"/>
                </a:schemeClr>
              </a:solidFill>
            </a:endParaRPr>
          </a:p>
          <a:p>
            <a:pPr marL="0" indent="0">
              <a:buNone/>
            </a:pPr>
            <a:r>
              <a:rPr lang="en-US" sz="2400" dirty="0"/>
              <a:t>6 Goals:</a:t>
            </a:r>
          </a:p>
          <a:p>
            <a:pPr marL="457200" indent="-457200">
              <a:buFont typeface="+mj-lt"/>
              <a:buAutoNum type="arabicPeriod"/>
            </a:pPr>
            <a:r>
              <a:rPr lang="en-US" sz="2400" dirty="0"/>
              <a:t>Increase completion</a:t>
            </a:r>
          </a:p>
          <a:p>
            <a:pPr marL="457200" indent="-457200">
              <a:buFont typeface="+mj-lt"/>
              <a:buAutoNum type="arabicPeriod"/>
            </a:pPr>
            <a:r>
              <a:rPr lang="en-US" sz="2400" dirty="0"/>
              <a:t>Increase transfer rates</a:t>
            </a:r>
          </a:p>
          <a:p>
            <a:pPr marL="457200" indent="-457200">
              <a:buFont typeface="+mj-lt"/>
              <a:buAutoNum type="arabicPeriod"/>
            </a:pPr>
            <a:r>
              <a:rPr lang="en-US" sz="2400" dirty="0"/>
              <a:t>Reduce unit accumulation</a:t>
            </a:r>
          </a:p>
          <a:p>
            <a:pPr marL="457200" indent="-457200">
              <a:buFont typeface="+mj-lt"/>
              <a:buAutoNum type="arabicPeriod"/>
            </a:pPr>
            <a:r>
              <a:rPr lang="en-US" sz="2400" dirty="0"/>
              <a:t>Increase workforce employment</a:t>
            </a:r>
          </a:p>
          <a:p>
            <a:pPr marL="457200" indent="-457200">
              <a:buFont typeface="+mj-lt"/>
              <a:buAutoNum type="arabicPeriod"/>
            </a:pPr>
            <a:r>
              <a:rPr lang="en-US" sz="2400" dirty="0"/>
              <a:t>Reduce equity gaps / close achievement gap</a:t>
            </a:r>
          </a:p>
          <a:p>
            <a:pPr marL="457200" indent="-457200">
              <a:buFont typeface="+mj-lt"/>
              <a:buAutoNum type="arabicPeriod"/>
            </a:pPr>
            <a:r>
              <a:rPr lang="en-US" sz="2400" dirty="0"/>
              <a:t>Reduce regional achievement gaps</a:t>
            </a:r>
          </a:p>
          <a:p>
            <a:pPr marL="457200" indent="-457200">
              <a:buFont typeface="+mj-lt"/>
              <a:buAutoNum type="arabicPeriod"/>
            </a:pPr>
            <a:endParaRPr lang="en-US" sz="2400" dirty="0"/>
          </a:p>
          <a:p>
            <a:pPr marL="457200" indent="-457200">
              <a:buFont typeface="+mj-lt"/>
              <a:buAutoNum type="arabicPeriod"/>
            </a:pPr>
            <a:endParaRPr lang="en-US" sz="2400" dirty="0"/>
          </a:p>
        </p:txBody>
      </p:sp>
      <p:sp>
        <p:nvSpPr>
          <p:cNvPr id="3" name="Title 2">
            <a:extLst>
              <a:ext uri="{FF2B5EF4-FFF2-40B4-BE49-F238E27FC236}">
                <a16:creationId xmlns:a16="http://schemas.microsoft.com/office/drawing/2014/main" id="{DC957D15-AC39-4CC3-339C-25297A141028}"/>
              </a:ext>
            </a:extLst>
          </p:cNvPr>
          <p:cNvSpPr>
            <a:spLocks noGrp="1"/>
          </p:cNvSpPr>
          <p:nvPr>
            <p:ph type="title"/>
          </p:nvPr>
        </p:nvSpPr>
        <p:spPr/>
        <p:txBody>
          <a:bodyPr>
            <a:normAutofit fontScale="90000"/>
          </a:bodyPr>
          <a:lstStyle/>
          <a:p>
            <a:r>
              <a:rPr lang="en-US" dirty="0"/>
              <a:t>Student Profiles &amp; Success Metrics (cont.)</a:t>
            </a:r>
          </a:p>
        </p:txBody>
      </p:sp>
    </p:spTree>
    <p:extLst>
      <p:ext uri="{BB962C8B-B14F-4D97-AF65-F5344CB8AC3E}">
        <p14:creationId xmlns:p14="http://schemas.microsoft.com/office/powerpoint/2010/main" val="2920996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38F7C0-348F-0D01-3546-4936779C8B99}"/>
              </a:ext>
            </a:extLst>
          </p:cNvPr>
          <p:cNvSpPr>
            <a:spLocks noGrp="1"/>
          </p:cNvSpPr>
          <p:nvPr>
            <p:ph idx="1"/>
          </p:nvPr>
        </p:nvSpPr>
        <p:spPr/>
        <p:txBody>
          <a:bodyPr/>
          <a:lstStyle/>
          <a:p>
            <a:pPr marL="0" indent="0">
              <a:buNone/>
            </a:pPr>
            <a:r>
              <a:rPr lang="en-US" b="1" i="1" dirty="0">
                <a:solidFill>
                  <a:schemeClr val="accent1"/>
                </a:solidFill>
              </a:rPr>
              <a:t>Guided Pathways:  </a:t>
            </a:r>
            <a:r>
              <a:rPr lang="en-US" i="1" dirty="0">
                <a:solidFill>
                  <a:schemeClr val="accent1"/>
                </a:solidFill>
              </a:rPr>
              <a:t>4 Pillars</a:t>
            </a:r>
          </a:p>
          <a:p>
            <a:pPr marL="0" indent="0">
              <a:buNone/>
            </a:pPr>
            <a:endParaRPr lang="en-US" sz="2400" i="1" dirty="0">
              <a:solidFill>
                <a:schemeClr val="accent1"/>
              </a:solidFill>
            </a:endParaRPr>
          </a:p>
          <a:p>
            <a:pPr marL="571500" indent="-571500">
              <a:buFont typeface="+mj-lt"/>
              <a:buAutoNum type="romanUcPeriod"/>
            </a:pPr>
            <a:r>
              <a:rPr lang="en-US" sz="2400" dirty="0"/>
              <a:t>Clarify the Path</a:t>
            </a:r>
            <a:br>
              <a:rPr lang="en-US" sz="2400" dirty="0"/>
            </a:br>
            <a:endParaRPr lang="en-US" sz="2400" i="1" dirty="0"/>
          </a:p>
          <a:p>
            <a:pPr marL="571500" indent="-571500">
              <a:buFont typeface="+mj-lt"/>
              <a:buAutoNum type="romanUcPeriod"/>
            </a:pPr>
            <a:r>
              <a:rPr lang="en-US" sz="2400" dirty="0"/>
              <a:t>Enter the Path</a:t>
            </a:r>
            <a:br>
              <a:rPr lang="en-US" sz="2400" dirty="0"/>
            </a:br>
            <a:endParaRPr lang="en-US" sz="2400" i="1" dirty="0"/>
          </a:p>
          <a:p>
            <a:pPr marL="571500" indent="-571500">
              <a:buFont typeface="+mj-lt"/>
              <a:buAutoNum type="romanUcPeriod"/>
            </a:pPr>
            <a:r>
              <a:rPr lang="en-US" sz="2400" dirty="0"/>
              <a:t>Stay on the Path</a:t>
            </a:r>
            <a:br>
              <a:rPr lang="en-US" sz="2400" dirty="0"/>
            </a:br>
            <a:endParaRPr lang="en-US" sz="2400" i="1" dirty="0"/>
          </a:p>
          <a:p>
            <a:pPr marL="571500" indent="-571500">
              <a:buFont typeface="+mj-lt"/>
              <a:buAutoNum type="romanUcPeriod"/>
            </a:pPr>
            <a:r>
              <a:rPr lang="en-US" sz="2400" dirty="0"/>
              <a:t>Ensure Learning</a:t>
            </a:r>
            <a:br>
              <a:rPr lang="en-US" sz="2400" dirty="0"/>
            </a:br>
            <a:endParaRPr lang="en-US" sz="2400" dirty="0"/>
          </a:p>
        </p:txBody>
      </p:sp>
      <p:sp>
        <p:nvSpPr>
          <p:cNvPr id="3" name="Title 2">
            <a:extLst>
              <a:ext uri="{FF2B5EF4-FFF2-40B4-BE49-F238E27FC236}">
                <a16:creationId xmlns:a16="http://schemas.microsoft.com/office/drawing/2014/main" id="{DC957D15-AC39-4CC3-339C-25297A141028}"/>
              </a:ext>
            </a:extLst>
          </p:cNvPr>
          <p:cNvSpPr>
            <a:spLocks noGrp="1"/>
          </p:cNvSpPr>
          <p:nvPr>
            <p:ph type="title"/>
          </p:nvPr>
        </p:nvSpPr>
        <p:spPr/>
        <p:txBody>
          <a:bodyPr>
            <a:normAutofit fontScale="90000"/>
          </a:bodyPr>
          <a:lstStyle/>
          <a:p>
            <a:r>
              <a:rPr lang="en-US" dirty="0"/>
              <a:t>Student Profiles &amp; Success Metrics (cont.)</a:t>
            </a:r>
          </a:p>
        </p:txBody>
      </p:sp>
    </p:spTree>
    <p:extLst>
      <p:ext uri="{BB962C8B-B14F-4D97-AF65-F5344CB8AC3E}">
        <p14:creationId xmlns:p14="http://schemas.microsoft.com/office/powerpoint/2010/main" val="300727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3400" kern="1200" dirty="0">
                <a:solidFill>
                  <a:srgbClr val="FFFFFF"/>
                </a:solidFill>
                <a:latin typeface="+mj-lt"/>
                <a:ea typeface="+mj-ea"/>
                <a:cs typeface="+mj-cs"/>
              </a:rPr>
              <a:t>Presentation Outline</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886024"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372129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79A80A0-8D6E-2761-21E5-E35F1348FE48}"/>
              </a:ext>
            </a:extLst>
          </p:cNvPr>
          <p:cNvSpPr>
            <a:spLocks noGrp="1"/>
          </p:cNvSpPr>
          <p:nvPr>
            <p:ph idx="1"/>
          </p:nvPr>
        </p:nvSpPr>
        <p:spPr/>
        <p:txBody>
          <a:bodyPr/>
          <a:lstStyle/>
          <a:p>
            <a:pPr marL="0" indent="0">
              <a:buNone/>
            </a:pPr>
            <a:r>
              <a:rPr lang="en-US" b="1" i="1" dirty="0">
                <a:solidFill>
                  <a:schemeClr val="accent1">
                    <a:lumMod val="75000"/>
                  </a:schemeClr>
                </a:solidFill>
              </a:rPr>
              <a:t>Student Equity and Achievement Program: </a:t>
            </a:r>
            <a:r>
              <a:rPr lang="en-US" i="1" dirty="0">
                <a:solidFill>
                  <a:schemeClr val="accent1">
                    <a:lumMod val="75000"/>
                  </a:schemeClr>
                </a:solidFill>
              </a:rPr>
              <a:t>Equity Plan Metrics</a:t>
            </a:r>
          </a:p>
          <a:p>
            <a:pPr marL="0" indent="0">
              <a:buNone/>
            </a:pPr>
            <a:endParaRPr lang="en-US" i="1" dirty="0">
              <a:solidFill>
                <a:schemeClr val="accent1">
                  <a:lumMod val="75000"/>
                </a:schemeClr>
              </a:solidFill>
            </a:endParaRPr>
          </a:p>
          <a:p>
            <a:pPr lvl="1"/>
            <a:r>
              <a:rPr lang="en-US" dirty="0"/>
              <a:t>Successful Enrollment</a:t>
            </a:r>
          </a:p>
          <a:p>
            <a:pPr lvl="1"/>
            <a:r>
              <a:rPr lang="en-US" dirty="0"/>
              <a:t>Completed Transfer-Level Math and English</a:t>
            </a:r>
          </a:p>
          <a:p>
            <a:pPr lvl="1"/>
            <a:r>
              <a:rPr lang="en-US" dirty="0"/>
              <a:t>Persistence: First Primary Term to Secondary Term</a:t>
            </a:r>
          </a:p>
          <a:p>
            <a:pPr lvl="1"/>
            <a:r>
              <a:rPr lang="en-US" dirty="0"/>
              <a:t>Transfer </a:t>
            </a:r>
          </a:p>
          <a:p>
            <a:pPr lvl="1"/>
            <a:r>
              <a:rPr lang="en-US" dirty="0"/>
              <a:t>Completion </a:t>
            </a:r>
          </a:p>
          <a:p>
            <a:endParaRPr lang="en-US" dirty="0"/>
          </a:p>
        </p:txBody>
      </p:sp>
      <p:sp>
        <p:nvSpPr>
          <p:cNvPr id="2" name="Title 1">
            <a:extLst>
              <a:ext uri="{FF2B5EF4-FFF2-40B4-BE49-F238E27FC236}">
                <a16:creationId xmlns:a16="http://schemas.microsoft.com/office/drawing/2014/main" id="{77E2E1D9-ED19-A170-2DCB-A1DA771693E3}"/>
              </a:ext>
            </a:extLst>
          </p:cNvPr>
          <p:cNvSpPr>
            <a:spLocks noGrp="1"/>
          </p:cNvSpPr>
          <p:nvPr>
            <p:ph type="title"/>
          </p:nvPr>
        </p:nvSpPr>
        <p:spPr/>
        <p:txBody>
          <a:bodyPr>
            <a:normAutofit fontScale="90000"/>
          </a:bodyPr>
          <a:lstStyle/>
          <a:p>
            <a:r>
              <a:rPr lang="en-US" dirty="0"/>
              <a:t>Student Profiles &amp; Success Metrics (cont.)</a:t>
            </a:r>
          </a:p>
        </p:txBody>
      </p:sp>
    </p:spTree>
    <p:extLst>
      <p:ext uri="{BB962C8B-B14F-4D97-AF65-F5344CB8AC3E}">
        <p14:creationId xmlns:p14="http://schemas.microsoft.com/office/powerpoint/2010/main" val="81422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79A80A0-8D6E-2761-21E5-E35F1348FE48}"/>
              </a:ext>
            </a:extLst>
          </p:cNvPr>
          <p:cNvSpPr>
            <a:spLocks noGrp="1"/>
          </p:cNvSpPr>
          <p:nvPr>
            <p:ph idx="1"/>
          </p:nvPr>
        </p:nvSpPr>
        <p:spPr/>
        <p:txBody>
          <a:bodyPr/>
          <a:lstStyle/>
          <a:p>
            <a:pPr marL="0" indent="0">
              <a:buNone/>
            </a:pPr>
            <a:r>
              <a:rPr lang="en-US" b="1" i="1" dirty="0">
                <a:solidFill>
                  <a:schemeClr val="accent1">
                    <a:lumMod val="75000"/>
                  </a:schemeClr>
                </a:solidFill>
              </a:rPr>
              <a:t>Student Centered Funding Formula </a:t>
            </a:r>
            <a:br>
              <a:rPr lang="en-US" b="1" i="1" dirty="0">
                <a:solidFill>
                  <a:schemeClr val="accent1">
                    <a:lumMod val="75000"/>
                  </a:schemeClr>
                </a:solidFill>
              </a:rPr>
            </a:br>
            <a:endParaRPr lang="en-US" i="1" dirty="0">
              <a:solidFill>
                <a:schemeClr val="accent1">
                  <a:lumMod val="75000"/>
                </a:schemeClr>
              </a:solidFill>
            </a:endParaRPr>
          </a:p>
          <a:p>
            <a:pPr lvl="1"/>
            <a:r>
              <a:rPr lang="en-US" dirty="0"/>
              <a:t>Base Allocation</a:t>
            </a:r>
          </a:p>
          <a:p>
            <a:pPr lvl="1"/>
            <a:r>
              <a:rPr lang="en-US" dirty="0"/>
              <a:t>Financial Aid</a:t>
            </a:r>
          </a:p>
          <a:p>
            <a:pPr lvl="1"/>
            <a:r>
              <a:rPr lang="en-US" dirty="0"/>
              <a:t>Student Outcomes</a:t>
            </a:r>
          </a:p>
          <a:p>
            <a:pPr lvl="2"/>
            <a:r>
              <a:rPr lang="en-US" dirty="0"/>
              <a:t>Students earning degrees and credit certificates</a:t>
            </a:r>
          </a:p>
          <a:p>
            <a:pPr lvl="2"/>
            <a:r>
              <a:rPr lang="en-US" dirty="0"/>
              <a:t>Students transferring to four-year colleges and universities</a:t>
            </a:r>
          </a:p>
          <a:p>
            <a:pPr lvl="2"/>
            <a:r>
              <a:rPr lang="en-US" dirty="0"/>
              <a:t>Students completing college math and English in first academic year</a:t>
            </a:r>
          </a:p>
          <a:p>
            <a:pPr lvl="2"/>
            <a:r>
              <a:rPr lang="en-US" dirty="0"/>
              <a:t>Students completing nine or more career education units </a:t>
            </a:r>
          </a:p>
          <a:p>
            <a:pPr lvl="2"/>
            <a:r>
              <a:rPr lang="en-US" dirty="0"/>
              <a:t>Students attaining a regional living wage </a:t>
            </a:r>
          </a:p>
        </p:txBody>
      </p:sp>
      <p:sp>
        <p:nvSpPr>
          <p:cNvPr id="2" name="Title 1">
            <a:extLst>
              <a:ext uri="{FF2B5EF4-FFF2-40B4-BE49-F238E27FC236}">
                <a16:creationId xmlns:a16="http://schemas.microsoft.com/office/drawing/2014/main" id="{77E2E1D9-ED19-A170-2DCB-A1DA771693E3}"/>
              </a:ext>
            </a:extLst>
          </p:cNvPr>
          <p:cNvSpPr>
            <a:spLocks noGrp="1"/>
          </p:cNvSpPr>
          <p:nvPr>
            <p:ph type="title"/>
          </p:nvPr>
        </p:nvSpPr>
        <p:spPr/>
        <p:txBody>
          <a:bodyPr>
            <a:normAutofit fontScale="90000"/>
          </a:bodyPr>
          <a:lstStyle/>
          <a:p>
            <a:r>
              <a:rPr lang="en-US" dirty="0"/>
              <a:t>Student Profiles &amp; Success Metrics (cont.)</a:t>
            </a:r>
          </a:p>
        </p:txBody>
      </p:sp>
    </p:spTree>
    <p:extLst>
      <p:ext uri="{BB962C8B-B14F-4D97-AF65-F5344CB8AC3E}">
        <p14:creationId xmlns:p14="http://schemas.microsoft.com/office/powerpoint/2010/main" val="2470760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2E1D9-ED19-A170-2DCB-A1DA771693E3}"/>
              </a:ext>
            </a:extLst>
          </p:cNvPr>
          <p:cNvSpPr>
            <a:spLocks noGrp="1"/>
          </p:cNvSpPr>
          <p:nvPr>
            <p:ph type="title"/>
          </p:nvPr>
        </p:nvSpPr>
        <p:spPr>
          <a:xfrm>
            <a:off x="628650" y="214491"/>
            <a:ext cx="7886700" cy="1017143"/>
          </a:xfrm>
        </p:spPr>
        <p:txBody>
          <a:bodyPr/>
          <a:lstStyle/>
          <a:p>
            <a:r>
              <a:rPr lang="en-US" dirty="0"/>
              <a:t>Student Profiles and Success Metrics</a:t>
            </a:r>
          </a:p>
        </p:txBody>
      </p:sp>
      <p:sp>
        <p:nvSpPr>
          <p:cNvPr id="10" name="Content Placeholder 9">
            <a:extLst>
              <a:ext uri="{FF2B5EF4-FFF2-40B4-BE49-F238E27FC236}">
                <a16:creationId xmlns:a16="http://schemas.microsoft.com/office/drawing/2014/main" id="{15770AE5-0CCE-91E7-B32D-50B644E8C78C}"/>
              </a:ext>
            </a:extLst>
          </p:cNvPr>
          <p:cNvSpPr>
            <a:spLocks noGrp="1"/>
          </p:cNvSpPr>
          <p:nvPr>
            <p:ph idx="1"/>
          </p:nvPr>
        </p:nvSpPr>
        <p:spPr/>
        <p:txBody>
          <a:bodyPr>
            <a:normAutofit/>
          </a:bodyPr>
          <a:lstStyle/>
          <a:p>
            <a:pPr marL="0" indent="0">
              <a:buNone/>
            </a:pPr>
            <a:r>
              <a:rPr lang="en-US" sz="3200" b="1" dirty="0">
                <a:solidFill>
                  <a:schemeClr val="accent1">
                    <a:lumMod val="75000"/>
                  </a:schemeClr>
                </a:solidFill>
              </a:rPr>
              <a:t>California Community Colleges Chancellor’s Office</a:t>
            </a:r>
          </a:p>
          <a:p>
            <a:pPr lvl="1"/>
            <a:r>
              <a:rPr lang="en-US" dirty="0"/>
              <a:t>Data Sources:  MIS DataMart and </a:t>
            </a:r>
            <a:r>
              <a:rPr lang="en-US" dirty="0" err="1"/>
              <a:t>LaunchBoard</a:t>
            </a:r>
            <a:r>
              <a:rPr lang="en-US" dirty="0"/>
              <a:t> Student Success Metrics </a:t>
            </a:r>
          </a:p>
          <a:p>
            <a:pPr lvl="1"/>
            <a:r>
              <a:rPr lang="en-US" dirty="0"/>
              <a:t>Student dataset focus: Academic Year for 2019-2020</a:t>
            </a:r>
          </a:p>
          <a:p>
            <a:pPr lvl="1"/>
            <a:r>
              <a:rPr lang="en-US" dirty="0"/>
              <a:t>Student data definitions: Technical definitions may be different among tools</a:t>
            </a:r>
          </a:p>
          <a:p>
            <a:pPr lvl="1"/>
            <a:r>
              <a:rPr lang="en-US" dirty="0"/>
              <a:t>Datasets will be updated as the college re-submits data – date stamped</a:t>
            </a:r>
          </a:p>
          <a:p>
            <a:endParaRPr lang="en-US" sz="3200" dirty="0"/>
          </a:p>
          <a:p>
            <a:endParaRPr lang="en-US" sz="3600" dirty="0"/>
          </a:p>
          <a:p>
            <a:endParaRPr lang="en-US" sz="3200" dirty="0"/>
          </a:p>
          <a:p>
            <a:endParaRPr lang="en-US" sz="3200" dirty="0"/>
          </a:p>
          <a:p>
            <a:endParaRPr lang="en-US" dirty="0"/>
          </a:p>
        </p:txBody>
      </p:sp>
    </p:spTree>
    <p:extLst>
      <p:ext uri="{BB962C8B-B14F-4D97-AF65-F5344CB8AC3E}">
        <p14:creationId xmlns:p14="http://schemas.microsoft.com/office/powerpoint/2010/main" val="4041615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C6AE-C2D4-19E9-B9FA-BF9C9224FFB6}"/>
              </a:ext>
            </a:extLst>
          </p:cNvPr>
          <p:cNvSpPr>
            <a:spLocks noGrp="1"/>
          </p:cNvSpPr>
          <p:nvPr>
            <p:ph type="title"/>
          </p:nvPr>
        </p:nvSpPr>
        <p:spPr>
          <a:xfrm>
            <a:off x="628650" y="278296"/>
            <a:ext cx="7886700" cy="738847"/>
          </a:xfrm>
        </p:spPr>
        <p:txBody>
          <a:bodyPr>
            <a:normAutofit fontScale="90000"/>
          </a:bodyPr>
          <a:lstStyle/>
          <a:p>
            <a:pPr algn="ctr"/>
            <a:r>
              <a:rPr lang="en-US" sz="3600" dirty="0"/>
              <a:t>Student Success Metrics by Race/Ethnicity</a:t>
            </a:r>
            <a:br>
              <a:rPr lang="en-US" sz="2800" dirty="0"/>
            </a:br>
            <a:r>
              <a:rPr lang="en-US" sz="3100" i="1" dirty="0">
                <a:solidFill>
                  <a:schemeClr val="accent1">
                    <a:lumMod val="75000"/>
                  </a:schemeClr>
                </a:solidFill>
              </a:rPr>
              <a:t>Student Type</a:t>
            </a:r>
            <a:endParaRPr lang="en-US" sz="3100" dirty="0"/>
          </a:p>
        </p:txBody>
      </p:sp>
      <p:graphicFrame>
        <p:nvGraphicFramePr>
          <p:cNvPr id="6" name="Content Placeholder 5">
            <a:extLst>
              <a:ext uri="{FF2B5EF4-FFF2-40B4-BE49-F238E27FC236}">
                <a16:creationId xmlns:a16="http://schemas.microsoft.com/office/drawing/2014/main" id="{92836855-16AD-0777-5B5D-F69B49FED912}"/>
              </a:ext>
            </a:extLst>
          </p:cNvPr>
          <p:cNvGraphicFramePr>
            <a:graphicFrameLocks noGrp="1"/>
          </p:cNvGraphicFramePr>
          <p:nvPr>
            <p:ph idx="1"/>
            <p:extLst>
              <p:ext uri="{D42A27DB-BD31-4B8C-83A1-F6EECF244321}">
                <p14:modId xmlns:p14="http://schemas.microsoft.com/office/powerpoint/2010/main" val="816810439"/>
              </p:ext>
            </p:extLst>
          </p:nvPr>
        </p:nvGraphicFramePr>
        <p:xfrm>
          <a:off x="628650" y="1017143"/>
          <a:ext cx="7886700" cy="56742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4118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BB10522-5A4F-5B4C-415F-A3976C0C71BA}"/>
              </a:ext>
            </a:extLst>
          </p:cNvPr>
          <p:cNvGraphicFramePr>
            <a:graphicFrameLocks noGrp="1"/>
          </p:cNvGraphicFramePr>
          <p:nvPr>
            <p:ph idx="1"/>
            <p:extLst>
              <p:ext uri="{D42A27DB-BD31-4B8C-83A1-F6EECF244321}">
                <p14:modId xmlns:p14="http://schemas.microsoft.com/office/powerpoint/2010/main" val="1459390481"/>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643E61AC-1EFD-192C-B971-F257F7908824}"/>
              </a:ext>
            </a:extLst>
          </p:cNvPr>
          <p:cNvSpPr>
            <a:spLocks noGrp="1"/>
          </p:cNvSpPr>
          <p:nvPr>
            <p:ph type="title"/>
          </p:nvPr>
        </p:nvSpPr>
        <p:spPr>
          <a:xfrm>
            <a:off x="424069" y="304800"/>
            <a:ext cx="8322365" cy="768626"/>
          </a:xfrm>
        </p:spPr>
        <p:txBody>
          <a:bodyPr>
            <a:normAutofit fontScale="90000"/>
          </a:bodyPr>
          <a:lstStyle/>
          <a:p>
            <a:pPr algn="ctr"/>
            <a:r>
              <a:rPr lang="en-US" sz="3600" dirty="0"/>
              <a:t>Student Success Metrics by Race/Ethnicity (cont.)</a:t>
            </a:r>
            <a:br>
              <a:rPr lang="en-US" sz="2800" dirty="0"/>
            </a:br>
            <a:r>
              <a:rPr lang="en-US" sz="3100" i="1" dirty="0">
                <a:solidFill>
                  <a:schemeClr val="accent1">
                    <a:lumMod val="75000"/>
                  </a:schemeClr>
                </a:solidFill>
              </a:rPr>
              <a:t>Course Success Rate</a:t>
            </a:r>
            <a:endParaRPr lang="en-US" sz="3100" dirty="0"/>
          </a:p>
        </p:txBody>
      </p:sp>
    </p:spTree>
    <p:extLst>
      <p:ext uri="{BB962C8B-B14F-4D97-AF65-F5344CB8AC3E}">
        <p14:creationId xmlns:p14="http://schemas.microsoft.com/office/powerpoint/2010/main" val="831414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C6AE-C2D4-19E9-B9FA-BF9C9224FFB6}"/>
              </a:ext>
            </a:extLst>
          </p:cNvPr>
          <p:cNvSpPr>
            <a:spLocks noGrp="1"/>
          </p:cNvSpPr>
          <p:nvPr>
            <p:ph type="title"/>
          </p:nvPr>
        </p:nvSpPr>
        <p:spPr>
          <a:xfrm>
            <a:off x="437322" y="365127"/>
            <a:ext cx="8242852" cy="787812"/>
          </a:xfrm>
        </p:spPr>
        <p:txBody>
          <a:bodyPr>
            <a:normAutofit fontScale="90000"/>
          </a:bodyPr>
          <a:lstStyle/>
          <a:p>
            <a:pPr algn="ctr"/>
            <a:r>
              <a:rPr lang="en-US" sz="3600" dirty="0"/>
              <a:t>Student Success Metrics by Race/Ethnicity (cont.)</a:t>
            </a:r>
            <a:br>
              <a:rPr lang="en-US" sz="2800" dirty="0"/>
            </a:br>
            <a:r>
              <a:rPr lang="en-US" sz="3100" i="1" dirty="0">
                <a:solidFill>
                  <a:schemeClr val="accent1">
                    <a:lumMod val="75000"/>
                  </a:schemeClr>
                </a:solidFill>
              </a:rPr>
              <a:t>Course Enrollments</a:t>
            </a:r>
          </a:p>
        </p:txBody>
      </p:sp>
      <p:graphicFrame>
        <p:nvGraphicFramePr>
          <p:cNvPr id="5" name="Table 4">
            <a:extLst>
              <a:ext uri="{FF2B5EF4-FFF2-40B4-BE49-F238E27FC236}">
                <a16:creationId xmlns:a16="http://schemas.microsoft.com/office/drawing/2014/main" id="{CBAD0988-140F-4486-C768-F8723DF207B6}"/>
              </a:ext>
            </a:extLst>
          </p:cNvPr>
          <p:cNvGraphicFramePr>
            <a:graphicFrameLocks noGrp="1"/>
          </p:cNvGraphicFramePr>
          <p:nvPr>
            <p:extLst>
              <p:ext uri="{D42A27DB-BD31-4B8C-83A1-F6EECF244321}">
                <p14:modId xmlns:p14="http://schemas.microsoft.com/office/powerpoint/2010/main" val="2451025831"/>
              </p:ext>
            </p:extLst>
          </p:nvPr>
        </p:nvGraphicFramePr>
        <p:xfrm>
          <a:off x="628651" y="1519881"/>
          <a:ext cx="7886700" cy="4593068"/>
        </p:xfrm>
        <a:graphic>
          <a:graphicData uri="http://schemas.openxmlformats.org/drawingml/2006/table">
            <a:tbl>
              <a:tblPr firstRow="1" firstCol="1" bandRow="1">
                <a:tableStyleId>{5C22544A-7EE6-4342-B048-85BDC9FD1C3A}</a:tableStyleId>
              </a:tblPr>
              <a:tblGrid>
                <a:gridCol w="3118570">
                  <a:extLst>
                    <a:ext uri="{9D8B030D-6E8A-4147-A177-3AD203B41FA5}">
                      <a16:colId xmlns:a16="http://schemas.microsoft.com/office/drawing/2014/main" val="4188907996"/>
                    </a:ext>
                  </a:extLst>
                </a:gridCol>
                <a:gridCol w="3287264">
                  <a:extLst>
                    <a:ext uri="{9D8B030D-6E8A-4147-A177-3AD203B41FA5}">
                      <a16:colId xmlns:a16="http://schemas.microsoft.com/office/drawing/2014/main" val="20996314"/>
                    </a:ext>
                  </a:extLst>
                </a:gridCol>
                <a:gridCol w="775084">
                  <a:extLst>
                    <a:ext uri="{9D8B030D-6E8A-4147-A177-3AD203B41FA5}">
                      <a16:colId xmlns:a16="http://schemas.microsoft.com/office/drawing/2014/main" val="1556356662"/>
                    </a:ext>
                  </a:extLst>
                </a:gridCol>
                <a:gridCol w="705782">
                  <a:extLst>
                    <a:ext uri="{9D8B030D-6E8A-4147-A177-3AD203B41FA5}">
                      <a16:colId xmlns:a16="http://schemas.microsoft.com/office/drawing/2014/main" val="467483765"/>
                    </a:ext>
                  </a:extLst>
                </a:gridCol>
              </a:tblGrid>
              <a:tr h="775020">
                <a:tc gridSpan="4">
                  <a:txBody>
                    <a:bodyPr/>
                    <a:lstStyle/>
                    <a:p>
                      <a:pPr marL="0" marR="0" algn="ctr">
                        <a:spcBef>
                          <a:spcPts val="0"/>
                        </a:spcBef>
                        <a:spcAft>
                          <a:spcPts val="0"/>
                        </a:spcAft>
                      </a:pPr>
                      <a:r>
                        <a:rPr lang="en-US" sz="1400" dirty="0">
                          <a:effectLst/>
                        </a:rPr>
                        <a:t>Course Enrollment by Race and Ethnicity – Attempts/Success/Failure</a:t>
                      </a:r>
                    </a:p>
                    <a:p>
                      <a:pPr marL="0" marR="0" algn="ctr">
                        <a:spcBef>
                          <a:spcPts val="0"/>
                        </a:spcBef>
                        <a:spcAft>
                          <a:spcPts val="0"/>
                        </a:spcAft>
                      </a:pPr>
                      <a:r>
                        <a:rPr lang="en-US" sz="1400" dirty="0">
                          <a:effectLst/>
                        </a:rPr>
                        <a:t>2019-2020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1900804"/>
                  </a:ext>
                </a:extLst>
              </a:tr>
              <a:tr h="531206">
                <a:tc>
                  <a:txBody>
                    <a:bodyPr/>
                    <a:lstStyle/>
                    <a:p>
                      <a:pPr marL="0" marR="0" algn="ctr">
                        <a:spcBef>
                          <a:spcPts val="0"/>
                        </a:spcBef>
                        <a:spcAft>
                          <a:spcPts val="0"/>
                        </a:spcAft>
                      </a:pPr>
                      <a:r>
                        <a:rPr lang="en-US" sz="1400">
                          <a:effectLst/>
                        </a:rPr>
                        <a:t>Student Group Type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Course Enrollments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Success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Failure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784561172"/>
                  </a:ext>
                </a:extLst>
              </a:tr>
              <a:tr h="358980">
                <a:tc>
                  <a:txBody>
                    <a:bodyPr/>
                    <a:lstStyle/>
                    <a:p>
                      <a:pPr marL="0" marR="0">
                        <a:spcBef>
                          <a:spcPts val="0"/>
                        </a:spcBef>
                        <a:spcAft>
                          <a:spcPts val="0"/>
                        </a:spcAft>
                      </a:pPr>
                      <a:r>
                        <a:rPr lang="en-US" sz="1400">
                          <a:effectLst/>
                        </a:rPr>
                        <a:t>American Indian/Alaska Native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63 of 104 course enrollments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61%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dirty="0">
                          <a:effectLst/>
                        </a:rPr>
                        <a:t>39%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739613500"/>
                  </a:ext>
                </a:extLst>
              </a:tr>
              <a:tr h="377654">
                <a:tc>
                  <a:txBody>
                    <a:bodyPr/>
                    <a:lstStyle/>
                    <a:p>
                      <a:pPr marL="0" marR="0">
                        <a:spcBef>
                          <a:spcPts val="0"/>
                        </a:spcBef>
                        <a:spcAft>
                          <a:spcPts val="0"/>
                        </a:spcAft>
                      </a:pPr>
                      <a:r>
                        <a:rPr lang="en-US" sz="1400">
                          <a:effectLst/>
                        </a:rPr>
                        <a:t>Asian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1,116 of 1,370 course enrollments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81%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19%</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179225361"/>
                  </a:ext>
                </a:extLst>
              </a:tr>
              <a:tr h="358980">
                <a:tc>
                  <a:txBody>
                    <a:bodyPr/>
                    <a:lstStyle/>
                    <a:p>
                      <a:pPr marL="0" marR="0">
                        <a:spcBef>
                          <a:spcPts val="0"/>
                        </a:spcBef>
                        <a:spcAft>
                          <a:spcPts val="0"/>
                        </a:spcAft>
                      </a:pPr>
                      <a:r>
                        <a:rPr lang="en-US" sz="1400">
                          <a:effectLst/>
                        </a:rPr>
                        <a:t>Black or African American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a:effectLst/>
                        </a:rPr>
                        <a:t>918 of 1,302 course enrollments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71%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29%</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943950555"/>
                  </a:ext>
                </a:extLst>
              </a:tr>
              <a:tr h="358980">
                <a:tc>
                  <a:txBody>
                    <a:bodyPr/>
                    <a:lstStyle/>
                    <a:p>
                      <a:pPr marL="0" marR="0">
                        <a:spcBef>
                          <a:spcPts val="0"/>
                        </a:spcBef>
                        <a:spcAft>
                          <a:spcPts val="0"/>
                        </a:spcAft>
                      </a:pPr>
                      <a:r>
                        <a:rPr lang="en-US" sz="1400">
                          <a:effectLst/>
                        </a:rPr>
                        <a:t>Filipino</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a:effectLst/>
                        </a:rPr>
                        <a:t>828 of 991 course enrollments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84%</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16%</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03244549"/>
                  </a:ext>
                </a:extLst>
              </a:tr>
              <a:tr h="377654">
                <a:tc>
                  <a:txBody>
                    <a:bodyPr/>
                    <a:lstStyle/>
                    <a:p>
                      <a:pPr marL="0" marR="0">
                        <a:spcBef>
                          <a:spcPts val="0"/>
                        </a:spcBef>
                        <a:spcAft>
                          <a:spcPts val="0"/>
                        </a:spcAft>
                      </a:pPr>
                      <a:r>
                        <a:rPr lang="en-US" sz="1400">
                          <a:effectLst/>
                        </a:rPr>
                        <a:t>Hispanic</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a:effectLst/>
                        </a:rPr>
                        <a:t>13,374 of 18,213 course enrollments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73%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27%</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859036440"/>
                  </a:ext>
                </a:extLst>
              </a:tr>
              <a:tr h="358980">
                <a:tc>
                  <a:txBody>
                    <a:bodyPr/>
                    <a:lstStyle/>
                    <a:p>
                      <a:pPr marL="0" marR="0">
                        <a:spcBef>
                          <a:spcPts val="0"/>
                        </a:spcBef>
                        <a:spcAft>
                          <a:spcPts val="0"/>
                        </a:spcAft>
                      </a:pPr>
                      <a:r>
                        <a:rPr lang="en-US" sz="1400">
                          <a:effectLst/>
                        </a:rPr>
                        <a:t>Pacific Islander or Hawaiian Native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a:effectLst/>
                        </a:rPr>
                        <a:t>36 of 57 course enrollments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63%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37%</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097414003"/>
                  </a:ext>
                </a:extLst>
              </a:tr>
              <a:tr h="358980">
                <a:tc>
                  <a:txBody>
                    <a:bodyPr/>
                    <a:lstStyle/>
                    <a:p>
                      <a:pPr marL="0" marR="0">
                        <a:spcBef>
                          <a:spcPts val="0"/>
                        </a:spcBef>
                        <a:spcAft>
                          <a:spcPts val="0"/>
                        </a:spcAft>
                      </a:pPr>
                      <a:r>
                        <a:rPr lang="en-US" sz="1400">
                          <a:effectLst/>
                        </a:rPr>
                        <a:t>White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a:effectLst/>
                        </a:rPr>
                        <a:t>9,634 of 11,956 course enrollments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81%</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19%</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10832555"/>
                  </a:ext>
                </a:extLst>
              </a:tr>
              <a:tr h="358980">
                <a:tc>
                  <a:txBody>
                    <a:bodyPr/>
                    <a:lstStyle/>
                    <a:p>
                      <a:pPr marL="0" marR="0">
                        <a:spcBef>
                          <a:spcPts val="0"/>
                        </a:spcBef>
                        <a:spcAft>
                          <a:spcPts val="0"/>
                        </a:spcAft>
                      </a:pPr>
                      <a:r>
                        <a:rPr lang="en-US" sz="1400">
                          <a:effectLst/>
                        </a:rPr>
                        <a:t>Two or More Races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a:effectLst/>
                        </a:rPr>
                        <a:t>1,599 of 2,047 course enrollments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78%</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22%</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67928130"/>
                  </a:ext>
                </a:extLst>
              </a:tr>
              <a:tr h="377654">
                <a:tc>
                  <a:txBody>
                    <a:bodyPr/>
                    <a:lstStyle/>
                    <a:p>
                      <a:pPr marL="0" marR="0">
                        <a:spcBef>
                          <a:spcPts val="0"/>
                        </a:spcBef>
                        <a:spcAft>
                          <a:spcPts val="0"/>
                        </a:spcAft>
                      </a:pPr>
                      <a:r>
                        <a:rPr lang="en-US" sz="1400">
                          <a:effectLst/>
                        </a:rPr>
                        <a:t>All Masked Values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a:effectLst/>
                        </a:rPr>
                        <a:t>485 of 631 course enrollments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a:effectLst/>
                        </a:rPr>
                        <a:t>77%</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dirty="0">
                          <a:effectLst/>
                        </a:rPr>
                        <a:t>23%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730049458"/>
                  </a:ext>
                </a:extLst>
              </a:tr>
            </a:tbl>
          </a:graphicData>
        </a:graphic>
      </p:graphicFrame>
      <p:sp>
        <p:nvSpPr>
          <p:cNvPr id="3" name="TextBox 2">
            <a:extLst>
              <a:ext uri="{FF2B5EF4-FFF2-40B4-BE49-F238E27FC236}">
                <a16:creationId xmlns:a16="http://schemas.microsoft.com/office/drawing/2014/main" id="{508C84BB-5628-415D-8874-9ED9EE222CEA}"/>
              </a:ext>
            </a:extLst>
          </p:cNvPr>
          <p:cNvSpPr txBox="1"/>
          <p:nvPr/>
        </p:nvSpPr>
        <p:spPr>
          <a:xfrm>
            <a:off x="1449656" y="6311591"/>
            <a:ext cx="5109669" cy="369332"/>
          </a:xfrm>
          <a:prstGeom prst="rect">
            <a:avLst/>
          </a:prstGeom>
          <a:noFill/>
        </p:spPr>
        <p:txBody>
          <a:bodyPr wrap="none" rtlCol="0">
            <a:spAutoFit/>
          </a:bodyPr>
          <a:lstStyle/>
          <a:p>
            <a:r>
              <a:rPr lang="en-US" i="1" dirty="0"/>
              <a:t>Masked values are for groups less than 10 students</a:t>
            </a:r>
          </a:p>
        </p:txBody>
      </p:sp>
    </p:spTree>
    <p:extLst>
      <p:ext uri="{BB962C8B-B14F-4D97-AF65-F5344CB8AC3E}">
        <p14:creationId xmlns:p14="http://schemas.microsoft.com/office/powerpoint/2010/main" val="201452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C6AE-C2D4-19E9-B9FA-BF9C9224FFB6}"/>
              </a:ext>
            </a:extLst>
          </p:cNvPr>
          <p:cNvSpPr>
            <a:spLocks noGrp="1"/>
          </p:cNvSpPr>
          <p:nvPr>
            <p:ph type="title"/>
          </p:nvPr>
        </p:nvSpPr>
        <p:spPr>
          <a:xfrm>
            <a:off x="503583" y="365126"/>
            <a:ext cx="8242852" cy="854073"/>
          </a:xfrm>
        </p:spPr>
        <p:txBody>
          <a:bodyPr>
            <a:normAutofit fontScale="90000"/>
          </a:bodyPr>
          <a:lstStyle/>
          <a:p>
            <a:pPr algn="ctr"/>
            <a:r>
              <a:rPr lang="en-US" sz="3600" dirty="0"/>
              <a:t>Student Success Metrics by Race/Ethnicity (cont.)</a:t>
            </a:r>
            <a:br>
              <a:rPr lang="en-US" dirty="0"/>
            </a:br>
            <a:r>
              <a:rPr lang="en-US" sz="3100" i="1" dirty="0">
                <a:solidFill>
                  <a:schemeClr val="accent5">
                    <a:lumMod val="75000"/>
                  </a:schemeClr>
                </a:solidFill>
              </a:rPr>
              <a:t>Completed Transfer-Level Math and English</a:t>
            </a:r>
            <a:endParaRPr lang="en-US" sz="3100" dirty="0"/>
          </a:p>
        </p:txBody>
      </p:sp>
      <p:graphicFrame>
        <p:nvGraphicFramePr>
          <p:cNvPr id="7" name="Content Placeholder 6">
            <a:extLst>
              <a:ext uri="{FF2B5EF4-FFF2-40B4-BE49-F238E27FC236}">
                <a16:creationId xmlns:a16="http://schemas.microsoft.com/office/drawing/2014/main" id="{3F08A5A2-6B8C-FBA3-BD11-FCB95A9329EC}"/>
              </a:ext>
            </a:extLst>
          </p:cNvPr>
          <p:cNvGraphicFramePr>
            <a:graphicFrameLocks noGrp="1"/>
          </p:cNvGraphicFramePr>
          <p:nvPr>
            <p:ph idx="1"/>
            <p:extLst>
              <p:ext uri="{D42A27DB-BD31-4B8C-83A1-F6EECF244321}">
                <p14:modId xmlns:p14="http://schemas.microsoft.com/office/powerpoint/2010/main" val="3287736369"/>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9472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C6AE-C2D4-19E9-B9FA-BF9C9224FFB6}"/>
              </a:ext>
            </a:extLst>
          </p:cNvPr>
          <p:cNvSpPr>
            <a:spLocks noGrp="1"/>
          </p:cNvSpPr>
          <p:nvPr>
            <p:ph type="title"/>
          </p:nvPr>
        </p:nvSpPr>
        <p:spPr>
          <a:xfrm>
            <a:off x="397565" y="365127"/>
            <a:ext cx="8295861" cy="761308"/>
          </a:xfrm>
        </p:spPr>
        <p:txBody>
          <a:bodyPr>
            <a:normAutofit fontScale="90000"/>
          </a:bodyPr>
          <a:lstStyle/>
          <a:p>
            <a:pPr algn="ctr"/>
            <a:r>
              <a:rPr lang="en-US" sz="3600" dirty="0"/>
              <a:t>Student Success Metrics by Race/Ethnicity (cont.)</a:t>
            </a:r>
            <a:br>
              <a:rPr lang="en-US" sz="3200" dirty="0"/>
            </a:br>
            <a:r>
              <a:rPr lang="en-US" sz="3100" i="1" dirty="0">
                <a:solidFill>
                  <a:schemeClr val="accent5">
                    <a:lumMod val="75000"/>
                  </a:schemeClr>
                </a:solidFill>
              </a:rPr>
              <a:t>Earned 9+ Career Education Units</a:t>
            </a:r>
            <a:endParaRPr lang="en-US" sz="3100" dirty="0"/>
          </a:p>
        </p:txBody>
      </p:sp>
      <p:graphicFrame>
        <p:nvGraphicFramePr>
          <p:cNvPr id="7" name="Content Placeholder 6">
            <a:extLst>
              <a:ext uri="{FF2B5EF4-FFF2-40B4-BE49-F238E27FC236}">
                <a16:creationId xmlns:a16="http://schemas.microsoft.com/office/drawing/2014/main" id="{EA0EC8E0-EAD3-41D4-2DCF-0909D1717FEC}"/>
              </a:ext>
            </a:extLst>
          </p:cNvPr>
          <p:cNvGraphicFramePr>
            <a:graphicFrameLocks noGrp="1"/>
          </p:cNvGraphicFramePr>
          <p:nvPr>
            <p:ph idx="1"/>
            <p:extLst>
              <p:ext uri="{D42A27DB-BD31-4B8C-83A1-F6EECF244321}">
                <p14:modId xmlns:p14="http://schemas.microsoft.com/office/powerpoint/2010/main" val="1952353755"/>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9213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C6AE-C2D4-19E9-B9FA-BF9C9224FFB6}"/>
              </a:ext>
            </a:extLst>
          </p:cNvPr>
          <p:cNvSpPr>
            <a:spLocks noGrp="1"/>
          </p:cNvSpPr>
          <p:nvPr>
            <p:ph type="title"/>
          </p:nvPr>
        </p:nvSpPr>
        <p:spPr>
          <a:xfrm>
            <a:off x="503583" y="365127"/>
            <a:ext cx="8269355" cy="787812"/>
          </a:xfrm>
        </p:spPr>
        <p:txBody>
          <a:bodyPr>
            <a:normAutofit fontScale="90000"/>
          </a:bodyPr>
          <a:lstStyle/>
          <a:p>
            <a:pPr algn="ctr"/>
            <a:r>
              <a:rPr lang="en-US" sz="3600" dirty="0"/>
              <a:t>Student Success Metrics by Race/Ethnicity (cont.)</a:t>
            </a:r>
            <a:br>
              <a:rPr lang="en-US" dirty="0"/>
            </a:br>
            <a:r>
              <a:rPr lang="en-US" sz="3100" i="1" dirty="0">
                <a:solidFill>
                  <a:schemeClr val="accent5">
                    <a:lumMod val="75000"/>
                  </a:schemeClr>
                </a:solidFill>
              </a:rPr>
              <a:t>Persistence Fall to Spring</a:t>
            </a:r>
            <a:endParaRPr lang="en-US" sz="3100" dirty="0"/>
          </a:p>
        </p:txBody>
      </p:sp>
      <p:graphicFrame>
        <p:nvGraphicFramePr>
          <p:cNvPr id="7" name="Content Placeholder 6">
            <a:extLst>
              <a:ext uri="{FF2B5EF4-FFF2-40B4-BE49-F238E27FC236}">
                <a16:creationId xmlns:a16="http://schemas.microsoft.com/office/drawing/2014/main" id="{86B01760-2D79-8AAA-FB3E-CD516E00B26A}"/>
              </a:ext>
            </a:extLst>
          </p:cNvPr>
          <p:cNvGraphicFramePr>
            <a:graphicFrameLocks noGrp="1"/>
          </p:cNvGraphicFramePr>
          <p:nvPr>
            <p:ph idx="1"/>
            <p:extLst>
              <p:ext uri="{D42A27DB-BD31-4B8C-83A1-F6EECF244321}">
                <p14:modId xmlns:p14="http://schemas.microsoft.com/office/powerpoint/2010/main" val="2770839777"/>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7532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C6AE-C2D4-19E9-B9FA-BF9C9224FFB6}"/>
              </a:ext>
            </a:extLst>
          </p:cNvPr>
          <p:cNvSpPr>
            <a:spLocks noGrp="1"/>
          </p:cNvSpPr>
          <p:nvPr>
            <p:ph type="title"/>
          </p:nvPr>
        </p:nvSpPr>
        <p:spPr>
          <a:xfrm>
            <a:off x="628649" y="365126"/>
            <a:ext cx="8250308" cy="963612"/>
          </a:xfrm>
        </p:spPr>
        <p:txBody>
          <a:bodyPr>
            <a:normAutofit fontScale="90000"/>
          </a:bodyPr>
          <a:lstStyle/>
          <a:p>
            <a:pPr algn="ctr"/>
            <a:r>
              <a:rPr lang="en-US" sz="3600" dirty="0"/>
              <a:t>Student Success Metrics by Race/Ethnicity (cont.)</a:t>
            </a:r>
            <a:br>
              <a:rPr lang="en-US" sz="4400" dirty="0"/>
            </a:br>
            <a:r>
              <a:rPr lang="en-US" sz="3100" i="1" dirty="0">
                <a:solidFill>
                  <a:schemeClr val="accent5">
                    <a:lumMod val="75000"/>
                  </a:schemeClr>
                </a:solidFill>
              </a:rPr>
              <a:t>Percent of Students Who Attained the Vision for Success Goal Completion Definition or Transferred to a Four-Year</a:t>
            </a:r>
            <a:endParaRPr lang="en-US" sz="3100" dirty="0"/>
          </a:p>
        </p:txBody>
      </p:sp>
      <p:graphicFrame>
        <p:nvGraphicFramePr>
          <p:cNvPr id="8" name="Content Placeholder 7">
            <a:extLst>
              <a:ext uri="{FF2B5EF4-FFF2-40B4-BE49-F238E27FC236}">
                <a16:creationId xmlns:a16="http://schemas.microsoft.com/office/drawing/2014/main" id="{6A9B6BF0-F3B8-1C59-D1C1-247CA6703E98}"/>
              </a:ext>
            </a:extLst>
          </p:cNvPr>
          <p:cNvGraphicFramePr>
            <a:graphicFrameLocks noGrp="1"/>
          </p:cNvGraphicFramePr>
          <p:nvPr>
            <p:ph idx="1"/>
            <p:extLst>
              <p:ext uri="{D42A27DB-BD31-4B8C-83A1-F6EECF244321}">
                <p14:modId xmlns:p14="http://schemas.microsoft.com/office/powerpoint/2010/main" val="4187245287"/>
              </p:ext>
            </p:extLst>
          </p:nvPr>
        </p:nvGraphicFramePr>
        <p:xfrm>
          <a:off x="628649" y="1563757"/>
          <a:ext cx="7886701" cy="50878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682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11B6EF-5499-C04E-B04E-384D03986493}"/>
              </a:ext>
            </a:extLst>
          </p:cNvPr>
          <p:cNvSpPr>
            <a:spLocks noGrp="1"/>
          </p:cNvSpPr>
          <p:nvPr>
            <p:ph idx="1"/>
          </p:nvPr>
        </p:nvSpPr>
        <p:spPr/>
        <p:txBody>
          <a:bodyPr/>
          <a:lstStyle/>
          <a:p>
            <a:r>
              <a:rPr lang="en-US" dirty="0"/>
              <a:t>As you listen today and read the Discovery Report, please keep these four questions in mind. Jot down notes for use in your upcoming planning committee meetings. </a:t>
            </a:r>
            <a:br>
              <a:rPr lang="en-US" dirty="0"/>
            </a:br>
            <a:endParaRPr lang="en-US" dirty="0"/>
          </a:p>
          <a:p>
            <a:pPr lvl="1"/>
            <a:r>
              <a:rPr lang="en-US" dirty="0"/>
              <a:t>Is anything in the document </a:t>
            </a:r>
            <a:r>
              <a:rPr lang="en-US" i="1" dirty="0">
                <a:solidFill>
                  <a:srgbClr val="C00000"/>
                </a:solidFill>
              </a:rPr>
              <a:t>surprising</a:t>
            </a:r>
            <a:r>
              <a:rPr lang="en-US" dirty="0"/>
              <a:t> to you?</a:t>
            </a:r>
          </a:p>
          <a:p>
            <a:pPr lvl="1"/>
            <a:r>
              <a:rPr lang="en-US" dirty="0"/>
              <a:t>Does the data indicate any potential </a:t>
            </a:r>
            <a:r>
              <a:rPr lang="en-US" i="1" dirty="0">
                <a:solidFill>
                  <a:srgbClr val="C00000"/>
                </a:solidFill>
              </a:rPr>
              <a:t>opportunities</a:t>
            </a:r>
            <a:r>
              <a:rPr lang="en-US" dirty="0"/>
              <a:t> for the College?</a:t>
            </a:r>
          </a:p>
          <a:p>
            <a:pPr lvl="1"/>
            <a:r>
              <a:rPr lang="en-US" dirty="0"/>
              <a:t>Does the data indicate any possible </a:t>
            </a:r>
            <a:r>
              <a:rPr lang="en-US" i="1" dirty="0">
                <a:solidFill>
                  <a:srgbClr val="C00000"/>
                </a:solidFill>
              </a:rPr>
              <a:t>threats</a:t>
            </a:r>
            <a:r>
              <a:rPr lang="en-US" dirty="0"/>
              <a:t> or </a:t>
            </a:r>
            <a:r>
              <a:rPr lang="en-US" i="1" dirty="0">
                <a:solidFill>
                  <a:srgbClr val="C00000"/>
                </a:solidFill>
              </a:rPr>
              <a:t>challenges</a:t>
            </a:r>
            <a:r>
              <a:rPr lang="en-US" dirty="0"/>
              <a:t> for the College?</a:t>
            </a:r>
          </a:p>
          <a:p>
            <a:pPr lvl="1"/>
            <a:r>
              <a:rPr lang="en-US" dirty="0"/>
              <a:t>Does anything in the document make you </a:t>
            </a:r>
            <a:r>
              <a:rPr lang="en-US" dirty="0">
                <a:solidFill>
                  <a:srgbClr val="C00000"/>
                </a:solidFill>
              </a:rPr>
              <a:t>curious</a:t>
            </a:r>
            <a:r>
              <a:rPr lang="en-US" dirty="0"/>
              <a:t>? </a:t>
            </a:r>
          </a:p>
        </p:txBody>
      </p:sp>
      <p:sp>
        <p:nvSpPr>
          <p:cNvPr id="2" name="Title 1">
            <a:extLst>
              <a:ext uri="{FF2B5EF4-FFF2-40B4-BE49-F238E27FC236}">
                <a16:creationId xmlns:a16="http://schemas.microsoft.com/office/drawing/2014/main" id="{4A633A74-E659-FC4B-990D-4995464F1796}"/>
              </a:ext>
            </a:extLst>
          </p:cNvPr>
          <p:cNvSpPr>
            <a:spLocks noGrp="1"/>
          </p:cNvSpPr>
          <p:nvPr>
            <p:ph type="title"/>
          </p:nvPr>
        </p:nvSpPr>
        <p:spPr/>
        <p:txBody>
          <a:bodyPr/>
          <a:lstStyle/>
          <a:p>
            <a:r>
              <a:rPr lang="en-US"/>
              <a:t>Guide for Participants</a:t>
            </a:r>
            <a:endParaRPr lang="en-US" dirty="0"/>
          </a:p>
        </p:txBody>
      </p:sp>
    </p:spTree>
    <p:extLst>
      <p:ext uri="{BB962C8B-B14F-4D97-AF65-F5344CB8AC3E}">
        <p14:creationId xmlns:p14="http://schemas.microsoft.com/office/powerpoint/2010/main" val="636896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C6AE-C2D4-19E9-B9FA-BF9C9224FFB6}"/>
              </a:ext>
            </a:extLst>
          </p:cNvPr>
          <p:cNvSpPr>
            <a:spLocks noGrp="1"/>
          </p:cNvSpPr>
          <p:nvPr>
            <p:ph type="title"/>
          </p:nvPr>
        </p:nvSpPr>
        <p:spPr>
          <a:xfrm>
            <a:off x="437322" y="365127"/>
            <a:ext cx="8229600" cy="652016"/>
          </a:xfrm>
        </p:spPr>
        <p:txBody>
          <a:bodyPr>
            <a:normAutofit fontScale="90000"/>
          </a:bodyPr>
          <a:lstStyle/>
          <a:p>
            <a:pPr algn="ctr"/>
            <a:br>
              <a:rPr lang="en-US" sz="3600" dirty="0"/>
            </a:br>
            <a:br>
              <a:rPr lang="en-US" sz="3600" dirty="0"/>
            </a:br>
            <a:r>
              <a:rPr lang="en-US" sz="3600" dirty="0"/>
              <a:t>Student Success Metrics by Race/Ethnicity (cont.)</a:t>
            </a:r>
            <a:br>
              <a:rPr lang="en-US" sz="4400" dirty="0"/>
            </a:br>
            <a:r>
              <a:rPr lang="en-US" sz="3100" i="1" dirty="0">
                <a:solidFill>
                  <a:schemeClr val="accent5">
                    <a:lumMod val="75000"/>
                  </a:schemeClr>
                </a:solidFill>
              </a:rPr>
              <a:t>Number of Students Who Attained the Vision for Success Goal Completion Definition or Transferred to a Four-Year</a:t>
            </a:r>
            <a:br>
              <a:rPr lang="en-US" sz="3100" i="1" dirty="0">
                <a:solidFill>
                  <a:schemeClr val="accent5">
                    <a:lumMod val="75000"/>
                  </a:schemeClr>
                </a:solidFill>
              </a:rPr>
            </a:br>
            <a:endParaRPr lang="en-US" sz="3100" dirty="0"/>
          </a:p>
        </p:txBody>
      </p:sp>
      <p:graphicFrame>
        <p:nvGraphicFramePr>
          <p:cNvPr id="7" name="Table 6">
            <a:extLst>
              <a:ext uri="{FF2B5EF4-FFF2-40B4-BE49-F238E27FC236}">
                <a16:creationId xmlns:a16="http://schemas.microsoft.com/office/drawing/2014/main" id="{2ACB14E2-3FED-2B0A-C65F-828B16A8571A}"/>
              </a:ext>
            </a:extLst>
          </p:cNvPr>
          <p:cNvGraphicFramePr>
            <a:graphicFrameLocks noGrp="1"/>
          </p:cNvGraphicFramePr>
          <p:nvPr/>
        </p:nvGraphicFramePr>
        <p:xfrm>
          <a:off x="2494360" y="3795356"/>
          <a:ext cx="4155281" cy="125730"/>
        </p:xfrm>
        <a:graphic>
          <a:graphicData uri="http://schemas.openxmlformats.org/drawingml/2006/table">
            <a:tbl>
              <a:tblPr firstRow="1" firstCol="1" bandRow="1">
                <a:tableStyleId>{5C22544A-7EE6-4342-B048-85BDC9FD1C3A}</a:tableStyleId>
              </a:tblPr>
              <a:tblGrid>
                <a:gridCol w="4155281">
                  <a:extLst>
                    <a:ext uri="{9D8B030D-6E8A-4147-A177-3AD203B41FA5}">
                      <a16:colId xmlns:a16="http://schemas.microsoft.com/office/drawing/2014/main" val="3592992688"/>
                    </a:ext>
                  </a:extLst>
                </a:gridCol>
              </a:tblGrid>
              <a:tr h="125730">
                <a:tc>
                  <a:txBody>
                    <a:bodyPr/>
                    <a:lstStyle/>
                    <a:p>
                      <a:pPr marL="0" marR="0" algn="ctr">
                        <a:spcBef>
                          <a:spcPts val="0"/>
                        </a:spcBef>
                        <a:spcAft>
                          <a:spcPts val="0"/>
                        </a:spcAft>
                      </a:pPr>
                      <a:r>
                        <a:rPr lang="en-US" sz="800">
                          <a:effectLst/>
                        </a:rPr>
                        <a:t>Attained the Vision Goal Completion Definition or Transferred to a Four-Year 2019-2020</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828130307"/>
                  </a:ext>
                </a:extLst>
              </a:tr>
            </a:tbl>
          </a:graphicData>
        </a:graphic>
      </p:graphicFrame>
      <p:graphicFrame>
        <p:nvGraphicFramePr>
          <p:cNvPr id="8" name="Table 7">
            <a:extLst>
              <a:ext uri="{FF2B5EF4-FFF2-40B4-BE49-F238E27FC236}">
                <a16:creationId xmlns:a16="http://schemas.microsoft.com/office/drawing/2014/main" id="{B975AEB1-F720-5479-BCF8-A989B815F969}"/>
              </a:ext>
            </a:extLst>
          </p:cNvPr>
          <p:cNvGraphicFramePr>
            <a:graphicFrameLocks noGrp="1"/>
          </p:cNvGraphicFramePr>
          <p:nvPr>
            <p:extLst>
              <p:ext uri="{D42A27DB-BD31-4B8C-83A1-F6EECF244321}">
                <p14:modId xmlns:p14="http://schemas.microsoft.com/office/powerpoint/2010/main" val="4179354639"/>
              </p:ext>
            </p:extLst>
          </p:nvPr>
        </p:nvGraphicFramePr>
        <p:xfrm>
          <a:off x="1060173" y="1773106"/>
          <a:ext cx="6875705" cy="4294060"/>
        </p:xfrm>
        <a:graphic>
          <a:graphicData uri="http://schemas.openxmlformats.org/drawingml/2006/table">
            <a:tbl>
              <a:tblPr firstRow="1" firstCol="1" bandRow="1">
                <a:tableStyleId>{5C22544A-7EE6-4342-B048-85BDC9FD1C3A}</a:tableStyleId>
              </a:tblPr>
              <a:tblGrid>
                <a:gridCol w="3148607">
                  <a:extLst>
                    <a:ext uri="{9D8B030D-6E8A-4147-A177-3AD203B41FA5}">
                      <a16:colId xmlns:a16="http://schemas.microsoft.com/office/drawing/2014/main" val="3703553571"/>
                    </a:ext>
                  </a:extLst>
                </a:gridCol>
                <a:gridCol w="3727098">
                  <a:extLst>
                    <a:ext uri="{9D8B030D-6E8A-4147-A177-3AD203B41FA5}">
                      <a16:colId xmlns:a16="http://schemas.microsoft.com/office/drawing/2014/main" val="1943143108"/>
                    </a:ext>
                  </a:extLst>
                </a:gridCol>
              </a:tblGrid>
              <a:tr h="429406">
                <a:tc>
                  <a:txBody>
                    <a:bodyPr/>
                    <a:lstStyle/>
                    <a:p>
                      <a:pPr marL="0" marR="0" algn="ctr">
                        <a:spcBef>
                          <a:spcPts val="0"/>
                        </a:spcBef>
                        <a:spcAft>
                          <a:spcPts val="0"/>
                        </a:spcAft>
                      </a:pPr>
                      <a:r>
                        <a:rPr lang="en-US" sz="1400" dirty="0">
                          <a:effectLst/>
                        </a:rPr>
                        <a:t>Student Group Type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400" dirty="0">
                          <a:effectLst/>
                        </a:rPr>
                        <a:t>Student Count (number of students)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868306685"/>
                  </a:ext>
                </a:extLst>
              </a:tr>
              <a:tr h="429406">
                <a:tc>
                  <a:txBody>
                    <a:bodyPr/>
                    <a:lstStyle/>
                    <a:p>
                      <a:pPr marL="0" marR="0">
                        <a:spcBef>
                          <a:spcPts val="0"/>
                        </a:spcBef>
                        <a:spcAft>
                          <a:spcPts val="0"/>
                        </a:spcAft>
                      </a:pPr>
                      <a:r>
                        <a:rPr lang="en-US" sz="1400" dirty="0">
                          <a:effectLst/>
                        </a:rPr>
                        <a:t>American Indian/Alaska Native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a:effectLst/>
                        </a:rPr>
                        <a:t>Less than 10 (if any, summed under all masked values)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087356869"/>
                  </a:ext>
                </a:extLst>
              </a:tr>
              <a:tr h="429406">
                <a:tc>
                  <a:txBody>
                    <a:bodyPr/>
                    <a:lstStyle/>
                    <a:p>
                      <a:pPr marL="0" marR="0">
                        <a:spcBef>
                          <a:spcPts val="0"/>
                        </a:spcBef>
                        <a:spcAft>
                          <a:spcPts val="0"/>
                        </a:spcAft>
                      </a:pPr>
                      <a:r>
                        <a:rPr lang="en-US" sz="1400" dirty="0">
                          <a:effectLst/>
                        </a:rPr>
                        <a:t>Asian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55 of 381 students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566202752"/>
                  </a:ext>
                </a:extLst>
              </a:tr>
              <a:tr h="429406">
                <a:tc>
                  <a:txBody>
                    <a:bodyPr/>
                    <a:lstStyle/>
                    <a:p>
                      <a:pPr marL="0" marR="0">
                        <a:spcBef>
                          <a:spcPts val="0"/>
                        </a:spcBef>
                        <a:spcAft>
                          <a:spcPts val="0"/>
                        </a:spcAft>
                      </a:pPr>
                      <a:r>
                        <a:rPr lang="en-US" sz="1400">
                          <a:effectLst/>
                        </a:rPr>
                        <a:t>Black or African American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37 of 371 students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942993897"/>
                  </a:ext>
                </a:extLst>
              </a:tr>
              <a:tr h="429406">
                <a:tc>
                  <a:txBody>
                    <a:bodyPr/>
                    <a:lstStyle/>
                    <a:p>
                      <a:pPr marL="0" marR="0">
                        <a:spcBef>
                          <a:spcPts val="0"/>
                        </a:spcBef>
                        <a:spcAft>
                          <a:spcPts val="0"/>
                        </a:spcAft>
                      </a:pPr>
                      <a:r>
                        <a:rPr lang="en-US" sz="1400" dirty="0">
                          <a:effectLst/>
                        </a:rPr>
                        <a:t>Filipino</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31 of 222 students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383364933"/>
                  </a:ext>
                </a:extLst>
              </a:tr>
              <a:tr h="429406">
                <a:tc>
                  <a:txBody>
                    <a:bodyPr/>
                    <a:lstStyle/>
                    <a:p>
                      <a:pPr marL="0" marR="0">
                        <a:spcBef>
                          <a:spcPts val="0"/>
                        </a:spcBef>
                        <a:spcAft>
                          <a:spcPts val="0"/>
                        </a:spcAft>
                      </a:pPr>
                      <a:r>
                        <a:rPr lang="en-US" sz="1400" dirty="0">
                          <a:effectLst/>
                        </a:rPr>
                        <a:t>Hispanic</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503 of 4,465 students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66725898"/>
                  </a:ext>
                </a:extLst>
              </a:tr>
              <a:tr h="429406">
                <a:tc>
                  <a:txBody>
                    <a:bodyPr/>
                    <a:lstStyle/>
                    <a:p>
                      <a:pPr marL="0" marR="0">
                        <a:spcBef>
                          <a:spcPts val="0"/>
                        </a:spcBef>
                        <a:spcAft>
                          <a:spcPts val="0"/>
                        </a:spcAft>
                      </a:pPr>
                      <a:r>
                        <a:rPr lang="en-US" sz="1400" dirty="0">
                          <a:effectLst/>
                        </a:rPr>
                        <a:t>Pacific Islander or Hawaiian Native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Less than 10 (if any, summed under all masked values)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103132132"/>
                  </a:ext>
                </a:extLst>
              </a:tr>
              <a:tr h="429406">
                <a:tc>
                  <a:txBody>
                    <a:bodyPr/>
                    <a:lstStyle/>
                    <a:p>
                      <a:pPr marL="0" marR="0">
                        <a:spcBef>
                          <a:spcPts val="0"/>
                        </a:spcBef>
                        <a:spcAft>
                          <a:spcPts val="0"/>
                        </a:spcAft>
                      </a:pPr>
                      <a:r>
                        <a:rPr lang="en-US" sz="1400">
                          <a:effectLst/>
                        </a:rPr>
                        <a:t>White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420 of 2,880 students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194630673"/>
                  </a:ext>
                </a:extLst>
              </a:tr>
              <a:tr h="429406">
                <a:tc>
                  <a:txBody>
                    <a:bodyPr/>
                    <a:lstStyle/>
                    <a:p>
                      <a:pPr marL="0" marR="0">
                        <a:spcBef>
                          <a:spcPts val="0"/>
                        </a:spcBef>
                        <a:spcAft>
                          <a:spcPts val="0"/>
                        </a:spcAft>
                      </a:pPr>
                      <a:r>
                        <a:rPr lang="en-US" sz="1400">
                          <a:effectLst/>
                        </a:rPr>
                        <a:t>Two or More Races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67 of 453 students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999415496"/>
                  </a:ext>
                </a:extLst>
              </a:tr>
              <a:tr h="429406">
                <a:tc>
                  <a:txBody>
                    <a:bodyPr/>
                    <a:lstStyle/>
                    <a:p>
                      <a:pPr marL="0" marR="0">
                        <a:spcBef>
                          <a:spcPts val="0"/>
                        </a:spcBef>
                        <a:spcAft>
                          <a:spcPts val="0"/>
                        </a:spcAft>
                      </a:pPr>
                      <a:r>
                        <a:rPr lang="en-US" sz="1400">
                          <a:effectLst/>
                        </a:rPr>
                        <a:t>All Masked Values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spcBef>
                          <a:spcPts val="0"/>
                        </a:spcBef>
                        <a:spcAft>
                          <a:spcPts val="0"/>
                        </a:spcAft>
                      </a:pPr>
                      <a:r>
                        <a:rPr lang="en-US" sz="1400" dirty="0">
                          <a:effectLst/>
                        </a:rPr>
                        <a:t>10 of 208 students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589450034"/>
                  </a:ext>
                </a:extLst>
              </a:tr>
            </a:tbl>
          </a:graphicData>
        </a:graphic>
      </p:graphicFrame>
    </p:spTree>
    <p:extLst>
      <p:ext uri="{BB962C8B-B14F-4D97-AF65-F5344CB8AC3E}">
        <p14:creationId xmlns:p14="http://schemas.microsoft.com/office/powerpoint/2010/main" val="2051417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E97ECC9-5B07-9785-08AA-4866DA703794}"/>
              </a:ext>
            </a:extLst>
          </p:cNvPr>
          <p:cNvGraphicFramePr>
            <a:graphicFrameLocks noGrp="1"/>
          </p:cNvGraphicFramePr>
          <p:nvPr>
            <p:ph idx="1"/>
            <p:extLst>
              <p:ext uri="{D42A27DB-BD31-4B8C-83A1-F6EECF244321}">
                <p14:modId xmlns:p14="http://schemas.microsoft.com/office/powerpoint/2010/main" val="3260916130"/>
              </p:ext>
            </p:extLst>
          </p:nvPr>
        </p:nvGraphicFramePr>
        <p:xfrm>
          <a:off x="596348" y="1804085"/>
          <a:ext cx="7919002" cy="484753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E2C3A7CA-92C9-FE6F-1A96-899CBD23115D}"/>
              </a:ext>
            </a:extLst>
          </p:cNvPr>
          <p:cNvSpPr>
            <a:spLocks noGrp="1"/>
          </p:cNvSpPr>
          <p:nvPr>
            <p:ph type="title"/>
          </p:nvPr>
        </p:nvSpPr>
        <p:spPr>
          <a:xfrm>
            <a:off x="424070" y="365127"/>
            <a:ext cx="8256104" cy="652016"/>
          </a:xfrm>
        </p:spPr>
        <p:txBody>
          <a:bodyPr>
            <a:noAutofit/>
          </a:bodyPr>
          <a:lstStyle/>
          <a:p>
            <a:pPr algn="ctr"/>
            <a:br>
              <a:rPr lang="en-US" sz="3200" dirty="0"/>
            </a:br>
            <a:br>
              <a:rPr lang="en-US" sz="3200" dirty="0"/>
            </a:br>
            <a:r>
              <a:rPr lang="en-US" sz="3200" dirty="0"/>
              <a:t>Student Success Metrics by Race/Ethnicity (cont.)</a:t>
            </a:r>
            <a:br>
              <a:rPr lang="en-US" sz="3200" dirty="0"/>
            </a:br>
            <a:r>
              <a:rPr lang="en-US" sz="2800" i="1" dirty="0">
                <a:solidFill>
                  <a:schemeClr val="accent5">
                    <a:lumMod val="75000"/>
                  </a:schemeClr>
                </a:solidFill>
              </a:rPr>
              <a:t>Average No. of Units Accumulated by </a:t>
            </a:r>
            <a:br>
              <a:rPr lang="en-US" sz="2800" i="1" dirty="0">
                <a:solidFill>
                  <a:schemeClr val="accent5">
                    <a:lumMod val="75000"/>
                  </a:schemeClr>
                </a:solidFill>
              </a:rPr>
            </a:br>
            <a:r>
              <a:rPr lang="en-US" sz="2800" i="1" dirty="0">
                <a:solidFill>
                  <a:schemeClr val="accent5">
                    <a:lumMod val="75000"/>
                  </a:schemeClr>
                </a:solidFill>
              </a:rPr>
              <a:t>All First Time Associate Degree Earners</a:t>
            </a:r>
            <a:endParaRPr lang="en-US" sz="3200" dirty="0"/>
          </a:p>
        </p:txBody>
      </p:sp>
    </p:spTree>
    <p:extLst>
      <p:ext uri="{BB962C8B-B14F-4D97-AF65-F5344CB8AC3E}">
        <p14:creationId xmlns:p14="http://schemas.microsoft.com/office/powerpoint/2010/main" val="1166425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AA432B1-B52D-3298-424B-EC7248E0294C}"/>
              </a:ext>
            </a:extLst>
          </p:cNvPr>
          <p:cNvGraphicFramePr>
            <a:graphicFrameLocks noGrp="1"/>
          </p:cNvGraphicFramePr>
          <p:nvPr>
            <p:ph idx="1"/>
            <p:extLst>
              <p:ext uri="{D42A27DB-BD31-4B8C-83A1-F6EECF244321}">
                <p14:modId xmlns:p14="http://schemas.microsoft.com/office/powerpoint/2010/main" val="1870751081"/>
              </p:ext>
            </p:extLst>
          </p:nvPr>
        </p:nvGraphicFramePr>
        <p:xfrm>
          <a:off x="675860" y="1709530"/>
          <a:ext cx="7839489" cy="494209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2">
            <a:extLst>
              <a:ext uri="{FF2B5EF4-FFF2-40B4-BE49-F238E27FC236}">
                <a16:creationId xmlns:a16="http://schemas.microsoft.com/office/drawing/2014/main" id="{EC00ACE7-4211-E5E2-D061-BEAC0F966980}"/>
              </a:ext>
            </a:extLst>
          </p:cNvPr>
          <p:cNvSpPr>
            <a:spLocks noGrp="1"/>
          </p:cNvSpPr>
          <p:nvPr>
            <p:ph type="title"/>
          </p:nvPr>
        </p:nvSpPr>
        <p:spPr>
          <a:xfrm>
            <a:off x="450573" y="365127"/>
            <a:ext cx="8282609" cy="652016"/>
          </a:xfrm>
        </p:spPr>
        <p:txBody>
          <a:bodyPr>
            <a:noAutofit/>
          </a:bodyPr>
          <a:lstStyle/>
          <a:p>
            <a:pPr algn="ctr"/>
            <a:br>
              <a:rPr lang="en-US" sz="3200" dirty="0"/>
            </a:br>
            <a:br>
              <a:rPr lang="en-US" sz="3200" dirty="0"/>
            </a:br>
            <a:r>
              <a:rPr lang="en-US" sz="3200" dirty="0"/>
              <a:t>Student Success Metrics by Race/Ethnicity (cont.)</a:t>
            </a:r>
            <a:br>
              <a:rPr lang="en-US" sz="3200" dirty="0"/>
            </a:br>
            <a:r>
              <a:rPr lang="en-US" sz="2800" i="1" dirty="0">
                <a:solidFill>
                  <a:schemeClr val="accent5">
                    <a:lumMod val="75000"/>
                  </a:schemeClr>
                </a:solidFill>
              </a:rPr>
              <a:t>Average No. of Units Accumulated by All First Time Earners of Associate Degrees for Transfer</a:t>
            </a:r>
            <a:br>
              <a:rPr lang="en-US" sz="2800" i="1" dirty="0">
                <a:solidFill>
                  <a:schemeClr val="accent5">
                    <a:lumMod val="75000"/>
                  </a:schemeClr>
                </a:solidFill>
              </a:rPr>
            </a:br>
            <a:endParaRPr lang="en-US" sz="2800" dirty="0"/>
          </a:p>
        </p:txBody>
      </p:sp>
      <p:cxnSp>
        <p:nvCxnSpPr>
          <p:cNvPr id="5" name="Straight Connector 4">
            <a:extLst>
              <a:ext uri="{FF2B5EF4-FFF2-40B4-BE49-F238E27FC236}">
                <a16:creationId xmlns:a16="http://schemas.microsoft.com/office/drawing/2014/main" id="{373036C6-EEB4-B2AC-F3CF-89F7FF240B5D}"/>
              </a:ext>
            </a:extLst>
          </p:cNvPr>
          <p:cNvCxnSpPr/>
          <p:nvPr/>
        </p:nvCxnSpPr>
        <p:spPr>
          <a:xfrm>
            <a:off x="1708030" y="3657600"/>
            <a:ext cx="66595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576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A1E320B-55F8-5517-29AE-7677D104436A}"/>
              </a:ext>
            </a:extLst>
          </p:cNvPr>
          <p:cNvGraphicFramePr>
            <a:graphicFrameLocks noGrp="1"/>
          </p:cNvGraphicFramePr>
          <p:nvPr>
            <p:ph idx="1"/>
            <p:extLst>
              <p:ext uri="{D42A27DB-BD31-4B8C-83A1-F6EECF244321}">
                <p14:modId xmlns:p14="http://schemas.microsoft.com/office/powerpoint/2010/main" val="13658768"/>
              </p:ext>
            </p:extLst>
          </p:nvPr>
        </p:nvGraphicFramePr>
        <p:xfrm>
          <a:off x="715616" y="1855304"/>
          <a:ext cx="7799733" cy="479632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8FDEF58-F067-CFB7-A040-ED930A54FBAA}"/>
              </a:ext>
            </a:extLst>
          </p:cNvPr>
          <p:cNvSpPr>
            <a:spLocks noGrp="1"/>
          </p:cNvSpPr>
          <p:nvPr>
            <p:ph type="title"/>
          </p:nvPr>
        </p:nvSpPr>
        <p:spPr>
          <a:xfrm>
            <a:off x="397565" y="365126"/>
            <a:ext cx="8322365" cy="1370909"/>
          </a:xfrm>
        </p:spPr>
        <p:txBody>
          <a:bodyPr>
            <a:noAutofit/>
          </a:bodyPr>
          <a:lstStyle/>
          <a:p>
            <a:pPr algn="ctr"/>
            <a:br>
              <a:rPr lang="en-US" sz="3200" dirty="0"/>
            </a:br>
            <a:r>
              <a:rPr lang="en-US" sz="3200" dirty="0"/>
              <a:t>Student Success Metrics by Race/Ethnicity (cont.)</a:t>
            </a:r>
            <a:br>
              <a:rPr lang="en-US" sz="3200" dirty="0"/>
            </a:br>
            <a:r>
              <a:rPr lang="en-US" sz="2800" i="1" dirty="0">
                <a:solidFill>
                  <a:schemeClr val="accent5">
                    <a:lumMod val="75000"/>
                  </a:schemeClr>
                </a:solidFill>
              </a:rPr>
              <a:t>Percentage of non-transfer students who were unemployed and became employed after exiting college</a:t>
            </a:r>
            <a:br>
              <a:rPr lang="en-US" sz="2800" i="1" dirty="0">
                <a:solidFill>
                  <a:schemeClr val="accent5">
                    <a:lumMod val="75000"/>
                  </a:schemeClr>
                </a:solidFill>
              </a:rPr>
            </a:br>
            <a:endParaRPr lang="en-US" sz="2800" dirty="0"/>
          </a:p>
        </p:txBody>
      </p:sp>
    </p:spTree>
    <p:extLst>
      <p:ext uri="{BB962C8B-B14F-4D97-AF65-F5344CB8AC3E}">
        <p14:creationId xmlns:p14="http://schemas.microsoft.com/office/powerpoint/2010/main" val="2391214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13A02FB1-4808-4344-BE78-C67CB8B7FE72}"/>
              </a:ext>
            </a:extLst>
          </p:cNvPr>
          <p:cNvGraphicFramePr>
            <a:graphicFrameLocks noGrp="1"/>
          </p:cNvGraphicFramePr>
          <p:nvPr>
            <p:ph idx="1"/>
            <p:extLst>
              <p:ext uri="{D42A27DB-BD31-4B8C-83A1-F6EECF244321}">
                <p14:modId xmlns:p14="http://schemas.microsoft.com/office/powerpoint/2010/main" val="3476270539"/>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8D9045F-513C-3BD8-C315-9198E61BA916}"/>
              </a:ext>
            </a:extLst>
          </p:cNvPr>
          <p:cNvSpPr>
            <a:spLocks noGrp="1"/>
          </p:cNvSpPr>
          <p:nvPr>
            <p:ph type="title"/>
          </p:nvPr>
        </p:nvSpPr>
        <p:spPr>
          <a:xfrm>
            <a:off x="490329" y="365125"/>
            <a:ext cx="8242853" cy="963613"/>
          </a:xfrm>
        </p:spPr>
        <p:txBody>
          <a:bodyPr>
            <a:noAutofit/>
          </a:bodyPr>
          <a:lstStyle/>
          <a:p>
            <a:pPr algn="ctr"/>
            <a:br>
              <a:rPr lang="en-US" sz="3200" dirty="0"/>
            </a:br>
            <a:r>
              <a:rPr lang="en-US" sz="3200" dirty="0"/>
              <a:t>Student Success Metrics by Race/Ethnicity (cont.)</a:t>
            </a:r>
            <a:br>
              <a:rPr lang="en-US" sz="3200" dirty="0"/>
            </a:br>
            <a:r>
              <a:rPr lang="en-US" sz="2800" i="1" dirty="0">
                <a:solidFill>
                  <a:schemeClr val="accent5">
                    <a:lumMod val="75000"/>
                  </a:schemeClr>
                </a:solidFill>
              </a:rPr>
              <a:t>Median Annual Earnings After Exiting the College</a:t>
            </a:r>
            <a:br>
              <a:rPr lang="en-US" sz="3200" i="1" dirty="0">
                <a:solidFill>
                  <a:schemeClr val="accent5">
                    <a:lumMod val="75000"/>
                  </a:schemeClr>
                </a:solidFill>
              </a:rPr>
            </a:br>
            <a:endParaRPr lang="en-US" sz="3200" dirty="0"/>
          </a:p>
        </p:txBody>
      </p:sp>
      <p:cxnSp>
        <p:nvCxnSpPr>
          <p:cNvPr id="2" name="Straight Connector 1">
            <a:extLst>
              <a:ext uri="{FF2B5EF4-FFF2-40B4-BE49-F238E27FC236}">
                <a16:creationId xmlns:a16="http://schemas.microsoft.com/office/drawing/2014/main" id="{136AF3FB-3C33-9FE9-11D4-D4C7C93307A1}"/>
              </a:ext>
            </a:extLst>
          </p:cNvPr>
          <p:cNvCxnSpPr>
            <a:cxnSpLocks/>
          </p:cNvCxnSpPr>
          <p:nvPr/>
        </p:nvCxnSpPr>
        <p:spPr>
          <a:xfrm>
            <a:off x="2035837" y="3295290"/>
            <a:ext cx="629727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B685C47-7D43-035B-AFF0-6A871C4D6BAC}"/>
              </a:ext>
            </a:extLst>
          </p:cNvPr>
          <p:cNvSpPr txBox="1"/>
          <p:nvPr/>
        </p:nvSpPr>
        <p:spPr>
          <a:xfrm>
            <a:off x="8333107" y="3071002"/>
            <a:ext cx="829073" cy="461665"/>
          </a:xfrm>
          <a:prstGeom prst="rect">
            <a:avLst/>
          </a:prstGeom>
          <a:noFill/>
        </p:spPr>
        <p:txBody>
          <a:bodyPr wrap="none" rtlCol="0">
            <a:spAutoFit/>
          </a:bodyPr>
          <a:lstStyle/>
          <a:p>
            <a:r>
              <a:rPr lang="en-US" sz="1200" dirty="0"/>
              <a:t>Minimum </a:t>
            </a:r>
          </a:p>
          <a:p>
            <a:r>
              <a:rPr lang="en-US" sz="1200" dirty="0"/>
              <a:t>Wage</a:t>
            </a:r>
          </a:p>
        </p:txBody>
      </p:sp>
    </p:spTree>
    <p:extLst>
      <p:ext uri="{BB962C8B-B14F-4D97-AF65-F5344CB8AC3E}">
        <p14:creationId xmlns:p14="http://schemas.microsoft.com/office/powerpoint/2010/main" val="1947907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400" kern="1200">
                <a:solidFill>
                  <a:srgbClr val="FFFFFF"/>
                </a:solidFill>
                <a:latin typeface="+mj-lt"/>
                <a:ea typeface="+mj-ea"/>
                <a:cs typeface="+mj-cs"/>
              </a:rPr>
              <a:t>College Survey Results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753503"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b="1" dirty="0">
                <a:solidFill>
                  <a:srgbClr val="C00000"/>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3242414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C8EB67-5DB9-D84B-8DD8-4B4D64E88C05}"/>
              </a:ext>
            </a:extLst>
          </p:cNvPr>
          <p:cNvSpPr>
            <a:spLocks noGrp="1"/>
          </p:cNvSpPr>
          <p:nvPr>
            <p:ph type="title"/>
          </p:nvPr>
        </p:nvSpPr>
        <p:spPr/>
        <p:txBody>
          <a:bodyPr/>
          <a:lstStyle/>
          <a:p>
            <a:r>
              <a:rPr lang="en-US" dirty="0"/>
              <a:t>Respondent Profile</a:t>
            </a:r>
          </a:p>
        </p:txBody>
      </p:sp>
      <p:graphicFrame>
        <p:nvGraphicFramePr>
          <p:cNvPr id="4" name="Content Placeholder 3">
            <a:extLst>
              <a:ext uri="{FF2B5EF4-FFF2-40B4-BE49-F238E27FC236}">
                <a16:creationId xmlns:a16="http://schemas.microsoft.com/office/drawing/2014/main" id="{70652BC5-0AFA-8543-B40E-C02C47862877}"/>
              </a:ext>
            </a:extLst>
          </p:cNvPr>
          <p:cNvGraphicFramePr>
            <a:graphicFrameLocks noGrp="1"/>
          </p:cNvGraphicFramePr>
          <p:nvPr>
            <p:ph sz="half" idx="4294967295"/>
            <p:extLst>
              <p:ext uri="{D42A27DB-BD31-4B8C-83A1-F6EECF244321}">
                <p14:modId xmlns:p14="http://schemas.microsoft.com/office/powerpoint/2010/main" val="3592590524"/>
              </p:ext>
            </p:extLst>
          </p:nvPr>
        </p:nvGraphicFramePr>
        <p:xfrm>
          <a:off x="244475" y="1201738"/>
          <a:ext cx="4270375" cy="53800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12">
            <a:extLst>
              <a:ext uri="{FF2B5EF4-FFF2-40B4-BE49-F238E27FC236}">
                <a16:creationId xmlns:a16="http://schemas.microsoft.com/office/drawing/2014/main" id="{00000000-0008-0000-2E00-000002000000}"/>
              </a:ext>
            </a:extLst>
          </p:cNvPr>
          <p:cNvGraphicFramePr>
            <a:graphicFrameLocks noGrp="1"/>
          </p:cNvGraphicFramePr>
          <p:nvPr>
            <p:ph sz="half" idx="2"/>
            <p:extLst>
              <p:ext uri="{D42A27DB-BD31-4B8C-83A1-F6EECF244321}">
                <p14:modId xmlns:p14="http://schemas.microsoft.com/office/powerpoint/2010/main" val="3525212501"/>
              </p:ext>
            </p:extLst>
          </p:nvPr>
        </p:nvGraphicFramePr>
        <p:xfrm>
          <a:off x="4629150" y="1201738"/>
          <a:ext cx="4270375" cy="53800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02893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4692FE-5799-D144-8647-4876295C70C2}"/>
              </a:ext>
            </a:extLst>
          </p:cNvPr>
          <p:cNvSpPr>
            <a:spLocks noGrp="1"/>
          </p:cNvSpPr>
          <p:nvPr>
            <p:ph type="title"/>
          </p:nvPr>
        </p:nvSpPr>
        <p:spPr>
          <a:xfrm>
            <a:off x="628650" y="214491"/>
            <a:ext cx="7886700" cy="1017143"/>
          </a:xfrm>
        </p:spPr>
        <p:txBody>
          <a:bodyPr>
            <a:normAutofit/>
          </a:bodyPr>
          <a:lstStyle/>
          <a:p>
            <a:r>
              <a:rPr lang="en-US" dirty="0"/>
              <a:t>Taking More Classes</a:t>
            </a:r>
          </a:p>
        </p:txBody>
      </p:sp>
      <p:graphicFrame>
        <p:nvGraphicFramePr>
          <p:cNvPr id="4" name="Content Placeholder 3">
            <a:extLst>
              <a:ext uri="{FF2B5EF4-FFF2-40B4-BE49-F238E27FC236}">
                <a16:creationId xmlns:a16="http://schemas.microsoft.com/office/drawing/2014/main" id="{A93DC68C-4EA1-C14E-B0E0-E505F240893F}"/>
              </a:ext>
            </a:extLst>
          </p:cNvPr>
          <p:cNvGraphicFramePr>
            <a:graphicFrameLocks noGrp="1"/>
          </p:cNvGraphicFramePr>
          <p:nvPr>
            <p:ph idx="1"/>
            <p:extLst>
              <p:ext uri="{D42A27DB-BD31-4B8C-83A1-F6EECF244321}">
                <p14:modId xmlns:p14="http://schemas.microsoft.com/office/powerpoint/2010/main" val="3046593414"/>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5827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AAA4F45-A83B-FE02-07B7-6EB5D1470262}"/>
              </a:ext>
            </a:extLst>
          </p:cNvPr>
          <p:cNvSpPr>
            <a:spLocks noGrp="1"/>
          </p:cNvSpPr>
          <p:nvPr>
            <p:ph type="title"/>
          </p:nvPr>
        </p:nvSpPr>
        <p:spPr>
          <a:xfrm>
            <a:off x="628650" y="214491"/>
            <a:ext cx="7886700" cy="1017143"/>
          </a:xfrm>
        </p:spPr>
        <p:txBody>
          <a:bodyPr>
            <a:noAutofit/>
          </a:bodyPr>
          <a:lstStyle/>
          <a:p>
            <a:r>
              <a:rPr lang="en-US" sz="2400" dirty="0"/>
              <a:t>CHC: Please indicate the degree to which you agree or disagree with each of the following statements:</a:t>
            </a:r>
          </a:p>
        </p:txBody>
      </p:sp>
      <p:graphicFrame>
        <p:nvGraphicFramePr>
          <p:cNvPr id="4" name="Content Placeholder 3">
            <a:extLst>
              <a:ext uri="{FF2B5EF4-FFF2-40B4-BE49-F238E27FC236}">
                <a16:creationId xmlns:a16="http://schemas.microsoft.com/office/drawing/2014/main" id="{136AD393-00F4-4B4F-8D0D-3B1364B4786F}"/>
              </a:ext>
            </a:extLst>
          </p:cNvPr>
          <p:cNvGraphicFramePr>
            <a:graphicFrameLocks noGrp="1"/>
          </p:cNvGraphicFramePr>
          <p:nvPr>
            <p:ph idx="1"/>
            <p:extLst>
              <p:ext uri="{D42A27DB-BD31-4B8C-83A1-F6EECF244321}">
                <p14:modId xmlns:p14="http://schemas.microsoft.com/office/powerpoint/2010/main" val="253048024"/>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02253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AAA4F45-A83B-FE02-07B7-6EB5D1470262}"/>
              </a:ext>
            </a:extLst>
          </p:cNvPr>
          <p:cNvSpPr>
            <a:spLocks noGrp="1"/>
          </p:cNvSpPr>
          <p:nvPr>
            <p:ph type="title"/>
          </p:nvPr>
        </p:nvSpPr>
        <p:spPr>
          <a:xfrm>
            <a:off x="628650" y="214491"/>
            <a:ext cx="7886700" cy="1017143"/>
          </a:xfrm>
        </p:spPr>
        <p:txBody>
          <a:bodyPr>
            <a:noAutofit/>
          </a:bodyPr>
          <a:lstStyle/>
          <a:p>
            <a:pPr algn="ctr">
              <a:defRPr sz="1440" b="0" i="0" u="none" strike="noStrike" kern="1200" baseline="0">
                <a:solidFill>
                  <a:prstClr val="black"/>
                </a:solidFill>
                <a:latin typeface="+mn-lt"/>
                <a:ea typeface="+mn-ea"/>
                <a:cs typeface="+mn-cs"/>
              </a:defRPr>
            </a:pPr>
            <a:r>
              <a:rPr lang="en-US" sz="2000" dirty="0">
                <a:solidFill>
                  <a:prstClr val="black"/>
                </a:solidFill>
              </a:rPr>
              <a:t>CHC: Please select which of the following supports would be beneficial to you as a supplement to your Math course(s): (Check all that apply.)</a:t>
            </a:r>
          </a:p>
        </p:txBody>
      </p:sp>
      <p:graphicFrame>
        <p:nvGraphicFramePr>
          <p:cNvPr id="5" name="Content Placeholder 4">
            <a:extLst>
              <a:ext uri="{FF2B5EF4-FFF2-40B4-BE49-F238E27FC236}">
                <a16:creationId xmlns:a16="http://schemas.microsoft.com/office/drawing/2014/main" id="{00000000-0008-0000-1300-000002000000}"/>
              </a:ext>
            </a:extLst>
          </p:cNvPr>
          <p:cNvGraphicFramePr>
            <a:graphicFrameLocks noGrp="1"/>
          </p:cNvGraphicFramePr>
          <p:nvPr>
            <p:ph idx="1"/>
            <p:extLst>
              <p:ext uri="{D42A27DB-BD31-4B8C-83A1-F6EECF244321}">
                <p14:modId xmlns:p14="http://schemas.microsoft.com/office/powerpoint/2010/main" val="2235221361"/>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9872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3400" kern="1200">
                <a:solidFill>
                  <a:srgbClr val="FFFFFF"/>
                </a:solidFill>
                <a:latin typeface="+mj-lt"/>
                <a:ea typeface="+mj-ea"/>
                <a:cs typeface="+mj-cs"/>
              </a:rPr>
              <a:t>Introduction</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806511" cy="5585619"/>
          </a:xfrm>
        </p:spPr>
        <p:txBody>
          <a:bodyPr vert="horz" lIns="91440" tIns="45720" rIns="91440" bIns="45720" rtlCol="0" anchor="ctr">
            <a:normAutofit/>
          </a:bodyPr>
          <a:lstStyle/>
          <a:p>
            <a:pPr indent="-228600">
              <a:buFont typeface="Arial" panose="020B0604020202020204" pitchFamily="34" charset="0"/>
              <a:buChar char="•"/>
            </a:pPr>
            <a:r>
              <a:rPr lang="en-US" sz="1800" b="1" dirty="0">
                <a:solidFill>
                  <a:srgbClr val="C00000"/>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4092814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AAA4F45-A83B-FE02-07B7-6EB5D1470262}"/>
              </a:ext>
            </a:extLst>
          </p:cNvPr>
          <p:cNvSpPr>
            <a:spLocks noGrp="1"/>
          </p:cNvSpPr>
          <p:nvPr>
            <p:ph type="title"/>
          </p:nvPr>
        </p:nvSpPr>
        <p:spPr>
          <a:xfrm>
            <a:off x="628650" y="214491"/>
            <a:ext cx="7886700" cy="1017143"/>
          </a:xfrm>
        </p:spPr>
        <p:txBody>
          <a:bodyPr>
            <a:noAutofit/>
          </a:bodyPr>
          <a:lstStyle/>
          <a:p>
            <a:pPr algn="ctr">
              <a:defRPr sz="1680" b="0" i="0" u="none" strike="noStrike" kern="1200" baseline="0">
                <a:solidFill>
                  <a:prstClr val="black"/>
                </a:solidFill>
                <a:latin typeface="+mn-lt"/>
                <a:ea typeface="+mn-ea"/>
                <a:cs typeface="+mn-cs"/>
              </a:defRPr>
            </a:pPr>
            <a:r>
              <a:rPr lang="en-US" sz="2000" dirty="0">
                <a:solidFill>
                  <a:prstClr val="black"/>
                </a:solidFill>
              </a:rPr>
              <a:t>CHC: Please select which of the following supports would be beneficial to you as a supplement to your English course(s): (Check all that apply.)</a:t>
            </a:r>
          </a:p>
        </p:txBody>
      </p:sp>
      <p:graphicFrame>
        <p:nvGraphicFramePr>
          <p:cNvPr id="4" name="Content Placeholder 3">
            <a:extLst>
              <a:ext uri="{FF2B5EF4-FFF2-40B4-BE49-F238E27FC236}">
                <a16:creationId xmlns:a16="http://schemas.microsoft.com/office/drawing/2014/main" id="{72716454-17E3-C34B-A8B4-2D5DDCF06205}"/>
              </a:ext>
            </a:extLst>
          </p:cNvPr>
          <p:cNvGraphicFramePr>
            <a:graphicFrameLocks noGrp="1"/>
          </p:cNvGraphicFramePr>
          <p:nvPr>
            <p:ph idx="1"/>
            <p:extLst>
              <p:ext uri="{D42A27DB-BD31-4B8C-83A1-F6EECF244321}">
                <p14:modId xmlns:p14="http://schemas.microsoft.com/office/powerpoint/2010/main" val="2892698080"/>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1006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AAE07-CF34-22C9-E05B-94DFF36AF127}"/>
              </a:ext>
            </a:extLst>
          </p:cNvPr>
          <p:cNvSpPr>
            <a:spLocks noGrp="1"/>
          </p:cNvSpPr>
          <p:nvPr>
            <p:ph type="title"/>
          </p:nvPr>
        </p:nvSpPr>
        <p:spPr>
          <a:xfrm>
            <a:off x="628650" y="214491"/>
            <a:ext cx="7886700" cy="1017143"/>
          </a:xfrm>
        </p:spPr>
        <p:txBody>
          <a:bodyPr>
            <a:noAutofit/>
          </a:bodyPr>
          <a:lstStyle/>
          <a:p>
            <a:pPr algn="ctr">
              <a:defRPr sz="1440" b="0" i="0" u="none" strike="noStrike" kern="1200" spc="0" baseline="0">
                <a:solidFill>
                  <a:prstClr val="black"/>
                </a:solidFill>
                <a:latin typeface="+mn-lt"/>
                <a:ea typeface="+mn-ea"/>
                <a:cs typeface="+mn-cs"/>
              </a:defRPr>
            </a:pPr>
            <a:r>
              <a:rPr lang="en-US" sz="2000" dirty="0">
                <a:solidFill>
                  <a:prstClr val="black"/>
                </a:solidFill>
              </a:rPr>
              <a:t>CHC: How would you rate the following regarding online teaching? </a:t>
            </a:r>
            <a:r>
              <a:rPr lang="en-US" sz="1800" i="1" dirty="0">
                <a:solidFill>
                  <a:prstClr val="black"/>
                </a:solidFill>
              </a:rPr>
              <a:t>n=29</a:t>
            </a:r>
            <a:endParaRPr lang="en-US" sz="2000" i="1" dirty="0">
              <a:solidFill>
                <a:prstClr val="black"/>
              </a:solidFill>
            </a:endParaRPr>
          </a:p>
        </p:txBody>
      </p:sp>
      <p:graphicFrame>
        <p:nvGraphicFramePr>
          <p:cNvPr id="6" name="Content Placeholder 5">
            <a:extLst>
              <a:ext uri="{FF2B5EF4-FFF2-40B4-BE49-F238E27FC236}">
                <a16:creationId xmlns:a16="http://schemas.microsoft.com/office/drawing/2014/main" id="{00000000-0008-0000-2000-000003000000}"/>
              </a:ext>
            </a:extLst>
          </p:cNvPr>
          <p:cNvGraphicFramePr>
            <a:graphicFrameLocks noGrp="1"/>
          </p:cNvGraphicFramePr>
          <p:nvPr>
            <p:ph idx="1"/>
            <p:extLst>
              <p:ext uri="{D42A27DB-BD31-4B8C-83A1-F6EECF244321}">
                <p14:modId xmlns:p14="http://schemas.microsoft.com/office/powerpoint/2010/main" val="3732234971"/>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55390856"/>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9B98-D99A-1718-9D77-DA509BE81D6D}"/>
              </a:ext>
            </a:extLst>
          </p:cNvPr>
          <p:cNvSpPr>
            <a:spLocks noGrp="1"/>
          </p:cNvSpPr>
          <p:nvPr>
            <p:ph type="title"/>
          </p:nvPr>
        </p:nvSpPr>
        <p:spPr>
          <a:xfrm>
            <a:off x="628650" y="214491"/>
            <a:ext cx="7886700" cy="1017143"/>
          </a:xfrm>
        </p:spPr>
        <p:txBody>
          <a:bodyPr/>
          <a:lstStyle/>
          <a:p>
            <a:r>
              <a:rPr lang="en-US" dirty="0"/>
              <a:t>Faculty &amp; Classified Staff </a:t>
            </a:r>
          </a:p>
        </p:txBody>
      </p:sp>
      <p:graphicFrame>
        <p:nvGraphicFramePr>
          <p:cNvPr id="4" name="Content Placeholder 3">
            <a:extLst>
              <a:ext uri="{FF2B5EF4-FFF2-40B4-BE49-F238E27FC236}">
                <a16:creationId xmlns:a16="http://schemas.microsoft.com/office/drawing/2014/main" id="{EA481AAB-000C-A266-0D45-51EA77AF524C}"/>
              </a:ext>
            </a:extLst>
          </p:cNvPr>
          <p:cNvGraphicFramePr>
            <a:graphicFrameLocks noGrp="1"/>
          </p:cNvGraphicFramePr>
          <p:nvPr>
            <p:ph idx="1"/>
            <p:extLst>
              <p:ext uri="{D42A27DB-BD31-4B8C-83A1-F6EECF244321}">
                <p14:modId xmlns:p14="http://schemas.microsoft.com/office/powerpoint/2010/main" val="2037444926"/>
              </p:ext>
            </p:extLst>
          </p:nvPr>
        </p:nvGraphicFramePr>
        <p:xfrm>
          <a:off x="752220" y="1231633"/>
          <a:ext cx="7886700" cy="50388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7717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226B-A401-14D7-D006-219726482FC3}"/>
              </a:ext>
            </a:extLst>
          </p:cNvPr>
          <p:cNvSpPr>
            <a:spLocks noGrp="1"/>
          </p:cNvSpPr>
          <p:nvPr>
            <p:ph type="title"/>
          </p:nvPr>
        </p:nvSpPr>
        <p:spPr>
          <a:xfrm>
            <a:off x="628650" y="214491"/>
            <a:ext cx="7886700" cy="1017143"/>
          </a:xfrm>
        </p:spPr>
        <p:txBody>
          <a:bodyPr/>
          <a:lstStyle/>
          <a:p>
            <a:r>
              <a:rPr lang="en-US" dirty="0"/>
              <a:t>Faculty &amp; Classified Staff </a:t>
            </a:r>
          </a:p>
        </p:txBody>
      </p:sp>
      <p:graphicFrame>
        <p:nvGraphicFramePr>
          <p:cNvPr id="6" name="Content Placeholder 5">
            <a:extLst>
              <a:ext uri="{FF2B5EF4-FFF2-40B4-BE49-F238E27FC236}">
                <a16:creationId xmlns:a16="http://schemas.microsoft.com/office/drawing/2014/main" id="{00000000-0008-0000-2600-000003000000}"/>
              </a:ext>
            </a:extLst>
          </p:cNvPr>
          <p:cNvGraphicFramePr>
            <a:graphicFrameLocks noGrp="1"/>
          </p:cNvGraphicFramePr>
          <p:nvPr>
            <p:ph idx="1"/>
            <p:extLst>
              <p:ext uri="{D42A27DB-BD31-4B8C-83A1-F6EECF244321}">
                <p14:modId xmlns:p14="http://schemas.microsoft.com/office/powerpoint/2010/main" val="4250670847"/>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8142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73DC-0F85-9226-45C3-EFF3B1123E91}"/>
              </a:ext>
            </a:extLst>
          </p:cNvPr>
          <p:cNvSpPr>
            <a:spLocks noGrp="1"/>
          </p:cNvSpPr>
          <p:nvPr>
            <p:ph type="title"/>
          </p:nvPr>
        </p:nvSpPr>
        <p:spPr>
          <a:xfrm>
            <a:off x="628650" y="214491"/>
            <a:ext cx="7886700" cy="1017143"/>
          </a:xfrm>
        </p:spPr>
        <p:txBody>
          <a:bodyPr/>
          <a:lstStyle/>
          <a:p>
            <a:r>
              <a:rPr lang="en-US" dirty="0"/>
              <a:t>Technology Needs – </a:t>
            </a:r>
            <a:r>
              <a:rPr lang="en-US" sz="2400" dirty="0"/>
              <a:t>All Respondents</a:t>
            </a:r>
            <a:endParaRPr lang="en-US" dirty="0"/>
          </a:p>
        </p:txBody>
      </p:sp>
      <p:graphicFrame>
        <p:nvGraphicFramePr>
          <p:cNvPr id="4" name="Content Placeholder 3">
            <a:extLst>
              <a:ext uri="{FF2B5EF4-FFF2-40B4-BE49-F238E27FC236}">
                <a16:creationId xmlns:a16="http://schemas.microsoft.com/office/drawing/2014/main" id="{00000000-0008-0000-2300-000002000000}"/>
              </a:ext>
            </a:extLst>
          </p:cNvPr>
          <p:cNvGraphicFramePr>
            <a:graphicFrameLocks noGrp="1"/>
          </p:cNvGraphicFramePr>
          <p:nvPr>
            <p:ph idx="1"/>
            <p:extLst>
              <p:ext uri="{D42A27DB-BD31-4B8C-83A1-F6EECF244321}">
                <p14:modId xmlns:p14="http://schemas.microsoft.com/office/powerpoint/2010/main" val="3201750988"/>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62773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9E92-A0B3-DD41-DBFF-F020E0C53DDD}"/>
              </a:ext>
            </a:extLst>
          </p:cNvPr>
          <p:cNvSpPr>
            <a:spLocks noGrp="1"/>
          </p:cNvSpPr>
          <p:nvPr>
            <p:ph type="title"/>
          </p:nvPr>
        </p:nvSpPr>
        <p:spPr>
          <a:xfrm>
            <a:off x="628650" y="214491"/>
            <a:ext cx="7886700" cy="1017143"/>
          </a:xfrm>
        </p:spPr>
        <p:txBody>
          <a:bodyPr/>
          <a:lstStyle/>
          <a:p>
            <a:r>
              <a:rPr lang="en-US" dirty="0"/>
              <a:t>Greatest Strengths of the College</a:t>
            </a:r>
          </a:p>
        </p:txBody>
      </p:sp>
      <p:graphicFrame>
        <p:nvGraphicFramePr>
          <p:cNvPr id="4" name="Content Placeholder 3">
            <a:extLst>
              <a:ext uri="{FF2B5EF4-FFF2-40B4-BE49-F238E27FC236}">
                <a16:creationId xmlns:a16="http://schemas.microsoft.com/office/drawing/2014/main" id="{00000000-0008-0000-2600-000002000000}"/>
              </a:ext>
            </a:extLst>
          </p:cNvPr>
          <p:cNvGraphicFramePr>
            <a:graphicFrameLocks noGrp="1"/>
          </p:cNvGraphicFramePr>
          <p:nvPr>
            <p:ph idx="1"/>
            <p:extLst>
              <p:ext uri="{D42A27DB-BD31-4B8C-83A1-F6EECF244321}">
                <p14:modId xmlns:p14="http://schemas.microsoft.com/office/powerpoint/2010/main" val="3040444763"/>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50029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44C6C-6FA9-9B9C-A265-00D70C2D26F4}"/>
              </a:ext>
            </a:extLst>
          </p:cNvPr>
          <p:cNvSpPr>
            <a:spLocks noGrp="1"/>
          </p:cNvSpPr>
          <p:nvPr>
            <p:ph type="title"/>
          </p:nvPr>
        </p:nvSpPr>
        <p:spPr>
          <a:xfrm>
            <a:off x="628650" y="214491"/>
            <a:ext cx="7886700" cy="1017143"/>
          </a:xfrm>
        </p:spPr>
        <p:txBody>
          <a:bodyPr>
            <a:noAutofit/>
          </a:bodyPr>
          <a:lstStyle/>
          <a:p>
            <a:r>
              <a:rPr lang="en-US" sz="2800" dirty="0"/>
              <a:t>Greatest Strengths Related to Programs &amp; Services</a:t>
            </a:r>
          </a:p>
        </p:txBody>
      </p:sp>
      <p:graphicFrame>
        <p:nvGraphicFramePr>
          <p:cNvPr id="4" name="Content Placeholder 3">
            <a:extLst>
              <a:ext uri="{FF2B5EF4-FFF2-40B4-BE49-F238E27FC236}">
                <a16:creationId xmlns:a16="http://schemas.microsoft.com/office/drawing/2014/main" id="{7324AB23-3560-AB47-8434-D9E770918481}"/>
              </a:ext>
            </a:extLst>
          </p:cNvPr>
          <p:cNvGraphicFramePr>
            <a:graphicFrameLocks noGrp="1"/>
          </p:cNvGraphicFramePr>
          <p:nvPr>
            <p:ph idx="1"/>
            <p:extLst>
              <p:ext uri="{D42A27DB-BD31-4B8C-83A1-F6EECF244321}">
                <p14:modId xmlns:p14="http://schemas.microsoft.com/office/powerpoint/2010/main" val="1380861799"/>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7225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400" kern="1200">
                <a:solidFill>
                  <a:srgbClr val="FFFFFF"/>
                </a:solidFill>
                <a:latin typeface="+mj-lt"/>
                <a:ea typeface="+mj-ea"/>
                <a:cs typeface="+mj-cs"/>
              </a:rPr>
              <a:t>External Scan</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806511"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b="1" dirty="0">
                <a:solidFill>
                  <a:srgbClr val="C00000"/>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1516530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B04A938-1CAA-C343-903F-2AE0C51252AB}"/>
              </a:ext>
            </a:extLst>
          </p:cNvPr>
          <p:cNvGraphicFramePr>
            <a:graphicFrameLocks noGrp="1"/>
          </p:cNvGraphicFramePr>
          <p:nvPr>
            <p:ph idx="1"/>
            <p:extLst>
              <p:ext uri="{D42A27DB-BD31-4B8C-83A1-F6EECF244321}">
                <p14:modId xmlns:p14="http://schemas.microsoft.com/office/powerpoint/2010/main" val="616522749"/>
              </p:ext>
            </p:extLst>
          </p:nvPr>
        </p:nvGraphicFramePr>
        <p:xfrm>
          <a:off x="628650" y="1328738"/>
          <a:ext cx="7886700" cy="532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a:extLst>
              <a:ext uri="{FF2B5EF4-FFF2-40B4-BE49-F238E27FC236}">
                <a16:creationId xmlns:a16="http://schemas.microsoft.com/office/drawing/2014/main" id="{5A9CD481-31A4-2C44-8972-073F84940606}"/>
              </a:ext>
            </a:extLst>
          </p:cNvPr>
          <p:cNvSpPr>
            <a:spLocks noGrp="1"/>
          </p:cNvSpPr>
          <p:nvPr>
            <p:ph type="title"/>
          </p:nvPr>
        </p:nvSpPr>
        <p:spPr>
          <a:xfrm>
            <a:off x="628650" y="214491"/>
            <a:ext cx="7886700" cy="1017143"/>
          </a:xfrm>
        </p:spPr>
        <p:txBody>
          <a:bodyPr/>
          <a:lstStyle/>
          <a:p>
            <a:r>
              <a:rPr lang="en-US" dirty="0"/>
              <a:t>Service Area Population Growth</a:t>
            </a:r>
          </a:p>
        </p:txBody>
      </p:sp>
    </p:spTree>
    <p:extLst>
      <p:ext uri="{BB962C8B-B14F-4D97-AF65-F5344CB8AC3E}">
        <p14:creationId xmlns:p14="http://schemas.microsoft.com/office/powerpoint/2010/main" val="61501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9C76344-2C2C-774B-AF78-1A0F967B6CF0}"/>
              </a:ext>
            </a:extLst>
          </p:cNvPr>
          <p:cNvGraphicFramePr>
            <a:graphicFrameLocks noGrp="1"/>
          </p:cNvGraphicFramePr>
          <p:nvPr>
            <p:ph idx="1"/>
            <p:extLst>
              <p:ext uri="{D42A27DB-BD31-4B8C-83A1-F6EECF244321}">
                <p14:modId xmlns:p14="http://schemas.microsoft.com/office/powerpoint/2010/main" val="2518144300"/>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5"/>
          </a:graphicData>
        </a:graphic>
      </p:graphicFrame>
      <p:sp>
        <p:nvSpPr>
          <p:cNvPr id="5" name="Title 4">
            <a:extLst>
              <a:ext uri="{FF2B5EF4-FFF2-40B4-BE49-F238E27FC236}">
                <a16:creationId xmlns:a16="http://schemas.microsoft.com/office/drawing/2014/main" id="{192523EB-D73B-9845-9D53-3D5C28985BDC}"/>
              </a:ext>
            </a:extLst>
          </p:cNvPr>
          <p:cNvSpPr>
            <a:spLocks noGrp="1"/>
          </p:cNvSpPr>
          <p:nvPr>
            <p:ph type="title"/>
          </p:nvPr>
        </p:nvSpPr>
        <p:spPr>
          <a:xfrm>
            <a:off x="628650" y="214491"/>
            <a:ext cx="7886700" cy="1017143"/>
          </a:xfrm>
        </p:spPr>
        <p:txBody>
          <a:bodyPr>
            <a:normAutofit/>
          </a:bodyPr>
          <a:lstStyle/>
          <a:p>
            <a:r>
              <a:rPr lang="en-US" dirty="0"/>
              <a:t>County Age Profile</a:t>
            </a:r>
          </a:p>
        </p:txBody>
      </p:sp>
      <p:sp>
        <p:nvSpPr>
          <p:cNvPr id="11" name="Oval 10">
            <a:extLst>
              <a:ext uri="{FF2B5EF4-FFF2-40B4-BE49-F238E27FC236}">
                <a16:creationId xmlns:a16="http://schemas.microsoft.com/office/drawing/2014/main" id="{1837906D-91FC-4546-9EE4-4EB2C2AED60C}"/>
              </a:ext>
            </a:extLst>
          </p:cNvPr>
          <p:cNvSpPr/>
          <p:nvPr/>
        </p:nvSpPr>
        <p:spPr>
          <a:xfrm>
            <a:off x="3140972" y="3942384"/>
            <a:ext cx="546497" cy="517730"/>
          </a:xfrm>
          <a:prstGeom prst="ellipse">
            <a:avLst/>
          </a:prstGeom>
          <a:solidFill>
            <a:schemeClr val="accent5">
              <a:alpha val="20000"/>
            </a:schemeClr>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DB5BFEB1-8CC2-CD4E-A113-C7B636F4C228}"/>
              </a:ext>
            </a:extLst>
          </p:cNvPr>
          <p:cNvSpPr/>
          <p:nvPr/>
        </p:nvSpPr>
        <p:spPr>
          <a:xfrm>
            <a:off x="3639785" y="3937447"/>
            <a:ext cx="727387" cy="517730"/>
          </a:xfrm>
          <a:prstGeom prst="ellipse">
            <a:avLst/>
          </a:prstGeom>
          <a:solidFill>
            <a:schemeClr val="accent5">
              <a:alpha val="20000"/>
            </a:schemeClr>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29FEA1A1-C5E0-2E4F-9DD3-BDE5121128DD}"/>
              </a:ext>
            </a:extLst>
          </p:cNvPr>
          <p:cNvSpPr/>
          <p:nvPr/>
        </p:nvSpPr>
        <p:spPr>
          <a:xfrm>
            <a:off x="4240148" y="1786747"/>
            <a:ext cx="601146" cy="920602"/>
          </a:xfrm>
          <a:prstGeom prst="ellipse">
            <a:avLst/>
          </a:prstGeom>
          <a:solidFill>
            <a:schemeClr val="accent5">
              <a:alpha val="20000"/>
            </a:schemeClr>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68A17206-65BE-6A47-B6C1-777457F71E7C}"/>
              </a:ext>
            </a:extLst>
          </p:cNvPr>
          <p:cNvSpPr/>
          <p:nvPr/>
        </p:nvSpPr>
        <p:spPr>
          <a:xfrm>
            <a:off x="5428457" y="2527049"/>
            <a:ext cx="601146" cy="623527"/>
          </a:xfrm>
          <a:prstGeom prst="ellipse">
            <a:avLst/>
          </a:prstGeom>
          <a:solidFill>
            <a:schemeClr val="accent5">
              <a:alpha val="20000"/>
            </a:schemeClr>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E0D0B244-8D47-5149-8EBF-306160B29293}"/>
              </a:ext>
            </a:extLst>
          </p:cNvPr>
          <p:cNvSpPr/>
          <p:nvPr/>
        </p:nvSpPr>
        <p:spPr>
          <a:xfrm>
            <a:off x="3137583" y="5753103"/>
            <a:ext cx="546497" cy="634331"/>
          </a:xfrm>
          <a:prstGeom prst="rect">
            <a:avLst/>
          </a:prstGeom>
          <a:solidFill>
            <a:schemeClr val="accent5">
              <a:alpha val="23477"/>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FA8C67F5-D30A-B741-B3E5-9762BD2FA2F3}"/>
              </a:ext>
            </a:extLst>
          </p:cNvPr>
          <p:cNvSpPr/>
          <p:nvPr/>
        </p:nvSpPr>
        <p:spPr>
          <a:xfrm>
            <a:off x="3724750" y="5753103"/>
            <a:ext cx="546497" cy="634331"/>
          </a:xfrm>
          <a:prstGeom prst="rect">
            <a:avLst/>
          </a:prstGeom>
          <a:solidFill>
            <a:schemeClr val="accent5">
              <a:alpha val="23477"/>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5C4E0C3A-9F4B-3C41-ABB6-92EB406EA06D}"/>
              </a:ext>
            </a:extLst>
          </p:cNvPr>
          <p:cNvSpPr/>
          <p:nvPr/>
        </p:nvSpPr>
        <p:spPr>
          <a:xfrm>
            <a:off x="4904501" y="5753103"/>
            <a:ext cx="546497" cy="634331"/>
          </a:xfrm>
          <a:prstGeom prst="rect">
            <a:avLst/>
          </a:prstGeom>
          <a:solidFill>
            <a:schemeClr val="accent5">
              <a:alpha val="23477"/>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E7BC982C-1221-8E49-9DCE-2EBE0733A2C4}"/>
              </a:ext>
            </a:extLst>
          </p:cNvPr>
          <p:cNvSpPr/>
          <p:nvPr/>
        </p:nvSpPr>
        <p:spPr>
          <a:xfrm>
            <a:off x="5486251" y="5753103"/>
            <a:ext cx="546497" cy="634331"/>
          </a:xfrm>
          <a:prstGeom prst="rect">
            <a:avLst/>
          </a:prstGeom>
          <a:solidFill>
            <a:schemeClr val="accent5">
              <a:alpha val="23477"/>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E6279592-0AEB-0645-AE94-1552A4A3764D}"/>
              </a:ext>
            </a:extLst>
          </p:cNvPr>
          <p:cNvSpPr/>
          <p:nvPr/>
        </p:nvSpPr>
        <p:spPr>
          <a:xfrm>
            <a:off x="4322751" y="5753103"/>
            <a:ext cx="546497" cy="634331"/>
          </a:xfrm>
          <a:prstGeom prst="rect">
            <a:avLst/>
          </a:prstGeom>
          <a:solidFill>
            <a:srgbClr val="0070C0">
              <a:alpha val="23477"/>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C850F2FA-E19B-7C43-951A-D8B99DF2ACF0}"/>
              </a:ext>
            </a:extLst>
          </p:cNvPr>
          <p:cNvSpPr/>
          <p:nvPr/>
        </p:nvSpPr>
        <p:spPr>
          <a:xfrm>
            <a:off x="6084252" y="5753103"/>
            <a:ext cx="546497" cy="634331"/>
          </a:xfrm>
          <a:prstGeom prst="rect">
            <a:avLst/>
          </a:prstGeom>
          <a:solidFill>
            <a:srgbClr val="0070C0">
              <a:alpha val="23477"/>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D8185D3A-1B97-7F45-82F7-EB9B4B4F6B3E}"/>
              </a:ext>
            </a:extLst>
          </p:cNvPr>
          <p:cNvSpPr/>
          <p:nvPr/>
        </p:nvSpPr>
        <p:spPr>
          <a:xfrm>
            <a:off x="6682253" y="5753103"/>
            <a:ext cx="546497" cy="634331"/>
          </a:xfrm>
          <a:prstGeom prst="rect">
            <a:avLst/>
          </a:prstGeom>
          <a:solidFill>
            <a:srgbClr val="0070C0">
              <a:alpha val="23477"/>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Oval 24">
            <a:extLst>
              <a:ext uri="{FF2B5EF4-FFF2-40B4-BE49-F238E27FC236}">
                <a16:creationId xmlns:a16="http://schemas.microsoft.com/office/drawing/2014/main" id="{7E98D987-627E-3A44-9A11-96D094E62C65}"/>
              </a:ext>
            </a:extLst>
          </p:cNvPr>
          <p:cNvSpPr/>
          <p:nvPr/>
        </p:nvSpPr>
        <p:spPr>
          <a:xfrm>
            <a:off x="6029603" y="2164435"/>
            <a:ext cx="601146" cy="758009"/>
          </a:xfrm>
          <a:prstGeom prst="ellipse">
            <a:avLst/>
          </a:prstGeom>
          <a:solidFill>
            <a:srgbClr val="0070C0">
              <a:alpha val="2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Oval 25">
            <a:extLst>
              <a:ext uri="{FF2B5EF4-FFF2-40B4-BE49-F238E27FC236}">
                <a16:creationId xmlns:a16="http://schemas.microsoft.com/office/drawing/2014/main" id="{4280ABE9-315A-8047-9A9A-BC970407481B}"/>
              </a:ext>
            </a:extLst>
          </p:cNvPr>
          <p:cNvSpPr/>
          <p:nvPr/>
        </p:nvSpPr>
        <p:spPr>
          <a:xfrm>
            <a:off x="4869248" y="2027104"/>
            <a:ext cx="601146" cy="843472"/>
          </a:xfrm>
          <a:prstGeom prst="ellipse">
            <a:avLst/>
          </a:prstGeom>
          <a:solidFill>
            <a:srgbClr val="0070C0">
              <a:alpha val="2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a:extLst>
              <a:ext uri="{FF2B5EF4-FFF2-40B4-BE49-F238E27FC236}">
                <a16:creationId xmlns:a16="http://schemas.microsoft.com/office/drawing/2014/main" id="{D92E3898-AAFC-6E52-1DA0-F824C6C35C6B}"/>
              </a:ext>
            </a:extLst>
          </p:cNvPr>
          <p:cNvSpPr/>
          <p:nvPr/>
        </p:nvSpPr>
        <p:spPr>
          <a:xfrm>
            <a:off x="6630749" y="2655140"/>
            <a:ext cx="601146" cy="843472"/>
          </a:xfrm>
          <a:prstGeom prst="ellipse">
            <a:avLst/>
          </a:prstGeom>
          <a:solidFill>
            <a:srgbClr val="0070C0">
              <a:alpha val="2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Oval 27">
            <a:extLst>
              <a:ext uri="{FF2B5EF4-FFF2-40B4-BE49-F238E27FC236}">
                <a16:creationId xmlns:a16="http://schemas.microsoft.com/office/drawing/2014/main" id="{9C42B705-38AB-947D-F6BB-08B67512DCCE}"/>
              </a:ext>
            </a:extLst>
          </p:cNvPr>
          <p:cNvSpPr/>
          <p:nvPr/>
        </p:nvSpPr>
        <p:spPr>
          <a:xfrm>
            <a:off x="7228750" y="3937447"/>
            <a:ext cx="601146" cy="843472"/>
          </a:xfrm>
          <a:prstGeom prst="ellipse">
            <a:avLst/>
          </a:prstGeom>
          <a:solidFill>
            <a:srgbClr val="0070C0">
              <a:alpha val="2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Oval 28">
            <a:extLst>
              <a:ext uri="{FF2B5EF4-FFF2-40B4-BE49-F238E27FC236}">
                <a16:creationId xmlns:a16="http://schemas.microsoft.com/office/drawing/2014/main" id="{8CF8E6F5-A444-5CE0-CF2C-3A9FC9C2377F}"/>
              </a:ext>
            </a:extLst>
          </p:cNvPr>
          <p:cNvSpPr/>
          <p:nvPr/>
        </p:nvSpPr>
        <p:spPr>
          <a:xfrm>
            <a:off x="7775866" y="4935350"/>
            <a:ext cx="601146" cy="544387"/>
          </a:xfrm>
          <a:prstGeom prst="ellipse">
            <a:avLst/>
          </a:prstGeom>
          <a:solidFill>
            <a:srgbClr val="0070C0">
              <a:alpha val="2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6A6389E5-BC8A-FCEB-3440-4BE28B1F19F5}"/>
              </a:ext>
            </a:extLst>
          </p:cNvPr>
          <p:cNvSpPr/>
          <p:nvPr/>
        </p:nvSpPr>
        <p:spPr>
          <a:xfrm>
            <a:off x="7256074" y="5753103"/>
            <a:ext cx="546497" cy="634331"/>
          </a:xfrm>
          <a:prstGeom prst="rect">
            <a:avLst/>
          </a:prstGeom>
          <a:solidFill>
            <a:srgbClr val="0070C0">
              <a:alpha val="23477"/>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26A72E5-8B44-CA4D-C2F0-C4439FFB14D8}"/>
              </a:ext>
            </a:extLst>
          </p:cNvPr>
          <p:cNvSpPr/>
          <p:nvPr/>
        </p:nvSpPr>
        <p:spPr>
          <a:xfrm>
            <a:off x="7830515" y="5753103"/>
            <a:ext cx="546497" cy="634331"/>
          </a:xfrm>
          <a:prstGeom prst="rect">
            <a:avLst/>
          </a:prstGeom>
          <a:solidFill>
            <a:srgbClr val="0070C0">
              <a:alpha val="23477"/>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8013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1" nodeType="clickEffect">
                                  <p:stCondLst>
                                    <p:cond delay="0"/>
                                  </p:stCondLst>
                                  <p:childTnLst>
                                    <p:animEffect transition="out" filter="dissolv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8" grpId="0" animBg="1"/>
      <p:bldP spid="18" grpId="1" animBg="1"/>
      <p:bldP spid="19" grpId="0" animBg="1"/>
      <p:bldP spid="19" grpId="1" animBg="1"/>
      <p:bldP spid="20" grpId="0" animBg="1"/>
      <p:bldP spid="21" grpId="0" animBg="1"/>
      <p:bldP spid="21" grpId="1" animBg="1"/>
      <p:bldP spid="22" grpId="0" animBg="1"/>
      <p:bldP spid="22" grpId="1" animBg="1"/>
      <p:bldP spid="23" grpId="0" animBg="1"/>
      <p:bldP spid="23" grpId="1" animBg="1"/>
      <p:bldP spid="24" grpId="0" animBg="1"/>
      <p:bldP spid="25" grpId="0" animBg="1"/>
      <p:bldP spid="25" grpId="1" animBg="1"/>
      <p:bldP spid="26" grpId="0" animBg="1"/>
      <p:bldP spid="6" grpId="0" animBg="1"/>
      <p:bldP spid="28" grpId="0" animBg="1"/>
      <p:bldP spid="29"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B2EAA-FB1C-8572-D512-07B9367D9285}"/>
              </a:ext>
            </a:extLst>
          </p:cNvPr>
          <p:cNvSpPr>
            <a:spLocks noGrp="1"/>
          </p:cNvSpPr>
          <p:nvPr>
            <p:ph type="title"/>
          </p:nvPr>
        </p:nvSpPr>
        <p:spPr>
          <a:xfrm>
            <a:off x="628650" y="95481"/>
            <a:ext cx="7886700" cy="442718"/>
          </a:xfrm>
        </p:spPr>
        <p:txBody>
          <a:bodyPr>
            <a:noAutofit/>
          </a:bodyPr>
          <a:lstStyle/>
          <a:p>
            <a:pPr algn="ctr"/>
            <a:r>
              <a:rPr lang="en-US" sz="2700" b="1" dirty="0">
                <a:solidFill>
                  <a:srgbClr val="C00000"/>
                </a:solidFill>
              </a:rPr>
              <a:t>SBCCD Integrated Planning Model</a:t>
            </a:r>
          </a:p>
        </p:txBody>
      </p:sp>
      <p:sp>
        <p:nvSpPr>
          <p:cNvPr id="23" name="Content Placeholder 22">
            <a:extLst>
              <a:ext uri="{FF2B5EF4-FFF2-40B4-BE49-F238E27FC236}">
                <a16:creationId xmlns:a16="http://schemas.microsoft.com/office/drawing/2014/main" id="{C174794A-C65E-851B-2165-4E445F6E9F62}"/>
              </a:ext>
            </a:extLst>
          </p:cNvPr>
          <p:cNvSpPr>
            <a:spLocks noGrp="1"/>
          </p:cNvSpPr>
          <p:nvPr>
            <p:ph sz="half" idx="4294967295"/>
          </p:nvPr>
        </p:nvSpPr>
        <p:spPr>
          <a:xfrm>
            <a:off x="848677" y="871432"/>
            <a:ext cx="4065218" cy="1171124"/>
          </a:xfrm>
        </p:spPr>
        <p:txBody>
          <a:bodyPr>
            <a:normAutofit fontScale="92500" lnSpcReduction="20000"/>
          </a:bodyPr>
          <a:lstStyle/>
          <a:p>
            <a:pPr marL="0" indent="0">
              <a:buNone/>
            </a:pPr>
            <a:r>
              <a:rPr lang="en-US" sz="1700" b="1" dirty="0">
                <a:solidFill>
                  <a:srgbClr val="DC8009"/>
                </a:solidFill>
              </a:rPr>
              <a:t>BOARD ADOPTS SBCCD STRATEGIC PLAN</a:t>
            </a:r>
          </a:p>
          <a:p>
            <a:r>
              <a:rPr lang="en-US" sz="1500" dirty="0"/>
              <a:t>Creation of </a:t>
            </a:r>
            <a:r>
              <a:rPr lang="en-US" sz="1500" dirty="0">
                <a:solidFill>
                  <a:srgbClr val="C00000"/>
                </a:solidFill>
              </a:rPr>
              <a:t>Goals</a:t>
            </a:r>
          </a:p>
          <a:p>
            <a:r>
              <a:rPr lang="en-US" sz="1500" dirty="0"/>
              <a:t>Creation of </a:t>
            </a:r>
            <a:r>
              <a:rPr lang="en-US" sz="1500" dirty="0">
                <a:solidFill>
                  <a:srgbClr val="C00000"/>
                </a:solidFill>
              </a:rPr>
              <a:t>Objectives</a:t>
            </a:r>
          </a:p>
          <a:p>
            <a:r>
              <a:rPr lang="en-US" sz="1500" dirty="0"/>
              <a:t>Monthly Updates to the Board </a:t>
            </a:r>
          </a:p>
          <a:p>
            <a:pPr lvl="4"/>
            <a:endParaRPr lang="en-US" dirty="0"/>
          </a:p>
        </p:txBody>
      </p:sp>
      <p:sp>
        <p:nvSpPr>
          <p:cNvPr id="24" name="Content Placeholder 23">
            <a:extLst>
              <a:ext uri="{FF2B5EF4-FFF2-40B4-BE49-F238E27FC236}">
                <a16:creationId xmlns:a16="http://schemas.microsoft.com/office/drawing/2014/main" id="{C9E2D690-E61A-071F-FB90-6D3ACE86B7BB}"/>
              </a:ext>
            </a:extLst>
          </p:cNvPr>
          <p:cNvSpPr>
            <a:spLocks noGrp="1"/>
          </p:cNvSpPr>
          <p:nvPr>
            <p:ph sz="half" idx="2"/>
          </p:nvPr>
        </p:nvSpPr>
        <p:spPr/>
        <p:txBody>
          <a:bodyPr>
            <a:normAutofit/>
          </a:bodyPr>
          <a:lstStyle/>
          <a:p>
            <a:pPr marL="0" indent="0">
              <a:buNone/>
            </a:pPr>
            <a:r>
              <a:rPr lang="en-US" dirty="0"/>
              <a:t> </a:t>
            </a:r>
          </a:p>
        </p:txBody>
      </p:sp>
      <p:grpSp>
        <p:nvGrpSpPr>
          <p:cNvPr id="6" name="Group 5">
            <a:extLst>
              <a:ext uri="{FF2B5EF4-FFF2-40B4-BE49-F238E27FC236}">
                <a16:creationId xmlns:a16="http://schemas.microsoft.com/office/drawing/2014/main" id="{C4C17D94-C787-4416-2450-33CFBA93E27B}"/>
              </a:ext>
            </a:extLst>
          </p:cNvPr>
          <p:cNvGrpSpPr>
            <a:grpSpLocks/>
          </p:cNvGrpSpPr>
          <p:nvPr/>
        </p:nvGrpSpPr>
        <p:grpSpPr bwMode="auto">
          <a:xfrm>
            <a:off x="5119345" y="1677459"/>
            <a:ext cx="3771900" cy="3771900"/>
            <a:chOff x="3267" y="335"/>
            <a:chExt cx="5040" cy="5040"/>
          </a:xfrm>
        </p:grpSpPr>
        <p:sp>
          <p:nvSpPr>
            <p:cNvPr id="7" name="docshape2">
              <a:extLst>
                <a:ext uri="{FF2B5EF4-FFF2-40B4-BE49-F238E27FC236}">
                  <a16:creationId xmlns:a16="http://schemas.microsoft.com/office/drawing/2014/main" id="{113EB594-09C8-2681-5258-ABD129274468}"/>
                </a:ext>
              </a:extLst>
            </p:cNvPr>
            <p:cNvSpPr>
              <a:spLocks/>
            </p:cNvSpPr>
            <p:nvPr/>
          </p:nvSpPr>
          <p:spPr bwMode="auto">
            <a:xfrm>
              <a:off x="4527" y="335"/>
              <a:ext cx="2520" cy="2520"/>
            </a:xfrm>
            <a:custGeom>
              <a:avLst/>
              <a:gdLst>
                <a:gd name="T0" fmla="+- 0 5788 4528"/>
                <a:gd name="T1" fmla="*/ T0 w 2520"/>
                <a:gd name="T2" fmla="+- 0 336 336"/>
                <a:gd name="T3" fmla="*/ 336 h 2520"/>
                <a:gd name="T4" fmla="+- 0 4528 4528"/>
                <a:gd name="T5" fmla="*/ T4 w 2520"/>
                <a:gd name="T6" fmla="+- 0 2856 336"/>
                <a:gd name="T7" fmla="*/ 2856 h 2520"/>
                <a:gd name="T8" fmla="+- 0 7048 4528"/>
                <a:gd name="T9" fmla="*/ T8 w 2520"/>
                <a:gd name="T10" fmla="+- 0 2856 336"/>
                <a:gd name="T11" fmla="*/ 2856 h 2520"/>
                <a:gd name="T12" fmla="+- 0 5788 4528"/>
                <a:gd name="T13" fmla="*/ T12 w 2520"/>
                <a:gd name="T14" fmla="+- 0 336 336"/>
                <a:gd name="T15" fmla="*/ 336 h 2520"/>
              </a:gdLst>
              <a:ahLst/>
              <a:cxnLst>
                <a:cxn ang="0">
                  <a:pos x="T1" y="T3"/>
                </a:cxn>
                <a:cxn ang="0">
                  <a:pos x="T5" y="T7"/>
                </a:cxn>
                <a:cxn ang="0">
                  <a:pos x="T9" y="T11"/>
                </a:cxn>
                <a:cxn ang="0">
                  <a:pos x="T13" y="T15"/>
                </a:cxn>
              </a:cxnLst>
              <a:rect l="0" t="0" r="r" b="b"/>
              <a:pathLst>
                <a:path w="2520" h="2520">
                  <a:moveTo>
                    <a:pt x="1260" y="0"/>
                  </a:moveTo>
                  <a:lnTo>
                    <a:pt x="0" y="2520"/>
                  </a:lnTo>
                  <a:lnTo>
                    <a:pt x="2520" y="2520"/>
                  </a:lnTo>
                  <a:lnTo>
                    <a:pt x="1260" y="0"/>
                  </a:lnTo>
                  <a:close/>
                </a:path>
              </a:pathLst>
            </a:custGeom>
            <a:solidFill>
              <a:srgbClr val="FFB04F"/>
            </a:solidFill>
            <a:ln w="9525">
              <a:solidFill>
                <a:schemeClr val="bg1"/>
              </a:solidFill>
              <a:round/>
              <a:headEnd/>
              <a:tailEnd/>
            </a:ln>
          </p:spPr>
          <p:txBody>
            <a:bodyPr rot="0" vert="horz" wrap="square" lIns="68580" tIns="34290" rIns="68580" bIns="34290" anchor="t" anchorCtr="0" upright="1">
              <a:noAutofit/>
            </a:bodyPr>
            <a:lstStyle/>
            <a:p>
              <a:endParaRPr lang="en-US" sz="1350"/>
            </a:p>
          </p:txBody>
        </p:sp>
        <p:sp>
          <p:nvSpPr>
            <p:cNvPr id="8" name="docshape3">
              <a:extLst>
                <a:ext uri="{FF2B5EF4-FFF2-40B4-BE49-F238E27FC236}">
                  <a16:creationId xmlns:a16="http://schemas.microsoft.com/office/drawing/2014/main" id="{16D2C437-0144-3348-83AC-B2C9B8ED1B78}"/>
                </a:ext>
              </a:extLst>
            </p:cNvPr>
            <p:cNvSpPr>
              <a:spLocks/>
            </p:cNvSpPr>
            <p:nvPr/>
          </p:nvSpPr>
          <p:spPr bwMode="auto">
            <a:xfrm>
              <a:off x="3267" y="2855"/>
              <a:ext cx="2520" cy="2520"/>
            </a:xfrm>
            <a:custGeom>
              <a:avLst/>
              <a:gdLst>
                <a:gd name="T0" fmla="+- 0 4528 3268"/>
                <a:gd name="T1" fmla="*/ T0 w 2520"/>
                <a:gd name="T2" fmla="+- 0 2856 2856"/>
                <a:gd name="T3" fmla="*/ 2856 h 2520"/>
                <a:gd name="T4" fmla="+- 0 3268 3268"/>
                <a:gd name="T5" fmla="*/ T4 w 2520"/>
                <a:gd name="T6" fmla="+- 0 5376 2856"/>
                <a:gd name="T7" fmla="*/ 5376 h 2520"/>
                <a:gd name="T8" fmla="+- 0 5788 3268"/>
                <a:gd name="T9" fmla="*/ T8 w 2520"/>
                <a:gd name="T10" fmla="+- 0 5376 2856"/>
                <a:gd name="T11" fmla="*/ 5376 h 2520"/>
                <a:gd name="T12" fmla="+- 0 4528 3268"/>
                <a:gd name="T13" fmla="*/ T12 w 2520"/>
                <a:gd name="T14" fmla="+- 0 2856 2856"/>
                <a:gd name="T15" fmla="*/ 2856 h 2520"/>
              </a:gdLst>
              <a:ahLst/>
              <a:cxnLst>
                <a:cxn ang="0">
                  <a:pos x="T1" y="T3"/>
                </a:cxn>
                <a:cxn ang="0">
                  <a:pos x="T5" y="T7"/>
                </a:cxn>
                <a:cxn ang="0">
                  <a:pos x="T9" y="T11"/>
                </a:cxn>
                <a:cxn ang="0">
                  <a:pos x="T13" y="T15"/>
                </a:cxn>
              </a:cxnLst>
              <a:rect l="0" t="0" r="r" b="b"/>
              <a:pathLst>
                <a:path w="2520" h="2520">
                  <a:moveTo>
                    <a:pt x="1260" y="0"/>
                  </a:moveTo>
                  <a:lnTo>
                    <a:pt x="0" y="2520"/>
                  </a:lnTo>
                  <a:lnTo>
                    <a:pt x="2520" y="2520"/>
                  </a:lnTo>
                  <a:lnTo>
                    <a:pt x="126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a:p>
          </p:txBody>
        </p:sp>
        <p:sp>
          <p:nvSpPr>
            <p:cNvPr id="9" name="docshape4">
              <a:extLst>
                <a:ext uri="{FF2B5EF4-FFF2-40B4-BE49-F238E27FC236}">
                  <a16:creationId xmlns:a16="http://schemas.microsoft.com/office/drawing/2014/main" id="{7D4C5448-C784-C92C-1541-B544D75BB494}"/>
                </a:ext>
              </a:extLst>
            </p:cNvPr>
            <p:cNvSpPr>
              <a:spLocks/>
            </p:cNvSpPr>
            <p:nvPr/>
          </p:nvSpPr>
          <p:spPr bwMode="auto">
            <a:xfrm>
              <a:off x="3267" y="2855"/>
              <a:ext cx="2520" cy="2520"/>
            </a:xfrm>
            <a:custGeom>
              <a:avLst/>
              <a:gdLst>
                <a:gd name="T0" fmla="+- 0 3268 3268"/>
                <a:gd name="T1" fmla="*/ T0 w 2520"/>
                <a:gd name="T2" fmla="+- 0 5376 2856"/>
                <a:gd name="T3" fmla="*/ 5376 h 2520"/>
                <a:gd name="T4" fmla="+- 0 4528 3268"/>
                <a:gd name="T5" fmla="*/ T4 w 2520"/>
                <a:gd name="T6" fmla="+- 0 2856 2856"/>
                <a:gd name="T7" fmla="*/ 2856 h 2520"/>
                <a:gd name="T8" fmla="+- 0 5788 3268"/>
                <a:gd name="T9" fmla="*/ T8 w 2520"/>
                <a:gd name="T10" fmla="+- 0 5376 2856"/>
                <a:gd name="T11" fmla="*/ 5376 h 2520"/>
                <a:gd name="T12" fmla="+- 0 3268 3268"/>
                <a:gd name="T13" fmla="*/ T12 w 2520"/>
                <a:gd name="T14" fmla="+- 0 5376 2856"/>
                <a:gd name="T15" fmla="*/ 5376 h 2520"/>
              </a:gdLst>
              <a:ahLst/>
              <a:cxnLst>
                <a:cxn ang="0">
                  <a:pos x="T1" y="T3"/>
                </a:cxn>
                <a:cxn ang="0">
                  <a:pos x="T5" y="T7"/>
                </a:cxn>
                <a:cxn ang="0">
                  <a:pos x="T9" y="T11"/>
                </a:cxn>
                <a:cxn ang="0">
                  <a:pos x="T13" y="T15"/>
                </a:cxn>
              </a:cxnLst>
              <a:rect l="0" t="0" r="r" b="b"/>
              <a:pathLst>
                <a:path w="2520" h="2520">
                  <a:moveTo>
                    <a:pt x="0" y="2520"/>
                  </a:moveTo>
                  <a:lnTo>
                    <a:pt x="1260" y="0"/>
                  </a:lnTo>
                  <a:lnTo>
                    <a:pt x="2520" y="2520"/>
                  </a:lnTo>
                  <a:lnTo>
                    <a:pt x="0" y="2520"/>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a:p>
          </p:txBody>
        </p:sp>
        <p:sp>
          <p:nvSpPr>
            <p:cNvPr id="10" name="docshape5">
              <a:extLst>
                <a:ext uri="{FF2B5EF4-FFF2-40B4-BE49-F238E27FC236}">
                  <a16:creationId xmlns:a16="http://schemas.microsoft.com/office/drawing/2014/main" id="{F23C99A8-2B09-B28A-42DF-60205A299F61}"/>
                </a:ext>
              </a:extLst>
            </p:cNvPr>
            <p:cNvSpPr>
              <a:spLocks/>
            </p:cNvSpPr>
            <p:nvPr/>
          </p:nvSpPr>
          <p:spPr bwMode="auto">
            <a:xfrm>
              <a:off x="4527" y="2855"/>
              <a:ext cx="2520" cy="2520"/>
            </a:xfrm>
            <a:custGeom>
              <a:avLst/>
              <a:gdLst>
                <a:gd name="T0" fmla="+- 0 7048 4528"/>
                <a:gd name="T1" fmla="*/ T0 w 2520"/>
                <a:gd name="T2" fmla="+- 0 2856 2856"/>
                <a:gd name="T3" fmla="*/ 2856 h 2520"/>
                <a:gd name="T4" fmla="+- 0 4528 4528"/>
                <a:gd name="T5" fmla="*/ T4 w 2520"/>
                <a:gd name="T6" fmla="+- 0 2856 2856"/>
                <a:gd name="T7" fmla="*/ 2856 h 2520"/>
                <a:gd name="T8" fmla="+- 0 5788 4528"/>
                <a:gd name="T9" fmla="*/ T8 w 2520"/>
                <a:gd name="T10" fmla="+- 0 5376 2856"/>
                <a:gd name="T11" fmla="*/ 5376 h 2520"/>
                <a:gd name="T12" fmla="+- 0 7048 4528"/>
                <a:gd name="T13" fmla="*/ T12 w 2520"/>
                <a:gd name="T14" fmla="+- 0 2856 2856"/>
                <a:gd name="T15" fmla="*/ 2856 h 2520"/>
              </a:gdLst>
              <a:ahLst/>
              <a:cxnLst>
                <a:cxn ang="0">
                  <a:pos x="T1" y="T3"/>
                </a:cxn>
                <a:cxn ang="0">
                  <a:pos x="T5" y="T7"/>
                </a:cxn>
                <a:cxn ang="0">
                  <a:pos x="T9" y="T11"/>
                </a:cxn>
                <a:cxn ang="0">
                  <a:pos x="T13" y="T15"/>
                </a:cxn>
              </a:cxnLst>
              <a:rect l="0" t="0" r="r" b="b"/>
              <a:pathLst>
                <a:path w="2520" h="2520">
                  <a:moveTo>
                    <a:pt x="2520" y="0"/>
                  </a:moveTo>
                  <a:lnTo>
                    <a:pt x="0" y="0"/>
                  </a:lnTo>
                  <a:lnTo>
                    <a:pt x="1260" y="2520"/>
                  </a:lnTo>
                  <a:lnTo>
                    <a:pt x="2520" y="0"/>
                  </a:lnTo>
                  <a:close/>
                </a:path>
              </a:pathLst>
            </a:custGeom>
            <a:solidFill>
              <a:schemeClr val="bg1">
                <a:lumMod val="95000"/>
              </a:schemeClr>
            </a:solidFill>
            <a:ln w="57150">
              <a:solidFill>
                <a:schemeClr val="bg1"/>
              </a:solidFill>
            </a:ln>
          </p:spPr>
          <p:style>
            <a:lnRef idx="1">
              <a:schemeClr val="accent4"/>
            </a:lnRef>
            <a:fillRef idx="3">
              <a:schemeClr val="accent4"/>
            </a:fillRef>
            <a:effectRef idx="2">
              <a:schemeClr val="accent4"/>
            </a:effectRef>
            <a:fontRef idx="minor">
              <a:schemeClr val="lt1"/>
            </a:fontRef>
          </p:style>
          <p:txBody>
            <a:bodyPr rot="0" vert="horz" wrap="square" lIns="68580" tIns="34290" rIns="68580" bIns="34290" anchor="t" anchorCtr="0" upright="1">
              <a:noAutofit/>
            </a:bodyPr>
            <a:lstStyle/>
            <a:p>
              <a:endParaRPr lang="en-US" sz="1350"/>
            </a:p>
          </p:txBody>
        </p:sp>
        <p:sp>
          <p:nvSpPr>
            <p:cNvPr id="11" name="docshape6">
              <a:extLst>
                <a:ext uri="{FF2B5EF4-FFF2-40B4-BE49-F238E27FC236}">
                  <a16:creationId xmlns:a16="http://schemas.microsoft.com/office/drawing/2014/main" id="{3E28FE39-B624-F9A3-51A7-E55DB4576E65}"/>
                </a:ext>
              </a:extLst>
            </p:cNvPr>
            <p:cNvSpPr>
              <a:spLocks/>
            </p:cNvSpPr>
            <p:nvPr/>
          </p:nvSpPr>
          <p:spPr bwMode="auto">
            <a:xfrm>
              <a:off x="4527" y="2855"/>
              <a:ext cx="2520" cy="2520"/>
            </a:xfrm>
            <a:custGeom>
              <a:avLst/>
              <a:gdLst>
                <a:gd name="T0" fmla="+- 0 7048 4528"/>
                <a:gd name="T1" fmla="*/ T0 w 2520"/>
                <a:gd name="T2" fmla="+- 0 2856 2856"/>
                <a:gd name="T3" fmla="*/ 2856 h 2520"/>
                <a:gd name="T4" fmla="+- 0 5788 4528"/>
                <a:gd name="T5" fmla="*/ T4 w 2520"/>
                <a:gd name="T6" fmla="+- 0 5376 2856"/>
                <a:gd name="T7" fmla="*/ 5376 h 2520"/>
                <a:gd name="T8" fmla="+- 0 4528 4528"/>
                <a:gd name="T9" fmla="*/ T8 w 2520"/>
                <a:gd name="T10" fmla="+- 0 2856 2856"/>
                <a:gd name="T11" fmla="*/ 2856 h 2520"/>
                <a:gd name="T12" fmla="+- 0 7048 4528"/>
                <a:gd name="T13" fmla="*/ T12 w 2520"/>
                <a:gd name="T14" fmla="+- 0 2856 2856"/>
                <a:gd name="T15" fmla="*/ 2856 h 2520"/>
              </a:gdLst>
              <a:ahLst/>
              <a:cxnLst>
                <a:cxn ang="0">
                  <a:pos x="T1" y="T3"/>
                </a:cxn>
                <a:cxn ang="0">
                  <a:pos x="T5" y="T7"/>
                </a:cxn>
                <a:cxn ang="0">
                  <a:pos x="T9" y="T11"/>
                </a:cxn>
                <a:cxn ang="0">
                  <a:pos x="T13" y="T15"/>
                </a:cxn>
              </a:cxnLst>
              <a:rect l="0" t="0" r="r" b="b"/>
              <a:pathLst>
                <a:path w="2520" h="2520">
                  <a:moveTo>
                    <a:pt x="2520" y="0"/>
                  </a:moveTo>
                  <a:lnTo>
                    <a:pt x="1260" y="2520"/>
                  </a:lnTo>
                  <a:lnTo>
                    <a:pt x="0" y="0"/>
                  </a:lnTo>
                  <a:lnTo>
                    <a:pt x="2520" y="0"/>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a:p>
          </p:txBody>
        </p:sp>
        <p:sp>
          <p:nvSpPr>
            <p:cNvPr id="12" name="docshape7">
              <a:extLst>
                <a:ext uri="{FF2B5EF4-FFF2-40B4-BE49-F238E27FC236}">
                  <a16:creationId xmlns:a16="http://schemas.microsoft.com/office/drawing/2014/main" id="{BD0952E4-0C9F-81E5-B6B2-61C7E4A0DC7F}"/>
                </a:ext>
              </a:extLst>
            </p:cNvPr>
            <p:cNvSpPr>
              <a:spLocks/>
            </p:cNvSpPr>
            <p:nvPr/>
          </p:nvSpPr>
          <p:spPr bwMode="auto">
            <a:xfrm>
              <a:off x="5787" y="2855"/>
              <a:ext cx="2520" cy="2520"/>
            </a:xfrm>
            <a:custGeom>
              <a:avLst/>
              <a:gdLst>
                <a:gd name="T0" fmla="+- 0 7048 5788"/>
                <a:gd name="T1" fmla="*/ T0 w 2520"/>
                <a:gd name="T2" fmla="+- 0 2856 2856"/>
                <a:gd name="T3" fmla="*/ 2856 h 2520"/>
                <a:gd name="T4" fmla="+- 0 5788 5788"/>
                <a:gd name="T5" fmla="*/ T4 w 2520"/>
                <a:gd name="T6" fmla="+- 0 5376 2856"/>
                <a:gd name="T7" fmla="*/ 5376 h 2520"/>
                <a:gd name="T8" fmla="+- 0 8308 5788"/>
                <a:gd name="T9" fmla="*/ T8 w 2520"/>
                <a:gd name="T10" fmla="+- 0 5376 2856"/>
                <a:gd name="T11" fmla="*/ 5376 h 2520"/>
                <a:gd name="T12" fmla="+- 0 7048 5788"/>
                <a:gd name="T13" fmla="*/ T12 w 2520"/>
                <a:gd name="T14" fmla="+- 0 2856 2856"/>
                <a:gd name="T15" fmla="*/ 2856 h 2520"/>
              </a:gdLst>
              <a:ahLst/>
              <a:cxnLst>
                <a:cxn ang="0">
                  <a:pos x="T1" y="T3"/>
                </a:cxn>
                <a:cxn ang="0">
                  <a:pos x="T5" y="T7"/>
                </a:cxn>
                <a:cxn ang="0">
                  <a:pos x="T9" y="T11"/>
                </a:cxn>
                <a:cxn ang="0">
                  <a:pos x="T13" y="T15"/>
                </a:cxn>
              </a:cxnLst>
              <a:rect l="0" t="0" r="r" b="b"/>
              <a:pathLst>
                <a:path w="2520" h="2520">
                  <a:moveTo>
                    <a:pt x="1260" y="0"/>
                  </a:moveTo>
                  <a:lnTo>
                    <a:pt x="0" y="2520"/>
                  </a:lnTo>
                  <a:lnTo>
                    <a:pt x="2520" y="2520"/>
                  </a:lnTo>
                  <a:lnTo>
                    <a:pt x="1260"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a:p>
          </p:txBody>
        </p:sp>
        <p:sp>
          <p:nvSpPr>
            <p:cNvPr id="13" name="docshape8">
              <a:extLst>
                <a:ext uri="{FF2B5EF4-FFF2-40B4-BE49-F238E27FC236}">
                  <a16:creationId xmlns:a16="http://schemas.microsoft.com/office/drawing/2014/main" id="{A9C997F3-535C-D095-AFDE-AC53D7DECAC9}"/>
                </a:ext>
              </a:extLst>
            </p:cNvPr>
            <p:cNvSpPr>
              <a:spLocks/>
            </p:cNvSpPr>
            <p:nvPr/>
          </p:nvSpPr>
          <p:spPr bwMode="auto">
            <a:xfrm>
              <a:off x="5787" y="2855"/>
              <a:ext cx="2520" cy="2520"/>
            </a:xfrm>
            <a:custGeom>
              <a:avLst/>
              <a:gdLst>
                <a:gd name="T0" fmla="+- 0 5788 5788"/>
                <a:gd name="T1" fmla="*/ T0 w 2520"/>
                <a:gd name="T2" fmla="+- 0 5376 2856"/>
                <a:gd name="T3" fmla="*/ 5376 h 2520"/>
                <a:gd name="T4" fmla="+- 0 7048 5788"/>
                <a:gd name="T5" fmla="*/ T4 w 2520"/>
                <a:gd name="T6" fmla="+- 0 2856 2856"/>
                <a:gd name="T7" fmla="*/ 2856 h 2520"/>
                <a:gd name="T8" fmla="+- 0 8308 5788"/>
                <a:gd name="T9" fmla="*/ T8 w 2520"/>
                <a:gd name="T10" fmla="+- 0 5376 2856"/>
                <a:gd name="T11" fmla="*/ 5376 h 2520"/>
                <a:gd name="T12" fmla="+- 0 5788 5788"/>
                <a:gd name="T13" fmla="*/ T12 w 2520"/>
                <a:gd name="T14" fmla="+- 0 5376 2856"/>
                <a:gd name="T15" fmla="*/ 5376 h 2520"/>
              </a:gdLst>
              <a:ahLst/>
              <a:cxnLst>
                <a:cxn ang="0">
                  <a:pos x="T1" y="T3"/>
                </a:cxn>
                <a:cxn ang="0">
                  <a:pos x="T5" y="T7"/>
                </a:cxn>
                <a:cxn ang="0">
                  <a:pos x="T9" y="T11"/>
                </a:cxn>
                <a:cxn ang="0">
                  <a:pos x="T13" y="T15"/>
                </a:cxn>
              </a:cxnLst>
              <a:rect l="0" t="0" r="r" b="b"/>
              <a:pathLst>
                <a:path w="2520" h="2520">
                  <a:moveTo>
                    <a:pt x="0" y="2520"/>
                  </a:moveTo>
                  <a:lnTo>
                    <a:pt x="1260" y="0"/>
                  </a:lnTo>
                  <a:lnTo>
                    <a:pt x="2520" y="2520"/>
                  </a:lnTo>
                  <a:lnTo>
                    <a:pt x="0" y="2520"/>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a:p>
          </p:txBody>
        </p:sp>
        <p:sp>
          <p:nvSpPr>
            <p:cNvPr id="14" name="docshape9">
              <a:extLst>
                <a:ext uri="{FF2B5EF4-FFF2-40B4-BE49-F238E27FC236}">
                  <a16:creationId xmlns:a16="http://schemas.microsoft.com/office/drawing/2014/main" id="{EFA4033A-C6DC-C276-B2BD-B0B8CAA9C6A6}"/>
                </a:ext>
              </a:extLst>
            </p:cNvPr>
            <p:cNvSpPr txBox="1">
              <a:spLocks noChangeArrowheads="1"/>
            </p:cNvSpPr>
            <p:nvPr/>
          </p:nvSpPr>
          <p:spPr bwMode="auto">
            <a:xfrm>
              <a:off x="5211" y="1762"/>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476" indent="42863" algn="ctr">
                <a:lnSpc>
                  <a:spcPct val="87000"/>
                </a:lnSpc>
                <a:spcBef>
                  <a:spcPts val="101"/>
                </a:spcBef>
              </a:pPr>
              <a:r>
                <a:rPr lang="en-US" sz="1000" dirty="0">
                  <a:solidFill>
                    <a:srgbClr val="000000"/>
                  </a:solidFill>
                  <a:latin typeface="Arial" panose="020B0604020202020204" pitchFamily="34" charset="0"/>
                  <a:ea typeface="Calibri" panose="020F0502020204030204" pitchFamily="34" charset="0"/>
                </a:rPr>
                <a:t>SBCCD</a:t>
              </a:r>
              <a:r>
                <a:rPr lang="en-US" sz="1000" spc="4" dirty="0">
                  <a:solidFill>
                    <a:srgbClr val="000000"/>
                  </a:solidFill>
                  <a:latin typeface="Arial" panose="020B0604020202020204" pitchFamily="34" charset="0"/>
                  <a:ea typeface="Calibri" panose="020F0502020204030204" pitchFamily="34" charset="0"/>
                </a:rPr>
                <a:t> </a:t>
              </a:r>
              <a:endParaRPr lang="en-US" sz="1000" dirty="0">
                <a:solidFill>
                  <a:srgbClr val="000000"/>
                </a:solidFill>
                <a:latin typeface="Arial" panose="020B0604020202020204" pitchFamily="34" charset="0"/>
                <a:ea typeface="Calibri" panose="020F0502020204030204" pitchFamily="34" charset="0"/>
              </a:endParaRPr>
            </a:p>
            <a:p>
              <a:pPr marR="476" indent="42863" algn="ctr">
                <a:lnSpc>
                  <a:spcPct val="87000"/>
                </a:lnSpc>
                <a:spcBef>
                  <a:spcPts val="101"/>
                </a:spcBef>
              </a:pPr>
              <a:r>
                <a:rPr lang="en-US" sz="1000" dirty="0">
                  <a:solidFill>
                    <a:srgbClr val="000000"/>
                  </a:solidFill>
                  <a:latin typeface="Arial" panose="020B0604020202020204" pitchFamily="34" charset="0"/>
                  <a:ea typeface="Calibri" panose="020F0502020204030204" pitchFamily="34" charset="0"/>
                </a:rPr>
                <a:t>Strategic </a:t>
              </a:r>
            </a:p>
            <a:p>
              <a:pPr marR="476" indent="42863" algn="ctr">
                <a:lnSpc>
                  <a:spcPct val="87000"/>
                </a:lnSpc>
                <a:spcBef>
                  <a:spcPts val="101"/>
                </a:spcBef>
              </a:pPr>
              <a:r>
                <a:rPr lang="en-US" sz="1000" dirty="0">
                  <a:solidFill>
                    <a:srgbClr val="000000"/>
                  </a:solidFill>
                  <a:latin typeface="Arial" panose="020B0604020202020204" pitchFamily="34" charset="0"/>
                  <a:ea typeface="Calibri" panose="020F0502020204030204" pitchFamily="34" charset="0"/>
                </a:rPr>
                <a:t>Plan</a:t>
              </a:r>
            </a:p>
          </p:txBody>
        </p:sp>
        <p:sp>
          <p:nvSpPr>
            <p:cNvPr id="15" name="docshape10">
              <a:extLst>
                <a:ext uri="{FF2B5EF4-FFF2-40B4-BE49-F238E27FC236}">
                  <a16:creationId xmlns:a16="http://schemas.microsoft.com/office/drawing/2014/main" id="{1AB31C98-0F3B-2B1E-0185-5DCC03F0E9EA}"/>
                </a:ext>
              </a:extLst>
            </p:cNvPr>
            <p:cNvSpPr txBox="1">
              <a:spLocks noChangeArrowheads="1"/>
            </p:cNvSpPr>
            <p:nvPr/>
          </p:nvSpPr>
          <p:spPr bwMode="auto">
            <a:xfrm>
              <a:off x="5132" y="3385"/>
              <a:ext cx="1310"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8573" indent="-476" algn="ctr">
                <a:lnSpc>
                  <a:spcPct val="88000"/>
                </a:lnSpc>
                <a:spcBef>
                  <a:spcPts val="94"/>
                </a:spcBef>
              </a:pPr>
              <a:r>
                <a:rPr lang="en-US" sz="1000" dirty="0">
                  <a:solidFill>
                    <a:srgbClr val="000000"/>
                  </a:solidFill>
                  <a:latin typeface="Arial" panose="020B0604020202020204" pitchFamily="34" charset="0"/>
                  <a:ea typeface="Calibri" panose="020F0502020204030204" pitchFamily="34" charset="0"/>
                </a:rPr>
                <a:t>Alignment</a:t>
              </a:r>
            </a:p>
            <a:p>
              <a:pPr marR="8573" indent="-476" algn="ctr">
                <a:lnSpc>
                  <a:spcPct val="88000"/>
                </a:lnSpc>
                <a:spcBef>
                  <a:spcPts val="94"/>
                </a:spcBef>
              </a:pPr>
              <a:r>
                <a:rPr lang="en-US" sz="1000" dirty="0">
                  <a:solidFill>
                    <a:srgbClr val="000000"/>
                  </a:solidFill>
                  <a:latin typeface="Arial" panose="020B0604020202020204" pitchFamily="34" charset="0"/>
                  <a:ea typeface="Calibri" panose="020F0502020204030204" pitchFamily="34" charset="0"/>
                </a:rPr>
                <a:t>And</a:t>
              </a:r>
            </a:p>
            <a:p>
              <a:pPr marR="8573" indent="-476" algn="ctr">
                <a:lnSpc>
                  <a:spcPct val="88000"/>
                </a:lnSpc>
                <a:spcBef>
                  <a:spcPts val="94"/>
                </a:spcBef>
              </a:pPr>
              <a:r>
                <a:rPr lang="en-US" sz="1000" spc="-4" dirty="0">
                  <a:solidFill>
                    <a:srgbClr val="000000"/>
                  </a:solidFill>
                  <a:latin typeface="Arial" panose="020B0604020202020204" pitchFamily="34" charset="0"/>
                  <a:ea typeface="Calibri" panose="020F0502020204030204" pitchFamily="34" charset="0"/>
                </a:rPr>
                <a:t>Integration</a:t>
              </a:r>
              <a:endParaRPr lang="en-US" sz="1000" dirty="0">
                <a:solidFill>
                  <a:srgbClr val="000000"/>
                </a:solidFill>
                <a:latin typeface="Arial" panose="020B0604020202020204" pitchFamily="34" charset="0"/>
                <a:ea typeface="Calibri" panose="020F0502020204030204" pitchFamily="34" charset="0"/>
              </a:endParaRPr>
            </a:p>
          </p:txBody>
        </p:sp>
        <p:sp>
          <p:nvSpPr>
            <p:cNvPr id="16" name="docshape11">
              <a:extLst>
                <a:ext uri="{FF2B5EF4-FFF2-40B4-BE49-F238E27FC236}">
                  <a16:creationId xmlns:a16="http://schemas.microsoft.com/office/drawing/2014/main" id="{AFA82977-62FD-B2A5-582D-AD9B234AC62D}"/>
                </a:ext>
              </a:extLst>
            </p:cNvPr>
            <p:cNvSpPr txBox="1">
              <a:spLocks noChangeArrowheads="1"/>
            </p:cNvSpPr>
            <p:nvPr/>
          </p:nvSpPr>
          <p:spPr bwMode="auto">
            <a:xfrm>
              <a:off x="3757" y="4159"/>
              <a:ext cx="1541"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41910" marR="2858" indent="-42386" algn="ctr">
                <a:lnSpc>
                  <a:spcPct val="87000"/>
                </a:lnSpc>
                <a:spcBef>
                  <a:spcPts val="101"/>
                </a:spcBef>
              </a:pPr>
              <a:r>
                <a:rPr lang="en-US" sz="1000" spc="-4" dirty="0">
                  <a:solidFill>
                    <a:srgbClr val="FFFFFF"/>
                  </a:solidFill>
                  <a:latin typeface="Arial" panose="020B0604020202020204" pitchFamily="34" charset="0"/>
                  <a:ea typeface="Calibri" panose="020F0502020204030204" pitchFamily="34" charset="0"/>
                </a:rPr>
                <a:t>College</a:t>
              </a:r>
              <a:endParaRPr lang="en-US" sz="1000" dirty="0">
                <a:solidFill>
                  <a:srgbClr val="000000"/>
                </a:solidFill>
                <a:latin typeface="Arial" panose="020B0604020202020204" pitchFamily="34" charset="0"/>
                <a:ea typeface="Calibri" panose="020F0502020204030204" pitchFamily="34" charset="0"/>
              </a:endParaRPr>
            </a:p>
            <a:p>
              <a:pPr marL="41910" marR="2858" indent="-42386" algn="ctr">
                <a:lnSpc>
                  <a:spcPct val="87000"/>
                </a:lnSpc>
                <a:spcBef>
                  <a:spcPts val="101"/>
                </a:spcBef>
              </a:pPr>
              <a:r>
                <a:rPr lang="en-US" sz="1000" dirty="0">
                  <a:solidFill>
                    <a:srgbClr val="FFFFFF"/>
                  </a:solidFill>
                  <a:latin typeface="Arial" panose="020B0604020202020204" pitchFamily="34" charset="0"/>
                  <a:ea typeface="Calibri" panose="020F0502020204030204" pitchFamily="34" charset="0"/>
                </a:rPr>
                <a:t>Educational</a:t>
              </a:r>
              <a:endParaRPr lang="en-US" sz="1000" dirty="0">
                <a:solidFill>
                  <a:srgbClr val="000000"/>
                </a:solidFill>
                <a:latin typeface="Arial" panose="020B0604020202020204" pitchFamily="34" charset="0"/>
                <a:ea typeface="Calibri" panose="020F0502020204030204" pitchFamily="34" charset="0"/>
              </a:endParaRPr>
            </a:p>
            <a:p>
              <a:pPr marL="41910" marR="2858" indent="-42386" algn="ctr">
                <a:lnSpc>
                  <a:spcPct val="87000"/>
                </a:lnSpc>
                <a:spcBef>
                  <a:spcPts val="101"/>
                </a:spcBef>
              </a:pPr>
              <a:r>
                <a:rPr lang="en-US" sz="1000" dirty="0">
                  <a:solidFill>
                    <a:srgbClr val="FFFFFF"/>
                  </a:solidFill>
                  <a:latin typeface="Arial" panose="020B0604020202020204" pitchFamily="34" charset="0"/>
                  <a:ea typeface="Calibri" panose="020F0502020204030204" pitchFamily="34" charset="0"/>
                </a:rPr>
                <a:t> Master</a:t>
              </a:r>
              <a:endParaRPr lang="en-US" sz="1000" dirty="0">
                <a:solidFill>
                  <a:srgbClr val="000000"/>
                </a:solidFill>
                <a:latin typeface="Arial" panose="020B0604020202020204" pitchFamily="34" charset="0"/>
                <a:ea typeface="Calibri" panose="020F0502020204030204" pitchFamily="34" charset="0"/>
              </a:endParaRPr>
            </a:p>
            <a:p>
              <a:pPr marL="41910" marR="2858" indent="-42386" algn="ctr">
                <a:lnSpc>
                  <a:spcPct val="87000"/>
                </a:lnSpc>
                <a:spcBef>
                  <a:spcPts val="101"/>
                </a:spcBef>
              </a:pPr>
              <a:r>
                <a:rPr lang="en-US" sz="1000" dirty="0">
                  <a:solidFill>
                    <a:srgbClr val="FFFFFF"/>
                  </a:solidFill>
                  <a:latin typeface="Arial" panose="020B0604020202020204" pitchFamily="34" charset="0"/>
                  <a:ea typeface="Calibri" panose="020F0502020204030204" pitchFamily="34" charset="0"/>
                </a:rPr>
                <a:t>Plans</a:t>
              </a:r>
              <a:endParaRPr lang="en-US" sz="1000" dirty="0">
                <a:solidFill>
                  <a:srgbClr val="000000"/>
                </a:solidFill>
                <a:latin typeface="Arial" panose="020B0604020202020204" pitchFamily="34" charset="0"/>
                <a:ea typeface="Calibri" panose="020F0502020204030204" pitchFamily="34" charset="0"/>
              </a:endParaRPr>
            </a:p>
          </p:txBody>
        </p:sp>
        <p:sp>
          <p:nvSpPr>
            <p:cNvPr id="17" name="docshape12">
              <a:extLst>
                <a:ext uri="{FF2B5EF4-FFF2-40B4-BE49-F238E27FC236}">
                  <a16:creationId xmlns:a16="http://schemas.microsoft.com/office/drawing/2014/main" id="{6E61DC8E-A8DC-A64C-9B30-84DBAE33162F}"/>
                </a:ext>
              </a:extLst>
            </p:cNvPr>
            <p:cNvSpPr txBox="1">
              <a:spLocks noChangeArrowheads="1"/>
            </p:cNvSpPr>
            <p:nvPr/>
          </p:nvSpPr>
          <p:spPr bwMode="auto">
            <a:xfrm>
              <a:off x="6556" y="4301"/>
              <a:ext cx="1134"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953" algn="ctr">
                <a:lnSpc>
                  <a:spcPct val="87000"/>
                </a:lnSpc>
                <a:spcBef>
                  <a:spcPts val="101"/>
                </a:spcBef>
              </a:pPr>
              <a:r>
                <a:rPr lang="en-US" sz="1000" dirty="0">
                  <a:solidFill>
                    <a:srgbClr val="FFFFFF"/>
                  </a:solidFill>
                  <a:latin typeface="Arial" panose="020B0604020202020204" pitchFamily="34" charset="0"/>
                  <a:ea typeface="Calibri" panose="020F0502020204030204" pitchFamily="34" charset="0"/>
                </a:rPr>
                <a:t>DSO</a:t>
              </a:r>
              <a:endParaRPr lang="en-US" sz="1000" dirty="0">
                <a:solidFill>
                  <a:srgbClr val="000000"/>
                </a:solidFill>
                <a:latin typeface="Arial" panose="020B0604020202020204" pitchFamily="34" charset="0"/>
                <a:ea typeface="Calibri" panose="020F0502020204030204" pitchFamily="34" charset="0"/>
              </a:endParaRPr>
            </a:p>
            <a:p>
              <a:pPr marR="953" algn="ctr">
                <a:lnSpc>
                  <a:spcPct val="87000"/>
                </a:lnSpc>
                <a:spcBef>
                  <a:spcPts val="101"/>
                </a:spcBef>
              </a:pPr>
              <a:r>
                <a:rPr lang="en-US" sz="1000" dirty="0">
                  <a:solidFill>
                    <a:srgbClr val="FFFFFF"/>
                  </a:solidFill>
                  <a:latin typeface="Arial" panose="020B0604020202020204" pitchFamily="34" charset="0"/>
                  <a:ea typeface="Calibri" panose="020F0502020204030204" pitchFamily="34" charset="0"/>
                </a:rPr>
                <a:t>Plan</a:t>
              </a:r>
              <a:endParaRPr lang="en-US" sz="1000" dirty="0">
                <a:solidFill>
                  <a:srgbClr val="000000"/>
                </a:solidFill>
                <a:latin typeface="Arial" panose="020B0604020202020204" pitchFamily="34" charset="0"/>
                <a:ea typeface="Calibri" panose="020F0502020204030204" pitchFamily="34" charset="0"/>
              </a:endParaRPr>
            </a:p>
          </p:txBody>
        </p:sp>
      </p:grpSp>
      <p:sp>
        <p:nvSpPr>
          <p:cNvPr id="21" name="docshape2">
            <a:extLst>
              <a:ext uri="{FF2B5EF4-FFF2-40B4-BE49-F238E27FC236}">
                <a16:creationId xmlns:a16="http://schemas.microsoft.com/office/drawing/2014/main" id="{5F26D8F2-5FE7-1803-A57A-ACB98A02C374}"/>
              </a:ext>
            </a:extLst>
          </p:cNvPr>
          <p:cNvSpPr>
            <a:spLocks/>
          </p:cNvSpPr>
          <p:nvPr/>
        </p:nvSpPr>
        <p:spPr bwMode="auto">
          <a:xfrm>
            <a:off x="392054" y="859557"/>
            <a:ext cx="236597" cy="245965"/>
          </a:xfrm>
          <a:custGeom>
            <a:avLst/>
            <a:gdLst>
              <a:gd name="T0" fmla="+- 0 5788 4528"/>
              <a:gd name="T1" fmla="*/ T0 w 2520"/>
              <a:gd name="T2" fmla="+- 0 336 336"/>
              <a:gd name="T3" fmla="*/ 336 h 2520"/>
              <a:gd name="T4" fmla="+- 0 4528 4528"/>
              <a:gd name="T5" fmla="*/ T4 w 2520"/>
              <a:gd name="T6" fmla="+- 0 2856 336"/>
              <a:gd name="T7" fmla="*/ 2856 h 2520"/>
              <a:gd name="T8" fmla="+- 0 7048 4528"/>
              <a:gd name="T9" fmla="*/ T8 w 2520"/>
              <a:gd name="T10" fmla="+- 0 2856 336"/>
              <a:gd name="T11" fmla="*/ 2856 h 2520"/>
              <a:gd name="T12" fmla="+- 0 5788 4528"/>
              <a:gd name="T13" fmla="*/ T12 w 2520"/>
              <a:gd name="T14" fmla="+- 0 336 336"/>
              <a:gd name="T15" fmla="*/ 336 h 2520"/>
            </a:gdLst>
            <a:ahLst/>
            <a:cxnLst>
              <a:cxn ang="0">
                <a:pos x="T1" y="T3"/>
              </a:cxn>
              <a:cxn ang="0">
                <a:pos x="T5" y="T7"/>
              </a:cxn>
              <a:cxn ang="0">
                <a:pos x="T9" y="T11"/>
              </a:cxn>
              <a:cxn ang="0">
                <a:pos x="T13" y="T15"/>
              </a:cxn>
            </a:cxnLst>
            <a:rect l="0" t="0" r="r" b="b"/>
            <a:pathLst>
              <a:path w="2520" h="2520">
                <a:moveTo>
                  <a:pt x="1260" y="0"/>
                </a:moveTo>
                <a:lnTo>
                  <a:pt x="0" y="2520"/>
                </a:lnTo>
                <a:lnTo>
                  <a:pt x="2520" y="2520"/>
                </a:lnTo>
                <a:lnTo>
                  <a:pt x="1260" y="0"/>
                </a:lnTo>
                <a:close/>
              </a:path>
            </a:pathLst>
          </a:custGeom>
          <a:solidFill>
            <a:srgbClr val="FFB04F"/>
          </a:solidFill>
          <a:ln w="57150">
            <a:noFill/>
            <a:round/>
            <a:headEnd/>
            <a:tailEnd/>
          </a:ln>
        </p:spPr>
        <p:txBody>
          <a:bodyPr rot="0" vert="horz" wrap="square" lIns="68580" tIns="34290" rIns="68580" bIns="34290" anchor="t" anchorCtr="0" upright="1">
            <a:noAutofit/>
          </a:bodyPr>
          <a:lstStyle/>
          <a:p>
            <a:endParaRPr lang="en-US" sz="1350"/>
          </a:p>
        </p:txBody>
      </p:sp>
      <p:sp>
        <p:nvSpPr>
          <p:cNvPr id="28" name="Content Placeholder 22">
            <a:extLst>
              <a:ext uri="{FF2B5EF4-FFF2-40B4-BE49-F238E27FC236}">
                <a16:creationId xmlns:a16="http://schemas.microsoft.com/office/drawing/2014/main" id="{FA59B171-3DAF-B369-148E-5003743D0990}"/>
              </a:ext>
            </a:extLst>
          </p:cNvPr>
          <p:cNvSpPr txBox="1">
            <a:spLocks/>
          </p:cNvSpPr>
          <p:nvPr/>
        </p:nvSpPr>
        <p:spPr>
          <a:xfrm>
            <a:off x="848678" y="2119298"/>
            <a:ext cx="4028973" cy="1950536"/>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400" b="1" dirty="0"/>
              <a:t>COLLEGE EDUCATIONAL MASTER PLANS</a:t>
            </a:r>
            <a:endParaRPr lang="en-US" sz="6400" dirty="0"/>
          </a:p>
          <a:p>
            <a:pPr marL="0" indent="0">
              <a:lnSpc>
                <a:spcPct val="120000"/>
              </a:lnSpc>
              <a:buNone/>
            </a:pPr>
            <a:r>
              <a:rPr lang="en-US" sz="5600" i="1" dirty="0"/>
              <a:t>Aligned with SBCCD Goals. Responsive to local service area students and communities. Responsive to educational, business, and industry partners. Collaborative partner for economic and community development plans and vitality of the service region.</a:t>
            </a:r>
            <a:endParaRPr lang="en-US" sz="5600" dirty="0"/>
          </a:p>
          <a:p>
            <a:r>
              <a:rPr lang="en-US" sz="5600" dirty="0"/>
              <a:t>Creation of </a:t>
            </a:r>
            <a:r>
              <a:rPr lang="en-US" sz="5600" dirty="0">
                <a:solidFill>
                  <a:srgbClr val="C00000"/>
                </a:solidFill>
              </a:rPr>
              <a:t>Strategic Directions </a:t>
            </a:r>
          </a:p>
          <a:p>
            <a:r>
              <a:rPr lang="en-US" sz="5600" dirty="0"/>
              <a:t>Creation of </a:t>
            </a:r>
            <a:r>
              <a:rPr lang="en-US" sz="5600" dirty="0">
                <a:solidFill>
                  <a:srgbClr val="C00000"/>
                </a:solidFill>
              </a:rPr>
              <a:t>Supporting Actions</a:t>
            </a:r>
          </a:p>
          <a:p>
            <a:r>
              <a:rPr lang="en-US" sz="5600" dirty="0"/>
              <a:t>Creation of Implementation Plans (Operational – Divisions &amp; Depts)</a:t>
            </a:r>
          </a:p>
        </p:txBody>
      </p:sp>
      <p:sp>
        <p:nvSpPr>
          <p:cNvPr id="29" name="Content Placeholder 22">
            <a:extLst>
              <a:ext uri="{FF2B5EF4-FFF2-40B4-BE49-F238E27FC236}">
                <a16:creationId xmlns:a16="http://schemas.microsoft.com/office/drawing/2014/main" id="{8CBD4504-489D-64F7-B164-C1F9780DADE0}"/>
              </a:ext>
            </a:extLst>
          </p:cNvPr>
          <p:cNvSpPr txBox="1">
            <a:spLocks/>
          </p:cNvSpPr>
          <p:nvPr/>
        </p:nvSpPr>
        <p:spPr>
          <a:xfrm>
            <a:off x="900817" y="4726333"/>
            <a:ext cx="3890960" cy="1855219"/>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400" b="1" dirty="0">
                <a:solidFill>
                  <a:schemeClr val="tx1">
                    <a:lumMod val="65000"/>
                    <a:lumOff val="35000"/>
                  </a:schemeClr>
                </a:solidFill>
              </a:rPr>
              <a:t>DSO PLAN</a:t>
            </a:r>
            <a:endParaRPr lang="en-US" sz="6400" dirty="0">
              <a:solidFill>
                <a:schemeClr val="tx1">
                  <a:lumMod val="65000"/>
                  <a:lumOff val="35000"/>
                </a:schemeClr>
              </a:solidFill>
            </a:endParaRPr>
          </a:p>
          <a:p>
            <a:pPr marL="0" indent="0">
              <a:lnSpc>
                <a:spcPct val="120000"/>
              </a:lnSpc>
              <a:buNone/>
            </a:pPr>
            <a:r>
              <a:rPr lang="en-US" sz="5600" i="1" dirty="0"/>
              <a:t>Aligned with SBCCD Goals and supportive of College EMPs.</a:t>
            </a:r>
            <a:endParaRPr lang="en-US" sz="5600" dirty="0"/>
          </a:p>
          <a:p>
            <a:pPr lvl="0"/>
            <a:r>
              <a:rPr lang="en-US" sz="5600" dirty="0"/>
              <a:t>Creation of </a:t>
            </a:r>
            <a:r>
              <a:rPr lang="en-US" sz="5600" dirty="0">
                <a:solidFill>
                  <a:srgbClr val="C00000"/>
                </a:solidFill>
              </a:rPr>
              <a:t>Strategic Directions</a:t>
            </a:r>
          </a:p>
          <a:p>
            <a:pPr lvl="0"/>
            <a:r>
              <a:rPr lang="en-US" sz="5600" dirty="0"/>
              <a:t>Creation of </a:t>
            </a:r>
            <a:r>
              <a:rPr lang="en-US" sz="5600" dirty="0">
                <a:solidFill>
                  <a:srgbClr val="C00000"/>
                </a:solidFill>
              </a:rPr>
              <a:t>Supporting Actions</a:t>
            </a:r>
          </a:p>
          <a:p>
            <a:pPr lvl="0"/>
            <a:r>
              <a:rPr lang="en-US" sz="5600" dirty="0"/>
              <a:t>Creation of Implementation Plans (Operational | DSO Divisions)</a:t>
            </a:r>
          </a:p>
          <a:p>
            <a:pPr lvl="4"/>
            <a:endParaRPr lang="en-US" sz="1350" dirty="0"/>
          </a:p>
        </p:txBody>
      </p:sp>
      <p:sp>
        <p:nvSpPr>
          <p:cNvPr id="31" name="docshape3">
            <a:extLst>
              <a:ext uri="{FF2B5EF4-FFF2-40B4-BE49-F238E27FC236}">
                <a16:creationId xmlns:a16="http://schemas.microsoft.com/office/drawing/2014/main" id="{7E661916-96A6-849D-A4D8-170C9B21C0E6}"/>
              </a:ext>
            </a:extLst>
          </p:cNvPr>
          <p:cNvSpPr>
            <a:spLocks/>
          </p:cNvSpPr>
          <p:nvPr/>
        </p:nvSpPr>
        <p:spPr bwMode="auto">
          <a:xfrm>
            <a:off x="392054" y="2074172"/>
            <a:ext cx="236597" cy="245965"/>
          </a:xfrm>
          <a:custGeom>
            <a:avLst/>
            <a:gdLst>
              <a:gd name="T0" fmla="+- 0 4528 3268"/>
              <a:gd name="T1" fmla="*/ T0 w 2520"/>
              <a:gd name="T2" fmla="+- 0 2856 2856"/>
              <a:gd name="T3" fmla="*/ 2856 h 2520"/>
              <a:gd name="T4" fmla="+- 0 3268 3268"/>
              <a:gd name="T5" fmla="*/ T4 w 2520"/>
              <a:gd name="T6" fmla="+- 0 5376 2856"/>
              <a:gd name="T7" fmla="*/ 5376 h 2520"/>
              <a:gd name="T8" fmla="+- 0 5788 3268"/>
              <a:gd name="T9" fmla="*/ T8 w 2520"/>
              <a:gd name="T10" fmla="+- 0 5376 2856"/>
              <a:gd name="T11" fmla="*/ 5376 h 2520"/>
              <a:gd name="T12" fmla="+- 0 4528 3268"/>
              <a:gd name="T13" fmla="*/ T12 w 2520"/>
              <a:gd name="T14" fmla="+- 0 2856 2856"/>
              <a:gd name="T15" fmla="*/ 2856 h 2520"/>
            </a:gdLst>
            <a:ahLst/>
            <a:cxnLst>
              <a:cxn ang="0">
                <a:pos x="T1" y="T3"/>
              </a:cxn>
              <a:cxn ang="0">
                <a:pos x="T5" y="T7"/>
              </a:cxn>
              <a:cxn ang="0">
                <a:pos x="T9" y="T11"/>
              </a:cxn>
              <a:cxn ang="0">
                <a:pos x="T13" y="T15"/>
              </a:cxn>
            </a:cxnLst>
            <a:rect l="0" t="0" r="r" b="b"/>
            <a:pathLst>
              <a:path w="2520" h="2520">
                <a:moveTo>
                  <a:pt x="1260" y="0"/>
                </a:moveTo>
                <a:lnTo>
                  <a:pt x="0" y="2520"/>
                </a:lnTo>
                <a:lnTo>
                  <a:pt x="2520" y="2520"/>
                </a:lnTo>
                <a:lnTo>
                  <a:pt x="126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a:p>
        </p:txBody>
      </p:sp>
      <p:sp>
        <p:nvSpPr>
          <p:cNvPr id="34" name="docshape7">
            <a:extLst>
              <a:ext uri="{FF2B5EF4-FFF2-40B4-BE49-F238E27FC236}">
                <a16:creationId xmlns:a16="http://schemas.microsoft.com/office/drawing/2014/main" id="{0FEC124E-6302-8B0D-BDC8-EC2AAE17A54C}"/>
              </a:ext>
            </a:extLst>
          </p:cNvPr>
          <p:cNvSpPr>
            <a:spLocks/>
          </p:cNvSpPr>
          <p:nvPr/>
        </p:nvSpPr>
        <p:spPr bwMode="auto">
          <a:xfrm>
            <a:off x="381961" y="4669943"/>
            <a:ext cx="265340" cy="245966"/>
          </a:xfrm>
          <a:custGeom>
            <a:avLst/>
            <a:gdLst>
              <a:gd name="T0" fmla="+- 0 7048 5788"/>
              <a:gd name="T1" fmla="*/ T0 w 2520"/>
              <a:gd name="T2" fmla="+- 0 2856 2856"/>
              <a:gd name="T3" fmla="*/ 2856 h 2520"/>
              <a:gd name="T4" fmla="+- 0 5788 5788"/>
              <a:gd name="T5" fmla="*/ T4 w 2520"/>
              <a:gd name="T6" fmla="+- 0 5376 2856"/>
              <a:gd name="T7" fmla="*/ 5376 h 2520"/>
              <a:gd name="T8" fmla="+- 0 8308 5788"/>
              <a:gd name="T9" fmla="*/ T8 w 2520"/>
              <a:gd name="T10" fmla="+- 0 5376 2856"/>
              <a:gd name="T11" fmla="*/ 5376 h 2520"/>
              <a:gd name="T12" fmla="+- 0 7048 5788"/>
              <a:gd name="T13" fmla="*/ T12 w 2520"/>
              <a:gd name="T14" fmla="+- 0 2856 2856"/>
              <a:gd name="T15" fmla="*/ 2856 h 2520"/>
            </a:gdLst>
            <a:ahLst/>
            <a:cxnLst>
              <a:cxn ang="0">
                <a:pos x="T1" y="T3"/>
              </a:cxn>
              <a:cxn ang="0">
                <a:pos x="T5" y="T7"/>
              </a:cxn>
              <a:cxn ang="0">
                <a:pos x="T9" y="T11"/>
              </a:cxn>
              <a:cxn ang="0">
                <a:pos x="T13" y="T15"/>
              </a:cxn>
            </a:cxnLst>
            <a:rect l="0" t="0" r="r" b="b"/>
            <a:pathLst>
              <a:path w="2520" h="2520">
                <a:moveTo>
                  <a:pt x="1260" y="0"/>
                </a:moveTo>
                <a:lnTo>
                  <a:pt x="0" y="2520"/>
                </a:lnTo>
                <a:lnTo>
                  <a:pt x="2520" y="2520"/>
                </a:lnTo>
                <a:lnTo>
                  <a:pt x="1260" y="0"/>
                </a:lnTo>
                <a:close/>
              </a:path>
            </a:pathLst>
          </a:custGeom>
          <a:solidFill>
            <a:schemeClr val="bg1">
              <a:lumMod val="50000"/>
            </a:schemeClr>
          </a:solidFill>
          <a:ln>
            <a:noFill/>
          </a:ln>
          <a:effectLst>
            <a:outerShdw blurRad="63500" sx="102000" sy="102000" algn="ctr" rotWithShape="0">
              <a:prstClr val="black">
                <a:alpha val="40000"/>
              </a:prstClr>
            </a:outerShdw>
          </a:effectLst>
        </p:spPr>
        <p:txBody>
          <a:bodyPr rot="0" vert="horz" wrap="square" lIns="68580" tIns="34290" rIns="68580" bIns="34290" anchor="t" anchorCtr="0" upright="1">
            <a:noAutofit/>
          </a:bodyPr>
          <a:lstStyle/>
          <a:p>
            <a:endParaRPr lang="en-US" sz="1350"/>
          </a:p>
        </p:txBody>
      </p:sp>
    </p:spTree>
    <p:extLst>
      <p:ext uri="{BB962C8B-B14F-4D97-AF65-F5344CB8AC3E}">
        <p14:creationId xmlns:p14="http://schemas.microsoft.com/office/powerpoint/2010/main" val="3908345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6E283BDE-EE5B-9142-8ECF-227B12B0C29D}"/>
              </a:ext>
            </a:extLst>
          </p:cNvPr>
          <p:cNvGraphicFramePr>
            <a:graphicFrameLocks noGrp="1"/>
          </p:cNvGraphicFramePr>
          <p:nvPr>
            <p:ph idx="1"/>
            <p:extLst>
              <p:ext uri="{D42A27DB-BD31-4B8C-83A1-F6EECF244321}">
                <p14:modId xmlns:p14="http://schemas.microsoft.com/office/powerpoint/2010/main" val="96212844"/>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53D8FC05-7249-204F-8D9A-D4F55080D9C0}"/>
              </a:ext>
            </a:extLst>
          </p:cNvPr>
          <p:cNvSpPr>
            <a:spLocks noGrp="1"/>
          </p:cNvSpPr>
          <p:nvPr>
            <p:ph type="title"/>
          </p:nvPr>
        </p:nvSpPr>
        <p:spPr>
          <a:xfrm>
            <a:off x="628650" y="214491"/>
            <a:ext cx="7886700" cy="1017143"/>
          </a:xfrm>
        </p:spPr>
        <p:txBody>
          <a:bodyPr>
            <a:normAutofit/>
          </a:bodyPr>
          <a:lstStyle/>
          <a:p>
            <a:r>
              <a:rPr lang="en-US" dirty="0"/>
              <a:t>County Race/Ethnicity Profile</a:t>
            </a:r>
          </a:p>
        </p:txBody>
      </p:sp>
      <p:sp>
        <p:nvSpPr>
          <p:cNvPr id="5" name="Oval 4">
            <a:extLst>
              <a:ext uri="{FF2B5EF4-FFF2-40B4-BE49-F238E27FC236}">
                <a16:creationId xmlns:a16="http://schemas.microsoft.com/office/drawing/2014/main" id="{55681514-90F3-0545-9E6A-E3A9D1AFF6CE}"/>
              </a:ext>
            </a:extLst>
          </p:cNvPr>
          <p:cNvSpPr/>
          <p:nvPr/>
        </p:nvSpPr>
        <p:spPr>
          <a:xfrm>
            <a:off x="7057542" y="2119182"/>
            <a:ext cx="1022306" cy="1724060"/>
          </a:xfrm>
          <a:prstGeom prst="ellipse">
            <a:avLst/>
          </a:prstGeom>
          <a:solidFill>
            <a:srgbClr val="0070C0">
              <a:alpha val="20000"/>
            </a:srgb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0FFE6EFD-ADE5-A540-9ABD-26207C0BE6F2}"/>
              </a:ext>
            </a:extLst>
          </p:cNvPr>
          <p:cNvSpPr/>
          <p:nvPr/>
        </p:nvSpPr>
        <p:spPr>
          <a:xfrm>
            <a:off x="2320075" y="1803481"/>
            <a:ext cx="808715" cy="950735"/>
          </a:xfrm>
          <a:prstGeom prst="ellipse">
            <a:avLst/>
          </a:prstGeom>
          <a:solidFill>
            <a:schemeClr val="accent5">
              <a:alpha val="20000"/>
            </a:schemeClr>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6810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AD11D96C-F2DE-2546-B64E-8B9C51F6B229}"/>
              </a:ext>
            </a:extLst>
          </p:cNvPr>
          <p:cNvGraphicFramePr>
            <a:graphicFrameLocks noGrp="1"/>
          </p:cNvGraphicFramePr>
          <p:nvPr>
            <p:ph idx="1"/>
            <p:extLst>
              <p:ext uri="{D42A27DB-BD31-4B8C-83A1-F6EECF244321}">
                <p14:modId xmlns:p14="http://schemas.microsoft.com/office/powerpoint/2010/main" val="1519824597"/>
              </p:ext>
            </p:extLst>
          </p:nvPr>
        </p:nvGraphicFramePr>
        <p:xfrm>
          <a:off x="628650" y="1171575"/>
          <a:ext cx="7886700" cy="53213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FDF3E3D8-78E4-374D-A50E-0A68B7A7A151}"/>
              </a:ext>
            </a:extLst>
          </p:cNvPr>
          <p:cNvSpPr>
            <a:spLocks noGrp="1"/>
          </p:cNvSpPr>
          <p:nvPr>
            <p:ph type="title"/>
          </p:nvPr>
        </p:nvSpPr>
        <p:spPr>
          <a:xfrm>
            <a:off x="628650" y="214491"/>
            <a:ext cx="7886700" cy="1017143"/>
          </a:xfrm>
        </p:spPr>
        <p:txBody>
          <a:bodyPr>
            <a:normAutofit/>
          </a:bodyPr>
          <a:lstStyle/>
          <a:p>
            <a:r>
              <a:rPr lang="en-US" dirty="0"/>
              <a:t>Maximum Educational Attainment</a:t>
            </a:r>
          </a:p>
        </p:txBody>
      </p:sp>
      <p:sp>
        <p:nvSpPr>
          <p:cNvPr id="5" name="Rectangle 4">
            <a:extLst>
              <a:ext uri="{FF2B5EF4-FFF2-40B4-BE49-F238E27FC236}">
                <a16:creationId xmlns:a16="http://schemas.microsoft.com/office/drawing/2014/main" id="{FBFEBFF6-52A1-E246-AE31-05644380A25B}"/>
              </a:ext>
            </a:extLst>
          </p:cNvPr>
          <p:cNvSpPr/>
          <p:nvPr/>
        </p:nvSpPr>
        <p:spPr>
          <a:xfrm>
            <a:off x="6114048" y="5010038"/>
            <a:ext cx="2258771" cy="1482835"/>
          </a:xfrm>
          <a:prstGeom prst="rect">
            <a:avLst/>
          </a:prstGeom>
          <a:solidFill>
            <a:srgbClr val="0070C0">
              <a:alpha val="23477"/>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Down Arrow 5">
            <a:extLst>
              <a:ext uri="{FF2B5EF4-FFF2-40B4-BE49-F238E27FC236}">
                <a16:creationId xmlns:a16="http://schemas.microsoft.com/office/drawing/2014/main" id="{E4B9713D-78CE-BA45-A38B-F4C78C4FCCF5}"/>
              </a:ext>
            </a:extLst>
          </p:cNvPr>
          <p:cNvSpPr/>
          <p:nvPr/>
        </p:nvSpPr>
        <p:spPr>
          <a:xfrm rot="2281095">
            <a:off x="6244085" y="3180929"/>
            <a:ext cx="192881" cy="375047"/>
          </a:xfrm>
          <a:prstGeom prst="downArrow">
            <a:avLst/>
          </a:prstGeom>
          <a:solidFill>
            <a:srgbClr val="0070C0">
              <a:alpha val="52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Down Arrow 6">
            <a:extLst>
              <a:ext uri="{FF2B5EF4-FFF2-40B4-BE49-F238E27FC236}">
                <a16:creationId xmlns:a16="http://schemas.microsoft.com/office/drawing/2014/main" id="{083D53DB-D6F8-4041-B865-D0868A6C5027}"/>
              </a:ext>
            </a:extLst>
          </p:cNvPr>
          <p:cNvSpPr/>
          <p:nvPr/>
        </p:nvSpPr>
        <p:spPr>
          <a:xfrm rot="2524296">
            <a:off x="7022490" y="2126102"/>
            <a:ext cx="192881" cy="375047"/>
          </a:xfrm>
          <a:prstGeom prst="downArrow">
            <a:avLst/>
          </a:prstGeom>
          <a:solidFill>
            <a:srgbClr val="0070C0">
              <a:alpha val="52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Down Arrow 7">
            <a:extLst>
              <a:ext uri="{FF2B5EF4-FFF2-40B4-BE49-F238E27FC236}">
                <a16:creationId xmlns:a16="http://schemas.microsoft.com/office/drawing/2014/main" id="{69295972-5E2B-C44C-A815-1648D53FA256}"/>
              </a:ext>
            </a:extLst>
          </p:cNvPr>
          <p:cNvSpPr/>
          <p:nvPr/>
        </p:nvSpPr>
        <p:spPr>
          <a:xfrm rot="2357020">
            <a:off x="7829089" y="2536133"/>
            <a:ext cx="192881" cy="375047"/>
          </a:xfrm>
          <a:prstGeom prst="downArrow">
            <a:avLst/>
          </a:prstGeom>
          <a:solidFill>
            <a:srgbClr val="0070C0">
              <a:alpha val="52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a:extLst>
              <a:ext uri="{FF2B5EF4-FFF2-40B4-BE49-F238E27FC236}">
                <a16:creationId xmlns:a16="http://schemas.microsoft.com/office/drawing/2014/main" id="{7833CE7B-528F-42A5-5D96-7ECF04001C28}"/>
              </a:ext>
            </a:extLst>
          </p:cNvPr>
          <p:cNvSpPr txBox="1"/>
          <p:nvPr/>
        </p:nvSpPr>
        <p:spPr>
          <a:xfrm>
            <a:off x="1921509" y="3161319"/>
            <a:ext cx="1886735" cy="369332"/>
          </a:xfrm>
          <a:prstGeom prst="rect">
            <a:avLst/>
          </a:prstGeom>
          <a:solidFill>
            <a:schemeClr val="bg1"/>
          </a:solidFill>
          <a:ln>
            <a:solidFill>
              <a:srgbClr val="5B9BD5"/>
            </a:solidFill>
          </a:ln>
        </p:spPr>
        <p:txBody>
          <a:bodyPr wrap="none" rtlCol="0">
            <a:spAutoFit/>
          </a:bodyPr>
          <a:lstStyle/>
          <a:p>
            <a:r>
              <a:rPr lang="en-US" dirty="0"/>
              <a:t>No College: 33.6%</a:t>
            </a:r>
          </a:p>
        </p:txBody>
      </p:sp>
    </p:spTree>
    <p:extLst>
      <p:ext uri="{BB962C8B-B14F-4D97-AF65-F5344CB8AC3E}">
        <p14:creationId xmlns:p14="http://schemas.microsoft.com/office/powerpoint/2010/main" val="115942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100" kern="1200">
                <a:solidFill>
                  <a:srgbClr val="FFFFFF"/>
                </a:solidFill>
                <a:latin typeface="+mj-lt"/>
                <a:ea typeface="+mj-ea"/>
                <a:cs typeface="+mj-cs"/>
              </a:rPr>
              <a:t>Workforce Data &amp; Program Gap Analysis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819763"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b="1" dirty="0">
                <a:solidFill>
                  <a:srgbClr val="C00000"/>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442033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94EF-04BA-14FC-8C4F-59F8D0110410}"/>
              </a:ext>
            </a:extLst>
          </p:cNvPr>
          <p:cNvSpPr>
            <a:spLocks noGrp="1"/>
          </p:cNvSpPr>
          <p:nvPr>
            <p:ph type="title"/>
          </p:nvPr>
        </p:nvSpPr>
        <p:spPr>
          <a:xfrm>
            <a:off x="628650" y="214491"/>
            <a:ext cx="7886700" cy="1017143"/>
          </a:xfrm>
        </p:spPr>
        <p:txBody>
          <a:bodyPr/>
          <a:lstStyle/>
          <a:p>
            <a:r>
              <a:rPr lang="en-US" dirty="0"/>
              <a:t>Recommendations </a:t>
            </a:r>
            <a:r>
              <a:rPr lang="en-US" sz="1200" dirty="0"/>
              <a:t>CHC</a:t>
            </a:r>
            <a:endParaRPr lang="en-US" dirty="0"/>
          </a:p>
        </p:txBody>
      </p:sp>
      <p:pic>
        <p:nvPicPr>
          <p:cNvPr id="5" name="Content Placeholder 4">
            <a:extLst>
              <a:ext uri="{FF2B5EF4-FFF2-40B4-BE49-F238E27FC236}">
                <a16:creationId xmlns:a16="http://schemas.microsoft.com/office/drawing/2014/main" id="{8A0DA6B3-5818-B9E5-E321-3B91962315F1}"/>
              </a:ext>
            </a:extLst>
          </p:cNvPr>
          <p:cNvPicPr>
            <a:picLocks noGrp="1" noChangeAspect="1"/>
          </p:cNvPicPr>
          <p:nvPr>
            <p:ph idx="1"/>
          </p:nvPr>
        </p:nvPicPr>
        <p:blipFill>
          <a:blip r:embed="rId4"/>
          <a:stretch>
            <a:fillRect/>
          </a:stretch>
        </p:blipFill>
        <p:spPr>
          <a:xfrm>
            <a:off x="840258" y="1171575"/>
            <a:ext cx="7527933" cy="5276128"/>
          </a:xfrm>
        </p:spPr>
      </p:pic>
    </p:spTree>
    <p:extLst>
      <p:ext uri="{BB962C8B-B14F-4D97-AF65-F5344CB8AC3E}">
        <p14:creationId xmlns:p14="http://schemas.microsoft.com/office/powerpoint/2010/main" val="1155962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5A28-B816-FC40-851C-28E9B482CF3B}"/>
              </a:ext>
            </a:extLst>
          </p:cNvPr>
          <p:cNvSpPr>
            <a:spLocks noGrp="1"/>
          </p:cNvSpPr>
          <p:nvPr>
            <p:ph type="title"/>
          </p:nvPr>
        </p:nvSpPr>
        <p:spPr>
          <a:xfrm>
            <a:off x="628650" y="214491"/>
            <a:ext cx="7886700" cy="1017143"/>
          </a:xfrm>
        </p:spPr>
        <p:txBody>
          <a:bodyPr>
            <a:normAutofit/>
          </a:bodyPr>
          <a:lstStyle/>
          <a:p>
            <a:r>
              <a:rPr lang="en-US" dirty="0"/>
              <a:t>Program Gaps – Associate’s Degree </a:t>
            </a:r>
            <a:r>
              <a:rPr lang="en-US" sz="1200" dirty="0"/>
              <a:t>CHC</a:t>
            </a:r>
            <a:endParaRPr lang="en-US" dirty="0"/>
          </a:p>
        </p:txBody>
      </p:sp>
      <p:pic>
        <p:nvPicPr>
          <p:cNvPr id="5" name="Content Placeholder 4" descr="Graphical user interface, application&#10;&#10;Description automatically generated with medium confidence">
            <a:extLst>
              <a:ext uri="{FF2B5EF4-FFF2-40B4-BE49-F238E27FC236}">
                <a16:creationId xmlns:a16="http://schemas.microsoft.com/office/drawing/2014/main" id="{F24F5866-F358-D0FF-51CE-8390CE78792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8650" y="1297747"/>
            <a:ext cx="7886700" cy="5068956"/>
          </a:xfrm>
          <a:prstGeom prst="rect">
            <a:avLst/>
          </a:prstGeom>
          <a:noFill/>
          <a:ln>
            <a:noFill/>
          </a:ln>
        </p:spPr>
      </p:pic>
    </p:spTree>
    <p:extLst>
      <p:ext uri="{BB962C8B-B14F-4D97-AF65-F5344CB8AC3E}">
        <p14:creationId xmlns:p14="http://schemas.microsoft.com/office/powerpoint/2010/main" val="3011240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1B91-8FD7-EF47-8D58-078F74CCC513}"/>
              </a:ext>
            </a:extLst>
          </p:cNvPr>
          <p:cNvSpPr>
            <a:spLocks noGrp="1"/>
          </p:cNvSpPr>
          <p:nvPr>
            <p:ph type="title"/>
          </p:nvPr>
        </p:nvSpPr>
        <p:spPr>
          <a:xfrm>
            <a:off x="628650" y="214491"/>
            <a:ext cx="7886700" cy="1017143"/>
          </a:xfrm>
        </p:spPr>
        <p:txBody>
          <a:bodyPr>
            <a:normAutofit/>
          </a:bodyPr>
          <a:lstStyle/>
          <a:p>
            <a:r>
              <a:rPr lang="en-US" dirty="0"/>
              <a:t>Programs to Consider for Addition </a:t>
            </a:r>
            <a:r>
              <a:rPr lang="en-US" sz="1100" dirty="0"/>
              <a:t>CHC</a:t>
            </a:r>
          </a:p>
        </p:txBody>
      </p:sp>
      <p:sp>
        <p:nvSpPr>
          <p:cNvPr id="3" name="Content Placeholder 2">
            <a:extLst>
              <a:ext uri="{FF2B5EF4-FFF2-40B4-BE49-F238E27FC236}">
                <a16:creationId xmlns:a16="http://schemas.microsoft.com/office/drawing/2014/main" id="{913C7616-E709-F34B-B8AA-B50D326F41DF}"/>
              </a:ext>
            </a:extLst>
          </p:cNvPr>
          <p:cNvSpPr>
            <a:spLocks noGrp="1"/>
          </p:cNvSpPr>
          <p:nvPr>
            <p:ph idx="1"/>
          </p:nvPr>
        </p:nvSpPr>
        <p:spPr>
          <a:xfrm>
            <a:off x="628650" y="1329301"/>
            <a:ext cx="7886700" cy="5133284"/>
          </a:xfrm>
        </p:spPr>
        <p:txBody>
          <a:bodyPr numCol="2">
            <a:normAutofit/>
          </a:bodyPr>
          <a:lstStyle/>
          <a:p>
            <a:r>
              <a:rPr lang="en-US" sz="2000" dirty="0"/>
              <a:t>Heavy and Tractor-Trailer Truck Drivers </a:t>
            </a:r>
          </a:p>
          <a:p>
            <a:r>
              <a:rPr lang="en-US" sz="2000" dirty="0"/>
              <a:t>Carpenters </a:t>
            </a:r>
          </a:p>
          <a:p>
            <a:r>
              <a:rPr lang="en-US" sz="2000" dirty="0"/>
              <a:t>Construction Laborers </a:t>
            </a:r>
          </a:p>
          <a:p>
            <a:r>
              <a:rPr lang="en-US" sz="2000" dirty="0"/>
              <a:t>First-Line Supervisors of Transportation and Material Moving Workers, Except Aircraft Cargo Handling Supervisors </a:t>
            </a:r>
          </a:p>
          <a:p>
            <a:r>
              <a:rPr lang="en-US" sz="2000" dirty="0"/>
              <a:t>Medical Secretaries and Administrative Assistants </a:t>
            </a:r>
          </a:p>
          <a:p>
            <a:r>
              <a:rPr lang="en-US" sz="2000" dirty="0"/>
              <a:t>Painters, Construction and Maintenance </a:t>
            </a:r>
          </a:p>
          <a:p>
            <a:r>
              <a:rPr lang="en-US" sz="2000" dirty="0"/>
              <a:t>Operating Engineers and Other Construction Equipment </a:t>
            </a:r>
            <a:br>
              <a:rPr lang="en-US" sz="2000" dirty="0"/>
            </a:br>
            <a:r>
              <a:rPr lang="en-US" sz="2000" dirty="0"/>
              <a:t>Operators </a:t>
            </a:r>
          </a:p>
          <a:p>
            <a:r>
              <a:rPr lang="en-US" sz="2000"/>
              <a:t>Order </a:t>
            </a:r>
            <a:r>
              <a:rPr lang="en-US" sz="2000" dirty="0"/>
              <a:t>Clerks </a:t>
            </a:r>
          </a:p>
          <a:p>
            <a:r>
              <a:rPr lang="en-US" sz="2000" dirty="0"/>
              <a:t>Dental Assistants </a:t>
            </a:r>
          </a:p>
          <a:p>
            <a:r>
              <a:rPr lang="en-US" sz="2000" dirty="0"/>
              <a:t>Dental Hygienists </a:t>
            </a:r>
          </a:p>
          <a:p>
            <a:r>
              <a:rPr lang="en-US" sz="2000" dirty="0"/>
              <a:t>Occupational Therapy Assistants </a:t>
            </a:r>
          </a:p>
          <a:p>
            <a:r>
              <a:rPr lang="en-US" sz="2000" dirty="0"/>
              <a:t>Sales Representatives of Services, Except Advertising, Insurance, Financial Services, and Travel </a:t>
            </a:r>
          </a:p>
          <a:p>
            <a:r>
              <a:rPr lang="en-US" sz="2000" dirty="0"/>
              <a:t>Insurance Sales Agents </a:t>
            </a:r>
          </a:p>
          <a:p>
            <a:r>
              <a:rPr lang="en-US" sz="2000" dirty="0"/>
              <a:t>Office and Administrative Support Workers, All Other </a:t>
            </a:r>
          </a:p>
          <a:p>
            <a:r>
              <a:rPr lang="en-US" sz="2000" dirty="0"/>
              <a:t>Production, Planning, and Expediting Clerks </a:t>
            </a:r>
          </a:p>
          <a:p>
            <a:r>
              <a:rPr lang="en-US" sz="2000" dirty="0"/>
              <a:t>Securities, Commodities, and Financial Services Sales Agents </a:t>
            </a:r>
          </a:p>
        </p:txBody>
      </p:sp>
    </p:spTree>
    <p:extLst>
      <p:ext uri="{BB962C8B-B14F-4D97-AF65-F5344CB8AC3E}">
        <p14:creationId xmlns:p14="http://schemas.microsoft.com/office/powerpoint/2010/main" val="1055589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3700" kern="1200">
                <a:solidFill>
                  <a:srgbClr val="FFFFFF"/>
                </a:solidFill>
                <a:latin typeface="+mj-lt"/>
                <a:ea typeface="+mj-ea"/>
                <a:cs typeface="+mj-cs"/>
              </a:rPr>
              <a:t>CTE Advisory Committee Employer Survey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806511"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b="1" dirty="0">
                <a:solidFill>
                  <a:srgbClr val="C00000"/>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134942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BBFED6-8522-37D6-3A81-61853D9F1C47}"/>
              </a:ext>
            </a:extLst>
          </p:cNvPr>
          <p:cNvSpPr>
            <a:spLocks noGrp="1"/>
          </p:cNvSpPr>
          <p:nvPr>
            <p:ph type="title"/>
          </p:nvPr>
        </p:nvSpPr>
        <p:spPr>
          <a:xfrm>
            <a:off x="628650" y="214491"/>
            <a:ext cx="7886700" cy="1017143"/>
          </a:xfrm>
        </p:spPr>
        <p:txBody>
          <a:bodyPr/>
          <a:lstStyle/>
          <a:p>
            <a:r>
              <a:rPr lang="en-US" dirty="0"/>
              <a:t>Respondents </a:t>
            </a:r>
            <a:r>
              <a:rPr lang="en-US" sz="2000" dirty="0"/>
              <a:t>CHC</a:t>
            </a:r>
            <a:endParaRPr lang="en-US" dirty="0"/>
          </a:p>
        </p:txBody>
      </p:sp>
      <p:graphicFrame>
        <p:nvGraphicFramePr>
          <p:cNvPr id="6" name="Content Placeholder 5">
            <a:extLst>
              <a:ext uri="{FF2B5EF4-FFF2-40B4-BE49-F238E27FC236}">
                <a16:creationId xmlns:a16="http://schemas.microsoft.com/office/drawing/2014/main" id="{222B0557-7A35-20C3-BBF5-D8D2D35786B0}"/>
              </a:ext>
            </a:extLst>
          </p:cNvPr>
          <p:cNvGraphicFramePr>
            <a:graphicFrameLocks noGrp="1"/>
          </p:cNvGraphicFramePr>
          <p:nvPr>
            <p:ph idx="1"/>
            <p:extLst>
              <p:ext uri="{D42A27DB-BD31-4B8C-83A1-F6EECF244321}">
                <p14:modId xmlns:p14="http://schemas.microsoft.com/office/powerpoint/2010/main" val="1915990009"/>
              </p:ext>
            </p:extLst>
          </p:nvPr>
        </p:nvGraphicFramePr>
        <p:xfrm>
          <a:off x="1692875" y="1553741"/>
          <a:ext cx="5436972" cy="4571997"/>
        </p:xfrm>
        <a:graphic>
          <a:graphicData uri="http://schemas.openxmlformats.org/drawingml/2006/table">
            <a:tbl>
              <a:tblPr firstRow="1" firstCol="1" bandRow="1">
                <a:tableStyleId>{5C22544A-7EE6-4342-B048-85BDC9FD1C3A}</a:tableStyleId>
              </a:tblPr>
              <a:tblGrid>
                <a:gridCol w="4240950">
                  <a:extLst>
                    <a:ext uri="{9D8B030D-6E8A-4147-A177-3AD203B41FA5}">
                      <a16:colId xmlns:a16="http://schemas.microsoft.com/office/drawing/2014/main" val="4195566276"/>
                    </a:ext>
                  </a:extLst>
                </a:gridCol>
                <a:gridCol w="1196022">
                  <a:extLst>
                    <a:ext uri="{9D8B030D-6E8A-4147-A177-3AD203B41FA5}">
                      <a16:colId xmlns:a16="http://schemas.microsoft.com/office/drawing/2014/main" val="384463060"/>
                    </a:ext>
                  </a:extLst>
                </a:gridCol>
              </a:tblGrid>
              <a:tr h="363061">
                <a:tc>
                  <a:txBody>
                    <a:bodyPr/>
                    <a:lstStyle/>
                    <a:p>
                      <a:pPr marL="0" marR="0" algn="ctr">
                        <a:spcBef>
                          <a:spcPts val="600"/>
                        </a:spcBef>
                        <a:spcAft>
                          <a:spcPts val="600"/>
                        </a:spcAft>
                      </a:pPr>
                      <a:r>
                        <a:rPr lang="en-US" sz="1400" dirty="0">
                          <a:effectLst/>
                        </a:rPr>
                        <a:t>Program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spcBef>
                          <a:spcPts val="600"/>
                        </a:spcBef>
                        <a:spcAft>
                          <a:spcPts val="600"/>
                        </a:spcAft>
                      </a:pPr>
                      <a:r>
                        <a:rPr lang="en-US" sz="1400" dirty="0">
                          <a:effectLst/>
                        </a:rPr>
                        <a:t>Responses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extLst>
                  <a:ext uri="{0D108BD9-81ED-4DB2-BD59-A6C34878D82A}">
                    <a16:rowId xmlns:a16="http://schemas.microsoft.com/office/drawing/2014/main" val="735952045"/>
                  </a:ext>
                </a:extLst>
              </a:tr>
              <a:tr h="494919">
                <a:tc>
                  <a:txBody>
                    <a:bodyPr/>
                    <a:lstStyle/>
                    <a:p>
                      <a:pPr marL="0" marR="0">
                        <a:spcBef>
                          <a:spcPts val="600"/>
                        </a:spcBef>
                        <a:spcAft>
                          <a:spcPts val="600"/>
                        </a:spcAft>
                      </a:pPr>
                      <a:r>
                        <a:rPr lang="en-US" sz="1400" dirty="0">
                          <a:effectLst/>
                        </a:rPr>
                        <a:t>Career and Technical Education Advisory Committee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1415412291"/>
                  </a:ext>
                </a:extLst>
              </a:tr>
              <a:tr h="446468">
                <a:tc>
                  <a:txBody>
                    <a:bodyPr/>
                    <a:lstStyle/>
                    <a:p>
                      <a:pPr marL="0" marR="0">
                        <a:spcBef>
                          <a:spcPts val="600"/>
                        </a:spcBef>
                        <a:spcAft>
                          <a:spcPts val="600"/>
                        </a:spcAft>
                      </a:pPr>
                      <a:r>
                        <a:rPr lang="en-US" sz="1400" dirty="0">
                          <a:effectLst/>
                        </a:rPr>
                        <a:t>Child development and Education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904348442"/>
                  </a:ext>
                </a:extLst>
              </a:tr>
              <a:tr h="363061">
                <a:tc>
                  <a:txBody>
                    <a:bodyPr/>
                    <a:lstStyle/>
                    <a:p>
                      <a:pPr marL="0" marR="0">
                        <a:spcBef>
                          <a:spcPts val="600"/>
                        </a:spcBef>
                        <a:spcAft>
                          <a:spcPts val="600"/>
                        </a:spcAft>
                      </a:pPr>
                      <a:r>
                        <a:rPr lang="en-US" sz="1400" dirty="0">
                          <a:effectLst/>
                        </a:rPr>
                        <a:t>Computer Information Systems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1469777417"/>
                  </a:ext>
                </a:extLst>
              </a:tr>
              <a:tr h="363061">
                <a:tc>
                  <a:txBody>
                    <a:bodyPr/>
                    <a:lstStyle/>
                    <a:p>
                      <a:pPr marL="0" marR="0">
                        <a:spcBef>
                          <a:spcPts val="600"/>
                        </a:spcBef>
                        <a:spcAft>
                          <a:spcPts val="600"/>
                        </a:spcAft>
                      </a:pPr>
                      <a:r>
                        <a:rPr lang="en-US" sz="1400" dirty="0">
                          <a:effectLst/>
                        </a:rPr>
                        <a:t>Emergency Medical Technician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234831167"/>
                  </a:ext>
                </a:extLst>
              </a:tr>
              <a:tr h="363061">
                <a:tc>
                  <a:txBody>
                    <a:bodyPr/>
                    <a:lstStyle/>
                    <a:p>
                      <a:pPr marL="0" marR="0">
                        <a:spcBef>
                          <a:spcPts val="600"/>
                        </a:spcBef>
                        <a:spcAft>
                          <a:spcPts val="600"/>
                        </a:spcAft>
                      </a:pPr>
                      <a:r>
                        <a:rPr lang="en-US" sz="1400" dirty="0">
                          <a:effectLst/>
                        </a:rPr>
                        <a:t>Fire Technology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1730821519"/>
                  </a:ext>
                </a:extLst>
              </a:tr>
              <a:tr h="363061">
                <a:tc>
                  <a:txBody>
                    <a:bodyPr/>
                    <a:lstStyle/>
                    <a:p>
                      <a:pPr marL="0" marR="0">
                        <a:spcBef>
                          <a:spcPts val="600"/>
                        </a:spcBef>
                        <a:spcAft>
                          <a:spcPts val="600"/>
                        </a:spcAft>
                      </a:pPr>
                      <a:r>
                        <a:rPr lang="en-US" sz="1400" dirty="0">
                          <a:effectLst/>
                        </a:rPr>
                        <a:t>Paramedic</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463234607"/>
                  </a:ext>
                </a:extLst>
              </a:tr>
              <a:tr h="363061">
                <a:tc>
                  <a:txBody>
                    <a:bodyPr/>
                    <a:lstStyle/>
                    <a:p>
                      <a:pPr marL="0" marR="0">
                        <a:spcBef>
                          <a:spcPts val="600"/>
                        </a:spcBef>
                        <a:spcAft>
                          <a:spcPts val="600"/>
                        </a:spcAft>
                      </a:pPr>
                      <a:r>
                        <a:rPr lang="en-US" sz="1400" dirty="0">
                          <a:effectLst/>
                        </a:rPr>
                        <a:t>Radiologic Technology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3194464026"/>
                  </a:ext>
                </a:extLst>
              </a:tr>
              <a:tr h="363061">
                <a:tc>
                  <a:txBody>
                    <a:bodyPr/>
                    <a:lstStyle/>
                    <a:p>
                      <a:pPr marL="0" marR="0">
                        <a:spcBef>
                          <a:spcPts val="600"/>
                        </a:spcBef>
                        <a:spcAft>
                          <a:spcPts val="600"/>
                        </a:spcAft>
                      </a:pPr>
                      <a:r>
                        <a:rPr lang="en-US" sz="1400" dirty="0">
                          <a:effectLst/>
                        </a:rPr>
                        <a:t>Respiratory Care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8</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2332453771"/>
                  </a:ext>
                </a:extLst>
              </a:tr>
              <a:tr h="363061">
                <a:tc>
                  <a:txBody>
                    <a:bodyPr/>
                    <a:lstStyle/>
                    <a:p>
                      <a:pPr marL="0" marR="0">
                        <a:spcBef>
                          <a:spcPts val="600"/>
                        </a:spcBef>
                        <a:spcAft>
                          <a:spcPts val="600"/>
                        </a:spcAft>
                      </a:pPr>
                      <a:r>
                        <a:rPr lang="en-US" sz="1400" dirty="0">
                          <a:effectLst/>
                        </a:rPr>
                        <a:t>Other (please specify)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1265193468"/>
                  </a:ext>
                </a:extLst>
              </a:tr>
              <a:tr h="363061">
                <a:tc>
                  <a:txBody>
                    <a:bodyPr/>
                    <a:lstStyle/>
                    <a:p>
                      <a:pPr marL="0" marR="0" algn="r">
                        <a:spcBef>
                          <a:spcPts val="600"/>
                        </a:spcBef>
                        <a:spcAft>
                          <a:spcPts val="600"/>
                        </a:spcAft>
                      </a:pPr>
                      <a:r>
                        <a:rPr lang="en-US" sz="1400" dirty="0">
                          <a:effectLst/>
                        </a:rPr>
                        <a:t>Answered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11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222454610"/>
                  </a:ext>
                </a:extLst>
              </a:tr>
              <a:tr h="363061">
                <a:tc>
                  <a:txBody>
                    <a:bodyPr/>
                    <a:lstStyle/>
                    <a:p>
                      <a:pPr marL="0" marR="0" algn="r">
                        <a:spcBef>
                          <a:spcPts val="600"/>
                        </a:spcBef>
                        <a:spcAft>
                          <a:spcPts val="600"/>
                        </a:spcAft>
                      </a:pPr>
                      <a:r>
                        <a:rPr lang="en-US" sz="1400" dirty="0">
                          <a:effectLst/>
                        </a:rPr>
                        <a:t>Skipped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600"/>
                        </a:spcBef>
                        <a:spcAft>
                          <a:spcPts val="600"/>
                        </a:spcAft>
                      </a:pPr>
                      <a:r>
                        <a:rPr lang="en-US" sz="1400" dirty="0">
                          <a:effectLst/>
                        </a:rPr>
                        <a:t>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2092844482"/>
                  </a:ext>
                </a:extLst>
              </a:tr>
            </a:tbl>
          </a:graphicData>
        </a:graphic>
      </p:graphicFrame>
    </p:spTree>
    <p:extLst>
      <p:ext uri="{BB962C8B-B14F-4D97-AF65-F5344CB8AC3E}">
        <p14:creationId xmlns:p14="http://schemas.microsoft.com/office/powerpoint/2010/main" val="1331649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645B42-0A15-F957-C35F-253376B5AC18}"/>
              </a:ext>
            </a:extLst>
          </p:cNvPr>
          <p:cNvSpPr>
            <a:spLocks noGrp="1"/>
          </p:cNvSpPr>
          <p:nvPr>
            <p:ph type="title"/>
          </p:nvPr>
        </p:nvSpPr>
        <p:spPr/>
        <p:txBody>
          <a:bodyPr/>
          <a:lstStyle/>
          <a:p>
            <a:r>
              <a:rPr lang="en-US" dirty="0"/>
              <a:t>Respondents Profile </a:t>
            </a:r>
            <a:r>
              <a:rPr lang="en-US" sz="1200" dirty="0"/>
              <a:t>CHC</a:t>
            </a:r>
          </a:p>
        </p:txBody>
      </p:sp>
      <p:graphicFrame>
        <p:nvGraphicFramePr>
          <p:cNvPr id="10" name="Content Placeholder 9">
            <a:extLst>
              <a:ext uri="{FF2B5EF4-FFF2-40B4-BE49-F238E27FC236}">
                <a16:creationId xmlns:a16="http://schemas.microsoft.com/office/drawing/2014/main" id="{A77403DD-4E54-54DA-1EE3-51E67F1A4953}"/>
              </a:ext>
            </a:extLst>
          </p:cNvPr>
          <p:cNvGraphicFramePr>
            <a:graphicFrameLocks noGrp="1"/>
          </p:cNvGraphicFramePr>
          <p:nvPr>
            <p:ph sz="half" idx="2"/>
            <p:extLst>
              <p:ext uri="{D42A27DB-BD31-4B8C-83A1-F6EECF244321}">
                <p14:modId xmlns:p14="http://schemas.microsoft.com/office/powerpoint/2010/main" val="1980865878"/>
              </p:ext>
            </p:extLst>
          </p:nvPr>
        </p:nvGraphicFramePr>
        <p:xfrm>
          <a:off x="5053914" y="1383229"/>
          <a:ext cx="3336324" cy="4617720"/>
        </p:xfrm>
        <a:graphic>
          <a:graphicData uri="http://schemas.openxmlformats.org/drawingml/2006/table">
            <a:tbl>
              <a:tblPr firstRow="1" firstCol="1" bandRow="1">
                <a:tableStyleId>{5C22544A-7EE6-4342-B048-85BDC9FD1C3A}</a:tableStyleId>
              </a:tblPr>
              <a:tblGrid>
                <a:gridCol w="2015856">
                  <a:extLst>
                    <a:ext uri="{9D8B030D-6E8A-4147-A177-3AD203B41FA5}">
                      <a16:colId xmlns:a16="http://schemas.microsoft.com/office/drawing/2014/main" val="3740726306"/>
                    </a:ext>
                  </a:extLst>
                </a:gridCol>
                <a:gridCol w="1320468">
                  <a:extLst>
                    <a:ext uri="{9D8B030D-6E8A-4147-A177-3AD203B41FA5}">
                      <a16:colId xmlns:a16="http://schemas.microsoft.com/office/drawing/2014/main" val="733704947"/>
                    </a:ext>
                  </a:extLst>
                </a:gridCol>
              </a:tblGrid>
              <a:tr h="381000">
                <a:tc>
                  <a:txBody>
                    <a:bodyPr/>
                    <a:lstStyle/>
                    <a:p>
                      <a:pPr marL="0" marR="0">
                        <a:spcBef>
                          <a:spcPts val="0"/>
                        </a:spcBef>
                        <a:spcAft>
                          <a:spcPts val="0"/>
                        </a:spcAft>
                      </a:pPr>
                      <a:r>
                        <a:rPr lang="en-US" sz="1400" dirty="0">
                          <a:effectLst/>
                        </a:rPr>
                        <a:t>Business Location(s)</a:t>
                      </a:r>
                    </a:p>
                    <a:p>
                      <a:pPr marL="0" marR="0">
                        <a:spcBef>
                          <a:spcPts val="0"/>
                        </a:spcBef>
                        <a:spcAft>
                          <a:spcPts val="0"/>
                        </a:spcAft>
                      </a:pPr>
                      <a:r>
                        <a:rPr lang="en-US" sz="1400" dirty="0">
                          <a:effectLst/>
                        </a:rPr>
                        <a:t>Town/City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spcBef>
                          <a:spcPts val="0"/>
                        </a:spcBef>
                        <a:spcAft>
                          <a:spcPts val="0"/>
                        </a:spcAft>
                      </a:pPr>
                      <a:r>
                        <a:rPr lang="en-US" sz="1400" dirty="0">
                          <a:effectLst/>
                        </a:rPr>
                        <a:t>Response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extLst>
                  <a:ext uri="{0D108BD9-81ED-4DB2-BD59-A6C34878D82A}">
                    <a16:rowId xmlns:a16="http://schemas.microsoft.com/office/drawing/2014/main" val="3365812671"/>
                  </a:ext>
                </a:extLst>
              </a:tr>
              <a:tr h="381000">
                <a:tc>
                  <a:txBody>
                    <a:bodyPr/>
                    <a:lstStyle/>
                    <a:p>
                      <a:pPr marL="0" marR="0">
                        <a:spcBef>
                          <a:spcPts val="0"/>
                        </a:spcBef>
                        <a:spcAft>
                          <a:spcPts val="0"/>
                        </a:spcAft>
                      </a:pPr>
                      <a:r>
                        <a:rPr lang="en-US" sz="1400" dirty="0">
                          <a:effectLst/>
                        </a:rPr>
                        <a:t>Colton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3969262938"/>
                  </a:ext>
                </a:extLst>
              </a:tr>
              <a:tr h="381000">
                <a:tc>
                  <a:txBody>
                    <a:bodyPr/>
                    <a:lstStyle/>
                    <a:p>
                      <a:pPr marL="0" marR="0">
                        <a:spcBef>
                          <a:spcPts val="0"/>
                        </a:spcBef>
                        <a:spcAft>
                          <a:spcPts val="0"/>
                        </a:spcAft>
                      </a:pPr>
                      <a:r>
                        <a:rPr lang="en-US" sz="1400" dirty="0">
                          <a:effectLst/>
                        </a:rPr>
                        <a:t>Hesperia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665050250"/>
                  </a:ext>
                </a:extLst>
              </a:tr>
              <a:tr h="381000">
                <a:tc>
                  <a:txBody>
                    <a:bodyPr/>
                    <a:lstStyle/>
                    <a:p>
                      <a:pPr marL="0" marR="0">
                        <a:spcBef>
                          <a:spcPts val="0"/>
                        </a:spcBef>
                        <a:spcAft>
                          <a:spcPts val="0"/>
                        </a:spcAft>
                      </a:pPr>
                      <a:r>
                        <a:rPr lang="en-US" sz="1400" dirty="0">
                          <a:effectLst/>
                        </a:rPr>
                        <a:t>Highland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4050906811"/>
                  </a:ext>
                </a:extLst>
              </a:tr>
              <a:tr h="381000">
                <a:tc>
                  <a:txBody>
                    <a:bodyPr/>
                    <a:lstStyle/>
                    <a:p>
                      <a:pPr marL="0" marR="0">
                        <a:spcBef>
                          <a:spcPts val="0"/>
                        </a:spcBef>
                        <a:spcAft>
                          <a:spcPts val="0"/>
                        </a:spcAft>
                      </a:pPr>
                      <a:r>
                        <a:rPr lang="en-US" sz="1400" dirty="0">
                          <a:effectLst/>
                        </a:rPr>
                        <a:t>Moreno Valley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84795180"/>
                  </a:ext>
                </a:extLst>
              </a:tr>
              <a:tr h="381000">
                <a:tc>
                  <a:txBody>
                    <a:bodyPr/>
                    <a:lstStyle/>
                    <a:p>
                      <a:pPr marL="0" marR="0">
                        <a:spcBef>
                          <a:spcPts val="0"/>
                        </a:spcBef>
                        <a:spcAft>
                          <a:spcPts val="0"/>
                        </a:spcAft>
                      </a:pPr>
                      <a:r>
                        <a:rPr lang="en-US" sz="1400" dirty="0">
                          <a:effectLst/>
                        </a:rPr>
                        <a:t>Rancho Cucamonga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3714694783"/>
                  </a:ext>
                </a:extLst>
              </a:tr>
              <a:tr h="381000">
                <a:tc>
                  <a:txBody>
                    <a:bodyPr/>
                    <a:lstStyle/>
                    <a:p>
                      <a:pPr marL="0" marR="0">
                        <a:spcBef>
                          <a:spcPts val="0"/>
                        </a:spcBef>
                        <a:spcAft>
                          <a:spcPts val="0"/>
                        </a:spcAft>
                      </a:pPr>
                      <a:r>
                        <a:rPr lang="en-US" sz="1400" dirty="0">
                          <a:effectLst/>
                        </a:rPr>
                        <a:t>Redlands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632455720"/>
                  </a:ext>
                </a:extLst>
              </a:tr>
              <a:tr h="381000">
                <a:tc>
                  <a:txBody>
                    <a:bodyPr/>
                    <a:lstStyle/>
                    <a:p>
                      <a:pPr marL="0" marR="0">
                        <a:spcBef>
                          <a:spcPts val="0"/>
                        </a:spcBef>
                        <a:spcAft>
                          <a:spcPts val="0"/>
                        </a:spcAft>
                      </a:pPr>
                      <a:r>
                        <a:rPr lang="en-US" sz="1400" dirty="0">
                          <a:effectLst/>
                        </a:rPr>
                        <a:t>Rialto</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3510155897"/>
                  </a:ext>
                </a:extLst>
              </a:tr>
              <a:tr h="381000">
                <a:tc>
                  <a:txBody>
                    <a:bodyPr/>
                    <a:lstStyle/>
                    <a:p>
                      <a:pPr marL="0" marR="0">
                        <a:spcBef>
                          <a:spcPts val="0"/>
                        </a:spcBef>
                        <a:spcAft>
                          <a:spcPts val="0"/>
                        </a:spcAft>
                      </a:pPr>
                      <a:r>
                        <a:rPr lang="en-US" sz="1400" dirty="0">
                          <a:effectLst/>
                        </a:rPr>
                        <a:t>Riverside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2403528936"/>
                  </a:ext>
                </a:extLst>
              </a:tr>
              <a:tr h="381000">
                <a:tc>
                  <a:txBody>
                    <a:bodyPr/>
                    <a:lstStyle/>
                    <a:p>
                      <a:pPr marL="0" marR="0">
                        <a:spcBef>
                          <a:spcPts val="0"/>
                        </a:spcBef>
                        <a:spcAft>
                          <a:spcPts val="0"/>
                        </a:spcAft>
                      </a:pPr>
                      <a:r>
                        <a:rPr lang="en-US" sz="1400" dirty="0">
                          <a:effectLst/>
                        </a:rPr>
                        <a:t>San Bernardino</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4</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2000579163"/>
                  </a:ext>
                </a:extLst>
              </a:tr>
              <a:tr h="381000">
                <a:tc>
                  <a:txBody>
                    <a:bodyPr/>
                    <a:lstStyle/>
                    <a:p>
                      <a:pPr marL="0" marR="0">
                        <a:spcBef>
                          <a:spcPts val="0"/>
                        </a:spcBef>
                        <a:spcAft>
                          <a:spcPts val="0"/>
                        </a:spcAft>
                      </a:pPr>
                      <a:r>
                        <a:rPr lang="en-US" sz="1400" dirty="0">
                          <a:effectLst/>
                        </a:rPr>
                        <a:t>Yucaipa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1</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4054844878"/>
                  </a:ext>
                </a:extLst>
              </a:tr>
              <a:tr h="381000">
                <a:tc>
                  <a:txBody>
                    <a:bodyPr/>
                    <a:lstStyle/>
                    <a:p>
                      <a:pPr marL="0" marR="0" algn="r">
                        <a:spcBef>
                          <a:spcPts val="0"/>
                        </a:spcBef>
                        <a:spcAft>
                          <a:spcPts val="0"/>
                        </a:spcAft>
                      </a:pPr>
                      <a:r>
                        <a:rPr lang="en-US" sz="1400" dirty="0">
                          <a:effectLst/>
                        </a:rPr>
                        <a:t>Grand Total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15</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3135653570"/>
                  </a:ext>
                </a:extLst>
              </a:tr>
            </a:tbl>
          </a:graphicData>
        </a:graphic>
      </p:graphicFrame>
      <p:graphicFrame>
        <p:nvGraphicFramePr>
          <p:cNvPr id="9" name="Content Placeholder 8">
            <a:extLst>
              <a:ext uri="{FF2B5EF4-FFF2-40B4-BE49-F238E27FC236}">
                <a16:creationId xmlns:a16="http://schemas.microsoft.com/office/drawing/2014/main" id="{00000000-0008-0000-0100-000002000000}"/>
              </a:ext>
            </a:extLst>
          </p:cNvPr>
          <p:cNvGraphicFramePr>
            <a:graphicFrameLocks noGrp="1"/>
          </p:cNvGraphicFramePr>
          <p:nvPr>
            <p:ph sz="half" idx="4294967295"/>
            <p:extLst>
              <p:ext uri="{D42A27DB-BD31-4B8C-83A1-F6EECF244321}">
                <p14:modId xmlns:p14="http://schemas.microsoft.com/office/powerpoint/2010/main" val="3869126191"/>
              </p:ext>
            </p:extLst>
          </p:nvPr>
        </p:nvGraphicFramePr>
        <p:xfrm>
          <a:off x="528682" y="1189381"/>
          <a:ext cx="4270375" cy="53800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99215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36180B-E4AB-9B4E-6491-082F0B9855A2}"/>
              </a:ext>
            </a:extLst>
          </p:cNvPr>
          <p:cNvSpPr>
            <a:spLocks noGrp="1"/>
          </p:cNvSpPr>
          <p:nvPr>
            <p:ph type="title"/>
          </p:nvPr>
        </p:nvSpPr>
        <p:spPr>
          <a:xfrm>
            <a:off x="628650" y="214491"/>
            <a:ext cx="7886700" cy="1017143"/>
          </a:xfrm>
        </p:spPr>
        <p:txBody>
          <a:bodyPr/>
          <a:lstStyle/>
          <a:p>
            <a:r>
              <a:rPr lang="en-US" dirty="0"/>
              <a:t>Rate the following comments </a:t>
            </a:r>
            <a:r>
              <a:rPr lang="en-US" sz="1600" dirty="0"/>
              <a:t>CHC</a:t>
            </a:r>
            <a:endParaRPr lang="en-US" dirty="0"/>
          </a:p>
        </p:txBody>
      </p:sp>
      <p:graphicFrame>
        <p:nvGraphicFramePr>
          <p:cNvPr id="6" name="Content Placeholder 5">
            <a:extLst>
              <a:ext uri="{FF2B5EF4-FFF2-40B4-BE49-F238E27FC236}">
                <a16:creationId xmlns:a16="http://schemas.microsoft.com/office/drawing/2014/main" id="{623284B3-D525-6C2A-ED8C-7837DFE44266}"/>
              </a:ext>
            </a:extLst>
          </p:cNvPr>
          <p:cNvGraphicFramePr>
            <a:graphicFrameLocks noGrp="1"/>
          </p:cNvGraphicFramePr>
          <p:nvPr>
            <p:ph idx="1"/>
            <p:extLst>
              <p:ext uri="{D42A27DB-BD31-4B8C-83A1-F6EECF244321}">
                <p14:modId xmlns:p14="http://schemas.microsoft.com/office/powerpoint/2010/main" val="1217325164"/>
              </p:ext>
            </p:extLst>
          </p:nvPr>
        </p:nvGraphicFramePr>
        <p:xfrm>
          <a:off x="1017910" y="1710564"/>
          <a:ext cx="7108180" cy="3962447"/>
        </p:xfrm>
        <a:graphic>
          <a:graphicData uri="http://schemas.openxmlformats.org/drawingml/2006/table">
            <a:tbl>
              <a:tblPr firstRow="1" firstCol="1" bandRow="1">
                <a:tableStyleId>{5C22544A-7EE6-4342-B048-85BDC9FD1C3A}</a:tableStyleId>
              </a:tblPr>
              <a:tblGrid>
                <a:gridCol w="4989598">
                  <a:extLst>
                    <a:ext uri="{9D8B030D-6E8A-4147-A177-3AD203B41FA5}">
                      <a16:colId xmlns:a16="http://schemas.microsoft.com/office/drawing/2014/main" val="3424445298"/>
                    </a:ext>
                  </a:extLst>
                </a:gridCol>
                <a:gridCol w="1059291">
                  <a:extLst>
                    <a:ext uri="{9D8B030D-6E8A-4147-A177-3AD203B41FA5}">
                      <a16:colId xmlns:a16="http://schemas.microsoft.com/office/drawing/2014/main" val="1015733936"/>
                    </a:ext>
                  </a:extLst>
                </a:gridCol>
                <a:gridCol w="1059291">
                  <a:extLst>
                    <a:ext uri="{9D8B030D-6E8A-4147-A177-3AD203B41FA5}">
                      <a16:colId xmlns:a16="http://schemas.microsoft.com/office/drawing/2014/main" val="275687139"/>
                    </a:ext>
                  </a:extLst>
                </a:gridCol>
              </a:tblGrid>
              <a:tr h="1036367">
                <a:tc>
                  <a:txBody>
                    <a:bodyPr/>
                    <a:lstStyle/>
                    <a:p>
                      <a:pPr marL="0" marR="0" algn="ctr">
                        <a:spcBef>
                          <a:spcPts val="0"/>
                        </a:spcBef>
                        <a:spcAft>
                          <a:spcPts val="0"/>
                        </a:spcAft>
                      </a:pPr>
                      <a:r>
                        <a:rPr lang="en-US" sz="1400" dirty="0">
                          <a:effectLst/>
                        </a:rPr>
                        <a:t>Comments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Most Frequent Response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Agree or 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extLst>
                  <a:ext uri="{0D108BD9-81ED-4DB2-BD59-A6C34878D82A}">
                    <a16:rowId xmlns:a16="http://schemas.microsoft.com/office/drawing/2014/main" val="1058014547"/>
                  </a:ext>
                </a:extLst>
              </a:tr>
              <a:tr h="731520">
                <a:tc>
                  <a:txBody>
                    <a:bodyPr/>
                    <a:lstStyle/>
                    <a:p>
                      <a:pPr marL="0" marR="0">
                        <a:spcBef>
                          <a:spcPts val="0"/>
                        </a:spcBef>
                        <a:spcAft>
                          <a:spcPts val="0"/>
                        </a:spcAft>
                      </a:pPr>
                      <a:r>
                        <a:rPr lang="en-US" sz="1400" dirty="0">
                          <a:effectLst/>
                        </a:rPr>
                        <a:t>Employers view Crafton Hills College as a high-quality institution.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100.0%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4218828773"/>
                  </a:ext>
                </a:extLst>
              </a:tr>
              <a:tr h="731520">
                <a:tc>
                  <a:txBody>
                    <a:bodyPr/>
                    <a:lstStyle/>
                    <a:p>
                      <a:pPr marL="0" marR="0">
                        <a:spcBef>
                          <a:spcPts val="0"/>
                        </a:spcBef>
                        <a:spcAft>
                          <a:spcPts val="0"/>
                        </a:spcAft>
                      </a:pPr>
                      <a:r>
                        <a:rPr lang="en-US" sz="1400">
                          <a:effectLst/>
                        </a:rPr>
                        <a:t>Crafton Hills College has strong business and industry partnerships.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90.9%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800401565"/>
                  </a:ext>
                </a:extLst>
              </a:tr>
              <a:tr h="731520">
                <a:tc>
                  <a:txBody>
                    <a:bodyPr/>
                    <a:lstStyle/>
                    <a:p>
                      <a:pPr marL="0" marR="0">
                        <a:spcBef>
                          <a:spcPts val="0"/>
                        </a:spcBef>
                        <a:spcAft>
                          <a:spcPts val="0"/>
                        </a:spcAft>
                      </a:pPr>
                      <a:r>
                        <a:rPr lang="en-US" sz="1400">
                          <a:effectLst/>
                        </a:rPr>
                        <a:t>Crafton Hills College readily adapts to change.</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100.0%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1679499997"/>
                  </a:ext>
                </a:extLst>
              </a:tr>
              <a:tr h="731520">
                <a:tc>
                  <a:txBody>
                    <a:bodyPr/>
                    <a:lstStyle/>
                    <a:p>
                      <a:pPr marL="0" marR="0">
                        <a:spcBef>
                          <a:spcPts val="0"/>
                        </a:spcBef>
                        <a:spcAft>
                          <a:spcPts val="0"/>
                        </a:spcAft>
                      </a:pPr>
                      <a:r>
                        <a:rPr lang="en-US" sz="1400" dirty="0">
                          <a:effectLst/>
                        </a:rPr>
                        <a:t>Crafton Hills College is a strong leader/partner in economic development for the region.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90.9%</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319315529"/>
                  </a:ext>
                </a:extLst>
              </a:tr>
            </a:tbl>
          </a:graphicData>
        </a:graphic>
      </p:graphicFrame>
    </p:spTree>
    <p:extLst>
      <p:ext uri="{BB962C8B-B14F-4D97-AF65-F5344CB8AC3E}">
        <p14:creationId xmlns:p14="http://schemas.microsoft.com/office/powerpoint/2010/main" val="3766881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EF77D5-DB0F-1927-B301-02D887B6AC08}"/>
              </a:ext>
            </a:extLst>
          </p:cNvPr>
          <p:cNvSpPr>
            <a:spLocks noGrp="1"/>
          </p:cNvSpPr>
          <p:nvPr>
            <p:ph idx="1"/>
          </p:nvPr>
        </p:nvSpPr>
        <p:spPr/>
        <p:txBody>
          <a:bodyPr/>
          <a:lstStyle/>
          <a:p>
            <a:pPr marL="1319213" indent="-1319213">
              <a:buNone/>
            </a:pPr>
            <a:r>
              <a:rPr lang="en-US" dirty="0"/>
              <a:t>GOAL 1:  </a:t>
            </a:r>
            <a:r>
              <a:rPr lang="en-US" dirty="0">
                <a:solidFill>
                  <a:srgbClr val="C00000"/>
                </a:solidFill>
              </a:rPr>
              <a:t>Eliminate Barriers to Student Access and Success</a:t>
            </a:r>
            <a:br>
              <a:rPr lang="en-US" dirty="0"/>
            </a:br>
            <a:endParaRPr lang="en-US" dirty="0"/>
          </a:p>
          <a:p>
            <a:pPr marL="1319213" indent="-1319213">
              <a:buNone/>
            </a:pPr>
            <a:r>
              <a:rPr lang="en-US" dirty="0"/>
              <a:t>GOAL 2:  </a:t>
            </a:r>
            <a:r>
              <a:rPr lang="en-US" dirty="0">
                <a:solidFill>
                  <a:srgbClr val="C00000"/>
                </a:solidFill>
              </a:rPr>
              <a:t>Be a Diverse, Equitable, Inclusive, and </a:t>
            </a:r>
            <a:br>
              <a:rPr lang="en-US" dirty="0">
                <a:solidFill>
                  <a:srgbClr val="C00000"/>
                </a:solidFill>
              </a:rPr>
            </a:br>
            <a:r>
              <a:rPr lang="en-US" dirty="0">
                <a:solidFill>
                  <a:srgbClr val="C00000"/>
                </a:solidFill>
              </a:rPr>
              <a:t>Anti-Racist Institution</a:t>
            </a:r>
            <a:br>
              <a:rPr lang="en-US" dirty="0"/>
            </a:br>
            <a:endParaRPr lang="en-US" dirty="0"/>
          </a:p>
          <a:p>
            <a:pPr marL="1319213" indent="-1319213">
              <a:buNone/>
            </a:pPr>
            <a:r>
              <a:rPr lang="en-US" dirty="0"/>
              <a:t>GOAL 3:  </a:t>
            </a:r>
            <a:r>
              <a:rPr lang="en-US" dirty="0">
                <a:solidFill>
                  <a:srgbClr val="C00000"/>
                </a:solidFill>
              </a:rPr>
              <a:t>Be a Leader and Partner in Addressing Regional Issues</a:t>
            </a:r>
            <a:br>
              <a:rPr lang="en-US" dirty="0"/>
            </a:br>
            <a:endParaRPr lang="en-US" dirty="0"/>
          </a:p>
          <a:p>
            <a:pPr marL="1319213" indent="-1319213">
              <a:buNone/>
            </a:pPr>
            <a:r>
              <a:rPr lang="en-US" dirty="0"/>
              <a:t>GOAL 4:  </a:t>
            </a:r>
            <a:r>
              <a:rPr lang="en-US" dirty="0">
                <a:solidFill>
                  <a:srgbClr val="C00000"/>
                </a:solidFill>
              </a:rPr>
              <a:t>Ensure Fiscal Accountability / Sustainability</a:t>
            </a:r>
          </a:p>
        </p:txBody>
      </p:sp>
      <p:sp>
        <p:nvSpPr>
          <p:cNvPr id="2" name="Title 1">
            <a:extLst>
              <a:ext uri="{FF2B5EF4-FFF2-40B4-BE49-F238E27FC236}">
                <a16:creationId xmlns:a16="http://schemas.microsoft.com/office/drawing/2014/main" id="{D883CECE-097B-2F54-CE63-029AA34746E4}"/>
              </a:ext>
            </a:extLst>
          </p:cNvPr>
          <p:cNvSpPr>
            <a:spLocks noGrp="1"/>
          </p:cNvSpPr>
          <p:nvPr>
            <p:ph type="title"/>
          </p:nvPr>
        </p:nvSpPr>
        <p:spPr/>
        <p:txBody>
          <a:bodyPr/>
          <a:lstStyle/>
          <a:p>
            <a:r>
              <a:rPr lang="en-US" dirty="0"/>
              <a:t>SBCCD Strategic Plan Goals</a:t>
            </a:r>
          </a:p>
        </p:txBody>
      </p:sp>
    </p:spTree>
    <p:extLst>
      <p:ext uri="{BB962C8B-B14F-4D97-AF65-F5344CB8AC3E}">
        <p14:creationId xmlns:p14="http://schemas.microsoft.com/office/powerpoint/2010/main" val="1043993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1EE1-8E2E-6601-CB86-F3EF5B873C0A}"/>
              </a:ext>
            </a:extLst>
          </p:cNvPr>
          <p:cNvSpPr>
            <a:spLocks noGrp="1"/>
          </p:cNvSpPr>
          <p:nvPr>
            <p:ph type="title"/>
          </p:nvPr>
        </p:nvSpPr>
        <p:spPr>
          <a:xfrm>
            <a:off x="628650" y="214491"/>
            <a:ext cx="7886700" cy="1017143"/>
          </a:xfrm>
        </p:spPr>
        <p:txBody>
          <a:bodyPr/>
          <a:lstStyle/>
          <a:p>
            <a:r>
              <a:rPr lang="en-US" dirty="0"/>
              <a:t>Rate the following Comments</a:t>
            </a:r>
            <a:r>
              <a:rPr lang="en-US" sz="1200" dirty="0"/>
              <a:t> CHC</a:t>
            </a:r>
            <a:endParaRPr lang="en-US" sz="1000" dirty="0"/>
          </a:p>
        </p:txBody>
      </p:sp>
      <p:graphicFrame>
        <p:nvGraphicFramePr>
          <p:cNvPr id="4" name="Content Placeholder 3">
            <a:extLst>
              <a:ext uri="{FF2B5EF4-FFF2-40B4-BE49-F238E27FC236}">
                <a16:creationId xmlns:a16="http://schemas.microsoft.com/office/drawing/2014/main" id="{AF9E5C26-2EDC-FF91-4847-045EDD2F220B}"/>
              </a:ext>
            </a:extLst>
          </p:cNvPr>
          <p:cNvGraphicFramePr>
            <a:graphicFrameLocks noGrp="1"/>
          </p:cNvGraphicFramePr>
          <p:nvPr>
            <p:ph idx="1"/>
            <p:extLst>
              <p:ext uri="{D42A27DB-BD31-4B8C-83A1-F6EECF244321}">
                <p14:modId xmlns:p14="http://schemas.microsoft.com/office/powerpoint/2010/main" val="362750292"/>
              </p:ext>
            </p:extLst>
          </p:nvPr>
        </p:nvGraphicFramePr>
        <p:xfrm>
          <a:off x="395417" y="1197763"/>
          <a:ext cx="8353168" cy="5303520"/>
        </p:xfrm>
        <a:graphic>
          <a:graphicData uri="http://schemas.openxmlformats.org/drawingml/2006/table">
            <a:tbl>
              <a:tblPr firstRow="1" firstCol="1" bandRow="1">
                <a:tableStyleId>{5C22544A-7EE6-4342-B048-85BDC9FD1C3A}</a:tableStyleId>
              </a:tblPr>
              <a:tblGrid>
                <a:gridCol w="4341418">
                  <a:extLst>
                    <a:ext uri="{9D8B030D-6E8A-4147-A177-3AD203B41FA5}">
                      <a16:colId xmlns:a16="http://schemas.microsoft.com/office/drawing/2014/main" val="328630363"/>
                    </a:ext>
                  </a:extLst>
                </a:gridCol>
                <a:gridCol w="1337250">
                  <a:extLst>
                    <a:ext uri="{9D8B030D-6E8A-4147-A177-3AD203B41FA5}">
                      <a16:colId xmlns:a16="http://schemas.microsoft.com/office/drawing/2014/main" val="3819931105"/>
                    </a:ext>
                  </a:extLst>
                </a:gridCol>
                <a:gridCol w="1337250">
                  <a:extLst>
                    <a:ext uri="{9D8B030D-6E8A-4147-A177-3AD203B41FA5}">
                      <a16:colId xmlns:a16="http://schemas.microsoft.com/office/drawing/2014/main" val="1385191594"/>
                    </a:ext>
                  </a:extLst>
                </a:gridCol>
                <a:gridCol w="1337250">
                  <a:extLst>
                    <a:ext uri="{9D8B030D-6E8A-4147-A177-3AD203B41FA5}">
                      <a16:colId xmlns:a16="http://schemas.microsoft.com/office/drawing/2014/main" val="751096687"/>
                    </a:ext>
                  </a:extLst>
                </a:gridCol>
              </a:tblGrid>
              <a:tr h="548640">
                <a:tc>
                  <a:txBody>
                    <a:bodyPr/>
                    <a:lstStyle/>
                    <a:p>
                      <a:pPr marL="0" marR="0" algn="ctr">
                        <a:spcBef>
                          <a:spcPts val="0"/>
                        </a:spcBef>
                        <a:spcAft>
                          <a:spcPts val="0"/>
                        </a:spcAft>
                      </a:pPr>
                      <a:r>
                        <a:rPr lang="en-US" sz="1400" dirty="0">
                          <a:effectLst/>
                        </a:rPr>
                        <a:t>Comment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Most Frequent Response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Agree or 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Disagree or Strongly Disagree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extLst>
                  <a:ext uri="{0D108BD9-81ED-4DB2-BD59-A6C34878D82A}">
                    <a16:rowId xmlns:a16="http://schemas.microsoft.com/office/drawing/2014/main" val="204532329"/>
                  </a:ext>
                </a:extLst>
              </a:tr>
              <a:tr h="548640">
                <a:tc>
                  <a:txBody>
                    <a:bodyPr/>
                    <a:lstStyle/>
                    <a:p>
                      <a:pPr marL="0" marR="0">
                        <a:spcBef>
                          <a:spcPts val="0"/>
                        </a:spcBef>
                        <a:spcAft>
                          <a:spcPts val="0"/>
                        </a:spcAft>
                      </a:pPr>
                      <a:r>
                        <a:rPr lang="en-US" sz="1400" dirty="0">
                          <a:effectLst/>
                        </a:rPr>
                        <a:t>The College’s instructional / technical programs are up-to-date and meet employer needs.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100.0%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4283745377"/>
                  </a:ext>
                </a:extLst>
              </a:tr>
              <a:tr h="548640">
                <a:tc>
                  <a:txBody>
                    <a:bodyPr/>
                    <a:lstStyle/>
                    <a:p>
                      <a:pPr marL="0" marR="0">
                        <a:spcBef>
                          <a:spcPts val="0"/>
                        </a:spcBef>
                        <a:spcAft>
                          <a:spcPts val="0"/>
                        </a:spcAft>
                      </a:pPr>
                      <a:r>
                        <a:rPr lang="en-US" sz="1400" dirty="0">
                          <a:effectLst/>
                        </a:rPr>
                        <a:t>College programs under our Advisory Committee have current and relevant equipment, technology, and software that reﬂect today’s workplace.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90.0%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10.0%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256614642"/>
                  </a:ext>
                </a:extLst>
              </a:tr>
              <a:tr h="548640">
                <a:tc>
                  <a:txBody>
                    <a:bodyPr/>
                    <a:lstStyle/>
                    <a:p>
                      <a:pPr marL="0" marR="0">
                        <a:spcBef>
                          <a:spcPts val="0"/>
                        </a:spcBef>
                        <a:spcAft>
                          <a:spcPts val="0"/>
                        </a:spcAft>
                      </a:pPr>
                      <a:r>
                        <a:rPr lang="en-US" sz="1400" dirty="0">
                          <a:effectLst/>
                        </a:rPr>
                        <a:t>Employers in our industry provide internships and/or externships to students enrolled in the College's programs.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80.0%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20.0%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2378124688"/>
                  </a:ext>
                </a:extLst>
              </a:tr>
              <a:tr h="548640">
                <a:tc>
                  <a:txBody>
                    <a:bodyPr/>
                    <a:lstStyle/>
                    <a:p>
                      <a:pPr marL="0" marR="0">
                        <a:spcBef>
                          <a:spcPts val="0"/>
                        </a:spcBef>
                        <a:spcAft>
                          <a:spcPts val="0"/>
                        </a:spcAft>
                      </a:pPr>
                      <a:r>
                        <a:rPr lang="en-US" sz="1400" dirty="0">
                          <a:effectLst/>
                        </a:rPr>
                        <a:t>Local employers in our industry are eager to hire the College's graduates.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100.0%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157388066"/>
                  </a:ext>
                </a:extLst>
              </a:tr>
              <a:tr h="548640">
                <a:tc>
                  <a:txBody>
                    <a:bodyPr/>
                    <a:lstStyle/>
                    <a:p>
                      <a:pPr marL="0" marR="0">
                        <a:spcBef>
                          <a:spcPts val="0"/>
                        </a:spcBef>
                        <a:spcAft>
                          <a:spcPts val="0"/>
                        </a:spcAft>
                      </a:pPr>
                      <a:r>
                        <a:rPr lang="en-US" sz="1400" dirty="0">
                          <a:effectLst/>
                        </a:rPr>
                        <a:t>The College's technical programs are of similar or higher quality than those in nearby community colleges and private colleges.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100.0%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1225051371"/>
                  </a:ext>
                </a:extLst>
              </a:tr>
              <a:tr h="548640">
                <a:tc>
                  <a:txBody>
                    <a:bodyPr/>
                    <a:lstStyle/>
                    <a:p>
                      <a:pPr marL="0" marR="0">
                        <a:spcBef>
                          <a:spcPts val="0"/>
                        </a:spcBef>
                        <a:spcAft>
                          <a:spcPts val="0"/>
                        </a:spcAft>
                      </a:pPr>
                      <a:r>
                        <a:rPr lang="en-US" sz="1400" dirty="0">
                          <a:effectLst/>
                        </a:rPr>
                        <a:t>The College's programs in our ﬁeld/industry that no longer meet job demand are reduced or eliminated.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50.0%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50.0%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418010084"/>
                  </a:ext>
                </a:extLst>
              </a:tr>
              <a:tr h="548640">
                <a:tc>
                  <a:txBody>
                    <a:bodyPr/>
                    <a:lstStyle/>
                    <a:p>
                      <a:pPr marL="0" marR="0">
                        <a:spcBef>
                          <a:spcPts val="0"/>
                        </a:spcBef>
                        <a:spcAft>
                          <a:spcPts val="0"/>
                        </a:spcAft>
                      </a:pPr>
                      <a:r>
                        <a:rPr lang="en-US" sz="1400" dirty="0">
                          <a:effectLst/>
                        </a:rPr>
                        <a:t>New programs are initiated by the College in response to emerging community employer needs.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I don't know</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50.0%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spcBef>
                          <a:spcPts val="0"/>
                        </a:spcBef>
                        <a:spcAft>
                          <a:spcPts val="0"/>
                        </a:spcAft>
                      </a:pPr>
                      <a:r>
                        <a:rPr lang="en-US" sz="1400" dirty="0">
                          <a:effectLst/>
                        </a:rPr>
                        <a:t>50.0%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2294719718"/>
                  </a:ext>
                </a:extLst>
              </a:tr>
              <a:tr h="548640">
                <a:tc>
                  <a:txBody>
                    <a:bodyPr/>
                    <a:lstStyle/>
                    <a:p>
                      <a:pPr marL="0" marR="0">
                        <a:spcBef>
                          <a:spcPts val="0"/>
                        </a:spcBef>
                        <a:spcAft>
                          <a:spcPts val="0"/>
                        </a:spcAft>
                      </a:pPr>
                      <a:r>
                        <a:rPr lang="en-US" sz="1400" dirty="0">
                          <a:effectLst/>
                        </a:rPr>
                        <a:t>The College's program graduates perform well in the workplace.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75000"/>
                      </a:schemeClr>
                    </a:solidFill>
                  </a:tcPr>
                </a:tc>
                <a:tc>
                  <a:txBody>
                    <a:bodyPr/>
                    <a:lstStyle/>
                    <a:p>
                      <a:pPr marL="0" marR="0" algn="ctr">
                        <a:spcBef>
                          <a:spcPts val="0"/>
                        </a:spcBef>
                        <a:spcAft>
                          <a:spcPts val="0"/>
                        </a:spcAft>
                      </a:pPr>
                      <a:r>
                        <a:rPr lang="en-US" sz="1400" dirty="0">
                          <a:effectLst/>
                        </a:rPr>
                        <a:t>Strongly Agree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100.0%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400" dirty="0">
                          <a:effectLst/>
                        </a:rPr>
                        <a:t>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484405107"/>
                  </a:ext>
                </a:extLst>
              </a:tr>
            </a:tbl>
          </a:graphicData>
        </a:graphic>
      </p:graphicFrame>
    </p:spTree>
    <p:extLst>
      <p:ext uri="{BB962C8B-B14F-4D97-AF65-F5344CB8AC3E}">
        <p14:creationId xmlns:p14="http://schemas.microsoft.com/office/powerpoint/2010/main" val="3742645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400" kern="1200">
                <a:solidFill>
                  <a:srgbClr val="FFFFFF"/>
                </a:solidFill>
                <a:latin typeface="+mj-lt"/>
                <a:ea typeface="+mj-ea"/>
                <a:cs typeface="+mj-cs"/>
              </a:rPr>
              <a:t>College Listening Session Themes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793259"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b="1" dirty="0">
                <a:solidFill>
                  <a:srgbClr val="C00000"/>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3216211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2CC2-7BF5-CA15-16CA-8B85FEAC8DE0}"/>
              </a:ext>
            </a:extLst>
          </p:cNvPr>
          <p:cNvSpPr>
            <a:spLocks noGrp="1"/>
          </p:cNvSpPr>
          <p:nvPr>
            <p:ph type="title"/>
          </p:nvPr>
        </p:nvSpPr>
        <p:spPr/>
        <p:txBody>
          <a:bodyPr/>
          <a:lstStyle/>
          <a:p>
            <a:pPr algn="ctr"/>
            <a:r>
              <a:rPr lang="en-US" dirty="0"/>
              <a:t>Internal Listening Sessions </a:t>
            </a:r>
            <a:r>
              <a:rPr lang="en-US" sz="900" dirty="0"/>
              <a:t>CHC</a:t>
            </a:r>
            <a:endParaRPr lang="en-US" dirty="0"/>
          </a:p>
        </p:txBody>
      </p:sp>
      <p:graphicFrame>
        <p:nvGraphicFramePr>
          <p:cNvPr id="7" name="Content Placeholder 6">
            <a:extLst>
              <a:ext uri="{FF2B5EF4-FFF2-40B4-BE49-F238E27FC236}">
                <a16:creationId xmlns:a16="http://schemas.microsoft.com/office/drawing/2014/main" id="{E3DE3D4A-4DB8-2F3E-3836-7A56A1F0F222}"/>
              </a:ext>
            </a:extLst>
          </p:cNvPr>
          <p:cNvGraphicFramePr>
            <a:graphicFrameLocks noGrp="1"/>
          </p:cNvGraphicFramePr>
          <p:nvPr>
            <p:ph idx="1"/>
            <p:extLst>
              <p:ext uri="{D42A27DB-BD31-4B8C-83A1-F6EECF244321}">
                <p14:modId xmlns:p14="http://schemas.microsoft.com/office/powerpoint/2010/main" val="3362662468"/>
              </p:ext>
            </p:extLst>
          </p:nvPr>
        </p:nvGraphicFramePr>
        <p:xfrm>
          <a:off x="1007165" y="1364974"/>
          <a:ext cx="7136710" cy="4408998"/>
        </p:xfrm>
        <a:graphic>
          <a:graphicData uri="http://schemas.openxmlformats.org/drawingml/2006/table">
            <a:tbl>
              <a:tblPr firstRow="1" firstCol="1" bandRow="1">
                <a:tableStyleId>{5C22544A-7EE6-4342-B048-85BDC9FD1C3A}</a:tableStyleId>
              </a:tblPr>
              <a:tblGrid>
                <a:gridCol w="1131190">
                  <a:extLst>
                    <a:ext uri="{9D8B030D-6E8A-4147-A177-3AD203B41FA5}">
                      <a16:colId xmlns:a16="http://schemas.microsoft.com/office/drawing/2014/main" val="3746531639"/>
                    </a:ext>
                  </a:extLst>
                </a:gridCol>
                <a:gridCol w="1940847">
                  <a:extLst>
                    <a:ext uri="{9D8B030D-6E8A-4147-A177-3AD203B41FA5}">
                      <a16:colId xmlns:a16="http://schemas.microsoft.com/office/drawing/2014/main" val="635640271"/>
                    </a:ext>
                  </a:extLst>
                </a:gridCol>
                <a:gridCol w="2230417">
                  <a:extLst>
                    <a:ext uri="{9D8B030D-6E8A-4147-A177-3AD203B41FA5}">
                      <a16:colId xmlns:a16="http://schemas.microsoft.com/office/drawing/2014/main" val="1057421811"/>
                    </a:ext>
                  </a:extLst>
                </a:gridCol>
                <a:gridCol w="860176">
                  <a:extLst>
                    <a:ext uri="{9D8B030D-6E8A-4147-A177-3AD203B41FA5}">
                      <a16:colId xmlns:a16="http://schemas.microsoft.com/office/drawing/2014/main" val="1872033083"/>
                    </a:ext>
                  </a:extLst>
                </a:gridCol>
                <a:gridCol w="974080">
                  <a:extLst>
                    <a:ext uri="{9D8B030D-6E8A-4147-A177-3AD203B41FA5}">
                      <a16:colId xmlns:a16="http://schemas.microsoft.com/office/drawing/2014/main" val="4125732585"/>
                    </a:ext>
                  </a:extLst>
                </a:gridCol>
              </a:tblGrid>
              <a:tr h="629857">
                <a:tc gridSpan="5">
                  <a:txBody>
                    <a:bodyPr/>
                    <a:lstStyle/>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INTERNAL STAKEHOLDER LISTENING SESSIONS</a:t>
                      </a:r>
                    </a:p>
                    <a:p>
                      <a:pPr marL="0" marR="0" algn="ctr">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0510855"/>
                  </a:ext>
                </a:extLst>
              </a:tr>
              <a:tr h="419905">
                <a:tc>
                  <a:txBody>
                    <a:bodyPr/>
                    <a:lstStyle/>
                    <a:p>
                      <a:pPr marL="0" marR="0" algn="ctr">
                        <a:spcBef>
                          <a:spcPts val="0"/>
                        </a:spcBef>
                        <a:spcAft>
                          <a:spcPts val="0"/>
                        </a:spcAft>
                      </a:pPr>
                      <a:r>
                        <a:rPr lang="en-US" sz="1200" dirty="0">
                          <a:effectLst/>
                        </a:rPr>
                        <a:t>Session</a:t>
                      </a:r>
                    </a:p>
                    <a:p>
                      <a:pPr marL="0" marR="0" algn="ctr">
                        <a:spcBef>
                          <a:spcPts val="0"/>
                        </a:spcBef>
                        <a:spcAft>
                          <a:spcPts val="0"/>
                        </a:spcAft>
                      </a:pPr>
                      <a:r>
                        <a:rPr lang="en-US" sz="1200" dirty="0">
                          <a:effectLst/>
                        </a:rPr>
                        <a:t>Categories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gridSpan="2">
                  <a:txBody>
                    <a:bodyPr/>
                    <a:lstStyle/>
                    <a:p>
                      <a:pPr marL="0" marR="0" algn="ctr">
                        <a:spcBef>
                          <a:spcPts val="0"/>
                        </a:spcBef>
                        <a:spcAft>
                          <a:spcPts val="0"/>
                        </a:spcAft>
                      </a:pPr>
                      <a:r>
                        <a:rPr lang="en-US" sz="1200" dirty="0">
                          <a:effectLst/>
                        </a:rPr>
                        <a:t>Individuals and Groups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a:txBody>
                    <a:bodyPr/>
                    <a:lstStyle/>
                    <a:p>
                      <a:pPr marL="0" marR="0" algn="ctr">
                        <a:spcBef>
                          <a:spcPts val="0"/>
                        </a:spcBef>
                        <a:spcAft>
                          <a:spcPts val="0"/>
                        </a:spcAft>
                      </a:pPr>
                      <a:r>
                        <a:rPr lang="en-US" sz="1200">
                          <a:effectLst/>
                        </a:rPr>
                        <a:t># Sessions</a:t>
                      </a:r>
                    </a:p>
                    <a:p>
                      <a:pPr marL="0" marR="0" algn="ctr">
                        <a:spcBef>
                          <a:spcPts val="0"/>
                        </a:spcBef>
                        <a:spcAft>
                          <a:spcPts val="0"/>
                        </a:spcAft>
                      </a:pPr>
                      <a:r>
                        <a:rPr lang="en-US"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Approx. # Participants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999668292"/>
                  </a:ext>
                </a:extLst>
              </a:tr>
              <a:tr h="2519427">
                <a:tc>
                  <a:txBody>
                    <a:bodyPr/>
                    <a:lstStyle/>
                    <a:p>
                      <a:pPr marL="0" marR="0">
                        <a:spcBef>
                          <a:spcPts val="0"/>
                        </a:spcBef>
                        <a:spcAft>
                          <a:spcPts val="0"/>
                        </a:spcAft>
                      </a:pPr>
                      <a:r>
                        <a:rPr lang="en-US" sz="1200" dirty="0">
                          <a:effectLst/>
                        </a:rPr>
                        <a:t>CHC Internal Stakeholders</a:t>
                      </a:r>
                    </a:p>
                    <a:p>
                      <a:pPr marL="0" marR="0">
                        <a:spcBef>
                          <a:spcPts val="0"/>
                        </a:spcBef>
                        <a:spcAft>
                          <a:spcPts val="0"/>
                        </a:spcAft>
                      </a:pPr>
                      <a:r>
                        <a:rPr lang="en-US" sz="1200" dirty="0">
                          <a:effectLst/>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342900" marR="0" lvl="0" indent="-342900">
                        <a:spcBef>
                          <a:spcPts val="0"/>
                        </a:spcBef>
                        <a:spcAft>
                          <a:spcPts val="0"/>
                        </a:spcAft>
                        <a:buFont typeface="Courier New" panose="02070309020205020404" pitchFamily="49" charset="0"/>
                        <a:buChar char="o"/>
                      </a:pPr>
                      <a:r>
                        <a:rPr lang="en-US" sz="1200" dirty="0">
                          <a:effectLst/>
                        </a:rPr>
                        <a:t>President’s cabinet</a:t>
                      </a:r>
                    </a:p>
                    <a:p>
                      <a:pPr marL="342900" marR="0" lvl="0" indent="-342900">
                        <a:spcBef>
                          <a:spcPts val="0"/>
                        </a:spcBef>
                        <a:spcAft>
                          <a:spcPts val="0"/>
                        </a:spcAft>
                        <a:buFont typeface="Courier New" panose="02070309020205020404" pitchFamily="49" charset="0"/>
                        <a:buChar char="o"/>
                      </a:pPr>
                      <a:r>
                        <a:rPr lang="en-US" sz="1200" dirty="0">
                          <a:effectLst/>
                        </a:rPr>
                        <a:t>Academic Senate &amp; Exec.</a:t>
                      </a:r>
                    </a:p>
                    <a:p>
                      <a:pPr marL="342900" marR="0" lvl="0" indent="-342900">
                        <a:spcBef>
                          <a:spcPts val="0"/>
                        </a:spcBef>
                        <a:spcAft>
                          <a:spcPts val="0"/>
                        </a:spcAft>
                        <a:buFont typeface="Courier New" panose="02070309020205020404" pitchFamily="49" charset="0"/>
                        <a:buChar char="o"/>
                      </a:pPr>
                      <a:r>
                        <a:rPr lang="en-US" sz="1200" dirty="0">
                          <a:effectLst/>
                        </a:rPr>
                        <a:t>Classified Senate</a:t>
                      </a:r>
                    </a:p>
                    <a:p>
                      <a:pPr marL="342900" marR="0" lvl="0" indent="-342900">
                        <a:spcBef>
                          <a:spcPts val="0"/>
                        </a:spcBef>
                        <a:spcAft>
                          <a:spcPts val="0"/>
                        </a:spcAft>
                        <a:buFont typeface="Courier New" panose="02070309020205020404" pitchFamily="49" charset="0"/>
                        <a:buChar char="o"/>
                      </a:pPr>
                      <a:r>
                        <a:rPr lang="en-US" sz="1200" dirty="0">
                          <a:effectLst/>
                        </a:rPr>
                        <a:t>Chairs Council</a:t>
                      </a:r>
                    </a:p>
                    <a:p>
                      <a:pPr marL="342900" marR="0" lvl="0" indent="-342900">
                        <a:spcBef>
                          <a:spcPts val="0"/>
                        </a:spcBef>
                        <a:spcAft>
                          <a:spcPts val="0"/>
                        </a:spcAft>
                        <a:buFont typeface="Courier New" panose="02070309020205020404" pitchFamily="49" charset="0"/>
                        <a:buChar char="o"/>
                      </a:pPr>
                      <a:r>
                        <a:rPr lang="en-US" sz="1200" dirty="0">
                          <a:effectLst/>
                        </a:rPr>
                        <a:t>Crafton Council/EMPC</a:t>
                      </a:r>
                    </a:p>
                    <a:p>
                      <a:pPr marL="342900" marR="0" lvl="0" indent="-342900">
                        <a:spcBef>
                          <a:spcPts val="0"/>
                        </a:spcBef>
                        <a:spcAft>
                          <a:spcPts val="0"/>
                        </a:spcAft>
                        <a:buFont typeface="Courier New" panose="02070309020205020404" pitchFamily="49" charset="0"/>
                        <a:buChar char="o"/>
                      </a:pPr>
                      <a:r>
                        <a:rPr lang="en-US" sz="1200" dirty="0">
                          <a:effectLst/>
                        </a:rPr>
                        <a:t>Dean’s Meeting</a:t>
                      </a:r>
                    </a:p>
                    <a:p>
                      <a:pPr marL="342900" marR="0" lvl="0" indent="-342900">
                        <a:spcBef>
                          <a:spcPts val="0"/>
                        </a:spcBef>
                        <a:spcAft>
                          <a:spcPts val="0"/>
                        </a:spcAft>
                        <a:buFont typeface="Courier New" panose="02070309020205020404" pitchFamily="49" charset="0"/>
                        <a:buChar char="o"/>
                      </a:pPr>
                      <a:r>
                        <a:rPr lang="en-US" sz="1200" dirty="0">
                          <a:effectLst/>
                        </a:rPr>
                        <a:t>CTE Faculty</a:t>
                      </a:r>
                    </a:p>
                    <a:p>
                      <a:pPr marL="342900" marR="0" lvl="0" indent="-342900">
                        <a:spcBef>
                          <a:spcPts val="0"/>
                        </a:spcBef>
                        <a:spcAft>
                          <a:spcPts val="0"/>
                        </a:spcAft>
                        <a:buFont typeface="Courier New" panose="02070309020205020404" pitchFamily="49" charset="0"/>
                        <a:buChar char="o"/>
                      </a:pPr>
                      <a:r>
                        <a:rPr lang="en-US" sz="1200" dirty="0">
                          <a:effectLst/>
                        </a:rPr>
                        <a:t>Transfer Center</a:t>
                      </a:r>
                    </a:p>
                    <a:p>
                      <a:pPr marL="342900" marR="0" lvl="0" indent="-342900">
                        <a:spcBef>
                          <a:spcPts val="0"/>
                        </a:spcBef>
                        <a:spcAft>
                          <a:spcPts val="0"/>
                        </a:spcAft>
                        <a:buFont typeface="Courier New" panose="02070309020205020404" pitchFamily="49" charset="0"/>
                        <a:buChar char="o"/>
                      </a:pPr>
                      <a:r>
                        <a:rPr lang="en-US" sz="1200" dirty="0">
                          <a:effectLst/>
                        </a:rPr>
                        <a:t>Library &amp; Tutoring </a:t>
                      </a:r>
                    </a:p>
                    <a:p>
                      <a:pPr marL="342900" marR="0" lvl="0" indent="-342900">
                        <a:spcBef>
                          <a:spcPts val="0"/>
                        </a:spcBef>
                        <a:spcAft>
                          <a:spcPts val="0"/>
                        </a:spcAft>
                        <a:buFont typeface="Courier New" panose="02070309020205020404" pitchFamily="49" charset="0"/>
                        <a:buChar char="o"/>
                      </a:pPr>
                      <a:r>
                        <a:rPr lang="en-US" sz="1200" dirty="0">
                          <a:effectLst/>
                        </a:rPr>
                        <a:t>Counseling Team</a:t>
                      </a:r>
                    </a:p>
                    <a:p>
                      <a:pPr marL="342900" marR="0" lvl="0" indent="-342900">
                        <a:spcBef>
                          <a:spcPts val="0"/>
                        </a:spcBef>
                        <a:spcAft>
                          <a:spcPts val="0"/>
                        </a:spcAft>
                        <a:buFont typeface="Courier New" panose="02070309020205020404" pitchFamily="49" charset="0"/>
                        <a:buChar char="o"/>
                      </a:pPr>
                      <a:r>
                        <a:rPr lang="en-US" sz="1200" dirty="0">
                          <a:effectLst/>
                        </a:rPr>
                        <a:t>Curriculum Meeting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342900" marR="0" lvl="0" indent="-342900">
                        <a:spcBef>
                          <a:spcPts val="0"/>
                        </a:spcBef>
                        <a:spcAft>
                          <a:spcPts val="0"/>
                        </a:spcAft>
                        <a:buFont typeface="Courier New" panose="02070309020205020404" pitchFamily="49" charset="0"/>
                        <a:buChar char="o"/>
                      </a:pPr>
                      <a:r>
                        <a:rPr lang="en-US" sz="1200" dirty="0">
                          <a:effectLst/>
                        </a:rPr>
                        <a:t>Enrollment Strategies</a:t>
                      </a:r>
                    </a:p>
                    <a:p>
                      <a:pPr marL="342900" marR="0" lvl="0" indent="-342900">
                        <a:spcBef>
                          <a:spcPts val="0"/>
                        </a:spcBef>
                        <a:spcAft>
                          <a:spcPts val="0"/>
                        </a:spcAft>
                        <a:buFont typeface="Courier New" panose="02070309020205020404" pitchFamily="49" charset="0"/>
                        <a:buChar char="o"/>
                      </a:pPr>
                      <a:r>
                        <a:rPr lang="en-US" sz="1200" dirty="0">
                          <a:effectLst/>
                        </a:rPr>
                        <a:t>Professional Development</a:t>
                      </a:r>
                    </a:p>
                    <a:p>
                      <a:pPr marL="342900" marR="0" lvl="0" indent="-342900">
                        <a:spcBef>
                          <a:spcPts val="0"/>
                        </a:spcBef>
                        <a:spcAft>
                          <a:spcPts val="0"/>
                        </a:spcAft>
                        <a:buFont typeface="Courier New" panose="02070309020205020404" pitchFamily="49" charset="0"/>
                        <a:buChar char="o"/>
                      </a:pPr>
                      <a:r>
                        <a:rPr lang="en-US" sz="1200" dirty="0">
                          <a:effectLst/>
                        </a:rPr>
                        <a:t>EOPS</a:t>
                      </a:r>
                    </a:p>
                    <a:p>
                      <a:pPr marL="342900" marR="0" lvl="0" indent="-342900">
                        <a:spcBef>
                          <a:spcPts val="0"/>
                        </a:spcBef>
                        <a:spcAft>
                          <a:spcPts val="0"/>
                        </a:spcAft>
                        <a:buFont typeface="Courier New" panose="02070309020205020404" pitchFamily="49" charset="0"/>
                        <a:buChar char="o"/>
                      </a:pPr>
                      <a:r>
                        <a:rPr lang="en-US" sz="1200" dirty="0">
                          <a:effectLst/>
                        </a:rPr>
                        <a:t>DSPS</a:t>
                      </a:r>
                    </a:p>
                    <a:p>
                      <a:pPr marL="342900" marR="0" lvl="0" indent="-342900">
                        <a:spcBef>
                          <a:spcPts val="0"/>
                        </a:spcBef>
                        <a:spcAft>
                          <a:spcPts val="0"/>
                        </a:spcAft>
                        <a:buFont typeface="Courier New" panose="02070309020205020404" pitchFamily="49" charset="0"/>
                        <a:buChar char="o"/>
                      </a:pPr>
                      <a:r>
                        <a:rPr lang="en-US" sz="1200" dirty="0">
                          <a:effectLst/>
                        </a:rPr>
                        <a:t>Educational Technology Committee </a:t>
                      </a:r>
                    </a:p>
                    <a:p>
                      <a:pPr marL="342900" marR="0" lvl="0" indent="-342900">
                        <a:spcBef>
                          <a:spcPts val="0"/>
                        </a:spcBef>
                        <a:spcAft>
                          <a:spcPts val="0"/>
                        </a:spcAft>
                        <a:buFont typeface="Courier New" panose="02070309020205020404" pitchFamily="49" charset="0"/>
                        <a:buChar char="o"/>
                      </a:pPr>
                      <a:r>
                        <a:rPr lang="en-US" sz="1200" dirty="0">
                          <a:effectLst/>
                        </a:rPr>
                        <a:t>Student Equity and Achievement</a:t>
                      </a:r>
                    </a:p>
                    <a:p>
                      <a:pPr marL="342900" marR="0" lvl="0" indent="-342900">
                        <a:spcBef>
                          <a:spcPts val="0"/>
                        </a:spcBef>
                        <a:spcAft>
                          <a:spcPts val="0"/>
                        </a:spcAft>
                        <a:buFont typeface="Courier New" panose="02070309020205020404" pitchFamily="49" charset="0"/>
                        <a:buChar char="o"/>
                      </a:pPr>
                      <a:r>
                        <a:rPr lang="en-US" sz="1200" dirty="0">
                          <a:effectLst/>
                        </a:rPr>
                        <a:t>Student Services Council</a:t>
                      </a:r>
                    </a:p>
                    <a:p>
                      <a:pPr marL="342900" marR="0" lvl="0" indent="-342900">
                        <a:spcBef>
                          <a:spcPts val="0"/>
                        </a:spcBef>
                        <a:spcAft>
                          <a:spcPts val="0"/>
                        </a:spcAft>
                        <a:buFont typeface="Courier New" panose="02070309020205020404" pitchFamily="49" charset="0"/>
                        <a:buChar char="o"/>
                      </a:pPr>
                      <a:r>
                        <a:rPr lang="en-US" sz="1200" dirty="0">
                          <a:effectLst/>
                        </a:rPr>
                        <a:t>Planning / Program Review</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20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155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445511604"/>
                  </a:ext>
                </a:extLst>
              </a:tr>
              <a:tr h="629857">
                <a:tc>
                  <a:txBody>
                    <a:bodyPr/>
                    <a:lstStyle/>
                    <a:p>
                      <a:pPr marL="0" marR="0">
                        <a:spcBef>
                          <a:spcPts val="0"/>
                        </a:spcBef>
                        <a:spcAft>
                          <a:spcPts val="0"/>
                        </a:spcAft>
                      </a:pPr>
                      <a:r>
                        <a:rPr lang="en-US" sz="1200">
                          <a:effectLst/>
                        </a:rPr>
                        <a:t>Student groups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gridSpan="2">
                  <a:txBody>
                    <a:bodyPr/>
                    <a:lstStyle/>
                    <a:p>
                      <a:pPr marL="342900" marR="0" lvl="0" indent="-342900">
                        <a:spcBef>
                          <a:spcPts val="0"/>
                        </a:spcBef>
                        <a:spcAft>
                          <a:spcPts val="0"/>
                        </a:spcAft>
                        <a:buFont typeface="Courier New" panose="02070309020205020404" pitchFamily="49" charset="0"/>
                        <a:buChar char="o"/>
                      </a:pPr>
                      <a:r>
                        <a:rPr lang="en-US" sz="1200" dirty="0">
                          <a:effectLst/>
                        </a:rPr>
                        <a:t>Student Senate</a:t>
                      </a:r>
                    </a:p>
                    <a:p>
                      <a:pPr marL="342900" marR="0" lvl="0" indent="-342900">
                        <a:spcBef>
                          <a:spcPts val="0"/>
                        </a:spcBef>
                        <a:spcAft>
                          <a:spcPts val="0"/>
                        </a:spcAft>
                        <a:buFont typeface="Courier New" panose="02070309020205020404" pitchFamily="49" charset="0"/>
                        <a:buChar char="o"/>
                      </a:pPr>
                      <a:r>
                        <a:rPr lang="en-US" sz="1200" dirty="0">
                          <a:effectLst/>
                        </a:rPr>
                        <a:t>Student Classes (2)</a:t>
                      </a:r>
                    </a:p>
                    <a:p>
                      <a:pPr marL="342900" marR="0" lvl="0" indent="-342900">
                        <a:spcBef>
                          <a:spcPts val="0"/>
                        </a:spcBef>
                        <a:spcAft>
                          <a:spcPts val="0"/>
                        </a:spcAft>
                        <a:buFont typeface="Courier New" panose="02070309020205020404" pitchFamily="49" charset="0"/>
                        <a:buChar char="o"/>
                      </a:pPr>
                      <a:r>
                        <a:rPr lang="en-US" sz="1200" dirty="0">
                          <a:effectLst/>
                        </a:rPr>
                        <a:t>DEI/Dreamers Group</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a:txBody>
                    <a:bodyPr/>
                    <a:lstStyle/>
                    <a:p>
                      <a:pPr marL="0" marR="0" algn="ctr">
                        <a:spcBef>
                          <a:spcPts val="0"/>
                        </a:spcBef>
                        <a:spcAft>
                          <a:spcPts val="0"/>
                        </a:spcAft>
                      </a:pPr>
                      <a:r>
                        <a:rPr lang="en-US" sz="1200" dirty="0">
                          <a:effectLst/>
                        </a:rPr>
                        <a:t>4</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40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95753265"/>
                  </a:ext>
                </a:extLst>
              </a:tr>
              <a:tr h="209952">
                <a:tc gridSpan="3">
                  <a:txBody>
                    <a:bodyPr/>
                    <a:lstStyle/>
                    <a:p>
                      <a:pPr marL="0" marR="0" algn="ctr">
                        <a:spcBef>
                          <a:spcPts val="0"/>
                        </a:spcBef>
                        <a:spcAft>
                          <a:spcPts val="0"/>
                        </a:spcAft>
                      </a:pPr>
                      <a:r>
                        <a:rPr lang="en-US" sz="1200">
                          <a:effectLst/>
                        </a:rPr>
                        <a:t>Total Number of Internal Listening Sessions and Participants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a:effectLst/>
                        </a:rPr>
                        <a:t>24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rPr>
                        <a:t>195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218943728"/>
                  </a:ext>
                </a:extLst>
              </a:tr>
            </a:tbl>
          </a:graphicData>
        </a:graphic>
      </p:graphicFrame>
    </p:spTree>
    <p:extLst>
      <p:ext uri="{BB962C8B-B14F-4D97-AF65-F5344CB8AC3E}">
        <p14:creationId xmlns:p14="http://schemas.microsoft.com/office/powerpoint/2010/main" val="3754019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DB79-2210-CF87-1505-0B06682BB5D9}"/>
              </a:ext>
            </a:extLst>
          </p:cNvPr>
          <p:cNvSpPr>
            <a:spLocks noGrp="1"/>
          </p:cNvSpPr>
          <p:nvPr>
            <p:ph type="title"/>
          </p:nvPr>
        </p:nvSpPr>
        <p:spPr/>
        <p:txBody>
          <a:bodyPr/>
          <a:lstStyle/>
          <a:p>
            <a:pPr algn="ctr"/>
            <a:r>
              <a:rPr lang="en-US" dirty="0"/>
              <a:t>External Listening Sessions </a:t>
            </a:r>
            <a:r>
              <a:rPr lang="en-US" sz="900" dirty="0"/>
              <a:t>CHC</a:t>
            </a:r>
            <a:endParaRPr lang="en-US" dirty="0"/>
          </a:p>
        </p:txBody>
      </p:sp>
      <p:graphicFrame>
        <p:nvGraphicFramePr>
          <p:cNvPr id="4" name="Content Placeholder 3">
            <a:extLst>
              <a:ext uri="{FF2B5EF4-FFF2-40B4-BE49-F238E27FC236}">
                <a16:creationId xmlns:a16="http://schemas.microsoft.com/office/drawing/2014/main" id="{AC3B7618-5707-A202-4AC2-A0190F6E15BF}"/>
              </a:ext>
            </a:extLst>
          </p:cNvPr>
          <p:cNvGraphicFramePr>
            <a:graphicFrameLocks noGrp="1"/>
          </p:cNvGraphicFramePr>
          <p:nvPr>
            <p:ph idx="1"/>
            <p:extLst>
              <p:ext uri="{D42A27DB-BD31-4B8C-83A1-F6EECF244321}">
                <p14:modId xmlns:p14="http://schemas.microsoft.com/office/powerpoint/2010/main" val="3837322130"/>
              </p:ext>
            </p:extLst>
          </p:nvPr>
        </p:nvGraphicFramePr>
        <p:xfrm>
          <a:off x="1431235" y="1364973"/>
          <a:ext cx="6601199" cy="4465984"/>
        </p:xfrm>
        <a:graphic>
          <a:graphicData uri="http://schemas.openxmlformats.org/drawingml/2006/table">
            <a:tbl>
              <a:tblPr firstRow="1" firstCol="1" bandRow="1">
                <a:tableStyleId>{5C22544A-7EE6-4342-B048-85BDC9FD1C3A}</a:tableStyleId>
              </a:tblPr>
              <a:tblGrid>
                <a:gridCol w="2061302">
                  <a:extLst>
                    <a:ext uri="{9D8B030D-6E8A-4147-A177-3AD203B41FA5}">
                      <a16:colId xmlns:a16="http://schemas.microsoft.com/office/drawing/2014/main" val="2714538611"/>
                    </a:ext>
                  </a:extLst>
                </a:gridCol>
                <a:gridCol w="2814562">
                  <a:extLst>
                    <a:ext uri="{9D8B030D-6E8A-4147-A177-3AD203B41FA5}">
                      <a16:colId xmlns:a16="http://schemas.microsoft.com/office/drawing/2014/main" val="306374966"/>
                    </a:ext>
                  </a:extLst>
                </a:gridCol>
                <a:gridCol w="871381">
                  <a:extLst>
                    <a:ext uri="{9D8B030D-6E8A-4147-A177-3AD203B41FA5}">
                      <a16:colId xmlns:a16="http://schemas.microsoft.com/office/drawing/2014/main" val="2477439885"/>
                    </a:ext>
                  </a:extLst>
                </a:gridCol>
                <a:gridCol w="853954">
                  <a:extLst>
                    <a:ext uri="{9D8B030D-6E8A-4147-A177-3AD203B41FA5}">
                      <a16:colId xmlns:a16="http://schemas.microsoft.com/office/drawing/2014/main" val="3117776319"/>
                    </a:ext>
                  </a:extLst>
                </a:gridCol>
              </a:tblGrid>
              <a:tr h="760505">
                <a:tc gridSpan="4">
                  <a:txBody>
                    <a:bodyPr/>
                    <a:lstStyle/>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EXTERNAL STAKEHOLDER LISTENING SESSIONS</a:t>
                      </a:r>
                    </a:p>
                    <a:p>
                      <a:pPr marL="0" marR="0" algn="ctr">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57421"/>
                  </a:ext>
                </a:extLst>
              </a:tr>
              <a:tr h="551706">
                <a:tc>
                  <a:txBody>
                    <a:bodyPr/>
                    <a:lstStyle/>
                    <a:p>
                      <a:pPr marL="0" marR="0" algn="ctr">
                        <a:spcBef>
                          <a:spcPts val="0"/>
                        </a:spcBef>
                        <a:spcAft>
                          <a:spcPts val="0"/>
                        </a:spcAft>
                      </a:pPr>
                      <a:r>
                        <a:rPr lang="en-US" sz="1200">
                          <a:effectLst/>
                        </a:rPr>
                        <a:t>Session</a:t>
                      </a:r>
                    </a:p>
                    <a:p>
                      <a:pPr marL="0" marR="0" algn="ctr">
                        <a:spcBef>
                          <a:spcPts val="0"/>
                        </a:spcBef>
                        <a:spcAft>
                          <a:spcPts val="0"/>
                        </a:spcAft>
                      </a:pPr>
                      <a:r>
                        <a:rPr lang="en-US" sz="1200">
                          <a:effectLst/>
                        </a:rPr>
                        <a:t>Categories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Individuals and Groups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 Sessions</a:t>
                      </a:r>
                    </a:p>
                    <a:p>
                      <a:pPr marL="0" marR="0" algn="ctr">
                        <a:spcBef>
                          <a:spcPts val="0"/>
                        </a:spcBef>
                        <a:spcAft>
                          <a:spcPts val="0"/>
                        </a:spcAft>
                      </a:pPr>
                      <a:r>
                        <a:rPr lang="en-US"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Approx. # Participants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575040225"/>
                  </a:ext>
                </a:extLst>
              </a:tr>
              <a:tr h="275852">
                <a:tc rowSpan="2">
                  <a:txBody>
                    <a:bodyPr/>
                    <a:lstStyle/>
                    <a:p>
                      <a:pPr marL="0" marR="0">
                        <a:spcBef>
                          <a:spcPts val="0"/>
                        </a:spcBef>
                        <a:spcAft>
                          <a:spcPts val="0"/>
                        </a:spcAft>
                      </a:pPr>
                      <a:r>
                        <a:rPr lang="en-US" sz="1200">
                          <a:effectLst/>
                        </a:rPr>
                        <a:t>Foundations &amp;</a:t>
                      </a:r>
                    </a:p>
                    <a:p>
                      <a:pPr marL="0" marR="0">
                        <a:spcBef>
                          <a:spcPts val="0"/>
                        </a:spcBef>
                        <a:spcAft>
                          <a:spcPts val="0"/>
                        </a:spcAft>
                      </a:pPr>
                      <a:r>
                        <a:rPr lang="en-US" sz="1200">
                          <a:effectLst/>
                        </a:rPr>
                        <a:t>Committees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342900" marR="0" lvl="0" indent="-342900">
                        <a:spcBef>
                          <a:spcPts val="0"/>
                        </a:spcBef>
                        <a:spcAft>
                          <a:spcPts val="0"/>
                        </a:spcAft>
                        <a:buFont typeface="Courier New" panose="02070309020205020404" pitchFamily="49" charset="0"/>
                        <a:buChar char="o"/>
                      </a:pPr>
                      <a:r>
                        <a:rPr lang="en-US" sz="1200">
                          <a:effectLst/>
                        </a:rPr>
                        <a:t>CHC Foundation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25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684598475"/>
                  </a:ext>
                </a:extLst>
              </a:tr>
              <a:tr h="507004">
                <a:tc vMerge="1">
                  <a:txBody>
                    <a:bodyPr/>
                    <a:lstStyle/>
                    <a:p>
                      <a:endParaRPr lang="en-US"/>
                    </a:p>
                  </a:txBody>
                  <a:tcPr/>
                </a:tc>
                <a:tc>
                  <a:txBody>
                    <a:bodyPr/>
                    <a:lstStyle/>
                    <a:p>
                      <a:pPr marL="342900" marR="0" lvl="0" indent="-342900">
                        <a:spcBef>
                          <a:spcPts val="0"/>
                        </a:spcBef>
                        <a:spcAft>
                          <a:spcPts val="0"/>
                        </a:spcAft>
                        <a:buFont typeface="Courier New" panose="02070309020205020404" pitchFamily="49" charset="0"/>
                        <a:buChar char="o"/>
                      </a:pPr>
                      <a:r>
                        <a:rPr lang="en-US" sz="1200">
                          <a:effectLst/>
                        </a:rPr>
                        <a:t>CHC Advisory Committees (2 Sessions)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16</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831017297"/>
                  </a:ext>
                </a:extLst>
              </a:tr>
              <a:tr h="1267507">
                <a:tc>
                  <a:txBody>
                    <a:bodyPr/>
                    <a:lstStyle/>
                    <a:p>
                      <a:pPr marL="0" marR="0">
                        <a:spcBef>
                          <a:spcPts val="0"/>
                        </a:spcBef>
                        <a:spcAft>
                          <a:spcPts val="0"/>
                        </a:spcAft>
                      </a:pPr>
                      <a:r>
                        <a:rPr lang="en-US" sz="1200">
                          <a:effectLst/>
                        </a:rPr>
                        <a:t>Government &amp; Community Partners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342900" marR="0" lvl="0" indent="-342900">
                        <a:spcBef>
                          <a:spcPts val="0"/>
                        </a:spcBef>
                        <a:spcAft>
                          <a:spcPts val="0"/>
                        </a:spcAft>
                        <a:buFont typeface="Courier New" panose="02070309020205020404" pitchFamily="49" charset="0"/>
                        <a:buChar char="o"/>
                      </a:pPr>
                      <a:r>
                        <a:rPr lang="en-US" sz="1200">
                          <a:effectLst/>
                        </a:rPr>
                        <a:t>City of Yucaipa; City Council / Planning</a:t>
                      </a:r>
                    </a:p>
                    <a:p>
                      <a:pPr marL="342900" marR="0" lvl="0" indent="-342900">
                        <a:spcBef>
                          <a:spcPts val="0"/>
                        </a:spcBef>
                        <a:spcAft>
                          <a:spcPts val="0"/>
                        </a:spcAft>
                        <a:buFont typeface="Courier New" panose="02070309020205020404" pitchFamily="49" charset="0"/>
                        <a:buChar char="o"/>
                      </a:pPr>
                      <a:r>
                        <a:rPr lang="en-US" sz="1200">
                          <a:effectLst/>
                        </a:rPr>
                        <a:t>Water District; Joint Issues</a:t>
                      </a:r>
                    </a:p>
                    <a:p>
                      <a:pPr marL="342900" marR="0" lvl="0" indent="-342900">
                        <a:spcBef>
                          <a:spcPts val="0"/>
                        </a:spcBef>
                        <a:spcAft>
                          <a:spcPts val="0"/>
                        </a:spcAft>
                        <a:buFont typeface="Courier New" panose="02070309020205020404" pitchFamily="49" charset="0"/>
                        <a:buChar char="o"/>
                      </a:pPr>
                      <a:r>
                        <a:rPr lang="en-US" sz="1200">
                          <a:effectLst/>
                        </a:rPr>
                        <a:t>City Chambers of Commerce (none)</a:t>
                      </a:r>
                    </a:p>
                    <a:p>
                      <a:pPr marL="342900" marR="0" lvl="0" indent="-342900">
                        <a:spcBef>
                          <a:spcPts val="0"/>
                        </a:spcBef>
                        <a:spcAft>
                          <a:spcPts val="0"/>
                        </a:spcAft>
                        <a:buFont typeface="Courier New" panose="02070309020205020404" pitchFamily="49" charset="0"/>
                        <a:buChar char="o"/>
                      </a:pPr>
                      <a:r>
                        <a:rPr lang="en-US" sz="1200">
                          <a:effectLst/>
                        </a:rPr>
                        <a:t>Economic development (none)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518957111"/>
                  </a:ext>
                </a:extLst>
              </a:tr>
              <a:tr h="551706">
                <a:tc>
                  <a:txBody>
                    <a:bodyPr/>
                    <a:lstStyle/>
                    <a:p>
                      <a:pPr marL="0" marR="0">
                        <a:spcBef>
                          <a:spcPts val="0"/>
                        </a:spcBef>
                        <a:spcAft>
                          <a:spcPts val="0"/>
                        </a:spcAft>
                      </a:pPr>
                      <a:r>
                        <a:rPr lang="en-US" sz="1200">
                          <a:effectLst/>
                        </a:rPr>
                        <a:t>Educational Partners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342900" marR="0" lvl="0" indent="-342900">
                        <a:spcBef>
                          <a:spcPts val="0"/>
                        </a:spcBef>
                        <a:spcAft>
                          <a:spcPts val="0"/>
                        </a:spcAft>
                        <a:buFont typeface="Courier New" panose="02070309020205020404" pitchFamily="49" charset="0"/>
                        <a:buChar char="o"/>
                      </a:pPr>
                      <a:r>
                        <a:rPr lang="en-US" sz="1200">
                          <a:effectLst/>
                        </a:rPr>
                        <a:t>K-12 Schools</a:t>
                      </a:r>
                    </a:p>
                    <a:p>
                      <a:pPr marL="342900" marR="0" lvl="0" indent="-342900">
                        <a:spcBef>
                          <a:spcPts val="0"/>
                        </a:spcBef>
                        <a:spcAft>
                          <a:spcPts val="0"/>
                        </a:spcAft>
                        <a:buFont typeface="Courier New" panose="02070309020205020404" pitchFamily="49" charset="0"/>
                        <a:buChar char="o"/>
                      </a:pPr>
                      <a:r>
                        <a:rPr lang="en-US" sz="1200">
                          <a:effectLst/>
                        </a:rPr>
                        <a:t>Universities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45073450"/>
                  </a:ext>
                </a:extLst>
              </a:tr>
              <a:tr h="275852">
                <a:tc>
                  <a:txBody>
                    <a:bodyPr/>
                    <a:lstStyle/>
                    <a:p>
                      <a:pPr marL="0" marR="0">
                        <a:spcBef>
                          <a:spcPts val="0"/>
                        </a:spcBef>
                        <a:spcAft>
                          <a:spcPts val="0"/>
                        </a:spcAft>
                      </a:pPr>
                      <a:r>
                        <a:rPr lang="en-US" sz="1200">
                          <a:effectLst/>
                        </a:rPr>
                        <a:t>Others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342900" marR="0" lvl="0" indent="-342900">
                        <a:spcBef>
                          <a:spcPts val="0"/>
                        </a:spcBef>
                        <a:spcAft>
                          <a:spcPts val="0"/>
                        </a:spcAft>
                        <a:buFont typeface="Courier New" panose="02070309020205020404" pitchFamily="49" charset="0"/>
                        <a:buChar char="o"/>
                      </a:pPr>
                      <a:r>
                        <a:rPr lang="en-US" sz="1200">
                          <a:effectLst/>
                        </a:rPr>
                        <a:t>CDC Parents / Staff</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200">
                          <a:effectLst/>
                        </a:rPr>
                        <a:t>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774303743"/>
                  </a:ext>
                </a:extLst>
              </a:tr>
              <a:tr h="275852">
                <a:tc gridSpan="2">
                  <a:txBody>
                    <a:bodyPr/>
                    <a:lstStyle/>
                    <a:p>
                      <a:pPr marL="0" marR="0" algn="ctr">
                        <a:spcBef>
                          <a:spcPts val="0"/>
                        </a:spcBef>
                        <a:spcAft>
                          <a:spcPts val="0"/>
                        </a:spcAft>
                      </a:pPr>
                      <a:r>
                        <a:rPr lang="en-US" sz="1200">
                          <a:effectLst/>
                        </a:rPr>
                        <a:t>Total Number of External Listening Sessions and Participants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tc>
                  <a:txBody>
                    <a:bodyPr/>
                    <a:lstStyle/>
                    <a:p>
                      <a:pPr marL="0" marR="0" algn="ctr">
                        <a:spcBef>
                          <a:spcPts val="0"/>
                        </a:spcBef>
                        <a:spcAft>
                          <a:spcPts val="0"/>
                        </a:spcAft>
                      </a:pPr>
                      <a:r>
                        <a:rPr lang="en-US" sz="1200">
                          <a:effectLst/>
                        </a:rPr>
                        <a:t>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200" dirty="0">
                          <a:effectLst/>
                        </a:rPr>
                        <a:t>61</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4111649654"/>
                  </a:ext>
                </a:extLst>
              </a:tr>
            </a:tbl>
          </a:graphicData>
        </a:graphic>
      </p:graphicFrame>
    </p:spTree>
    <p:extLst>
      <p:ext uri="{BB962C8B-B14F-4D97-AF65-F5344CB8AC3E}">
        <p14:creationId xmlns:p14="http://schemas.microsoft.com/office/powerpoint/2010/main" val="950121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68CDAF-9AF2-5E7A-8E32-43DAB9F6BC73}"/>
              </a:ext>
            </a:extLst>
          </p:cNvPr>
          <p:cNvSpPr>
            <a:spLocks noGrp="1"/>
          </p:cNvSpPr>
          <p:nvPr>
            <p:ph idx="1"/>
          </p:nvPr>
        </p:nvSpPr>
        <p:spPr/>
        <p:txBody>
          <a:bodyPr>
            <a:normAutofit lnSpcReduction="10000"/>
          </a:bodyPr>
          <a:lstStyle/>
          <a:p>
            <a:pPr marL="514350" indent="-514350">
              <a:buFont typeface="+mj-lt"/>
              <a:buAutoNum type="arabicPeriod"/>
            </a:pPr>
            <a:r>
              <a:rPr lang="en-US" dirty="0"/>
              <a:t>Regional Demographics and the Impact of the COVID Pandemic</a:t>
            </a:r>
          </a:p>
          <a:p>
            <a:pPr marL="514350" indent="-514350">
              <a:buFont typeface="+mj-lt"/>
              <a:buAutoNum type="arabicPeriod"/>
            </a:pPr>
            <a:endParaRPr lang="en-US" dirty="0"/>
          </a:p>
          <a:p>
            <a:pPr marL="514350" indent="-514350">
              <a:buFont typeface="+mj-lt"/>
              <a:buAutoNum type="arabicPeriod"/>
            </a:pPr>
            <a:r>
              <a:rPr lang="en-US" dirty="0"/>
              <a:t>Student Access, Marketing, Outreach and Recruitment </a:t>
            </a:r>
            <a:br>
              <a:rPr lang="en-US" dirty="0"/>
            </a:br>
            <a:endParaRPr lang="en-US" dirty="0"/>
          </a:p>
          <a:p>
            <a:pPr marL="514350" indent="-514350">
              <a:buFont typeface="+mj-lt"/>
              <a:buAutoNum type="arabicPeriod"/>
            </a:pPr>
            <a:r>
              <a:rPr lang="en-US" dirty="0"/>
              <a:t>Strategic Enrollment Planning and Management for Stabilization and Potential Growth </a:t>
            </a:r>
            <a:br>
              <a:rPr lang="en-US" dirty="0"/>
            </a:br>
            <a:endParaRPr lang="en-US" dirty="0"/>
          </a:p>
          <a:p>
            <a:pPr marL="514350" indent="-514350">
              <a:buFont typeface="+mj-lt"/>
              <a:buAutoNum type="arabicPeriod"/>
            </a:pPr>
            <a:r>
              <a:rPr lang="en-US" dirty="0"/>
              <a:t> Academic and Support Services</a:t>
            </a:r>
            <a:br>
              <a:rPr lang="en-US" dirty="0"/>
            </a:br>
            <a:endParaRPr lang="en-US" dirty="0"/>
          </a:p>
          <a:p>
            <a:pPr marL="514350" indent="-514350">
              <a:buFont typeface="+mj-lt"/>
              <a:buAutoNum type="arabicPeriod"/>
            </a:pPr>
            <a:r>
              <a:rPr lang="en-US" dirty="0"/>
              <a:t> Diversity, Equity, and Inclusion</a:t>
            </a:r>
          </a:p>
        </p:txBody>
      </p:sp>
      <p:sp>
        <p:nvSpPr>
          <p:cNvPr id="2" name="Title 1">
            <a:extLst>
              <a:ext uri="{FF2B5EF4-FFF2-40B4-BE49-F238E27FC236}">
                <a16:creationId xmlns:a16="http://schemas.microsoft.com/office/drawing/2014/main" id="{FF6A4EE8-4ED2-554D-489D-92028D908234}"/>
              </a:ext>
            </a:extLst>
          </p:cNvPr>
          <p:cNvSpPr>
            <a:spLocks noGrp="1"/>
          </p:cNvSpPr>
          <p:nvPr>
            <p:ph type="title"/>
          </p:nvPr>
        </p:nvSpPr>
        <p:spPr/>
        <p:txBody>
          <a:bodyPr>
            <a:normAutofit/>
          </a:bodyPr>
          <a:lstStyle/>
          <a:p>
            <a:r>
              <a:rPr lang="en-US" dirty="0"/>
              <a:t>Top Ten Listening Session Themes</a:t>
            </a:r>
          </a:p>
        </p:txBody>
      </p:sp>
    </p:spTree>
    <p:extLst>
      <p:ext uri="{BB962C8B-B14F-4D97-AF65-F5344CB8AC3E}">
        <p14:creationId xmlns:p14="http://schemas.microsoft.com/office/powerpoint/2010/main" val="2724602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68CDAF-9AF2-5E7A-8E32-43DAB9F6BC73}"/>
              </a:ext>
            </a:extLst>
          </p:cNvPr>
          <p:cNvSpPr>
            <a:spLocks noGrp="1"/>
          </p:cNvSpPr>
          <p:nvPr>
            <p:ph idx="1"/>
          </p:nvPr>
        </p:nvSpPr>
        <p:spPr/>
        <p:txBody>
          <a:bodyPr/>
          <a:lstStyle/>
          <a:p>
            <a:pPr marL="514350" indent="-514350">
              <a:buFont typeface="+mj-lt"/>
              <a:buAutoNum type="arabicPeriod" startAt="6"/>
            </a:pPr>
            <a:r>
              <a:rPr lang="en-US" dirty="0"/>
              <a:t>Guided Pathways, Program Design and Delivery </a:t>
            </a:r>
            <a:br>
              <a:rPr lang="en-US" dirty="0"/>
            </a:br>
            <a:endParaRPr lang="en-US" dirty="0"/>
          </a:p>
          <a:p>
            <a:pPr marL="514350" indent="-514350">
              <a:buFont typeface="+mj-lt"/>
              <a:buAutoNum type="arabicPeriod" startAt="6"/>
            </a:pPr>
            <a:r>
              <a:rPr lang="en-US" dirty="0"/>
              <a:t>Education, Business, Industry, and Governmental Partnerships</a:t>
            </a:r>
            <a:br>
              <a:rPr lang="en-US" dirty="0"/>
            </a:br>
            <a:endParaRPr lang="en-US" dirty="0"/>
          </a:p>
          <a:p>
            <a:pPr marL="514350" indent="-514350">
              <a:buFont typeface="+mj-lt"/>
              <a:buAutoNum type="arabicPeriod" startAt="6"/>
            </a:pPr>
            <a:r>
              <a:rPr lang="en-US" dirty="0"/>
              <a:t>Planning, Evaluation, and Advancement</a:t>
            </a:r>
            <a:br>
              <a:rPr lang="en-US" dirty="0"/>
            </a:br>
            <a:endParaRPr lang="en-US" dirty="0"/>
          </a:p>
          <a:p>
            <a:pPr marL="514350" indent="-514350">
              <a:buFont typeface="+mj-lt"/>
              <a:buAutoNum type="arabicPeriod" startAt="6"/>
            </a:pPr>
            <a:r>
              <a:rPr lang="en-US" dirty="0"/>
              <a:t>Organizational Design and District / College Relations </a:t>
            </a:r>
            <a:br>
              <a:rPr lang="en-US" dirty="0"/>
            </a:br>
            <a:endParaRPr lang="en-US" dirty="0"/>
          </a:p>
          <a:p>
            <a:pPr marL="514350" indent="-514350">
              <a:buFont typeface="+mj-lt"/>
              <a:buAutoNum type="arabicPeriod" startAt="6"/>
            </a:pPr>
            <a:r>
              <a:rPr lang="en-US" dirty="0"/>
              <a:t>Professional Development</a:t>
            </a:r>
          </a:p>
          <a:p>
            <a:endParaRPr lang="en-US" dirty="0"/>
          </a:p>
        </p:txBody>
      </p:sp>
      <p:sp>
        <p:nvSpPr>
          <p:cNvPr id="2" name="Title 1">
            <a:extLst>
              <a:ext uri="{FF2B5EF4-FFF2-40B4-BE49-F238E27FC236}">
                <a16:creationId xmlns:a16="http://schemas.microsoft.com/office/drawing/2014/main" id="{FF6A4EE8-4ED2-554D-489D-92028D908234}"/>
              </a:ext>
            </a:extLst>
          </p:cNvPr>
          <p:cNvSpPr>
            <a:spLocks noGrp="1"/>
          </p:cNvSpPr>
          <p:nvPr>
            <p:ph type="title"/>
          </p:nvPr>
        </p:nvSpPr>
        <p:spPr/>
        <p:txBody>
          <a:bodyPr>
            <a:normAutofit fontScale="90000"/>
          </a:bodyPr>
          <a:lstStyle/>
          <a:p>
            <a:r>
              <a:rPr lang="en-US" dirty="0"/>
              <a:t>Top Ten Listening Session Themes (cont.)</a:t>
            </a:r>
            <a:endParaRPr lang="en-US" sz="1300" dirty="0"/>
          </a:p>
        </p:txBody>
      </p:sp>
    </p:spTree>
    <p:extLst>
      <p:ext uri="{BB962C8B-B14F-4D97-AF65-F5344CB8AC3E}">
        <p14:creationId xmlns:p14="http://schemas.microsoft.com/office/powerpoint/2010/main" val="4275350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1C35-211A-0942-F77E-7A30E5601E1E}"/>
              </a:ext>
            </a:extLst>
          </p:cNvPr>
          <p:cNvSpPr>
            <a:spLocks noGrp="1"/>
          </p:cNvSpPr>
          <p:nvPr>
            <p:ph type="title"/>
          </p:nvPr>
        </p:nvSpPr>
        <p:spPr>
          <a:xfrm>
            <a:off x="628650" y="214491"/>
            <a:ext cx="7886700" cy="1017143"/>
          </a:xfrm>
        </p:spPr>
        <p:txBody>
          <a:bodyPr>
            <a:normAutofit/>
          </a:bodyPr>
          <a:lstStyle/>
          <a:p>
            <a:pPr algn="ctr"/>
            <a:r>
              <a:rPr lang="en-US" sz="3200" dirty="0"/>
              <a:t>Regional Demographics and the Impact of the COVID Pandemic</a:t>
            </a:r>
          </a:p>
        </p:txBody>
      </p:sp>
      <p:sp>
        <p:nvSpPr>
          <p:cNvPr id="5" name="Content Placeholder 4">
            <a:extLst>
              <a:ext uri="{FF2B5EF4-FFF2-40B4-BE49-F238E27FC236}">
                <a16:creationId xmlns:a16="http://schemas.microsoft.com/office/drawing/2014/main" id="{DCD813CF-D797-5582-4873-A98BDB8D8B33}"/>
              </a:ext>
            </a:extLst>
          </p:cNvPr>
          <p:cNvSpPr>
            <a:spLocks noGrp="1"/>
          </p:cNvSpPr>
          <p:nvPr>
            <p:ph idx="1"/>
          </p:nvPr>
        </p:nvSpPr>
        <p:spPr>
          <a:xfrm>
            <a:off x="393894" y="1446126"/>
            <a:ext cx="8750106" cy="4856200"/>
          </a:xfrm>
        </p:spPr>
        <p:txBody>
          <a:bodyPr>
            <a:noAutofit/>
          </a:bodyPr>
          <a:lstStyle/>
          <a:p>
            <a:r>
              <a:rPr lang="en-US" sz="2300" dirty="0"/>
              <a:t>Better understand large shift in student demographics</a:t>
            </a:r>
            <a:br>
              <a:rPr lang="en-US" sz="2300" dirty="0"/>
            </a:br>
            <a:endParaRPr lang="en-US" sz="2300" dirty="0"/>
          </a:p>
          <a:p>
            <a:r>
              <a:rPr lang="en-US" sz="2300" dirty="0"/>
              <a:t>Increase area's college-going rate</a:t>
            </a:r>
            <a:br>
              <a:rPr lang="en-US" sz="2300" dirty="0"/>
            </a:br>
            <a:endParaRPr lang="en-US" sz="2300" dirty="0"/>
          </a:p>
          <a:p>
            <a:r>
              <a:rPr lang="en-US" sz="2300" dirty="0"/>
              <a:t>Students need and desire greater engagement and help</a:t>
            </a:r>
            <a:br>
              <a:rPr lang="en-US" sz="2300" dirty="0"/>
            </a:br>
            <a:endParaRPr lang="en-US" sz="2300" dirty="0"/>
          </a:p>
          <a:p>
            <a:r>
              <a:rPr lang="en-US" sz="2300" dirty="0"/>
              <a:t>Increase professional development for faculty and staff</a:t>
            </a:r>
            <a:br>
              <a:rPr lang="en-US" sz="2300" dirty="0"/>
            </a:br>
            <a:endParaRPr lang="en-US" sz="2300" dirty="0"/>
          </a:p>
          <a:p>
            <a:r>
              <a:rPr lang="en-US" sz="2300" dirty="0"/>
              <a:t>Expand mental health counseling, for students and staff</a:t>
            </a:r>
            <a:br>
              <a:rPr lang="en-US" sz="2300" dirty="0"/>
            </a:br>
            <a:endParaRPr lang="en-US" sz="2300" dirty="0"/>
          </a:p>
          <a:p>
            <a:r>
              <a:rPr lang="en-US" sz="2300" dirty="0"/>
              <a:t>Encourage robust return to on-campus presence while maintaining ample online classes; ensure user-friendly online registration &amp; easy access to counselors</a:t>
            </a:r>
          </a:p>
          <a:p>
            <a:pPr marL="0" indent="0">
              <a:buNone/>
            </a:pPr>
            <a:endParaRPr lang="en-US" sz="2300" dirty="0"/>
          </a:p>
          <a:p>
            <a:pPr lvl="0"/>
            <a:endParaRPr lang="en-US" sz="2300" dirty="0"/>
          </a:p>
          <a:p>
            <a:endParaRPr lang="en-US" sz="2300" dirty="0"/>
          </a:p>
        </p:txBody>
      </p:sp>
    </p:spTree>
    <p:extLst>
      <p:ext uri="{BB962C8B-B14F-4D97-AF65-F5344CB8AC3E}">
        <p14:creationId xmlns:p14="http://schemas.microsoft.com/office/powerpoint/2010/main" val="807469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CADB6B-57F0-1A5F-A3FB-B4D7CAF9BF28}"/>
              </a:ext>
            </a:extLst>
          </p:cNvPr>
          <p:cNvSpPr>
            <a:spLocks noGrp="1"/>
          </p:cNvSpPr>
          <p:nvPr>
            <p:ph type="title"/>
          </p:nvPr>
        </p:nvSpPr>
        <p:spPr>
          <a:xfrm>
            <a:off x="628650" y="214491"/>
            <a:ext cx="7886700" cy="1017143"/>
          </a:xfrm>
        </p:spPr>
        <p:txBody>
          <a:bodyPr>
            <a:normAutofit/>
          </a:bodyPr>
          <a:lstStyle/>
          <a:p>
            <a:pPr algn="ctr"/>
            <a:r>
              <a:rPr lang="en-US" sz="3200" dirty="0"/>
              <a:t>Student Access, Marketing, Outreach, and Recruitment</a:t>
            </a:r>
          </a:p>
        </p:txBody>
      </p:sp>
      <p:sp>
        <p:nvSpPr>
          <p:cNvPr id="5" name="Content Placeholder 4">
            <a:extLst>
              <a:ext uri="{FF2B5EF4-FFF2-40B4-BE49-F238E27FC236}">
                <a16:creationId xmlns:a16="http://schemas.microsoft.com/office/drawing/2014/main" id="{EFAD05DB-B093-4277-B83A-81F7E251D11D}"/>
              </a:ext>
            </a:extLst>
          </p:cNvPr>
          <p:cNvSpPr>
            <a:spLocks noGrp="1"/>
          </p:cNvSpPr>
          <p:nvPr>
            <p:ph idx="1"/>
          </p:nvPr>
        </p:nvSpPr>
        <p:spPr>
          <a:xfrm>
            <a:off x="628650" y="1537550"/>
            <a:ext cx="7886700" cy="5043365"/>
          </a:xfrm>
        </p:spPr>
        <p:txBody>
          <a:bodyPr>
            <a:normAutofit/>
          </a:bodyPr>
          <a:lstStyle/>
          <a:p>
            <a:r>
              <a:rPr lang="en-US" sz="2300" dirty="0"/>
              <a:t>Significantly increase student outreach, especially marginalized individuals</a:t>
            </a:r>
            <a:br>
              <a:rPr lang="en-US" sz="2300" dirty="0"/>
            </a:br>
            <a:endParaRPr lang="en-US" sz="2300" dirty="0"/>
          </a:p>
          <a:p>
            <a:r>
              <a:rPr lang="en-US" sz="2300" dirty="0"/>
              <a:t>Infuse outreach strategy with DEI</a:t>
            </a:r>
            <a:br>
              <a:rPr lang="en-US" sz="2300" dirty="0"/>
            </a:br>
            <a:endParaRPr lang="en-US" sz="2300" dirty="0"/>
          </a:p>
          <a:p>
            <a:r>
              <a:rPr lang="en-US" sz="2300" dirty="0"/>
              <a:t>Marketing strategies should include popular social media</a:t>
            </a:r>
            <a:br>
              <a:rPr lang="en-US" sz="2300" dirty="0"/>
            </a:br>
            <a:endParaRPr lang="en-US" sz="2300" dirty="0"/>
          </a:p>
          <a:p>
            <a:r>
              <a:rPr lang="en-US" sz="2300" dirty="0"/>
              <a:t>Better student communication needed</a:t>
            </a:r>
            <a:br>
              <a:rPr lang="en-US" sz="2300" dirty="0"/>
            </a:br>
            <a:endParaRPr lang="en-US" sz="2300" dirty="0"/>
          </a:p>
          <a:p>
            <a:r>
              <a:rPr lang="en-US" sz="2300" dirty="0"/>
              <a:t>Consider CHC parent and family nights to provide information and hear/address concerns</a:t>
            </a:r>
          </a:p>
          <a:p>
            <a:endParaRPr lang="en-US" sz="2300" dirty="0"/>
          </a:p>
          <a:p>
            <a:endParaRPr lang="en-US" sz="2300" dirty="0"/>
          </a:p>
        </p:txBody>
      </p:sp>
    </p:spTree>
    <p:extLst>
      <p:ext uri="{BB962C8B-B14F-4D97-AF65-F5344CB8AC3E}">
        <p14:creationId xmlns:p14="http://schemas.microsoft.com/office/powerpoint/2010/main" val="26089680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928F-08B5-B5DC-7C7D-49B552E6AD34}"/>
              </a:ext>
            </a:extLst>
          </p:cNvPr>
          <p:cNvSpPr>
            <a:spLocks noGrp="1"/>
          </p:cNvSpPr>
          <p:nvPr>
            <p:ph type="title"/>
          </p:nvPr>
        </p:nvSpPr>
        <p:spPr>
          <a:xfrm>
            <a:off x="628650" y="214491"/>
            <a:ext cx="7886700" cy="1017143"/>
          </a:xfrm>
        </p:spPr>
        <p:txBody>
          <a:bodyPr>
            <a:normAutofit/>
          </a:bodyPr>
          <a:lstStyle/>
          <a:p>
            <a:pPr algn="ctr"/>
            <a:r>
              <a:rPr lang="en-US" sz="3200" dirty="0"/>
              <a:t>Student Access, Marketing, Outreach, and Recruitment (cont.)</a:t>
            </a:r>
          </a:p>
        </p:txBody>
      </p:sp>
      <p:sp>
        <p:nvSpPr>
          <p:cNvPr id="3" name="Content Placeholder 2">
            <a:extLst>
              <a:ext uri="{FF2B5EF4-FFF2-40B4-BE49-F238E27FC236}">
                <a16:creationId xmlns:a16="http://schemas.microsoft.com/office/drawing/2014/main" id="{C0BD8FB6-7E32-9654-6556-EB3E1D692C13}"/>
              </a:ext>
            </a:extLst>
          </p:cNvPr>
          <p:cNvSpPr>
            <a:spLocks noGrp="1"/>
          </p:cNvSpPr>
          <p:nvPr>
            <p:ph idx="1"/>
          </p:nvPr>
        </p:nvSpPr>
        <p:spPr>
          <a:xfrm>
            <a:off x="628650" y="1536382"/>
            <a:ext cx="7886700" cy="3457650"/>
          </a:xfrm>
        </p:spPr>
        <p:txBody>
          <a:bodyPr>
            <a:normAutofit/>
          </a:bodyPr>
          <a:lstStyle/>
          <a:p>
            <a:pPr lvl="1"/>
            <a:r>
              <a:rPr lang="en-US" sz="2300" dirty="0"/>
              <a:t>Greater engagement with communities and business partners</a:t>
            </a:r>
            <a:br>
              <a:rPr lang="en-US" sz="2300" dirty="0"/>
            </a:br>
            <a:endParaRPr lang="en-US" sz="2300" dirty="0"/>
          </a:p>
          <a:p>
            <a:pPr lvl="1"/>
            <a:r>
              <a:rPr lang="en-US" sz="2300" dirty="0"/>
              <a:t>Encourage presence of community members on campus through various activities</a:t>
            </a:r>
            <a:br>
              <a:rPr lang="en-US" sz="2300" dirty="0"/>
            </a:br>
            <a:endParaRPr lang="en-US" sz="2300" dirty="0"/>
          </a:p>
          <a:p>
            <a:pPr lvl="1"/>
            <a:r>
              <a:rPr lang="en-US" sz="2300" dirty="0"/>
              <a:t>Increase outreach to students in public schools, including middle-school students</a:t>
            </a:r>
          </a:p>
        </p:txBody>
      </p:sp>
    </p:spTree>
    <p:extLst>
      <p:ext uri="{BB962C8B-B14F-4D97-AF65-F5344CB8AC3E}">
        <p14:creationId xmlns:p14="http://schemas.microsoft.com/office/powerpoint/2010/main" val="3085838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471E6-6D3A-EB4F-80D0-7CA9B4B742A2}"/>
              </a:ext>
            </a:extLst>
          </p:cNvPr>
          <p:cNvSpPr>
            <a:spLocks noGrp="1"/>
          </p:cNvSpPr>
          <p:nvPr>
            <p:ph type="title"/>
          </p:nvPr>
        </p:nvSpPr>
        <p:spPr>
          <a:xfrm>
            <a:off x="628650" y="214491"/>
            <a:ext cx="8091280" cy="1017143"/>
          </a:xfrm>
        </p:spPr>
        <p:txBody>
          <a:bodyPr>
            <a:noAutofit/>
          </a:bodyPr>
          <a:lstStyle/>
          <a:p>
            <a:pPr algn="ctr"/>
            <a:r>
              <a:rPr lang="en-US" sz="3200" dirty="0"/>
              <a:t>Strategic Enrollment Planning and Management for Stabilization and Potential Growth</a:t>
            </a:r>
          </a:p>
        </p:txBody>
      </p:sp>
      <p:sp>
        <p:nvSpPr>
          <p:cNvPr id="3" name="Content Placeholder 2">
            <a:extLst>
              <a:ext uri="{FF2B5EF4-FFF2-40B4-BE49-F238E27FC236}">
                <a16:creationId xmlns:a16="http://schemas.microsoft.com/office/drawing/2014/main" id="{2940468A-5DCC-128A-3913-5534A80FA097}"/>
              </a:ext>
            </a:extLst>
          </p:cNvPr>
          <p:cNvSpPr>
            <a:spLocks noGrp="1"/>
          </p:cNvSpPr>
          <p:nvPr>
            <p:ph idx="1"/>
          </p:nvPr>
        </p:nvSpPr>
        <p:spPr>
          <a:xfrm>
            <a:off x="628650" y="1536382"/>
            <a:ext cx="7886700" cy="5005096"/>
          </a:xfrm>
        </p:spPr>
        <p:txBody>
          <a:bodyPr>
            <a:normAutofit/>
          </a:bodyPr>
          <a:lstStyle/>
          <a:p>
            <a:r>
              <a:rPr lang="en-US" sz="2300" dirty="0"/>
              <a:t>Ensure enrollment strategies have measurable outcomes and assess progress</a:t>
            </a:r>
            <a:br>
              <a:rPr lang="en-US" sz="2300" dirty="0"/>
            </a:br>
            <a:endParaRPr lang="en-US" sz="2300" dirty="0"/>
          </a:p>
          <a:p>
            <a:r>
              <a:rPr lang="en-US" sz="2300" dirty="0"/>
              <a:t>Work incrementally toward achieving desired FTES goal by 2024-25 (end of stabilization funding)</a:t>
            </a:r>
            <a:br>
              <a:rPr lang="en-US" sz="2300" dirty="0"/>
            </a:br>
            <a:endParaRPr lang="en-US" sz="2300" dirty="0"/>
          </a:p>
          <a:p>
            <a:r>
              <a:rPr lang="en-US" sz="2300" dirty="0"/>
              <a:t>Create best mix of online and in-person classes based on student demand and student success</a:t>
            </a:r>
            <a:br>
              <a:rPr lang="en-US" sz="2300" dirty="0"/>
            </a:br>
            <a:endParaRPr lang="en-US" sz="2300" dirty="0"/>
          </a:p>
          <a:p>
            <a:r>
              <a:rPr lang="en-US" sz="2300" dirty="0"/>
              <a:t>Enhance course schedules - evening &amp; weekend offerings</a:t>
            </a:r>
            <a:br>
              <a:rPr lang="en-US" sz="2300" dirty="0"/>
            </a:br>
            <a:endParaRPr lang="en-US" sz="2300" dirty="0"/>
          </a:p>
          <a:p>
            <a:r>
              <a:rPr lang="en-US" sz="2300" dirty="0"/>
              <a:t>Increase alignment of CHC and Valley classes for low enrollment classes and scarce offerings</a:t>
            </a:r>
          </a:p>
          <a:p>
            <a:endParaRPr lang="en-US" sz="2300" dirty="0"/>
          </a:p>
          <a:p>
            <a:endParaRPr lang="en-US" sz="2300" dirty="0"/>
          </a:p>
          <a:p>
            <a:endParaRPr lang="en-US" sz="2300" dirty="0"/>
          </a:p>
        </p:txBody>
      </p:sp>
    </p:spTree>
    <p:extLst>
      <p:ext uri="{BB962C8B-B14F-4D97-AF65-F5344CB8AC3E}">
        <p14:creationId xmlns:p14="http://schemas.microsoft.com/office/powerpoint/2010/main" val="171169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400" kern="1200">
                <a:solidFill>
                  <a:srgbClr val="FFFFFF"/>
                </a:solidFill>
                <a:latin typeface="+mj-lt"/>
                <a:ea typeface="+mj-ea"/>
                <a:cs typeface="+mj-cs"/>
              </a:rPr>
              <a:t>Overview</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793259"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b="1" dirty="0">
                <a:solidFill>
                  <a:srgbClr val="C00000"/>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1067282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0C41-FADC-3CA7-8D92-7FD173CCF925}"/>
              </a:ext>
            </a:extLst>
          </p:cNvPr>
          <p:cNvSpPr>
            <a:spLocks noGrp="1"/>
          </p:cNvSpPr>
          <p:nvPr>
            <p:ph type="title"/>
          </p:nvPr>
        </p:nvSpPr>
        <p:spPr>
          <a:xfrm>
            <a:off x="628650" y="214491"/>
            <a:ext cx="8078028" cy="1017143"/>
          </a:xfrm>
        </p:spPr>
        <p:txBody>
          <a:bodyPr>
            <a:noAutofit/>
          </a:bodyPr>
          <a:lstStyle/>
          <a:p>
            <a:pPr algn="ctr"/>
            <a:r>
              <a:rPr lang="en-US" sz="3200" dirty="0"/>
              <a:t>Strategic Enrollment Planning and Management for Stabilization and Potential Growth (cont.)</a:t>
            </a:r>
          </a:p>
        </p:txBody>
      </p:sp>
      <p:sp>
        <p:nvSpPr>
          <p:cNvPr id="3" name="Content Placeholder 2">
            <a:extLst>
              <a:ext uri="{FF2B5EF4-FFF2-40B4-BE49-F238E27FC236}">
                <a16:creationId xmlns:a16="http://schemas.microsoft.com/office/drawing/2014/main" id="{1AFE46A0-772C-5C45-4334-6468E38B2B44}"/>
              </a:ext>
            </a:extLst>
          </p:cNvPr>
          <p:cNvSpPr>
            <a:spLocks noGrp="1"/>
          </p:cNvSpPr>
          <p:nvPr>
            <p:ph idx="1"/>
          </p:nvPr>
        </p:nvSpPr>
        <p:spPr>
          <a:xfrm>
            <a:off x="628650" y="1536381"/>
            <a:ext cx="7886700" cy="3654597"/>
          </a:xfrm>
        </p:spPr>
        <p:txBody>
          <a:bodyPr>
            <a:normAutofit/>
          </a:bodyPr>
          <a:lstStyle/>
          <a:p>
            <a:pPr lvl="0"/>
            <a:r>
              <a:rPr lang="en-US" sz="2300" dirty="0"/>
              <a:t>Find ways whereby students not admitted to CSUs and UCs are redirected to CHC</a:t>
            </a:r>
            <a:br>
              <a:rPr lang="en-US" sz="2300" dirty="0"/>
            </a:br>
            <a:endParaRPr lang="en-US" sz="2300" dirty="0"/>
          </a:p>
          <a:p>
            <a:pPr lvl="0"/>
            <a:r>
              <a:rPr lang="en-US" sz="2400" dirty="0"/>
              <a:t>Look strategically at enrollment strategies; improve metrics to increase funding  </a:t>
            </a:r>
            <a:br>
              <a:rPr lang="en-US" sz="2400" dirty="0"/>
            </a:br>
            <a:endParaRPr lang="en-US" sz="2400" dirty="0"/>
          </a:p>
          <a:p>
            <a:pPr lvl="0"/>
            <a:r>
              <a:rPr lang="en-US" sz="2400" dirty="0"/>
              <a:t>Maintain focus on being a comprehensive college, regardless of size and budget</a:t>
            </a:r>
          </a:p>
          <a:p>
            <a:endParaRPr lang="en-US" sz="2400" dirty="0"/>
          </a:p>
        </p:txBody>
      </p:sp>
    </p:spTree>
    <p:extLst>
      <p:ext uri="{BB962C8B-B14F-4D97-AF65-F5344CB8AC3E}">
        <p14:creationId xmlns:p14="http://schemas.microsoft.com/office/powerpoint/2010/main" val="2199962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1C1C-1078-B6EF-578E-E386166BABCD}"/>
              </a:ext>
            </a:extLst>
          </p:cNvPr>
          <p:cNvSpPr>
            <a:spLocks noGrp="1"/>
          </p:cNvSpPr>
          <p:nvPr>
            <p:ph type="title"/>
          </p:nvPr>
        </p:nvSpPr>
        <p:spPr>
          <a:xfrm>
            <a:off x="628650" y="214491"/>
            <a:ext cx="7886700" cy="1017143"/>
          </a:xfrm>
        </p:spPr>
        <p:txBody>
          <a:bodyPr>
            <a:normAutofit/>
          </a:bodyPr>
          <a:lstStyle/>
          <a:p>
            <a:pPr algn="ctr"/>
            <a:r>
              <a:rPr lang="en-US" sz="3200" dirty="0"/>
              <a:t>Academic and Support Services</a:t>
            </a:r>
          </a:p>
        </p:txBody>
      </p:sp>
      <p:sp>
        <p:nvSpPr>
          <p:cNvPr id="3" name="Content Placeholder 2">
            <a:extLst>
              <a:ext uri="{FF2B5EF4-FFF2-40B4-BE49-F238E27FC236}">
                <a16:creationId xmlns:a16="http://schemas.microsoft.com/office/drawing/2014/main" id="{BC476C9A-A42E-F493-6837-C7C28F76CAFB}"/>
              </a:ext>
            </a:extLst>
          </p:cNvPr>
          <p:cNvSpPr>
            <a:spLocks noGrp="1"/>
          </p:cNvSpPr>
          <p:nvPr>
            <p:ph idx="1"/>
          </p:nvPr>
        </p:nvSpPr>
        <p:spPr>
          <a:xfrm>
            <a:off x="628650" y="1076082"/>
            <a:ext cx="8346538" cy="5567427"/>
          </a:xfrm>
        </p:spPr>
        <p:txBody>
          <a:bodyPr>
            <a:noAutofit/>
          </a:bodyPr>
          <a:lstStyle/>
          <a:p>
            <a:pPr marL="0" indent="0">
              <a:lnSpc>
                <a:spcPct val="100000"/>
              </a:lnSpc>
              <a:spcBef>
                <a:spcPts val="600"/>
              </a:spcBef>
              <a:buNone/>
            </a:pPr>
            <a:r>
              <a:rPr lang="en-US" sz="2400" i="1" dirty="0"/>
              <a:t>Student Success (Retention/Persistence/Completion)</a:t>
            </a:r>
          </a:p>
          <a:p>
            <a:pPr lvl="0">
              <a:lnSpc>
                <a:spcPct val="100000"/>
              </a:lnSpc>
              <a:spcBef>
                <a:spcPts val="600"/>
              </a:spcBef>
            </a:pPr>
            <a:r>
              <a:rPr lang="en-US" sz="2300" dirty="0"/>
              <a:t>Use of Canvas by </a:t>
            </a:r>
            <a:r>
              <a:rPr lang="en-US" sz="2300" i="1" dirty="0"/>
              <a:t>all </a:t>
            </a:r>
            <a:r>
              <a:rPr lang="en-US" sz="2300" dirty="0"/>
              <a:t>faculty to - more student-user friendly</a:t>
            </a:r>
          </a:p>
          <a:p>
            <a:pPr>
              <a:lnSpc>
                <a:spcPct val="100000"/>
              </a:lnSpc>
              <a:spcBef>
                <a:spcPts val="600"/>
              </a:spcBef>
            </a:pPr>
            <a:r>
              <a:rPr lang="en-US" sz="2300" dirty="0"/>
              <a:t>Students need greater awareness of available services &amp; resources</a:t>
            </a:r>
          </a:p>
          <a:p>
            <a:pPr>
              <a:lnSpc>
                <a:spcPct val="100000"/>
              </a:lnSpc>
              <a:spcBef>
                <a:spcPts val="600"/>
              </a:spcBef>
            </a:pPr>
            <a:r>
              <a:rPr lang="en-US" sz="2300" dirty="0"/>
              <a:t>First Year Experience course needed by more students</a:t>
            </a:r>
          </a:p>
          <a:p>
            <a:pPr>
              <a:lnSpc>
                <a:spcPct val="100000"/>
              </a:lnSpc>
              <a:spcBef>
                <a:spcPts val="600"/>
              </a:spcBef>
            </a:pPr>
            <a:r>
              <a:rPr lang="en-US" sz="2300" dirty="0"/>
              <a:t>Increase “in-reach” programs to existing students</a:t>
            </a:r>
          </a:p>
          <a:p>
            <a:pPr lvl="0">
              <a:lnSpc>
                <a:spcPct val="100000"/>
              </a:lnSpc>
              <a:spcBef>
                <a:spcPts val="600"/>
              </a:spcBef>
            </a:pPr>
            <a:r>
              <a:rPr lang="en-US" sz="2300" dirty="0"/>
              <a:t>Increase tech support for students</a:t>
            </a:r>
          </a:p>
          <a:p>
            <a:pPr lvl="0">
              <a:lnSpc>
                <a:spcPct val="100000"/>
              </a:lnSpc>
              <a:spcBef>
                <a:spcPts val="600"/>
              </a:spcBef>
            </a:pPr>
            <a:r>
              <a:rPr lang="en-US" sz="2300" dirty="0"/>
              <a:t>Expand zero-cost textbooks</a:t>
            </a:r>
          </a:p>
          <a:p>
            <a:pPr lvl="0">
              <a:lnSpc>
                <a:spcPct val="100000"/>
              </a:lnSpc>
              <a:spcBef>
                <a:spcPts val="600"/>
              </a:spcBef>
            </a:pPr>
            <a:endParaRPr lang="en-US" sz="2300" dirty="0"/>
          </a:p>
          <a:p>
            <a:pPr marL="0" lvl="0" indent="0">
              <a:lnSpc>
                <a:spcPct val="100000"/>
              </a:lnSpc>
              <a:spcBef>
                <a:spcPts val="600"/>
              </a:spcBef>
              <a:buNone/>
            </a:pPr>
            <a:r>
              <a:rPr lang="en-US" sz="2400" i="1" dirty="0"/>
              <a:t>Academic Support Services / Tutoring </a:t>
            </a:r>
          </a:p>
          <a:p>
            <a:pPr lvl="0">
              <a:lnSpc>
                <a:spcPct val="100000"/>
              </a:lnSpc>
              <a:spcBef>
                <a:spcPts val="600"/>
              </a:spcBef>
            </a:pPr>
            <a:r>
              <a:rPr lang="en-US" sz="2300" dirty="0"/>
              <a:t>Multilingual learners need more support, tech support, and common space to build community</a:t>
            </a:r>
          </a:p>
          <a:p>
            <a:pPr>
              <a:lnSpc>
                <a:spcPct val="100000"/>
              </a:lnSpc>
              <a:spcBef>
                <a:spcPts val="600"/>
              </a:spcBef>
            </a:pPr>
            <a:r>
              <a:rPr lang="en-US" sz="2300" dirty="0"/>
              <a:t>Expand services for evening students</a:t>
            </a:r>
          </a:p>
        </p:txBody>
      </p:sp>
    </p:spTree>
    <p:extLst>
      <p:ext uri="{BB962C8B-B14F-4D97-AF65-F5344CB8AC3E}">
        <p14:creationId xmlns:p14="http://schemas.microsoft.com/office/powerpoint/2010/main" val="8150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E275-551F-9B96-2E01-A773E8B99012}"/>
              </a:ext>
            </a:extLst>
          </p:cNvPr>
          <p:cNvSpPr>
            <a:spLocks noGrp="1"/>
          </p:cNvSpPr>
          <p:nvPr>
            <p:ph type="title"/>
          </p:nvPr>
        </p:nvSpPr>
        <p:spPr>
          <a:xfrm>
            <a:off x="628650" y="214491"/>
            <a:ext cx="7886700" cy="1017143"/>
          </a:xfrm>
        </p:spPr>
        <p:txBody>
          <a:bodyPr>
            <a:normAutofit/>
          </a:bodyPr>
          <a:lstStyle/>
          <a:p>
            <a:pPr algn="ctr"/>
            <a:r>
              <a:rPr lang="en-US" sz="3200" dirty="0"/>
              <a:t>Academic and Support Services (cont.)</a:t>
            </a:r>
          </a:p>
        </p:txBody>
      </p:sp>
      <p:sp>
        <p:nvSpPr>
          <p:cNvPr id="3" name="Content Placeholder 2">
            <a:extLst>
              <a:ext uri="{FF2B5EF4-FFF2-40B4-BE49-F238E27FC236}">
                <a16:creationId xmlns:a16="http://schemas.microsoft.com/office/drawing/2014/main" id="{91B057F7-C882-63C1-D452-8DCFF8E2A2EA}"/>
              </a:ext>
            </a:extLst>
          </p:cNvPr>
          <p:cNvSpPr>
            <a:spLocks noGrp="1"/>
          </p:cNvSpPr>
          <p:nvPr>
            <p:ph idx="1"/>
          </p:nvPr>
        </p:nvSpPr>
        <p:spPr/>
        <p:txBody>
          <a:bodyPr>
            <a:normAutofit/>
          </a:bodyPr>
          <a:lstStyle/>
          <a:p>
            <a:pPr marL="0" lvl="0" indent="0">
              <a:buNone/>
            </a:pPr>
            <a:r>
              <a:rPr lang="en-US" sz="2400" i="1" dirty="0"/>
              <a:t>Student Support Services</a:t>
            </a:r>
            <a:br>
              <a:rPr lang="en-US" sz="2400" i="1" dirty="0"/>
            </a:br>
            <a:endParaRPr lang="en-US" sz="2400" i="1" dirty="0"/>
          </a:p>
          <a:p>
            <a:pPr lvl="0"/>
            <a:r>
              <a:rPr lang="en-US" sz="2300" dirty="0"/>
              <a:t>Grow the Career Center</a:t>
            </a:r>
            <a:br>
              <a:rPr lang="en-US" sz="2300" dirty="0"/>
            </a:br>
            <a:endParaRPr lang="en-US" sz="2300" dirty="0"/>
          </a:p>
          <a:p>
            <a:pPr lvl="0"/>
            <a:r>
              <a:rPr lang="en-US" sz="2300" dirty="0"/>
              <a:t>Increase available services for mental health concerns</a:t>
            </a:r>
            <a:br>
              <a:rPr lang="en-US" sz="2300" dirty="0"/>
            </a:br>
            <a:endParaRPr lang="en-US" sz="2300" dirty="0"/>
          </a:p>
          <a:p>
            <a:pPr lvl="0"/>
            <a:r>
              <a:rPr lang="en-US" sz="2300" dirty="0"/>
              <a:t>Ensure faculty onboarding includes information and processes regarding accessibility for students</a:t>
            </a:r>
            <a:br>
              <a:rPr lang="en-US" sz="2300" dirty="0"/>
            </a:br>
            <a:endParaRPr lang="en-US" sz="2300" dirty="0"/>
          </a:p>
          <a:p>
            <a:pPr lvl="0"/>
            <a:r>
              <a:rPr lang="en-US" sz="2300" dirty="0"/>
              <a:t>Increase student awareness of their rights (i.e. Title IX, etc.)</a:t>
            </a:r>
          </a:p>
        </p:txBody>
      </p:sp>
    </p:spTree>
    <p:extLst>
      <p:ext uri="{BB962C8B-B14F-4D97-AF65-F5344CB8AC3E}">
        <p14:creationId xmlns:p14="http://schemas.microsoft.com/office/powerpoint/2010/main" val="17151346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6257-2969-063C-3C66-9B7985C6AF06}"/>
              </a:ext>
            </a:extLst>
          </p:cNvPr>
          <p:cNvSpPr>
            <a:spLocks noGrp="1"/>
          </p:cNvSpPr>
          <p:nvPr>
            <p:ph type="title"/>
          </p:nvPr>
        </p:nvSpPr>
        <p:spPr>
          <a:xfrm>
            <a:off x="628650" y="214491"/>
            <a:ext cx="7886700" cy="885439"/>
          </a:xfrm>
        </p:spPr>
        <p:txBody>
          <a:bodyPr>
            <a:normAutofit/>
          </a:bodyPr>
          <a:lstStyle/>
          <a:p>
            <a:pPr algn="ctr"/>
            <a:r>
              <a:rPr lang="en-US" sz="3200" dirty="0"/>
              <a:t>Diversity, Equity, and Inclusion</a:t>
            </a:r>
          </a:p>
        </p:txBody>
      </p:sp>
      <p:sp>
        <p:nvSpPr>
          <p:cNvPr id="3" name="Content Placeholder 2">
            <a:extLst>
              <a:ext uri="{FF2B5EF4-FFF2-40B4-BE49-F238E27FC236}">
                <a16:creationId xmlns:a16="http://schemas.microsoft.com/office/drawing/2014/main" id="{112CBC3D-C31A-573B-3EA3-041A86F2BC8A}"/>
              </a:ext>
            </a:extLst>
          </p:cNvPr>
          <p:cNvSpPr>
            <a:spLocks noGrp="1"/>
          </p:cNvSpPr>
          <p:nvPr>
            <p:ph idx="1"/>
          </p:nvPr>
        </p:nvSpPr>
        <p:spPr>
          <a:xfrm>
            <a:off x="628649" y="1329300"/>
            <a:ext cx="8276199" cy="5321619"/>
          </a:xfrm>
        </p:spPr>
        <p:txBody>
          <a:bodyPr>
            <a:normAutofit/>
          </a:bodyPr>
          <a:lstStyle/>
          <a:p>
            <a:pPr marL="0" lvl="0" indent="0">
              <a:buNone/>
            </a:pPr>
            <a:r>
              <a:rPr lang="en-US" sz="2600" i="1" dirty="0"/>
              <a:t>Diversity, Equity, Inclusion, Anti-racism (DEIA) </a:t>
            </a:r>
          </a:p>
          <a:p>
            <a:pPr lvl="0"/>
            <a:r>
              <a:rPr lang="en-US" sz="2300" dirty="0"/>
              <a:t>Ensure a welcoming and equitable campus/learning environment</a:t>
            </a:r>
          </a:p>
          <a:p>
            <a:pPr lvl="0"/>
            <a:r>
              <a:rPr lang="en-US" sz="2300" dirty="0"/>
              <a:t>Create a multi-cultural center on campus </a:t>
            </a:r>
          </a:p>
          <a:p>
            <a:pPr lvl="0"/>
            <a:r>
              <a:rPr lang="en-US" sz="2300" dirty="0"/>
              <a:t>Develop a first-generation-student center on campus</a:t>
            </a:r>
          </a:p>
          <a:p>
            <a:pPr lvl="0"/>
            <a:r>
              <a:rPr lang="en-US" sz="2300" dirty="0"/>
              <a:t>Expand to scale the good work of Puente and Umoja</a:t>
            </a:r>
          </a:p>
          <a:p>
            <a:pPr lvl="0"/>
            <a:r>
              <a:rPr lang="en-US" sz="2300" dirty="0"/>
              <a:t>Consider robust ethnic studies program and intentional activities for multilingual students</a:t>
            </a:r>
          </a:p>
          <a:p>
            <a:pPr lvl="0"/>
            <a:r>
              <a:rPr lang="en-US" sz="2300" dirty="0"/>
              <a:t>Involve all faculty in online DEI training</a:t>
            </a:r>
          </a:p>
          <a:p>
            <a:pPr lvl="0"/>
            <a:r>
              <a:rPr lang="en-US" sz="2300" dirty="0"/>
              <a:t>Increase employee diversity to reflect student diversity</a:t>
            </a:r>
          </a:p>
          <a:p>
            <a:pPr lvl="0"/>
            <a:r>
              <a:rPr lang="en-US" sz="2300" dirty="0"/>
              <a:t>DEI data needs to be accessible and disaggregated</a:t>
            </a:r>
          </a:p>
          <a:p>
            <a:pPr lvl="0"/>
            <a:endParaRPr lang="en-US" dirty="0"/>
          </a:p>
        </p:txBody>
      </p:sp>
    </p:spTree>
    <p:extLst>
      <p:ext uri="{BB962C8B-B14F-4D97-AF65-F5344CB8AC3E}">
        <p14:creationId xmlns:p14="http://schemas.microsoft.com/office/powerpoint/2010/main" val="3962262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663E-E4D3-8D49-6E0C-1C5574D4E245}"/>
              </a:ext>
            </a:extLst>
          </p:cNvPr>
          <p:cNvSpPr>
            <a:spLocks noGrp="1"/>
          </p:cNvSpPr>
          <p:nvPr>
            <p:ph type="title"/>
          </p:nvPr>
        </p:nvSpPr>
        <p:spPr>
          <a:xfrm>
            <a:off x="628650" y="214491"/>
            <a:ext cx="7886700" cy="1017143"/>
          </a:xfrm>
        </p:spPr>
        <p:txBody>
          <a:bodyPr>
            <a:normAutofit/>
          </a:bodyPr>
          <a:lstStyle/>
          <a:p>
            <a:pPr algn="ctr"/>
            <a:r>
              <a:rPr lang="en-US" sz="3200" dirty="0"/>
              <a:t>Diversity, Equity, and Inclusion (cont.)</a:t>
            </a:r>
          </a:p>
        </p:txBody>
      </p:sp>
      <p:sp>
        <p:nvSpPr>
          <p:cNvPr id="3" name="Content Placeholder 2">
            <a:extLst>
              <a:ext uri="{FF2B5EF4-FFF2-40B4-BE49-F238E27FC236}">
                <a16:creationId xmlns:a16="http://schemas.microsoft.com/office/drawing/2014/main" id="{EC93F335-C068-3141-108A-F85E5AE9A4AD}"/>
              </a:ext>
            </a:extLst>
          </p:cNvPr>
          <p:cNvSpPr>
            <a:spLocks noGrp="1"/>
          </p:cNvSpPr>
          <p:nvPr>
            <p:ph idx="1"/>
          </p:nvPr>
        </p:nvSpPr>
        <p:spPr>
          <a:xfrm>
            <a:off x="628649" y="1329300"/>
            <a:ext cx="8121455" cy="5321619"/>
          </a:xfrm>
        </p:spPr>
        <p:txBody>
          <a:bodyPr>
            <a:normAutofit/>
          </a:bodyPr>
          <a:lstStyle/>
          <a:p>
            <a:pPr marL="0" indent="0">
              <a:buNone/>
            </a:pPr>
            <a:r>
              <a:rPr lang="en-US" sz="2400" i="1" dirty="0"/>
              <a:t>Campus Life / Clubs /Athletics</a:t>
            </a:r>
          </a:p>
          <a:p>
            <a:pPr lvl="0"/>
            <a:r>
              <a:rPr lang="en-US" sz="2300" dirty="0"/>
              <a:t>Increase campus events to create more spirit and engagement of employees, their family members, and students</a:t>
            </a:r>
          </a:p>
          <a:p>
            <a:pPr lvl="0"/>
            <a:r>
              <a:rPr lang="en-US" sz="2300" dirty="0"/>
              <a:t>Campus activities need to be well organized &amp; staffed equitably</a:t>
            </a:r>
          </a:p>
          <a:p>
            <a:pPr lvl="0"/>
            <a:r>
              <a:rPr lang="en-US" sz="2300" dirty="0"/>
              <a:t>Build on success of Three Peaks for interaction with students outside of college</a:t>
            </a:r>
          </a:p>
          <a:p>
            <a:pPr lvl="0"/>
            <a:r>
              <a:rPr lang="en-US" sz="2300" dirty="0"/>
              <a:t>Increase athletic offerings (intramurals and competitive sports)</a:t>
            </a:r>
          </a:p>
          <a:p>
            <a:pPr lvl="0"/>
            <a:r>
              <a:rPr lang="en-US" sz="2300" dirty="0"/>
              <a:t>Ensure students’ access to food, vending machines, shuttle service, bike racks, etc. to encourage increased time on campus</a:t>
            </a:r>
          </a:p>
          <a:p>
            <a:endParaRPr lang="en-US" dirty="0"/>
          </a:p>
        </p:txBody>
      </p:sp>
    </p:spTree>
    <p:extLst>
      <p:ext uri="{BB962C8B-B14F-4D97-AF65-F5344CB8AC3E}">
        <p14:creationId xmlns:p14="http://schemas.microsoft.com/office/powerpoint/2010/main" val="2843633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785F-8BEF-F501-2ADC-1AFA3D11DD5A}"/>
              </a:ext>
            </a:extLst>
          </p:cNvPr>
          <p:cNvSpPr>
            <a:spLocks noGrp="1"/>
          </p:cNvSpPr>
          <p:nvPr>
            <p:ph type="title"/>
          </p:nvPr>
        </p:nvSpPr>
        <p:spPr>
          <a:xfrm>
            <a:off x="628650" y="214491"/>
            <a:ext cx="7886700" cy="1017143"/>
          </a:xfrm>
        </p:spPr>
        <p:txBody>
          <a:bodyPr>
            <a:normAutofit/>
          </a:bodyPr>
          <a:lstStyle/>
          <a:p>
            <a:r>
              <a:rPr lang="en-US" sz="3200" dirty="0"/>
              <a:t>Guided Pathways, Program Design and Delivery</a:t>
            </a:r>
          </a:p>
        </p:txBody>
      </p:sp>
      <p:sp>
        <p:nvSpPr>
          <p:cNvPr id="3" name="Content Placeholder 2">
            <a:extLst>
              <a:ext uri="{FF2B5EF4-FFF2-40B4-BE49-F238E27FC236}">
                <a16:creationId xmlns:a16="http://schemas.microsoft.com/office/drawing/2014/main" id="{DC4C2FAA-220B-F74E-8D4E-52EED20642E0}"/>
              </a:ext>
            </a:extLst>
          </p:cNvPr>
          <p:cNvSpPr>
            <a:spLocks noGrp="1"/>
          </p:cNvSpPr>
          <p:nvPr>
            <p:ph idx="1"/>
          </p:nvPr>
        </p:nvSpPr>
        <p:spPr/>
        <p:txBody>
          <a:bodyPr/>
          <a:lstStyle/>
          <a:p>
            <a:pPr marL="0" lvl="0" indent="0">
              <a:buNone/>
            </a:pPr>
            <a:r>
              <a:rPr lang="en-US" sz="2400" i="1" dirty="0"/>
              <a:t>Guided Pathways / Program Design / Program Mix </a:t>
            </a:r>
            <a:br>
              <a:rPr lang="en-US" sz="2400" i="1" dirty="0"/>
            </a:br>
            <a:endParaRPr lang="en-US" sz="2400" i="1" dirty="0"/>
          </a:p>
          <a:p>
            <a:pPr lvl="0"/>
            <a:r>
              <a:rPr lang="en-US" sz="2300" dirty="0"/>
              <a:t>Increase availability of advanced STEM classes</a:t>
            </a:r>
          </a:p>
          <a:p>
            <a:pPr lvl="0"/>
            <a:endParaRPr lang="en-US" sz="2300" dirty="0"/>
          </a:p>
          <a:p>
            <a:pPr lvl="0"/>
            <a:r>
              <a:rPr lang="en-US" sz="2300" dirty="0"/>
              <a:t>Consider increase of fully online instructional programs</a:t>
            </a:r>
          </a:p>
          <a:p>
            <a:pPr lvl="0"/>
            <a:endParaRPr lang="en-US" sz="2300" dirty="0"/>
          </a:p>
          <a:p>
            <a:pPr lvl="0"/>
            <a:r>
              <a:rPr lang="en-US" sz="2300" dirty="0"/>
              <a:t>Continue and enhance Guided Pathways for students</a:t>
            </a:r>
          </a:p>
          <a:p>
            <a:pPr lvl="0"/>
            <a:endParaRPr lang="en-US" sz="2300" dirty="0"/>
          </a:p>
          <a:p>
            <a:pPr lvl="0"/>
            <a:r>
              <a:rPr lang="en-US" sz="2300" dirty="0"/>
              <a:t>Consider addition of instructional programs</a:t>
            </a:r>
            <a:br>
              <a:rPr lang="en-US" sz="2300" dirty="0"/>
            </a:br>
            <a:endParaRPr lang="en-US" sz="2300" dirty="0"/>
          </a:p>
          <a:p>
            <a:pPr lvl="0"/>
            <a:r>
              <a:rPr lang="en-US" sz="2300" dirty="0"/>
              <a:t>Sustain Honors Program</a:t>
            </a:r>
          </a:p>
          <a:p>
            <a:pPr lvl="0"/>
            <a:endParaRPr lang="en-US" sz="2300" dirty="0"/>
          </a:p>
          <a:p>
            <a:endParaRPr lang="en-US" dirty="0"/>
          </a:p>
        </p:txBody>
      </p:sp>
    </p:spTree>
    <p:extLst>
      <p:ext uri="{BB962C8B-B14F-4D97-AF65-F5344CB8AC3E}">
        <p14:creationId xmlns:p14="http://schemas.microsoft.com/office/powerpoint/2010/main" val="31824200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710A-04D0-B7EB-B698-525248E55FE4}"/>
              </a:ext>
            </a:extLst>
          </p:cNvPr>
          <p:cNvSpPr>
            <a:spLocks noGrp="1"/>
          </p:cNvSpPr>
          <p:nvPr>
            <p:ph type="title"/>
          </p:nvPr>
        </p:nvSpPr>
        <p:spPr>
          <a:xfrm>
            <a:off x="410816" y="214491"/>
            <a:ext cx="8733183" cy="1017143"/>
          </a:xfrm>
        </p:spPr>
        <p:txBody>
          <a:bodyPr>
            <a:normAutofit/>
          </a:bodyPr>
          <a:lstStyle/>
          <a:p>
            <a:r>
              <a:rPr lang="en-US" sz="3200" dirty="0"/>
              <a:t>Guided Pathways, Program Design &amp; Delivery (cont.)</a:t>
            </a:r>
          </a:p>
        </p:txBody>
      </p:sp>
      <p:sp>
        <p:nvSpPr>
          <p:cNvPr id="3" name="Content Placeholder 2">
            <a:extLst>
              <a:ext uri="{FF2B5EF4-FFF2-40B4-BE49-F238E27FC236}">
                <a16:creationId xmlns:a16="http://schemas.microsoft.com/office/drawing/2014/main" id="{61CFF937-8162-3D76-60AD-4DAFCDF99AB5}"/>
              </a:ext>
            </a:extLst>
          </p:cNvPr>
          <p:cNvSpPr>
            <a:spLocks noGrp="1"/>
          </p:cNvSpPr>
          <p:nvPr>
            <p:ph idx="1"/>
          </p:nvPr>
        </p:nvSpPr>
        <p:spPr/>
        <p:txBody>
          <a:bodyPr>
            <a:normAutofit/>
          </a:bodyPr>
          <a:lstStyle/>
          <a:p>
            <a:pPr marL="0" lvl="0" indent="0">
              <a:buNone/>
            </a:pPr>
            <a:r>
              <a:rPr lang="en-US" sz="2400" i="1" dirty="0"/>
              <a:t>Distance Education / Delivery Modes</a:t>
            </a:r>
            <a:br>
              <a:rPr lang="en-US" sz="2400" i="1" dirty="0"/>
            </a:br>
            <a:endParaRPr lang="en-US" sz="2400" i="1" dirty="0"/>
          </a:p>
          <a:p>
            <a:r>
              <a:rPr lang="en-US" sz="2300" dirty="0"/>
              <a:t>Consider a Center for Online Studies</a:t>
            </a:r>
          </a:p>
          <a:p>
            <a:r>
              <a:rPr lang="en-US" sz="2300" dirty="0"/>
              <a:t>Assess and assist students to determine which modality works best for them: remote, online, hybrid, or in person</a:t>
            </a:r>
          </a:p>
          <a:p>
            <a:r>
              <a:rPr lang="en-US" sz="2300" dirty="0"/>
              <a:t>Provide additional training for online faculty in DEI &amp; improved respect for students’ time, circumstances, background, </a:t>
            </a:r>
          </a:p>
          <a:p>
            <a:r>
              <a:rPr lang="en-US" sz="2300" dirty="0"/>
              <a:t>Ensure sufficient online academic support for students</a:t>
            </a:r>
          </a:p>
          <a:p>
            <a:r>
              <a:rPr lang="en-US" sz="2300" dirty="0"/>
              <a:t>Need full-time Distance Education Coordinator and Instructional Designer positions</a:t>
            </a:r>
          </a:p>
          <a:p>
            <a:r>
              <a:rPr lang="en-US" sz="2300" dirty="0"/>
              <a:t>Need dedicated area to create high quality video productions</a:t>
            </a:r>
          </a:p>
        </p:txBody>
      </p:sp>
    </p:spTree>
    <p:extLst>
      <p:ext uri="{BB962C8B-B14F-4D97-AF65-F5344CB8AC3E}">
        <p14:creationId xmlns:p14="http://schemas.microsoft.com/office/powerpoint/2010/main" val="3726830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8FD1A-AD01-5C3F-0613-52618B1F9A2F}"/>
              </a:ext>
            </a:extLst>
          </p:cNvPr>
          <p:cNvSpPr>
            <a:spLocks noGrp="1"/>
          </p:cNvSpPr>
          <p:nvPr>
            <p:ph type="title"/>
          </p:nvPr>
        </p:nvSpPr>
        <p:spPr>
          <a:xfrm>
            <a:off x="410816" y="214491"/>
            <a:ext cx="8733183" cy="1017143"/>
          </a:xfrm>
        </p:spPr>
        <p:txBody>
          <a:bodyPr>
            <a:normAutofit/>
          </a:bodyPr>
          <a:lstStyle/>
          <a:p>
            <a:r>
              <a:rPr lang="en-US" sz="3200" dirty="0"/>
              <a:t>Guided Pathways, Program Design &amp; Delivery (cont.)</a:t>
            </a:r>
          </a:p>
        </p:txBody>
      </p:sp>
      <p:sp>
        <p:nvSpPr>
          <p:cNvPr id="5" name="Content Placeholder 4">
            <a:extLst>
              <a:ext uri="{FF2B5EF4-FFF2-40B4-BE49-F238E27FC236}">
                <a16:creationId xmlns:a16="http://schemas.microsoft.com/office/drawing/2014/main" id="{CB146BAF-D574-CE02-D35E-5ACCDC4107C7}"/>
              </a:ext>
            </a:extLst>
          </p:cNvPr>
          <p:cNvSpPr>
            <a:spLocks noGrp="1"/>
          </p:cNvSpPr>
          <p:nvPr>
            <p:ph idx="1"/>
          </p:nvPr>
        </p:nvSpPr>
        <p:spPr>
          <a:xfrm>
            <a:off x="628650" y="1329300"/>
            <a:ext cx="8219928" cy="5321619"/>
          </a:xfrm>
        </p:spPr>
        <p:txBody>
          <a:bodyPr>
            <a:normAutofit/>
          </a:bodyPr>
          <a:lstStyle/>
          <a:p>
            <a:pPr marL="0" lvl="0" indent="0">
              <a:buNone/>
            </a:pPr>
            <a:r>
              <a:rPr lang="en-US" sz="2400" i="1" dirty="0"/>
              <a:t>Distance Education / Delivery Modes (cont.)</a:t>
            </a:r>
            <a:br>
              <a:rPr lang="en-US" sz="2400" i="1" dirty="0"/>
            </a:br>
            <a:endParaRPr lang="en-US" sz="2400" i="1" dirty="0"/>
          </a:p>
          <a:p>
            <a:pPr lvl="0"/>
            <a:r>
              <a:rPr lang="en-US" sz="2300" dirty="0"/>
              <a:t>University partnerships for students to complete their online bachelor's degrees</a:t>
            </a:r>
          </a:p>
          <a:p>
            <a:pPr lvl="0"/>
            <a:r>
              <a:rPr lang="en-US" sz="2300" dirty="0"/>
              <a:t>Grow online programs/degrees to reduce completion obstacles</a:t>
            </a:r>
          </a:p>
          <a:p>
            <a:pPr lvl="0"/>
            <a:r>
              <a:rPr lang="en-US" sz="2300" dirty="0"/>
              <a:t>Student access to hardware and software when off-campus for online courses</a:t>
            </a:r>
          </a:p>
          <a:p>
            <a:pPr lvl="0"/>
            <a:r>
              <a:rPr lang="en-US" sz="2300" dirty="0"/>
              <a:t>Online courses need formal reviews</a:t>
            </a:r>
          </a:p>
          <a:p>
            <a:pPr lvl="0"/>
            <a:r>
              <a:rPr lang="en-US" sz="2300" dirty="0"/>
              <a:t>Continue to improve online student services</a:t>
            </a:r>
          </a:p>
          <a:p>
            <a:pPr lvl="0"/>
            <a:r>
              <a:rPr lang="en-US" sz="2300" dirty="0"/>
              <a:t>Consider adoption of HyFlex as instructional/learning mode</a:t>
            </a:r>
          </a:p>
          <a:p>
            <a:endParaRPr lang="en-US" dirty="0"/>
          </a:p>
          <a:p>
            <a:endParaRPr lang="en-US" dirty="0"/>
          </a:p>
        </p:txBody>
      </p:sp>
    </p:spTree>
    <p:extLst>
      <p:ext uri="{BB962C8B-B14F-4D97-AF65-F5344CB8AC3E}">
        <p14:creationId xmlns:p14="http://schemas.microsoft.com/office/powerpoint/2010/main" val="3515731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030E-EF99-40FC-729D-8FD6EE9BE64D}"/>
              </a:ext>
            </a:extLst>
          </p:cNvPr>
          <p:cNvSpPr>
            <a:spLocks noGrp="1"/>
          </p:cNvSpPr>
          <p:nvPr>
            <p:ph type="title"/>
          </p:nvPr>
        </p:nvSpPr>
        <p:spPr>
          <a:xfrm>
            <a:off x="628650" y="214491"/>
            <a:ext cx="7886700" cy="1017143"/>
          </a:xfrm>
        </p:spPr>
        <p:txBody>
          <a:bodyPr>
            <a:normAutofit/>
          </a:bodyPr>
          <a:lstStyle/>
          <a:p>
            <a:pPr algn="ctr"/>
            <a:r>
              <a:rPr lang="en-US" sz="3200" dirty="0"/>
              <a:t>Education, Business, Industry, and Governmental Partnerships </a:t>
            </a:r>
          </a:p>
        </p:txBody>
      </p:sp>
      <p:sp>
        <p:nvSpPr>
          <p:cNvPr id="4" name="Content Placeholder 3">
            <a:extLst>
              <a:ext uri="{FF2B5EF4-FFF2-40B4-BE49-F238E27FC236}">
                <a16:creationId xmlns:a16="http://schemas.microsoft.com/office/drawing/2014/main" id="{8B6406D9-FEB7-8A88-A34E-21CE9C00E8C0}"/>
              </a:ext>
            </a:extLst>
          </p:cNvPr>
          <p:cNvSpPr>
            <a:spLocks noGrp="1"/>
          </p:cNvSpPr>
          <p:nvPr>
            <p:ph idx="1"/>
          </p:nvPr>
        </p:nvSpPr>
        <p:spPr>
          <a:xfrm>
            <a:off x="628650" y="1329301"/>
            <a:ext cx="8262132" cy="4719808"/>
          </a:xfrm>
        </p:spPr>
        <p:txBody>
          <a:bodyPr>
            <a:normAutofit lnSpcReduction="10000"/>
          </a:bodyPr>
          <a:lstStyle/>
          <a:p>
            <a:pPr marL="0" indent="0">
              <a:buNone/>
            </a:pPr>
            <a:r>
              <a:rPr lang="en-US" sz="2400" i="1" dirty="0"/>
              <a:t>Expand communication with, and outreach to, K-12 schools, especially in relation to career pathways and dual enrollment</a:t>
            </a:r>
            <a:br>
              <a:rPr lang="en-US" sz="2400" i="1" dirty="0"/>
            </a:br>
            <a:endParaRPr lang="en-US" sz="2400" i="1" dirty="0"/>
          </a:p>
          <a:p>
            <a:pPr lvl="0"/>
            <a:r>
              <a:rPr lang="en-US" sz="2300" dirty="0"/>
              <a:t>Better outreach and connection to K-12 partners, including dual enrollment</a:t>
            </a:r>
            <a:br>
              <a:rPr lang="en-US" sz="2300" dirty="0"/>
            </a:br>
            <a:endParaRPr lang="en-US" sz="2300" dirty="0"/>
          </a:p>
          <a:p>
            <a:pPr lvl="0"/>
            <a:r>
              <a:rPr lang="en-US" sz="2300" dirty="0"/>
              <a:t>Work with K-12 to expand offerings; work on policies &amp; logistics</a:t>
            </a:r>
            <a:br>
              <a:rPr lang="en-US" sz="2300" dirty="0"/>
            </a:br>
            <a:endParaRPr lang="en-US" sz="2300" dirty="0"/>
          </a:p>
          <a:p>
            <a:pPr lvl="0"/>
            <a:r>
              <a:rPr lang="en-US" sz="2300" dirty="0"/>
              <a:t>Encourage more high school students to purposely choose career pathways</a:t>
            </a:r>
            <a:br>
              <a:rPr lang="en-US" sz="2300" dirty="0"/>
            </a:br>
            <a:endParaRPr lang="en-US" sz="2300" dirty="0"/>
          </a:p>
          <a:p>
            <a:pPr lvl="0"/>
            <a:r>
              <a:rPr lang="en-US" sz="2300" dirty="0"/>
              <a:t>Hire dual enrollment counselors to work closely with high school students </a:t>
            </a:r>
          </a:p>
          <a:p>
            <a:endParaRPr lang="en-US" dirty="0"/>
          </a:p>
        </p:txBody>
      </p:sp>
    </p:spTree>
    <p:extLst>
      <p:ext uri="{BB962C8B-B14F-4D97-AF65-F5344CB8AC3E}">
        <p14:creationId xmlns:p14="http://schemas.microsoft.com/office/powerpoint/2010/main" val="17049475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71C9-37A0-4EB7-380E-146EC6302914}"/>
              </a:ext>
            </a:extLst>
          </p:cNvPr>
          <p:cNvSpPr>
            <a:spLocks noGrp="1"/>
          </p:cNvSpPr>
          <p:nvPr>
            <p:ph type="title"/>
          </p:nvPr>
        </p:nvSpPr>
        <p:spPr>
          <a:xfrm>
            <a:off x="628650" y="214491"/>
            <a:ext cx="7886700" cy="1017143"/>
          </a:xfrm>
        </p:spPr>
        <p:txBody>
          <a:bodyPr>
            <a:normAutofit/>
          </a:bodyPr>
          <a:lstStyle/>
          <a:p>
            <a:pPr algn="ctr"/>
            <a:r>
              <a:rPr lang="en-US" sz="3200" dirty="0"/>
              <a:t>Education, Business, Industry, and Governmental Partnerships (cont.)</a:t>
            </a:r>
          </a:p>
        </p:txBody>
      </p:sp>
      <p:sp>
        <p:nvSpPr>
          <p:cNvPr id="3" name="Content Placeholder 2">
            <a:extLst>
              <a:ext uri="{FF2B5EF4-FFF2-40B4-BE49-F238E27FC236}">
                <a16:creationId xmlns:a16="http://schemas.microsoft.com/office/drawing/2014/main" id="{D5A83C13-250F-AA5F-BD3B-EA345BB34639}"/>
              </a:ext>
            </a:extLst>
          </p:cNvPr>
          <p:cNvSpPr>
            <a:spLocks noGrp="1"/>
          </p:cNvSpPr>
          <p:nvPr>
            <p:ph idx="1"/>
          </p:nvPr>
        </p:nvSpPr>
        <p:spPr>
          <a:xfrm>
            <a:off x="628650" y="1329301"/>
            <a:ext cx="7886700" cy="4635402"/>
          </a:xfrm>
        </p:spPr>
        <p:txBody>
          <a:bodyPr>
            <a:normAutofit fontScale="92500" lnSpcReduction="10000"/>
          </a:bodyPr>
          <a:lstStyle/>
          <a:p>
            <a:pPr marL="0" indent="0">
              <a:buNone/>
            </a:pPr>
            <a:r>
              <a:rPr lang="en-US" sz="2400" i="1" dirty="0"/>
              <a:t>Expand communication with, and outreach to, K-12 schools, especially in relation to career pathways and dual enrollment</a:t>
            </a:r>
            <a:br>
              <a:rPr lang="en-US" sz="2400" i="1" dirty="0"/>
            </a:br>
            <a:endParaRPr lang="en-US" sz="2400" i="1" dirty="0"/>
          </a:p>
          <a:p>
            <a:pPr lvl="0"/>
            <a:r>
              <a:rPr lang="en-US" sz="2300" dirty="0"/>
              <a:t>Visit with Yucaipa/Calimesa SD students prior to Senior year</a:t>
            </a:r>
            <a:br>
              <a:rPr lang="en-US" sz="2300" dirty="0"/>
            </a:br>
            <a:endParaRPr lang="en-US" sz="2300" dirty="0"/>
          </a:p>
          <a:p>
            <a:pPr lvl="0"/>
            <a:r>
              <a:rPr lang="en-US" sz="2300" dirty="0"/>
              <a:t>Outreach to middle schools; encourage students to think about career paths </a:t>
            </a:r>
            <a:br>
              <a:rPr lang="en-US" sz="2300" dirty="0"/>
            </a:br>
            <a:endParaRPr lang="en-US" sz="2300" dirty="0"/>
          </a:p>
          <a:p>
            <a:pPr lvl="0"/>
            <a:r>
              <a:rPr lang="en-US" sz="2300" dirty="0"/>
              <a:t>More bridges from adult school to CHC for ESL students</a:t>
            </a:r>
            <a:br>
              <a:rPr lang="en-US" sz="2300" dirty="0"/>
            </a:br>
            <a:endParaRPr lang="en-US" sz="2300" dirty="0"/>
          </a:p>
          <a:p>
            <a:pPr lvl="0"/>
            <a:r>
              <a:rPr lang="en-US" sz="2300" dirty="0"/>
              <a:t>Expand CTE dual enrollment offerings with K-12 partners</a:t>
            </a:r>
            <a:br>
              <a:rPr lang="en-US" sz="2300" dirty="0"/>
            </a:br>
            <a:endParaRPr lang="en-US" sz="2300" dirty="0"/>
          </a:p>
          <a:p>
            <a:pPr lvl="0"/>
            <a:r>
              <a:rPr lang="en-US" sz="2300" dirty="0"/>
              <a:t>Improve CHC's image among students in Redlands Unified School District</a:t>
            </a:r>
          </a:p>
          <a:p>
            <a:endParaRPr lang="en-US" dirty="0"/>
          </a:p>
        </p:txBody>
      </p:sp>
    </p:spTree>
    <p:extLst>
      <p:ext uri="{BB962C8B-B14F-4D97-AF65-F5344CB8AC3E}">
        <p14:creationId xmlns:p14="http://schemas.microsoft.com/office/powerpoint/2010/main" val="1985628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6C24-3971-1BB0-7C7E-FAE710F5E0F6}"/>
              </a:ext>
            </a:extLst>
          </p:cNvPr>
          <p:cNvSpPr>
            <a:spLocks noGrp="1"/>
          </p:cNvSpPr>
          <p:nvPr>
            <p:ph type="title"/>
          </p:nvPr>
        </p:nvSpPr>
        <p:spPr>
          <a:xfrm>
            <a:off x="344556" y="214491"/>
            <a:ext cx="8666921" cy="1017143"/>
          </a:xfrm>
        </p:spPr>
        <p:txBody>
          <a:bodyPr>
            <a:normAutofit fontScale="90000"/>
          </a:bodyPr>
          <a:lstStyle/>
          <a:p>
            <a:br>
              <a:rPr lang="en-US" dirty="0"/>
            </a:br>
            <a:r>
              <a:rPr lang="en-US" dirty="0"/>
              <a:t>Overview of the 8 College Profile Components</a:t>
            </a:r>
            <a:br>
              <a:rPr lang="en-US" dirty="0"/>
            </a:br>
            <a:endParaRPr lang="en-US" dirty="0"/>
          </a:p>
        </p:txBody>
      </p:sp>
      <p:sp>
        <p:nvSpPr>
          <p:cNvPr id="3" name="Content Placeholder 2">
            <a:extLst>
              <a:ext uri="{FF2B5EF4-FFF2-40B4-BE49-F238E27FC236}">
                <a16:creationId xmlns:a16="http://schemas.microsoft.com/office/drawing/2014/main" id="{910F9F40-730A-3F12-C795-0043A5551DFA}"/>
              </a:ext>
            </a:extLst>
          </p:cNvPr>
          <p:cNvSpPr>
            <a:spLocks noGrp="1"/>
          </p:cNvSpPr>
          <p:nvPr>
            <p:ph idx="1"/>
          </p:nvPr>
        </p:nvSpPr>
        <p:spPr/>
        <p:txBody>
          <a:bodyPr/>
          <a:lstStyle/>
          <a:p>
            <a:r>
              <a:rPr lang="en-US" dirty="0"/>
              <a:t>Internal Scan</a:t>
            </a:r>
          </a:p>
          <a:p>
            <a:r>
              <a:rPr lang="en-US" dirty="0"/>
              <a:t>Student Profiles and Success Metrics</a:t>
            </a:r>
          </a:p>
          <a:p>
            <a:r>
              <a:rPr lang="en-US" dirty="0"/>
              <a:t>College Survey Results </a:t>
            </a:r>
          </a:p>
          <a:p>
            <a:r>
              <a:rPr lang="en-US" dirty="0"/>
              <a:t>External Scan</a:t>
            </a:r>
          </a:p>
          <a:p>
            <a:r>
              <a:rPr lang="en-US" dirty="0"/>
              <a:t>Workforce Data &amp; Program Gap Analysis </a:t>
            </a:r>
          </a:p>
          <a:p>
            <a:r>
              <a:rPr lang="en-US" dirty="0"/>
              <a:t>CTE Advisory Committee Employer Survey Results </a:t>
            </a:r>
          </a:p>
          <a:p>
            <a:r>
              <a:rPr lang="en-US" dirty="0"/>
              <a:t>College Listening Session Themes</a:t>
            </a:r>
          </a:p>
          <a:p>
            <a:r>
              <a:rPr lang="en-US" dirty="0"/>
              <a:t>District (DSO) Listening Session Themes: Implications for College EMP</a:t>
            </a:r>
          </a:p>
          <a:p>
            <a:endParaRPr lang="en-US" dirty="0"/>
          </a:p>
        </p:txBody>
      </p:sp>
    </p:spTree>
    <p:extLst>
      <p:ext uri="{BB962C8B-B14F-4D97-AF65-F5344CB8AC3E}">
        <p14:creationId xmlns:p14="http://schemas.microsoft.com/office/powerpoint/2010/main" val="757625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3EB2F-852A-783B-53DA-F9383FFFF039}"/>
              </a:ext>
            </a:extLst>
          </p:cNvPr>
          <p:cNvSpPr>
            <a:spLocks noGrp="1"/>
          </p:cNvSpPr>
          <p:nvPr>
            <p:ph type="title"/>
          </p:nvPr>
        </p:nvSpPr>
        <p:spPr>
          <a:xfrm>
            <a:off x="628650" y="214491"/>
            <a:ext cx="7886700" cy="1017143"/>
          </a:xfrm>
        </p:spPr>
        <p:txBody>
          <a:bodyPr>
            <a:normAutofit/>
          </a:bodyPr>
          <a:lstStyle/>
          <a:p>
            <a:pPr algn="ctr"/>
            <a:r>
              <a:rPr lang="en-US" sz="3200" dirty="0"/>
              <a:t>Education, Business, Industry, and Governmental Partnerships (cont.)</a:t>
            </a:r>
          </a:p>
        </p:txBody>
      </p:sp>
      <p:sp>
        <p:nvSpPr>
          <p:cNvPr id="3" name="Content Placeholder 2">
            <a:extLst>
              <a:ext uri="{FF2B5EF4-FFF2-40B4-BE49-F238E27FC236}">
                <a16:creationId xmlns:a16="http://schemas.microsoft.com/office/drawing/2014/main" id="{45498D5D-194E-699E-85CC-D9EDCB5B1ABD}"/>
              </a:ext>
            </a:extLst>
          </p:cNvPr>
          <p:cNvSpPr>
            <a:spLocks noGrp="1"/>
          </p:cNvSpPr>
          <p:nvPr>
            <p:ph idx="1"/>
          </p:nvPr>
        </p:nvSpPr>
        <p:spPr/>
        <p:txBody>
          <a:bodyPr/>
          <a:lstStyle/>
          <a:p>
            <a:pPr marL="0" indent="0">
              <a:buNone/>
            </a:pPr>
            <a:r>
              <a:rPr lang="en-US" sz="2400" i="1" dirty="0"/>
              <a:t>Expand communication with other post-secondary institutions</a:t>
            </a:r>
            <a:br>
              <a:rPr lang="en-US" sz="2400" i="1" dirty="0"/>
            </a:br>
            <a:endParaRPr lang="en-US" sz="2400" i="1" dirty="0"/>
          </a:p>
          <a:p>
            <a:r>
              <a:rPr lang="en-US" sz="2300" dirty="0"/>
              <a:t>Increase student transfer rate; encourage more students to transfer and obtain a four-year degree</a:t>
            </a:r>
            <a:br>
              <a:rPr lang="en-US" sz="2300" dirty="0"/>
            </a:br>
            <a:endParaRPr lang="en-US" sz="2300" dirty="0"/>
          </a:p>
          <a:p>
            <a:r>
              <a:rPr lang="en-US" sz="2300" dirty="0"/>
              <a:t>Ensure Transfer Center has an expanded, sustainable, and predictable budget</a:t>
            </a:r>
            <a:br>
              <a:rPr lang="en-US" sz="2300" dirty="0"/>
            </a:br>
            <a:endParaRPr lang="en-US" sz="2300" dirty="0"/>
          </a:p>
          <a:p>
            <a:r>
              <a:rPr lang="en-US" sz="2300" dirty="0"/>
              <a:t>Consider resource sharing with university partners to better serve students</a:t>
            </a:r>
            <a:br>
              <a:rPr lang="en-US" sz="2300" dirty="0"/>
            </a:br>
            <a:endParaRPr lang="en-US" sz="2300" dirty="0"/>
          </a:p>
          <a:p>
            <a:r>
              <a:rPr lang="en-US" sz="2300" dirty="0"/>
              <a:t>Better utilize pathways to streamline student transferability of courses</a:t>
            </a:r>
          </a:p>
        </p:txBody>
      </p:sp>
    </p:spTree>
    <p:extLst>
      <p:ext uri="{BB962C8B-B14F-4D97-AF65-F5344CB8AC3E}">
        <p14:creationId xmlns:p14="http://schemas.microsoft.com/office/powerpoint/2010/main" val="479635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EC6AE-02E7-564C-FB30-6C36A828FC34}"/>
              </a:ext>
            </a:extLst>
          </p:cNvPr>
          <p:cNvSpPr>
            <a:spLocks noGrp="1"/>
          </p:cNvSpPr>
          <p:nvPr>
            <p:ph type="title"/>
          </p:nvPr>
        </p:nvSpPr>
        <p:spPr>
          <a:xfrm>
            <a:off x="628650" y="214491"/>
            <a:ext cx="7886700" cy="1017143"/>
          </a:xfrm>
        </p:spPr>
        <p:txBody>
          <a:bodyPr>
            <a:normAutofit/>
          </a:bodyPr>
          <a:lstStyle/>
          <a:p>
            <a:pPr algn="ctr"/>
            <a:r>
              <a:rPr lang="en-US" sz="3200" dirty="0"/>
              <a:t>Education, Business, Industry, and Governmental Partnerships (cont.)</a:t>
            </a:r>
          </a:p>
        </p:txBody>
      </p:sp>
      <p:sp>
        <p:nvSpPr>
          <p:cNvPr id="3" name="Content Placeholder 2">
            <a:extLst>
              <a:ext uri="{FF2B5EF4-FFF2-40B4-BE49-F238E27FC236}">
                <a16:creationId xmlns:a16="http://schemas.microsoft.com/office/drawing/2014/main" id="{922CA020-B224-38CB-B655-C0E0490A2ECB}"/>
              </a:ext>
            </a:extLst>
          </p:cNvPr>
          <p:cNvSpPr>
            <a:spLocks noGrp="1"/>
          </p:cNvSpPr>
          <p:nvPr>
            <p:ph idx="1"/>
          </p:nvPr>
        </p:nvSpPr>
        <p:spPr/>
        <p:txBody>
          <a:bodyPr/>
          <a:lstStyle/>
          <a:p>
            <a:pPr marL="0" indent="0">
              <a:buNone/>
            </a:pPr>
            <a:r>
              <a:rPr lang="en-US" sz="2400" i="1" dirty="0"/>
              <a:t>Increase collaboration with local governmental agencies</a:t>
            </a:r>
            <a:br>
              <a:rPr lang="en-US" sz="2400" i="1" dirty="0"/>
            </a:br>
            <a:endParaRPr lang="en-US" sz="2400" i="1" dirty="0"/>
          </a:p>
          <a:p>
            <a:pPr lvl="0"/>
            <a:r>
              <a:rPr lang="en-US" sz="2300" dirty="0"/>
              <a:t>Work closely with County Economic Development Department</a:t>
            </a:r>
            <a:br>
              <a:rPr lang="en-US" sz="2300" dirty="0"/>
            </a:br>
            <a:endParaRPr lang="en-US" sz="2300" dirty="0"/>
          </a:p>
          <a:p>
            <a:pPr lvl="0"/>
            <a:r>
              <a:rPr lang="en-US" sz="2300" dirty="0"/>
              <a:t>Increase shared services between CHC and the City of Yucaipa</a:t>
            </a:r>
            <a:br>
              <a:rPr lang="en-US" sz="2300" dirty="0"/>
            </a:br>
            <a:endParaRPr lang="en-US" sz="2300" dirty="0"/>
          </a:p>
          <a:p>
            <a:pPr lvl="0"/>
            <a:r>
              <a:rPr lang="en-US" sz="2300" dirty="0"/>
              <a:t>Expand internship opportunities with local business partners</a:t>
            </a:r>
            <a:br>
              <a:rPr lang="en-US" sz="2300" dirty="0"/>
            </a:br>
            <a:endParaRPr lang="en-US" sz="2300" dirty="0"/>
          </a:p>
          <a:p>
            <a:pPr lvl="0"/>
            <a:r>
              <a:rPr lang="en-US" sz="2300" dirty="0"/>
              <a:t>Improve communication between college, program advisory committees, and state regulatory agencies</a:t>
            </a:r>
          </a:p>
          <a:p>
            <a:endParaRPr lang="en-US" dirty="0"/>
          </a:p>
        </p:txBody>
      </p:sp>
    </p:spTree>
    <p:extLst>
      <p:ext uri="{BB962C8B-B14F-4D97-AF65-F5344CB8AC3E}">
        <p14:creationId xmlns:p14="http://schemas.microsoft.com/office/powerpoint/2010/main" val="31438998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CF4DD-A8B4-77EB-197A-7560F2F5B81E}"/>
              </a:ext>
            </a:extLst>
          </p:cNvPr>
          <p:cNvSpPr>
            <a:spLocks noGrp="1"/>
          </p:cNvSpPr>
          <p:nvPr>
            <p:ph type="title"/>
          </p:nvPr>
        </p:nvSpPr>
        <p:spPr>
          <a:xfrm>
            <a:off x="628650" y="214491"/>
            <a:ext cx="7886700" cy="1017143"/>
          </a:xfrm>
        </p:spPr>
        <p:txBody>
          <a:bodyPr>
            <a:normAutofit/>
          </a:bodyPr>
          <a:lstStyle/>
          <a:p>
            <a:pPr algn="ctr"/>
            <a:r>
              <a:rPr lang="en-US" sz="3200" dirty="0"/>
              <a:t>Education, Business, Industry, and Governmental Partnerships (cont.)</a:t>
            </a:r>
          </a:p>
        </p:txBody>
      </p:sp>
      <p:sp>
        <p:nvSpPr>
          <p:cNvPr id="3" name="Content Placeholder 2">
            <a:extLst>
              <a:ext uri="{FF2B5EF4-FFF2-40B4-BE49-F238E27FC236}">
                <a16:creationId xmlns:a16="http://schemas.microsoft.com/office/drawing/2014/main" id="{2F90E068-CB8C-B985-A324-E3E981C0F88D}"/>
              </a:ext>
            </a:extLst>
          </p:cNvPr>
          <p:cNvSpPr>
            <a:spLocks noGrp="1"/>
          </p:cNvSpPr>
          <p:nvPr>
            <p:ph idx="1"/>
          </p:nvPr>
        </p:nvSpPr>
        <p:spPr/>
        <p:txBody>
          <a:bodyPr/>
          <a:lstStyle/>
          <a:p>
            <a:pPr marL="0" indent="0">
              <a:buNone/>
            </a:pPr>
            <a:r>
              <a:rPr lang="en-US" sz="2400" i="1" dirty="0"/>
              <a:t>Expand collaborations with local businesses </a:t>
            </a:r>
          </a:p>
          <a:p>
            <a:pPr lvl="0"/>
            <a:r>
              <a:rPr lang="en-US" sz="2300" dirty="0"/>
              <a:t>Improve connection with local employers</a:t>
            </a:r>
            <a:br>
              <a:rPr lang="en-US" sz="2300" dirty="0"/>
            </a:br>
            <a:endParaRPr lang="en-US" sz="2300" dirty="0"/>
          </a:p>
          <a:p>
            <a:pPr lvl="0"/>
            <a:r>
              <a:rPr lang="en-US" sz="2300" dirty="0"/>
              <a:t>Expand corporate training opportunities with local industries</a:t>
            </a:r>
            <a:br>
              <a:rPr lang="en-US" sz="2300" dirty="0"/>
            </a:br>
            <a:endParaRPr lang="en-US" sz="2300" dirty="0"/>
          </a:p>
          <a:p>
            <a:pPr lvl="0"/>
            <a:r>
              <a:rPr lang="en-US" sz="2300" dirty="0"/>
              <a:t>Increase Advisory Committee employer participation</a:t>
            </a:r>
            <a:br>
              <a:rPr lang="en-US" sz="2300" dirty="0"/>
            </a:br>
            <a:endParaRPr lang="en-US" sz="2300" dirty="0"/>
          </a:p>
          <a:p>
            <a:pPr lvl="0"/>
            <a:r>
              <a:rPr lang="en-US" sz="2300" dirty="0"/>
              <a:t>Assist local businesses with acquisition of qualified employees</a:t>
            </a:r>
            <a:br>
              <a:rPr lang="en-US" sz="2300" dirty="0"/>
            </a:br>
            <a:endParaRPr lang="en-US" sz="2300" dirty="0"/>
          </a:p>
          <a:p>
            <a:pPr lvl="0"/>
            <a:r>
              <a:rPr lang="en-US" sz="2300" dirty="0"/>
              <a:t>Improve employability skills of students/graduates </a:t>
            </a:r>
            <a:br>
              <a:rPr lang="en-US" sz="2300" dirty="0"/>
            </a:br>
            <a:endParaRPr lang="en-US" sz="2300" dirty="0"/>
          </a:p>
          <a:p>
            <a:pPr lvl="0"/>
            <a:r>
              <a:rPr lang="en-US" sz="2300" dirty="0"/>
              <a:t>Encourage and train students to become entrepreneurs</a:t>
            </a:r>
          </a:p>
        </p:txBody>
      </p:sp>
    </p:spTree>
    <p:extLst>
      <p:ext uri="{BB962C8B-B14F-4D97-AF65-F5344CB8AC3E}">
        <p14:creationId xmlns:p14="http://schemas.microsoft.com/office/powerpoint/2010/main" val="321677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6EF0-F1A5-A75A-FC08-A9E936B87828}"/>
              </a:ext>
            </a:extLst>
          </p:cNvPr>
          <p:cNvSpPr>
            <a:spLocks noGrp="1"/>
          </p:cNvSpPr>
          <p:nvPr>
            <p:ph type="title"/>
          </p:nvPr>
        </p:nvSpPr>
        <p:spPr>
          <a:xfrm>
            <a:off x="628650" y="214491"/>
            <a:ext cx="7886700" cy="1017143"/>
          </a:xfrm>
        </p:spPr>
        <p:txBody>
          <a:bodyPr>
            <a:normAutofit/>
          </a:bodyPr>
          <a:lstStyle/>
          <a:p>
            <a:pPr algn="ctr"/>
            <a:r>
              <a:rPr lang="en-US" sz="3200" dirty="0"/>
              <a:t>Education, Business, Industry, and Governmental Partnerships (cont.)</a:t>
            </a:r>
          </a:p>
        </p:txBody>
      </p:sp>
      <p:sp>
        <p:nvSpPr>
          <p:cNvPr id="3" name="Content Placeholder 2">
            <a:extLst>
              <a:ext uri="{FF2B5EF4-FFF2-40B4-BE49-F238E27FC236}">
                <a16:creationId xmlns:a16="http://schemas.microsoft.com/office/drawing/2014/main" id="{2E83FF38-518D-AC86-03C2-B6AFF9934108}"/>
              </a:ext>
            </a:extLst>
          </p:cNvPr>
          <p:cNvSpPr>
            <a:spLocks noGrp="1"/>
          </p:cNvSpPr>
          <p:nvPr>
            <p:ph idx="1"/>
          </p:nvPr>
        </p:nvSpPr>
        <p:spPr/>
        <p:txBody>
          <a:bodyPr>
            <a:normAutofit/>
          </a:bodyPr>
          <a:lstStyle/>
          <a:p>
            <a:pPr marL="0" lvl="0" indent="0">
              <a:spcBef>
                <a:spcPts val="600"/>
              </a:spcBef>
              <a:buNone/>
            </a:pPr>
            <a:r>
              <a:rPr lang="en-US" sz="2400" i="1" dirty="0"/>
              <a:t>Workforce Development</a:t>
            </a:r>
          </a:p>
          <a:p>
            <a:pPr>
              <a:spcBef>
                <a:spcPts val="600"/>
              </a:spcBef>
            </a:pPr>
            <a:r>
              <a:rPr lang="en-US" sz="2300" dirty="0"/>
              <a:t>Provide timely response to business/industry needs</a:t>
            </a:r>
          </a:p>
          <a:p>
            <a:pPr lvl="0">
              <a:spcBef>
                <a:spcPts val="600"/>
              </a:spcBef>
            </a:pPr>
            <a:r>
              <a:rPr lang="en-US" sz="2300" dirty="0"/>
              <a:t>Increase partnerships/pipelines for CTE programs</a:t>
            </a:r>
          </a:p>
          <a:p>
            <a:pPr lvl="0">
              <a:spcBef>
                <a:spcPts val="600"/>
              </a:spcBef>
            </a:pPr>
            <a:r>
              <a:rPr lang="en-US" sz="2300" dirty="0"/>
              <a:t>Streamline pathways for degrees</a:t>
            </a:r>
          </a:p>
          <a:p>
            <a:pPr lvl="0">
              <a:spcBef>
                <a:spcPts val="600"/>
              </a:spcBef>
            </a:pPr>
            <a:r>
              <a:rPr lang="en-US" sz="2300" dirty="0"/>
              <a:t>Increase availability of online CTE programs</a:t>
            </a:r>
          </a:p>
          <a:p>
            <a:pPr lvl="0">
              <a:spcBef>
                <a:spcPts val="600"/>
              </a:spcBef>
            </a:pPr>
            <a:r>
              <a:rPr lang="en-US" sz="2300" dirty="0"/>
              <a:t>Develop more CTE skills trade programs</a:t>
            </a:r>
          </a:p>
          <a:p>
            <a:pPr marL="0" lvl="0" indent="0">
              <a:spcBef>
                <a:spcPts val="600"/>
              </a:spcBef>
              <a:buNone/>
            </a:pPr>
            <a:endParaRPr lang="en-US" sz="2400" i="1" noProof="0" dirty="0"/>
          </a:p>
          <a:p>
            <a:pPr marL="0" lvl="0" indent="0">
              <a:spcBef>
                <a:spcPts val="600"/>
              </a:spcBef>
              <a:buNone/>
            </a:pPr>
            <a:r>
              <a:rPr lang="en-US" sz="2400" i="1" noProof="0" dirty="0"/>
              <a:t>Non-Credit Instruction / Continuing Education / Adult Education / Contract Ed</a:t>
            </a:r>
          </a:p>
          <a:p>
            <a:pPr lvl="0">
              <a:spcBef>
                <a:spcPts val="600"/>
              </a:spcBef>
            </a:pPr>
            <a:r>
              <a:rPr lang="en-US" sz="2300" noProof="0" dirty="0"/>
              <a:t>Create robust community enrichment non-credit offerings</a:t>
            </a:r>
          </a:p>
          <a:p>
            <a:pPr lvl="0">
              <a:spcBef>
                <a:spcPts val="600"/>
              </a:spcBef>
            </a:pPr>
            <a:r>
              <a:rPr lang="en-US" sz="2300" noProof="0" dirty="0"/>
              <a:t>Greater exploration of potential non-credit course offerings</a:t>
            </a:r>
          </a:p>
          <a:p>
            <a:pPr lvl="0">
              <a:spcBef>
                <a:spcPts val="600"/>
              </a:spcBef>
            </a:pPr>
            <a:endParaRPr lang="en-US" dirty="0"/>
          </a:p>
        </p:txBody>
      </p:sp>
    </p:spTree>
    <p:extLst>
      <p:ext uri="{BB962C8B-B14F-4D97-AF65-F5344CB8AC3E}">
        <p14:creationId xmlns:p14="http://schemas.microsoft.com/office/powerpoint/2010/main" val="261417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051D-BDB8-232E-6468-E13B9B84F045}"/>
              </a:ext>
            </a:extLst>
          </p:cNvPr>
          <p:cNvSpPr>
            <a:spLocks noGrp="1"/>
          </p:cNvSpPr>
          <p:nvPr>
            <p:ph type="title"/>
          </p:nvPr>
        </p:nvSpPr>
        <p:spPr>
          <a:xfrm>
            <a:off x="628650" y="214491"/>
            <a:ext cx="7886700" cy="1017143"/>
          </a:xfrm>
        </p:spPr>
        <p:txBody>
          <a:bodyPr>
            <a:normAutofit/>
          </a:bodyPr>
          <a:lstStyle/>
          <a:p>
            <a:pPr algn="ctr"/>
            <a:r>
              <a:rPr lang="en-US" sz="3200" dirty="0"/>
              <a:t>Planning, Evaluation, and Advancement</a:t>
            </a:r>
          </a:p>
        </p:txBody>
      </p:sp>
      <p:sp>
        <p:nvSpPr>
          <p:cNvPr id="3" name="Content Placeholder 2">
            <a:extLst>
              <a:ext uri="{FF2B5EF4-FFF2-40B4-BE49-F238E27FC236}">
                <a16:creationId xmlns:a16="http://schemas.microsoft.com/office/drawing/2014/main" id="{87CC2562-9B05-D55B-29D8-82E79297FD0C}"/>
              </a:ext>
            </a:extLst>
          </p:cNvPr>
          <p:cNvSpPr>
            <a:spLocks noGrp="1"/>
          </p:cNvSpPr>
          <p:nvPr>
            <p:ph idx="1"/>
          </p:nvPr>
        </p:nvSpPr>
        <p:spPr/>
        <p:txBody>
          <a:bodyPr>
            <a:normAutofit/>
          </a:bodyPr>
          <a:lstStyle/>
          <a:p>
            <a:pPr marL="0" lvl="0" indent="0">
              <a:buNone/>
            </a:pPr>
            <a:r>
              <a:rPr lang="en-US" sz="2400" i="1" dirty="0"/>
              <a:t>Program Review / Institutional Effectiveness / Accreditation / Research / Integrated Planning</a:t>
            </a:r>
          </a:p>
          <a:p>
            <a:r>
              <a:rPr lang="en-US" sz="2300" dirty="0"/>
              <a:t>Ensure CTE programs and Department Chairs access to comprehensive data, including job placement rates</a:t>
            </a:r>
          </a:p>
          <a:p>
            <a:r>
              <a:rPr lang="en-US" sz="2300" dirty="0"/>
              <a:t>Consideration of programmatic accreditor recommendations</a:t>
            </a:r>
          </a:p>
          <a:p>
            <a:pPr marL="0" lvl="0" indent="0">
              <a:buNone/>
            </a:pPr>
            <a:endParaRPr lang="en-US" sz="2400" i="1" dirty="0"/>
          </a:p>
          <a:p>
            <a:pPr marL="0" lvl="0" indent="0">
              <a:buNone/>
            </a:pPr>
            <a:r>
              <a:rPr lang="en-US" sz="2400" i="1" dirty="0"/>
              <a:t>Program Change / Innovations</a:t>
            </a:r>
          </a:p>
          <a:p>
            <a:r>
              <a:rPr lang="en-US" sz="2300" dirty="0"/>
              <a:t>Intentional and proactive decisions</a:t>
            </a:r>
          </a:p>
          <a:p>
            <a:r>
              <a:rPr lang="en-US" sz="2300" dirty="0"/>
              <a:t>Greater focus on prior learning</a:t>
            </a:r>
          </a:p>
          <a:p>
            <a:r>
              <a:rPr lang="en-US" sz="2300" dirty="0"/>
              <a:t>Better connections among disciplines/programs/faculty needed</a:t>
            </a:r>
          </a:p>
        </p:txBody>
      </p:sp>
    </p:spTree>
    <p:extLst>
      <p:ext uri="{BB962C8B-B14F-4D97-AF65-F5344CB8AC3E}">
        <p14:creationId xmlns:p14="http://schemas.microsoft.com/office/powerpoint/2010/main" val="17227744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46EFFA-13D6-3402-B1D6-289CBCA2CBEE}"/>
              </a:ext>
            </a:extLst>
          </p:cNvPr>
          <p:cNvSpPr>
            <a:spLocks noGrp="1"/>
          </p:cNvSpPr>
          <p:nvPr>
            <p:ph type="title"/>
          </p:nvPr>
        </p:nvSpPr>
        <p:spPr>
          <a:xfrm>
            <a:off x="628650" y="214491"/>
            <a:ext cx="7886700" cy="1017143"/>
          </a:xfrm>
        </p:spPr>
        <p:txBody>
          <a:bodyPr>
            <a:normAutofit/>
          </a:bodyPr>
          <a:lstStyle/>
          <a:p>
            <a:pPr algn="ctr"/>
            <a:r>
              <a:rPr lang="en-US" sz="3200" dirty="0"/>
              <a:t>Organizational Design and District / College Relations</a:t>
            </a:r>
          </a:p>
        </p:txBody>
      </p:sp>
      <p:sp>
        <p:nvSpPr>
          <p:cNvPr id="3" name="Content Placeholder 2">
            <a:extLst>
              <a:ext uri="{FF2B5EF4-FFF2-40B4-BE49-F238E27FC236}">
                <a16:creationId xmlns:a16="http://schemas.microsoft.com/office/drawing/2014/main" id="{B3475211-490B-BBEB-B593-6E636B4CA591}"/>
              </a:ext>
            </a:extLst>
          </p:cNvPr>
          <p:cNvSpPr>
            <a:spLocks noGrp="1"/>
          </p:cNvSpPr>
          <p:nvPr>
            <p:ph idx="1"/>
          </p:nvPr>
        </p:nvSpPr>
        <p:spPr>
          <a:xfrm>
            <a:off x="628649" y="1329300"/>
            <a:ext cx="8177725" cy="5321619"/>
          </a:xfrm>
        </p:spPr>
        <p:txBody>
          <a:bodyPr>
            <a:normAutofit/>
          </a:bodyPr>
          <a:lstStyle/>
          <a:p>
            <a:pPr marL="0" lvl="0" indent="0">
              <a:lnSpc>
                <a:spcPct val="100000"/>
              </a:lnSpc>
              <a:spcBef>
                <a:spcPts val="600"/>
              </a:spcBef>
              <a:buNone/>
            </a:pPr>
            <a:r>
              <a:rPr lang="en-US" sz="2400" i="1" dirty="0"/>
              <a:t>Organizational Efficiencies / Centralized &amp; Decentralized Services</a:t>
            </a:r>
            <a:br>
              <a:rPr lang="en-US" sz="2400" i="1" dirty="0"/>
            </a:br>
            <a:r>
              <a:rPr lang="en-US" sz="2400" i="1" dirty="0"/>
              <a:t> </a:t>
            </a:r>
          </a:p>
          <a:p>
            <a:pPr lvl="0">
              <a:lnSpc>
                <a:spcPct val="100000"/>
              </a:lnSpc>
              <a:spcBef>
                <a:spcPts val="600"/>
              </a:spcBef>
            </a:pPr>
            <a:r>
              <a:rPr lang="en-US" sz="2300" dirty="0"/>
              <a:t>Streamline business practices of colleges and district</a:t>
            </a:r>
          </a:p>
          <a:p>
            <a:pPr lvl="0">
              <a:lnSpc>
                <a:spcPct val="100000"/>
              </a:lnSpc>
              <a:spcBef>
                <a:spcPts val="600"/>
              </a:spcBef>
            </a:pPr>
            <a:r>
              <a:rPr lang="en-US" sz="2300" dirty="0"/>
              <a:t>Improve communication between college and district</a:t>
            </a:r>
          </a:p>
          <a:p>
            <a:pPr lvl="0">
              <a:lnSpc>
                <a:spcPct val="100000"/>
              </a:lnSpc>
              <a:spcBef>
                <a:spcPts val="600"/>
              </a:spcBef>
            </a:pPr>
            <a:r>
              <a:rPr lang="en-US" sz="2300" dirty="0"/>
              <a:t>Create greater equality between the two SBCCD colleges</a:t>
            </a:r>
          </a:p>
          <a:p>
            <a:pPr lvl="0">
              <a:lnSpc>
                <a:spcPct val="100000"/>
              </a:lnSpc>
              <a:spcBef>
                <a:spcPts val="600"/>
              </a:spcBef>
            </a:pPr>
            <a:r>
              <a:rPr lang="en-US" sz="2300" dirty="0"/>
              <a:t>Create more opportunities for CHC and Valley staff to collaborate</a:t>
            </a:r>
          </a:p>
          <a:p>
            <a:pPr lvl="0">
              <a:lnSpc>
                <a:spcPct val="100000"/>
              </a:lnSpc>
              <a:spcBef>
                <a:spcPts val="600"/>
              </a:spcBef>
            </a:pPr>
            <a:r>
              <a:rPr lang="en-US" sz="2300" dirty="0"/>
              <a:t>More support for professional development of classified staff</a:t>
            </a:r>
          </a:p>
          <a:p>
            <a:pPr lvl="0">
              <a:lnSpc>
                <a:spcPct val="100000"/>
              </a:lnSpc>
              <a:spcBef>
                <a:spcPts val="600"/>
              </a:spcBef>
            </a:pPr>
            <a:r>
              <a:rPr lang="en-US" sz="2300" dirty="0"/>
              <a:t>Need for classified staff representation on committees</a:t>
            </a:r>
          </a:p>
          <a:p>
            <a:pPr lvl="0">
              <a:lnSpc>
                <a:spcPct val="100000"/>
              </a:lnSpc>
              <a:spcBef>
                <a:spcPts val="600"/>
              </a:spcBef>
            </a:pPr>
            <a:r>
              <a:rPr lang="en-US" sz="2300" dirty="0"/>
              <a:t>Given limited staff, streamline processes to increase efficiency and focus on most important initiative(s)/issue(s) to prioritize</a:t>
            </a:r>
          </a:p>
        </p:txBody>
      </p:sp>
    </p:spTree>
    <p:extLst>
      <p:ext uri="{BB962C8B-B14F-4D97-AF65-F5344CB8AC3E}">
        <p14:creationId xmlns:p14="http://schemas.microsoft.com/office/powerpoint/2010/main" val="1390865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4D45-244C-5024-FCB7-C19BD617CFA1}"/>
              </a:ext>
            </a:extLst>
          </p:cNvPr>
          <p:cNvSpPr>
            <a:spLocks noGrp="1"/>
          </p:cNvSpPr>
          <p:nvPr>
            <p:ph type="title"/>
          </p:nvPr>
        </p:nvSpPr>
        <p:spPr>
          <a:xfrm>
            <a:off x="628650" y="214491"/>
            <a:ext cx="7886700" cy="1017143"/>
          </a:xfrm>
        </p:spPr>
        <p:txBody>
          <a:bodyPr>
            <a:normAutofit/>
          </a:bodyPr>
          <a:lstStyle/>
          <a:p>
            <a:pPr algn="ctr"/>
            <a:r>
              <a:rPr lang="en-US" sz="3200" dirty="0"/>
              <a:t>Organizational Design and District / College Relations (cont.)</a:t>
            </a:r>
          </a:p>
        </p:txBody>
      </p:sp>
      <p:sp>
        <p:nvSpPr>
          <p:cNvPr id="3" name="Content Placeholder 2">
            <a:extLst>
              <a:ext uri="{FF2B5EF4-FFF2-40B4-BE49-F238E27FC236}">
                <a16:creationId xmlns:a16="http://schemas.microsoft.com/office/drawing/2014/main" id="{DE846959-E4BC-94FB-D814-5D073FF7A7AE}"/>
              </a:ext>
            </a:extLst>
          </p:cNvPr>
          <p:cNvSpPr>
            <a:spLocks noGrp="1"/>
          </p:cNvSpPr>
          <p:nvPr>
            <p:ph idx="1"/>
          </p:nvPr>
        </p:nvSpPr>
        <p:spPr>
          <a:xfrm>
            <a:off x="628649" y="1329300"/>
            <a:ext cx="8515351" cy="5321619"/>
          </a:xfrm>
        </p:spPr>
        <p:txBody>
          <a:bodyPr/>
          <a:lstStyle/>
          <a:p>
            <a:pPr marL="0" lvl="0" indent="0">
              <a:buNone/>
            </a:pPr>
            <a:r>
              <a:rPr lang="en-US" sz="2400" i="1" dirty="0"/>
              <a:t>Information and Communication / Website</a:t>
            </a:r>
            <a:br>
              <a:rPr lang="en-US" sz="2400" i="1" dirty="0"/>
            </a:br>
            <a:endParaRPr lang="en-US" sz="2400" i="1" dirty="0"/>
          </a:p>
          <a:p>
            <a:r>
              <a:rPr lang="en-US" sz="2300" dirty="0"/>
              <a:t>Improve communication with students</a:t>
            </a:r>
            <a:br>
              <a:rPr lang="en-US" sz="2300" dirty="0"/>
            </a:br>
            <a:endParaRPr lang="en-US" sz="2300" dirty="0"/>
          </a:p>
          <a:p>
            <a:r>
              <a:rPr lang="en-US" sz="2300" dirty="0"/>
              <a:t>Create well-rounded communication plan for students, faculty, staff</a:t>
            </a:r>
            <a:br>
              <a:rPr lang="en-US" sz="2300" dirty="0"/>
            </a:br>
            <a:endParaRPr lang="en-US" sz="2300" dirty="0"/>
          </a:p>
          <a:p>
            <a:r>
              <a:rPr lang="en-US" sz="2300" dirty="0"/>
              <a:t>Improve student feedback process</a:t>
            </a:r>
            <a:br>
              <a:rPr lang="en-US" sz="2300" dirty="0"/>
            </a:br>
            <a:endParaRPr lang="en-US" sz="2300" dirty="0"/>
          </a:p>
          <a:p>
            <a:r>
              <a:rPr lang="en-US" sz="2300" dirty="0"/>
              <a:t>Revamp college website to increase appeal for today's students</a:t>
            </a:r>
            <a:br>
              <a:rPr lang="en-US" sz="2300" dirty="0"/>
            </a:br>
            <a:endParaRPr lang="en-US" sz="2300" dirty="0"/>
          </a:p>
          <a:p>
            <a:r>
              <a:rPr lang="en-US" sz="2300" dirty="0"/>
              <a:t>Invest in mobile application to increase student communication and awareness of campus events and desire for involvement</a:t>
            </a:r>
          </a:p>
        </p:txBody>
      </p:sp>
    </p:spTree>
    <p:extLst>
      <p:ext uri="{BB962C8B-B14F-4D97-AF65-F5344CB8AC3E}">
        <p14:creationId xmlns:p14="http://schemas.microsoft.com/office/powerpoint/2010/main" val="1209520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8582-6803-D50D-2252-46C9E4A074CE}"/>
              </a:ext>
            </a:extLst>
          </p:cNvPr>
          <p:cNvSpPr>
            <a:spLocks noGrp="1"/>
          </p:cNvSpPr>
          <p:nvPr>
            <p:ph type="title"/>
          </p:nvPr>
        </p:nvSpPr>
        <p:spPr>
          <a:xfrm>
            <a:off x="628650" y="214491"/>
            <a:ext cx="7886700" cy="1017143"/>
          </a:xfrm>
        </p:spPr>
        <p:txBody>
          <a:bodyPr>
            <a:normAutofit/>
          </a:bodyPr>
          <a:lstStyle/>
          <a:p>
            <a:pPr algn="ctr"/>
            <a:r>
              <a:rPr lang="en-US" sz="3200" dirty="0"/>
              <a:t>Organizational Design and District / College Relations (cont.)</a:t>
            </a:r>
          </a:p>
        </p:txBody>
      </p:sp>
      <p:sp>
        <p:nvSpPr>
          <p:cNvPr id="3" name="Content Placeholder 2">
            <a:extLst>
              <a:ext uri="{FF2B5EF4-FFF2-40B4-BE49-F238E27FC236}">
                <a16:creationId xmlns:a16="http://schemas.microsoft.com/office/drawing/2014/main" id="{066CAA1D-CD38-FCD5-5F6B-AB6A983E3C5A}"/>
              </a:ext>
            </a:extLst>
          </p:cNvPr>
          <p:cNvSpPr>
            <a:spLocks noGrp="1"/>
          </p:cNvSpPr>
          <p:nvPr>
            <p:ph idx="1"/>
          </p:nvPr>
        </p:nvSpPr>
        <p:spPr>
          <a:xfrm>
            <a:off x="628650" y="1329301"/>
            <a:ext cx="7886700" cy="4536928"/>
          </a:xfrm>
        </p:spPr>
        <p:txBody>
          <a:bodyPr/>
          <a:lstStyle/>
          <a:p>
            <a:pPr marL="0" lvl="0" indent="0">
              <a:buNone/>
            </a:pPr>
            <a:r>
              <a:rPr lang="en-US" sz="2400" i="1" dirty="0"/>
              <a:t>Fiscal Resources / Grants / Budget Management</a:t>
            </a:r>
            <a:br>
              <a:rPr lang="en-US" sz="2400" i="1" dirty="0"/>
            </a:br>
            <a:endParaRPr lang="en-US" sz="2400" i="1" dirty="0"/>
          </a:p>
          <a:p>
            <a:r>
              <a:rPr lang="en-US" sz="2300" dirty="0"/>
              <a:t>Increase staffing to support critical services and departments</a:t>
            </a:r>
            <a:br>
              <a:rPr lang="en-US" sz="2300" dirty="0"/>
            </a:br>
            <a:endParaRPr lang="en-US" sz="2300" dirty="0"/>
          </a:p>
          <a:p>
            <a:r>
              <a:rPr lang="en-US" sz="2300" dirty="0"/>
              <a:t>Consider revision of SBCCD resource allocation model (RAM)</a:t>
            </a:r>
            <a:br>
              <a:rPr lang="en-US" sz="2300" dirty="0"/>
            </a:br>
            <a:endParaRPr lang="en-US" sz="2300" dirty="0"/>
          </a:p>
          <a:p>
            <a:r>
              <a:rPr lang="en-US" sz="2300" dirty="0"/>
              <a:t>Equitable budget allocations needed</a:t>
            </a:r>
            <a:br>
              <a:rPr lang="en-US" sz="2300" dirty="0"/>
            </a:br>
            <a:endParaRPr lang="en-US" sz="2300" dirty="0"/>
          </a:p>
          <a:p>
            <a:r>
              <a:rPr lang="en-US" sz="2300" dirty="0"/>
              <a:t>Resources required for grant writing opportunities</a:t>
            </a:r>
          </a:p>
        </p:txBody>
      </p:sp>
    </p:spTree>
    <p:extLst>
      <p:ext uri="{BB962C8B-B14F-4D97-AF65-F5344CB8AC3E}">
        <p14:creationId xmlns:p14="http://schemas.microsoft.com/office/powerpoint/2010/main" val="34163965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8C179-BE4C-A711-31EA-E54176B7BF8F}"/>
              </a:ext>
            </a:extLst>
          </p:cNvPr>
          <p:cNvSpPr>
            <a:spLocks noGrp="1"/>
          </p:cNvSpPr>
          <p:nvPr>
            <p:ph type="title"/>
          </p:nvPr>
        </p:nvSpPr>
        <p:spPr>
          <a:xfrm>
            <a:off x="628650" y="214491"/>
            <a:ext cx="7886700" cy="1017143"/>
          </a:xfrm>
        </p:spPr>
        <p:txBody>
          <a:bodyPr>
            <a:normAutofit/>
          </a:bodyPr>
          <a:lstStyle/>
          <a:p>
            <a:pPr algn="ctr"/>
            <a:r>
              <a:rPr lang="en-US" sz="3200" dirty="0"/>
              <a:t>Organizational Design and District / College Relations (cont.)</a:t>
            </a:r>
          </a:p>
        </p:txBody>
      </p:sp>
      <p:sp>
        <p:nvSpPr>
          <p:cNvPr id="3" name="Content Placeholder 2">
            <a:extLst>
              <a:ext uri="{FF2B5EF4-FFF2-40B4-BE49-F238E27FC236}">
                <a16:creationId xmlns:a16="http://schemas.microsoft.com/office/drawing/2014/main" id="{51AB118C-140E-89BC-56FD-BEE07A7BE16F}"/>
              </a:ext>
            </a:extLst>
          </p:cNvPr>
          <p:cNvSpPr>
            <a:spLocks noGrp="1"/>
          </p:cNvSpPr>
          <p:nvPr>
            <p:ph idx="1"/>
          </p:nvPr>
        </p:nvSpPr>
        <p:spPr/>
        <p:txBody>
          <a:bodyPr/>
          <a:lstStyle/>
          <a:p>
            <a:pPr marL="0" indent="0">
              <a:buNone/>
            </a:pPr>
            <a:r>
              <a:rPr lang="en-US" sz="2400" i="1" dirty="0"/>
              <a:t>Facilities / Sustainability</a:t>
            </a:r>
          </a:p>
          <a:p>
            <a:pPr marL="0" indent="0">
              <a:buNone/>
            </a:pPr>
            <a:endParaRPr lang="en-US" sz="2400" i="1" dirty="0"/>
          </a:p>
          <a:p>
            <a:r>
              <a:rPr lang="en-US" sz="2300" dirty="0"/>
              <a:t>Increase campus signage and wayfinding</a:t>
            </a:r>
            <a:br>
              <a:rPr lang="en-US" sz="2300" dirty="0"/>
            </a:br>
            <a:endParaRPr lang="en-US" sz="2300" dirty="0"/>
          </a:p>
          <a:p>
            <a:r>
              <a:rPr lang="en-US" sz="2300" dirty="0"/>
              <a:t>Accommodations for physical accessibility is difficult due to elevators being hidden, not well maintained, or turned off</a:t>
            </a:r>
            <a:br>
              <a:rPr lang="en-US" sz="2300" dirty="0"/>
            </a:br>
            <a:endParaRPr lang="en-US" sz="2300" dirty="0"/>
          </a:p>
          <a:p>
            <a:r>
              <a:rPr lang="en-US" sz="2300" dirty="0"/>
              <a:t>Basic instructional supplies unavailable in classrooms</a:t>
            </a:r>
            <a:br>
              <a:rPr lang="en-US" sz="2300" dirty="0"/>
            </a:br>
            <a:endParaRPr lang="en-US" sz="2300" dirty="0"/>
          </a:p>
          <a:p>
            <a:r>
              <a:rPr lang="en-US" sz="2300" dirty="0"/>
              <a:t>Additional workspaces needed for adjunct faculty</a:t>
            </a:r>
          </a:p>
        </p:txBody>
      </p:sp>
    </p:spTree>
    <p:extLst>
      <p:ext uri="{BB962C8B-B14F-4D97-AF65-F5344CB8AC3E}">
        <p14:creationId xmlns:p14="http://schemas.microsoft.com/office/powerpoint/2010/main" val="2439279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C008-994B-FFBE-CA20-6CCE78A0FA70}"/>
              </a:ext>
            </a:extLst>
          </p:cNvPr>
          <p:cNvSpPr>
            <a:spLocks noGrp="1"/>
          </p:cNvSpPr>
          <p:nvPr>
            <p:ph type="title"/>
          </p:nvPr>
        </p:nvSpPr>
        <p:spPr>
          <a:xfrm>
            <a:off x="628650" y="214491"/>
            <a:ext cx="7886700" cy="1017143"/>
          </a:xfrm>
        </p:spPr>
        <p:txBody>
          <a:bodyPr>
            <a:normAutofit/>
          </a:bodyPr>
          <a:lstStyle/>
          <a:p>
            <a:pPr algn="ctr"/>
            <a:r>
              <a:rPr lang="en-US" sz="3200" dirty="0"/>
              <a:t>Organizational Design and District / College Relations (cont.)</a:t>
            </a:r>
          </a:p>
        </p:txBody>
      </p:sp>
      <p:sp>
        <p:nvSpPr>
          <p:cNvPr id="3" name="Content Placeholder 2">
            <a:extLst>
              <a:ext uri="{FF2B5EF4-FFF2-40B4-BE49-F238E27FC236}">
                <a16:creationId xmlns:a16="http://schemas.microsoft.com/office/drawing/2014/main" id="{5CA61259-B98C-BAB9-E04D-282BD0B4CC3D}"/>
              </a:ext>
            </a:extLst>
          </p:cNvPr>
          <p:cNvSpPr>
            <a:spLocks noGrp="1"/>
          </p:cNvSpPr>
          <p:nvPr>
            <p:ph idx="1"/>
          </p:nvPr>
        </p:nvSpPr>
        <p:spPr/>
        <p:txBody>
          <a:bodyPr/>
          <a:lstStyle/>
          <a:p>
            <a:pPr marL="0" lvl="0" indent="0">
              <a:buNone/>
            </a:pPr>
            <a:r>
              <a:rPr lang="en-US" sz="2400" i="1" dirty="0"/>
              <a:t>Human Resources Processes; Security</a:t>
            </a:r>
            <a:br>
              <a:rPr lang="en-US" sz="2400" i="1" dirty="0"/>
            </a:br>
            <a:endParaRPr lang="en-US" sz="2400" i="1" dirty="0"/>
          </a:p>
          <a:p>
            <a:r>
              <a:rPr lang="en-US" sz="2300" dirty="0"/>
              <a:t>Improve new-hire orientation &amp; onboarding</a:t>
            </a:r>
            <a:br>
              <a:rPr lang="en-US" sz="2300" dirty="0"/>
            </a:br>
            <a:endParaRPr lang="en-US" sz="2300" dirty="0"/>
          </a:p>
          <a:p>
            <a:r>
              <a:rPr lang="en-US" sz="2300" dirty="0"/>
              <a:t>Revise faculty hiring process to:</a:t>
            </a:r>
          </a:p>
          <a:p>
            <a:pPr lvl="1"/>
            <a:r>
              <a:rPr lang="en-US" sz="2300" dirty="0"/>
              <a:t>Prioritize how new faculty are hired</a:t>
            </a:r>
          </a:p>
          <a:p>
            <a:pPr lvl="1"/>
            <a:r>
              <a:rPr lang="en-US" sz="2300" dirty="0"/>
              <a:t>Include Deans participation and input</a:t>
            </a:r>
          </a:p>
          <a:p>
            <a:pPr lvl="1"/>
            <a:r>
              <a:rPr lang="en-US" sz="2300" dirty="0"/>
              <a:t>Incorporate data in decision making</a:t>
            </a:r>
            <a:br>
              <a:rPr lang="en-US" sz="2300" dirty="0"/>
            </a:br>
            <a:endParaRPr lang="en-US" sz="2300" dirty="0"/>
          </a:p>
          <a:p>
            <a:r>
              <a:rPr lang="en-US" sz="2300" dirty="0"/>
              <a:t>Consider increased pay for student employees with greater focus on their employment </a:t>
            </a:r>
            <a:br>
              <a:rPr lang="en-US" sz="2300" dirty="0"/>
            </a:br>
            <a:endParaRPr lang="en-US" sz="2300" dirty="0"/>
          </a:p>
          <a:p>
            <a:r>
              <a:rPr lang="en-US" sz="2300" dirty="0"/>
              <a:t>Need for full-time security on campus</a:t>
            </a:r>
          </a:p>
        </p:txBody>
      </p:sp>
    </p:spTree>
    <p:extLst>
      <p:ext uri="{BB962C8B-B14F-4D97-AF65-F5344CB8AC3E}">
        <p14:creationId xmlns:p14="http://schemas.microsoft.com/office/powerpoint/2010/main" val="3721238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400" kern="1200">
                <a:solidFill>
                  <a:srgbClr val="FFFFFF"/>
                </a:solidFill>
                <a:latin typeface="+mj-lt"/>
                <a:ea typeface="+mj-ea"/>
                <a:cs typeface="+mj-cs"/>
              </a:rPr>
              <a:t>Internal Scan</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833016"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b="1" dirty="0">
                <a:solidFill>
                  <a:srgbClr val="C00000"/>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dirty="0">
                <a:solidFill>
                  <a:schemeClr val="tx1"/>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412195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07302-1CEA-DFF7-D07E-B7A667E95031}"/>
              </a:ext>
            </a:extLst>
          </p:cNvPr>
          <p:cNvSpPr>
            <a:spLocks noGrp="1"/>
          </p:cNvSpPr>
          <p:nvPr>
            <p:ph type="title"/>
          </p:nvPr>
        </p:nvSpPr>
        <p:spPr>
          <a:xfrm>
            <a:off x="628650" y="214491"/>
            <a:ext cx="7886700" cy="819179"/>
          </a:xfrm>
        </p:spPr>
        <p:txBody>
          <a:bodyPr>
            <a:normAutofit/>
          </a:bodyPr>
          <a:lstStyle/>
          <a:p>
            <a:pPr algn="ctr"/>
            <a:r>
              <a:rPr lang="en-US" sz="3200" dirty="0"/>
              <a:t>Professional Development</a:t>
            </a:r>
          </a:p>
        </p:txBody>
      </p:sp>
      <p:sp>
        <p:nvSpPr>
          <p:cNvPr id="3" name="Content Placeholder 2">
            <a:extLst>
              <a:ext uri="{FF2B5EF4-FFF2-40B4-BE49-F238E27FC236}">
                <a16:creationId xmlns:a16="http://schemas.microsoft.com/office/drawing/2014/main" id="{E983E7C8-47BE-08C8-C036-745F97194500}"/>
              </a:ext>
            </a:extLst>
          </p:cNvPr>
          <p:cNvSpPr>
            <a:spLocks noGrp="1"/>
          </p:cNvSpPr>
          <p:nvPr>
            <p:ph idx="1"/>
          </p:nvPr>
        </p:nvSpPr>
        <p:spPr/>
        <p:txBody>
          <a:bodyPr>
            <a:normAutofit/>
          </a:bodyPr>
          <a:lstStyle/>
          <a:p>
            <a:r>
              <a:rPr lang="en-US" sz="2300" dirty="0"/>
              <a:t>Full-time professional development coordinator needed for campus, including classified staff and students</a:t>
            </a:r>
            <a:br>
              <a:rPr lang="en-US" sz="2300" dirty="0"/>
            </a:br>
            <a:endParaRPr lang="en-US" sz="2300" dirty="0"/>
          </a:p>
          <a:p>
            <a:r>
              <a:rPr lang="en-US" sz="2300" dirty="0"/>
              <a:t>Increase relevant, viable opportunities for classified staff</a:t>
            </a:r>
            <a:br>
              <a:rPr lang="en-US" sz="2300" dirty="0"/>
            </a:br>
            <a:endParaRPr lang="en-US" sz="2300" dirty="0"/>
          </a:p>
          <a:p>
            <a:r>
              <a:rPr lang="en-US" sz="2300" dirty="0"/>
              <a:t>Expand professional development for ESL faculty</a:t>
            </a:r>
            <a:br>
              <a:rPr lang="en-US" sz="2300" dirty="0"/>
            </a:br>
            <a:endParaRPr lang="en-US" sz="2300" dirty="0"/>
          </a:p>
          <a:p>
            <a:r>
              <a:rPr lang="en-US" sz="2300" dirty="0"/>
              <a:t>Streamline process for part-time faculty to apply for professional development funds</a:t>
            </a:r>
            <a:br>
              <a:rPr lang="en-US" sz="2300" dirty="0"/>
            </a:br>
            <a:endParaRPr lang="en-US" sz="2300" dirty="0"/>
          </a:p>
          <a:p>
            <a:r>
              <a:rPr lang="en-US" sz="2300" dirty="0"/>
              <a:t>Need to offer more advanced accessibility training</a:t>
            </a:r>
            <a:br>
              <a:rPr lang="en-US" sz="2300" dirty="0"/>
            </a:br>
            <a:endParaRPr lang="en-US" sz="2300" dirty="0"/>
          </a:p>
          <a:p>
            <a:r>
              <a:rPr lang="en-US" sz="2300" dirty="0"/>
              <a:t>Enhance faculty professional development offerings</a:t>
            </a:r>
          </a:p>
        </p:txBody>
      </p:sp>
    </p:spTree>
    <p:extLst>
      <p:ext uri="{BB962C8B-B14F-4D97-AF65-F5344CB8AC3E}">
        <p14:creationId xmlns:p14="http://schemas.microsoft.com/office/powerpoint/2010/main" val="1906571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5DCED9-A3B3-C84B-88B9-EA46766C22B9}"/>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4400" kern="1200" dirty="0">
                <a:solidFill>
                  <a:srgbClr val="FFFFFF"/>
                </a:solidFill>
                <a:latin typeface="+mj-lt"/>
                <a:ea typeface="+mj-ea"/>
                <a:cs typeface="+mj-cs"/>
              </a:rPr>
              <a:t>District</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(DSO) Listening Session Themes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E5E78885-E484-9147-9CA6-2F5F997CEA11}"/>
              </a:ext>
            </a:extLst>
          </p:cNvPr>
          <p:cNvSpPr>
            <a:spLocks noGrp="1"/>
          </p:cNvSpPr>
          <p:nvPr>
            <p:ph type="body" idx="1"/>
          </p:nvPr>
        </p:nvSpPr>
        <p:spPr>
          <a:xfrm>
            <a:off x="3125454" y="591344"/>
            <a:ext cx="5912529" cy="558561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chemeClr val="tx1"/>
                </a:solidFill>
              </a:rPr>
              <a:t>Introduction: SBCCD Integrated Planning Model</a:t>
            </a:r>
          </a:p>
          <a:p>
            <a:pPr indent="-228600">
              <a:buFont typeface="Arial" panose="020B0604020202020204" pitchFamily="34" charset="0"/>
              <a:buChar char="•"/>
            </a:pPr>
            <a:r>
              <a:rPr lang="en-US" sz="1800" dirty="0">
                <a:solidFill>
                  <a:schemeClr val="tx1"/>
                </a:solidFill>
              </a:rPr>
              <a:t>Overview of College Profile Contents</a:t>
            </a:r>
          </a:p>
          <a:p>
            <a:pPr indent="-228600">
              <a:buFont typeface="Arial" panose="020B0604020202020204" pitchFamily="34" charset="0"/>
              <a:buChar char="•"/>
            </a:pPr>
            <a:r>
              <a:rPr lang="en-US" sz="1800" dirty="0">
                <a:solidFill>
                  <a:schemeClr val="tx1"/>
                </a:solidFill>
              </a:rPr>
              <a:t>Internal Scan</a:t>
            </a:r>
          </a:p>
          <a:p>
            <a:pPr indent="-228600">
              <a:buFont typeface="Arial" panose="020B0604020202020204" pitchFamily="34" charset="0"/>
              <a:buChar char="•"/>
            </a:pPr>
            <a:r>
              <a:rPr lang="en-US" sz="1800" dirty="0">
                <a:solidFill>
                  <a:schemeClr val="tx1"/>
                </a:solidFill>
              </a:rPr>
              <a:t>Student Profiles and Success Metrics </a:t>
            </a:r>
          </a:p>
          <a:p>
            <a:pPr indent="-228600">
              <a:buFont typeface="Arial" panose="020B0604020202020204" pitchFamily="34" charset="0"/>
              <a:buChar char="•"/>
            </a:pPr>
            <a:r>
              <a:rPr lang="en-US" sz="1800" dirty="0">
                <a:solidFill>
                  <a:schemeClr val="tx1"/>
                </a:solidFill>
              </a:rPr>
              <a:t>College Survey Results </a:t>
            </a:r>
          </a:p>
          <a:p>
            <a:pPr indent="-228600">
              <a:buFont typeface="Arial" panose="020B0604020202020204" pitchFamily="34" charset="0"/>
              <a:buChar char="•"/>
            </a:pPr>
            <a:r>
              <a:rPr lang="en-US" sz="1800" dirty="0">
                <a:solidFill>
                  <a:schemeClr val="tx1"/>
                </a:solidFill>
              </a:rPr>
              <a:t>External Scan</a:t>
            </a:r>
          </a:p>
          <a:p>
            <a:pPr indent="-228600">
              <a:buFont typeface="Arial" panose="020B0604020202020204" pitchFamily="34" charset="0"/>
              <a:buChar char="•"/>
            </a:pPr>
            <a:r>
              <a:rPr lang="en-US" sz="1800" dirty="0">
                <a:solidFill>
                  <a:schemeClr val="tx1"/>
                </a:solidFill>
              </a:rPr>
              <a:t>Workforce Data &amp; Program Gap Analysis </a:t>
            </a:r>
          </a:p>
          <a:p>
            <a:pPr indent="-228600">
              <a:buFont typeface="Arial" panose="020B0604020202020204" pitchFamily="34" charset="0"/>
              <a:buChar char="•"/>
            </a:pPr>
            <a:r>
              <a:rPr lang="en-US" sz="1800" dirty="0">
                <a:solidFill>
                  <a:schemeClr val="tx1"/>
                </a:solidFill>
              </a:rPr>
              <a:t>CTE Advisory Committee Employer Survey Results </a:t>
            </a:r>
          </a:p>
          <a:p>
            <a:pPr indent="-228600">
              <a:buFont typeface="Arial" panose="020B0604020202020204" pitchFamily="34" charset="0"/>
              <a:buChar char="•"/>
            </a:pPr>
            <a:r>
              <a:rPr lang="en-US" sz="1800" dirty="0">
                <a:solidFill>
                  <a:schemeClr val="tx1"/>
                </a:solidFill>
              </a:rPr>
              <a:t>College Listening Session Themes</a:t>
            </a:r>
          </a:p>
          <a:p>
            <a:pPr indent="-228600">
              <a:buFont typeface="Arial" panose="020B0604020202020204" pitchFamily="34" charset="0"/>
              <a:buChar char="•"/>
            </a:pPr>
            <a:r>
              <a:rPr lang="en-US" sz="1800" b="1" dirty="0">
                <a:solidFill>
                  <a:srgbClr val="C00000"/>
                </a:solidFill>
              </a:rPr>
              <a:t>District (DSO) Listening Session Themes: EMP Implications</a:t>
            </a:r>
          </a:p>
          <a:p>
            <a:pPr indent="-228600">
              <a:buFont typeface="Arial" panose="020B0604020202020204" pitchFamily="34" charset="0"/>
              <a:buChar char="•"/>
            </a:pPr>
            <a:r>
              <a:rPr lang="en-US" sz="1800" dirty="0">
                <a:solidFill>
                  <a:schemeClr val="tx1"/>
                </a:solidFill>
              </a:rPr>
              <a:t>Next Steps</a:t>
            </a:r>
          </a:p>
        </p:txBody>
      </p:sp>
    </p:spTree>
    <p:extLst>
      <p:ext uri="{BB962C8B-B14F-4D97-AF65-F5344CB8AC3E}">
        <p14:creationId xmlns:p14="http://schemas.microsoft.com/office/powerpoint/2010/main" val="12623302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01E9-FB2E-3935-4F6F-AD0BF9868E33}"/>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a:t>
            </a:r>
          </a:p>
        </p:txBody>
      </p:sp>
      <p:sp>
        <p:nvSpPr>
          <p:cNvPr id="3" name="Content Placeholder 2">
            <a:extLst>
              <a:ext uri="{FF2B5EF4-FFF2-40B4-BE49-F238E27FC236}">
                <a16:creationId xmlns:a16="http://schemas.microsoft.com/office/drawing/2014/main" id="{BFCB3952-955C-B7BF-A8F5-9B73F4397DF3}"/>
              </a:ext>
            </a:extLst>
          </p:cNvPr>
          <p:cNvSpPr>
            <a:spLocks noGrp="1"/>
          </p:cNvSpPr>
          <p:nvPr>
            <p:ph idx="1"/>
          </p:nvPr>
        </p:nvSpPr>
        <p:spPr>
          <a:xfrm>
            <a:off x="628650" y="1378226"/>
            <a:ext cx="8078028" cy="4731026"/>
          </a:xfrm>
        </p:spPr>
        <p:txBody>
          <a:bodyPr>
            <a:noAutofit/>
          </a:bodyPr>
          <a:lstStyle/>
          <a:p>
            <a:pPr marL="0" indent="0">
              <a:buNone/>
            </a:pPr>
            <a:r>
              <a:rPr lang="en-US" sz="2400" i="1" dirty="0"/>
              <a:t>Policies, Procedures, Processes, and Practices</a:t>
            </a:r>
          </a:p>
          <a:p>
            <a:r>
              <a:rPr lang="en-US" sz="2000" dirty="0"/>
              <a:t>There is only one set of BPs and APs for the whole District; Ensure BPs &amp; APs are being applied consistently across all SBCCD sites</a:t>
            </a:r>
          </a:p>
          <a:p>
            <a:pPr lvl="1"/>
            <a:r>
              <a:rPr lang="en-US" sz="2000" dirty="0"/>
              <a:t>Need a formal BP/AP review cycle and process: include CCLC Updates and ensure compliance with state &amp; federal legal requirements</a:t>
            </a:r>
          </a:p>
          <a:p>
            <a:pPr lvl="1"/>
            <a:r>
              <a:rPr lang="en-US" sz="2000" dirty="0"/>
              <a:t>Provide orientation and training as needed</a:t>
            </a:r>
            <a:br>
              <a:rPr lang="en-US" sz="2000" dirty="0"/>
            </a:br>
            <a:endParaRPr lang="en-US" sz="2000" dirty="0"/>
          </a:p>
          <a:p>
            <a:r>
              <a:rPr lang="en-US" sz="2000" dirty="0"/>
              <a:t>Align College processes and practices (currently inconsistent among college catalogs, websites, and college forms)</a:t>
            </a:r>
            <a:br>
              <a:rPr lang="en-US" sz="2000" dirty="0"/>
            </a:br>
            <a:endParaRPr lang="en-US" sz="2000" dirty="0"/>
          </a:p>
          <a:p>
            <a:r>
              <a:rPr lang="en-US" sz="2000" dirty="0"/>
              <a:t>Plans are underway to implement a common student application district-wide</a:t>
            </a:r>
            <a:br>
              <a:rPr lang="en-US" sz="2000" dirty="0"/>
            </a:br>
            <a:endParaRPr lang="en-US" sz="2000" dirty="0"/>
          </a:p>
          <a:p>
            <a:r>
              <a:rPr lang="en-US" sz="2000" dirty="0"/>
              <a:t>Contracts / Agreements need to be reviewed regularly (e.g., CCAP)</a:t>
            </a:r>
            <a:endParaRPr lang="en-US" sz="1800" dirty="0"/>
          </a:p>
        </p:txBody>
      </p:sp>
    </p:spTree>
    <p:extLst>
      <p:ext uri="{BB962C8B-B14F-4D97-AF65-F5344CB8AC3E}">
        <p14:creationId xmlns:p14="http://schemas.microsoft.com/office/powerpoint/2010/main" val="4147839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ECF4-650E-F6C5-9FA2-80C5BC546FBF}"/>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 (cont.)</a:t>
            </a:r>
          </a:p>
        </p:txBody>
      </p:sp>
      <p:sp>
        <p:nvSpPr>
          <p:cNvPr id="3" name="Content Placeholder 2">
            <a:extLst>
              <a:ext uri="{FF2B5EF4-FFF2-40B4-BE49-F238E27FC236}">
                <a16:creationId xmlns:a16="http://schemas.microsoft.com/office/drawing/2014/main" id="{8CC885AE-31F0-882B-F824-52C3AB18D4B3}"/>
              </a:ext>
            </a:extLst>
          </p:cNvPr>
          <p:cNvSpPr>
            <a:spLocks noGrp="1"/>
          </p:cNvSpPr>
          <p:nvPr>
            <p:ph idx="1"/>
          </p:nvPr>
        </p:nvSpPr>
        <p:spPr/>
        <p:txBody>
          <a:bodyPr>
            <a:normAutofit/>
          </a:bodyPr>
          <a:lstStyle/>
          <a:p>
            <a:pPr marL="0" indent="0">
              <a:buNone/>
            </a:pPr>
            <a:r>
              <a:rPr lang="en-US" sz="2400" i="1" dirty="0"/>
              <a:t>Grant Processes</a:t>
            </a:r>
          </a:p>
          <a:p>
            <a:r>
              <a:rPr lang="en-US" sz="2000" dirty="0"/>
              <a:t>Proactive procurement, aligned with District and Colleges’ priorities</a:t>
            </a:r>
          </a:p>
          <a:p>
            <a:r>
              <a:rPr lang="en-US" sz="2000" dirty="0"/>
              <a:t>Improve grant management practices; provide training as needed</a:t>
            </a:r>
          </a:p>
          <a:p>
            <a:pPr marL="0" indent="0">
              <a:buNone/>
            </a:pPr>
            <a:endParaRPr lang="en-US" i="1" dirty="0"/>
          </a:p>
          <a:p>
            <a:pPr marL="0" indent="0">
              <a:buNone/>
            </a:pPr>
            <a:r>
              <a:rPr lang="en-US" sz="2400" i="1" dirty="0"/>
              <a:t>Police Services</a:t>
            </a:r>
          </a:p>
          <a:p>
            <a:pPr lvl="0"/>
            <a:r>
              <a:rPr lang="en-US" sz="2000" dirty="0"/>
              <a:t>Re-evaluate location of “District Emergency Operation Center”</a:t>
            </a:r>
          </a:p>
          <a:p>
            <a:pPr lvl="0"/>
            <a:r>
              <a:rPr lang="en-US" sz="2000" dirty="0"/>
              <a:t>Consider additional support for students and staff in the transition back to campus and reassess Emergency Operation Plan</a:t>
            </a:r>
          </a:p>
          <a:p>
            <a:endParaRPr lang="en-US" dirty="0"/>
          </a:p>
        </p:txBody>
      </p:sp>
    </p:spTree>
    <p:extLst>
      <p:ext uri="{BB962C8B-B14F-4D97-AF65-F5344CB8AC3E}">
        <p14:creationId xmlns:p14="http://schemas.microsoft.com/office/powerpoint/2010/main" val="928610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6540-F4BC-F8A9-A9D7-E03D59126F2E}"/>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 (cont.)</a:t>
            </a:r>
          </a:p>
        </p:txBody>
      </p:sp>
      <p:sp>
        <p:nvSpPr>
          <p:cNvPr id="3" name="Content Placeholder 2">
            <a:extLst>
              <a:ext uri="{FF2B5EF4-FFF2-40B4-BE49-F238E27FC236}">
                <a16:creationId xmlns:a16="http://schemas.microsoft.com/office/drawing/2014/main" id="{FE2EF0A0-ED45-6B48-607C-52E15FC726C1}"/>
              </a:ext>
            </a:extLst>
          </p:cNvPr>
          <p:cNvSpPr>
            <a:spLocks noGrp="1"/>
          </p:cNvSpPr>
          <p:nvPr>
            <p:ph idx="1"/>
          </p:nvPr>
        </p:nvSpPr>
        <p:spPr>
          <a:xfrm>
            <a:off x="628650" y="1311965"/>
            <a:ext cx="7886700" cy="4414942"/>
          </a:xfrm>
        </p:spPr>
        <p:txBody>
          <a:bodyPr>
            <a:noAutofit/>
          </a:bodyPr>
          <a:lstStyle/>
          <a:p>
            <a:pPr marL="0" indent="0">
              <a:buNone/>
            </a:pPr>
            <a:r>
              <a:rPr lang="en-US" sz="2400" i="1" dirty="0"/>
              <a:t>Human Resources, DEIA, and Contract Services</a:t>
            </a:r>
          </a:p>
          <a:p>
            <a:pPr lvl="0"/>
            <a:r>
              <a:rPr lang="en-US" sz="2000" dirty="0"/>
              <a:t>Reconcile and align job descriptions across the District</a:t>
            </a:r>
          </a:p>
          <a:p>
            <a:pPr lvl="1">
              <a:buFont typeface="Courier New" panose="02070309020205020404" pitchFamily="49" charset="0"/>
              <a:buChar char="o"/>
            </a:pPr>
            <a:r>
              <a:rPr lang="en-US" sz="2000" dirty="0"/>
              <a:t>Reduce “invisible labor” and integrate into job descriptions</a:t>
            </a:r>
          </a:p>
          <a:p>
            <a:pPr lvl="1">
              <a:buFont typeface="Courier New" panose="02070309020205020404" pitchFamily="49" charset="0"/>
              <a:buChar char="o"/>
            </a:pPr>
            <a:r>
              <a:rPr lang="en-US" sz="2000" dirty="0"/>
              <a:t>Address pay-equity inconsistencies</a:t>
            </a:r>
            <a:br>
              <a:rPr lang="en-US" sz="2000" dirty="0"/>
            </a:br>
            <a:endParaRPr lang="en-US" sz="2000" dirty="0"/>
          </a:p>
          <a:p>
            <a:pPr lvl="0"/>
            <a:r>
              <a:rPr lang="en-US" sz="2000" dirty="0"/>
              <a:t>Infuse / embed DEIA principles and practices into the workplace, job descriptions, and onboarding and professional development activities</a:t>
            </a:r>
            <a:br>
              <a:rPr lang="en-US" sz="2000" dirty="0"/>
            </a:br>
            <a:endParaRPr lang="en-US" sz="2000" dirty="0"/>
          </a:p>
          <a:p>
            <a:pPr lvl="0"/>
            <a:r>
              <a:rPr lang="en-US" sz="2000" dirty="0"/>
              <a:t>Develop a more comprehensive onboarding process</a:t>
            </a:r>
          </a:p>
          <a:p>
            <a:pPr lvl="1">
              <a:buFont typeface="Courier New" panose="02070309020205020404" pitchFamily="49" charset="0"/>
              <a:buChar char="o"/>
            </a:pPr>
            <a:r>
              <a:rPr lang="en-US" sz="2000" dirty="0"/>
              <a:t>Include DSO services and DEI priorities</a:t>
            </a:r>
          </a:p>
          <a:p>
            <a:pPr lvl="1">
              <a:buFont typeface="Courier New" panose="02070309020205020404" pitchFamily="49" charset="0"/>
              <a:buChar char="o"/>
            </a:pPr>
            <a:r>
              <a:rPr lang="en-US" sz="2000" dirty="0"/>
              <a:t>Assess new employees’ knowledge and skills in these areas</a:t>
            </a:r>
          </a:p>
          <a:p>
            <a:pPr lvl="1">
              <a:buFont typeface="Courier New" panose="02070309020205020404" pitchFamily="49" charset="0"/>
              <a:buChar char="o"/>
            </a:pPr>
            <a:r>
              <a:rPr lang="en-US" sz="2000" dirty="0"/>
              <a:t>Provide training and professional development as needed </a:t>
            </a:r>
          </a:p>
          <a:p>
            <a:endParaRPr lang="en-US" sz="1800" i="1" dirty="0"/>
          </a:p>
        </p:txBody>
      </p:sp>
    </p:spTree>
    <p:extLst>
      <p:ext uri="{BB962C8B-B14F-4D97-AF65-F5344CB8AC3E}">
        <p14:creationId xmlns:p14="http://schemas.microsoft.com/office/powerpoint/2010/main" val="32702734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315B-D8CC-1056-C939-2473BA698A50}"/>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 (cont.)</a:t>
            </a:r>
          </a:p>
        </p:txBody>
      </p:sp>
      <p:sp>
        <p:nvSpPr>
          <p:cNvPr id="3" name="Content Placeholder 2">
            <a:extLst>
              <a:ext uri="{FF2B5EF4-FFF2-40B4-BE49-F238E27FC236}">
                <a16:creationId xmlns:a16="http://schemas.microsoft.com/office/drawing/2014/main" id="{099D4352-13D2-57CA-5944-894D7F962C95}"/>
              </a:ext>
            </a:extLst>
          </p:cNvPr>
          <p:cNvSpPr>
            <a:spLocks noGrp="1"/>
          </p:cNvSpPr>
          <p:nvPr>
            <p:ph idx="1"/>
          </p:nvPr>
        </p:nvSpPr>
        <p:spPr/>
        <p:txBody>
          <a:bodyPr/>
          <a:lstStyle/>
          <a:p>
            <a:pPr marL="0" indent="0">
              <a:buNone/>
            </a:pPr>
            <a:r>
              <a:rPr lang="en-US" sz="2400" i="1" dirty="0"/>
              <a:t>Human Resources, DEIA, and Contract Services (cont.)</a:t>
            </a:r>
          </a:p>
          <a:p>
            <a:pPr lvl="0"/>
            <a:r>
              <a:rPr lang="en-US" sz="2000" dirty="0"/>
              <a:t>Need consistent process to secure contracts for services and hiring short-term employees; DSO provides support for college contract procurement processes </a:t>
            </a:r>
          </a:p>
          <a:p>
            <a:pPr lvl="0"/>
            <a:r>
              <a:rPr lang="en-US" sz="2000" dirty="0"/>
              <a:t>Need a comprehensive review and training of HR and contract processes</a:t>
            </a:r>
          </a:p>
          <a:p>
            <a:pPr marL="0" indent="0">
              <a:buNone/>
            </a:pPr>
            <a:endParaRPr lang="en-US" sz="2000" i="1" dirty="0"/>
          </a:p>
          <a:p>
            <a:pPr marL="0" indent="0">
              <a:buNone/>
            </a:pPr>
            <a:r>
              <a:rPr lang="en-US" sz="2400" i="1" dirty="0"/>
              <a:t>Fiscal Services</a:t>
            </a:r>
          </a:p>
          <a:p>
            <a:pPr lvl="0"/>
            <a:r>
              <a:rPr lang="en-US" sz="2000" dirty="0"/>
              <a:t>Budget development process needs tied more closely with District Plan and the two colleges’ EMP priorities</a:t>
            </a:r>
          </a:p>
          <a:p>
            <a:r>
              <a:rPr lang="en-US" sz="2000" dirty="0"/>
              <a:t>Budget allocation model should be reassessed post-COVID </a:t>
            </a:r>
            <a:endParaRPr lang="en-US" sz="2000" i="1" dirty="0"/>
          </a:p>
          <a:p>
            <a:pPr marL="0" indent="0">
              <a:buNone/>
            </a:pPr>
            <a:endParaRPr lang="en-US" sz="2000" i="1" dirty="0"/>
          </a:p>
          <a:p>
            <a:pPr marL="0" indent="0">
              <a:buNone/>
            </a:pPr>
            <a:endParaRPr lang="en-US" dirty="0"/>
          </a:p>
        </p:txBody>
      </p:sp>
    </p:spTree>
    <p:extLst>
      <p:ext uri="{BB962C8B-B14F-4D97-AF65-F5344CB8AC3E}">
        <p14:creationId xmlns:p14="http://schemas.microsoft.com/office/powerpoint/2010/main" val="16384822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3AC7-5CEF-381B-7F2C-613F3EA1C5D9}"/>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 (cont.)</a:t>
            </a:r>
          </a:p>
        </p:txBody>
      </p:sp>
      <p:sp>
        <p:nvSpPr>
          <p:cNvPr id="3" name="Content Placeholder 2">
            <a:extLst>
              <a:ext uri="{FF2B5EF4-FFF2-40B4-BE49-F238E27FC236}">
                <a16:creationId xmlns:a16="http://schemas.microsoft.com/office/drawing/2014/main" id="{2FC9836B-D526-439E-3CD2-CAD6CBB0353E}"/>
              </a:ext>
            </a:extLst>
          </p:cNvPr>
          <p:cNvSpPr>
            <a:spLocks noGrp="1"/>
          </p:cNvSpPr>
          <p:nvPr>
            <p:ph idx="1"/>
          </p:nvPr>
        </p:nvSpPr>
        <p:spPr>
          <a:xfrm>
            <a:off x="628649" y="1329300"/>
            <a:ext cx="8422585" cy="5321619"/>
          </a:xfrm>
        </p:spPr>
        <p:txBody>
          <a:bodyPr>
            <a:noAutofit/>
          </a:bodyPr>
          <a:lstStyle/>
          <a:p>
            <a:pPr marL="0" indent="0">
              <a:buNone/>
            </a:pPr>
            <a:r>
              <a:rPr lang="en-US" sz="2400" i="1" dirty="0"/>
              <a:t>Facilities</a:t>
            </a:r>
          </a:p>
          <a:p>
            <a:pPr lvl="0"/>
            <a:r>
              <a:rPr lang="en-US" sz="2000" dirty="0"/>
              <a:t>Facilities planning post-COVID will need to be addressed based on enrollments, educational programming, and delivery mix for the future</a:t>
            </a:r>
          </a:p>
          <a:p>
            <a:pPr lvl="0"/>
            <a:r>
              <a:rPr lang="en-US" sz="2000" dirty="0"/>
              <a:t>Move from “energy efficient” to “zero-net energy”; Elite gold to Platinum</a:t>
            </a:r>
          </a:p>
          <a:p>
            <a:pPr marL="0" indent="0">
              <a:buNone/>
            </a:pPr>
            <a:endParaRPr lang="en-US" sz="2400" i="1" dirty="0"/>
          </a:p>
          <a:p>
            <a:pPr marL="0" indent="0">
              <a:buNone/>
            </a:pPr>
            <a:r>
              <a:rPr lang="en-US" sz="2400" i="1" dirty="0"/>
              <a:t>IT Services</a:t>
            </a:r>
          </a:p>
          <a:p>
            <a:r>
              <a:rPr lang="en-US" sz="2000" dirty="0"/>
              <a:t>Centralize IT servers &amp; operational processes “not related to functional users”</a:t>
            </a:r>
          </a:p>
          <a:p>
            <a:r>
              <a:rPr lang="en-US" sz="2000" dirty="0"/>
              <a:t>Computer update and migration plan needs clarified</a:t>
            </a:r>
          </a:p>
          <a:p>
            <a:r>
              <a:rPr lang="en-US" sz="2000" dirty="0"/>
              <a:t>Coordinate CCCCO MIS data submissions; ensure review and use by Colleges</a:t>
            </a:r>
          </a:p>
          <a:p>
            <a:r>
              <a:rPr lang="en-US" sz="2000" dirty="0"/>
              <a:t>Cybersecurity; assess &amp; reduce vulnerabilities</a:t>
            </a:r>
          </a:p>
          <a:p>
            <a:pPr marL="0" indent="0">
              <a:buNone/>
            </a:pPr>
            <a:endParaRPr lang="en-US" sz="1800" dirty="0"/>
          </a:p>
          <a:p>
            <a:endParaRPr lang="en-US" sz="1800" dirty="0"/>
          </a:p>
          <a:p>
            <a:endParaRPr lang="en-US" sz="1800" dirty="0"/>
          </a:p>
          <a:p>
            <a:pPr marL="0" indent="0">
              <a:buNone/>
            </a:pPr>
            <a:endParaRPr lang="en-US" sz="1800" i="1" dirty="0"/>
          </a:p>
          <a:p>
            <a:pPr marL="0" indent="0">
              <a:buNone/>
            </a:pPr>
            <a:endParaRPr lang="en-US" sz="1800" i="1" dirty="0"/>
          </a:p>
        </p:txBody>
      </p:sp>
    </p:spTree>
    <p:extLst>
      <p:ext uri="{BB962C8B-B14F-4D97-AF65-F5344CB8AC3E}">
        <p14:creationId xmlns:p14="http://schemas.microsoft.com/office/powerpoint/2010/main" val="19046389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D370-486A-6C10-C6BF-BB91A0DEB039}"/>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 (cont.)</a:t>
            </a:r>
          </a:p>
        </p:txBody>
      </p:sp>
      <p:sp>
        <p:nvSpPr>
          <p:cNvPr id="3" name="Content Placeholder 2">
            <a:extLst>
              <a:ext uri="{FF2B5EF4-FFF2-40B4-BE49-F238E27FC236}">
                <a16:creationId xmlns:a16="http://schemas.microsoft.com/office/drawing/2014/main" id="{505DFB86-7EE4-19AB-7958-3BB216818F6B}"/>
              </a:ext>
            </a:extLst>
          </p:cNvPr>
          <p:cNvSpPr>
            <a:spLocks noGrp="1"/>
          </p:cNvSpPr>
          <p:nvPr>
            <p:ph idx="1"/>
          </p:nvPr>
        </p:nvSpPr>
        <p:spPr>
          <a:xfrm>
            <a:off x="505778" y="1325217"/>
            <a:ext cx="8521065" cy="5340626"/>
          </a:xfrm>
        </p:spPr>
        <p:txBody>
          <a:bodyPr>
            <a:noAutofit/>
          </a:bodyPr>
          <a:lstStyle/>
          <a:p>
            <a:pPr marL="0" indent="0">
              <a:buNone/>
            </a:pPr>
            <a:r>
              <a:rPr lang="en-US" sz="2400" i="1" dirty="0"/>
              <a:t>IT Services (cont.)</a:t>
            </a:r>
          </a:p>
          <a:p>
            <a:r>
              <a:rPr lang="en-US" sz="2000" dirty="0"/>
              <a:t>Assess the quality and comprehensiveness of “redundant information systems” to ensure cyber security and recovery</a:t>
            </a:r>
            <a:br>
              <a:rPr lang="en-US" sz="2000" dirty="0"/>
            </a:br>
            <a:endParaRPr lang="en-US" sz="2000" dirty="0"/>
          </a:p>
          <a:p>
            <a:r>
              <a:rPr lang="en-US" sz="2000" dirty="0"/>
              <a:t>Review, assess, and streamline applications across District; eliminate duplicative systems; implement modules and provide training</a:t>
            </a:r>
            <a:br>
              <a:rPr lang="en-US" sz="2000" dirty="0"/>
            </a:br>
            <a:endParaRPr lang="en-US" sz="2000" dirty="0"/>
          </a:p>
          <a:p>
            <a:r>
              <a:rPr lang="en-US" sz="2000" dirty="0"/>
              <a:t>Functional gap analysis; assess and streamline business processes; ensure consistency between colleges</a:t>
            </a:r>
            <a:br>
              <a:rPr lang="en-US" sz="2000" dirty="0"/>
            </a:br>
            <a:endParaRPr lang="en-US" sz="2000" dirty="0"/>
          </a:p>
          <a:p>
            <a:pPr lvl="0"/>
            <a:r>
              <a:rPr lang="en-US" sz="2000" dirty="0"/>
              <a:t>Students need single sign-in and  software applications’ consistency &amp; support</a:t>
            </a:r>
            <a:br>
              <a:rPr lang="en-US" sz="2000" dirty="0"/>
            </a:br>
            <a:endParaRPr lang="en-US" sz="2000" dirty="0"/>
          </a:p>
          <a:p>
            <a:r>
              <a:rPr lang="en-US" sz="2000" dirty="0"/>
              <a:t>Help Desk services: need metrics on need, usage, and level of service</a:t>
            </a:r>
            <a:br>
              <a:rPr lang="en-US" sz="2000" dirty="0"/>
            </a:br>
            <a:endParaRPr lang="en-US" sz="2000" dirty="0"/>
          </a:p>
          <a:p>
            <a:r>
              <a:rPr lang="en-US" sz="2000" dirty="0"/>
              <a:t>Enhance ongoing staff training and professional development for technology</a:t>
            </a:r>
          </a:p>
          <a:p>
            <a:endParaRPr lang="en-US" sz="1800" dirty="0"/>
          </a:p>
          <a:p>
            <a:pPr marL="0" indent="0">
              <a:buNone/>
            </a:pPr>
            <a:endParaRPr lang="en-US" sz="1800" dirty="0"/>
          </a:p>
          <a:p>
            <a:pPr marL="0" indent="0">
              <a:buNone/>
            </a:pPr>
            <a:br>
              <a:rPr lang="en-US" sz="1800" dirty="0"/>
            </a:br>
            <a:endParaRPr lang="en-US" sz="1800" dirty="0"/>
          </a:p>
        </p:txBody>
      </p:sp>
    </p:spTree>
    <p:extLst>
      <p:ext uri="{BB962C8B-B14F-4D97-AF65-F5344CB8AC3E}">
        <p14:creationId xmlns:p14="http://schemas.microsoft.com/office/powerpoint/2010/main" val="26915616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04C5-3958-7111-1C90-611E7383926E}"/>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 (cont.)</a:t>
            </a:r>
          </a:p>
        </p:txBody>
      </p:sp>
      <p:sp>
        <p:nvSpPr>
          <p:cNvPr id="3" name="Content Placeholder 2">
            <a:extLst>
              <a:ext uri="{FF2B5EF4-FFF2-40B4-BE49-F238E27FC236}">
                <a16:creationId xmlns:a16="http://schemas.microsoft.com/office/drawing/2014/main" id="{CC50843C-1B7C-3389-9DE8-07F47D349161}"/>
              </a:ext>
            </a:extLst>
          </p:cNvPr>
          <p:cNvSpPr>
            <a:spLocks noGrp="1"/>
          </p:cNvSpPr>
          <p:nvPr>
            <p:ph idx="1"/>
          </p:nvPr>
        </p:nvSpPr>
        <p:spPr/>
        <p:txBody>
          <a:bodyPr/>
          <a:lstStyle/>
          <a:p>
            <a:pPr marL="0" indent="0">
              <a:buNone/>
            </a:pPr>
            <a:r>
              <a:rPr lang="en-US" sz="2400" i="1" dirty="0"/>
              <a:t>Institutional Effectiveness and Research</a:t>
            </a:r>
          </a:p>
          <a:p>
            <a:pPr lvl="0"/>
            <a:endParaRPr lang="en-US" sz="2000" dirty="0"/>
          </a:p>
          <a:p>
            <a:pPr lvl="0"/>
            <a:r>
              <a:rPr lang="en-US" sz="2000" dirty="0"/>
              <a:t>Process for monitoring progress on EMPs under the new SBCCD Integrated Planning Model, and organizational structure, will need to be updated</a:t>
            </a:r>
          </a:p>
          <a:p>
            <a:pPr lvl="0"/>
            <a:endParaRPr lang="en-US" sz="2000" dirty="0"/>
          </a:p>
          <a:p>
            <a:pPr lvl="0"/>
            <a:r>
              <a:rPr lang="en-US" sz="2000" dirty="0"/>
              <a:t>Identification of KPIs (Key Performance Indicators) at various decision-making levels, and metrics to be used, will better support:</a:t>
            </a:r>
          </a:p>
          <a:p>
            <a:pPr lvl="1">
              <a:buFont typeface="Courier New" panose="02070309020205020404" pitchFamily="49" charset="0"/>
              <a:buChar char="o"/>
            </a:pPr>
            <a:r>
              <a:rPr lang="en-US" sz="2000" dirty="0"/>
              <a:t>Vision for Success, Guided Pathways, SEAP (Student, Equity, and Achievement Program), and the Student Centered Funding Formula</a:t>
            </a:r>
          </a:p>
          <a:p>
            <a:pPr lvl="1">
              <a:buFont typeface="Courier New" panose="02070309020205020404" pitchFamily="49" charset="0"/>
              <a:buChar char="o"/>
            </a:pPr>
            <a:r>
              <a:rPr lang="en-US" sz="2000" dirty="0"/>
              <a:t>Examination of disaggregated data and equity gaps</a:t>
            </a:r>
          </a:p>
          <a:p>
            <a:pPr lvl="1">
              <a:buFont typeface="Courier New" panose="02070309020205020404" pitchFamily="49" charset="0"/>
              <a:buChar char="o"/>
            </a:pPr>
            <a:r>
              <a:rPr lang="en-US" sz="2000" dirty="0"/>
              <a:t>District-wide program review and decision-making</a:t>
            </a:r>
          </a:p>
        </p:txBody>
      </p:sp>
    </p:spTree>
    <p:extLst>
      <p:ext uri="{BB962C8B-B14F-4D97-AF65-F5344CB8AC3E}">
        <p14:creationId xmlns:p14="http://schemas.microsoft.com/office/powerpoint/2010/main" val="3027731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D370-486A-6C10-C6BF-BB91A0DEB039}"/>
              </a:ext>
            </a:extLst>
          </p:cNvPr>
          <p:cNvSpPr>
            <a:spLocks noGrp="1"/>
          </p:cNvSpPr>
          <p:nvPr>
            <p:ph type="title"/>
          </p:nvPr>
        </p:nvSpPr>
        <p:spPr/>
        <p:txBody>
          <a:bodyPr>
            <a:noAutofit/>
          </a:bodyPr>
          <a:lstStyle/>
          <a:p>
            <a:pPr algn="ctr"/>
            <a:r>
              <a:rPr lang="en-US" sz="2800" dirty="0"/>
              <a:t>District (DSO) Listening Session Themes: </a:t>
            </a:r>
            <a:br>
              <a:rPr lang="en-US" sz="2800" dirty="0"/>
            </a:br>
            <a:r>
              <a:rPr lang="en-US" sz="2800" dirty="0"/>
              <a:t>Implications for College EMP (cont.)</a:t>
            </a:r>
          </a:p>
        </p:txBody>
      </p:sp>
      <p:sp>
        <p:nvSpPr>
          <p:cNvPr id="3" name="Content Placeholder 2">
            <a:extLst>
              <a:ext uri="{FF2B5EF4-FFF2-40B4-BE49-F238E27FC236}">
                <a16:creationId xmlns:a16="http://schemas.microsoft.com/office/drawing/2014/main" id="{505DFB86-7EE4-19AB-7958-3BB216818F6B}"/>
              </a:ext>
            </a:extLst>
          </p:cNvPr>
          <p:cNvSpPr>
            <a:spLocks noGrp="1"/>
          </p:cNvSpPr>
          <p:nvPr>
            <p:ph idx="1"/>
          </p:nvPr>
        </p:nvSpPr>
        <p:spPr/>
        <p:txBody>
          <a:bodyPr>
            <a:normAutofit/>
          </a:bodyPr>
          <a:lstStyle/>
          <a:p>
            <a:pPr marL="0" indent="0">
              <a:buNone/>
            </a:pPr>
            <a:r>
              <a:rPr lang="en-US" sz="2400" i="1" dirty="0"/>
              <a:t>Contract Education</a:t>
            </a:r>
          </a:p>
          <a:p>
            <a:r>
              <a:rPr lang="en-US" sz="2000" dirty="0"/>
              <a:t>Coordination between Contract Ed, College Programs, and Guided Pathways (benefits students, employers, and FTES goals)</a:t>
            </a:r>
          </a:p>
          <a:p>
            <a:r>
              <a:rPr lang="en-US" sz="2000" dirty="0"/>
              <a:t>Alignment of noncredit to credit programs of study</a:t>
            </a:r>
            <a:br>
              <a:rPr lang="en-US" sz="1800" dirty="0"/>
            </a:br>
            <a:endParaRPr lang="en-US" sz="1800" dirty="0"/>
          </a:p>
          <a:p>
            <a:pPr marL="0" indent="0">
              <a:buNone/>
            </a:pPr>
            <a:r>
              <a:rPr lang="en-US" sz="2400" i="1" dirty="0"/>
              <a:t>Instruction and Student Services</a:t>
            </a:r>
          </a:p>
          <a:p>
            <a:r>
              <a:rPr lang="en-US" sz="2000" dirty="0"/>
              <a:t>Ensure consistent processes, esp. for specialized populations</a:t>
            </a:r>
          </a:p>
          <a:p>
            <a:r>
              <a:rPr lang="en-US" sz="2000" dirty="0"/>
              <a:t>Consistent, streamlined student support services needed across colleges</a:t>
            </a:r>
          </a:p>
          <a:p>
            <a:r>
              <a:rPr lang="en-US" sz="2000" dirty="0"/>
              <a:t>Greater consistency needed between the two colleges to support student success, progression and completion</a:t>
            </a:r>
          </a:p>
          <a:p>
            <a:pPr lvl="1"/>
            <a:r>
              <a:rPr lang="en-US" sz="1800" dirty="0"/>
              <a:t>Curriculum </a:t>
            </a:r>
          </a:p>
          <a:p>
            <a:pPr lvl="1"/>
            <a:r>
              <a:rPr lang="en-US" sz="1800" dirty="0"/>
              <a:t>Course pre-requisites</a:t>
            </a:r>
          </a:p>
          <a:p>
            <a:pPr lvl="1"/>
            <a:r>
              <a:rPr lang="en-US" sz="1800" dirty="0"/>
              <a:t>Degree patterns</a:t>
            </a:r>
          </a:p>
        </p:txBody>
      </p:sp>
    </p:spTree>
    <p:extLst>
      <p:ext uri="{BB962C8B-B14F-4D97-AF65-F5344CB8AC3E}">
        <p14:creationId xmlns:p14="http://schemas.microsoft.com/office/powerpoint/2010/main" val="6151064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5708</TotalTime>
  <Words>7007</Words>
  <Application>Microsoft Macintosh PowerPoint</Application>
  <PresentationFormat>On-screen Show (4:3)</PresentationFormat>
  <Paragraphs>1064</Paragraphs>
  <Slides>103</Slides>
  <Notes>58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103</vt:i4>
      </vt:variant>
    </vt:vector>
  </HeadingPairs>
  <TitlesOfParts>
    <vt:vector size="108" baseType="lpstr">
      <vt:lpstr>Arial</vt:lpstr>
      <vt:lpstr>Calibri</vt:lpstr>
      <vt:lpstr>Calibri Light</vt:lpstr>
      <vt:lpstr>Courier New</vt:lpstr>
      <vt:lpstr>Office Theme</vt:lpstr>
      <vt:lpstr>Crafton Hills College Educational Master Plan</vt:lpstr>
      <vt:lpstr>Presentation Outline</vt:lpstr>
      <vt:lpstr>Guide for Participants</vt:lpstr>
      <vt:lpstr>Introduction</vt:lpstr>
      <vt:lpstr>SBCCD Integrated Planning Model</vt:lpstr>
      <vt:lpstr>SBCCD Strategic Plan Goals</vt:lpstr>
      <vt:lpstr>Overview</vt:lpstr>
      <vt:lpstr> Overview of the 8 College Profile Components </vt:lpstr>
      <vt:lpstr>Internal Scan</vt:lpstr>
      <vt:lpstr>Enrollment Trend</vt:lpstr>
      <vt:lpstr>Gender</vt:lpstr>
      <vt:lpstr>Age</vt:lpstr>
      <vt:lpstr>Race &amp; Ethnicity</vt:lpstr>
      <vt:lpstr>Unit Load</vt:lpstr>
      <vt:lpstr>Student Profiles and Success Metrics</vt:lpstr>
      <vt:lpstr>Student Profiles and Success Metrics</vt:lpstr>
      <vt:lpstr>Student Profiles &amp; Success Metrics</vt:lpstr>
      <vt:lpstr>Student Profiles &amp; Success Metrics (cont.)</vt:lpstr>
      <vt:lpstr>Student Profiles &amp; Success Metrics (cont.)</vt:lpstr>
      <vt:lpstr>Student Profiles &amp; Success Metrics (cont.)</vt:lpstr>
      <vt:lpstr>Student Profiles &amp; Success Metrics (cont.)</vt:lpstr>
      <vt:lpstr>Student Profiles and Success Metrics</vt:lpstr>
      <vt:lpstr>Student Success Metrics by Race/Ethnicity Student Type</vt:lpstr>
      <vt:lpstr>Student Success Metrics by Race/Ethnicity (cont.) Course Success Rate</vt:lpstr>
      <vt:lpstr>Student Success Metrics by Race/Ethnicity (cont.) Course Enrollments</vt:lpstr>
      <vt:lpstr>Student Success Metrics by Race/Ethnicity (cont.) Completed Transfer-Level Math and English</vt:lpstr>
      <vt:lpstr>Student Success Metrics by Race/Ethnicity (cont.) Earned 9+ Career Education Units</vt:lpstr>
      <vt:lpstr>Student Success Metrics by Race/Ethnicity (cont.) Persistence Fall to Spring</vt:lpstr>
      <vt:lpstr>Student Success Metrics by Race/Ethnicity (cont.) Percent of Students Who Attained the Vision for Success Goal Completion Definition or Transferred to a Four-Year</vt:lpstr>
      <vt:lpstr>  Student Success Metrics by Race/Ethnicity (cont.) Number of Students Who Attained the Vision for Success Goal Completion Definition or Transferred to a Four-Year </vt:lpstr>
      <vt:lpstr>  Student Success Metrics by Race/Ethnicity (cont.) Average No. of Units Accumulated by  All First Time Associate Degree Earners</vt:lpstr>
      <vt:lpstr>  Student Success Metrics by Race/Ethnicity (cont.) Average No. of Units Accumulated by All First Time Earners of Associate Degrees for Transfer </vt:lpstr>
      <vt:lpstr> Student Success Metrics by Race/Ethnicity (cont.) Percentage of non-transfer students who were unemployed and became employed after exiting college </vt:lpstr>
      <vt:lpstr> Student Success Metrics by Race/Ethnicity (cont.) Median Annual Earnings After Exiting the College </vt:lpstr>
      <vt:lpstr>College Survey Results</vt:lpstr>
      <vt:lpstr>Respondent Profile</vt:lpstr>
      <vt:lpstr>Taking More Classes</vt:lpstr>
      <vt:lpstr>CHC: Please indicate the degree to which you agree or disagree with each of the following statements:</vt:lpstr>
      <vt:lpstr>CHC: Please select which of the following supports would be beneficial to you as a supplement to your Math course(s): (Check all that apply.)</vt:lpstr>
      <vt:lpstr>CHC: Please select which of the following supports would be beneficial to you as a supplement to your English course(s): (Check all that apply.)</vt:lpstr>
      <vt:lpstr>CHC: How would you rate the following regarding online teaching? n=29</vt:lpstr>
      <vt:lpstr>Faculty &amp; Classified Staff </vt:lpstr>
      <vt:lpstr>Faculty &amp; Classified Staff </vt:lpstr>
      <vt:lpstr>Technology Needs – All Respondents</vt:lpstr>
      <vt:lpstr>Greatest Strengths of the College</vt:lpstr>
      <vt:lpstr>Greatest Strengths Related to Programs &amp; Services</vt:lpstr>
      <vt:lpstr>External Scan</vt:lpstr>
      <vt:lpstr>Service Area Population Growth</vt:lpstr>
      <vt:lpstr>County Age Profile</vt:lpstr>
      <vt:lpstr>County Race/Ethnicity Profile</vt:lpstr>
      <vt:lpstr>Maximum Educational Attainment</vt:lpstr>
      <vt:lpstr>Workforce Data &amp; Program Gap Analysis</vt:lpstr>
      <vt:lpstr>Recommendations CHC</vt:lpstr>
      <vt:lpstr>Program Gaps – Associate’s Degree CHC</vt:lpstr>
      <vt:lpstr>Programs to Consider for Addition CHC</vt:lpstr>
      <vt:lpstr>CTE Advisory Committee Employer Survey</vt:lpstr>
      <vt:lpstr>Respondents CHC</vt:lpstr>
      <vt:lpstr>Respondents Profile CHC</vt:lpstr>
      <vt:lpstr>Rate the following comments CHC</vt:lpstr>
      <vt:lpstr>Rate the following Comments CHC</vt:lpstr>
      <vt:lpstr>College Listening Session Themes</vt:lpstr>
      <vt:lpstr>Internal Listening Sessions CHC</vt:lpstr>
      <vt:lpstr>External Listening Sessions CHC</vt:lpstr>
      <vt:lpstr>Top Ten Listening Session Themes</vt:lpstr>
      <vt:lpstr>Top Ten Listening Session Themes (cont.)</vt:lpstr>
      <vt:lpstr>Regional Demographics and the Impact of the COVID Pandemic</vt:lpstr>
      <vt:lpstr>Student Access, Marketing, Outreach, and Recruitment</vt:lpstr>
      <vt:lpstr>Student Access, Marketing, Outreach, and Recruitment (cont.)</vt:lpstr>
      <vt:lpstr>Strategic Enrollment Planning and Management for Stabilization and Potential Growth</vt:lpstr>
      <vt:lpstr>Strategic Enrollment Planning and Management for Stabilization and Potential Growth (cont.)</vt:lpstr>
      <vt:lpstr>Academic and Support Services</vt:lpstr>
      <vt:lpstr>Academic and Support Services (cont.)</vt:lpstr>
      <vt:lpstr>Diversity, Equity, and Inclusion</vt:lpstr>
      <vt:lpstr>Diversity, Equity, and Inclusion (cont.)</vt:lpstr>
      <vt:lpstr>Guided Pathways, Program Design and Delivery</vt:lpstr>
      <vt:lpstr>Guided Pathways, Program Design &amp; Delivery (cont.)</vt:lpstr>
      <vt:lpstr>Guided Pathways, Program Design &amp; Delivery (cont.)</vt:lpstr>
      <vt:lpstr>Education, Business, Industry, and Governmental Partnerships </vt:lpstr>
      <vt:lpstr>Education, Business, Industry, and Governmental Partnerships (cont.)</vt:lpstr>
      <vt:lpstr>Education, Business, Industry, and Governmental Partnerships (cont.)</vt:lpstr>
      <vt:lpstr>Education, Business, Industry, and Governmental Partnerships (cont.)</vt:lpstr>
      <vt:lpstr>Education, Business, Industry, and Governmental Partnerships (cont.)</vt:lpstr>
      <vt:lpstr>Education, Business, Industry, and Governmental Partnerships (cont.)</vt:lpstr>
      <vt:lpstr>Planning, Evaluation, and Advancement</vt:lpstr>
      <vt:lpstr>Organizational Design and District / College Relations</vt:lpstr>
      <vt:lpstr>Organizational Design and District / College Relations (cont.)</vt:lpstr>
      <vt:lpstr>Organizational Design and District / College Relations (cont.)</vt:lpstr>
      <vt:lpstr>Organizational Design and District / College Relations (cont.)</vt:lpstr>
      <vt:lpstr>Organizational Design and District / College Relations (cont.)</vt:lpstr>
      <vt:lpstr>Professional Development</vt:lpstr>
      <vt:lpstr>District (DSO) Listening Session Themes</vt:lpstr>
      <vt:lpstr>District (DSO) Listening Session Themes:  Implications for College EMP</vt:lpstr>
      <vt:lpstr>District (DSO) Listening Session Themes:  Implications for College EMP (cont.)</vt:lpstr>
      <vt:lpstr>District (DSO) Listening Session Themes:  Implications for College EMP (cont.)</vt:lpstr>
      <vt:lpstr>District (DSO) Listening Session Themes:  Implications for College EMP (cont.)</vt:lpstr>
      <vt:lpstr>District (DSO) Listening Session Themes:  Implications for College EMP (cont.)</vt:lpstr>
      <vt:lpstr>District (DSO) Listening Session Themes:  Implications for College EMP (cont.)</vt:lpstr>
      <vt:lpstr>District (DSO) Listening Session Themes:  Implications for College EMP (cont.)</vt:lpstr>
      <vt:lpstr>District (DSO) Listening Session Themes:  Implications for College EMP (cont.)</vt:lpstr>
      <vt:lpstr>District (DSO) Listening Session Themes:  Implications for College EMP (cont.)</vt:lpstr>
      <vt:lpstr>Next Steps</vt:lpstr>
      <vt:lpstr>Next Steps</vt:lpstr>
      <vt:lpstr>Q &amp; A and Quick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Rosenberg</dc:creator>
  <cp:lastModifiedBy>Nicki Harrington</cp:lastModifiedBy>
  <cp:revision>91</cp:revision>
  <dcterms:created xsi:type="dcterms:W3CDTF">2022-03-14T03:29:45Z</dcterms:created>
  <dcterms:modified xsi:type="dcterms:W3CDTF">2022-09-08T18:19:43Z</dcterms:modified>
</cp:coreProperties>
</file>