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57" r:id="rId6"/>
    <p:sldId id="267" r:id="rId7"/>
    <p:sldId id="269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58" r:id="rId16"/>
    <p:sldId id="263" r:id="rId17"/>
    <p:sldId id="264" r:id="rId18"/>
    <p:sldId id="259" r:id="rId19"/>
    <p:sldId id="265" r:id="rId20"/>
    <p:sldId id="260" r:id="rId21"/>
    <p:sldId id="26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4854" autoAdjust="0"/>
  </p:normalViewPr>
  <p:slideViewPr>
    <p:cSldViewPr snapToGrid="0">
      <p:cViewPr varScale="1">
        <p:scale>
          <a:sx n="64" d="100"/>
          <a:sy n="64" d="100"/>
        </p:scale>
        <p:origin x="122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4B77F-B68F-474E-9717-ABAA618AE38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14D07-A949-47CB-BDC9-1530A6A0E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4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14D07-A949-47CB-BDC9-1530A6A0E2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1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Page 58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14D07-A949-47CB-BDC9-1530A6A0E21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3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Pg. 69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14D07-A949-47CB-BDC9-1530A6A0E21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45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students go on to get BA degree. Pg. 81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14D07-A949-47CB-BDC9-1530A6A0E21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8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1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2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9334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58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2313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68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6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5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4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0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8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8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2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7FC28-14B3-440C-B787-B3C8D335072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34D1DE-FC6A-447A-80DD-C3781C50D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3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Environmental Scan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Educational Master Plan Committee</a:t>
            </a:r>
          </a:p>
          <a:p>
            <a:r>
              <a:rPr lang="en-US" dirty="0"/>
              <a:t>October 2021</a:t>
            </a:r>
          </a:p>
        </p:txBody>
      </p:sp>
    </p:spTree>
    <p:extLst>
      <p:ext uri="{BB962C8B-B14F-4D97-AF65-F5344CB8AC3E}">
        <p14:creationId xmlns:p14="http://schemas.microsoft.com/office/powerpoint/2010/main" val="1923583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E446B-6C69-440C-B79E-86F150B49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272" y="178676"/>
            <a:ext cx="8596668" cy="1320800"/>
          </a:xfrm>
        </p:spPr>
        <p:txBody>
          <a:bodyPr/>
          <a:lstStyle/>
          <a:p>
            <a:r>
              <a:rPr lang="en-US" dirty="0"/>
              <a:t>Highest Educational Attainment in SBCCD Service Region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C4C821-F2CD-4A46-AACA-D4F98D41C6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272" y="1670659"/>
            <a:ext cx="9058560" cy="5334486"/>
          </a:xfrm>
        </p:spPr>
      </p:pic>
    </p:spTree>
    <p:extLst>
      <p:ext uri="{BB962C8B-B14F-4D97-AF65-F5344CB8AC3E}">
        <p14:creationId xmlns:p14="http://schemas.microsoft.com/office/powerpoint/2010/main" val="2146228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99A88-0D93-41EE-BE11-DB396D905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93" y="155575"/>
            <a:ext cx="8596668" cy="1320800"/>
          </a:xfrm>
        </p:spPr>
        <p:txBody>
          <a:bodyPr/>
          <a:lstStyle/>
          <a:p>
            <a:r>
              <a:rPr lang="en-US" dirty="0"/>
              <a:t>Top 10 Occupations Needed for the Kaiser Facility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E931CAA-930A-4DB7-99F1-AF5E309ED0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294" y="1476375"/>
            <a:ext cx="10145104" cy="4745749"/>
          </a:xfrm>
        </p:spPr>
      </p:pic>
    </p:spTree>
    <p:extLst>
      <p:ext uri="{BB962C8B-B14F-4D97-AF65-F5344CB8AC3E}">
        <p14:creationId xmlns:p14="http://schemas.microsoft.com/office/powerpoint/2010/main" val="2746100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Business Administration, Child Care Provider, and Retail Management all have a gap or surplus larger than 500 between annual job openings and regional completions indicating an area for consideration for </a:t>
            </a:r>
            <a:r>
              <a:rPr lang="en-US" sz="2200" dirty="0">
                <a:solidFill>
                  <a:srgbClr val="FF0000"/>
                </a:solidFill>
              </a:rPr>
              <a:t>Certificate</a:t>
            </a:r>
            <a:r>
              <a:rPr lang="en-US" sz="2200" dirty="0"/>
              <a:t> program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147" y="2160589"/>
            <a:ext cx="10824909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292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05A2-A274-4936-81FB-282331910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7066"/>
            <a:ext cx="8596668" cy="1320800"/>
          </a:xfrm>
        </p:spPr>
        <p:txBody>
          <a:bodyPr/>
          <a:lstStyle/>
          <a:p>
            <a:r>
              <a:rPr lang="en-US" dirty="0"/>
              <a:t>Occupation Spotlight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sz="36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 Administration &amp; Management, General 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B1076E-2120-4BE0-8576-CB6060E71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267272"/>
              </p:ext>
            </p:extLst>
          </p:nvPr>
        </p:nvGraphicFramePr>
        <p:xfrm>
          <a:off x="519677" y="1395929"/>
          <a:ext cx="10190363" cy="529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2545">
                  <a:extLst>
                    <a:ext uri="{9D8B030D-6E8A-4147-A177-3AD203B41FA5}">
                      <a16:colId xmlns:a16="http://schemas.microsoft.com/office/drawing/2014/main" val="2590982201"/>
                    </a:ext>
                  </a:extLst>
                </a:gridCol>
                <a:gridCol w="4002545">
                  <a:extLst>
                    <a:ext uri="{9D8B030D-6E8A-4147-A177-3AD203B41FA5}">
                      <a16:colId xmlns:a16="http://schemas.microsoft.com/office/drawing/2014/main" val="3134343570"/>
                    </a:ext>
                  </a:extLst>
                </a:gridCol>
                <a:gridCol w="2185273">
                  <a:extLst>
                    <a:ext uri="{9D8B030D-6E8A-4147-A177-3AD203B41FA5}">
                      <a16:colId xmlns:a16="http://schemas.microsoft.com/office/drawing/2014/main" val="682382413"/>
                    </a:ext>
                  </a:extLst>
                </a:gridCol>
              </a:tblGrid>
              <a:tr h="77288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Business Administration &amp; Management, General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Median Wage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(SB/Riverside)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261591"/>
                  </a:ext>
                </a:extLst>
              </a:tr>
              <a:tr h="6921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effectLst/>
                          <a:latin typeface="Calibri" panose="020F0502020204030204" pitchFamily="34" charset="0"/>
                        </a:rPr>
                        <a:t>Administrative Services Managers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effectLst/>
                          <a:latin typeface="Calibri" panose="020F0502020204030204" pitchFamily="34" charset="0"/>
                        </a:rPr>
                        <a:t>$47.16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13036123"/>
                  </a:ext>
                </a:extLst>
              </a:tr>
              <a:tr h="52286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Cost Estimators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$31.48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80992699"/>
                  </a:ext>
                </a:extLst>
              </a:tr>
              <a:tr h="6921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General and Operations Managers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$47.76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530499892"/>
                  </a:ext>
                </a:extLst>
              </a:tr>
              <a:tr h="6921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Industrial Production Managers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$48.06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301669367"/>
                  </a:ext>
                </a:extLst>
              </a:tr>
              <a:tr h="52286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effectLst/>
                          <a:latin typeface="Calibri" panose="020F0502020204030204" pitchFamily="34" charset="0"/>
                        </a:rPr>
                        <a:t>Management Analysts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effectLst/>
                          <a:latin typeface="Calibri" panose="020F0502020204030204" pitchFamily="34" charset="0"/>
                        </a:rPr>
                        <a:t>$37.28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708466985"/>
                  </a:ext>
                </a:extLst>
              </a:tr>
              <a:tr h="6921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Managers, All Other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On-The-Job Training, No College Required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Not Available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283752377"/>
                  </a:ext>
                </a:extLst>
              </a:tr>
              <a:tr h="52286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Sales Managers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$47.18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170809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983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05A2-A274-4936-81FB-282331910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466666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Occupation Spotlight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sz="3600" dirty="0">
                <a:solidFill>
                  <a:schemeClr val="tx1"/>
                </a:solidFill>
              </a:rPr>
              <a:t>Child Care Provider/Assistant</a:t>
            </a:r>
            <a:br>
              <a:rPr lang="en-US" sz="3600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B1076E-2120-4BE0-8576-CB6060E71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157618"/>
              </p:ext>
            </p:extLst>
          </p:nvPr>
        </p:nvGraphicFramePr>
        <p:xfrm>
          <a:off x="562248" y="1930400"/>
          <a:ext cx="10242387" cy="3033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4129">
                  <a:extLst>
                    <a:ext uri="{9D8B030D-6E8A-4147-A177-3AD203B41FA5}">
                      <a16:colId xmlns:a16="http://schemas.microsoft.com/office/drawing/2014/main" val="2590982201"/>
                    </a:ext>
                  </a:extLst>
                </a:gridCol>
                <a:gridCol w="3414129">
                  <a:extLst>
                    <a:ext uri="{9D8B030D-6E8A-4147-A177-3AD203B41FA5}">
                      <a16:colId xmlns:a16="http://schemas.microsoft.com/office/drawing/2014/main" val="3996783312"/>
                    </a:ext>
                  </a:extLst>
                </a:gridCol>
                <a:gridCol w="3414129">
                  <a:extLst>
                    <a:ext uri="{9D8B030D-6E8A-4147-A177-3AD203B41FA5}">
                      <a16:colId xmlns:a16="http://schemas.microsoft.com/office/drawing/2014/main" val="1237167327"/>
                    </a:ext>
                  </a:extLst>
                </a:gridCol>
              </a:tblGrid>
              <a:tr h="556746">
                <a:tc>
                  <a:txBody>
                    <a:bodyPr/>
                    <a:lstStyle/>
                    <a:p>
                      <a:r>
                        <a:rPr lang="en-US" sz="2400" dirty="0"/>
                        <a:t>Child Care Provider/Assistant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Educational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Median Wage (SB/Riverside)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261591"/>
                  </a:ext>
                </a:extLst>
              </a:tr>
              <a:tr h="5567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Childcare Workers</a:t>
                      </a:r>
                    </a:p>
                  </a:txBody>
                  <a:tcPr marL="5443" marR="5443" marT="5443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On-The-Job Training, No College Required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$14.56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13036123"/>
                  </a:ext>
                </a:extLst>
              </a:tr>
              <a:tr h="5567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Preschool Teachers, Except Special Education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Associate's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$21.72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80992699"/>
                  </a:ext>
                </a:extLst>
              </a:tr>
              <a:tr h="5567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Special Education Teachers, Preschool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Associate's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$21.72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530499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27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Business Administration and Child Care Provider have a gap or surplus larger than 500 between annual job openings and regional completions indicating an area for consideration for </a:t>
            </a:r>
            <a:r>
              <a:rPr lang="en-US" sz="2200" dirty="0">
                <a:solidFill>
                  <a:srgbClr val="FF0000"/>
                </a:solidFill>
              </a:rPr>
              <a:t>Degree</a:t>
            </a:r>
            <a:r>
              <a:rPr lang="en-US" sz="2200" dirty="0"/>
              <a:t> program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3" y="2160589"/>
            <a:ext cx="9286063" cy="469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505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05A2-A274-4936-81FB-282331910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80" y="21020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Occupation Spotlight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sz="36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Art/Art Studies, General 	</a:t>
            </a:r>
            <a:br>
              <a:rPr lang="en-US" sz="36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B1076E-2120-4BE0-8576-CB6060E71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546023"/>
              </p:ext>
            </p:extLst>
          </p:nvPr>
        </p:nvGraphicFramePr>
        <p:xfrm>
          <a:off x="593780" y="1603388"/>
          <a:ext cx="10589226" cy="524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742">
                  <a:extLst>
                    <a:ext uri="{9D8B030D-6E8A-4147-A177-3AD203B41FA5}">
                      <a16:colId xmlns:a16="http://schemas.microsoft.com/office/drawing/2014/main" val="2590982201"/>
                    </a:ext>
                  </a:extLst>
                </a:gridCol>
                <a:gridCol w="3529742">
                  <a:extLst>
                    <a:ext uri="{9D8B030D-6E8A-4147-A177-3AD203B41FA5}">
                      <a16:colId xmlns:a16="http://schemas.microsoft.com/office/drawing/2014/main" val="590576684"/>
                    </a:ext>
                  </a:extLst>
                </a:gridCol>
                <a:gridCol w="3529742">
                  <a:extLst>
                    <a:ext uri="{9D8B030D-6E8A-4147-A177-3AD203B41FA5}">
                      <a16:colId xmlns:a16="http://schemas.microsoft.com/office/drawing/2014/main" val="3106515419"/>
                    </a:ext>
                  </a:extLst>
                </a:gridCol>
              </a:tblGrid>
              <a:tr h="758860"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Art/Art Studies, General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Median Wage (SB/Riverside)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261591"/>
                  </a:ext>
                </a:extLst>
              </a:tr>
              <a:tr h="7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Art, Drama, and Music Teachers, Postsecondary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$45.75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13036123"/>
                  </a:ext>
                </a:extLst>
              </a:tr>
              <a:tr h="679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Craft Artists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On-The-Job Training, No College Required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$22.86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80992699"/>
                  </a:ext>
                </a:extLst>
              </a:tr>
              <a:tr h="10168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Fine Artists, Including Painters, Sculptors, and Illustrators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On-The-Job Training, No College Required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$33.68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530499892"/>
                  </a:ext>
                </a:extLst>
              </a:tr>
              <a:tr h="679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Photographers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On-The-Job Training, No College Required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$20.69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301669367"/>
                  </a:ext>
                </a:extLst>
              </a:tr>
              <a:tr h="10168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Secondary School Teachers, Except Special and Career/Technical Education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$43.86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708466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94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Business Administration, Art, and Child Care Provider have a gap or surplus larger than 500 between annual job openings and regional completions indicating an area for consideration for </a:t>
            </a:r>
            <a:r>
              <a:rPr lang="en-US" sz="2200" dirty="0">
                <a:solidFill>
                  <a:srgbClr val="FF0000"/>
                </a:solidFill>
              </a:rPr>
              <a:t>Transfer Degree</a:t>
            </a:r>
            <a:r>
              <a:rPr lang="en-US" sz="2200" dirty="0"/>
              <a:t> program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2125004"/>
            <a:ext cx="9191061" cy="473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7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05A2-A274-4936-81FB-282331910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Occupation Spotlight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sz="36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English Language and Literature, General	</a:t>
            </a:r>
            <a:br>
              <a:rPr lang="en-US" sz="36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B1076E-2120-4BE0-8576-CB6060E71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161214"/>
              </p:ext>
            </p:extLst>
          </p:nvPr>
        </p:nvGraphicFramePr>
        <p:xfrm>
          <a:off x="677863" y="2160588"/>
          <a:ext cx="10189833" cy="4197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6611">
                  <a:extLst>
                    <a:ext uri="{9D8B030D-6E8A-4147-A177-3AD203B41FA5}">
                      <a16:colId xmlns:a16="http://schemas.microsoft.com/office/drawing/2014/main" val="2590982201"/>
                    </a:ext>
                  </a:extLst>
                </a:gridCol>
                <a:gridCol w="3396611">
                  <a:extLst>
                    <a:ext uri="{9D8B030D-6E8A-4147-A177-3AD203B41FA5}">
                      <a16:colId xmlns:a16="http://schemas.microsoft.com/office/drawing/2014/main" val="377131313"/>
                    </a:ext>
                  </a:extLst>
                </a:gridCol>
                <a:gridCol w="3396611">
                  <a:extLst>
                    <a:ext uri="{9D8B030D-6E8A-4147-A177-3AD203B41FA5}">
                      <a16:colId xmlns:a16="http://schemas.microsoft.com/office/drawing/2014/main" val="184086538"/>
                    </a:ext>
                  </a:extLst>
                </a:gridCol>
              </a:tblGrid>
              <a:tr h="606553"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English Language and Literature, General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Median Wage (SB/Riverside)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261591"/>
                  </a:ext>
                </a:extLst>
              </a:tr>
              <a:tr h="8028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English Language and Literature Teachers, Postsecondary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$48.35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13036123"/>
                  </a:ext>
                </a:extLst>
              </a:tr>
              <a:tr h="606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Secondary School Teachers, Except Special and Career/Technical Education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$43.86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80992699"/>
                  </a:ext>
                </a:extLst>
              </a:tr>
              <a:tr h="8028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Writers and Authors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Bachelor’s or higher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Calibri" panose="020F0502020204030204" pitchFamily="34" charset="0"/>
                        </a:rPr>
                        <a:t>$32.62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530499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14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SBCCD Service Region examined in the environmental scan includes Riverside and San Bernardino Counties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Uses the region’s average annual projected job openings between 2020 and 2030 as a measurement of labor market demand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Analyzed how well Crafton’s program offerings satisfy regional workforce demand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Offers recommendations for new program development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6620" y="3835730"/>
            <a:ext cx="4018502" cy="261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429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3B1CA-2775-4DD1-8D69-25F06C459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286"/>
          </a:xfrm>
        </p:spPr>
        <p:txBody>
          <a:bodyPr/>
          <a:lstStyle/>
          <a:p>
            <a:r>
              <a:rPr lang="en-US" dirty="0"/>
              <a:t>Overview of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A6EDA-49E6-4901-B060-9CC56172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>
                <a:latin typeface="Arial"/>
                <a:cs typeface="Arial"/>
              </a:rPr>
              <a:t>Job growth of the Inland Empire has outpaced that of the rest of the state, and even more so, in comparison with the rest of the nation.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SBCCD-area jobs are increasing from 1.4m (2010) to 1.8m (2020) to 2.0m (2030)</a:t>
            </a:r>
          </a:p>
          <a:p>
            <a:r>
              <a:rPr lang="en-US" sz="2200" dirty="0">
                <a:latin typeface="Arial"/>
                <a:cs typeface="Arial"/>
              </a:rPr>
              <a:t>SBCCD's service area has a higher concentration of most industries than the national average and are expected to remain above the national average in concentration over the next 10 years.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Local Govt (K-12 teachers, teaching assistants)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Specialty Trade Contractors (carpenters, construction workers)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Social Assistance (childcare workers)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Warehousing and Storage (laborer &amp; freight, stock, and material mover)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Truck Transportation (bus and truck mechanics/diesel engine specialist)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64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3B1CA-2775-4DD1-8D69-25F06C459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286"/>
          </a:xfrm>
        </p:spPr>
        <p:txBody>
          <a:bodyPr/>
          <a:lstStyle/>
          <a:p>
            <a:r>
              <a:rPr lang="en-US" dirty="0"/>
              <a:t>Overview of Findings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A6EDA-49E6-4901-B060-9CC56172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largest group of unemployed individuals in our region is those with "no previous work experience," 3% higher than the California average and 11% higher than the national average.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If you don't have work experience, it is harder to find a job here than in other places.  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/>
                <a:cs typeface="Arial"/>
              </a:rPr>
              <a:t>359,280 individuals commute into the region for work (next slide for occupation information)</a:t>
            </a:r>
          </a:p>
          <a:p>
            <a:r>
              <a:rPr lang="en-US" sz="2200" dirty="0">
                <a:latin typeface="Arial"/>
                <a:cs typeface="Arial"/>
              </a:rPr>
              <a:t>640,330 commute out of region for work</a:t>
            </a:r>
            <a:endParaRPr lang="en-US" sz="2000" dirty="0">
              <a:latin typeface="Arial"/>
              <a:cs typeface="Arial"/>
            </a:endParaRPr>
          </a:p>
          <a:p>
            <a:pPr lvl="1"/>
            <a:r>
              <a:rPr lang="en-US" sz="2000" dirty="0">
                <a:latin typeface="Arial"/>
                <a:cs typeface="Arial"/>
              </a:rPr>
              <a:t>Business Operations Specialists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Home Health and Personal Care Aides, Nursing Assistance</a:t>
            </a:r>
          </a:p>
          <a:p>
            <a:pPr lvl="1"/>
            <a:r>
              <a:rPr lang="en-US" sz="2000" dirty="0">
                <a:latin typeface="Arial"/>
                <a:cs typeface="Arial"/>
              </a:rPr>
              <a:t>Computer Occupations</a:t>
            </a:r>
          </a:p>
          <a:p>
            <a:pPr marL="457200" lvl="1" indent="0">
              <a:buNone/>
            </a:pPr>
            <a:endParaRPr lang="en-US" sz="1800" dirty="0">
              <a:latin typeface="Arial"/>
              <a:cs typeface="Arial"/>
            </a:endParaRPr>
          </a:p>
          <a:p>
            <a:pPr marL="57150" indent="0">
              <a:buNone/>
            </a:pPr>
            <a:endParaRPr lang="en-US" sz="2200" dirty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46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47FC-A035-4F4F-9C3A-D3A76549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Findings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28A9E-377F-4970-B6B7-184752A92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3657"/>
            <a:ext cx="8596668" cy="4357705"/>
          </a:xfrm>
        </p:spPr>
        <p:txBody>
          <a:bodyPr/>
          <a:lstStyle/>
          <a:p>
            <a:r>
              <a:rPr lang="en-US" sz="2200" dirty="0">
                <a:latin typeface="Arial"/>
                <a:cs typeface="Arial"/>
              </a:rPr>
              <a:t>93% of commuters into the region are employed as material moving workers.  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8D27E94-0334-47D3-A744-E5AACA3A77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344277"/>
              </p:ext>
            </p:extLst>
          </p:nvPr>
        </p:nvGraphicFramePr>
        <p:xfrm>
          <a:off x="677333" y="2555403"/>
          <a:ext cx="10936597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32">
                  <a:extLst>
                    <a:ext uri="{9D8B030D-6E8A-4147-A177-3AD203B41FA5}">
                      <a16:colId xmlns:a16="http://schemas.microsoft.com/office/drawing/2014/main" val="2928586456"/>
                    </a:ext>
                  </a:extLst>
                </a:gridCol>
                <a:gridCol w="4249238">
                  <a:extLst>
                    <a:ext uri="{9D8B030D-6E8A-4147-A177-3AD203B41FA5}">
                      <a16:colId xmlns:a16="http://schemas.microsoft.com/office/drawing/2014/main" val="116323441"/>
                    </a:ext>
                  </a:extLst>
                </a:gridCol>
                <a:gridCol w="3041827">
                  <a:extLst>
                    <a:ext uri="{9D8B030D-6E8A-4147-A177-3AD203B41FA5}">
                      <a16:colId xmlns:a16="http://schemas.microsoft.com/office/drawing/2014/main" val="3952112278"/>
                    </a:ext>
                  </a:extLst>
                </a:gridCol>
              </a:tblGrid>
              <a:tr h="596452">
                <a:tc>
                  <a:txBody>
                    <a:bodyPr/>
                    <a:lstStyle/>
                    <a:p>
                      <a:r>
                        <a:rPr lang="en-US" sz="2000" dirty="0"/>
                        <a:t>Material Moving Worker Occupations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Educational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Median Wage (SB/Riverside)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400103"/>
                  </a:ext>
                </a:extLst>
              </a:tr>
              <a:tr h="660299">
                <a:tc>
                  <a:txBody>
                    <a:bodyPr/>
                    <a:lstStyle/>
                    <a:p>
                      <a:r>
                        <a:rPr lang="en-US" sz="2000" dirty="0"/>
                        <a:t>Laborers and Freight, Stock, and Materials Movers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On-The-Job Training, No College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$15.51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282878"/>
                  </a:ext>
                </a:extLst>
              </a:tr>
              <a:tr h="660299">
                <a:tc>
                  <a:txBody>
                    <a:bodyPr/>
                    <a:lstStyle/>
                    <a:p>
                      <a:r>
                        <a:rPr lang="en-US" sz="2000" dirty="0"/>
                        <a:t>Conveyor Operators and Tenders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On-The-Job Training, No College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$30.92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386248"/>
                  </a:ext>
                </a:extLst>
              </a:tr>
              <a:tr h="660299">
                <a:tc>
                  <a:txBody>
                    <a:bodyPr/>
                    <a:lstStyle/>
                    <a:p>
                      <a:r>
                        <a:rPr lang="en-US" sz="2000" dirty="0"/>
                        <a:t>Tank Car, Truck, and Ship Loader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On-The-Job Training, No College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$15.51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434255"/>
                  </a:ext>
                </a:extLst>
              </a:tr>
              <a:tr h="660299">
                <a:tc>
                  <a:txBody>
                    <a:bodyPr/>
                    <a:lstStyle/>
                    <a:p>
                      <a:r>
                        <a:rPr lang="en-US" sz="2000" dirty="0"/>
                        <a:t>Industrial Truck and Tractor 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On-The-Job Training, No College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$15.26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805284"/>
                  </a:ext>
                </a:extLst>
              </a:tr>
              <a:tr h="660299">
                <a:tc>
                  <a:txBody>
                    <a:bodyPr/>
                    <a:lstStyle/>
                    <a:p>
                      <a:r>
                        <a:rPr lang="en-US" sz="2000" dirty="0"/>
                        <a:t>Machine Feeders and </a:t>
                      </a:r>
                      <a:r>
                        <a:rPr lang="en-US" sz="2000" dirty="0" err="1"/>
                        <a:t>Offbearers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On-The-Job Training, No College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$16.85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510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67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3B1CA-2775-4DD1-8D69-25F06C459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286"/>
          </a:xfrm>
        </p:spPr>
        <p:txBody>
          <a:bodyPr/>
          <a:lstStyle/>
          <a:p>
            <a:r>
              <a:rPr lang="en-US" dirty="0"/>
              <a:t>Overview of Findings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A6EDA-49E6-4901-B060-9CC56172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SBCCD region has a projected population growth rate of nearly double the projected State rate and about 65% higher than the national rate.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Hispanics are the demographic group with the lowest level of educational level achieved.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our region, 48% of adults have a high school diploma (27%) or did not finish high school (21%).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This is above state (39%) &amp; national (41%) averages. 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Hispanic, American Indian, Alaskan Native have the lowest levels of educational attainment.</a:t>
            </a:r>
          </a:p>
          <a:p>
            <a:pPr marL="457200" lvl="1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0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7090-1AA1-427A-A8DB-271CCABC9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6028"/>
          </a:xfrm>
        </p:spPr>
        <p:txBody>
          <a:bodyPr>
            <a:normAutofit fontScale="90000"/>
          </a:bodyPr>
          <a:lstStyle/>
          <a:p>
            <a:r>
              <a:rPr lang="en-US" dirty="0"/>
              <a:t>Population Change in the SBCCD Service Region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1DDC74-778B-454B-8BBB-3326D1805E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9374" y="1772416"/>
            <a:ext cx="9913479" cy="4475984"/>
          </a:xfrm>
        </p:spPr>
      </p:pic>
    </p:spTree>
    <p:extLst>
      <p:ext uri="{BB962C8B-B14F-4D97-AF65-F5344CB8AC3E}">
        <p14:creationId xmlns:p14="http://schemas.microsoft.com/office/powerpoint/2010/main" val="173442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77CA4-DA38-46E0-9A81-AB3759925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36" y="357352"/>
            <a:ext cx="10383688" cy="693683"/>
          </a:xfrm>
        </p:spPr>
        <p:txBody>
          <a:bodyPr>
            <a:normAutofit fontScale="90000"/>
          </a:bodyPr>
          <a:lstStyle/>
          <a:p>
            <a:r>
              <a:rPr lang="en-US" dirty="0"/>
              <a:t>Annual Percent Population Change in SBCCD Service Region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648B62-0515-46E5-88DD-07A737DE57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4422" y="1548382"/>
            <a:ext cx="9700516" cy="5309618"/>
          </a:xfrm>
        </p:spPr>
      </p:pic>
    </p:spTree>
    <p:extLst>
      <p:ext uri="{BB962C8B-B14F-4D97-AF65-F5344CB8AC3E}">
        <p14:creationId xmlns:p14="http://schemas.microsoft.com/office/powerpoint/2010/main" val="875566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A62AB-0AC0-4F3D-808A-74F8760E4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Ethnicity in SBCCD Region and CHC Student Population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A57200-7EE1-4433-9F4B-64147AAA6A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166" y="2486819"/>
            <a:ext cx="7015701" cy="322897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F6C182-B859-4145-B839-1F0F3E15C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6999" y="2486819"/>
            <a:ext cx="4717667" cy="352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561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1B16FC53CA954E884C64D722BEA1C2" ma:contentTypeVersion="13" ma:contentTypeDescription="Create a new document." ma:contentTypeScope="" ma:versionID="03b9191634422dd0b97f66b1e654e9df">
  <xsd:schema xmlns:xsd="http://www.w3.org/2001/XMLSchema" xmlns:xs="http://www.w3.org/2001/XMLSchema" xmlns:p="http://schemas.microsoft.com/office/2006/metadata/properties" xmlns:ns3="d28acc13-4159-4e72-bf4b-4bebb0566522" xmlns:ns4="3a0928ec-7012-459f-a89c-324affa7fe80" targetNamespace="http://schemas.microsoft.com/office/2006/metadata/properties" ma:root="true" ma:fieldsID="ca33e89ab657d4cc1b20579e0a9cbfd1" ns3:_="" ns4:_="">
    <xsd:import namespace="d28acc13-4159-4e72-bf4b-4bebb0566522"/>
    <xsd:import namespace="3a0928ec-7012-459f-a89c-324affa7fe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acc13-4159-4e72-bf4b-4bebb05665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928ec-7012-459f-a89c-324affa7fe8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41F5E3-2868-489E-9FE3-E4F506F353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8acc13-4159-4e72-bf4b-4bebb0566522"/>
    <ds:schemaRef ds:uri="3a0928ec-7012-459f-a89c-324affa7fe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9B85E8-961C-4B9E-B875-6EEFE15106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59EBB9-A674-41FA-8568-BB4A668D9534}">
  <ds:schemaRefs>
    <ds:schemaRef ds:uri="http://purl.org/dc/dcmitype/"/>
    <ds:schemaRef ds:uri="d28acc13-4159-4e72-bf4b-4bebb0566522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3a0928ec-7012-459f-a89c-324affa7fe80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1850</TotalTime>
  <Words>942</Words>
  <Application>Microsoft Office PowerPoint</Application>
  <PresentationFormat>Widescreen</PresentationFormat>
  <Paragraphs>144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Facet</vt:lpstr>
      <vt:lpstr>Environmental Scan Overview</vt:lpstr>
      <vt:lpstr>Introduction</vt:lpstr>
      <vt:lpstr>Overview of Findings</vt:lpstr>
      <vt:lpstr>Overview of Findings (Cont’d)</vt:lpstr>
      <vt:lpstr>Overview of Findings (Cont’d)</vt:lpstr>
      <vt:lpstr>Overview of Findings (Cont’d)</vt:lpstr>
      <vt:lpstr>Population Change in the SBCCD Service Region</vt:lpstr>
      <vt:lpstr>Annual Percent Population Change in SBCCD Service Region</vt:lpstr>
      <vt:lpstr>Ethnicity in SBCCD Region and CHC Student Population</vt:lpstr>
      <vt:lpstr>Highest Educational Attainment in SBCCD Service Region</vt:lpstr>
      <vt:lpstr>Top 10 Occupations Needed for the Kaiser Facility</vt:lpstr>
      <vt:lpstr>Business Administration, Child Care Provider, and Retail Management all have a gap or surplus larger than 500 between annual job openings and regional completions indicating an area for consideration for Certificate program development</vt:lpstr>
      <vt:lpstr>Occupation Spotlight: Business Administration &amp; Management, General  </vt:lpstr>
      <vt:lpstr>Occupation Spotlight: Child Care Provider/Assistant </vt:lpstr>
      <vt:lpstr>Business Administration and Child Care Provider have a gap or surplus larger than 500 between annual job openings and regional completions indicating an area for consideration for Degree program development</vt:lpstr>
      <vt:lpstr>Occupation Spotlight: Art/Art Studies, General   </vt:lpstr>
      <vt:lpstr>Business Administration, Art, and Child Care Provider have a gap or surplus larger than 500 between annual job openings and regional completions indicating an area for consideration for Transfer Degree program development</vt:lpstr>
      <vt:lpstr>Occupation Spotlight: English Language and Literature, General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2021 Environmental Scan Update</dc:title>
  <dc:creator>Wurtz, Keith A.</dc:creator>
  <cp:lastModifiedBy>Giovanni Sosa</cp:lastModifiedBy>
  <cp:revision>35</cp:revision>
  <dcterms:created xsi:type="dcterms:W3CDTF">2021-10-01T22:25:28Z</dcterms:created>
  <dcterms:modified xsi:type="dcterms:W3CDTF">2021-10-26T22:37:14Z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0x010100641B16FC53CA954E884C64D722BEA1C2</vt:lpwstr>
  </property>
</Properties>
</file>