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1" r:id="rId6"/>
    <p:sldId id="260"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692476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4382533-4B7A-4B1C-92CF-F42A48CCB6A7}"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31555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2845661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05638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2339138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3907611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2506496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3586420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496247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2268434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40041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4382533-4B7A-4B1C-92CF-F42A48CCB6A7}"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24520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4382533-4B7A-4B1C-92CF-F42A48CCB6A7}" type="datetimeFigureOut">
              <a:rPr lang="en-US" smtClean="0"/>
              <a:t>2/15/2018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2251346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58206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26909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64382533-4B7A-4B1C-92CF-F42A48CCB6A7}" type="datetimeFigureOut">
              <a:rPr lang="en-US" smtClean="0"/>
              <a:t>2/15/2018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185301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4382533-4B7A-4B1C-92CF-F42A48CCB6A7}"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52C8C2-D4D3-4207-A892-D0B8A68468E6}" type="slidenum">
              <a:rPr lang="en-US" smtClean="0"/>
              <a:t>‹#›</a:t>
            </a:fld>
            <a:endParaRPr lang="en-US"/>
          </a:p>
        </p:txBody>
      </p:sp>
    </p:spTree>
    <p:extLst>
      <p:ext uri="{BB962C8B-B14F-4D97-AF65-F5344CB8AC3E}">
        <p14:creationId xmlns:p14="http://schemas.microsoft.com/office/powerpoint/2010/main" val="2564805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4382533-4B7A-4B1C-92CF-F42A48CCB6A7}" type="datetimeFigureOut">
              <a:rPr lang="en-US" smtClean="0"/>
              <a:t>2/15/2018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D52C8C2-D4D3-4207-A892-D0B8A68468E6}" type="slidenum">
              <a:rPr lang="en-US" smtClean="0"/>
              <a:t>‹#›</a:t>
            </a:fld>
            <a:endParaRPr lang="en-US"/>
          </a:p>
        </p:txBody>
      </p:sp>
    </p:spTree>
    <p:extLst>
      <p:ext uri="{BB962C8B-B14F-4D97-AF65-F5344CB8AC3E}">
        <p14:creationId xmlns:p14="http://schemas.microsoft.com/office/powerpoint/2010/main" val="19413654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cccnext.jira.com/wiki/spaces/CEPD/overview" TargetMode="External"/><Relationship Id="rId3" Type="http://schemas.openxmlformats.org/officeDocument/2006/relationships/hyperlink" Target="http://ccconlineed.org/oei-course-exchange/" TargetMode="External"/><Relationship Id="rId7" Type="http://schemas.openxmlformats.org/officeDocument/2006/relationships/hyperlink" Target="https://drive.google.com/file/d/1g6qBTPoVahyRhkU8FlIDaO2QKv4jQzU_/view?usp=sharing" TargetMode="External"/><Relationship Id="rId2" Type="http://schemas.openxmlformats.org/officeDocument/2006/relationships/hyperlink" Target="http://ccconlineed.org/" TargetMode="External"/><Relationship Id="rId1" Type="http://schemas.openxmlformats.org/officeDocument/2006/relationships/slideLayout" Target="../slideLayouts/slideLayout6.xml"/><Relationship Id="rId6" Type="http://schemas.openxmlformats.org/officeDocument/2006/relationships/hyperlink" Target="http://ccconlineed.org/technology-resources/" TargetMode="External"/><Relationship Id="rId5" Type="http://schemas.openxmlformats.org/officeDocument/2006/relationships/hyperlink" Target="http://ccconlineed.org/student-success-resources/" TargetMode="External"/><Relationship Id="rId4" Type="http://schemas.openxmlformats.org/officeDocument/2006/relationships/hyperlink" Target="http://ccconlineed.org/faculty-resource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hyperlink" Target="https://cccnext.jira.com/wiki/spaces/CEPD/overview" TargetMode="External"/><Relationship Id="rId3" Type="http://schemas.openxmlformats.org/officeDocument/2006/relationships/hyperlink" Target="http://ccconlineed.org/oei-course-exchange/" TargetMode="External"/><Relationship Id="rId7" Type="http://schemas.openxmlformats.org/officeDocument/2006/relationships/hyperlink" Target="https://drive.google.com/file/d/1g6qBTPoVahyRhkU8FlIDaO2QKv4jQzU_/view?usp=sharing" TargetMode="External"/><Relationship Id="rId2" Type="http://schemas.openxmlformats.org/officeDocument/2006/relationships/hyperlink" Target="http://ccconlineed.org/" TargetMode="External"/><Relationship Id="rId1" Type="http://schemas.openxmlformats.org/officeDocument/2006/relationships/slideLayout" Target="../slideLayouts/slideLayout6.xml"/><Relationship Id="rId6" Type="http://schemas.openxmlformats.org/officeDocument/2006/relationships/hyperlink" Target="http://ccconlineed.org/technology-resources/" TargetMode="External"/><Relationship Id="rId5" Type="http://schemas.openxmlformats.org/officeDocument/2006/relationships/hyperlink" Target="http://ccconlineed.org/student-success-resources/" TargetMode="External"/><Relationship Id="rId4" Type="http://schemas.openxmlformats.org/officeDocument/2006/relationships/hyperlink" Target="http://ccconlineed.org/faculty-resourc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DEsuccessSBVCvStatewide.JPG"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drive.google.com/file/d/1g6qBTPoVahyRhkU8FlIDaO2QKv4jQzU_/view?usp=sharing"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2018%20OEI%20Consortium%20Expansion%20Packet-rev%20PUBLIC.docx" TargetMode="External"/><Relationship Id="rId2" Type="http://schemas.openxmlformats.org/officeDocument/2006/relationships/hyperlink" Target="2018%20consortium%20request%20signed.jpg"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4" y="1447800"/>
            <a:ext cx="9269205" cy="3725091"/>
          </a:xfrm>
        </p:spPr>
        <p:txBody>
          <a:bodyPr/>
          <a:lstStyle/>
          <a:p>
            <a:r>
              <a:rPr lang="en-US" dirty="0" smtClean="0"/>
              <a:t>OEI ONLINE COURSE EXCHANGE</a:t>
            </a:r>
            <a:endParaRPr lang="en-US" dirty="0"/>
          </a:p>
        </p:txBody>
      </p:sp>
      <p:sp>
        <p:nvSpPr>
          <p:cNvPr id="3" name="Subtitle 2"/>
          <p:cNvSpPr>
            <a:spLocks noGrp="1"/>
          </p:cNvSpPr>
          <p:nvPr>
            <p:ph type="subTitle" idx="1"/>
          </p:nvPr>
        </p:nvSpPr>
        <p:spPr>
          <a:xfrm>
            <a:off x="1272521" y="5172891"/>
            <a:ext cx="8825658" cy="861420"/>
          </a:xfrm>
        </p:spPr>
        <p:txBody>
          <a:bodyPr/>
          <a:lstStyle/>
          <a:p>
            <a:r>
              <a:rPr lang="en-US" dirty="0" smtClean="0"/>
              <a:t>AND what it MAY MEAN to </a:t>
            </a:r>
            <a:r>
              <a:rPr lang="en-US" dirty="0" err="1" smtClean="0"/>
              <a:t>sbvc’s</a:t>
            </a:r>
            <a:r>
              <a:rPr lang="en-US" dirty="0" smtClean="0"/>
              <a:t> online program</a:t>
            </a:r>
            <a:endParaRPr lang="en-US" dirty="0"/>
          </a:p>
        </p:txBody>
      </p:sp>
    </p:spTree>
    <p:extLst>
      <p:ext uri="{BB962C8B-B14F-4D97-AF65-F5344CB8AC3E}">
        <p14:creationId xmlns:p14="http://schemas.microsoft.com/office/powerpoint/2010/main" val="3434042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MORE INFO ON NUTS AND BOLTS OF OEI AND COURSE EXCHANGE</a:t>
            </a:r>
            <a:endParaRPr lang="en-US" dirty="0"/>
          </a:p>
        </p:txBody>
      </p:sp>
      <p:sp>
        <p:nvSpPr>
          <p:cNvPr id="12" name="Rectangle 11"/>
          <p:cNvSpPr/>
          <p:nvPr/>
        </p:nvSpPr>
        <p:spPr>
          <a:xfrm>
            <a:off x="875211" y="2470449"/>
            <a:ext cx="10515600" cy="3139321"/>
          </a:xfrm>
          <a:prstGeom prst="rect">
            <a:avLst/>
          </a:prstGeom>
        </p:spPr>
        <p:txBody>
          <a:bodyPr wrap="square">
            <a:spAutoFit/>
          </a:bodyPr>
          <a:lstStyle/>
          <a:p>
            <a:r>
              <a:rPr lang="en-US" dirty="0"/>
              <a:t>OEI Homepage: </a:t>
            </a:r>
            <a:r>
              <a:rPr lang="en-US" dirty="0">
                <a:hlinkClick r:id="rId2"/>
              </a:rPr>
              <a:t>http://ccconlineed.org/</a:t>
            </a:r>
            <a:endParaRPr lang="en-US" dirty="0"/>
          </a:p>
          <a:p>
            <a:pPr lvl="1"/>
            <a:r>
              <a:rPr lang="en-US" dirty="0"/>
              <a:t>About the Course Exchange: </a:t>
            </a:r>
            <a:r>
              <a:rPr lang="en-US" dirty="0">
                <a:hlinkClick r:id="rId3"/>
              </a:rPr>
              <a:t>http://ccconlineed.org/oei-course-exchange/</a:t>
            </a:r>
            <a:endParaRPr lang="en-US" dirty="0"/>
          </a:p>
          <a:p>
            <a:pPr lvl="1"/>
            <a:r>
              <a:rPr lang="en-US" dirty="0"/>
              <a:t>Faculty Resources: </a:t>
            </a:r>
            <a:r>
              <a:rPr lang="en-US" dirty="0">
                <a:hlinkClick r:id="rId4"/>
              </a:rPr>
              <a:t>http://ccconlineed.org/faculty-resources/</a:t>
            </a:r>
            <a:endParaRPr lang="en-US" dirty="0"/>
          </a:p>
          <a:p>
            <a:pPr lvl="1"/>
            <a:r>
              <a:rPr lang="en-US" dirty="0"/>
              <a:t>Student Success Resources: </a:t>
            </a:r>
            <a:r>
              <a:rPr lang="en-US" dirty="0">
                <a:hlinkClick r:id="rId5"/>
              </a:rPr>
              <a:t>http://ccconlineed.org/student-success-resources/</a:t>
            </a:r>
            <a:endParaRPr lang="en-US" dirty="0"/>
          </a:p>
          <a:p>
            <a:pPr lvl="1"/>
            <a:r>
              <a:rPr lang="en-US" dirty="0"/>
              <a:t>Technology Resources: </a:t>
            </a:r>
            <a:r>
              <a:rPr lang="en-US" dirty="0">
                <a:hlinkClick r:id="rId6"/>
              </a:rPr>
              <a:t>http://ccconlineed.org/technology-resources/</a:t>
            </a:r>
            <a:endParaRPr lang="en-US" dirty="0"/>
          </a:p>
          <a:p>
            <a:pPr lvl="1"/>
            <a:endParaRPr lang="en-US" dirty="0"/>
          </a:p>
          <a:p>
            <a:r>
              <a:rPr lang="en-US" dirty="0"/>
              <a:t>OEI Expansion </a:t>
            </a:r>
            <a:r>
              <a:rPr lang="en-US" dirty="0" err="1"/>
              <a:t>Powerpoint</a:t>
            </a:r>
            <a:r>
              <a:rPr lang="en-US" dirty="0"/>
              <a:t>: </a:t>
            </a:r>
            <a:r>
              <a:rPr lang="en-US" u="sng" dirty="0">
                <a:hlinkClick r:id="rId7"/>
              </a:rPr>
              <a:t>https://drive.google.com/file/d/1g6qBTPoVahyRhkU8FlIDaO2QKv4jQzU_/view?usp=sharing</a:t>
            </a:r>
            <a:endParaRPr lang="en-US" u="sng" dirty="0"/>
          </a:p>
          <a:p>
            <a:endParaRPr lang="en-US" u="sng" dirty="0"/>
          </a:p>
          <a:p>
            <a:pPr lvl="0"/>
            <a:r>
              <a:rPr lang="en-US" dirty="0"/>
              <a:t>Public Documentation for Course Exchange (Admin, student, and implementation guides):  </a:t>
            </a:r>
          </a:p>
          <a:p>
            <a:pPr lvl="0"/>
            <a:r>
              <a:rPr lang="en-US" u="sng" dirty="0">
                <a:hlinkClick r:id="rId8"/>
              </a:rPr>
              <a:t>https://cccnext.jira.com/wiki/spaces/CEPD/overview</a:t>
            </a:r>
            <a:endParaRPr lang="en-US" dirty="0"/>
          </a:p>
        </p:txBody>
      </p:sp>
    </p:spTree>
    <p:extLst>
      <p:ext uri="{BB962C8B-B14F-4D97-AF65-F5344CB8AC3E}">
        <p14:creationId xmlns:p14="http://schemas.microsoft.com/office/powerpoint/2010/main" val="1344921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646111" y="452718"/>
            <a:ext cx="9404723" cy="1400530"/>
          </a:xfrm>
        </p:spPr>
        <p:txBody>
          <a:bodyPr/>
          <a:lstStyle/>
          <a:p>
            <a:r>
              <a:rPr lang="en-US" dirty="0" smtClean="0"/>
              <a:t>Q&amp;A WITH REMINDER OF PRESENTATION GOALS</a:t>
            </a:r>
            <a:endParaRPr lang="en-US" dirty="0"/>
          </a:p>
        </p:txBody>
      </p:sp>
      <p:sp>
        <p:nvSpPr>
          <p:cNvPr id="4" name="TextBox 3"/>
          <p:cNvSpPr txBox="1"/>
          <p:nvPr/>
        </p:nvSpPr>
        <p:spPr>
          <a:xfrm>
            <a:off x="483326" y="1711233"/>
            <a:ext cx="10763794" cy="6740307"/>
          </a:xfrm>
          <a:prstGeom prst="rect">
            <a:avLst/>
          </a:prstGeom>
          <a:noFill/>
        </p:spPr>
        <p:txBody>
          <a:bodyPr wrap="square" rtlCol="0">
            <a:spAutoFit/>
          </a:bodyPr>
          <a:lstStyle/>
          <a:p>
            <a:endParaRPr lang="en-US" dirty="0"/>
          </a:p>
          <a:p>
            <a:pPr marL="742950" lvl="1" indent="-285750">
              <a:buFont typeface="Arial" panose="020B0604020202020204" pitchFamily="34" charset="0"/>
              <a:buChar char="•"/>
            </a:pPr>
            <a:r>
              <a:rPr lang="en-US" dirty="0" smtClean="0"/>
              <a:t>To inform campus of the OEI Course Exchange, the OEI Consortium, and the Spring 2018 OEI Cohort.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smtClean="0"/>
              <a:t>To alert campus of the rapidly changing nature of statewide online education and encourage immediate action to meet this challenge. </a:t>
            </a:r>
          </a:p>
          <a:p>
            <a:endParaRPr lang="en-US" dirty="0" smtClean="0"/>
          </a:p>
          <a:p>
            <a:pPr marL="1257300" lvl="2" indent="-342900">
              <a:buFont typeface="Arial" panose="020B0604020202020204" pitchFamily="34" charset="0"/>
              <a:buChar char="•"/>
            </a:pPr>
            <a:r>
              <a:rPr lang="en-US" b="1" dirty="0" smtClean="0"/>
              <a:t>Faculty: </a:t>
            </a:r>
            <a:r>
              <a:rPr lang="en-US" dirty="0"/>
              <a:t>D</a:t>
            </a:r>
            <a:r>
              <a:rPr lang="en-US" dirty="0" smtClean="0"/>
              <a:t>iscuss with your department this presentation, seriously consider adopting the OEI Course Exchange rubric and resources, and make your preferences known to your academic senators.</a:t>
            </a:r>
          </a:p>
          <a:p>
            <a:pPr marL="1257300" lvl="2" indent="-342900">
              <a:buFont typeface="Arial" panose="020B0604020202020204" pitchFamily="34" charset="0"/>
              <a:buChar char="•"/>
            </a:pPr>
            <a:endParaRPr lang="en-US" dirty="0" smtClean="0"/>
          </a:p>
          <a:p>
            <a:pPr marL="1257300" lvl="2" indent="-342900">
              <a:buFont typeface="Arial" panose="020B0604020202020204" pitchFamily="34" charset="0"/>
              <a:buChar char="•"/>
            </a:pPr>
            <a:r>
              <a:rPr lang="en-US" b="1" dirty="0" smtClean="0"/>
              <a:t>Management: </a:t>
            </a:r>
            <a:r>
              <a:rPr lang="en-US" dirty="0" smtClean="0"/>
              <a:t>Understand the existential challenges/opportunities OEI Course Exchange presents to campus and district, and help Faculty prepare accordingly.</a:t>
            </a:r>
          </a:p>
          <a:p>
            <a:pPr lvl="2"/>
            <a:endParaRPr lang="en-US" dirty="0" smtClean="0"/>
          </a:p>
          <a:p>
            <a:pPr marL="1257300" lvl="2" indent="-342900">
              <a:buFont typeface="Arial" panose="020B0604020202020204" pitchFamily="34" charset="0"/>
              <a:buChar char="•"/>
            </a:pPr>
            <a:r>
              <a:rPr lang="en-US" b="1" dirty="0" smtClean="0"/>
              <a:t>Staff: </a:t>
            </a:r>
            <a:r>
              <a:rPr lang="en-US" dirty="0" smtClean="0"/>
              <a:t>Consider the challenges the OEI Exchange presents to your specific tasks and make your managers aware, particularly when it concerns Admissions, Financial Aid, and Counseling. </a:t>
            </a:r>
          </a:p>
          <a:p>
            <a:pPr marL="800100" lvl="1" indent="-342900">
              <a:buFont typeface="Arial" panose="020B0604020202020204" pitchFamily="34" charset="0"/>
              <a:buChar char="•"/>
            </a:pPr>
            <a:endParaRPr lang="en-US" dirty="0"/>
          </a:p>
          <a:p>
            <a:pPr lvl="1"/>
            <a:r>
              <a:rPr lang="en-US" dirty="0" smtClean="0"/>
              <a:t> </a:t>
            </a:r>
          </a:p>
          <a:p>
            <a:endParaRPr lang="en-US" dirty="0"/>
          </a:p>
          <a:p>
            <a:endParaRPr lang="en-US" dirty="0" smtClean="0"/>
          </a:p>
          <a:p>
            <a:endParaRPr lang="en-US" dirty="0"/>
          </a:p>
          <a:p>
            <a:r>
              <a:rPr lang="en-US" dirty="0" smtClean="0"/>
              <a:t> </a:t>
            </a:r>
          </a:p>
          <a:p>
            <a:pPr lvl="1"/>
            <a:r>
              <a:rPr lang="en-US" dirty="0" smtClean="0"/>
              <a:t> </a:t>
            </a:r>
            <a:endParaRPr lang="en-US" dirty="0"/>
          </a:p>
        </p:txBody>
      </p:sp>
    </p:spTree>
    <p:extLst>
      <p:ext uri="{BB962C8B-B14F-4D97-AF65-F5344CB8AC3E}">
        <p14:creationId xmlns:p14="http://schemas.microsoft.com/office/powerpoint/2010/main" val="12270388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GOALS</a:t>
            </a:r>
            <a:endParaRPr lang="en-US" dirty="0"/>
          </a:p>
        </p:txBody>
      </p:sp>
      <p:sp>
        <p:nvSpPr>
          <p:cNvPr id="3" name="TextBox 2"/>
          <p:cNvSpPr txBox="1"/>
          <p:nvPr/>
        </p:nvSpPr>
        <p:spPr>
          <a:xfrm>
            <a:off x="535577" y="1449976"/>
            <a:ext cx="10763794" cy="6740307"/>
          </a:xfrm>
          <a:prstGeom prst="rect">
            <a:avLst/>
          </a:prstGeom>
          <a:noFill/>
        </p:spPr>
        <p:txBody>
          <a:bodyPr wrap="square" rtlCol="0">
            <a:spAutoFit/>
          </a:bodyPr>
          <a:lstStyle/>
          <a:p>
            <a:endParaRPr lang="en-US" dirty="0"/>
          </a:p>
          <a:p>
            <a:pPr marL="742950" lvl="1" indent="-285750">
              <a:buFont typeface="Arial" panose="020B0604020202020204" pitchFamily="34" charset="0"/>
              <a:buChar char="•"/>
            </a:pPr>
            <a:r>
              <a:rPr lang="en-US" dirty="0" smtClean="0"/>
              <a:t>To inform campus of the OEI Course Exchange, the OEI Consortium, and the Spring 2018 OEI Cohort.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smtClean="0"/>
              <a:t>To alert campus of the rapidly changing nature of statewide online education and encourage immediate action to meet this challenge. </a:t>
            </a:r>
          </a:p>
          <a:p>
            <a:endParaRPr lang="en-US" dirty="0" smtClean="0"/>
          </a:p>
          <a:p>
            <a:pPr marL="1257300" lvl="2" indent="-342900">
              <a:buFont typeface="Arial" panose="020B0604020202020204" pitchFamily="34" charset="0"/>
              <a:buChar char="•"/>
            </a:pPr>
            <a:r>
              <a:rPr lang="en-US" b="1" dirty="0" smtClean="0"/>
              <a:t>Faculty: </a:t>
            </a:r>
            <a:r>
              <a:rPr lang="en-US" dirty="0" smtClean="0"/>
              <a:t>Bring today’s info back to your department, seriously consider how your program would benefit from—or have to complete against--the OEI Course Exchange, and make your preferences known to me your academic senators.</a:t>
            </a:r>
          </a:p>
          <a:p>
            <a:pPr marL="1257300" lvl="2" indent="-342900">
              <a:buFont typeface="Arial" panose="020B0604020202020204" pitchFamily="34" charset="0"/>
              <a:buChar char="•"/>
            </a:pPr>
            <a:endParaRPr lang="en-US" dirty="0" smtClean="0"/>
          </a:p>
          <a:p>
            <a:pPr marL="1257300" lvl="2" indent="-342900">
              <a:buFont typeface="Arial" panose="020B0604020202020204" pitchFamily="34" charset="0"/>
              <a:buChar char="•"/>
            </a:pPr>
            <a:r>
              <a:rPr lang="en-US" b="1" dirty="0" smtClean="0"/>
              <a:t>Management: </a:t>
            </a:r>
            <a:r>
              <a:rPr lang="en-US" dirty="0" smtClean="0"/>
              <a:t>Understand the existential challenges/opportunities OEI Course Exchange presents to campus and district, and help faculty prepare accordingly.</a:t>
            </a:r>
          </a:p>
          <a:p>
            <a:pPr lvl="2"/>
            <a:endParaRPr lang="en-US" dirty="0" smtClean="0"/>
          </a:p>
          <a:p>
            <a:pPr marL="1257300" lvl="2" indent="-342900">
              <a:buFont typeface="Arial" panose="020B0604020202020204" pitchFamily="34" charset="0"/>
              <a:buChar char="•"/>
            </a:pPr>
            <a:r>
              <a:rPr lang="en-US" b="1" dirty="0" smtClean="0"/>
              <a:t>Staff: </a:t>
            </a:r>
            <a:r>
              <a:rPr lang="en-US" dirty="0" smtClean="0"/>
              <a:t>Consider the challenges the OEI Exchange presents to your specific tasks and inform your managers so we can anticipate complications, particularly when it is concerning Admissions, Financial Aid, and Counseling. </a:t>
            </a:r>
          </a:p>
          <a:p>
            <a:pPr marL="800100" lvl="1" indent="-342900">
              <a:buFont typeface="Arial" panose="020B0604020202020204" pitchFamily="34" charset="0"/>
              <a:buChar char="•"/>
            </a:pPr>
            <a:endParaRPr lang="en-US" dirty="0"/>
          </a:p>
          <a:p>
            <a:pPr lvl="1"/>
            <a:r>
              <a:rPr lang="en-US" dirty="0" smtClean="0"/>
              <a:t> </a:t>
            </a:r>
          </a:p>
          <a:p>
            <a:endParaRPr lang="en-US" dirty="0"/>
          </a:p>
          <a:p>
            <a:endParaRPr lang="en-US" dirty="0" smtClean="0"/>
          </a:p>
          <a:p>
            <a:endParaRPr lang="en-US" dirty="0"/>
          </a:p>
          <a:p>
            <a:r>
              <a:rPr lang="en-US" dirty="0" smtClean="0"/>
              <a:t> </a:t>
            </a:r>
          </a:p>
          <a:p>
            <a:pPr lvl="1"/>
            <a:r>
              <a:rPr lang="en-US" dirty="0" smtClean="0"/>
              <a:t> </a:t>
            </a:r>
            <a:endParaRPr lang="en-US" dirty="0"/>
          </a:p>
        </p:txBody>
      </p:sp>
    </p:spTree>
    <p:extLst>
      <p:ext uri="{BB962C8B-B14F-4D97-AF65-F5344CB8AC3E}">
        <p14:creationId xmlns:p14="http://schemas.microsoft.com/office/powerpoint/2010/main" val="28601636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LINKS</a:t>
            </a:r>
            <a:endParaRPr lang="en-US" dirty="0"/>
          </a:p>
        </p:txBody>
      </p:sp>
      <p:sp>
        <p:nvSpPr>
          <p:cNvPr id="3" name="TextBox 2"/>
          <p:cNvSpPr txBox="1"/>
          <p:nvPr/>
        </p:nvSpPr>
        <p:spPr>
          <a:xfrm>
            <a:off x="770709" y="1985554"/>
            <a:ext cx="11077302" cy="3139321"/>
          </a:xfrm>
          <a:prstGeom prst="rect">
            <a:avLst/>
          </a:prstGeom>
          <a:noFill/>
        </p:spPr>
        <p:txBody>
          <a:bodyPr wrap="square" rtlCol="0">
            <a:spAutoFit/>
          </a:bodyPr>
          <a:lstStyle/>
          <a:p>
            <a:r>
              <a:rPr lang="en-US" dirty="0" smtClean="0"/>
              <a:t>OEI Homepage</a:t>
            </a:r>
            <a:r>
              <a:rPr lang="en-US" dirty="0"/>
              <a:t>: </a:t>
            </a:r>
            <a:r>
              <a:rPr lang="en-US" dirty="0">
                <a:hlinkClick r:id="rId2"/>
              </a:rPr>
              <a:t>http://ccconlineed.org</a:t>
            </a:r>
            <a:r>
              <a:rPr lang="en-US" dirty="0" smtClean="0">
                <a:hlinkClick r:id="rId2"/>
              </a:rPr>
              <a:t>/</a:t>
            </a:r>
            <a:endParaRPr lang="en-US" dirty="0" smtClean="0"/>
          </a:p>
          <a:p>
            <a:pPr lvl="1"/>
            <a:r>
              <a:rPr lang="en-US" dirty="0" smtClean="0"/>
              <a:t>About the Course Exchange</a:t>
            </a:r>
            <a:r>
              <a:rPr lang="en-US" dirty="0"/>
              <a:t>: </a:t>
            </a:r>
            <a:r>
              <a:rPr lang="en-US" dirty="0">
                <a:hlinkClick r:id="rId3"/>
              </a:rPr>
              <a:t>http://ccconlineed.org/oei-course-exchange</a:t>
            </a:r>
            <a:r>
              <a:rPr lang="en-US" dirty="0" smtClean="0">
                <a:hlinkClick r:id="rId3"/>
              </a:rPr>
              <a:t>/</a:t>
            </a:r>
            <a:endParaRPr lang="en-US" dirty="0" smtClean="0"/>
          </a:p>
          <a:p>
            <a:pPr lvl="1"/>
            <a:r>
              <a:rPr lang="en-US" dirty="0"/>
              <a:t>Faculty Resources: </a:t>
            </a:r>
            <a:r>
              <a:rPr lang="en-US" dirty="0">
                <a:hlinkClick r:id="rId4"/>
              </a:rPr>
              <a:t>http://ccconlineed.org/faculty-resources</a:t>
            </a:r>
            <a:r>
              <a:rPr lang="en-US" dirty="0" smtClean="0">
                <a:hlinkClick r:id="rId4"/>
              </a:rPr>
              <a:t>/</a:t>
            </a:r>
            <a:endParaRPr lang="en-US" dirty="0" smtClean="0"/>
          </a:p>
          <a:p>
            <a:pPr lvl="1"/>
            <a:r>
              <a:rPr lang="en-US" dirty="0" smtClean="0"/>
              <a:t>Student </a:t>
            </a:r>
            <a:r>
              <a:rPr lang="en-US" dirty="0"/>
              <a:t>Success Resources: </a:t>
            </a:r>
            <a:r>
              <a:rPr lang="en-US" dirty="0">
                <a:hlinkClick r:id="rId5"/>
              </a:rPr>
              <a:t>http://ccconlineed.org/student-success-resources</a:t>
            </a:r>
            <a:r>
              <a:rPr lang="en-US" dirty="0" smtClean="0">
                <a:hlinkClick r:id="rId5"/>
              </a:rPr>
              <a:t>/</a:t>
            </a:r>
            <a:endParaRPr lang="en-US" dirty="0" smtClean="0"/>
          </a:p>
          <a:p>
            <a:pPr lvl="1"/>
            <a:r>
              <a:rPr lang="en-US" dirty="0"/>
              <a:t>Technology Resources: </a:t>
            </a:r>
            <a:r>
              <a:rPr lang="en-US" dirty="0">
                <a:hlinkClick r:id="rId6"/>
              </a:rPr>
              <a:t>http://ccconlineed.org/technology-resources</a:t>
            </a:r>
            <a:r>
              <a:rPr lang="en-US" dirty="0" smtClean="0">
                <a:hlinkClick r:id="rId6"/>
              </a:rPr>
              <a:t>/</a:t>
            </a:r>
            <a:endParaRPr lang="en-US" dirty="0" smtClean="0"/>
          </a:p>
          <a:p>
            <a:pPr lvl="1"/>
            <a:endParaRPr lang="en-US" dirty="0"/>
          </a:p>
          <a:p>
            <a:r>
              <a:rPr lang="en-US" dirty="0" smtClean="0"/>
              <a:t>OEI Expansion </a:t>
            </a:r>
            <a:r>
              <a:rPr lang="en-US" dirty="0" err="1" smtClean="0"/>
              <a:t>Powerpoint</a:t>
            </a:r>
            <a:r>
              <a:rPr lang="en-US" dirty="0" smtClean="0"/>
              <a:t>: </a:t>
            </a:r>
            <a:r>
              <a:rPr lang="en-US" u="sng" dirty="0">
                <a:hlinkClick r:id="rId7"/>
              </a:rPr>
              <a:t>https://drive.google.com/file/d/1g6qBTPoVahyRhkU8FlIDaO2QKv4jQzU_/</a:t>
            </a:r>
            <a:r>
              <a:rPr lang="en-US" u="sng" dirty="0" smtClean="0">
                <a:hlinkClick r:id="rId7"/>
              </a:rPr>
              <a:t>view?usp=sharing</a:t>
            </a:r>
            <a:endParaRPr lang="en-US" u="sng" dirty="0" smtClean="0"/>
          </a:p>
          <a:p>
            <a:endParaRPr lang="en-US" u="sng" dirty="0"/>
          </a:p>
          <a:p>
            <a:pPr lvl="0"/>
            <a:r>
              <a:rPr lang="en-US" dirty="0" smtClean="0"/>
              <a:t>Public Documentation for Course Exchange (Admin, student, and implementation guides): </a:t>
            </a:r>
            <a:r>
              <a:rPr lang="en-US" dirty="0"/>
              <a:t> </a:t>
            </a:r>
            <a:endParaRPr lang="en-US" dirty="0" smtClean="0"/>
          </a:p>
          <a:p>
            <a:pPr lvl="0"/>
            <a:r>
              <a:rPr lang="en-US" u="sng" dirty="0" smtClean="0">
                <a:hlinkClick r:id="rId8"/>
              </a:rPr>
              <a:t>https</a:t>
            </a:r>
            <a:r>
              <a:rPr lang="en-US" u="sng" dirty="0">
                <a:hlinkClick r:id="rId8"/>
              </a:rPr>
              <a:t>://</a:t>
            </a:r>
            <a:r>
              <a:rPr lang="en-US" u="sng" dirty="0" smtClean="0">
                <a:hlinkClick r:id="rId8"/>
              </a:rPr>
              <a:t>cccnext.jira.com/wiki/spaces/CEPD/overview</a:t>
            </a:r>
            <a:endParaRPr lang="en-US" dirty="0"/>
          </a:p>
        </p:txBody>
      </p:sp>
    </p:spTree>
    <p:extLst>
      <p:ext uri="{BB962C8B-B14F-4D97-AF65-F5344CB8AC3E}">
        <p14:creationId xmlns:p14="http://schemas.microsoft.com/office/powerpoint/2010/main" val="30870564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SBVC ONLINE PROGRAM SUCCESSES</a:t>
            </a:r>
            <a:endParaRPr lang="en-US" dirty="0"/>
          </a:p>
        </p:txBody>
      </p:sp>
      <p:sp>
        <p:nvSpPr>
          <p:cNvPr id="3" name="Rectangle 2"/>
          <p:cNvSpPr/>
          <p:nvPr/>
        </p:nvSpPr>
        <p:spPr>
          <a:xfrm>
            <a:off x="646111" y="2088379"/>
            <a:ext cx="10731638" cy="4247317"/>
          </a:xfrm>
          <a:prstGeom prst="rect">
            <a:avLst/>
          </a:prstGeom>
        </p:spPr>
        <p:txBody>
          <a:bodyPr wrap="square">
            <a:spAutoFit/>
          </a:bodyPr>
          <a:lstStyle/>
          <a:p>
            <a:pPr marL="0" lvl="1"/>
            <a:r>
              <a:rPr lang="en-US" dirty="0" smtClean="0"/>
              <a:t>HIGHLIGHTS</a:t>
            </a:r>
          </a:p>
          <a:p>
            <a:pPr marL="285750" lvl="1" indent="-285750">
              <a:buFont typeface="Arial" panose="020B0604020202020204" pitchFamily="34" charset="0"/>
              <a:buChar char="•"/>
            </a:pPr>
            <a:r>
              <a:rPr lang="en-US" dirty="0" smtClean="0"/>
              <a:t>SBVC has been offering online courses for over 20 years</a:t>
            </a:r>
          </a:p>
          <a:p>
            <a:pPr marL="285750" lvl="1" indent="-285750">
              <a:buFont typeface="Arial" panose="020B0604020202020204" pitchFamily="34" charset="0"/>
              <a:buChar char="•"/>
            </a:pPr>
            <a:r>
              <a:rPr lang="en-US" dirty="0" smtClean="0"/>
              <a:t>Spring 2018: Online/Hybrid courses comprise 8,722 seats or 25.3% of total seats on campus</a:t>
            </a:r>
          </a:p>
          <a:p>
            <a:pPr marL="285750" lvl="1" indent="-285750">
              <a:buFont typeface="Arial" panose="020B0604020202020204" pitchFamily="34" charset="0"/>
              <a:buChar char="•"/>
            </a:pPr>
            <a:r>
              <a:rPr lang="en-US" dirty="0" smtClean="0"/>
              <a:t>In 2015, ACCJC commended the Online Programs presentation of that section of the Accreditation process, suggesting it could be considered as a model for other programs in the state.”</a:t>
            </a:r>
          </a:p>
          <a:p>
            <a:pPr marL="0" lvl="1"/>
            <a:endParaRPr lang="en-US" dirty="0" smtClean="0"/>
          </a:p>
          <a:p>
            <a:pPr marL="0" lvl="1"/>
            <a:r>
              <a:rPr lang="en-US" dirty="0" smtClean="0"/>
              <a:t>REASONS FOR ROBUST DEVELOPMENT</a:t>
            </a:r>
          </a:p>
          <a:p>
            <a:pPr marL="285750" lvl="1" indent="-285750">
              <a:buFont typeface="Arial" panose="020B0604020202020204" pitchFamily="34" charset="0"/>
              <a:buChar char="•"/>
            </a:pPr>
            <a:r>
              <a:rPr lang="en-US" dirty="0" smtClean="0"/>
              <a:t>Developed organically: course development and training has occurred within departments, usually through mentoring systems and mentor course models.</a:t>
            </a:r>
          </a:p>
          <a:p>
            <a:pPr marL="285750" lvl="1" indent="-285750">
              <a:buFont typeface="Arial" panose="020B0604020202020204" pitchFamily="34" charset="0"/>
              <a:buChar char="•"/>
            </a:pPr>
            <a:r>
              <a:rPr lang="en-US" dirty="0" smtClean="0"/>
              <a:t>Academic freedom has been emphasized, motivating faculty to experiment both with content and delivery systems.</a:t>
            </a:r>
          </a:p>
          <a:p>
            <a:pPr marL="285750" lvl="1" indent="-285750">
              <a:buFont typeface="Arial" panose="020B0604020202020204" pitchFamily="34" charset="0"/>
              <a:buChar char="•"/>
            </a:pPr>
            <a:r>
              <a:rPr lang="en-US" dirty="0" smtClean="0"/>
              <a:t>Compliance with accreditation benchmarks such as Regular Effective Contact (REC), ADA compliance, etc., managed through discussions between Online Program Committee and individual departments</a:t>
            </a:r>
            <a:endParaRPr lang="en-US" dirty="0"/>
          </a:p>
        </p:txBody>
      </p:sp>
    </p:spTree>
    <p:extLst>
      <p:ext uri="{BB962C8B-B14F-4D97-AF65-F5344CB8AC3E}">
        <p14:creationId xmlns:p14="http://schemas.microsoft.com/office/powerpoint/2010/main" val="2232155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646111" y="452718"/>
            <a:ext cx="9404723" cy="1400530"/>
          </a:xfrm>
        </p:spPr>
        <p:txBody>
          <a:bodyPr/>
          <a:lstStyle/>
          <a:p>
            <a:r>
              <a:rPr lang="en-US" dirty="0"/>
              <a:t>OVERVIEW: SBVC ONLINE </a:t>
            </a:r>
            <a:r>
              <a:rPr lang="en-US" dirty="0" smtClean="0"/>
              <a:t>PROGRAM CHALLENGES</a:t>
            </a:r>
            <a:endParaRPr lang="en-US" dirty="0"/>
          </a:p>
        </p:txBody>
      </p:sp>
      <p:sp>
        <p:nvSpPr>
          <p:cNvPr id="5" name="Rectangle 4"/>
          <p:cNvSpPr/>
          <p:nvPr/>
        </p:nvSpPr>
        <p:spPr>
          <a:xfrm>
            <a:off x="522514" y="1853248"/>
            <a:ext cx="11194869" cy="5078313"/>
          </a:xfrm>
          <a:prstGeom prst="rect">
            <a:avLst/>
          </a:prstGeom>
        </p:spPr>
        <p:txBody>
          <a:bodyPr wrap="square">
            <a:spAutoFit/>
          </a:bodyPr>
          <a:lstStyle/>
          <a:p>
            <a:pPr marL="285750" indent="-285750">
              <a:buFont typeface="Arial" panose="020B0604020202020204" pitchFamily="34" charset="0"/>
              <a:buChar char="•"/>
            </a:pPr>
            <a:r>
              <a:rPr lang="en-US" dirty="0" smtClean="0"/>
              <a:t>While SBVC Online Student Success results have been improving steadily over the last several years, </a:t>
            </a:r>
            <a:r>
              <a:rPr lang="en-US" dirty="0" smtClean="0">
                <a:hlinkClick r:id="rId2" action="ppaction://hlinkfile"/>
              </a:rPr>
              <a:t>they have not been keeping up with statewide averages</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SBVC student success rates have been below the campus-approved benchmarks for online success for more than three semesters.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Ongoing funding issues and extremely rapid management turnover have made it difficult to secure formal online instructor training, implementing student preparedness modules, and providing online tutoring services which are critical to a holistic approach to student success improvement.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SBVC will be competing with many other CA community colleges for online FTES whether or not it decides to join the Online Course Exchange.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…and </a:t>
            </a:r>
            <a:r>
              <a:rPr lang="en-US" dirty="0"/>
              <a:t>this is where the urgency comes </a:t>
            </a:r>
            <a:r>
              <a:rPr lang="en-US" dirty="0" smtClean="0"/>
              <a:t>from: </a:t>
            </a:r>
            <a:r>
              <a:rPr lang="en-US" b="1" dirty="0" smtClean="0"/>
              <a:t>Last year, there were six colleges in the course exchange. 46 colleges have formally expressed interest in joining the Spring 18 Online Exchange Cohort and are in the process of filling out the self evaluation.</a:t>
            </a:r>
          </a:p>
          <a:p>
            <a:endParaRPr lang="en-US" dirty="0"/>
          </a:p>
        </p:txBody>
      </p:sp>
    </p:spTree>
    <p:extLst>
      <p:ext uri="{BB962C8B-B14F-4D97-AF65-F5344CB8AC3E}">
        <p14:creationId xmlns:p14="http://schemas.microsoft.com/office/powerpoint/2010/main" val="3390145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46111" y="452718"/>
            <a:ext cx="9404723" cy="1400530"/>
          </a:xfrm>
        </p:spPr>
        <p:txBody>
          <a:bodyPr/>
          <a:lstStyle/>
          <a:p>
            <a:r>
              <a:rPr lang="en-US" dirty="0" smtClean="0"/>
              <a:t>INTRODUCE COURSE EXCHANGE</a:t>
            </a:r>
            <a:endParaRPr lang="en-US" dirty="0"/>
          </a:p>
        </p:txBody>
      </p:sp>
      <p:sp>
        <p:nvSpPr>
          <p:cNvPr id="6" name="Rectangle 5"/>
          <p:cNvSpPr/>
          <p:nvPr/>
        </p:nvSpPr>
        <p:spPr>
          <a:xfrm>
            <a:off x="646111" y="2325190"/>
            <a:ext cx="10587946" cy="923330"/>
          </a:xfrm>
          <a:prstGeom prst="rect">
            <a:avLst/>
          </a:prstGeom>
        </p:spPr>
        <p:txBody>
          <a:bodyPr wrap="square">
            <a:spAutoFit/>
          </a:bodyPr>
          <a:lstStyle/>
          <a:p>
            <a:r>
              <a:rPr lang="en-US" dirty="0" smtClean="0"/>
              <a:t>OEI Course Exchange Q&amp;A </a:t>
            </a:r>
            <a:r>
              <a:rPr lang="en-US" dirty="0" err="1" smtClean="0"/>
              <a:t>powerpoint</a:t>
            </a:r>
            <a:r>
              <a:rPr lang="en-US" dirty="0" smtClean="0"/>
              <a:t> shared: </a:t>
            </a:r>
            <a:r>
              <a:rPr lang="en-US" u="sng" dirty="0">
                <a:hlinkClick r:id="rId2"/>
              </a:rPr>
              <a:t>https://drive.google.com/file/d/1g6qBTPoVahyRhkU8FlIDaO2QKv4jQzU_/view?usp=sharing</a:t>
            </a:r>
            <a:endParaRPr lang="en-US" dirty="0" smtClean="0"/>
          </a:p>
          <a:p>
            <a:pPr marL="0" lvl="1"/>
            <a:endParaRPr lang="en-US" dirty="0"/>
          </a:p>
        </p:txBody>
      </p:sp>
    </p:spTree>
    <p:extLst>
      <p:ext uri="{BB962C8B-B14F-4D97-AF65-F5344CB8AC3E}">
        <p14:creationId xmlns:p14="http://schemas.microsoft.com/office/powerpoint/2010/main" val="4168429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SBVC IN THIS PROCESS?</a:t>
            </a:r>
            <a:endParaRPr lang="en-US" dirty="0"/>
          </a:p>
        </p:txBody>
      </p:sp>
      <p:sp>
        <p:nvSpPr>
          <p:cNvPr id="6" name="Rectangle 5"/>
          <p:cNvSpPr/>
          <p:nvPr/>
        </p:nvSpPr>
        <p:spPr>
          <a:xfrm>
            <a:off x="457200" y="1645919"/>
            <a:ext cx="11338559" cy="4832092"/>
          </a:xfrm>
          <a:prstGeom prst="rect">
            <a:avLst/>
          </a:prstGeom>
        </p:spPr>
        <p:txBody>
          <a:bodyPr wrap="square">
            <a:spAutoFit/>
          </a:bodyPr>
          <a:lstStyle/>
          <a:p>
            <a:pPr marL="285750" lvl="1" indent="-285750">
              <a:buFont typeface="Arial" panose="020B0604020202020204" pitchFamily="34" charset="0"/>
              <a:buChar char="•"/>
            </a:pPr>
            <a:r>
              <a:rPr lang="en-US" sz="1400" dirty="0" smtClean="0"/>
              <a:t>Dec. </a:t>
            </a:r>
            <a:r>
              <a:rPr lang="en-US" sz="1400"/>
              <a:t>6</a:t>
            </a:r>
            <a:r>
              <a:rPr lang="en-US" sz="1400" smtClean="0"/>
              <a:t>, </a:t>
            </a:r>
            <a:r>
              <a:rPr lang="en-US" sz="1400" dirty="0" smtClean="0"/>
              <a:t>2017, Academic Senate approved Joe </a:t>
            </a:r>
            <a:r>
              <a:rPr lang="en-US" sz="1400" dirty="0" err="1" smtClean="0"/>
              <a:t>Notarangelo’s</a:t>
            </a:r>
            <a:r>
              <a:rPr lang="en-US" sz="1400" dirty="0" smtClean="0"/>
              <a:t> request to “express interest” in joining the OEI Course Exchange Spring 2018 Cohort. </a:t>
            </a:r>
          </a:p>
          <a:p>
            <a:pPr marL="285750" lvl="1" indent="-285750">
              <a:buFont typeface="Arial" panose="020B0604020202020204" pitchFamily="34" charset="0"/>
              <a:buChar char="•"/>
            </a:pPr>
            <a:endParaRPr lang="en-US" sz="1400" dirty="0" smtClean="0"/>
          </a:p>
          <a:p>
            <a:pPr marL="285750" lvl="1" indent="-285750">
              <a:buFont typeface="Arial" panose="020B0604020202020204" pitchFamily="34" charset="0"/>
              <a:buChar char="•"/>
            </a:pPr>
            <a:r>
              <a:rPr lang="en-US" sz="1400" dirty="0">
                <a:hlinkClick r:id="rId2" action="ppaction://hlinkfile"/>
              </a:rPr>
              <a:t>L</a:t>
            </a:r>
            <a:r>
              <a:rPr lang="en-US" sz="1400" dirty="0" smtClean="0">
                <a:hlinkClick r:id="rId2" action="ppaction://hlinkfile"/>
              </a:rPr>
              <a:t>etter signed </a:t>
            </a:r>
            <a:r>
              <a:rPr lang="en-US" sz="1400" dirty="0" smtClean="0"/>
              <a:t>by President Rodriguez and AS President Celia Huston expressing interest was submitted to OEI Dec. 15, 2017.</a:t>
            </a:r>
          </a:p>
          <a:p>
            <a:pPr marL="285750" lvl="1" indent="-285750">
              <a:buFont typeface="Arial" panose="020B0604020202020204" pitchFamily="34" charset="0"/>
              <a:buChar char="•"/>
            </a:pPr>
            <a:endParaRPr lang="en-US" sz="1400" dirty="0"/>
          </a:p>
          <a:p>
            <a:pPr marL="285750" lvl="1" indent="-285750">
              <a:buFont typeface="Arial" panose="020B0604020202020204" pitchFamily="34" charset="0"/>
              <a:buChar char="•"/>
            </a:pPr>
            <a:r>
              <a:rPr lang="en-US" sz="1400" dirty="0" smtClean="0">
                <a:hlinkClick r:id="rId3" action="ppaction://hlinkfile"/>
              </a:rPr>
              <a:t>Received Self Assessment Packet </a:t>
            </a:r>
            <a:endParaRPr lang="en-US" sz="1400" dirty="0"/>
          </a:p>
          <a:p>
            <a:pPr marL="285750" lvl="1" indent="-285750">
              <a:buFont typeface="Arial" panose="020B0604020202020204" pitchFamily="34" charset="0"/>
              <a:buChar char="•"/>
            </a:pPr>
            <a:endParaRPr lang="en-US" sz="1400" dirty="0" smtClean="0"/>
          </a:p>
          <a:p>
            <a:pPr marL="285750" lvl="1" indent="-285750">
              <a:buFont typeface="Arial" panose="020B0604020202020204" pitchFamily="34" charset="0"/>
              <a:buChar char="•"/>
            </a:pPr>
            <a:r>
              <a:rPr lang="en-US" sz="1400" dirty="0" smtClean="0"/>
              <a:t>Introduced project and am currently receiving recommendations from:</a:t>
            </a:r>
          </a:p>
          <a:p>
            <a:pPr marL="285750" lvl="1" indent="-285750">
              <a:buFont typeface="Arial" panose="020B0604020202020204" pitchFamily="34" charset="0"/>
              <a:buChar char="•"/>
            </a:pPr>
            <a:r>
              <a:rPr lang="en-US" sz="1400" dirty="0" smtClean="0"/>
              <a:t>Dean of Academic Success and Learning, Patty Quach </a:t>
            </a:r>
          </a:p>
          <a:p>
            <a:pPr marL="285750" lvl="1" indent="-285750">
              <a:buFont typeface="Arial" panose="020B0604020202020204" pitchFamily="34" charset="0"/>
              <a:buChar char="•"/>
            </a:pPr>
            <a:r>
              <a:rPr lang="en-US" sz="1400" dirty="0" smtClean="0"/>
              <a:t>Online Program Committee Co-chair, Dean Kay Weiss</a:t>
            </a:r>
          </a:p>
          <a:p>
            <a:pPr marL="285750" lvl="1" indent="-285750">
              <a:buFont typeface="Arial" panose="020B0604020202020204" pitchFamily="34" charset="0"/>
              <a:buChar char="•"/>
            </a:pPr>
            <a:endParaRPr lang="en-US" sz="1400" dirty="0" smtClean="0"/>
          </a:p>
          <a:p>
            <a:pPr marL="285750" lvl="1" indent="-285750">
              <a:buFont typeface="Arial" panose="020B0604020202020204" pitchFamily="34" charset="0"/>
              <a:buChar char="•"/>
            </a:pPr>
            <a:r>
              <a:rPr lang="en-US" sz="1400" dirty="0" smtClean="0"/>
              <a:t>Introduced project to District Director of Administrative Applications Andy Chang, (who has completed his portion!)</a:t>
            </a:r>
          </a:p>
          <a:p>
            <a:pPr marL="285750" lvl="1" indent="-285750">
              <a:buFont typeface="Arial" panose="020B0604020202020204" pitchFamily="34" charset="0"/>
              <a:buChar char="•"/>
            </a:pPr>
            <a:endParaRPr lang="en-US" sz="1400" dirty="0" smtClean="0"/>
          </a:p>
          <a:p>
            <a:pPr marL="285750" lvl="1" indent="-285750">
              <a:buFont typeface="Arial" panose="020B0604020202020204" pitchFamily="34" charset="0"/>
              <a:buChar char="•"/>
            </a:pPr>
            <a:r>
              <a:rPr lang="en-US" sz="1400" dirty="0" smtClean="0"/>
              <a:t>Currently presenting project to campus for feedback.</a:t>
            </a:r>
          </a:p>
          <a:p>
            <a:pPr marL="285750" lvl="1" indent="-285750">
              <a:buFont typeface="Arial" panose="020B0604020202020204" pitchFamily="34" charset="0"/>
              <a:buChar char="•"/>
            </a:pPr>
            <a:endParaRPr lang="en-US" sz="1400" dirty="0"/>
          </a:p>
          <a:p>
            <a:pPr marL="285750" lvl="1" indent="-285750">
              <a:buFont typeface="Arial" panose="020B0604020202020204" pitchFamily="34" charset="0"/>
              <a:buChar char="•"/>
            </a:pPr>
            <a:r>
              <a:rPr lang="en-US" sz="1400" dirty="0" smtClean="0"/>
              <a:t>Currently have one department chair expressing interest</a:t>
            </a:r>
          </a:p>
          <a:p>
            <a:pPr marL="285750" lvl="1" indent="-285750">
              <a:buFont typeface="Arial" panose="020B0604020202020204" pitchFamily="34" charset="0"/>
              <a:buChar char="•"/>
            </a:pPr>
            <a:endParaRPr lang="en-US" sz="1400" dirty="0"/>
          </a:p>
          <a:p>
            <a:pPr marL="285750" lvl="1" indent="-285750">
              <a:buFont typeface="Arial" panose="020B0604020202020204" pitchFamily="34" charset="0"/>
              <a:buChar char="•"/>
            </a:pPr>
            <a:r>
              <a:rPr lang="en-US" sz="1400" dirty="0" smtClean="0"/>
              <a:t>Having a professor look over the course approval process and giving feedback on the difficulty of getting courses accepted</a:t>
            </a:r>
          </a:p>
          <a:p>
            <a:pPr marL="285750" lvl="1" indent="-285750">
              <a:buFont typeface="Arial" panose="020B0604020202020204" pitchFamily="34" charset="0"/>
              <a:buChar char="•"/>
            </a:pPr>
            <a:endParaRPr lang="en-US" sz="1400" dirty="0"/>
          </a:p>
          <a:p>
            <a:pPr marL="285750" lvl="1" indent="-285750">
              <a:buFont typeface="Arial" panose="020B0604020202020204" pitchFamily="34" charset="0"/>
              <a:buChar char="•"/>
            </a:pPr>
            <a:r>
              <a:rPr lang="en-US" sz="1400" dirty="0" smtClean="0"/>
              <a:t>Will be proposing motion to Academic Senate on how to proceed 2/21 based on feedback from these discussions.</a:t>
            </a:r>
          </a:p>
          <a:p>
            <a:pPr marL="285750" lvl="1" indent="-285750">
              <a:buFont typeface="Arial" panose="020B0604020202020204" pitchFamily="34" charset="0"/>
              <a:buChar char="•"/>
            </a:pPr>
            <a:endParaRPr lang="en-US" sz="1400" dirty="0" smtClean="0"/>
          </a:p>
          <a:p>
            <a:pPr marL="285750" lvl="1" indent="-285750">
              <a:buFont typeface="Arial" panose="020B0604020202020204" pitchFamily="34" charset="0"/>
              <a:buChar char="•"/>
            </a:pPr>
            <a:r>
              <a:rPr lang="en-US" sz="1400" dirty="0" smtClean="0"/>
              <a:t>Assembling an “Approval” and “Implementation” teams</a:t>
            </a:r>
          </a:p>
        </p:txBody>
      </p:sp>
    </p:spTree>
    <p:extLst>
      <p:ext uri="{BB962C8B-B14F-4D97-AF65-F5344CB8AC3E}">
        <p14:creationId xmlns:p14="http://schemas.microsoft.com/office/powerpoint/2010/main" val="2114387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SBVC’S CHANCE TO BECOME PART OF THE SPRING 2018 COHORT IS…</a:t>
            </a:r>
            <a:endParaRPr lang="en-US" dirty="0"/>
          </a:p>
        </p:txBody>
      </p:sp>
      <p:sp>
        <p:nvSpPr>
          <p:cNvPr id="3" name="Rectangle 2"/>
          <p:cNvSpPr/>
          <p:nvPr/>
        </p:nvSpPr>
        <p:spPr>
          <a:xfrm>
            <a:off x="822960" y="2413338"/>
            <a:ext cx="10476411" cy="3139321"/>
          </a:xfrm>
          <a:prstGeom prst="rect">
            <a:avLst/>
          </a:prstGeom>
        </p:spPr>
        <p:txBody>
          <a:bodyPr wrap="square">
            <a:spAutoFit/>
          </a:bodyPr>
          <a:lstStyle/>
          <a:p>
            <a:pPr marL="0" lvl="1"/>
            <a:r>
              <a:rPr lang="en-US" b="1" dirty="0" smtClean="0"/>
              <a:t>Small.</a:t>
            </a:r>
          </a:p>
          <a:p>
            <a:pPr marL="0" lvl="1"/>
            <a:endParaRPr lang="en-US" dirty="0"/>
          </a:p>
          <a:p>
            <a:pPr marL="285750" lvl="1" indent="-285750">
              <a:buFont typeface="Arial" panose="020B0604020202020204" pitchFamily="34" charset="0"/>
              <a:buChar char="•"/>
            </a:pPr>
            <a:r>
              <a:rPr lang="en-US" dirty="0" smtClean="0"/>
              <a:t>Note Sections 1.3, 1.7, 1.8, 1.10, 1.11 of the OEI Spring Cohort Self </a:t>
            </a:r>
            <a:r>
              <a:rPr lang="en-US" dirty="0"/>
              <a:t>A</a:t>
            </a:r>
            <a:r>
              <a:rPr lang="en-US" dirty="0" smtClean="0"/>
              <a:t>ssessment, just for fun.</a:t>
            </a:r>
          </a:p>
          <a:p>
            <a:pPr marL="0" lvl="1"/>
            <a:endParaRPr lang="en-US" dirty="0" smtClean="0"/>
          </a:p>
          <a:p>
            <a:pPr marL="285750" lvl="1" indent="-285750">
              <a:buFont typeface="Arial" panose="020B0604020202020204" pitchFamily="34" charset="0"/>
              <a:buChar char="•"/>
            </a:pPr>
            <a:r>
              <a:rPr lang="en-US" dirty="0"/>
              <a:t>A</a:t>
            </a:r>
            <a:r>
              <a:rPr lang="en-US" dirty="0" smtClean="0"/>
              <a:t>lmost no one on the College Planning Team knows they will be asked on the planning team.</a:t>
            </a:r>
          </a:p>
          <a:p>
            <a:pPr marL="285750" lvl="1" indent="-285750">
              <a:buFont typeface="Arial" panose="020B0604020202020204" pitchFamily="34" charset="0"/>
              <a:buChar char="•"/>
            </a:pPr>
            <a:endParaRPr lang="en-US" dirty="0" smtClean="0"/>
          </a:p>
          <a:p>
            <a:pPr marL="285750" lvl="1" indent="-285750">
              <a:buFont typeface="Arial" panose="020B0604020202020204" pitchFamily="34" charset="0"/>
              <a:buChar char="•"/>
            </a:pPr>
            <a:r>
              <a:rPr lang="en-US" dirty="0" smtClean="0"/>
              <a:t>No one on the required signatures page has been informed I need their signature, except for Andy Chang, and at least one of the potential signatories has changed even in the several weeks I’ve had this document.</a:t>
            </a:r>
          </a:p>
          <a:p>
            <a:pPr marL="0" lvl="1"/>
            <a:endParaRPr lang="en-US" dirty="0"/>
          </a:p>
        </p:txBody>
      </p:sp>
    </p:spTree>
    <p:extLst>
      <p:ext uri="{BB962C8B-B14F-4D97-AF65-F5344CB8AC3E}">
        <p14:creationId xmlns:p14="http://schemas.microsoft.com/office/powerpoint/2010/main" val="620034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WHAT’S THE RUSH?</a:t>
            </a:r>
            <a:endParaRPr lang="en-US" dirty="0"/>
          </a:p>
        </p:txBody>
      </p:sp>
      <p:sp>
        <p:nvSpPr>
          <p:cNvPr id="3" name="Rectangle 2"/>
          <p:cNvSpPr/>
          <p:nvPr/>
        </p:nvSpPr>
        <p:spPr>
          <a:xfrm>
            <a:off x="646111" y="1853248"/>
            <a:ext cx="10888392" cy="4524315"/>
          </a:xfrm>
          <a:prstGeom prst="rect">
            <a:avLst/>
          </a:prstGeom>
        </p:spPr>
        <p:txBody>
          <a:bodyPr wrap="square">
            <a:spAutoFit/>
          </a:bodyPr>
          <a:lstStyle/>
          <a:p>
            <a:pPr marL="285750" indent="-285750">
              <a:buFont typeface="Arial" panose="020B0604020202020204" pitchFamily="34" charset="0"/>
              <a:buChar char="•"/>
            </a:pPr>
            <a:r>
              <a:rPr lang="en-US" dirty="0" smtClean="0"/>
              <a:t>Submitting a self assessment is an opportunity to see where we stand in a quickly morphing online environment.</a:t>
            </a:r>
          </a:p>
          <a:p>
            <a:endParaRPr lang="en-US" dirty="0"/>
          </a:p>
          <a:p>
            <a:pPr marL="285750" indent="-285750">
              <a:buFont typeface="Arial" panose="020B0604020202020204" pitchFamily="34" charset="0"/>
              <a:buChar char="•"/>
            </a:pPr>
            <a:r>
              <a:rPr lang="en-US" dirty="0" smtClean="0"/>
              <a:t>Being accepted into the Consortium, even without being a part of the OEI Spring Cohort, would provide </a:t>
            </a:r>
            <a:r>
              <a:rPr lang="en-US" b="1" dirty="0" smtClean="0"/>
              <a:t>state-and-grant-supported</a:t>
            </a:r>
            <a:r>
              <a:rPr lang="en-US" dirty="0" smtClean="0"/>
              <a:t> </a:t>
            </a:r>
            <a:r>
              <a:rPr lang="en-US" b="1" dirty="0" smtClean="0"/>
              <a:t>solutions</a:t>
            </a:r>
            <a:r>
              <a:rPr lang="en-US" dirty="0" smtClean="0"/>
              <a:t> to a number of goals being currently discussed in the Online Program Committee. Versions of these goals will be adopted into the new Online Programs Master Plan, all with the goal of improving quality education and student success, including:</a:t>
            </a:r>
          </a:p>
          <a:p>
            <a:pPr marL="742950" lvl="1" indent="-285750">
              <a:buFont typeface="Arial" panose="020B0604020202020204" pitchFamily="34" charset="0"/>
              <a:buChar char="•"/>
            </a:pPr>
            <a:r>
              <a:rPr lang="en-US" dirty="0" smtClean="0"/>
              <a:t>Formal online teacher training and certification</a:t>
            </a:r>
          </a:p>
          <a:p>
            <a:pPr marL="742950" lvl="1" indent="-285750">
              <a:buFont typeface="Arial" panose="020B0604020202020204" pitchFamily="34" charset="0"/>
              <a:buChar char="•"/>
            </a:pPr>
            <a:r>
              <a:rPr lang="en-US" dirty="0" smtClean="0"/>
              <a:t>Instructional Design support from the Online Course Academy for every online class</a:t>
            </a:r>
          </a:p>
          <a:p>
            <a:pPr marL="742950" lvl="1" indent="-285750">
              <a:buFont typeface="Arial" panose="020B0604020202020204" pitchFamily="34" charset="0"/>
              <a:buChar char="•"/>
            </a:pPr>
            <a:r>
              <a:rPr lang="en-US" dirty="0" smtClean="0"/>
              <a:t>Student preparedness support via QUEST</a:t>
            </a:r>
          </a:p>
          <a:p>
            <a:pPr marL="742950" lvl="1" indent="-285750">
              <a:buFont typeface="Arial" panose="020B0604020202020204" pitchFamily="34" charset="0"/>
              <a:buChar char="•"/>
            </a:pPr>
            <a:r>
              <a:rPr lang="en-US" dirty="0" smtClean="0"/>
              <a:t>Online student tutoring support via </a:t>
            </a:r>
            <a:r>
              <a:rPr lang="en-US" dirty="0" err="1" smtClean="0"/>
              <a:t>NetTutor</a:t>
            </a:r>
            <a:endParaRPr lang="en-US" dirty="0" smtClean="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And according to data collected from the OEI Course Exchange pilot in terms of success rates, “</a:t>
            </a:r>
            <a:r>
              <a:rPr lang="en-US" dirty="0"/>
              <a:t>data shows OEI pilot courses moving 4.9 percent above the statewide </a:t>
            </a:r>
            <a:r>
              <a:rPr lang="en-US" dirty="0" smtClean="0"/>
              <a:t>average.”</a:t>
            </a:r>
          </a:p>
          <a:p>
            <a:pPr lvl="1"/>
            <a:endParaRPr lang="en-US" dirty="0"/>
          </a:p>
        </p:txBody>
      </p:sp>
    </p:spTree>
    <p:extLst>
      <p:ext uri="{BB962C8B-B14F-4D97-AF65-F5344CB8AC3E}">
        <p14:creationId xmlns:p14="http://schemas.microsoft.com/office/powerpoint/2010/main" val="28270575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
  <TotalTime>536</TotalTime>
  <Words>1146</Words>
  <Application>Microsoft Office PowerPoint</Application>
  <PresentationFormat>Widescreen</PresentationFormat>
  <Paragraphs>122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OEI ONLINE COURSE EXCHANGE</vt:lpstr>
      <vt:lpstr>PRESENTATION GOALS</vt:lpstr>
      <vt:lpstr>IMPORTANT LINKS</vt:lpstr>
      <vt:lpstr>OVERVIEW: SBVC ONLINE PROGRAM SUCCESSES</vt:lpstr>
      <vt:lpstr>OVERVIEW: SBVC ONLINE PROGRAM CHALLENGES</vt:lpstr>
      <vt:lpstr>INTRODUCE COURSE EXCHANGE</vt:lpstr>
      <vt:lpstr>WHERE IS SBVC IN THIS PROCESS?</vt:lpstr>
      <vt:lpstr>SBVC’S CHANCE TO BECOME PART OF THE SPRING 2018 COHORT IS…</vt:lpstr>
      <vt:lpstr>SO WHAT’S THE RUSH?</vt:lpstr>
      <vt:lpstr>MORE INFO ON NUTS AND BOLTS OF OEI AND COURSE EXCHANGE</vt:lpstr>
      <vt:lpstr>Q&amp;A WITH REMINDER OF PRESENTATION GOALS</vt:lpstr>
    </vt:vector>
  </TitlesOfParts>
  <Company>San Bernardino Community College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OEI ONLINE COURSE EXCHANGE</dc:title>
  <dc:creator>Notarangelo, Joseph</dc:creator>
  <cp:lastModifiedBy>Notarangelo, Joseph</cp:lastModifiedBy>
  <cp:revision>50</cp:revision>
  <dcterms:created xsi:type="dcterms:W3CDTF">2018-02-14T13:45:51Z</dcterms:created>
  <dcterms:modified xsi:type="dcterms:W3CDTF">2018-02-16T01:07:36Z</dcterms:modified>
</cp:coreProperties>
</file>