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3" r:id="rId1"/>
  </p:sldMasterIdLst>
  <p:sldIdLst>
    <p:sldId id="256" r:id="rId2"/>
    <p:sldId id="259" r:id="rId3"/>
    <p:sldId id="257" r:id="rId4"/>
    <p:sldId id="266" r:id="rId5"/>
    <p:sldId id="263" r:id="rId6"/>
    <p:sldId id="262" r:id="rId7"/>
    <p:sldId id="264" r:id="rId8"/>
    <p:sldId id="258" r:id="rId9"/>
    <p:sldId id="260" r:id="rId10"/>
    <p:sldId id="261"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930" y="4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2DF66AD8-BC4A-4004-9882-414398D930CA}" type="datetimeFigureOut">
              <a:rPr lang="en-US" smtClean="0"/>
              <a:t>8/7/2017</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6D22F896-40B5-4ADD-8801-0D06FADFA095}" type="slidenum">
              <a:rPr lang="en-US" smtClean="0"/>
              <a:pPr/>
              <a:t>‹#›</a:t>
            </a:fld>
            <a:endParaRPr lang="en-US"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5358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66AD8-BC4A-4004-9882-414398D930CA}" type="datetimeFigureOut">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extLst>
      <p:ext uri="{BB962C8B-B14F-4D97-AF65-F5344CB8AC3E}">
        <p14:creationId xmlns:p14="http://schemas.microsoft.com/office/powerpoint/2010/main" val="336949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66AD8-BC4A-4004-9882-414398D930CA}" type="datetimeFigureOut">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extLst>
      <p:ext uri="{BB962C8B-B14F-4D97-AF65-F5344CB8AC3E}">
        <p14:creationId xmlns:p14="http://schemas.microsoft.com/office/powerpoint/2010/main" val="2569961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66AD8-BC4A-4004-9882-414398D930CA}" type="datetimeFigureOut">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extLst>
      <p:ext uri="{BB962C8B-B14F-4D97-AF65-F5344CB8AC3E}">
        <p14:creationId xmlns:p14="http://schemas.microsoft.com/office/powerpoint/2010/main" val="349467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2DF66AD8-BC4A-4004-9882-414398D930CA}" type="datetimeFigureOut">
              <a:rPr lang="en-US" smtClean="0"/>
              <a:t>8/7/2017</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B9D2C864-9362-43C7-A136-D9C41D93A96D}" type="slidenum">
              <a:rPr lang="en-US" smtClean="0"/>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925379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F66AD8-BC4A-4004-9882-414398D930CA}" type="datetimeFigureOut">
              <a:rPr lang="en-US" smtClean="0"/>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a:t>
            </a:fld>
            <a:endParaRPr lang="en-US"/>
          </a:p>
        </p:txBody>
      </p:sp>
    </p:spTree>
    <p:extLst>
      <p:ext uri="{BB962C8B-B14F-4D97-AF65-F5344CB8AC3E}">
        <p14:creationId xmlns:p14="http://schemas.microsoft.com/office/powerpoint/2010/main" val="313186523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F66AD8-BC4A-4004-9882-414398D930CA}" type="datetimeFigureOut">
              <a:rPr lang="en-US" smtClean="0"/>
              <a:t>8/7/2017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D2C864-9362-43C7-A136-D9C41D93A96D}" type="slidenum">
              <a:rPr lang="en-US" smtClean="0"/>
              <a:t>‹#›</a:t>
            </a:fld>
            <a:endParaRPr lang="en-US"/>
          </a:p>
        </p:txBody>
      </p:sp>
    </p:spTree>
    <p:extLst>
      <p:ext uri="{BB962C8B-B14F-4D97-AF65-F5344CB8AC3E}">
        <p14:creationId xmlns:p14="http://schemas.microsoft.com/office/powerpoint/2010/main" val="2299346478"/>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F66AD8-BC4A-4004-9882-414398D930CA}" type="datetimeFigureOut">
              <a:rPr lang="en-US" smtClean="0"/>
              <a:t>8/7/2017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D2C864-9362-43C7-A136-D9C41D93A96D}" type="slidenum">
              <a:rPr lang="en-US" smtClean="0"/>
              <a:t>‹#›</a:t>
            </a:fld>
            <a:endParaRPr lang="en-US"/>
          </a:p>
        </p:txBody>
      </p:sp>
    </p:spTree>
    <p:extLst>
      <p:ext uri="{BB962C8B-B14F-4D97-AF65-F5344CB8AC3E}">
        <p14:creationId xmlns:p14="http://schemas.microsoft.com/office/powerpoint/2010/main" val="1913079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66AD8-BC4A-4004-9882-414398D930CA}" type="datetimeFigureOut">
              <a:rPr lang="en-US" smtClean="0"/>
              <a:t>8/7/2017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D2C864-9362-43C7-A136-D9C41D93A96D}" type="slidenum">
              <a:rPr lang="en-US" smtClean="0"/>
              <a:t>‹#›</a:t>
            </a:fld>
            <a:endParaRPr lang="en-US"/>
          </a:p>
        </p:txBody>
      </p:sp>
    </p:spTree>
    <p:extLst>
      <p:ext uri="{BB962C8B-B14F-4D97-AF65-F5344CB8AC3E}">
        <p14:creationId xmlns:p14="http://schemas.microsoft.com/office/powerpoint/2010/main" val="364944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3789" y="6375679"/>
            <a:ext cx="925016" cy="348462"/>
          </a:xfrm>
        </p:spPr>
        <p:txBody>
          <a:bodyPr/>
          <a:lstStyle/>
          <a:p>
            <a:fld id="{2DF66AD8-BC4A-4004-9882-414398D930CA}" type="datetimeFigureOut">
              <a:rPr lang="en-US" smtClean="0"/>
              <a:t>8/7/2017</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fld id="{B9D2C864-9362-43C7-A136-D9C41D93A96D}" type="slidenum">
              <a:rPr lang="en-US" smtClean="0"/>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5483889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4463" y="6375679"/>
            <a:ext cx="924342" cy="348462"/>
          </a:xfrm>
        </p:spPr>
        <p:txBody>
          <a:bodyPr/>
          <a:lstStyle/>
          <a:p>
            <a:fld id="{2DF66AD8-BC4A-4004-9882-414398D930CA}" type="datetimeFigureOut">
              <a:rPr lang="en-US" smtClean="0"/>
              <a:t>8/7/2017</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56153" y="6375679"/>
            <a:ext cx="947460" cy="345796"/>
          </a:xfrm>
        </p:spPr>
        <p:txBody>
          <a:bodyPr/>
          <a:lstStyle/>
          <a:p>
            <a:fld id="{B9D2C864-9362-43C7-A136-D9C41D93A96D}" type="slidenum">
              <a:rPr lang="en-US" smtClean="0"/>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4624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2DF66AD8-BC4A-4004-9882-414398D930CA}" type="datetimeFigureOut">
              <a:rPr lang="en-US" smtClean="0"/>
              <a:t>8/7/2017</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B9D2C864-9362-43C7-A136-D9C41D93A96D}" type="slidenum">
              <a:rPr lang="en-US" smtClean="0"/>
              <a:t>‹#›</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575961849"/>
      </p:ext>
    </p:extLst>
  </p:cSld>
  <p:clrMap bg1="lt1" tx1="dk1" bg2="lt2" tx2="dk2" accent1="accent1" accent2="accent2" accent3="accent3" accent4="accent4" accent5="accent5" accent6="accent6" hlink="hlink" folHlink="folHlink"/>
  <p:sldLayoutIdLst>
    <p:sldLayoutId id="2147483984" r:id="rId1"/>
    <p:sldLayoutId id="2147483985" r:id="rId2"/>
    <p:sldLayoutId id="2147483986" r:id="rId3"/>
    <p:sldLayoutId id="2147483987" r:id="rId4"/>
    <p:sldLayoutId id="2147483988" r:id="rId5"/>
    <p:sldLayoutId id="2147483989" r:id="rId6"/>
    <p:sldLayoutId id="2147483990" r:id="rId7"/>
    <p:sldLayoutId id="2147483991" r:id="rId8"/>
    <p:sldLayoutId id="2147483992" r:id="rId9"/>
    <p:sldLayoutId id="2147483993" r:id="rId10"/>
    <p:sldLayoutId id="2147483994"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a:solidFill>
                  <a:schemeClr val="bg2">
                    <a:lumMod val="75000"/>
                  </a:schemeClr>
                </a:solidFill>
              </a:rPr>
              <a:t>S</a:t>
            </a:r>
            <a:r>
              <a:rPr lang="en-US" sz="7200" dirty="0"/>
              <a:t>tructured </a:t>
            </a:r>
            <a:r>
              <a:rPr lang="en-US" sz="7200" b="1" dirty="0">
                <a:solidFill>
                  <a:schemeClr val="bg2">
                    <a:lumMod val="75000"/>
                  </a:schemeClr>
                </a:solidFill>
              </a:rPr>
              <a:t>L</a:t>
            </a:r>
            <a:r>
              <a:rPr lang="en-US" sz="7200" dirty="0"/>
              <a:t>earning </a:t>
            </a:r>
            <a:br>
              <a:rPr lang="en-US" sz="7200" dirty="0"/>
            </a:br>
            <a:r>
              <a:rPr lang="en-US" sz="7200" b="1" dirty="0">
                <a:solidFill>
                  <a:schemeClr val="bg2">
                    <a:lumMod val="75000"/>
                  </a:schemeClr>
                </a:solidFill>
              </a:rPr>
              <a:t>A</a:t>
            </a:r>
            <a:r>
              <a:rPr lang="en-US" sz="7200" dirty="0"/>
              <a:t>ssistance </a:t>
            </a:r>
            <a:endParaRPr lang="en-US" sz="7200" dirty="0">
              <a:solidFill>
                <a:schemeClr val="bg2">
                  <a:lumMod val="75000"/>
                </a:schemeClr>
              </a:solidFill>
            </a:endParaRPr>
          </a:p>
        </p:txBody>
      </p:sp>
      <p:sp>
        <p:nvSpPr>
          <p:cNvPr id="3" name="Subtitle 2"/>
          <p:cNvSpPr>
            <a:spLocks noGrp="1"/>
          </p:cNvSpPr>
          <p:nvPr>
            <p:ph type="subTitle" idx="1"/>
          </p:nvPr>
        </p:nvSpPr>
        <p:spPr/>
        <p:txBody>
          <a:bodyPr>
            <a:normAutofit/>
          </a:bodyPr>
          <a:lstStyle/>
          <a:p>
            <a:r>
              <a:rPr lang="en-US" dirty="0">
                <a:solidFill>
                  <a:srgbClr val="FF0000"/>
                </a:solidFill>
              </a:rPr>
              <a:t>[Tutor Name]</a:t>
            </a:r>
          </a:p>
          <a:p>
            <a:r>
              <a:rPr lang="en-US" dirty="0">
                <a:solidFill>
                  <a:srgbClr val="FF0000"/>
                </a:solidFill>
              </a:rPr>
              <a:t>[Instructor Name]</a:t>
            </a:r>
          </a:p>
        </p:txBody>
      </p:sp>
      <p:pic>
        <p:nvPicPr>
          <p:cNvPr id="6" name="Picture 5" descr="A close up of a sign&#10;&#10;Description generated with very high confidence">
            <a:extLst>
              <a:ext uri="{FF2B5EF4-FFF2-40B4-BE49-F238E27FC236}">
                <a16:creationId xmlns:a16="http://schemas.microsoft.com/office/drawing/2014/main" id="{3A8C0F29-BEC8-467A-BBDA-05A0261353D9}"/>
              </a:ext>
            </a:extLst>
          </p:cNvPr>
          <p:cNvPicPr>
            <a:picLocks noChangeAspect="1"/>
          </p:cNvPicPr>
          <p:nvPr/>
        </p:nvPicPr>
        <p:blipFill rotWithShape="1">
          <a:blip r:embed="rId2" cstate="email">
            <a:extLst>
              <a:ext uri="{28A0092B-C50C-407E-A947-70E740481C1C}">
                <a14:useLocalDpi xmlns:a14="http://schemas.microsoft.com/office/drawing/2010/main" val="0"/>
              </a:ext>
            </a:extLst>
          </a:blip>
          <a:srcRect t="29136"/>
          <a:stretch/>
        </p:blipFill>
        <p:spPr>
          <a:xfrm>
            <a:off x="3594874" y="4653678"/>
            <a:ext cx="2166850" cy="1004568"/>
          </a:xfrm>
          <a:prstGeom prst="rect">
            <a:avLst/>
          </a:prstGeom>
        </p:spPr>
      </p:pic>
    </p:spTree>
    <p:extLst>
      <p:ext uri="{BB962C8B-B14F-4D97-AF65-F5344CB8AC3E}">
        <p14:creationId xmlns:p14="http://schemas.microsoft.com/office/powerpoint/2010/main" val="1736648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 will not…</a:t>
            </a:r>
          </a:p>
        </p:txBody>
      </p:sp>
      <p:sp>
        <p:nvSpPr>
          <p:cNvPr id="3" name="Content Placeholder 2"/>
          <p:cNvSpPr>
            <a:spLocks noGrp="1"/>
          </p:cNvSpPr>
          <p:nvPr>
            <p:ph idx="1"/>
          </p:nvPr>
        </p:nvSpPr>
        <p:spPr/>
        <p:txBody>
          <a:bodyPr/>
          <a:lstStyle/>
          <a:p>
            <a:r>
              <a:rPr lang="en-US" dirty="0"/>
              <a:t>Do your work for you.</a:t>
            </a:r>
          </a:p>
          <a:p>
            <a:r>
              <a:rPr lang="en-US" dirty="0"/>
              <a:t>Answer all of your homework/worksheet questions at once.</a:t>
            </a:r>
          </a:p>
          <a:p>
            <a:pPr lvl="1"/>
            <a:r>
              <a:rPr lang="en-US" dirty="0"/>
              <a:t>Instead, we can look at one problem at a time.</a:t>
            </a:r>
          </a:p>
          <a:p>
            <a:pPr lvl="1"/>
            <a:r>
              <a:rPr lang="en-US" dirty="0"/>
              <a:t>I want to help you become independent.</a:t>
            </a:r>
          </a:p>
          <a:p>
            <a:r>
              <a:rPr lang="en-US" dirty="0"/>
              <a:t>Oppose the instructor- we are a team.</a:t>
            </a:r>
          </a:p>
          <a:p>
            <a:endParaRPr lang="en-US" dirty="0"/>
          </a:p>
          <a:p>
            <a:endParaRPr lang="en-US" dirty="0"/>
          </a:p>
        </p:txBody>
      </p:sp>
    </p:spTree>
    <p:extLst>
      <p:ext uri="{BB962C8B-B14F-4D97-AF65-F5344CB8AC3E}">
        <p14:creationId xmlns:p14="http://schemas.microsoft.com/office/powerpoint/2010/main" val="2723405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a:t>
            </a:r>
          </a:p>
        </p:txBody>
      </p:sp>
      <p:sp>
        <p:nvSpPr>
          <p:cNvPr id="3" name="Content Placeholder 2"/>
          <p:cNvSpPr>
            <a:spLocks noGrp="1"/>
          </p:cNvSpPr>
          <p:nvPr>
            <p:ph idx="1"/>
          </p:nvPr>
        </p:nvSpPr>
        <p:spPr>
          <a:xfrm>
            <a:off x="765175" y="2988235"/>
            <a:ext cx="7612064" cy="3264646"/>
          </a:xfrm>
        </p:spPr>
        <p:txBody>
          <a:bodyPr/>
          <a:lstStyle/>
          <a:p>
            <a:pPr marL="0" indent="0" algn="ctr">
              <a:buNone/>
            </a:pPr>
            <a:r>
              <a:rPr lang="en-US" sz="4800" dirty="0"/>
              <a:t>This is going to be a great semester!</a:t>
            </a:r>
          </a:p>
        </p:txBody>
      </p:sp>
    </p:spTree>
    <p:extLst>
      <p:ext uri="{BB962C8B-B14F-4D97-AF65-F5344CB8AC3E}">
        <p14:creationId xmlns:p14="http://schemas.microsoft.com/office/powerpoint/2010/main" val="4028243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Hello, my name is </a:t>
            </a:r>
            <a:r>
              <a:rPr lang="en-US" dirty="0">
                <a:solidFill>
                  <a:srgbClr val="FF0000"/>
                </a:solidFill>
              </a:rPr>
              <a:t>[fill in your name].</a:t>
            </a:r>
          </a:p>
          <a:p>
            <a:r>
              <a:rPr lang="en-US" dirty="0"/>
              <a:t>My email address: </a:t>
            </a:r>
          </a:p>
          <a:p>
            <a:pPr marL="0" indent="0">
              <a:buNone/>
            </a:pPr>
            <a:r>
              <a:rPr lang="en-US" dirty="0">
                <a:solidFill>
                  <a:srgbClr val="FF0000"/>
                </a:solidFill>
              </a:rPr>
              <a:t>[Introduce yourself. This is a good time to share your personal stores if you took SLA or if you have done this before. If not, that is fine.]</a:t>
            </a:r>
          </a:p>
        </p:txBody>
      </p:sp>
    </p:spTree>
    <p:extLst>
      <p:ext uri="{BB962C8B-B14F-4D97-AF65-F5344CB8AC3E}">
        <p14:creationId xmlns:p14="http://schemas.microsoft.com/office/powerpoint/2010/main" val="166129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SLA?</a:t>
            </a:r>
          </a:p>
        </p:txBody>
      </p:sp>
      <p:sp>
        <p:nvSpPr>
          <p:cNvPr id="3" name="Content Placeholder 2"/>
          <p:cNvSpPr>
            <a:spLocks noGrp="1"/>
          </p:cNvSpPr>
          <p:nvPr>
            <p:ph idx="1"/>
          </p:nvPr>
        </p:nvSpPr>
        <p:spPr>
          <a:xfrm>
            <a:off x="765174" y="2070846"/>
            <a:ext cx="8094943" cy="4488330"/>
          </a:xfrm>
        </p:spPr>
        <p:txBody>
          <a:bodyPr>
            <a:normAutofit/>
          </a:bodyPr>
          <a:lstStyle/>
          <a:p>
            <a:r>
              <a:rPr lang="en-US" dirty="0"/>
              <a:t>SLA will be a vital component of your </a:t>
            </a:r>
            <a:r>
              <a:rPr lang="en-US" dirty="0">
                <a:solidFill>
                  <a:srgbClr val="FF0000"/>
                </a:solidFill>
              </a:rPr>
              <a:t>Math 952 [and Math 962, where applicable] </a:t>
            </a:r>
            <a:r>
              <a:rPr lang="en-US" dirty="0"/>
              <a:t>class.</a:t>
            </a:r>
          </a:p>
          <a:p>
            <a:r>
              <a:rPr lang="en-US" dirty="0"/>
              <a:t>We will meet on </a:t>
            </a:r>
            <a:r>
              <a:rPr lang="en-US" dirty="0">
                <a:solidFill>
                  <a:srgbClr val="FF0000"/>
                </a:solidFill>
              </a:rPr>
              <a:t>[fill in days/times per week].</a:t>
            </a:r>
          </a:p>
          <a:p>
            <a:r>
              <a:rPr lang="en-US" dirty="0"/>
              <a:t>We will reinforce what you are learning in Math </a:t>
            </a:r>
            <a:r>
              <a:rPr lang="en-US" dirty="0">
                <a:solidFill>
                  <a:srgbClr val="FF0000"/>
                </a:solidFill>
              </a:rPr>
              <a:t>[952] </a:t>
            </a:r>
            <a:r>
              <a:rPr lang="en-US" dirty="0"/>
              <a:t>using:</a:t>
            </a:r>
          </a:p>
          <a:p>
            <a:pPr lvl="1"/>
            <a:r>
              <a:rPr lang="en-US" dirty="0"/>
              <a:t>PowerPoint presentations</a:t>
            </a:r>
          </a:p>
          <a:p>
            <a:pPr lvl="1"/>
            <a:r>
              <a:rPr lang="en-US" dirty="0"/>
              <a:t>Study skills</a:t>
            </a:r>
          </a:p>
          <a:p>
            <a:pPr lvl="1"/>
            <a:r>
              <a:rPr lang="en-US" dirty="0"/>
              <a:t>Review </a:t>
            </a:r>
          </a:p>
          <a:p>
            <a:pPr lvl="1"/>
            <a:r>
              <a:rPr lang="en-US" dirty="0"/>
              <a:t>Worksheets</a:t>
            </a:r>
          </a:p>
          <a:p>
            <a:pPr lvl="1"/>
            <a:r>
              <a:rPr lang="en-US" dirty="0"/>
              <a:t>Group work</a:t>
            </a:r>
          </a:p>
        </p:txBody>
      </p:sp>
    </p:spTree>
    <p:extLst>
      <p:ext uri="{BB962C8B-B14F-4D97-AF65-F5344CB8AC3E}">
        <p14:creationId xmlns:p14="http://schemas.microsoft.com/office/powerpoint/2010/main" val="184292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Past SLA Students Said…</a:t>
            </a:r>
          </a:p>
        </p:txBody>
      </p:sp>
      <p:sp>
        <p:nvSpPr>
          <p:cNvPr id="3" name="Content Placeholder 2"/>
          <p:cNvSpPr>
            <a:spLocks noGrp="1"/>
          </p:cNvSpPr>
          <p:nvPr>
            <p:ph idx="1"/>
          </p:nvPr>
        </p:nvSpPr>
        <p:spPr>
          <a:xfrm>
            <a:off x="765175" y="2070846"/>
            <a:ext cx="8109884" cy="4667625"/>
          </a:xfrm>
        </p:spPr>
        <p:txBody>
          <a:bodyPr>
            <a:normAutofit/>
          </a:bodyPr>
          <a:lstStyle/>
          <a:p>
            <a:r>
              <a:rPr lang="en-US" b="1" i="1" dirty="0">
                <a:solidFill>
                  <a:schemeClr val="accent1"/>
                </a:solidFill>
                <a:latin typeface="Garamond" panose="02020404030301010803" pitchFamily="18" charset="0"/>
              </a:rPr>
              <a:t>Attending SLA sessions helped them improve their grade by as much as one letter!</a:t>
            </a:r>
          </a:p>
          <a:p>
            <a:pPr lvl="1"/>
            <a:r>
              <a:rPr lang="en-US" dirty="0"/>
              <a:t>Example- from a “B” to an “A”</a:t>
            </a:r>
          </a:p>
          <a:p>
            <a:pPr lvl="1"/>
            <a:endParaRPr lang="en-US" dirty="0"/>
          </a:p>
          <a:p>
            <a:r>
              <a:rPr lang="en-US" b="1" i="1" dirty="0">
                <a:solidFill>
                  <a:schemeClr val="accent1"/>
                </a:solidFill>
                <a:latin typeface="Garamond" panose="02020404030301010803" pitchFamily="18" charset="0"/>
              </a:rPr>
              <a:t>They will continue to use the study skills they learned in the SLA in all of their future classes, not only Math classes!</a:t>
            </a:r>
          </a:p>
          <a:p>
            <a:pPr marL="0" indent="0">
              <a:buNone/>
            </a:pPr>
            <a:endParaRPr lang="en-US" b="1" i="1" dirty="0">
              <a:solidFill>
                <a:schemeClr val="accent1"/>
              </a:solidFill>
              <a:latin typeface="Garamond" panose="02020404030301010803" pitchFamily="18" charset="0"/>
            </a:endParaRPr>
          </a:p>
          <a:p>
            <a:r>
              <a:rPr lang="en-US" b="1" i="1" dirty="0">
                <a:solidFill>
                  <a:schemeClr val="accent1"/>
                </a:solidFill>
                <a:latin typeface="Garamond" panose="02020404030301010803" pitchFamily="18" charset="0"/>
              </a:rPr>
              <a:t>They would recommend that their friends take an SLA course</a:t>
            </a:r>
            <a:r>
              <a:rPr lang="en-US" b="1" dirty="0">
                <a:solidFill>
                  <a:schemeClr val="accent1"/>
                </a:solidFill>
              </a:rPr>
              <a:t>.</a:t>
            </a:r>
          </a:p>
          <a:p>
            <a:pPr marL="0" indent="0">
              <a:buNone/>
            </a:pPr>
            <a:endParaRPr lang="en-US" dirty="0"/>
          </a:p>
          <a:p>
            <a:pPr marL="0" indent="0">
              <a:buNone/>
            </a:pPr>
            <a:r>
              <a:rPr lang="en-US" dirty="0"/>
              <a:t>(This information was obtained through surveys distributed to SLA students throughout previous semesters)</a:t>
            </a:r>
          </a:p>
        </p:txBody>
      </p:sp>
    </p:spTree>
    <p:extLst>
      <p:ext uri="{BB962C8B-B14F-4D97-AF65-F5344CB8AC3E}">
        <p14:creationId xmlns:p14="http://schemas.microsoft.com/office/powerpoint/2010/main" val="3641123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 Breakdown</a:t>
            </a:r>
          </a:p>
        </p:txBody>
      </p:sp>
      <p:sp>
        <p:nvSpPr>
          <p:cNvPr id="3" name="Content Placeholder 2"/>
          <p:cNvSpPr>
            <a:spLocks noGrp="1"/>
          </p:cNvSpPr>
          <p:nvPr>
            <p:ph idx="1"/>
          </p:nvPr>
        </p:nvSpPr>
        <p:spPr/>
        <p:txBody>
          <a:bodyPr/>
          <a:lstStyle/>
          <a:p>
            <a:r>
              <a:rPr lang="en-US" dirty="0"/>
              <a:t>You will receive </a:t>
            </a:r>
            <a:r>
              <a:rPr lang="en-US" dirty="0">
                <a:solidFill>
                  <a:srgbClr val="FF0000"/>
                </a:solidFill>
              </a:rPr>
              <a:t>____</a:t>
            </a:r>
            <a:r>
              <a:rPr lang="en-US" dirty="0"/>
              <a:t> points for attendance.</a:t>
            </a:r>
          </a:p>
          <a:p>
            <a:r>
              <a:rPr lang="en-US" dirty="0"/>
              <a:t>You will receive </a:t>
            </a:r>
            <a:r>
              <a:rPr lang="en-US" dirty="0">
                <a:solidFill>
                  <a:srgbClr val="FF0000"/>
                </a:solidFill>
              </a:rPr>
              <a:t>____</a:t>
            </a:r>
            <a:r>
              <a:rPr lang="en-US" dirty="0"/>
              <a:t> points for participation.</a:t>
            </a:r>
          </a:p>
          <a:p>
            <a:r>
              <a:rPr lang="en-US" dirty="0"/>
              <a:t>This is a total of </a:t>
            </a:r>
            <a:r>
              <a:rPr lang="en-US" dirty="0">
                <a:solidFill>
                  <a:srgbClr val="FF0000"/>
                </a:solidFill>
              </a:rPr>
              <a:t>____</a:t>
            </a:r>
            <a:r>
              <a:rPr lang="en-US" dirty="0"/>
              <a:t> points per SLA session.</a:t>
            </a:r>
          </a:p>
          <a:p>
            <a:pPr marL="0" indent="0">
              <a:buNone/>
            </a:pPr>
            <a:endParaRPr lang="en-US" dirty="0"/>
          </a:p>
        </p:txBody>
      </p:sp>
    </p:spTree>
    <p:extLst>
      <p:ext uri="{BB962C8B-B14F-4D97-AF65-F5344CB8AC3E}">
        <p14:creationId xmlns:p14="http://schemas.microsoft.com/office/powerpoint/2010/main" val="309666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SLA Attendance Policy</a:t>
            </a:r>
          </a:p>
        </p:txBody>
      </p:sp>
      <p:sp>
        <p:nvSpPr>
          <p:cNvPr id="3" name="Content Placeholder 2"/>
          <p:cNvSpPr>
            <a:spLocks noGrp="1"/>
          </p:cNvSpPr>
          <p:nvPr>
            <p:ph idx="1"/>
          </p:nvPr>
        </p:nvSpPr>
        <p:spPr>
          <a:xfrm>
            <a:off x="938758" y="1807882"/>
            <a:ext cx="7936301" cy="5050118"/>
          </a:xfrm>
        </p:spPr>
        <p:txBody>
          <a:bodyPr>
            <a:normAutofit/>
          </a:bodyPr>
          <a:lstStyle/>
          <a:p>
            <a:pPr marL="0" indent="0">
              <a:buNone/>
            </a:pPr>
            <a:r>
              <a:rPr lang="en-US" dirty="0">
                <a:effectLst/>
              </a:rPr>
              <a:t>Structured Learning Assistance (SLA) is a vital component of Math 952 and its related courses. Attendance to the SLA session is mandatory for </a:t>
            </a:r>
            <a:r>
              <a:rPr lang="en-US" u="sng" dirty="0">
                <a:effectLst/>
              </a:rPr>
              <a:t>all</a:t>
            </a:r>
            <a:r>
              <a:rPr lang="en-US" dirty="0">
                <a:effectLst/>
              </a:rPr>
              <a:t> students throughout the duration of the term. Students must attend each SLA session and participate in the activities organized by the instructor and the SLA tutor. Surveys of former SLA students found that the SLA sessions provided students with confidence in mathematics and study skills that may be implemented in future classes. Students who do not regularly attend and participate in the SLA session may not pass this portion of the course. Punctuality may be a factor that affects both attendance and SLA participation. The SLA session will represent </a:t>
            </a:r>
            <a:r>
              <a:rPr lang="en-US" u="sng" dirty="0">
                <a:effectLst/>
              </a:rPr>
              <a:t>     </a:t>
            </a:r>
            <a:r>
              <a:rPr lang="en-US" u="sng" dirty="0">
                <a:solidFill>
                  <a:srgbClr val="FF0000"/>
                </a:solidFill>
                <a:effectLst/>
              </a:rPr>
              <a:t>(% or points</a:t>
            </a:r>
            <a:r>
              <a:rPr lang="en-US" u="sng" dirty="0">
                <a:effectLst/>
              </a:rPr>
              <a:t>)   </a:t>
            </a:r>
            <a:r>
              <a:rPr lang="en-US" dirty="0">
                <a:effectLst/>
              </a:rPr>
              <a:t> of/towards your grade. </a:t>
            </a:r>
          </a:p>
          <a:p>
            <a:pPr marL="0" indent="0">
              <a:buNone/>
            </a:pPr>
            <a:endParaRPr lang="en-US" dirty="0"/>
          </a:p>
        </p:txBody>
      </p:sp>
    </p:spTree>
    <p:extLst>
      <p:ext uri="{BB962C8B-B14F-4D97-AF65-F5344CB8AC3E}">
        <p14:creationId xmlns:p14="http://schemas.microsoft.com/office/powerpoint/2010/main" val="926878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normAutofit/>
          </a:bodyPr>
          <a:lstStyle/>
          <a:p>
            <a:r>
              <a:rPr lang="en-US" dirty="0"/>
              <a:t>I will take attendance by </a:t>
            </a:r>
            <a:r>
              <a:rPr lang="en-US" dirty="0">
                <a:solidFill>
                  <a:srgbClr val="FF0000"/>
                </a:solidFill>
              </a:rPr>
              <a:t>[fill in your attendance method- sign-in sheet, role call, etc.].</a:t>
            </a:r>
          </a:p>
          <a:p>
            <a:pPr lvl="1"/>
            <a:r>
              <a:rPr lang="en-US" dirty="0"/>
              <a:t>If you are not comfortable responding to attendance aloud, please do not hesitate to contact me after class.</a:t>
            </a:r>
          </a:p>
          <a:p>
            <a:pPr lvl="1"/>
            <a:r>
              <a:rPr lang="en-US" dirty="0"/>
              <a:t>If you have a preferred name I should use, let me know (after class is fine).</a:t>
            </a:r>
          </a:p>
          <a:p>
            <a:pPr lvl="1"/>
            <a:r>
              <a:rPr lang="en-US" dirty="0"/>
              <a:t>If you have a preferred pronoun I should use, let me know (after class is fine).</a:t>
            </a:r>
          </a:p>
          <a:p>
            <a:r>
              <a:rPr lang="en-US" dirty="0"/>
              <a:t>Please talk to me after class if you arrive late. </a:t>
            </a:r>
          </a:p>
        </p:txBody>
      </p:sp>
    </p:spTree>
    <p:extLst>
      <p:ext uri="{BB962C8B-B14F-4D97-AF65-F5344CB8AC3E}">
        <p14:creationId xmlns:p14="http://schemas.microsoft.com/office/powerpoint/2010/main" val="1422838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Responsibilities</a:t>
            </a:r>
          </a:p>
        </p:txBody>
      </p:sp>
      <p:sp>
        <p:nvSpPr>
          <p:cNvPr id="3" name="Content Placeholder 2"/>
          <p:cNvSpPr>
            <a:spLocks noGrp="1"/>
          </p:cNvSpPr>
          <p:nvPr>
            <p:ph idx="1"/>
          </p:nvPr>
        </p:nvSpPr>
        <p:spPr/>
        <p:txBody>
          <a:bodyPr/>
          <a:lstStyle/>
          <a:p>
            <a:r>
              <a:rPr lang="en-US" dirty="0"/>
              <a:t>Attend </a:t>
            </a:r>
            <a:r>
              <a:rPr lang="en-US" u="sng" dirty="0"/>
              <a:t>all</a:t>
            </a:r>
            <a:r>
              <a:rPr lang="en-US" dirty="0"/>
              <a:t> SLA sessions.</a:t>
            </a:r>
          </a:p>
          <a:p>
            <a:r>
              <a:rPr lang="en-US" dirty="0"/>
              <a:t>Be on time.</a:t>
            </a:r>
          </a:p>
          <a:p>
            <a:r>
              <a:rPr lang="en-US" dirty="0"/>
              <a:t>Bring your book to class.</a:t>
            </a:r>
          </a:p>
          <a:p>
            <a:r>
              <a:rPr lang="en-US" dirty="0"/>
              <a:t>Participate.</a:t>
            </a:r>
          </a:p>
          <a:p>
            <a:r>
              <a:rPr lang="en-US" dirty="0"/>
              <a:t>Ask questions.</a:t>
            </a:r>
          </a:p>
          <a:p>
            <a:r>
              <a:rPr lang="en-US" dirty="0"/>
              <a:t>Work with your peers.</a:t>
            </a:r>
          </a:p>
          <a:p>
            <a:pPr marL="0" indent="0">
              <a:buNone/>
            </a:pPr>
            <a:endParaRPr lang="en-US" dirty="0"/>
          </a:p>
        </p:txBody>
      </p:sp>
    </p:spTree>
    <p:extLst>
      <p:ext uri="{BB962C8B-B14F-4D97-AF65-F5344CB8AC3E}">
        <p14:creationId xmlns:p14="http://schemas.microsoft.com/office/powerpoint/2010/main" val="2715808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Responsibilities</a:t>
            </a:r>
          </a:p>
        </p:txBody>
      </p:sp>
      <p:sp>
        <p:nvSpPr>
          <p:cNvPr id="3" name="Content Placeholder 2"/>
          <p:cNvSpPr>
            <a:spLocks noGrp="1"/>
          </p:cNvSpPr>
          <p:nvPr>
            <p:ph idx="1"/>
          </p:nvPr>
        </p:nvSpPr>
        <p:spPr/>
        <p:txBody>
          <a:bodyPr/>
          <a:lstStyle/>
          <a:p>
            <a:r>
              <a:rPr lang="en-US" dirty="0"/>
              <a:t>Attend </a:t>
            </a:r>
            <a:r>
              <a:rPr lang="en-US" u="sng" dirty="0"/>
              <a:t>all</a:t>
            </a:r>
            <a:r>
              <a:rPr lang="en-US" dirty="0"/>
              <a:t> SLA sessions.</a:t>
            </a:r>
          </a:p>
          <a:p>
            <a:r>
              <a:rPr lang="en-US" dirty="0"/>
              <a:t>Be on time.</a:t>
            </a:r>
          </a:p>
          <a:p>
            <a:r>
              <a:rPr lang="en-US" dirty="0"/>
              <a:t>Answer your questions.</a:t>
            </a:r>
          </a:p>
          <a:p>
            <a:r>
              <a:rPr lang="en-US" dirty="0"/>
              <a:t>Act as a teammate with you and your instructor.</a:t>
            </a:r>
          </a:p>
          <a:p>
            <a:r>
              <a:rPr lang="en-US" dirty="0"/>
              <a:t>Encourage you to do your best.</a:t>
            </a:r>
          </a:p>
          <a:p>
            <a:r>
              <a:rPr lang="en-US" dirty="0"/>
              <a:t>Give you the tools you need to be successful in all of your Math classes, including Math </a:t>
            </a:r>
            <a:r>
              <a:rPr lang="en-US" dirty="0">
                <a:solidFill>
                  <a:srgbClr val="FF0000"/>
                </a:solidFill>
              </a:rPr>
              <a:t>[952].</a:t>
            </a:r>
          </a:p>
          <a:p>
            <a:endParaRPr lang="en-US" dirty="0"/>
          </a:p>
        </p:txBody>
      </p:sp>
    </p:spTree>
    <p:extLst>
      <p:ext uri="{BB962C8B-B14F-4D97-AF65-F5344CB8AC3E}">
        <p14:creationId xmlns:p14="http://schemas.microsoft.com/office/powerpoint/2010/main" val="465160218"/>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TM10001106[[fn=Badge]]</Template>
  <TotalTime>119</TotalTime>
  <Words>591</Words>
  <Application>Microsoft Office PowerPoint</Application>
  <PresentationFormat>On-screen Show (4:3)</PresentationFormat>
  <Paragraphs>59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Garamond</vt:lpstr>
      <vt:lpstr>Gill Sans MT</vt:lpstr>
      <vt:lpstr>Impact</vt:lpstr>
      <vt:lpstr>Badge</vt:lpstr>
      <vt:lpstr>Structured Learning  Assistance </vt:lpstr>
      <vt:lpstr>Introduction</vt:lpstr>
      <vt:lpstr>What is SLA?</vt:lpstr>
      <vt:lpstr>Past SLA Students Said…</vt:lpstr>
      <vt:lpstr>SLA Breakdown</vt:lpstr>
      <vt:lpstr>SLA Attendance Policy</vt:lpstr>
      <vt:lpstr>Attendance</vt:lpstr>
      <vt:lpstr>Your Responsibilities</vt:lpstr>
      <vt:lpstr>My Responsibilities</vt:lpstr>
      <vt:lpstr>I will not…</vt:lpstr>
      <vt:lpstr>SLA</vt:lpstr>
    </vt:vector>
  </TitlesOfParts>
  <Company>University of Redlands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Structured Learning Assistance (SLA)</dc:title>
  <dc:creator>Bethany Tasaka</dc:creator>
  <cp:lastModifiedBy>THUVAN NGUYEN</cp:lastModifiedBy>
  <cp:revision>10</cp:revision>
  <dcterms:created xsi:type="dcterms:W3CDTF">2016-01-16T23:31:39Z</dcterms:created>
  <dcterms:modified xsi:type="dcterms:W3CDTF">2017-08-08T05:03:53Z</dcterms:modified>
</cp:coreProperties>
</file>