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B999F24-612A-4F47-87C7-C766AAB41207}" type="datetimeFigureOut">
              <a:rPr lang="en-US" smtClean="0"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DC780A1-C5AD-F148-9EA3-2618BA0937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Study Skills</a:t>
            </a:r>
          </a:p>
          <a:p>
            <a:r>
              <a:rPr lang="en-US" dirty="0" smtClean="0"/>
              <a:t>by Alan Bass</a:t>
            </a:r>
          </a:p>
          <a:p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9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Professor’s Expectations, 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Instructors have enough experience to hear your situation and give you advice.</a:t>
            </a:r>
          </a:p>
          <a:p>
            <a:pPr lvl="1"/>
            <a:r>
              <a:rPr lang="en-US" sz="2600" dirty="0" smtClean="0"/>
              <a:t>Decisions are ultimately up to the student.</a:t>
            </a:r>
          </a:p>
          <a:p>
            <a:r>
              <a:rPr lang="en-US" sz="2800" dirty="0" smtClean="0"/>
              <a:t>Professors (or tutors) can also advise you on ways to maximize the effectiveness of the time you have available to study.</a:t>
            </a:r>
          </a:p>
          <a:p>
            <a:pPr lvl="1"/>
            <a:r>
              <a:rPr lang="en-US" sz="2600" dirty="0" smtClean="0"/>
              <a:t>Just ask.</a:t>
            </a:r>
            <a:endParaRPr lang="en-US" sz="2600" dirty="0"/>
          </a:p>
        </p:txBody>
      </p:sp>
      <p:pic>
        <p:nvPicPr>
          <p:cNvPr id="4" name="Picture 3" descr="geography-teacher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31" y="4437721"/>
            <a:ext cx="3094812" cy="20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6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238"/>
            <a:ext cx="7467600" cy="411048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Prioritize your activities.</a:t>
            </a:r>
            <a:r>
              <a:rPr lang="en-US" sz="2800" dirty="0" smtClean="0"/>
              <a:t> Think about the things you do that take up your time, then prioritize them.</a:t>
            </a:r>
          </a:p>
          <a:p>
            <a:pPr lvl="1"/>
            <a:r>
              <a:rPr lang="en-US" sz="2600" dirty="0" smtClean="0"/>
              <a:t>studying</a:t>
            </a:r>
          </a:p>
          <a:p>
            <a:pPr lvl="1"/>
            <a:r>
              <a:rPr lang="en-US" sz="2600" dirty="0" smtClean="0"/>
              <a:t>work</a:t>
            </a:r>
          </a:p>
          <a:p>
            <a:pPr lvl="1"/>
            <a:r>
              <a:rPr lang="en-US" sz="2600" dirty="0" smtClean="0"/>
              <a:t>television</a:t>
            </a:r>
          </a:p>
          <a:p>
            <a:pPr lvl="1"/>
            <a:r>
              <a:rPr lang="en-US" sz="2600" dirty="0" smtClean="0"/>
              <a:t>friends</a:t>
            </a:r>
          </a:p>
          <a:p>
            <a:pPr lvl="1"/>
            <a:r>
              <a:rPr lang="en-US" sz="2600" dirty="0" smtClean="0"/>
              <a:t>sports</a:t>
            </a:r>
          </a:p>
          <a:p>
            <a:pPr lvl="1"/>
            <a:r>
              <a:rPr lang="en-US" sz="2600" dirty="0" smtClean="0"/>
              <a:t>shopping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366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</a:t>
            </a:r>
            <a:r>
              <a:rPr lang="en-US" dirty="0" smtClean="0"/>
              <a:t>Strategies,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Set realistic goals.</a:t>
            </a:r>
            <a:r>
              <a:rPr lang="en-US" sz="2800" dirty="0" smtClean="0"/>
              <a:t> Set a goal to have assignments completed by specific dates and times.</a:t>
            </a:r>
          </a:p>
          <a:p>
            <a:pPr lvl="1"/>
            <a:r>
              <a:rPr lang="en-US" sz="2600" dirty="0" smtClean="0"/>
              <a:t>Set realistic goals.</a:t>
            </a:r>
          </a:p>
          <a:p>
            <a:pPr lvl="1"/>
            <a:r>
              <a:rPr lang="en-US" sz="2600" dirty="0" smtClean="0"/>
              <a:t>Set attainable goals.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776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</a:t>
            </a:r>
            <a:r>
              <a:rPr lang="en-US" dirty="0" smtClean="0"/>
              <a:t>Strategies,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Feeling listless? Make a list!</a:t>
            </a:r>
            <a:r>
              <a:rPr lang="en-US" sz="2800" dirty="0" smtClean="0"/>
              <a:t> Make a “To Do” list to manage your tasks.</a:t>
            </a:r>
          </a:p>
          <a:p>
            <a:r>
              <a:rPr lang="en-US" sz="2800" dirty="0" smtClean="0"/>
              <a:t>“To Do” lists can be </a:t>
            </a:r>
          </a:p>
          <a:p>
            <a:pPr lvl="1"/>
            <a:r>
              <a:rPr lang="en-US" sz="2600" dirty="0" smtClean="0"/>
              <a:t>daily</a:t>
            </a:r>
          </a:p>
          <a:p>
            <a:pPr lvl="1"/>
            <a:r>
              <a:rPr lang="en-US" sz="2600" dirty="0" smtClean="0"/>
              <a:t>weekly</a:t>
            </a:r>
          </a:p>
          <a:p>
            <a:r>
              <a:rPr lang="en-US" sz="2800" dirty="0" smtClean="0"/>
              <a:t>Transfer incomplete tasks to the next day’s list.</a:t>
            </a:r>
          </a:p>
        </p:txBody>
      </p:sp>
    </p:spTree>
    <p:extLst>
      <p:ext uri="{BB962C8B-B14F-4D97-AF65-F5344CB8AC3E}">
        <p14:creationId xmlns:p14="http://schemas.microsoft.com/office/powerpoint/2010/main" val="356077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Strategies, 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Avoid “management by crisis.”</a:t>
            </a:r>
            <a:r>
              <a:rPr lang="en-US" sz="2800" dirty="0" smtClean="0"/>
              <a:t> This is a phrase that describes the way heavy procrastinators run their daily business.</a:t>
            </a:r>
          </a:p>
          <a:p>
            <a:pPr lvl="1"/>
            <a:r>
              <a:rPr lang="en-US" sz="2600" dirty="0" smtClean="0"/>
              <a:t>A “crisis” is a situation that requires immediate attention or there will be immediate consequences.</a:t>
            </a:r>
          </a:p>
          <a:p>
            <a:pPr lvl="1"/>
            <a:r>
              <a:rPr lang="en-US" sz="2600" dirty="0" smtClean="0"/>
              <a:t>Working under pressure like this creates stress.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4596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Strategies, 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Just say “no.”</a:t>
            </a:r>
            <a:r>
              <a:rPr lang="en-US" sz="2800" dirty="0" smtClean="0"/>
              <a:t> “Things that matter most must never be at the mercy of things that matter least.” (famous philosopher)</a:t>
            </a:r>
          </a:p>
          <a:p>
            <a:r>
              <a:rPr lang="en-US" sz="2800" dirty="0" smtClean="0"/>
              <a:t>Learn to politely say “no” to free up time for the things that matter most.</a:t>
            </a:r>
          </a:p>
          <a:p>
            <a:pPr lvl="1"/>
            <a:r>
              <a:rPr lang="en-US" sz="2600" dirty="0" smtClean="0"/>
              <a:t>School</a:t>
            </a:r>
          </a:p>
          <a:p>
            <a:pPr lvl="1"/>
            <a:r>
              <a:rPr lang="en-US" sz="2600" dirty="0" smtClean="0"/>
              <a:t>Family</a:t>
            </a:r>
          </a:p>
          <a:p>
            <a:pPr lvl="1"/>
            <a:r>
              <a:rPr lang="en-US" sz="2600" dirty="0" smtClean="0"/>
              <a:t>Work</a:t>
            </a:r>
          </a:p>
          <a:p>
            <a:pPr lvl="1"/>
            <a:r>
              <a:rPr lang="en-US" sz="2600" dirty="0" smtClean="0"/>
              <a:t>etc.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1272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Strategies, 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Don’t forget to reward yourself.</a:t>
            </a:r>
            <a:r>
              <a:rPr lang="en-US" sz="2800" dirty="0" smtClean="0"/>
              <a:t> Discipline is the art of </a:t>
            </a:r>
            <a:r>
              <a:rPr lang="en-US" sz="2800" i="1" dirty="0" smtClean="0"/>
              <a:t>delaying</a:t>
            </a:r>
            <a:r>
              <a:rPr lang="en-US" sz="2800" dirty="0" smtClean="0"/>
              <a:t> gratification, not </a:t>
            </a:r>
            <a:r>
              <a:rPr lang="en-US" sz="2800" i="1" dirty="0" smtClean="0"/>
              <a:t>avoiding </a:t>
            </a:r>
            <a:r>
              <a:rPr lang="en-US" sz="2800" dirty="0" smtClean="0"/>
              <a:t>it.</a:t>
            </a:r>
          </a:p>
          <a:p>
            <a:r>
              <a:rPr lang="en-US" sz="2800" dirty="0" smtClean="0"/>
              <a:t>As you set a goal, set a reward for yourself  once the goal is accomplished.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558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Strategies, 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Use a daily planner.</a:t>
            </a:r>
            <a:r>
              <a:rPr lang="en-US" sz="2800" dirty="0" smtClean="0"/>
              <a:t> This is an advanced type of “To Do” list.</a:t>
            </a:r>
          </a:p>
          <a:p>
            <a:r>
              <a:rPr lang="en-US" sz="2800" dirty="0" smtClean="0"/>
              <a:t>Use the sample planner as a guide.</a:t>
            </a:r>
          </a:p>
          <a:p>
            <a:r>
              <a:rPr lang="en-US" sz="2800" dirty="0" smtClean="0"/>
              <a:t>Complete a weekly or monthly “To Do” list that is updated at the start of each week.</a:t>
            </a:r>
          </a:p>
          <a:p>
            <a:r>
              <a:rPr lang="en-US" sz="2800" smtClean="0"/>
              <a:t>Be flexible!</a:t>
            </a:r>
          </a:p>
          <a:p>
            <a:r>
              <a:rPr lang="en-US" sz="2800" dirty="0" smtClean="0"/>
              <a:t>Stick to the schedule!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348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31448"/>
          </a:xfrm>
        </p:spPr>
        <p:txBody>
          <a:bodyPr/>
          <a:lstStyle/>
          <a:p>
            <a:r>
              <a:rPr lang="en-US" dirty="0" smtClean="0"/>
              <a:t>Time management is an important factor for all college students.</a:t>
            </a:r>
          </a:p>
          <a:p>
            <a:pPr lvl="1"/>
            <a:r>
              <a:rPr lang="en-US" dirty="0" smtClean="0"/>
              <a:t>It can help struggling students turn around their grades.</a:t>
            </a:r>
          </a:p>
          <a:p>
            <a:pPr lvl="1"/>
            <a:r>
              <a:rPr lang="en-US" dirty="0" smtClean="0"/>
              <a:t>It is easy to get lost in the social freedom that accompanies college life.</a:t>
            </a:r>
          </a:p>
          <a:p>
            <a:pPr lvl="1"/>
            <a:r>
              <a:rPr lang="en-US" dirty="0" smtClean="0"/>
              <a:t>Balancing work and play can be difficult.</a:t>
            </a:r>
          </a:p>
          <a:p>
            <a:pPr lvl="1"/>
            <a:r>
              <a:rPr lang="en-US" dirty="0" smtClean="0"/>
              <a:t>College students find themselves short on time.</a:t>
            </a:r>
          </a:p>
          <a:p>
            <a:pPr lvl="2"/>
            <a:r>
              <a:rPr lang="en-US" dirty="0" smtClean="0"/>
              <a:t>Work</a:t>
            </a:r>
          </a:p>
          <a:p>
            <a:pPr lvl="2"/>
            <a:r>
              <a:rPr lang="en-US" dirty="0" smtClean="0"/>
              <a:t>Study</a:t>
            </a:r>
          </a:p>
          <a:p>
            <a:pPr lvl="2"/>
            <a:r>
              <a:rPr lang="en-US" dirty="0" smtClean="0"/>
              <a:t>Social life</a:t>
            </a:r>
          </a:p>
          <a:p>
            <a:pPr lvl="2"/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4" name="Picture 3" descr="Infinity-Ti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91" y="166795"/>
            <a:ext cx="3307124" cy="19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College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3" y="2426604"/>
            <a:ext cx="8549248" cy="3563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smtClean="0"/>
              <a:t>In order to realize their potential in a college-level course students should study from two to four hours outside class for every hour spent in class.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62" y="304384"/>
            <a:ext cx="2697340" cy="17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College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4721"/>
            <a:ext cx="7467600" cy="1241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Minimum:</a:t>
            </a:r>
          </a:p>
          <a:p>
            <a:pPr marL="0" indent="0" algn="ctr">
              <a:buNone/>
            </a:pPr>
            <a:r>
              <a:rPr lang="en-US" dirty="0"/>
              <a:t>12 hours of class + 24 hours of studying = 36 hours of commitment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28658"/>
              </p:ext>
            </p:extLst>
          </p:nvPr>
        </p:nvGraphicFramePr>
        <p:xfrm>
          <a:off x="551280" y="1612244"/>
          <a:ext cx="8041440" cy="381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720"/>
                <a:gridCol w="4020720"/>
              </a:tblGrid>
              <a:tr h="9449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Credit Hours of the Course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Hours Studying Outside of Class</a:t>
                      </a:r>
                      <a:endParaRPr lang="en-US" sz="2400" dirty="0"/>
                    </a:p>
                  </a:txBody>
                  <a:tcPr/>
                </a:tc>
              </a:tr>
              <a:tr h="718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credit hours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to 12 hours</a:t>
                      </a:r>
                      <a:endParaRPr lang="en-US" sz="2400" dirty="0"/>
                    </a:p>
                  </a:txBody>
                  <a:tcPr/>
                </a:tc>
              </a:tr>
              <a:tr h="718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credit hours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 to 16 hours</a:t>
                      </a:r>
                      <a:endParaRPr lang="en-US" sz="2400" dirty="0"/>
                    </a:p>
                  </a:txBody>
                  <a:tcPr/>
                </a:tc>
              </a:tr>
              <a:tr h="718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credit hours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to 20 hours</a:t>
                      </a:r>
                      <a:endParaRPr lang="en-US" sz="2400" dirty="0"/>
                    </a:p>
                  </a:txBody>
                  <a:tcPr/>
                </a:tc>
              </a:tr>
              <a:tr h="718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credit hours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r>
                        <a:rPr lang="en-US" sz="2400" baseline="0" dirty="0" smtClean="0"/>
                        <a:t> to 24 hours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9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66317"/>
          </a:xfrm>
        </p:spPr>
        <p:txBody>
          <a:bodyPr/>
          <a:lstStyle/>
          <a:p>
            <a:r>
              <a:rPr lang="en-US" dirty="0" smtClean="0"/>
              <a:t>Legitimate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914742"/>
            <a:ext cx="8244400" cy="4568841"/>
          </a:xfrm>
        </p:spPr>
        <p:txBody>
          <a:bodyPr/>
          <a:lstStyle/>
          <a:p>
            <a:r>
              <a:rPr lang="en-US" sz="2800" dirty="0" smtClean="0"/>
              <a:t>Many students say they simply don’t have enough time to dedicate to The College Rule.</a:t>
            </a:r>
          </a:p>
          <a:p>
            <a:r>
              <a:rPr lang="en-US" sz="2800" dirty="0" smtClean="0"/>
              <a:t>You may have to plan carefully to take classes during particular semesters.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1" y="3411851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9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4" y="436563"/>
            <a:ext cx="8757768" cy="1023191"/>
          </a:xfrm>
        </p:spPr>
        <p:txBody>
          <a:bodyPr/>
          <a:lstStyle/>
          <a:p>
            <a:r>
              <a:rPr lang="en-US" dirty="0"/>
              <a:t>Legitimate </a:t>
            </a:r>
            <a:r>
              <a:rPr lang="en-US" dirty="0" smtClean="0"/>
              <a:t>Concerns,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68" y="1459754"/>
            <a:ext cx="8454468" cy="4966955"/>
          </a:xfrm>
        </p:spPr>
        <p:txBody>
          <a:bodyPr/>
          <a:lstStyle/>
          <a:p>
            <a:r>
              <a:rPr lang="en-US" sz="2800" dirty="0"/>
              <a:t>Take difficult subjects when</a:t>
            </a:r>
            <a:r>
              <a:rPr lang="en-US" dirty="0"/>
              <a:t> </a:t>
            </a:r>
          </a:p>
          <a:p>
            <a:pPr lvl="1"/>
            <a:r>
              <a:rPr lang="en-US" sz="2400" dirty="0"/>
              <a:t>your other academic obligations are minimal.</a:t>
            </a:r>
          </a:p>
          <a:p>
            <a:pPr lvl="1"/>
            <a:r>
              <a:rPr lang="en-US" sz="2400" dirty="0"/>
              <a:t>your other demands are </a:t>
            </a:r>
            <a:r>
              <a:rPr lang="en-US" sz="2400" dirty="0" smtClean="0"/>
              <a:t>minimal.</a:t>
            </a:r>
            <a:endParaRPr lang="en-US" sz="2400" dirty="0"/>
          </a:p>
          <a:p>
            <a:r>
              <a:rPr lang="en-US" sz="2800" dirty="0"/>
              <a:t>Consider:</a:t>
            </a:r>
          </a:p>
          <a:p>
            <a:pPr lvl="1"/>
            <a:r>
              <a:rPr lang="en-US" sz="2400" dirty="0"/>
              <a:t>online courses</a:t>
            </a:r>
          </a:p>
          <a:p>
            <a:pPr lvl="1"/>
            <a:r>
              <a:rPr lang="en-US" sz="2400" dirty="0"/>
              <a:t>self-paced courses</a:t>
            </a:r>
          </a:p>
          <a:p>
            <a:r>
              <a:rPr lang="en-US" sz="2800" dirty="0"/>
              <a:t>Talk to a counselor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or </a:t>
            </a:r>
            <a:r>
              <a:rPr lang="en-US" sz="2800" dirty="0"/>
              <a:t>instructor for advice.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52" y="3147002"/>
            <a:ext cx="4285884" cy="29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Professor’s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79" y="1668290"/>
            <a:ext cx="8041441" cy="48721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Professors (and tutors) genuinely want students to succeed, but can do very little (if anything) to help the student commit to study time.</a:t>
            </a:r>
          </a:p>
          <a:p>
            <a:r>
              <a:rPr lang="en-US" sz="2800" i="1" dirty="0" smtClean="0"/>
              <a:t>Every</a:t>
            </a:r>
            <a:r>
              <a:rPr lang="en-US" sz="2800" dirty="0" smtClean="0"/>
              <a:t> college professor runs their class according to The College Rule. </a:t>
            </a:r>
            <a:endParaRPr lang="en-US" sz="2800" i="1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22" y="3602349"/>
            <a:ext cx="4052089" cy="30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Professor’s </a:t>
            </a:r>
            <a:r>
              <a:rPr lang="en-US" dirty="0" smtClean="0"/>
              <a:t>Expectations,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24" y="1879238"/>
            <a:ext cx="8397600" cy="4490598"/>
          </a:xfrm>
        </p:spPr>
        <p:txBody>
          <a:bodyPr/>
          <a:lstStyle/>
          <a:p>
            <a:r>
              <a:rPr lang="en-US" sz="2800" dirty="0" smtClean="0"/>
              <a:t>A professor (or tutor) is there to facilitate your learning in class…and that’s all.</a:t>
            </a:r>
          </a:p>
          <a:p>
            <a:pPr lvl="1"/>
            <a:r>
              <a:rPr lang="en-US" sz="2400" dirty="0" smtClean="0"/>
              <a:t>Professors (or tutors) cannot offer a quick fix for the problem “not enough time.”</a:t>
            </a:r>
          </a:p>
          <a:p>
            <a:pPr lvl="1"/>
            <a:r>
              <a:rPr lang="en-US" sz="2400" dirty="0" smtClean="0"/>
              <a:t>The college determines what an instructor must cover each semester.</a:t>
            </a:r>
          </a:p>
          <a:p>
            <a:pPr lvl="1"/>
            <a:r>
              <a:rPr lang="en-US" sz="2400" dirty="0" smtClean="0"/>
              <a:t>The college also expects students to study for 2 – 4 hours outside of class, per class.</a:t>
            </a:r>
            <a:endParaRPr lang="en-US" sz="2400" dirty="0"/>
          </a:p>
        </p:txBody>
      </p:sp>
      <p:pic>
        <p:nvPicPr>
          <p:cNvPr id="4" name="Picture 3" descr="a-book-a-week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19" y="4820486"/>
            <a:ext cx="2926364" cy="18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Professor’s Expectations, 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Only a very bad instructor would soften standards and make a class easier just to facilitate students’ lack of time to commit to class.</a:t>
            </a:r>
            <a:endParaRPr lang="en-US" sz="28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11111" r="12128" b="11077"/>
          <a:stretch/>
        </p:blipFill>
        <p:spPr>
          <a:xfrm>
            <a:off x="2085183" y="3431369"/>
            <a:ext cx="4776964" cy="31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79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46</TotalTime>
  <Words>747</Words>
  <Application>Microsoft Macintosh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Time Management</vt:lpstr>
      <vt:lpstr>Time Management</vt:lpstr>
      <vt:lpstr>The College Rule</vt:lpstr>
      <vt:lpstr>The College Rule</vt:lpstr>
      <vt:lpstr>Legitimate Concerns</vt:lpstr>
      <vt:lpstr>Legitimate Concerns, continued.</vt:lpstr>
      <vt:lpstr>Your Professor’s Expectations</vt:lpstr>
      <vt:lpstr>Your Professor’s Expectations, continued.</vt:lpstr>
      <vt:lpstr>Your Professor’s Expectations, continued.</vt:lpstr>
      <vt:lpstr>Your Professor’s Expectations, continued.</vt:lpstr>
      <vt:lpstr>Time Management Strategies</vt:lpstr>
      <vt:lpstr>Time Management Strategies, continued.</vt:lpstr>
      <vt:lpstr>Time Management Strategies, continued.</vt:lpstr>
      <vt:lpstr>Time Management Strategies, continued.</vt:lpstr>
      <vt:lpstr>Time Management Strategies, continued.</vt:lpstr>
      <vt:lpstr>Time Management Strategies, continued.</vt:lpstr>
      <vt:lpstr>Time Management Strategies, continued.</vt:lpstr>
    </vt:vector>
  </TitlesOfParts>
  <Company>University of Redlands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Bethany Tasaka</dc:creator>
  <cp:lastModifiedBy>Bethany Tasaka</cp:lastModifiedBy>
  <cp:revision>12</cp:revision>
  <dcterms:created xsi:type="dcterms:W3CDTF">2016-01-18T10:32:12Z</dcterms:created>
  <dcterms:modified xsi:type="dcterms:W3CDTF">2016-01-18T11:19:08Z</dcterms:modified>
</cp:coreProperties>
</file>