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0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2B583422-2B26-034C-ACE4-5732316B6B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83422-2B26-034C-ACE4-5732316B6B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83422-2B26-034C-ACE4-5732316B6B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83422-2B26-034C-ACE4-5732316B6B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83422-2B26-034C-ACE4-5732316B6B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83422-2B26-034C-ACE4-5732316B6B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83422-2B26-034C-ACE4-5732316B6B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83422-2B26-034C-ACE4-5732316B6B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83422-2B26-034C-ACE4-5732316B6B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83422-2B26-034C-ACE4-5732316B6B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2B583422-2B26-034C-ACE4-5732316B6B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FB8438D0-1649-6C46-BC68-C53AB8B3EB78}" type="datetimeFigureOut">
              <a:rPr lang="en-US" smtClean="0"/>
              <a:t>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2B583422-2B26-034C-ACE4-5732316B6B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Makes Math Different?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Math Study Skills, 2</a:t>
            </a:r>
            <a:r>
              <a:rPr lang="en-US" baseline="30000" dirty="0" smtClean="0"/>
              <a:t>nd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Alan Bass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910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Math Can Seem So Tough, continued.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4"/>
            <a:ext cx="7583488" cy="4445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Learning Disabilities.</a:t>
            </a:r>
          </a:p>
          <a:p>
            <a:pPr lvl="1"/>
            <a:r>
              <a:rPr lang="en-US" sz="2800" dirty="0" smtClean="0"/>
              <a:t>Americans with Disabilities Act (ADA)</a:t>
            </a:r>
          </a:p>
          <a:p>
            <a:pPr lvl="2"/>
            <a:r>
              <a:rPr lang="en-US" sz="2600" dirty="0" smtClean="0"/>
              <a:t>Covers all aspects of disability in education, as well as other places.</a:t>
            </a:r>
          </a:p>
          <a:p>
            <a:pPr lvl="1"/>
            <a:r>
              <a:rPr lang="en-US" sz="2800" dirty="0" smtClean="0"/>
              <a:t>If you know or think you have a learning disability, talk to the Disabled Student Services at Crafton</a:t>
            </a:r>
          </a:p>
          <a:p>
            <a:pPr lvl="2"/>
            <a:r>
              <a:rPr lang="en-US" sz="2600" dirty="0" smtClean="0"/>
              <a:t>(909)389-3325</a:t>
            </a:r>
          </a:p>
          <a:p>
            <a:pPr lvl="2"/>
            <a:r>
              <a:rPr lang="en-US" sz="2600" dirty="0" smtClean="0"/>
              <a:t>(909)794-4105 [TTY Number]</a:t>
            </a:r>
            <a:endParaRPr lang="en-US" sz="2600" dirty="0"/>
          </a:p>
        </p:txBody>
      </p:sp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705" y="4813255"/>
            <a:ext cx="2269937" cy="171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725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Math Can Seem So Tough, continued.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Quality of Instruction.</a:t>
            </a:r>
          </a:p>
          <a:p>
            <a:pPr lvl="1"/>
            <a:r>
              <a:rPr lang="en-US" sz="2800" dirty="0" smtClean="0"/>
              <a:t>You are ultimately responsible for passing/failing this class.</a:t>
            </a:r>
          </a:p>
          <a:p>
            <a:pPr lvl="1"/>
            <a:r>
              <a:rPr lang="en-US" sz="2800" dirty="0" smtClean="0"/>
              <a:t>Find instructors who fit your learning style.</a:t>
            </a:r>
          </a:p>
          <a:p>
            <a:r>
              <a:rPr lang="en-US" sz="3000" dirty="0" smtClean="0"/>
              <a:t>Complete Exercise 6, Finding Professor Right (p. 16).</a:t>
            </a:r>
          </a:p>
        </p:txBody>
      </p:sp>
      <p:pic>
        <p:nvPicPr>
          <p:cNvPr id="4" name="Picture 3" descr="sums25eq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411" y="4598330"/>
            <a:ext cx="2670735" cy="20056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95170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Bass, A. (2013). </a:t>
            </a:r>
            <a:r>
              <a:rPr lang="en-US" dirty="0" smtClean="0"/>
              <a:t>What Makes Math Different. </a:t>
            </a:r>
            <a:r>
              <a:rPr lang="en-US" dirty="0"/>
              <a:t>In </a:t>
            </a:r>
            <a:r>
              <a:rPr lang="en-US" i="1" dirty="0"/>
              <a:t>Math study </a:t>
            </a:r>
            <a:r>
              <a:rPr lang="en-US" i="1" dirty="0" smtClean="0"/>
              <a:t>skills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dirty="0" smtClean="0"/>
              <a:t>(2nd </a:t>
            </a:r>
            <a:r>
              <a:rPr lang="en-US" dirty="0"/>
              <a:t>ed., pp. </a:t>
            </a:r>
            <a:r>
              <a:rPr lang="en-US" dirty="0" smtClean="0"/>
              <a:t>8 -16)</a:t>
            </a:r>
            <a:r>
              <a:rPr lang="en-US" dirty="0"/>
              <a:t>. Boston, MA: Pearson.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306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Math Can Seem So Tough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Complete Exercise 4 in your </a:t>
            </a:r>
            <a:r>
              <a:rPr lang="en-US" sz="3200" i="1" dirty="0" smtClean="0"/>
              <a:t>Math Study Skills</a:t>
            </a:r>
            <a:r>
              <a:rPr lang="en-US" sz="3200" dirty="0" smtClean="0"/>
              <a:t> book (p. 8).</a:t>
            </a:r>
          </a:p>
          <a:p>
            <a:pPr lvl="1"/>
            <a:r>
              <a:rPr lang="en-US" sz="2800" dirty="0" smtClean="0"/>
              <a:t>What are some of your </a:t>
            </a:r>
          </a:p>
          <a:p>
            <a:pPr marL="349250" lvl="1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reasons?</a:t>
            </a:r>
          </a:p>
        </p:txBody>
      </p:sp>
      <p:pic>
        <p:nvPicPr>
          <p:cNvPr id="4" name="Picture 3" descr="mqR00v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647" y="2527026"/>
            <a:ext cx="3536951" cy="397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472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Math Can Seem So </a:t>
            </a:r>
            <a:r>
              <a:rPr lang="en-US" dirty="0" smtClean="0"/>
              <a:t>Tough, continued.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3"/>
            <a:ext cx="7583488" cy="445994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Math is a foreign language.</a:t>
            </a:r>
          </a:p>
          <a:p>
            <a:pPr lvl="1"/>
            <a:r>
              <a:rPr lang="en-US" sz="2400" dirty="0" smtClean="0"/>
              <a:t>This fact can help you study more efficiently.</a:t>
            </a:r>
          </a:p>
          <a:p>
            <a:pPr lvl="1"/>
            <a:r>
              <a:rPr lang="en-US" sz="2400" dirty="0" smtClean="0"/>
              <a:t>Use note cards with definitions of terms on them.</a:t>
            </a:r>
          </a:p>
          <a:p>
            <a:pPr lvl="1"/>
            <a:r>
              <a:rPr lang="en-US" sz="2400" dirty="0" smtClean="0"/>
              <a:t>Write lists of the translated words.</a:t>
            </a:r>
          </a:p>
          <a:p>
            <a:pPr lvl="1"/>
            <a:r>
              <a:rPr lang="en-US" sz="2400" dirty="0" smtClean="0"/>
              <a:t>Make a conscious effort to speak the language correctly.</a:t>
            </a:r>
          </a:p>
          <a:p>
            <a:pPr lvl="1"/>
            <a:r>
              <a:rPr lang="en-US" sz="2400" dirty="0" smtClean="0"/>
              <a:t>Speak translations out loud as you write sentences.</a:t>
            </a:r>
          </a:p>
          <a:p>
            <a:r>
              <a:rPr lang="en-US" sz="3200" dirty="0" smtClean="0"/>
              <a:t>Complete Exercise 5 (p. 9 – 10). Use Section _________.</a:t>
            </a:r>
            <a:endParaRPr lang="en-US" sz="3200" dirty="0"/>
          </a:p>
        </p:txBody>
      </p:sp>
      <p:pic>
        <p:nvPicPr>
          <p:cNvPr id="4" name="Picture 3" descr="Cold-Hard-Math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42"/>
          <a:stretch/>
        </p:blipFill>
        <p:spPr>
          <a:xfrm>
            <a:off x="7978587" y="1807882"/>
            <a:ext cx="902073" cy="460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33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dar_Baseball_B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2194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Math Can Seem So Tough, continued.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3"/>
            <a:ext cx="7583488" cy="453464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Math is skill-based.</a:t>
            </a:r>
          </a:p>
          <a:p>
            <a:pPr lvl="1"/>
            <a:r>
              <a:rPr lang="en-US" sz="2400" dirty="0" smtClean="0"/>
              <a:t>It must be </a:t>
            </a:r>
            <a:r>
              <a:rPr lang="en-US" sz="2400" i="1" dirty="0" smtClean="0"/>
              <a:t>practiced</a:t>
            </a:r>
            <a:r>
              <a:rPr lang="en-US" sz="2400" dirty="0" smtClean="0"/>
              <a:t> repeatedly and not just </a:t>
            </a:r>
            <a:r>
              <a:rPr lang="en-US" sz="2400" i="1" dirty="0" smtClean="0"/>
              <a:t>seen</a:t>
            </a:r>
            <a:r>
              <a:rPr lang="en-US" sz="2400" dirty="0" smtClean="0"/>
              <a:t> in order to be mastered.</a:t>
            </a:r>
          </a:p>
          <a:p>
            <a:pPr lvl="1"/>
            <a:r>
              <a:rPr lang="en-US" sz="2400" dirty="0" smtClean="0"/>
              <a:t>Your professor’s lecture is like a set of instructions telling you how to hit a baseball. You have to step into the batter’s box and try it for yourself.</a:t>
            </a:r>
          </a:p>
          <a:p>
            <a:pPr lvl="1"/>
            <a:r>
              <a:rPr lang="en-US" sz="2400" dirty="0" smtClean="0"/>
              <a:t>“When I’m in class and listening to a lecture, I understand everything. I get it. But when I get home and try the homework it’s like I’ve forgotten everything and I don’t know what I’m doing.”</a:t>
            </a:r>
          </a:p>
        </p:txBody>
      </p:sp>
      <p:pic>
        <p:nvPicPr>
          <p:cNvPr id="5" name="Picture 4" descr="baseb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293" y="5710607"/>
            <a:ext cx="1639619" cy="130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034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Math Can Seem So Tough, continued.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4"/>
            <a:ext cx="7583488" cy="1382058"/>
          </a:xfrm>
        </p:spPr>
        <p:txBody>
          <a:bodyPr/>
          <a:lstStyle/>
          <a:p>
            <a:r>
              <a:rPr lang="en-US" sz="3200" dirty="0" smtClean="0"/>
              <a:t>The college </a:t>
            </a:r>
            <a:r>
              <a:rPr lang="en-US" sz="3200" dirty="0"/>
              <a:t>c</a:t>
            </a:r>
            <a:r>
              <a:rPr lang="en-US" sz="3200" dirty="0" smtClean="0"/>
              <a:t>ourse </a:t>
            </a:r>
            <a:r>
              <a:rPr lang="en-US" sz="3200" dirty="0"/>
              <a:t>s</a:t>
            </a:r>
            <a:r>
              <a:rPr lang="en-US" sz="3200" dirty="0" smtClean="0"/>
              <a:t>tructure.</a:t>
            </a:r>
          </a:p>
          <a:p>
            <a:pPr lvl="1"/>
            <a:r>
              <a:rPr lang="en-US" dirty="0" smtClean="0"/>
              <a:t>High school and college are very different.</a:t>
            </a:r>
          </a:p>
          <a:p>
            <a:pPr lvl="1"/>
            <a:r>
              <a:rPr lang="en-US" dirty="0" smtClean="0"/>
              <a:t>Consider some of the differences between the two:</a:t>
            </a:r>
          </a:p>
          <a:p>
            <a:pPr marL="635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7647" y="3451412"/>
            <a:ext cx="8157882" cy="230832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u="sng" dirty="0" smtClean="0"/>
              <a:t>High School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		</a:t>
            </a:r>
          </a:p>
          <a:p>
            <a:r>
              <a:rPr lang="en-US" dirty="0" smtClean="0"/>
              <a:t>Attendance is required.</a:t>
            </a:r>
          </a:p>
          <a:p>
            <a:r>
              <a:rPr lang="en-US" dirty="0" smtClean="0"/>
              <a:t>Teachers closely monitor students.</a:t>
            </a:r>
          </a:p>
          <a:p>
            <a:r>
              <a:rPr lang="en-US" dirty="0" err="1" smtClean="0"/>
              <a:t>PreAlgebra</a:t>
            </a:r>
            <a:r>
              <a:rPr lang="en-US" dirty="0" smtClean="0"/>
              <a:t> is covered over 10 months.</a:t>
            </a:r>
          </a:p>
          <a:p>
            <a:r>
              <a:rPr lang="en-US" dirty="0" smtClean="0"/>
              <a:t>Students see their teacher daily.</a:t>
            </a:r>
          </a:p>
          <a:p>
            <a:r>
              <a:rPr lang="en-US" dirty="0" smtClean="0"/>
              <a:t>Tests are frequent.</a:t>
            </a:r>
          </a:p>
          <a:p>
            <a:r>
              <a:rPr lang="en-US" dirty="0" smtClean="0"/>
              <a:t>Grades are based on participation/effort.</a:t>
            </a:r>
          </a:p>
          <a:p>
            <a:r>
              <a:rPr lang="en-US" dirty="0" smtClean="0"/>
              <a:t>Extra credit is frequently offered.</a:t>
            </a:r>
          </a:p>
          <a:p>
            <a:r>
              <a:rPr lang="en-US" u="sng" dirty="0" smtClean="0"/>
              <a:t>College</a:t>
            </a:r>
            <a:endParaRPr lang="en-US" u="sng" dirty="0"/>
          </a:p>
          <a:p>
            <a:r>
              <a:rPr lang="en-US" dirty="0" smtClean="0"/>
              <a:t>Attendance is often optional.</a:t>
            </a:r>
            <a:endParaRPr lang="en-US" dirty="0"/>
          </a:p>
          <a:p>
            <a:r>
              <a:rPr lang="en-US" dirty="0" smtClean="0"/>
              <a:t>Students are responsible for themselves.</a:t>
            </a:r>
          </a:p>
          <a:p>
            <a:r>
              <a:rPr lang="en-US" dirty="0" err="1" smtClean="0"/>
              <a:t>PreAlgebra</a:t>
            </a:r>
            <a:r>
              <a:rPr lang="en-US" dirty="0" smtClean="0"/>
              <a:t> is covered in 18 weeks.</a:t>
            </a:r>
            <a:endParaRPr lang="en-US" dirty="0"/>
          </a:p>
          <a:p>
            <a:r>
              <a:rPr lang="en-US" dirty="0" smtClean="0"/>
              <a:t>Class meets 2-3 times per week.</a:t>
            </a:r>
          </a:p>
          <a:p>
            <a:r>
              <a:rPr lang="en-US" dirty="0" smtClean="0"/>
              <a:t>Tests are infrequent.</a:t>
            </a:r>
            <a:endParaRPr lang="en-US" dirty="0"/>
          </a:p>
          <a:p>
            <a:r>
              <a:rPr lang="en-US" dirty="0" smtClean="0"/>
              <a:t>Grades are based on a few assignments.</a:t>
            </a:r>
          </a:p>
          <a:p>
            <a:r>
              <a:rPr lang="en-US" dirty="0" smtClean="0"/>
              <a:t>Professors rarely offer extra credit.</a:t>
            </a:r>
          </a:p>
        </p:txBody>
      </p:sp>
      <p:pic>
        <p:nvPicPr>
          <p:cNvPr id="5" name="Picture 4" descr="Crafton-hills-logo-ne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229" y="5759736"/>
            <a:ext cx="2366241" cy="609964"/>
          </a:xfrm>
          <a:prstGeom prst="rect">
            <a:avLst/>
          </a:prstGeom>
        </p:spPr>
      </p:pic>
      <p:pic>
        <p:nvPicPr>
          <p:cNvPr id="6" name="Picture 5" descr="ca-cayhs2-letter-15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816" y="5759736"/>
            <a:ext cx="805573" cy="77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797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Math Can Seem So Tough, continued.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3"/>
            <a:ext cx="7583488" cy="451970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General attitudes toward math.</a:t>
            </a:r>
          </a:p>
          <a:p>
            <a:r>
              <a:rPr lang="en-US" sz="3000" dirty="0" smtClean="0"/>
              <a:t>Common math myths:</a:t>
            </a:r>
          </a:p>
          <a:p>
            <a:pPr lvl="1"/>
            <a:r>
              <a:rPr lang="en-US" sz="2800" dirty="0" smtClean="0"/>
              <a:t>Math is supposed to be struggled through.</a:t>
            </a:r>
          </a:p>
          <a:p>
            <a:pPr lvl="1"/>
            <a:r>
              <a:rPr lang="en-US" sz="2800" dirty="0" smtClean="0"/>
              <a:t>Math is boring.</a:t>
            </a:r>
          </a:p>
          <a:p>
            <a:pPr lvl="1"/>
            <a:r>
              <a:rPr lang="en-US" sz="2800" dirty="0" smtClean="0"/>
              <a:t>You need a “mathematical mind” to succeed.</a:t>
            </a:r>
          </a:p>
          <a:p>
            <a:pPr lvl="1"/>
            <a:r>
              <a:rPr lang="en-US" sz="2800" dirty="0" smtClean="0"/>
              <a:t>Men are better at math than women.</a:t>
            </a:r>
          </a:p>
          <a:p>
            <a:pPr lvl="1"/>
            <a:r>
              <a:rPr lang="en-US" sz="2800" dirty="0" smtClean="0"/>
              <a:t>It is okay to fail in math.</a:t>
            </a:r>
          </a:p>
          <a:p>
            <a:pPr lvl="1"/>
            <a:r>
              <a:rPr lang="en-US" sz="2800" dirty="0" smtClean="0"/>
              <a:t>Math will never be used outside of class.</a:t>
            </a:r>
            <a:endParaRPr lang="en-US" sz="2800" dirty="0"/>
          </a:p>
        </p:txBody>
      </p:sp>
      <p:pic>
        <p:nvPicPr>
          <p:cNvPr id="4" name="Picture 3" descr="0d3762b4e34d9a251a8c0adf0c77e36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0" y="1726970"/>
            <a:ext cx="2106705" cy="16395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52852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Math Can Seem So Tough, continued.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3"/>
            <a:ext cx="7583488" cy="4415117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The truth:</a:t>
            </a:r>
          </a:p>
          <a:p>
            <a:pPr lvl="1"/>
            <a:r>
              <a:rPr lang="en-US" sz="2800" dirty="0" smtClean="0"/>
              <a:t>All students can do well in math.</a:t>
            </a:r>
          </a:p>
          <a:p>
            <a:pPr lvl="1"/>
            <a:r>
              <a:rPr lang="en-US" sz="2800" dirty="0" smtClean="0"/>
              <a:t>Math has a long list of useful applications.</a:t>
            </a:r>
          </a:p>
          <a:p>
            <a:pPr lvl="1"/>
            <a:r>
              <a:rPr lang="en-US" sz="2800" dirty="0" smtClean="0"/>
              <a:t>All humans are born with a “mathematical mind.”</a:t>
            </a:r>
          </a:p>
          <a:p>
            <a:pPr lvl="1"/>
            <a:r>
              <a:rPr lang="en-US" sz="2800" dirty="0" smtClean="0"/>
              <a:t>Men are no better at math than women.</a:t>
            </a:r>
          </a:p>
          <a:p>
            <a:pPr lvl="1"/>
            <a:r>
              <a:rPr lang="en-US" sz="2800" dirty="0" smtClean="0"/>
              <a:t>It is only okay to fail in math if you think it is.</a:t>
            </a:r>
          </a:p>
          <a:p>
            <a:pPr lvl="1"/>
            <a:r>
              <a:rPr lang="en-US" sz="2800" dirty="0" smtClean="0"/>
              <a:t>Everyone uses math every day, whether they realize it or not.</a:t>
            </a:r>
            <a:endParaRPr lang="en-US" sz="2800" dirty="0"/>
          </a:p>
        </p:txBody>
      </p:sp>
      <p:pic>
        <p:nvPicPr>
          <p:cNvPr id="4" name="Picture 3" descr="keep-calm-because-math-is-fu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430" y="717176"/>
            <a:ext cx="1933815" cy="22561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06328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_Hate_Math_but_I_Love_Flexible_Grouping_in_Math_Cla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354" y="3861173"/>
            <a:ext cx="1882588" cy="15609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Math Can Seem So Tough, continued.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 student’s math background.</a:t>
            </a:r>
          </a:p>
          <a:p>
            <a:pPr lvl="1"/>
            <a:r>
              <a:rPr lang="en-US" sz="2400" dirty="0" smtClean="0"/>
              <a:t>The math class you begin within college is very important.</a:t>
            </a:r>
          </a:p>
          <a:p>
            <a:pPr lvl="1"/>
            <a:r>
              <a:rPr lang="en-US" sz="2400" dirty="0" smtClean="0"/>
              <a:t>Sometimes students have gaps in their learning when they take a more advanced course.</a:t>
            </a:r>
          </a:p>
          <a:p>
            <a:pPr lvl="1"/>
            <a:r>
              <a:rPr lang="en-US" sz="2400" dirty="0" smtClean="0"/>
              <a:t>Tell your instructor or tutor if you do not feel prepared for the course you are taking.</a:t>
            </a:r>
          </a:p>
          <a:p>
            <a:pPr lvl="1"/>
            <a:r>
              <a:rPr lang="en-US" sz="2400" dirty="0" smtClean="0"/>
              <a:t>Use a tutor to help you fill the gaps in your understanding- it is free in the Tutoring Center.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7356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Math Can Seem So Tough, continued.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“But I had all this in high school.”</a:t>
            </a:r>
          </a:p>
          <a:p>
            <a:pPr lvl="1"/>
            <a:r>
              <a:rPr lang="en-US" sz="2400" dirty="0" smtClean="0"/>
              <a:t>Avoid the “been there, done that” mentality.</a:t>
            </a:r>
          </a:p>
          <a:p>
            <a:pPr lvl="1"/>
            <a:r>
              <a:rPr lang="en-US" sz="2400" dirty="0" smtClean="0"/>
              <a:t>Do not ask, “Did I already </a:t>
            </a:r>
            <a:r>
              <a:rPr lang="en-US" sz="2400" i="1" dirty="0" smtClean="0"/>
              <a:t>have</a:t>
            </a:r>
            <a:r>
              <a:rPr lang="en-US" sz="2400" dirty="0" smtClean="0"/>
              <a:t> this class in high school?”</a:t>
            </a:r>
          </a:p>
          <a:p>
            <a:pPr lvl="1"/>
            <a:r>
              <a:rPr lang="en-US" sz="2400" dirty="0" smtClean="0"/>
              <a:t>Ask, “Did I </a:t>
            </a:r>
            <a:r>
              <a:rPr lang="en-US" sz="2400" i="1" dirty="0" smtClean="0"/>
              <a:t>learn</a:t>
            </a:r>
            <a:r>
              <a:rPr lang="en-US" sz="2400" dirty="0" smtClean="0"/>
              <a:t> this in high school?”</a:t>
            </a:r>
          </a:p>
          <a:p>
            <a:pPr lvl="2"/>
            <a:r>
              <a:rPr lang="en-US" sz="2200" dirty="0" smtClean="0"/>
              <a:t>Do you </a:t>
            </a:r>
            <a:r>
              <a:rPr lang="en-US" sz="2200" i="1" dirty="0" smtClean="0"/>
              <a:t>know</a:t>
            </a:r>
            <a:r>
              <a:rPr lang="en-US" sz="2200" dirty="0" smtClean="0"/>
              <a:t> it well enough to take the next class?</a:t>
            </a:r>
          </a:p>
          <a:p>
            <a:pPr lvl="1"/>
            <a:endParaRPr lang="en-US" sz="2400" dirty="0"/>
          </a:p>
        </p:txBody>
      </p:sp>
      <p:pic>
        <p:nvPicPr>
          <p:cNvPr id="4" name="Picture 3" descr="Child-Learning-Mat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116" y="4582210"/>
            <a:ext cx="3047253" cy="2031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177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282</TotalTime>
  <Words>676</Words>
  <Application>Microsoft Macintosh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Pixel</vt:lpstr>
      <vt:lpstr>What Makes Math Different?</vt:lpstr>
      <vt:lpstr>Why Math Can Seem So Tough</vt:lpstr>
      <vt:lpstr>Why Math Can Seem So Tough, continued.</vt:lpstr>
      <vt:lpstr>Why Math Can Seem So Tough, continued.</vt:lpstr>
      <vt:lpstr>Why Math Can Seem So Tough, continued.</vt:lpstr>
      <vt:lpstr>Why Math Can Seem So Tough, continued.</vt:lpstr>
      <vt:lpstr>Why Math Can Seem So Tough, continued.</vt:lpstr>
      <vt:lpstr>Why Math Can Seem So Tough, continued.</vt:lpstr>
      <vt:lpstr>Why Math Can Seem So Tough, continued.</vt:lpstr>
      <vt:lpstr>Why Math Can Seem So Tough, continued.</vt:lpstr>
      <vt:lpstr>Why Math Can Seem So Tough, continued.</vt:lpstr>
      <vt:lpstr>Works Cited</vt:lpstr>
    </vt:vector>
  </TitlesOfParts>
  <Company>University of Redlands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Bethany Tasaka</dc:creator>
  <cp:lastModifiedBy>Bethany Tasaka</cp:lastModifiedBy>
  <cp:revision>14</cp:revision>
  <dcterms:created xsi:type="dcterms:W3CDTF">2016-01-17T02:54:32Z</dcterms:created>
  <dcterms:modified xsi:type="dcterms:W3CDTF">2016-01-17T07:37:11Z</dcterms:modified>
</cp:coreProperties>
</file>