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4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112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Average</a:t>
            </a:r>
            <a:r>
              <a:rPr lang="en-US" baseline="0" dirty="0" smtClean="0"/>
              <a:t> Salary Based on Education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Degree Obtained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No High School Diploma</c:v>
                </c:pt>
                <c:pt idx="1">
                  <c:v>High School Diploma</c:v>
                </c:pt>
                <c:pt idx="2">
                  <c:v>Associates Degree</c:v>
                </c:pt>
                <c:pt idx="3">
                  <c:v>Bachelors Degree</c:v>
                </c:pt>
                <c:pt idx="4">
                  <c:v>Advanced Degree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20200.0</c:v>
                </c:pt>
                <c:pt idx="1">
                  <c:v>30600.0</c:v>
                </c:pt>
                <c:pt idx="2">
                  <c:v>39800.0</c:v>
                </c:pt>
                <c:pt idx="3">
                  <c:v>56700.0</c:v>
                </c:pt>
                <c:pt idx="4">
                  <c:v>88400.0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1569768"/>
        <c:axId val="2131572232"/>
      </c:barChart>
      <c:catAx>
        <c:axId val="2131569768"/>
        <c:scaling>
          <c:orientation val="minMax"/>
        </c:scaling>
        <c:delete val="0"/>
        <c:axPos val="b"/>
        <c:majorTickMark val="out"/>
        <c:minorTickMark val="none"/>
        <c:tickLblPos val="nextTo"/>
        <c:crossAx val="2131572232"/>
        <c:crosses val="autoZero"/>
        <c:auto val="1"/>
        <c:lblAlgn val="ctr"/>
        <c:lblOffset val="100"/>
        <c:noMultiLvlLbl val="0"/>
      </c:catAx>
      <c:valAx>
        <c:axId val="213157223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1315697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1/18/16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1/18/16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1/18/16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1/18/16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1/18/16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t>1/18/16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t>1/18/16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raftonhills.edu/Current_Students/Counseling" TargetMode="External"/><Relationship Id="rId3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Relationship Id="rId3" Type="http://schemas.openxmlformats.org/officeDocument/2006/relationships/image" Target="../media/image1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Motivation and Achieving Goals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/>
              <a:t>Math Study Skills</a:t>
            </a:r>
            <a:r>
              <a:rPr lang="en-US" dirty="0" smtClean="0"/>
              <a:t>, 2</a:t>
            </a:r>
            <a:r>
              <a:rPr lang="en-US" baseline="30000" dirty="0" smtClean="0"/>
              <a:t>nd</a:t>
            </a:r>
            <a:r>
              <a:rPr lang="en-US" dirty="0" smtClean="0"/>
              <a:t> Edition	</a:t>
            </a:r>
            <a:endParaRPr lang="en-US" i="1" dirty="0" smtClean="0"/>
          </a:p>
          <a:p>
            <a:r>
              <a:rPr lang="en-US" dirty="0" smtClean="0"/>
              <a:t>Allen Bass						Spring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463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Motivating Actions, continued.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Make some friends who want to succeed. </a:t>
            </a:r>
            <a:r>
              <a:rPr lang="en-US" dirty="0" smtClean="0"/>
              <a:t>Making friends in college is important. </a:t>
            </a:r>
          </a:p>
          <a:p>
            <a:r>
              <a:rPr lang="en-US" dirty="0" smtClean="0"/>
              <a:t>Look for other students who are serious about succeeding in college.</a:t>
            </a:r>
            <a:endParaRPr lang="en-US" b="1" dirty="0"/>
          </a:p>
        </p:txBody>
      </p:sp>
      <p:pic>
        <p:nvPicPr>
          <p:cNvPr id="4" name="Picture 3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3700" y="3860969"/>
            <a:ext cx="4446257" cy="2948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780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Motivating Actions, continued.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0618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Help ME help YOU.</a:t>
            </a:r>
            <a:r>
              <a:rPr lang="en-US" dirty="0" smtClean="0"/>
              <a:t> The author has a Facebook page called “Math Study Skills.”</a:t>
            </a:r>
          </a:p>
          <a:p>
            <a:r>
              <a:rPr lang="en-US" dirty="0" smtClean="0"/>
              <a:t>“Like” it to find extra tips and get some support.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118872" indent="0">
              <a:buNone/>
            </a:pPr>
            <a:endParaRPr lang="en-US" dirty="0" smtClean="0"/>
          </a:p>
          <a:p>
            <a:pPr marL="118872" indent="0">
              <a:buNone/>
            </a:pPr>
            <a:r>
              <a:rPr lang="en-US" dirty="0" smtClean="0"/>
              <a:t>(this is not an affiliate of Crafton Hills College)</a:t>
            </a:r>
            <a:endParaRPr lang="en-US" dirty="0"/>
          </a:p>
        </p:txBody>
      </p:sp>
      <p:pic>
        <p:nvPicPr>
          <p:cNvPr id="4" name="Picture 3" descr="imgr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4652" y="3857669"/>
            <a:ext cx="46228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09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0091" y="5012728"/>
            <a:ext cx="2828333" cy="18414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Motivating Actions, continued.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Make it a point to think about your future.</a:t>
            </a:r>
            <a:r>
              <a:rPr lang="en-US" dirty="0" smtClean="0"/>
              <a:t> Think about what you want when you graduate from college.</a:t>
            </a:r>
          </a:p>
          <a:p>
            <a:r>
              <a:rPr lang="en-US" dirty="0" smtClean="0"/>
              <a:t>Some students do not know what career they want and that’s okay.</a:t>
            </a:r>
          </a:p>
          <a:p>
            <a:r>
              <a:rPr lang="en-US" dirty="0" smtClean="0"/>
              <a:t>The more you think about it the more you will realize that college is an important part of getting into your future career.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519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Motivating Actions, continued.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8746"/>
            <a:ext cx="8229600" cy="5138087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Visit a college counselor.</a:t>
            </a:r>
            <a:r>
              <a:rPr lang="en-US" dirty="0"/>
              <a:t> </a:t>
            </a:r>
            <a:r>
              <a:rPr lang="en-US" dirty="0" smtClean="0"/>
              <a:t>Counselors give academic information and advice.</a:t>
            </a:r>
          </a:p>
          <a:p>
            <a:r>
              <a:rPr lang="en-US" dirty="0" smtClean="0"/>
              <a:t>College counselors are great at motivating students to succeed.</a:t>
            </a:r>
          </a:p>
          <a:p>
            <a:r>
              <a:rPr lang="en-US" dirty="0" smtClean="0"/>
              <a:t>They have all the information you could possibly want on classes, transferring, financial aid, etc.</a:t>
            </a:r>
          </a:p>
          <a:p>
            <a:r>
              <a:rPr lang="en-US" dirty="0" smtClean="0"/>
              <a:t>They WANT you to be successful.</a:t>
            </a:r>
          </a:p>
          <a:p>
            <a:r>
              <a:rPr lang="en-US" dirty="0" smtClean="0"/>
              <a:t>CHC Counseling website: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://www.craftonhills.edu/Current_Students/</a:t>
            </a:r>
            <a:r>
              <a:rPr lang="en-US" dirty="0" smtClean="0">
                <a:hlinkClick r:id="rId2"/>
              </a:rPr>
              <a:t>Counseling</a:t>
            </a:r>
            <a:endParaRPr lang="en-US" dirty="0" smtClean="0"/>
          </a:p>
          <a:p>
            <a:pPr marL="118872" indent="0">
              <a:buNone/>
            </a:pPr>
            <a:endParaRPr lang="en-US" dirty="0"/>
          </a:p>
        </p:txBody>
      </p:sp>
      <p:pic>
        <p:nvPicPr>
          <p:cNvPr id="4" name="Picture 3" descr="image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7731" y="4356309"/>
            <a:ext cx="2108421" cy="2463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820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Motivating Actions, continued.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Use a “To Do” list.</a:t>
            </a:r>
            <a:r>
              <a:rPr lang="en-US" dirty="0" smtClean="0"/>
              <a:t> Making a list of important activities for the day or the week can make it easier to act on them for several reasons.</a:t>
            </a:r>
          </a:p>
          <a:p>
            <a:r>
              <a:rPr lang="en-US" dirty="0" smtClean="0"/>
              <a:t>Complete Exercise 9 in your </a:t>
            </a:r>
            <a:r>
              <a:rPr lang="en-US" i="1" dirty="0" smtClean="0"/>
              <a:t>Math Study Skills</a:t>
            </a:r>
            <a:r>
              <a:rPr lang="en-US" dirty="0" smtClean="0"/>
              <a:t> book (p. 21).</a:t>
            </a:r>
            <a:endParaRPr lang="en-US" dirty="0"/>
          </a:p>
        </p:txBody>
      </p:sp>
      <p:pic>
        <p:nvPicPr>
          <p:cNvPr id="4" name="Picture 3" descr="imgr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4118" y="3854643"/>
            <a:ext cx="3646224" cy="294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29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Achieving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0"/>
            <a:ext cx="8229600" cy="5082809"/>
          </a:xfrm>
        </p:spPr>
        <p:txBody>
          <a:bodyPr>
            <a:normAutofit/>
          </a:bodyPr>
          <a:lstStyle/>
          <a:p>
            <a:r>
              <a:rPr lang="en-US" b="1" dirty="0" smtClean="0"/>
              <a:t>Short-term </a:t>
            </a:r>
            <a:r>
              <a:rPr lang="en-US" b="1" dirty="0"/>
              <a:t>g</a:t>
            </a:r>
            <a:r>
              <a:rPr lang="en-US" b="1" dirty="0" smtClean="0"/>
              <a:t>oals </a:t>
            </a:r>
            <a:r>
              <a:rPr lang="en-US" dirty="0" smtClean="0"/>
              <a:t>are goals you want to accomplish in the next hour, day, or week.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Study hard for 2 hours tonight</a:t>
            </a:r>
          </a:p>
          <a:p>
            <a:pPr lvl="1"/>
            <a:r>
              <a:rPr lang="en-US" dirty="0" smtClean="0"/>
              <a:t>Finish this section’s homework by tomorrow.</a:t>
            </a:r>
          </a:p>
          <a:p>
            <a:pPr lvl="1"/>
            <a:r>
              <a:rPr lang="en-US" dirty="0" smtClean="0"/>
              <a:t>Make at least a “C+” on next week’s exam.</a:t>
            </a:r>
          </a:p>
          <a:p>
            <a:pPr lvl="1"/>
            <a:r>
              <a:rPr lang="en-US" dirty="0" smtClean="0"/>
              <a:t>Study math for at least one hour every day for the next hour.</a:t>
            </a:r>
          </a:p>
          <a:p>
            <a:pPr lvl="1"/>
            <a:r>
              <a:rPr lang="en-US" dirty="0" smtClean="0"/>
              <a:t>Put a study group together for this coming weekend.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9974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Achieving </a:t>
            </a:r>
            <a:r>
              <a:rPr lang="en-US" dirty="0" smtClean="0"/>
              <a:t>Goals, continued.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470346" cy="5082809"/>
          </a:xfrm>
        </p:spPr>
        <p:txBody>
          <a:bodyPr/>
          <a:lstStyle/>
          <a:p>
            <a:r>
              <a:rPr lang="en-US" b="1" dirty="0" smtClean="0"/>
              <a:t>Mid-term </a:t>
            </a:r>
            <a:r>
              <a:rPr lang="en-US" b="1" dirty="0"/>
              <a:t>g</a:t>
            </a:r>
            <a:r>
              <a:rPr lang="en-US" b="1" dirty="0" smtClean="0"/>
              <a:t>oals</a:t>
            </a:r>
            <a:r>
              <a:rPr lang="en-US" dirty="0" smtClean="0"/>
              <a:t> are goals you want to accomplish over the next few weeks or months.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Pass my math course with a “B.”</a:t>
            </a:r>
          </a:p>
          <a:p>
            <a:pPr lvl="1"/>
            <a:r>
              <a:rPr lang="en-US" dirty="0" smtClean="0"/>
              <a:t>Achieve a 90% average as my overall homework grade.</a:t>
            </a:r>
          </a:p>
          <a:p>
            <a:pPr lvl="1"/>
            <a:r>
              <a:rPr lang="en-US" dirty="0" smtClean="0"/>
              <a:t>Have perfect attendance for the rest of the course.</a:t>
            </a:r>
          </a:p>
          <a:p>
            <a:pPr lvl="1"/>
            <a:r>
              <a:rPr lang="en-US" dirty="0" smtClean="0"/>
              <a:t>Make an appointment to see a counselor by the end of the semester.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178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Achieving </a:t>
            </a:r>
            <a:r>
              <a:rPr lang="en-US" dirty="0" smtClean="0"/>
              <a:t>Goals, continued.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Long-term goals</a:t>
            </a:r>
            <a:r>
              <a:rPr lang="en-US" dirty="0" smtClean="0"/>
              <a:t> are goals you set for several months out, the next few years, or even your lifetime.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Obtain an AA degree in Nursing in the next three years.</a:t>
            </a:r>
          </a:p>
          <a:p>
            <a:pPr lvl="1"/>
            <a:r>
              <a:rPr lang="en-US" dirty="0" smtClean="0"/>
              <a:t>Successfully transfer from a community college to a university within two years.</a:t>
            </a:r>
          </a:p>
          <a:p>
            <a:pPr lvl="1"/>
            <a:r>
              <a:rPr lang="en-US" dirty="0" smtClean="0"/>
              <a:t>Graduate with at least a 3.1 grade point average.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9067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Achieving Goals, continued.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630281"/>
          </a:xfrm>
        </p:spPr>
        <p:txBody>
          <a:bodyPr/>
          <a:lstStyle/>
          <a:p>
            <a:r>
              <a:rPr lang="en-US" dirty="0" smtClean="0"/>
              <a:t>Your goals should be ACHIEVEABLE.</a:t>
            </a:r>
          </a:p>
          <a:p>
            <a:pPr marL="118872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824233"/>
              </p:ext>
            </p:extLst>
          </p:nvPr>
        </p:nvGraphicFramePr>
        <p:xfrm>
          <a:off x="571500" y="2540176"/>
          <a:ext cx="8115300" cy="389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7650"/>
                <a:gridCol w="4057650"/>
              </a:tblGrid>
              <a:tr h="97477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Too Ambitious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More Realistic</a:t>
                      </a:r>
                      <a:endParaRPr lang="en-US" sz="3200" dirty="0"/>
                    </a:p>
                  </a:txBody>
                  <a:tcPr anchor="ctr"/>
                </a:tc>
              </a:tr>
              <a:tr h="97477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Make “A”s on ALL my tests</a:t>
                      </a:r>
                      <a:r>
                        <a:rPr lang="en-US" sz="2400" baseline="0" dirty="0" smtClean="0"/>
                        <a:t> from now on.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Mat at least a “B” on the next test.</a:t>
                      </a:r>
                      <a:endParaRPr lang="en-US" sz="2400" dirty="0"/>
                    </a:p>
                  </a:txBody>
                  <a:tcPr anchor="ctr"/>
                </a:tc>
              </a:tr>
              <a:tr h="97477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Start now and study all day and night until I get this stuff.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Study for 2 hours every day for the rest of the week</a:t>
                      </a:r>
                      <a:endParaRPr lang="en-US" sz="2400" dirty="0"/>
                    </a:p>
                  </a:txBody>
                  <a:tcPr anchor="ctr"/>
                </a:tc>
              </a:tr>
              <a:tr h="97477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Not miss a</a:t>
                      </a:r>
                      <a:r>
                        <a:rPr lang="en-US" sz="2400" baseline="0" dirty="0" smtClean="0"/>
                        <a:t> single class this semester.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Not miss more than one class this semester.</a:t>
                      </a:r>
                      <a:endParaRPr lang="en-US" sz="2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02729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n-US" dirty="0"/>
              <a:t>Achieving Goals, continued.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630281"/>
          </a:xfrm>
        </p:spPr>
        <p:txBody>
          <a:bodyPr/>
          <a:lstStyle/>
          <a:p>
            <a:r>
              <a:rPr lang="en-US" dirty="0" smtClean="0"/>
              <a:t>Your goals should be SPECIFIC.</a:t>
            </a:r>
          </a:p>
          <a:p>
            <a:pPr marL="118872" indent="0">
              <a:buNone/>
            </a:pP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446683"/>
              </p:ext>
            </p:extLst>
          </p:nvPr>
        </p:nvGraphicFramePr>
        <p:xfrm>
          <a:off x="571500" y="2540176"/>
          <a:ext cx="8115300" cy="4113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3667"/>
                <a:gridCol w="4511633"/>
              </a:tblGrid>
              <a:tr h="97477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Unclear</a:t>
                      </a:r>
                      <a:r>
                        <a:rPr lang="en-US" sz="3200" baseline="0" dirty="0" smtClean="0"/>
                        <a:t> Goal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Specific Goal</a:t>
                      </a:r>
                      <a:endParaRPr lang="en-US" sz="3200" dirty="0"/>
                    </a:p>
                  </a:txBody>
                  <a:tcPr anchor="ctr"/>
                </a:tc>
              </a:tr>
              <a:tr h="97477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Start doing my homework regularly.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Start doing homework for at least one hour per day plus more as needed.</a:t>
                      </a:r>
                      <a:endParaRPr lang="en-US" sz="2400" dirty="0"/>
                    </a:p>
                  </a:txBody>
                  <a:tcPr anchor="ctr"/>
                </a:tc>
              </a:tr>
              <a:tr h="97477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Get a good education.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Get an AA degree in Veterinary Technology.</a:t>
                      </a:r>
                      <a:endParaRPr lang="en-US" sz="2400" dirty="0"/>
                    </a:p>
                  </a:txBody>
                  <a:tcPr anchor="ctr"/>
                </a:tc>
              </a:tr>
              <a:tr h="97477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Become a better student.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Finish all the exercises in the study skills manual.</a:t>
                      </a:r>
                      <a:endParaRPr lang="en-US" sz="2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994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Motivating and Achieving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US" dirty="0" smtClean="0"/>
              <a:t>Motivation is…</a:t>
            </a:r>
          </a:p>
          <a:p>
            <a:r>
              <a:rPr lang="en-US" dirty="0"/>
              <a:t>w</a:t>
            </a:r>
            <a:r>
              <a:rPr lang="en-US" dirty="0" smtClean="0"/>
              <a:t>hat drives you to stay in college.</a:t>
            </a:r>
          </a:p>
          <a:p>
            <a:r>
              <a:rPr lang="en-US" dirty="0"/>
              <a:t>w</a:t>
            </a:r>
            <a:r>
              <a:rPr lang="en-US" dirty="0" smtClean="0"/>
              <a:t>hat makes you study.</a:t>
            </a:r>
          </a:p>
          <a:p>
            <a:r>
              <a:rPr lang="en-US" dirty="0"/>
              <a:t>t</a:t>
            </a:r>
            <a:r>
              <a:rPr lang="en-US" dirty="0" smtClean="0"/>
              <a:t>he WHY behind your habits, good or bad.</a:t>
            </a:r>
          </a:p>
          <a:p>
            <a:r>
              <a:rPr lang="en-US" dirty="0" smtClean="0"/>
              <a:t>the number-one factor in determining your success in college.</a:t>
            </a:r>
            <a:endParaRPr lang="en-US" dirty="0"/>
          </a:p>
        </p:txBody>
      </p:sp>
      <p:pic>
        <p:nvPicPr>
          <p:cNvPr id="4" name="Picture 3" descr="motivatio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1084" y="4342661"/>
            <a:ext cx="3533048" cy="23429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421832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Rewarding Yourself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Studies have shown that rewarding yourself for goals you achieve is an important part of the goal setting process.</a:t>
            </a:r>
          </a:p>
          <a:p>
            <a:r>
              <a:rPr lang="en-US" dirty="0" smtClean="0"/>
              <a:t>Pick an appropriate reward for each goal you set.</a:t>
            </a:r>
          </a:p>
          <a:p>
            <a:pPr lvl="1"/>
            <a:r>
              <a:rPr lang="en-US" dirty="0" smtClean="0"/>
              <a:t>Something simple like planned free time.</a:t>
            </a:r>
          </a:p>
          <a:p>
            <a:pPr lvl="1"/>
            <a:r>
              <a:rPr lang="en-US" dirty="0" smtClean="0"/>
              <a:t>Something big like a road trip.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8264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Procrastination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Procrastination is the act of replacing high-priority tasks with low-priority activities.</a:t>
            </a:r>
          </a:p>
          <a:p>
            <a:r>
              <a:rPr lang="en-US" dirty="0" smtClean="0"/>
              <a:t>How does procrastination affect you?</a:t>
            </a:r>
          </a:p>
          <a:p>
            <a:pPr lvl="1"/>
            <a:r>
              <a:rPr lang="en-US" dirty="0" smtClean="0"/>
              <a:t>Stress </a:t>
            </a:r>
          </a:p>
          <a:p>
            <a:pPr lvl="1"/>
            <a:r>
              <a:rPr lang="en-US" dirty="0" smtClean="0"/>
              <a:t>Fear of failure</a:t>
            </a:r>
          </a:p>
          <a:p>
            <a:pPr lvl="1"/>
            <a:r>
              <a:rPr lang="en-US" dirty="0" smtClean="0"/>
              <a:t>Boredom</a:t>
            </a:r>
          </a:p>
          <a:p>
            <a:pPr lvl="1"/>
            <a:r>
              <a:rPr lang="en-US" dirty="0" smtClean="0"/>
              <a:t>Rebellion</a:t>
            </a:r>
          </a:p>
          <a:p>
            <a:pPr lvl="1"/>
            <a:r>
              <a:rPr lang="en-US" dirty="0" smtClean="0"/>
              <a:t>Fatigue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8435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914" y="1558746"/>
            <a:ext cx="2546770" cy="288473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Motivating and Achieving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93790"/>
            <a:ext cx="5549900" cy="3867999"/>
          </a:xfrm>
        </p:spPr>
        <p:txBody>
          <a:bodyPr>
            <a:normAutofit/>
          </a:bodyPr>
          <a:lstStyle/>
          <a:p>
            <a:pPr marL="118872" indent="0" algn="ctr">
              <a:buNone/>
            </a:pPr>
            <a:r>
              <a:rPr lang="en-US" sz="4400" i="1" dirty="0" smtClean="0"/>
              <a:t>Develop good time-management skills and set realistic but meaningful goals for yourself.</a:t>
            </a:r>
            <a:endParaRPr lang="en-US" sz="4400" i="1" dirty="0"/>
          </a:p>
        </p:txBody>
      </p:sp>
      <p:pic>
        <p:nvPicPr>
          <p:cNvPr id="5" name="Picture 4" descr="imag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3602" y="4443476"/>
            <a:ext cx="3069721" cy="2414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898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to Stay in College: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Learning</a:t>
            </a:r>
            <a:r>
              <a:rPr lang="en-US" dirty="0" smtClean="0"/>
              <a:t>- Some people just love to learn.</a:t>
            </a:r>
          </a:p>
          <a:p>
            <a:r>
              <a:rPr lang="en-US" b="1" dirty="0" smtClean="0"/>
              <a:t>Career-</a:t>
            </a:r>
            <a:r>
              <a:rPr lang="en-US" dirty="0" smtClean="0"/>
              <a:t> Some people are in college because they know exactly what they want to do for their lifelong career and they know that college-level skills are important for that career.</a:t>
            </a:r>
          </a:p>
        </p:txBody>
      </p:sp>
      <p:pic>
        <p:nvPicPr>
          <p:cNvPr id="4" name="Picture 3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335" y="4411911"/>
            <a:ext cx="2307877" cy="2307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630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53"/>
          <a:stretch/>
        </p:blipFill>
        <p:spPr>
          <a:xfrm>
            <a:off x="7254875" y="5542888"/>
            <a:ext cx="1873250" cy="13151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Motivation to Stay in </a:t>
            </a:r>
            <a:r>
              <a:rPr lang="en-US" dirty="0" smtClean="0"/>
              <a:t>College, continued.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Opportunity-</a:t>
            </a:r>
            <a:r>
              <a:rPr lang="en-US" dirty="0"/>
              <a:t> Some students are not exactly sure what </a:t>
            </a:r>
            <a:r>
              <a:rPr lang="en-US" dirty="0" smtClean="0"/>
              <a:t>they want to do after college, but know that they will have many more opportunities if they have a college degree.</a:t>
            </a:r>
          </a:p>
          <a:p>
            <a:r>
              <a:rPr lang="en-US" b="1" dirty="0" smtClean="0"/>
              <a:t>Money-</a:t>
            </a:r>
            <a:r>
              <a:rPr lang="en-US" dirty="0" smtClean="0"/>
              <a:t> Some students know that whatever they decide to do after college, they will make more money if they have a college degree. There is nothing wrong with this.</a:t>
            </a:r>
          </a:p>
          <a:p>
            <a:pPr marL="118872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(See the chart on the next slide)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712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Average Salary Based on Education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6889684"/>
              </p:ext>
            </p:extLst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35795" y="6452354"/>
            <a:ext cx="5151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</a:t>
            </a:r>
            <a:r>
              <a:rPr lang="en-US" i="1" dirty="0" smtClean="0"/>
              <a:t>Math Study Skills</a:t>
            </a:r>
            <a:r>
              <a:rPr lang="en-US" dirty="0" smtClean="0"/>
              <a:t> (p. 17) via </a:t>
            </a:r>
            <a:r>
              <a:rPr lang="en-US" dirty="0" err="1" smtClean="0"/>
              <a:t>www.census.gov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875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it is your turn to think about what motivates you. </a:t>
            </a:r>
          </a:p>
          <a:p>
            <a:r>
              <a:rPr lang="en-US" dirty="0" smtClean="0"/>
              <a:t>Complete Exercise 7 in your </a:t>
            </a:r>
            <a:r>
              <a:rPr lang="en-US" i="1" dirty="0" smtClean="0"/>
              <a:t>Math Study Skills</a:t>
            </a:r>
            <a:r>
              <a:rPr lang="en-US" dirty="0" smtClean="0"/>
              <a:t> book (p. 18).</a:t>
            </a:r>
          </a:p>
          <a:p>
            <a:r>
              <a:rPr lang="en-US" dirty="0" smtClean="0"/>
              <a:t>Complete Exercise 8 (p. 19).</a:t>
            </a:r>
            <a:endParaRPr lang="en-US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941" y="3771778"/>
            <a:ext cx="3078859" cy="2767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27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a College Student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a good chance that college will be the best time of your life. </a:t>
            </a:r>
          </a:p>
          <a:p>
            <a:pPr lvl="1"/>
            <a:r>
              <a:rPr lang="en-US" dirty="0" smtClean="0"/>
              <a:t>You’ll meet tons of good people and mature in ways you can’t imagine.</a:t>
            </a:r>
          </a:p>
          <a:p>
            <a:r>
              <a:rPr lang="en-US" dirty="0" smtClean="0"/>
              <a:t>Very few, if any, college graduates regret toing to college.</a:t>
            </a:r>
          </a:p>
          <a:p>
            <a:r>
              <a:rPr lang="en-US" dirty="0" smtClean="0"/>
              <a:t>Our planet and particularly our nation NEED people who are educated.</a:t>
            </a:r>
            <a:endParaRPr lang="en-US" dirty="0"/>
          </a:p>
        </p:txBody>
      </p:sp>
      <p:pic>
        <p:nvPicPr>
          <p:cNvPr id="4" name="Picture 3" descr="diploma.bmp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5917" y="5363921"/>
            <a:ext cx="2082773" cy="1494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727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Motivation for a College </a:t>
            </a:r>
            <a:r>
              <a:rPr lang="en-US" dirty="0" smtClean="0"/>
              <a:t>Student, continued.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Perspective:</a:t>
            </a:r>
          </a:p>
          <a:p>
            <a:pPr lvl="1"/>
            <a:r>
              <a:rPr lang="en-US" dirty="0" smtClean="0"/>
              <a:t>College will probably take between 4 – 7 years.</a:t>
            </a:r>
          </a:p>
          <a:p>
            <a:pPr lvl="1"/>
            <a:r>
              <a:rPr lang="en-US" dirty="0" smtClean="0"/>
              <a:t>Most college graduates will have a career of some sort for up to 50 years!</a:t>
            </a:r>
            <a:endParaRPr lang="en-US" dirty="0"/>
          </a:p>
        </p:txBody>
      </p:sp>
      <p:pic>
        <p:nvPicPr>
          <p:cNvPr id="4" name="Picture 3" descr="hire-me-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8622" y="3944974"/>
            <a:ext cx="4290514" cy="280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335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otes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0729" y="2611741"/>
            <a:ext cx="4246805" cy="34765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Motivating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Find your mantra.</a:t>
            </a:r>
            <a:r>
              <a:rPr lang="en-US" dirty="0" smtClean="0"/>
              <a:t> It may help you find something that symbolizes your will to succeed. </a:t>
            </a:r>
            <a:endParaRPr lang="en-US" dirty="0"/>
          </a:p>
          <a:p>
            <a:r>
              <a:rPr lang="en-US" dirty="0" smtClean="0"/>
              <a:t>It could be:</a:t>
            </a:r>
          </a:p>
          <a:p>
            <a:pPr lvl="1"/>
            <a:r>
              <a:rPr lang="en-US" dirty="0" smtClean="0"/>
              <a:t> a poem.</a:t>
            </a:r>
          </a:p>
          <a:p>
            <a:pPr lvl="1"/>
            <a:r>
              <a:rPr lang="en-US" dirty="0" smtClean="0"/>
              <a:t>a short phrase.</a:t>
            </a:r>
          </a:p>
          <a:p>
            <a:pPr lvl="1"/>
            <a:r>
              <a:rPr lang="en-US" dirty="0" smtClean="0"/>
              <a:t>a song. </a:t>
            </a:r>
            <a:endParaRPr lang="en-US" dirty="0"/>
          </a:p>
          <a:p>
            <a:pPr lvl="1"/>
            <a:r>
              <a:rPr lang="en-US" dirty="0" smtClean="0"/>
              <a:t>a drawing.</a:t>
            </a:r>
          </a:p>
          <a:p>
            <a:pPr lvl="1"/>
            <a:r>
              <a:rPr lang="en-US" dirty="0"/>
              <a:t>a small statue you carry around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nything!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8734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Module.thmx</Template>
  <TotalTime>62</TotalTime>
  <Words>1096</Words>
  <Application>Microsoft Macintosh PowerPoint</Application>
  <PresentationFormat>On-screen Show (4:3)</PresentationFormat>
  <Paragraphs>122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Module</vt:lpstr>
      <vt:lpstr>Motivation and Achieving Goals</vt:lpstr>
      <vt:lpstr>Motivating and Achieving Goals</vt:lpstr>
      <vt:lpstr>Motivation to Stay in College:</vt:lpstr>
      <vt:lpstr>Motivation to Stay in College, continued.</vt:lpstr>
      <vt:lpstr>Average Salary Based on Education</vt:lpstr>
      <vt:lpstr>Exercises</vt:lpstr>
      <vt:lpstr>Motivation for a College Student</vt:lpstr>
      <vt:lpstr>Motivation for a College Student, continued.</vt:lpstr>
      <vt:lpstr>Motivating Actions</vt:lpstr>
      <vt:lpstr>Motivating Actions, continued.</vt:lpstr>
      <vt:lpstr>Motivating Actions, continued.</vt:lpstr>
      <vt:lpstr>Motivating Actions, continued.</vt:lpstr>
      <vt:lpstr>Motivating Actions, continued.</vt:lpstr>
      <vt:lpstr>Motivating Actions, continued.</vt:lpstr>
      <vt:lpstr>Achieving Goals</vt:lpstr>
      <vt:lpstr>Achieving Goals, continued.</vt:lpstr>
      <vt:lpstr>Achieving Goals, continued.</vt:lpstr>
      <vt:lpstr>Achieving Goals, continued.</vt:lpstr>
      <vt:lpstr>Achieving Goals, continued.</vt:lpstr>
      <vt:lpstr>Rewarding Yourself</vt:lpstr>
      <vt:lpstr>Procrastination</vt:lpstr>
      <vt:lpstr>Motivating and Achieving Goals</vt:lpstr>
    </vt:vector>
  </TitlesOfParts>
  <Company>University of Redlands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 and Achieving Goals</dc:title>
  <dc:creator>Bethany Tasaka</dc:creator>
  <cp:lastModifiedBy>Bethany Tasaka</cp:lastModifiedBy>
  <cp:revision>13</cp:revision>
  <dcterms:created xsi:type="dcterms:W3CDTF">2016-01-18T09:04:59Z</dcterms:created>
  <dcterms:modified xsi:type="dcterms:W3CDTF">2016-01-18T10:07:50Z</dcterms:modified>
</cp:coreProperties>
</file>