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0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A8712CF2-E58F-EC4F-A8B5-AB001A11CA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FFABF-5CBE-9F48-99BB-ACD6DB949918}"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2CF2-E58F-EC4F-A8B5-AB001A11CA92}"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B46FFABF-5CBE-9F48-99BB-ACD6DB949918}"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B46FFABF-5CBE-9F48-99BB-ACD6DB949918}"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FFABF-5CBE-9F48-99BB-ACD6DB949918}"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46FFABF-5CBE-9F48-99BB-ACD6DB949918}"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6FFABF-5CBE-9F48-99BB-ACD6DB949918}"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6FFABF-5CBE-9F48-99BB-ACD6DB949918}"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B46FFABF-5CBE-9F48-99BB-ACD6DB949918}"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B46FFABF-5CBE-9F48-99BB-ACD6DB949918}"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12CF2-E58F-EC4F-A8B5-AB001A11CA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B46FFABF-5CBE-9F48-99BB-ACD6DB949918}" type="datetimeFigureOut">
              <a:rPr lang="en-US" smtClean="0"/>
              <a:t>1/16/16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8712CF2-E58F-EC4F-A8B5-AB001A11CA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Study Skills: </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r>
              <a:rPr lang="en-US" dirty="0" smtClean="0"/>
              <a:t>A Guide to Help You Succeed in Math</a:t>
            </a:r>
          </a:p>
          <a:p>
            <a:r>
              <a:rPr lang="en-US" dirty="0" smtClean="0"/>
              <a:t>by Alan Bass</a:t>
            </a:r>
          </a:p>
          <a:p>
            <a:r>
              <a:rPr lang="en-US" dirty="0" smtClean="0"/>
              <a:t>2</a:t>
            </a:r>
            <a:r>
              <a:rPr lang="en-US" baseline="30000" dirty="0" smtClean="0"/>
              <a:t>nd</a:t>
            </a:r>
            <a:r>
              <a:rPr lang="en-US" dirty="0" smtClean="0"/>
              <a:t> Edition</a:t>
            </a:r>
            <a:endParaRPr lang="en-US" dirty="0"/>
          </a:p>
        </p:txBody>
      </p:sp>
      <p:pic>
        <p:nvPicPr>
          <p:cNvPr id="4" name="Picture 3" descr="03218930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9249">
            <a:off x="914401" y="3795059"/>
            <a:ext cx="1731885" cy="2204836"/>
          </a:xfrm>
          <a:prstGeom prst="rect">
            <a:avLst/>
          </a:prstGeom>
        </p:spPr>
      </p:pic>
    </p:spTree>
    <p:extLst>
      <p:ext uri="{BB962C8B-B14F-4D97-AF65-F5344CB8AC3E}">
        <p14:creationId xmlns:p14="http://schemas.microsoft.com/office/powerpoint/2010/main" val="3686182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 continued.</a:t>
            </a:r>
          </a:p>
        </p:txBody>
      </p:sp>
      <p:sp>
        <p:nvSpPr>
          <p:cNvPr id="3" name="Content Placeholder 2"/>
          <p:cNvSpPr>
            <a:spLocks noGrp="1"/>
          </p:cNvSpPr>
          <p:nvPr>
            <p:ph idx="1"/>
          </p:nvPr>
        </p:nvSpPr>
        <p:spPr>
          <a:xfrm>
            <a:off x="900112" y="1778000"/>
            <a:ext cx="7345363" cy="4287521"/>
          </a:xfrm>
        </p:spPr>
        <p:txBody>
          <a:bodyPr>
            <a:normAutofit lnSpcReduction="10000"/>
          </a:bodyPr>
          <a:lstStyle/>
          <a:p>
            <a:pPr marL="0" indent="0" algn="ctr">
              <a:buNone/>
            </a:pPr>
            <a:r>
              <a:rPr lang="en-US" sz="3600" dirty="0" smtClean="0"/>
              <a:t>How you approach studying math is </a:t>
            </a:r>
            <a:r>
              <a:rPr lang="en-US" sz="3600" i="1" dirty="0" smtClean="0"/>
              <a:t>much</a:t>
            </a:r>
            <a:r>
              <a:rPr lang="en-US" sz="3600" dirty="0" smtClean="0"/>
              <a:t> more important than how “smart” you are.</a:t>
            </a:r>
            <a:endParaRPr lang="en-US" sz="3600" dirty="0"/>
          </a:p>
          <a:p>
            <a:pPr marL="0" indent="0">
              <a:lnSpc>
                <a:spcPct val="50000"/>
              </a:lnSpc>
              <a:buNone/>
            </a:pPr>
            <a:endParaRPr lang="en-US" sz="3600" dirty="0" smtClean="0"/>
          </a:p>
          <a:p>
            <a:pPr marL="0" indent="0">
              <a:lnSpc>
                <a:spcPct val="50000"/>
              </a:lnSpc>
              <a:buNone/>
            </a:pPr>
            <a:endParaRPr lang="en-US" sz="3600" dirty="0"/>
          </a:p>
          <a:p>
            <a:pPr marL="0" indent="0">
              <a:lnSpc>
                <a:spcPct val="50000"/>
              </a:lnSpc>
              <a:buNone/>
            </a:pPr>
            <a:r>
              <a:rPr lang="en-US" sz="3600" dirty="0" smtClean="0"/>
              <a:t>Math anxiety is a </a:t>
            </a:r>
          </a:p>
          <a:p>
            <a:pPr marL="0" indent="0">
              <a:lnSpc>
                <a:spcPct val="50000"/>
              </a:lnSpc>
              <a:buNone/>
            </a:pPr>
            <a:r>
              <a:rPr lang="en-US" sz="3600" dirty="0" smtClean="0"/>
              <a:t>learned behavior</a:t>
            </a:r>
          </a:p>
          <a:p>
            <a:pPr marL="0" indent="0">
              <a:lnSpc>
                <a:spcPct val="50000"/>
              </a:lnSpc>
              <a:buNone/>
            </a:pPr>
            <a:r>
              <a:rPr lang="en-US" sz="3600" dirty="0" smtClean="0"/>
              <a:t>that can be changed.</a:t>
            </a:r>
            <a:endParaRPr lang="en-US" sz="3600" dirty="0"/>
          </a:p>
        </p:txBody>
      </p:sp>
      <p:pic>
        <p:nvPicPr>
          <p:cNvPr id="4" name="Picture 3" descr="images.jpg"/>
          <p:cNvPicPr>
            <a:picLocks noChangeAspect="1"/>
          </p:cNvPicPr>
          <p:nvPr/>
        </p:nvPicPr>
        <p:blipFill rotWithShape="1">
          <a:blip r:embed="rId2">
            <a:extLst>
              <a:ext uri="{28A0092B-C50C-407E-A947-70E740481C1C}">
                <a14:useLocalDpi xmlns:a14="http://schemas.microsoft.com/office/drawing/2010/main" val="0"/>
              </a:ext>
            </a:extLst>
          </a:blip>
          <a:srcRect t="13008" b="20891"/>
          <a:stretch/>
        </p:blipFill>
        <p:spPr>
          <a:xfrm>
            <a:off x="4706471" y="3488765"/>
            <a:ext cx="3796179" cy="1628588"/>
          </a:xfrm>
          <a:prstGeom prst="rect">
            <a:avLst/>
          </a:prstGeom>
        </p:spPr>
      </p:pic>
    </p:spTree>
    <p:extLst>
      <p:ext uri="{BB962C8B-B14F-4D97-AF65-F5344CB8AC3E}">
        <p14:creationId xmlns:p14="http://schemas.microsoft.com/office/powerpoint/2010/main" val="69735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Begin?</a:t>
            </a:r>
            <a:endParaRPr lang="en-US" dirty="0"/>
          </a:p>
        </p:txBody>
      </p:sp>
      <p:sp>
        <p:nvSpPr>
          <p:cNvPr id="3" name="Content Placeholder 2"/>
          <p:cNvSpPr>
            <a:spLocks noGrp="1"/>
          </p:cNvSpPr>
          <p:nvPr>
            <p:ph idx="1"/>
          </p:nvPr>
        </p:nvSpPr>
        <p:spPr/>
        <p:txBody>
          <a:bodyPr/>
          <a:lstStyle/>
          <a:p>
            <a:r>
              <a:rPr lang="en-US" dirty="0" smtClean="0"/>
              <a:t>The course syllabus.</a:t>
            </a:r>
          </a:p>
          <a:p>
            <a:pPr lvl="1"/>
            <a:r>
              <a:rPr lang="en-US" dirty="0" smtClean="0"/>
              <a:t>Complete the Syllabus Quiz in your </a:t>
            </a:r>
            <a:r>
              <a:rPr lang="en-US" i="1" dirty="0" smtClean="0"/>
              <a:t>Math Study Sills</a:t>
            </a:r>
            <a:r>
              <a:rPr lang="en-US" dirty="0" smtClean="0"/>
              <a:t> book (Exercise 1, p. 2 - 3).</a:t>
            </a:r>
          </a:p>
          <a:p>
            <a:r>
              <a:rPr lang="en-US" dirty="0" smtClean="0"/>
              <a:t>Take a look at your current study habits.</a:t>
            </a:r>
          </a:p>
          <a:p>
            <a:pPr lvl="1"/>
            <a:r>
              <a:rPr lang="en-US" dirty="0" smtClean="0"/>
              <a:t>Complete Exercise 2 (p. 3 – 4).</a:t>
            </a:r>
            <a:endParaRPr lang="en-US" dirty="0"/>
          </a:p>
        </p:txBody>
      </p:sp>
      <p:pic>
        <p:nvPicPr>
          <p:cNvPr id="4" name="Picture 3" descr="girl-writing-sta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648" y="3959412"/>
            <a:ext cx="3037827" cy="2391102"/>
          </a:xfrm>
          <a:prstGeom prst="rect">
            <a:avLst/>
          </a:prstGeom>
        </p:spPr>
      </p:pic>
    </p:spTree>
    <p:extLst>
      <p:ext uri="{BB962C8B-B14F-4D97-AF65-F5344CB8AC3E}">
        <p14:creationId xmlns:p14="http://schemas.microsoft.com/office/powerpoint/2010/main" val="281616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Semester</a:t>
            </a:r>
            <a:endParaRPr lang="en-US" dirty="0"/>
          </a:p>
        </p:txBody>
      </p:sp>
      <p:sp>
        <p:nvSpPr>
          <p:cNvPr id="3" name="Content Placeholder 2"/>
          <p:cNvSpPr>
            <a:spLocks noGrp="1"/>
          </p:cNvSpPr>
          <p:nvPr>
            <p:ph idx="1"/>
          </p:nvPr>
        </p:nvSpPr>
        <p:spPr>
          <a:xfrm>
            <a:off x="900112" y="1763060"/>
            <a:ext cx="7345363" cy="4557058"/>
          </a:xfrm>
        </p:spPr>
        <p:txBody>
          <a:bodyPr numCol="2">
            <a:normAutofit fontScale="92500"/>
          </a:bodyPr>
          <a:lstStyle/>
          <a:p>
            <a:pPr marL="0" indent="0">
              <a:buNone/>
            </a:pPr>
            <a:r>
              <a:rPr lang="en-US" b="1" u="sng" dirty="0" smtClean="0"/>
              <a:t>What topics interest you?</a:t>
            </a:r>
          </a:p>
          <a:p>
            <a:r>
              <a:rPr lang="en-US" dirty="0" smtClean="0"/>
              <a:t>What Makes Math Different?</a:t>
            </a:r>
          </a:p>
          <a:p>
            <a:r>
              <a:rPr lang="en-US" dirty="0" smtClean="0"/>
              <a:t>Motivation and Achieving Goals</a:t>
            </a:r>
          </a:p>
          <a:p>
            <a:r>
              <a:rPr lang="en-US" dirty="0" smtClean="0"/>
              <a:t>Time Management</a:t>
            </a:r>
          </a:p>
          <a:p>
            <a:r>
              <a:rPr lang="en-US" dirty="0" smtClean="0"/>
              <a:t>Math Anxiety</a:t>
            </a:r>
          </a:p>
          <a:p>
            <a:r>
              <a:rPr lang="en-US" dirty="0" smtClean="0"/>
              <a:t>Learning Styles</a:t>
            </a:r>
          </a:p>
          <a:p>
            <a:pPr marL="0" indent="0">
              <a:buNone/>
            </a:pPr>
            <a:endParaRPr lang="en-US" dirty="0" smtClean="0"/>
          </a:p>
          <a:p>
            <a:r>
              <a:rPr lang="en-US" dirty="0" smtClean="0"/>
              <a:t>Organization</a:t>
            </a:r>
          </a:p>
          <a:p>
            <a:r>
              <a:rPr lang="en-US" dirty="0" smtClean="0"/>
              <a:t>Your Textbook &amp; Homework</a:t>
            </a:r>
          </a:p>
          <a:p>
            <a:r>
              <a:rPr lang="en-US" dirty="0" smtClean="0"/>
              <a:t>Class Time &amp; Note Taking</a:t>
            </a:r>
          </a:p>
          <a:p>
            <a:r>
              <a:rPr lang="en-US" dirty="0" smtClean="0"/>
              <a:t>Retention and General Study Strategies</a:t>
            </a:r>
          </a:p>
          <a:p>
            <a:r>
              <a:rPr lang="en-US" dirty="0" smtClean="0"/>
              <a:t>Test Taking</a:t>
            </a:r>
            <a:endParaRPr lang="en-US" dirty="0"/>
          </a:p>
        </p:txBody>
      </p:sp>
    </p:spTree>
    <p:extLst>
      <p:ext uri="{BB962C8B-B14F-4D97-AF65-F5344CB8AC3E}">
        <p14:creationId xmlns:p14="http://schemas.microsoft.com/office/powerpoint/2010/main" val="381587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Semester</a:t>
            </a:r>
          </a:p>
        </p:txBody>
      </p:sp>
      <p:sp>
        <p:nvSpPr>
          <p:cNvPr id="3" name="Content Placeholder 2"/>
          <p:cNvSpPr>
            <a:spLocks noGrp="1"/>
          </p:cNvSpPr>
          <p:nvPr>
            <p:ph idx="1"/>
          </p:nvPr>
        </p:nvSpPr>
        <p:spPr/>
        <p:txBody>
          <a:bodyPr/>
          <a:lstStyle/>
          <a:p>
            <a:r>
              <a:rPr lang="en-US" dirty="0" smtClean="0"/>
              <a:t>Complete Exercise 3 in your </a:t>
            </a:r>
            <a:r>
              <a:rPr lang="en-US" i="1" dirty="0" smtClean="0"/>
              <a:t>Math Study Skills</a:t>
            </a:r>
            <a:r>
              <a:rPr lang="en-US" dirty="0" smtClean="0"/>
              <a:t> book (p. 6).</a:t>
            </a:r>
          </a:p>
          <a:p>
            <a:pPr lvl="1"/>
            <a:r>
              <a:rPr lang="en-US" dirty="0" smtClean="0"/>
              <a:t>Review the topics on the last slide if needed.</a:t>
            </a:r>
            <a:endParaRPr lang="en-US" dirty="0"/>
          </a:p>
        </p:txBody>
      </p:sp>
      <p:pic>
        <p:nvPicPr>
          <p:cNvPr id="4" name="Picture 3" descr="writing-clipart-aiqeraB9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618" y="3570941"/>
            <a:ext cx="2902857" cy="2607733"/>
          </a:xfrm>
          <a:prstGeom prst="rect">
            <a:avLst/>
          </a:prstGeom>
        </p:spPr>
      </p:pic>
    </p:spTree>
    <p:extLst>
      <p:ext uri="{BB962C8B-B14F-4D97-AF65-F5344CB8AC3E}">
        <p14:creationId xmlns:p14="http://schemas.microsoft.com/office/powerpoint/2010/main" val="335546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94" y="244158"/>
            <a:ext cx="8262471" cy="1339850"/>
          </a:xfrm>
        </p:spPr>
        <p:txBody>
          <a:bodyPr>
            <a:normAutofit/>
          </a:bodyPr>
          <a:lstStyle/>
          <a:p>
            <a:r>
              <a:rPr lang="en-US" dirty="0" smtClean="0"/>
              <a:t>General Principles of Success</a:t>
            </a:r>
            <a:endParaRPr lang="en-US" dirty="0"/>
          </a:p>
        </p:txBody>
      </p:sp>
      <p:sp>
        <p:nvSpPr>
          <p:cNvPr id="3" name="Content Placeholder 2"/>
          <p:cNvSpPr>
            <a:spLocks noGrp="1"/>
          </p:cNvSpPr>
          <p:nvPr>
            <p:ph idx="1"/>
          </p:nvPr>
        </p:nvSpPr>
        <p:spPr>
          <a:xfrm>
            <a:off x="900112" y="1703294"/>
            <a:ext cx="7345363" cy="4766235"/>
          </a:xfrm>
        </p:spPr>
        <p:txBody>
          <a:bodyPr/>
          <a:lstStyle/>
          <a:p>
            <a:r>
              <a:rPr lang="en-US" sz="3200" dirty="0" smtClean="0"/>
              <a:t>Read “Principles of Success are Self-Evident” on p. 7 of your </a:t>
            </a:r>
            <a:r>
              <a:rPr lang="en-US" sz="3200" i="1" dirty="0" smtClean="0"/>
              <a:t>Math Study Skills</a:t>
            </a:r>
            <a:r>
              <a:rPr lang="en-US" sz="3200" dirty="0" smtClean="0"/>
              <a:t> book.</a:t>
            </a:r>
          </a:p>
          <a:p>
            <a:pPr lvl="1"/>
            <a:r>
              <a:rPr lang="en-US" sz="2800" dirty="0" smtClean="0"/>
              <a:t>How do you answer the question, “Are you </a:t>
            </a:r>
            <a:r>
              <a:rPr lang="en-US" sz="2800" i="1" dirty="0" smtClean="0"/>
              <a:t>using</a:t>
            </a:r>
            <a:r>
              <a:rPr lang="en-US" sz="2800" dirty="0" smtClean="0"/>
              <a:t> the information in this book?”</a:t>
            </a:r>
          </a:p>
          <a:p>
            <a:r>
              <a:rPr lang="en-US" sz="3200" dirty="0" smtClean="0"/>
              <a:t>Read “Success Requires Change &amp; Action, Not Just Knowledge” on p. 7.</a:t>
            </a:r>
          </a:p>
          <a:p>
            <a:pPr lvl="1"/>
            <a:r>
              <a:rPr lang="en-US" sz="2800" dirty="0" smtClean="0"/>
              <a:t>Are you willing to put in the time and effort to succeed in this class?</a:t>
            </a:r>
            <a:endParaRPr lang="en-US" sz="2800" dirty="0"/>
          </a:p>
        </p:txBody>
      </p:sp>
    </p:spTree>
    <p:extLst>
      <p:ext uri="{BB962C8B-B14F-4D97-AF65-F5344CB8AC3E}">
        <p14:creationId xmlns:p14="http://schemas.microsoft.com/office/powerpoint/2010/main" val="112980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Bass, A. (2013). Introduction. In </a:t>
            </a:r>
            <a:r>
              <a:rPr lang="en-US" i="1" dirty="0" smtClean="0"/>
              <a:t>Math study skills</a:t>
            </a:r>
            <a:r>
              <a:rPr lang="en-US" dirty="0" smtClean="0"/>
              <a:t> (2nd</a:t>
            </a:r>
          </a:p>
          <a:p>
            <a:pPr marL="0" indent="0">
              <a:buNone/>
            </a:pPr>
            <a:r>
              <a:rPr lang="en-US" dirty="0"/>
              <a:t> </a:t>
            </a:r>
            <a:r>
              <a:rPr lang="en-US" dirty="0" smtClean="0"/>
              <a:t>    ed., pp. 1-7). Boston, MA: Pearson.</a:t>
            </a:r>
            <a:endParaRPr lang="en-US" dirty="0"/>
          </a:p>
        </p:txBody>
      </p:sp>
      <p:sp>
        <p:nvSpPr>
          <p:cNvPr id="4" name="TextBox 3"/>
          <p:cNvSpPr txBox="1"/>
          <p:nvPr/>
        </p:nvSpPr>
        <p:spPr>
          <a:xfrm>
            <a:off x="2226235" y="762000"/>
            <a:ext cx="4422589" cy="646331"/>
          </a:xfrm>
          <a:prstGeom prst="rect">
            <a:avLst/>
          </a:prstGeom>
          <a:noFill/>
        </p:spPr>
        <p:txBody>
          <a:bodyPr wrap="square" rtlCol="0">
            <a:spAutoFit/>
          </a:bodyPr>
          <a:lstStyle/>
          <a:p>
            <a:pPr algn="ctr"/>
            <a:r>
              <a:rPr lang="en-US" sz="3600" dirty="0" smtClean="0"/>
              <a:t>Works Cited</a:t>
            </a:r>
            <a:endParaRPr lang="en-US" sz="3600" dirty="0"/>
          </a:p>
        </p:txBody>
      </p:sp>
    </p:spTree>
    <p:extLst>
      <p:ext uri="{BB962C8B-B14F-4D97-AF65-F5344CB8AC3E}">
        <p14:creationId xmlns:p14="http://schemas.microsoft.com/office/powerpoint/2010/main" val="339794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Clear and Simple Tips on:</a:t>
            </a:r>
            <a:endParaRPr lang="en-US" dirty="0"/>
          </a:p>
        </p:txBody>
      </p:sp>
      <p:sp>
        <p:nvSpPr>
          <p:cNvPr id="3" name="Content Placeholder 2"/>
          <p:cNvSpPr>
            <a:spLocks noGrp="1"/>
          </p:cNvSpPr>
          <p:nvPr>
            <p:ph idx="1"/>
          </p:nvPr>
        </p:nvSpPr>
        <p:spPr/>
        <p:txBody>
          <a:bodyPr/>
          <a:lstStyle/>
          <a:p>
            <a:pPr>
              <a:buFont typeface="Wingdings" charset="2"/>
              <a:buChar char="ü"/>
            </a:pPr>
            <a:r>
              <a:rPr lang="en-US" dirty="0" smtClean="0"/>
              <a:t>Motivation</a:t>
            </a:r>
          </a:p>
          <a:p>
            <a:pPr>
              <a:buFont typeface="Wingdings" charset="2"/>
              <a:buChar char="ü"/>
            </a:pPr>
            <a:r>
              <a:rPr lang="en-US" dirty="0" smtClean="0"/>
              <a:t>Time-Management</a:t>
            </a:r>
          </a:p>
          <a:p>
            <a:pPr>
              <a:buFont typeface="Wingdings" charset="2"/>
              <a:buChar char="ü"/>
            </a:pPr>
            <a:r>
              <a:rPr lang="en-US" dirty="0" smtClean="0"/>
              <a:t>Organization</a:t>
            </a:r>
          </a:p>
          <a:p>
            <a:pPr>
              <a:buFont typeface="Wingdings" charset="2"/>
              <a:buChar char="ü"/>
            </a:pPr>
            <a:r>
              <a:rPr lang="en-US" dirty="0" smtClean="0"/>
              <a:t>Math Anxiety</a:t>
            </a:r>
          </a:p>
          <a:p>
            <a:pPr>
              <a:buFont typeface="Wingdings" charset="2"/>
              <a:buChar char="ü"/>
            </a:pPr>
            <a:r>
              <a:rPr lang="en-US" dirty="0" smtClean="0"/>
              <a:t>Test-Taking</a:t>
            </a:r>
            <a:endParaRPr lang="en-US" dirty="0"/>
          </a:p>
        </p:txBody>
      </p:sp>
      <p:pic>
        <p:nvPicPr>
          <p:cNvPr id="4" name="Picture 3" descr="6358080347740258631472143036_392eeaed49b0048069e6b8feafef9076.jpg"/>
          <p:cNvPicPr>
            <a:picLocks noChangeAspect="1"/>
          </p:cNvPicPr>
          <p:nvPr/>
        </p:nvPicPr>
        <p:blipFill rotWithShape="1">
          <a:blip r:embed="rId2">
            <a:extLst>
              <a:ext uri="{28A0092B-C50C-407E-A947-70E740481C1C}">
                <a14:useLocalDpi xmlns:a14="http://schemas.microsoft.com/office/drawing/2010/main" val="0"/>
              </a:ext>
            </a:extLst>
          </a:blip>
          <a:srcRect r="12293"/>
          <a:stretch/>
        </p:blipFill>
        <p:spPr>
          <a:xfrm>
            <a:off x="4190702" y="2393995"/>
            <a:ext cx="4176357" cy="3671526"/>
          </a:xfrm>
          <a:prstGeom prst="rect">
            <a:avLst/>
          </a:prstGeom>
        </p:spPr>
      </p:pic>
    </p:spTree>
    <p:extLst>
      <p:ext uri="{BB962C8B-B14F-4D97-AF65-F5344CB8AC3E}">
        <p14:creationId xmlns:p14="http://schemas.microsoft.com/office/powerpoint/2010/main" val="3651017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900112" y="2133601"/>
            <a:ext cx="6346359" cy="3931920"/>
          </a:xfrm>
        </p:spPr>
        <p:txBody>
          <a:bodyPr>
            <a:normAutofit/>
          </a:bodyPr>
          <a:lstStyle/>
          <a:p>
            <a:r>
              <a:rPr lang="en-US" dirty="0" smtClean="0"/>
              <a:t>Success in math is one of the biggest challenges facing college students today.</a:t>
            </a:r>
          </a:p>
          <a:p>
            <a:r>
              <a:rPr lang="en-US" dirty="0" smtClean="0"/>
              <a:t>This extends from Math 952 to Math 095.</a:t>
            </a:r>
          </a:p>
          <a:p>
            <a:pPr>
              <a:lnSpc>
                <a:spcPct val="60000"/>
              </a:lnSpc>
            </a:pPr>
            <a:r>
              <a:rPr lang="en-US" dirty="0"/>
              <a:t>Students face struggles with math </a:t>
            </a:r>
            <a:endParaRPr lang="en-US" dirty="0" smtClean="0"/>
          </a:p>
          <a:p>
            <a:pPr marL="0" indent="0">
              <a:lnSpc>
                <a:spcPct val="60000"/>
              </a:lnSpc>
              <a:buNone/>
            </a:pPr>
            <a:r>
              <a:rPr lang="en-US" dirty="0" smtClean="0"/>
              <a:t>    for </a:t>
            </a:r>
            <a:r>
              <a:rPr lang="en-US" dirty="0"/>
              <a:t>a variety of </a:t>
            </a:r>
            <a:r>
              <a:rPr lang="en-US" dirty="0" smtClean="0"/>
              <a:t>perceived reasons, </a:t>
            </a:r>
          </a:p>
          <a:p>
            <a:pPr marL="0" indent="0">
              <a:lnSpc>
                <a:spcPct val="60000"/>
              </a:lnSpc>
              <a:buNone/>
            </a:pPr>
            <a:r>
              <a:rPr lang="en-US" dirty="0" smtClean="0"/>
              <a:t>    whether or not those reasons are </a:t>
            </a:r>
          </a:p>
          <a:p>
            <a:pPr marL="0" indent="0">
              <a:lnSpc>
                <a:spcPct val="60000"/>
              </a:lnSpc>
              <a:buNone/>
            </a:pPr>
            <a:r>
              <a:rPr lang="en-US" dirty="0"/>
              <a:t> </a:t>
            </a:r>
            <a:r>
              <a:rPr lang="en-US" dirty="0" smtClean="0"/>
              <a:t>   true. It is enough for the individual </a:t>
            </a:r>
          </a:p>
          <a:p>
            <a:pPr marL="0" indent="0">
              <a:lnSpc>
                <a:spcPct val="60000"/>
              </a:lnSpc>
              <a:buNone/>
            </a:pPr>
            <a:r>
              <a:rPr lang="en-US" dirty="0"/>
              <a:t> </a:t>
            </a:r>
            <a:r>
              <a:rPr lang="en-US" dirty="0" smtClean="0"/>
              <a:t>   to feel it is true.</a:t>
            </a:r>
            <a:endParaRPr lang="en-US" dirty="0"/>
          </a:p>
          <a:p>
            <a:pPr marL="0" indent="0">
              <a:buNone/>
            </a:pPr>
            <a:endParaRPr lang="en-US" dirty="0" smtClean="0"/>
          </a:p>
        </p:txBody>
      </p:sp>
      <p:pic>
        <p:nvPicPr>
          <p:cNvPr id="4" name="Picture 3"/>
          <p:cNvPicPr>
            <a:picLocks noChangeAspect="1"/>
          </p:cNvPicPr>
          <p:nvPr/>
        </p:nvPicPr>
        <p:blipFill>
          <a:blip r:embed="rId2">
            <a:alphaModFix/>
          </a:blip>
          <a:stretch>
            <a:fillRect/>
          </a:stretch>
        </p:blipFill>
        <p:spPr>
          <a:xfrm>
            <a:off x="5849471" y="3556002"/>
            <a:ext cx="2794000" cy="2794000"/>
          </a:xfrm>
          <a:prstGeom prst="rect">
            <a:avLst/>
          </a:prstGeom>
          <a:ln>
            <a:noFill/>
          </a:ln>
          <a:effectLst>
            <a:softEdge rad="112500"/>
          </a:effectLst>
        </p:spPr>
      </p:pic>
    </p:spTree>
    <p:extLst>
      <p:ext uri="{BB962C8B-B14F-4D97-AF65-F5344CB8AC3E}">
        <p14:creationId xmlns:p14="http://schemas.microsoft.com/office/powerpoint/2010/main" val="276987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Some students come to class, understand the instructor’s lectures, take good notes, and do well on homework assignments. When it comes to exams, they freeze up and become anxious.</a:t>
            </a:r>
          </a:p>
          <a:p>
            <a:r>
              <a:rPr lang="en-US" dirty="0" smtClean="0"/>
              <a:t>Their low test scores may cause them to fail the class.</a:t>
            </a:r>
            <a:endParaRPr lang="en-US" dirty="0"/>
          </a:p>
        </p:txBody>
      </p:sp>
      <p:pic>
        <p:nvPicPr>
          <p:cNvPr id="4" name="Picture 3" descr="imag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671" y="4407648"/>
            <a:ext cx="2387600" cy="2032000"/>
          </a:xfrm>
          <a:prstGeom prst="rect">
            <a:avLst/>
          </a:prstGeom>
        </p:spPr>
      </p:pic>
    </p:spTree>
    <p:extLst>
      <p:ext uri="{BB962C8B-B14F-4D97-AF65-F5344CB8AC3E}">
        <p14:creationId xmlns:p14="http://schemas.microsoft.com/office/powerpoint/2010/main" val="59153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continued</a:t>
            </a:r>
            <a:endParaRPr lang="en-US" dirty="0"/>
          </a:p>
        </p:txBody>
      </p:sp>
      <p:sp>
        <p:nvSpPr>
          <p:cNvPr id="3" name="Content Placeholder 2"/>
          <p:cNvSpPr>
            <a:spLocks noGrp="1"/>
          </p:cNvSpPr>
          <p:nvPr>
            <p:ph idx="1"/>
          </p:nvPr>
        </p:nvSpPr>
        <p:spPr/>
        <p:txBody>
          <a:bodyPr/>
          <a:lstStyle/>
          <a:p>
            <a:r>
              <a:rPr lang="en-US" dirty="0" smtClean="0"/>
              <a:t>Some students simply hate math. They always have. They are tired of seeing the same material again and again. They struggle to stay motivated in math class because they do not enjoy it.</a:t>
            </a:r>
            <a:endParaRPr lang="en-US" dirty="0"/>
          </a:p>
        </p:txBody>
      </p:sp>
      <p:pic>
        <p:nvPicPr>
          <p:cNvPr id="4" name="Picture 3" descr="hated_ma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353" y="3675528"/>
            <a:ext cx="2659530" cy="2659530"/>
          </a:xfrm>
          <a:prstGeom prst="rect">
            <a:avLst/>
          </a:prstGeom>
        </p:spPr>
      </p:pic>
    </p:spTree>
    <p:extLst>
      <p:ext uri="{BB962C8B-B14F-4D97-AF65-F5344CB8AC3E}">
        <p14:creationId xmlns:p14="http://schemas.microsoft.com/office/powerpoint/2010/main" val="407302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continued</a:t>
            </a:r>
          </a:p>
        </p:txBody>
      </p:sp>
      <p:sp>
        <p:nvSpPr>
          <p:cNvPr id="3" name="Content Placeholder 2"/>
          <p:cNvSpPr>
            <a:spLocks noGrp="1"/>
          </p:cNvSpPr>
          <p:nvPr>
            <p:ph idx="1"/>
          </p:nvPr>
        </p:nvSpPr>
        <p:spPr/>
        <p:txBody>
          <a:bodyPr/>
          <a:lstStyle/>
          <a:p>
            <a:r>
              <a:rPr lang="en-US" dirty="0" smtClean="0"/>
              <a:t>Some students have not taken a math class for many years. They may feel overwhelmed by the quick pace of an 18-week college semester. </a:t>
            </a:r>
          </a:p>
          <a:p>
            <a:r>
              <a:rPr lang="en-US" dirty="0" smtClean="0"/>
              <a:t>These feelings of being overwhelmed may lead to math anxiety.</a:t>
            </a:r>
            <a:endParaRPr lang="en-US" dirty="0"/>
          </a:p>
        </p:txBody>
      </p:sp>
      <p:pic>
        <p:nvPicPr>
          <p:cNvPr id="4" name="Picture 3" descr="150731-nontraditional-sto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396" y="4019176"/>
            <a:ext cx="3488897" cy="2326480"/>
          </a:xfrm>
          <a:prstGeom prst="rect">
            <a:avLst/>
          </a:prstGeom>
        </p:spPr>
      </p:pic>
    </p:spTree>
    <p:extLst>
      <p:ext uri="{BB962C8B-B14F-4D97-AF65-F5344CB8AC3E}">
        <p14:creationId xmlns:p14="http://schemas.microsoft.com/office/powerpoint/2010/main" val="298934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continued</a:t>
            </a:r>
          </a:p>
        </p:txBody>
      </p:sp>
      <p:sp>
        <p:nvSpPr>
          <p:cNvPr id="3" name="Content Placeholder 2"/>
          <p:cNvSpPr>
            <a:spLocks noGrp="1"/>
          </p:cNvSpPr>
          <p:nvPr>
            <p:ph idx="1"/>
          </p:nvPr>
        </p:nvSpPr>
        <p:spPr/>
        <p:txBody>
          <a:bodyPr/>
          <a:lstStyle/>
          <a:p>
            <a:r>
              <a:rPr lang="en-US" dirty="0" smtClean="0"/>
              <a:t>Some students seem to do well in every class except math. They blame the instructor or the school system for their lack of success, especially since they work hard and try their best.</a:t>
            </a:r>
          </a:p>
          <a:p>
            <a:pPr>
              <a:lnSpc>
                <a:spcPct val="50000"/>
              </a:lnSpc>
            </a:pPr>
            <a:r>
              <a:rPr lang="en-US" dirty="0" smtClean="0"/>
              <a:t>They may feel like they </a:t>
            </a:r>
          </a:p>
          <a:p>
            <a:pPr marL="0" indent="0">
              <a:lnSpc>
                <a:spcPct val="50000"/>
              </a:lnSpc>
              <a:buNone/>
            </a:pPr>
            <a:r>
              <a:rPr lang="en-US" dirty="0" smtClean="0"/>
              <a:t>     simply are not smart </a:t>
            </a:r>
          </a:p>
          <a:p>
            <a:pPr marL="0" indent="0">
              <a:lnSpc>
                <a:spcPct val="50000"/>
              </a:lnSpc>
              <a:buNone/>
            </a:pPr>
            <a:r>
              <a:rPr lang="en-US" dirty="0" smtClean="0"/>
              <a:t>     enough to do math.</a:t>
            </a:r>
            <a:endParaRPr lang="en-US" dirty="0"/>
          </a:p>
        </p:txBody>
      </p:sp>
      <p:pic>
        <p:nvPicPr>
          <p:cNvPr id="4" name="Picture 3" descr="259519997247694932c8WzqUHX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452" y="3645645"/>
            <a:ext cx="3719077" cy="2655421"/>
          </a:xfrm>
          <a:prstGeom prst="rect">
            <a:avLst/>
          </a:prstGeom>
          <a:ln>
            <a:noFill/>
          </a:ln>
          <a:effectLst>
            <a:softEdge rad="112500"/>
          </a:effectLst>
        </p:spPr>
      </p:pic>
    </p:spTree>
    <p:extLst>
      <p:ext uri="{BB962C8B-B14F-4D97-AF65-F5344CB8AC3E}">
        <p14:creationId xmlns:p14="http://schemas.microsoft.com/office/powerpoint/2010/main" val="303200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idx="1"/>
          </p:nvPr>
        </p:nvSpPr>
        <p:spPr>
          <a:xfrm>
            <a:off x="900112" y="1822824"/>
            <a:ext cx="7345363" cy="4242697"/>
          </a:xfrm>
        </p:spPr>
        <p:txBody>
          <a:bodyPr>
            <a:normAutofit lnSpcReduction="10000"/>
          </a:bodyPr>
          <a:lstStyle/>
          <a:p>
            <a:pPr marL="0" indent="0">
              <a:buNone/>
            </a:pPr>
            <a:r>
              <a:rPr lang="en-US" dirty="0" smtClean="0"/>
              <a:t>This can begin to sound very hopeless. It can sound as though some students have no chance of passing their math class.</a:t>
            </a:r>
          </a:p>
          <a:p>
            <a:pPr marL="0" indent="0">
              <a:buNone/>
            </a:pPr>
            <a:r>
              <a:rPr lang="en-US" dirty="0" smtClean="0"/>
              <a:t>That is not true.</a:t>
            </a:r>
          </a:p>
          <a:p>
            <a:pPr marL="0" indent="0">
              <a:buNone/>
            </a:pPr>
            <a:endParaRPr lang="en-US" dirty="0" smtClean="0"/>
          </a:p>
          <a:p>
            <a:pPr marL="0" indent="0">
              <a:lnSpc>
                <a:spcPct val="60000"/>
              </a:lnSpc>
              <a:buNone/>
            </a:pPr>
            <a:r>
              <a:rPr lang="en-US" dirty="0" smtClean="0"/>
              <a:t>The theme of the </a:t>
            </a:r>
            <a:r>
              <a:rPr lang="en-US" i="1" dirty="0" smtClean="0"/>
              <a:t>Math </a:t>
            </a:r>
          </a:p>
          <a:p>
            <a:pPr marL="0" indent="0">
              <a:lnSpc>
                <a:spcPct val="60000"/>
              </a:lnSpc>
              <a:buNone/>
            </a:pPr>
            <a:r>
              <a:rPr lang="en-US" i="1" dirty="0" smtClean="0"/>
              <a:t>Study Skills</a:t>
            </a:r>
            <a:r>
              <a:rPr lang="en-US" dirty="0" smtClean="0"/>
              <a:t> book is to </a:t>
            </a:r>
          </a:p>
          <a:p>
            <a:pPr marL="0" indent="0">
              <a:lnSpc>
                <a:spcPct val="60000"/>
              </a:lnSpc>
              <a:buNone/>
            </a:pPr>
            <a:r>
              <a:rPr lang="en-US" dirty="0" smtClean="0"/>
              <a:t>encourage students to </a:t>
            </a:r>
          </a:p>
          <a:p>
            <a:pPr marL="0" indent="0">
              <a:lnSpc>
                <a:spcPct val="60000"/>
              </a:lnSpc>
              <a:buNone/>
            </a:pPr>
            <a:r>
              <a:rPr lang="en-US" b="1" dirty="0" smtClean="0"/>
              <a:t>work </a:t>
            </a:r>
            <a:r>
              <a:rPr lang="en-US" b="1" i="1" dirty="0" smtClean="0"/>
              <a:t>smart</a:t>
            </a:r>
            <a:r>
              <a:rPr lang="en-US" dirty="0" smtClean="0"/>
              <a:t>, instead of only </a:t>
            </a:r>
            <a:r>
              <a:rPr lang="en-US" b="1" dirty="0" smtClean="0"/>
              <a:t>working </a:t>
            </a:r>
            <a:r>
              <a:rPr lang="en-US" b="1" i="1" dirty="0" smtClean="0"/>
              <a:t>hard</a:t>
            </a:r>
            <a:r>
              <a:rPr lang="en-US" dirty="0" smtClean="0"/>
              <a:t>.</a:t>
            </a:r>
            <a:endParaRPr lang="en-US" dirty="0"/>
          </a:p>
        </p:txBody>
      </p:sp>
      <p:pic>
        <p:nvPicPr>
          <p:cNvPr id="4" name="Picture 3" descr="work-smart-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588" y="2685676"/>
            <a:ext cx="3884706" cy="2816412"/>
          </a:xfrm>
          <a:prstGeom prst="rect">
            <a:avLst/>
          </a:prstGeom>
        </p:spPr>
      </p:pic>
    </p:spTree>
    <p:extLst>
      <p:ext uri="{BB962C8B-B14F-4D97-AF65-F5344CB8AC3E}">
        <p14:creationId xmlns:p14="http://schemas.microsoft.com/office/powerpoint/2010/main" val="315875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12" y="1837765"/>
            <a:ext cx="7345363" cy="4227756"/>
          </a:xfrm>
        </p:spPr>
        <p:txBody>
          <a:bodyPr/>
          <a:lstStyle/>
          <a:p>
            <a:pPr marL="0" indent="0" algn="ctr">
              <a:buNone/>
            </a:pPr>
            <a:r>
              <a:rPr lang="en-US" sz="3600" dirty="0" smtClean="0"/>
              <a:t>Poor performance in math is </a:t>
            </a:r>
            <a:r>
              <a:rPr lang="en-US" sz="3600" i="1" dirty="0" smtClean="0"/>
              <a:t>rarely</a:t>
            </a:r>
            <a:r>
              <a:rPr lang="en-US" sz="3600" dirty="0" smtClean="0"/>
              <a:t> due to a lack of intelligence.</a:t>
            </a:r>
          </a:p>
          <a:p>
            <a:pPr marL="0" indent="0" algn="ctr">
              <a:buNone/>
            </a:pPr>
            <a:endParaRPr lang="en-US" sz="3600" dirty="0" smtClean="0"/>
          </a:p>
          <a:p>
            <a:pPr marL="0" indent="0" algn="ctr">
              <a:buNone/>
            </a:pPr>
            <a:r>
              <a:rPr lang="en-US" sz="3600" dirty="0" smtClean="0"/>
              <a:t>Math can be mastered </a:t>
            </a:r>
            <a:r>
              <a:rPr lang="en-US" sz="3600" i="1" dirty="0" smtClean="0"/>
              <a:t>if</a:t>
            </a:r>
            <a:r>
              <a:rPr lang="en-US" sz="3600" dirty="0" smtClean="0"/>
              <a:t> you have good study skills; that is one of the goals of this class.</a:t>
            </a:r>
            <a:endParaRPr lang="en-US" sz="3600" dirty="0"/>
          </a:p>
        </p:txBody>
      </p:sp>
      <p:pic>
        <p:nvPicPr>
          <p:cNvPr id="4" name="Picture 3" descr="STUDY-SKILLS1.jpg"/>
          <p:cNvPicPr>
            <a:picLocks noChangeAspect="1"/>
          </p:cNvPicPr>
          <p:nvPr/>
        </p:nvPicPr>
        <p:blipFill rotWithShape="1">
          <a:blip r:embed="rId2">
            <a:extLst>
              <a:ext uri="{28A0092B-C50C-407E-A947-70E740481C1C}">
                <a14:useLocalDpi xmlns:a14="http://schemas.microsoft.com/office/drawing/2010/main" val="0"/>
              </a:ext>
            </a:extLst>
          </a:blip>
          <a:srcRect t="18826" r="3840" b="23879"/>
          <a:stretch/>
        </p:blipFill>
        <p:spPr>
          <a:xfrm>
            <a:off x="2017059" y="3047999"/>
            <a:ext cx="5378823" cy="1045883"/>
          </a:xfrm>
          <a:prstGeom prst="rect">
            <a:avLst/>
          </a:prstGeom>
          <a:ln>
            <a:solidFill>
              <a:schemeClr val="tx1"/>
            </a:solidFill>
          </a:ln>
        </p:spPr>
      </p:pic>
      <p:sp>
        <p:nvSpPr>
          <p:cNvPr id="2" name="Title 1"/>
          <p:cNvSpPr>
            <a:spLocks noGrp="1"/>
          </p:cNvSpPr>
          <p:nvPr>
            <p:ph type="title"/>
          </p:nvPr>
        </p:nvSpPr>
        <p:spPr/>
        <p:txBody>
          <a:bodyPr/>
          <a:lstStyle/>
          <a:p>
            <a:r>
              <a:rPr lang="en-US" dirty="0" smtClean="0"/>
              <a:t>The Solution, continued.</a:t>
            </a:r>
            <a:endParaRPr lang="en-US" dirty="0"/>
          </a:p>
        </p:txBody>
      </p:sp>
    </p:spTree>
    <p:extLst>
      <p:ext uri="{BB962C8B-B14F-4D97-AF65-F5344CB8AC3E}">
        <p14:creationId xmlns:p14="http://schemas.microsoft.com/office/powerpoint/2010/main" val="273677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77</TotalTime>
  <Words>634</Words>
  <Application>Microsoft Macintosh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Capital</vt:lpstr>
      <vt:lpstr>Math Study Skills:  Introduction</vt:lpstr>
      <vt:lpstr>Clear and Simple Tips on:</vt:lpstr>
      <vt:lpstr>The Problem</vt:lpstr>
      <vt:lpstr>Examples</vt:lpstr>
      <vt:lpstr>Examples, continued</vt:lpstr>
      <vt:lpstr>Examples, continued</vt:lpstr>
      <vt:lpstr>Examples, continued</vt:lpstr>
      <vt:lpstr>The Solution</vt:lpstr>
      <vt:lpstr>The Solution, continued.</vt:lpstr>
      <vt:lpstr>The Solution, continued.</vt:lpstr>
      <vt:lpstr>Where to Begin?</vt:lpstr>
      <vt:lpstr>Overview of the Semester</vt:lpstr>
      <vt:lpstr>Overview of the Semester</vt:lpstr>
      <vt:lpstr>General Principles of Success</vt:lpstr>
      <vt:lpstr>PowerPoint Presentation</vt:lpstr>
    </vt:vector>
  </TitlesOfParts>
  <Company>University of Redlands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Study Skills:  Introduction</dc:title>
  <dc:creator>Bethany Tasaka</dc:creator>
  <cp:lastModifiedBy>Bethany Tasaka</cp:lastModifiedBy>
  <cp:revision>7</cp:revision>
  <dcterms:created xsi:type="dcterms:W3CDTF">2016-01-17T02:55:02Z</dcterms:created>
  <dcterms:modified xsi:type="dcterms:W3CDTF">2016-01-17T04:12:53Z</dcterms:modified>
</cp:coreProperties>
</file>