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handoutMasterIdLst>
    <p:handoutMasterId r:id="rId15"/>
  </p:handoutMasterIdLst>
  <p:sldIdLst>
    <p:sldId id="259" r:id="rId2"/>
    <p:sldId id="260" r:id="rId3"/>
    <p:sldId id="262" r:id="rId4"/>
    <p:sldId id="263" r:id="rId5"/>
    <p:sldId id="261" r:id="rId6"/>
    <p:sldId id="256" r:id="rId7"/>
    <p:sldId id="264" r:id="rId8"/>
    <p:sldId id="265" r:id="rId9"/>
    <p:sldId id="257" r:id="rId10"/>
    <p:sldId id="266" r:id="rId11"/>
    <p:sldId id="267" r:id="rId12"/>
    <p:sldId id="258" r:id="rId13"/>
    <p:sldId id="268" r:id="rId1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99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7BCD-F154-4896-A742-F15F6C7DA360}" type="datetimeFigureOut">
              <a:rPr lang="en-US" smtClean="0"/>
              <a:t>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0B054-17B0-4070-835A-AF1DFFC0D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0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1/7/2019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600" dirty="0" smtClean="0"/>
              <a:t>Supporting Mental/Emotional Health and wellness in college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Yes, </a:t>
            </a:r>
            <a:r>
              <a:rPr lang="en-US" sz="4800" b="1" i="1" u="sng" dirty="0" smtClean="0">
                <a:solidFill>
                  <a:schemeClr val="accent1">
                    <a:lumMod val="75000"/>
                  </a:schemeClr>
                </a:solidFill>
              </a:rPr>
              <a:t>YOU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</a:rPr>
              <a:t> Can!</a:t>
            </a:r>
          </a:p>
          <a:p>
            <a:pPr algn="ctr"/>
            <a:r>
              <a:rPr lang="en-US" sz="2000" b="1" dirty="0" smtClean="0">
                <a:solidFill>
                  <a:srgbClr val="669900"/>
                </a:solidFill>
              </a:rPr>
              <a:t>An “Each Mind Matters” Presentation”</a:t>
            </a:r>
            <a:endParaRPr lang="en-US" sz="2000" b="1" dirty="0">
              <a:solidFill>
                <a:srgbClr val="6699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0184" y="235832"/>
            <a:ext cx="2462530" cy="840105"/>
            <a:chOff x="0" y="0"/>
            <a:chExt cx="2462983" cy="840105"/>
          </a:xfrm>
        </p:grpSpPr>
        <p:sp>
          <p:nvSpPr>
            <p:cNvPr id="5" name="Text Box 1"/>
            <p:cNvSpPr txBox="1"/>
            <p:nvPr/>
          </p:nvSpPr>
          <p:spPr>
            <a:xfrm>
              <a:off x="28575" y="342900"/>
              <a:ext cx="2434408" cy="323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6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000"/>
                      </a:srgbClr>
                    </a:outerShdw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5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00050"/>
              <a:ext cx="675640" cy="440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50" y="0"/>
              <a:ext cx="1362710" cy="368935"/>
            </a:xfrm>
            <a:prstGeom prst="rect">
              <a:avLst/>
            </a:prstGeom>
          </p:spPr>
        </p:pic>
      </p:grpSp>
      <p:pic>
        <p:nvPicPr>
          <p:cNvPr id="8" name="irc_mi" descr="http://3.bp.blogspot.com/-lkf0VutJPFs/UwJq3xCZyUI/AAAAAAAAjh8/RFslkHxiFIc/s1600/Change+Agent+Badge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69" y="4998255"/>
            <a:ext cx="1793997" cy="1680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2831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548" y="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/>
                </a:solidFill>
              </a:rPr>
              <a:t>Anxiety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4000" dirty="0"/>
              <a:t>Common anxiety signs and symptoms include: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1540413"/>
            <a:ext cx="4754880" cy="4413738"/>
          </a:xfrm>
        </p:spPr>
        <p:txBody>
          <a:bodyPr>
            <a:normAutofit/>
          </a:bodyPr>
          <a:lstStyle/>
          <a:p>
            <a:r>
              <a:rPr lang="en-US" sz="2400" dirty="0"/>
              <a:t>Feeling nervous, restless or tense</a:t>
            </a:r>
          </a:p>
          <a:p>
            <a:r>
              <a:rPr lang="en-US" sz="2400" dirty="0"/>
              <a:t>Having a sense of impending danger, panic or doom</a:t>
            </a:r>
          </a:p>
          <a:p>
            <a:r>
              <a:rPr lang="en-US" sz="2400" dirty="0"/>
              <a:t>Having an increased heart rate</a:t>
            </a:r>
          </a:p>
          <a:p>
            <a:r>
              <a:rPr lang="en-US" sz="2400" dirty="0"/>
              <a:t>Breathing rapidly (hyperventilation)</a:t>
            </a:r>
          </a:p>
          <a:p>
            <a:r>
              <a:rPr lang="en-US" sz="2400" dirty="0"/>
              <a:t>Sweating</a:t>
            </a:r>
          </a:p>
          <a:p>
            <a:r>
              <a:rPr lang="en-US" sz="2400" dirty="0"/>
              <a:t>Trembling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068" y="1540413"/>
            <a:ext cx="4754880" cy="3977640"/>
          </a:xfrm>
        </p:spPr>
        <p:txBody>
          <a:bodyPr>
            <a:noAutofit/>
          </a:bodyPr>
          <a:lstStyle/>
          <a:p>
            <a:r>
              <a:rPr lang="en-US" sz="2400" dirty="0"/>
              <a:t>Feeling weak or tired</a:t>
            </a:r>
          </a:p>
          <a:p>
            <a:r>
              <a:rPr lang="en-US" sz="2400" dirty="0"/>
              <a:t>Trouble concentrating or thinking about anything other than the present worry</a:t>
            </a:r>
          </a:p>
          <a:p>
            <a:r>
              <a:rPr lang="en-US" sz="2400" dirty="0"/>
              <a:t>Having trouble sleeping</a:t>
            </a:r>
          </a:p>
          <a:p>
            <a:r>
              <a:rPr lang="en-US" sz="2400" dirty="0"/>
              <a:t>Experiencing gastrointestinal (GI) problems</a:t>
            </a:r>
          </a:p>
          <a:p>
            <a:r>
              <a:rPr lang="en-US" sz="2400" dirty="0"/>
              <a:t>Having difficulty controlling worry</a:t>
            </a:r>
          </a:p>
          <a:p>
            <a:r>
              <a:rPr lang="en-US" sz="2400" dirty="0"/>
              <a:t>Having the urge to avoid things that trigger anxiety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26540" y="245842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0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1" name="Picture 10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  <p:pic>
        <p:nvPicPr>
          <p:cNvPr id="13" name="Picture 12" descr="The Adventures of &lt;strong&gt;Anxiety&lt;/strong&gt; Girl | OMV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288" y="4324727"/>
            <a:ext cx="2563898" cy="2375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8178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Making an effective referral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Try to put yourself in the students' shoes and communicate understanding.</a:t>
            </a:r>
          </a:p>
          <a:p>
            <a:r>
              <a:rPr lang="en-US" sz="3600" dirty="0"/>
              <a:t>Think what resources are available to help with this issue and normalize the </a:t>
            </a:r>
            <a:r>
              <a:rPr lang="en-US" sz="3600" dirty="0" smtClean="0"/>
              <a:t>situation.</a:t>
            </a:r>
            <a:endParaRPr lang="en-US" sz="3600" dirty="0"/>
          </a:p>
          <a:p>
            <a:r>
              <a:rPr lang="en-US" sz="3600" dirty="0"/>
              <a:t>Transition from </a:t>
            </a:r>
            <a:r>
              <a:rPr lang="en-US" sz="3600" dirty="0" smtClean="0"/>
              <a:t>your </a:t>
            </a:r>
            <a:r>
              <a:rPr lang="en-US" sz="3600" dirty="0"/>
              <a:t>office to other resources.</a:t>
            </a:r>
          </a:p>
        </p:txBody>
      </p:sp>
      <p:pic>
        <p:nvPicPr>
          <p:cNvPr id="4" name="Picture 3" descr="Self-Care: A Matter of Attitude not Time - Empowered Life Soluti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5" y="4919003"/>
            <a:ext cx="2423746" cy="193899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150469" y="5398477"/>
            <a:ext cx="2814144" cy="1219019"/>
            <a:chOff x="0" y="0"/>
            <a:chExt cx="3028950" cy="12573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Counseling</a:t>
              </a:r>
              <a:r>
                <a:rPr lang="en-US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7" name="Picture 6" descr="Graphic of the Crafton Hills mascot: a roadrunne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762000"/>
              <a:ext cx="790575" cy="4953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" y="0"/>
              <a:ext cx="2223135" cy="57912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711615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80103" y="1451216"/>
            <a:ext cx="3200400" cy="1737360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Emotional and Mental Health </a:t>
            </a:r>
            <a:r>
              <a:rPr lang="en-US" sz="3600" dirty="0" smtClean="0"/>
              <a:t>Resources at </a:t>
            </a:r>
            <a:r>
              <a:rPr lang="en-US" sz="3600" dirty="0" smtClean="0">
                <a:solidFill>
                  <a:srgbClr val="006600"/>
                </a:solidFill>
              </a:rPr>
              <a:t>Crafton Hills College</a:t>
            </a:r>
            <a:endParaRPr lang="en-US" sz="3600" dirty="0">
              <a:solidFill>
                <a:srgbClr val="0066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232115" y="206770"/>
            <a:ext cx="3796205" cy="6545722"/>
          </a:xfrm>
        </p:spPr>
        <p:txBody>
          <a:bodyPr>
            <a:normAutofit lnSpcReduction="10000"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sz="2000" b="1" dirty="0" smtClean="0"/>
              <a:t>Health </a:t>
            </a:r>
            <a:r>
              <a:rPr lang="en-US" sz="2000" b="1" dirty="0"/>
              <a:t>and Wellness </a:t>
            </a:r>
            <a:r>
              <a:rPr lang="en-US" sz="2000" b="1" dirty="0" smtClean="0"/>
              <a:t>Center</a:t>
            </a:r>
            <a:r>
              <a:rPr lang="en-US" sz="1600" dirty="0" smtClean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1600" dirty="0" smtClean="0"/>
              <a:t>SSB 101</a:t>
            </a:r>
            <a:endParaRPr lang="en-US" sz="16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u="sng" dirty="0">
                <a:solidFill>
                  <a:schemeClr val="accent2"/>
                </a:solidFill>
              </a:rPr>
              <a:t>Mental Health Services</a:t>
            </a:r>
          </a:p>
          <a:p>
            <a:r>
              <a:rPr lang="en-US" sz="1600" dirty="0"/>
              <a:t>Depression, stress testing and counseling, crisis intervention and short-term situational </a:t>
            </a:r>
            <a:r>
              <a:rPr lang="en-US" sz="1600" dirty="0" smtClean="0"/>
              <a:t>counseling </a:t>
            </a:r>
            <a:r>
              <a:rPr lang="en-US" sz="1600" dirty="0"/>
              <a:t>for relationship difficulties, anxiety, stress and depression. Licensed Marriage and Family Therapist available for </a:t>
            </a:r>
            <a:r>
              <a:rPr lang="en-US" sz="1600" dirty="0" smtClean="0"/>
              <a:t>psychotherapy.</a:t>
            </a:r>
          </a:p>
          <a:p>
            <a:pPr marL="342900" indent="-342900">
              <a:buAutoNum type="arabicPeriod" startAt="2"/>
            </a:pPr>
            <a:r>
              <a:rPr lang="en-US" sz="2000" b="1" dirty="0" smtClean="0"/>
              <a:t>Counseling Office</a:t>
            </a:r>
            <a:r>
              <a:rPr lang="en-US" sz="1600" dirty="0" smtClean="0"/>
              <a:t>: </a:t>
            </a:r>
          </a:p>
          <a:p>
            <a:pPr algn="ctr"/>
            <a:r>
              <a:rPr lang="en-US" sz="1600" dirty="0" smtClean="0"/>
              <a:t>CCR-219</a:t>
            </a:r>
          </a:p>
          <a:p>
            <a:r>
              <a:rPr lang="en-US" sz="1600" dirty="0" smtClean="0"/>
              <a:t>       </a:t>
            </a:r>
            <a:r>
              <a:rPr lang="en-US" sz="1600" u="sng" dirty="0" smtClean="0"/>
              <a:t>Personal </a:t>
            </a:r>
            <a:r>
              <a:rPr lang="en-US" sz="1600" u="sng" dirty="0"/>
              <a:t>Counseling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Self-awareness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Interpersonal communication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Counseling for educational related personal issues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Referral to on-campus and off campus resources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Decision-making strategies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" y="54429"/>
            <a:ext cx="4572000" cy="386715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66" y="3378159"/>
            <a:ext cx="3216728" cy="343825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69975" y="4761507"/>
            <a:ext cx="3315770" cy="1457990"/>
            <a:chOff x="0" y="0"/>
            <a:chExt cx="3028950" cy="1257300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9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400" b="1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 rotWithShape="0"/>
                  </a:effectLst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Counseling</a:t>
              </a:r>
              <a:r>
                <a:rPr lang="en-US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pic>
          <p:nvPicPr>
            <p:cNvPr id="10" name="Picture 9" descr="Graphic of the Crafton Hills mascot: a roadrunne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762000"/>
              <a:ext cx="790575" cy="4953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450" y="0"/>
              <a:ext cx="2223135" cy="57912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597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64341" y="0"/>
            <a:ext cx="10058400" cy="1609344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More</a:t>
            </a:r>
            <a:r>
              <a:rPr lang="en-US" dirty="0" smtClean="0"/>
              <a:t> emotional and mental health resources at Crafton hills college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158262" y="1851660"/>
            <a:ext cx="5657674" cy="397764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sz="2800" b="1" dirty="0" err="1" smtClean="0">
                <a:solidFill>
                  <a:srgbClr val="D34817">
                    <a:lumMod val="75000"/>
                  </a:srgbClr>
                </a:solidFill>
              </a:rPr>
              <a:t>LiveHelp</a:t>
            </a:r>
            <a:endParaRPr lang="en-US" sz="2800" b="1" dirty="0" smtClean="0">
              <a:solidFill>
                <a:srgbClr val="D34817">
                  <a:lumMod val="75000"/>
                </a:srgbClr>
              </a:solidFill>
            </a:endParaRPr>
          </a:p>
          <a:p>
            <a:pPr marL="560070" lvl="1" indent="-2857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/>
              <a:t>Suicide Prevention/Depression &amp; Anxiety Help</a:t>
            </a:r>
          </a:p>
          <a:p>
            <a:pPr marL="560070" lvl="1" indent="-2857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dirty="0"/>
              <a:t>Talk or Chat in Real-Time!</a:t>
            </a:r>
          </a:p>
          <a:p>
            <a:pPr marL="560070" lvl="1" indent="-285750">
              <a:lnSpc>
                <a:spcPct val="100000"/>
              </a:lnSpc>
              <a:spcBef>
                <a:spcPts val="1000"/>
              </a:spcBef>
              <a:buClr>
                <a:srgbClr val="D34817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1700" b="1" dirty="0">
                <a:solidFill>
                  <a:srgbClr val="D34817">
                    <a:lumMod val="75000"/>
                  </a:srgbClr>
                </a:solidFill>
              </a:rPr>
              <a:t>https://www.craftonhills.edu/current-students/counseling/suicide-prevention-help.php</a:t>
            </a:r>
          </a:p>
          <a:p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5993541" y="2113871"/>
            <a:ext cx="4754880" cy="39776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2"/>
                </a:solidFill>
              </a:rPr>
              <a:t>Small Groups/Support Groups</a:t>
            </a:r>
            <a:endParaRPr lang="en-US" b="1" dirty="0">
              <a:gradFill>
                <a:gsLst>
                  <a:gs pos="0">
                    <a:srgbClr val="203864"/>
                  </a:gs>
                  <a:gs pos="50000">
                    <a:srgbClr val="4472C4"/>
                  </a:gs>
                  <a:gs pos="100000">
                    <a:srgbClr val="8FAADC"/>
                  </a:gs>
                </a:gsLst>
                <a:lin ang="5400000" scaled="0"/>
              </a:gradFill>
              <a:effectLst>
                <a:reflection blurRad="6350" stA="53000" endA="300" endPos="35500" dir="5400000" sy="-90000" algn="bl"/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669900"/>
                </a:solidFill>
              </a:rPr>
              <a:t>“Stress Less” </a:t>
            </a:r>
            <a:r>
              <a:rPr lang="en-US" dirty="0" smtClean="0"/>
              <a:t>Stress/Anxiety Support Group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>
                <a:solidFill>
                  <a:srgbClr val="669900"/>
                </a:solidFill>
              </a:rPr>
              <a:t>“Live Strong” </a:t>
            </a:r>
            <a:r>
              <a:rPr lang="en-US" dirty="0" smtClean="0"/>
              <a:t>Self-Esteem Group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893" y="966083"/>
            <a:ext cx="1843107" cy="1286521"/>
          </a:xfrm>
          <a:prstGeom prst="rect">
            <a:avLst/>
          </a:prstGeom>
        </p:spPr>
      </p:pic>
      <p:pic>
        <p:nvPicPr>
          <p:cNvPr id="11" name="Picture 10" descr="Happy &lt;strong&gt;Counseling&lt;/strong&gt; Awareness Month! | CPCC Toda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5" y="4012137"/>
            <a:ext cx="2242956" cy="2745279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844" y="3382059"/>
            <a:ext cx="1671320" cy="111379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562" y="4886040"/>
            <a:ext cx="1891419" cy="188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1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743477"/>
            <a:ext cx="10058400" cy="160934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6000" dirty="0" smtClean="0"/>
              <a:t>I can’t give away what I don’t possess!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cap="none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  <a:t>What is it that we desire for students, emotionally and mentally?</a:t>
            </a:r>
            <a:br>
              <a:rPr lang="en-US" sz="4000" cap="none" dirty="0">
                <a:solidFill>
                  <a:prstClr val="black"/>
                </a:solidFill>
                <a:latin typeface="Rockwell" panose="02060603020205020403"/>
                <a:ea typeface="+mn-ea"/>
                <a:cs typeface="+mn-cs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616590"/>
            <a:ext cx="4754880" cy="3977640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Healthy self-esteem?</a:t>
            </a:r>
          </a:p>
          <a:p>
            <a:pPr lvl="1"/>
            <a:r>
              <a:rPr lang="en-US" sz="3600" dirty="0" smtClean="0"/>
              <a:t>Self-Confidence?</a:t>
            </a:r>
          </a:p>
          <a:p>
            <a:pPr lvl="1"/>
            <a:r>
              <a:rPr lang="en-US" sz="3600" dirty="0" smtClean="0"/>
              <a:t>Contentment?</a:t>
            </a:r>
          </a:p>
          <a:p>
            <a:pPr lvl="1"/>
            <a:r>
              <a:rPr lang="en-US" sz="3600" dirty="0" smtClean="0"/>
              <a:t>Personal awareness and insight?</a:t>
            </a:r>
          </a:p>
          <a:p>
            <a:pPr lvl="1"/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3368" y="2616590"/>
            <a:ext cx="4754880" cy="3977640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A sense of purpose?</a:t>
            </a:r>
          </a:p>
          <a:p>
            <a:pPr lvl="1"/>
            <a:r>
              <a:rPr lang="en-US" sz="3600" dirty="0"/>
              <a:t>Hope for the future?</a:t>
            </a:r>
          </a:p>
          <a:p>
            <a:pPr lvl="1"/>
            <a:r>
              <a:rPr lang="en-US" sz="3600" dirty="0"/>
              <a:t>Integrity?</a:t>
            </a:r>
          </a:p>
          <a:p>
            <a:pPr lvl="1"/>
            <a:r>
              <a:rPr lang="en-US" sz="3600" dirty="0"/>
              <a:t>A healthy support system?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229850" y="263427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7" name="Picture 6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2192235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530775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“Ordering your private world”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“Above </a:t>
            </a:r>
            <a:r>
              <a:rPr lang="en-US" sz="3600" dirty="0"/>
              <a:t>all else, guard your </a:t>
            </a:r>
            <a:r>
              <a:rPr lang="en-US" sz="3600" dirty="0" smtClean="0"/>
              <a:t>heart, for </a:t>
            </a:r>
            <a:r>
              <a:rPr lang="en-US" sz="3600" dirty="0"/>
              <a:t>everything you do flows from it</a:t>
            </a:r>
            <a:r>
              <a:rPr lang="en-US" sz="3600" dirty="0" smtClean="0"/>
              <a:t>.” (Proverbs 4:23)</a:t>
            </a:r>
          </a:p>
          <a:p>
            <a:r>
              <a:rPr lang="en-US" sz="3600" b="1" i="1" dirty="0" smtClean="0">
                <a:solidFill>
                  <a:srgbClr val="FF0000"/>
                </a:solidFill>
              </a:rPr>
              <a:t>Every</a:t>
            </a:r>
            <a:r>
              <a:rPr lang="en-US" sz="3600" dirty="0" smtClean="0"/>
              <a:t> major religious system in the world places a paramount emphasis on nurturance and growth of the inner person!</a:t>
            </a:r>
          </a:p>
          <a:p>
            <a:r>
              <a:rPr lang="en-US" sz="3600" dirty="0" smtClean="0"/>
              <a:t>This includes </a:t>
            </a:r>
            <a:r>
              <a:rPr lang="en-US" sz="3600" b="1" i="1" dirty="0" smtClean="0">
                <a:solidFill>
                  <a:srgbClr val="FF0000"/>
                </a:solidFill>
              </a:rPr>
              <a:t>non</a:t>
            </a:r>
            <a:r>
              <a:rPr lang="en-US" sz="3600" dirty="0" smtClean="0"/>
              <a:t>-religious systems as well!   For example: Existentialism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0229850" y="263427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5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3926113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70" y="461390"/>
            <a:ext cx="10058400" cy="1609344"/>
          </a:xfrm>
        </p:spPr>
        <p:txBody>
          <a:bodyPr/>
          <a:lstStyle/>
          <a:p>
            <a:pPr algn="ctr"/>
            <a:r>
              <a:rPr lang="en-US" b="1" dirty="0"/>
              <a:t>Has anyone seen my time? I’ve misplaced 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685" y="2194560"/>
            <a:ext cx="5007043" cy="3977640"/>
          </a:xfrm>
        </p:spPr>
        <p:txBody>
          <a:bodyPr>
            <a:noAutofit/>
          </a:bodyPr>
          <a:lstStyle/>
          <a:p>
            <a:r>
              <a:rPr lang="en-US" sz="3200" dirty="0"/>
              <a:t>We have schedule </a:t>
            </a:r>
            <a:r>
              <a:rPr lang="en-US" sz="3200" dirty="0" smtClean="0"/>
              <a:t>planners, computerized </a:t>
            </a:r>
            <a:r>
              <a:rPr lang="en-US" sz="3200" dirty="0"/>
              <a:t>calendars, smart phones, and sticky notes to help us organize our business and social lives every day.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/>
              <a:t>But what about organizing the </a:t>
            </a:r>
            <a:r>
              <a:rPr lang="en-US" sz="3200" b="1" i="1" dirty="0">
                <a:solidFill>
                  <a:schemeClr val="accent1"/>
                </a:solidFill>
              </a:rPr>
              <a:t>other </a:t>
            </a:r>
            <a:r>
              <a:rPr lang="en-US" sz="3200" dirty="0"/>
              <a:t>side of our </a:t>
            </a:r>
            <a:r>
              <a:rPr lang="en-US" sz="3200" dirty="0" smtClean="0"/>
              <a:t>lives--the </a:t>
            </a:r>
            <a:r>
              <a:rPr lang="en-US" sz="3200" b="1" i="1" dirty="0">
                <a:solidFill>
                  <a:schemeClr val="accent1"/>
                </a:solidFill>
              </a:rPr>
              <a:t>spiritual</a:t>
            </a:r>
            <a:r>
              <a:rPr lang="en-US" sz="3200" dirty="0"/>
              <a:t> side?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02273" y="5661903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7" name="Picture 6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  <p:pic>
        <p:nvPicPr>
          <p:cNvPr id="9" name="Picture 8" descr="Ready To Become A &lt;strong&gt;Spiritual&lt;/strong&gt; Entrepreneur? | Kellie Hosaka, Social Network Marketing Training For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469" y="4370360"/>
            <a:ext cx="2866448" cy="1876278"/>
          </a:xfrm>
          <a:prstGeom prst="rect">
            <a:avLst/>
          </a:prstGeom>
          <a:effectLst>
            <a:reflection blurRad="6350" stA="52000" endA="300" endPos="35000" dir="5400000" sy="-100000" algn="bl" rotWithShape="0"/>
            <a:softEdge rad="31750"/>
          </a:effectLst>
        </p:spPr>
      </p:pic>
      <p:pic>
        <p:nvPicPr>
          <p:cNvPr id="10" name="Picture 9" descr="&lt;strong&gt;Time&lt;/strong&gt; Flew Clipar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17" y="1266705"/>
            <a:ext cx="1219200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37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can we lead students to a place we’ve never been?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What</a:t>
            </a:r>
            <a:r>
              <a:rPr lang="en-US" sz="2800" dirty="0" smtClean="0"/>
              <a:t> are you doing to care for your </a:t>
            </a:r>
            <a:r>
              <a:rPr lang="en-US" sz="2800" b="1" i="1" dirty="0" smtClean="0">
                <a:solidFill>
                  <a:srgbClr val="669900"/>
                </a:solidFill>
              </a:rPr>
              <a:t>inner</a:t>
            </a:r>
            <a:r>
              <a:rPr lang="en-US" sz="2800" dirty="0" smtClean="0"/>
              <a:t> person?</a:t>
            </a:r>
          </a:p>
          <a:p>
            <a:r>
              <a:rPr lang="en-US" sz="2800" b="1" i="1" dirty="0" smtClean="0">
                <a:solidFill>
                  <a:srgbClr val="669900"/>
                </a:solidFill>
              </a:rPr>
              <a:t>How</a:t>
            </a:r>
            <a:r>
              <a:rPr lang="en-US" sz="2800" dirty="0" smtClean="0"/>
              <a:t> are </a:t>
            </a:r>
            <a:r>
              <a:rPr lang="en-US" sz="2800" b="1" dirty="0" smtClean="0">
                <a:solidFill>
                  <a:srgbClr val="C00000"/>
                </a:solidFill>
              </a:rPr>
              <a:t>you</a:t>
            </a:r>
            <a:r>
              <a:rPr lang="en-US" sz="2800" dirty="0" smtClean="0"/>
              <a:t> growing closer to the place you want your students to be?</a:t>
            </a:r>
          </a:p>
          <a:p>
            <a:r>
              <a:rPr lang="en-US" sz="2800" dirty="0" smtClean="0"/>
              <a:t>Have you any </a:t>
            </a:r>
            <a:r>
              <a:rPr lang="en-US" sz="2800" b="1" i="1" dirty="0" smtClean="0">
                <a:solidFill>
                  <a:srgbClr val="669900"/>
                </a:solidFill>
              </a:rPr>
              <a:t>vision</a:t>
            </a:r>
            <a:r>
              <a:rPr lang="en-US" sz="2800" dirty="0" smtClean="0"/>
              <a:t> for where, and who, you want to be, personally?</a:t>
            </a:r>
          </a:p>
          <a:p>
            <a:pPr lvl="1"/>
            <a:r>
              <a:rPr lang="en-US" sz="2600" dirty="0" smtClean="0"/>
              <a:t>Today? </a:t>
            </a:r>
          </a:p>
          <a:p>
            <a:pPr lvl="1"/>
            <a:r>
              <a:rPr lang="en-US" sz="2600" dirty="0"/>
              <a:t>N</a:t>
            </a:r>
            <a:r>
              <a:rPr lang="en-US" sz="2600" dirty="0" smtClean="0"/>
              <a:t>ext year?</a:t>
            </a:r>
          </a:p>
          <a:p>
            <a:pPr lvl="1"/>
            <a:r>
              <a:rPr lang="en-US" sz="2600" dirty="0" smtClean="0"/>
              <a:t>For </a:t>
            </a:r>
            <a:r>
              <a:rPr lang="en-US" sz="2600" dirty="0"/>
              <a:t>the rest of your life?</a:t>
            </a:r>
          </a:p>
          <a:p>
            <a:pPr lvl="1"/>
            <a:endParaRPr lang="en-US" sz="2600" dirty="0"/>
          </a:p>
        </p:txBody>
      </p:sp>
      <p:grpSp>
        <p:nvGrpSpPr>
          <p:cNvPr id="4" name="Group 3"/>
          <p:cNvGrpSpPr/>
          <p:nvPr/>
        </p:nvGrpSpPr>
        <p:grpSpPr>
          <a:xfrm>
            <a:off x="276958" y="5768466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5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6" name="Picture 5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  <p:pic>
        <p:nvPicPr>
          <p:cNvPr id="8" name="Picture 7" descr="&lt;strong&gt;Nurturing&lt;/strong&gt; Pictures to Pin on Pinterest - PinsDadd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869" y="4069022"/>
            <a:ext cx="2677258" cy="194709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0074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878" y="119013"/>
            <a:ext cx="9966960" cy="3449128"/>
          </a:xfrm>
        </p:spPr>
        <p:txBody>
          <a:bodyPr/>
          <a:lstStyle/>
          <a:p>
            <a:pPr algn="ctr"/>
            <a:r>
              <a:rPr lang="en-US" sz="5400" dirty="0" smtClean="0"/>
              <a:t>The hidden minority</a:t>
            </a:r>
            <a:br>
              <a:rPr lang="en-US" sz="5400" dirty="0" smtClean="0"/>
            </a:br>
            <a:r>
              <a:rPr lang="en-US" sz="3200" dirty="0" smtClean="0"/>
              <a:t>A recent survey indicated that </a:t>
            </a:r>
            <a:r>
              <a:rPr lang="en-US" sz="3200" dirty="0" smtClean="0">
                <a:solidFill>
                  <a:srgbClr val="FF0000"/>
                </a:solidFill>
              </a:rPr>
              <a:t>one in five </a:t>
            </a:r>
            <a:r>
              <a:rPr lang="en-US" sz="3200" dirty="0" smtClean="0"/>
              <a:t>(20%) college students believe that their depression level is higher than it should be, yet only 6% say that they would seek help.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That equates to 700 students, depressed but </a:t>
            </a:r>
            <a:r>
              <a:rPr lang="en-US" sz="3200" b="1" i="1" dirty="0" smtClean="0">
                <a:solidFill>
                  <a:schemeClr val="accent2"/>
                </a:solidFill>
              </a:rPr>
              <a:t>not</a:t>
            </a:r>
            <a:r>
              <a:rPr lang="en-US" sz="3200" dirty="0" smtClean="0">
                <a:solidFill>
                  <a:schemeClr val="accent2"/>
                </a:solidFill>
              </a:rPr>
              <a:t> seeking help, here at 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smtClean="0">
                <a:solidFill>
                  <a:schemeClr val="accent2"/>
                </a:solidFill>
              </a:rPr>
              <a:t>Crafton Hills college!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7" y="3568141"/>
            <a:ext cx="8309283" cy="2632362"/>
          </a:xfrm>
        </p:spPr>
        <p:txBody>
          <a:bodyPr>
            <a:noAutofit/>
          </a:bodyPr>
          <a:lstStyle/>
          <a:p>
            <a:r>
              <a:rPr lang="en-US" sz="2400" dirty="0" smtClean="0"/>
              <a:t>	The </a:t>
            </a:r>
            <a:r>
              <a:rPr lang="en-US" sz="2400" dirty="0"/>
              <a:t>onset of depressive illnesses tends to peak between the ages of 15 and 24 – just as academic pressures are mounting and students are adjusting emotionally to complex life changes.  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The </a:t>
            </a:r>
            <a:r>
              <a:rPr lang="en-US" sz="2400" dirty="0"/>
              <a:t>challenges of college </a:t>
            </a:r>
            <a:r>
              <a:rPr lang="en-US" sz="2400" dirty="0" smtClean="0"/>
              <a:t>–learning </a:t>
            </a:r>
            <a:r>
              <a:rPr lang="en-US" sz="2400" dirty="0"/>
              <a:t>to live independently, forming new relationships, sleeping irregularly, and being confronted with greater access to alcohol and drugs – </a:t>
            </a:r>
            <a:r>
              <a:rPr lang="en-US" sz="2400" b="1" i="1" dirty="0">
                <a:solidFill>
                  <a:srgbClr val="FF0000"/>
                </a:solidFill>
              </a:rPr>
              <a:t>can</a:t>
            </a:r>
            <a:r>
              <a:rPr lang="en-US" sz="2400" dirty="0"/>
              <a:t> be overwhelming for many students.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E3EACF">
                  <a:lumMod val="50000"/>
                </a:srgbClr>
              </a:solidFill>
              <a:effectLst/>
              <a:uLnTx/>
              <a:uFillTx/>
              <a:latin typeface="Bookman Old Style" panose="02050604050505020204" pitchFamily="18" charset="0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48984" y="690409"/>
            <a:ext cx="8915400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29850" y="263427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7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8" name="Picture 7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225822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683" y="43064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Chiller" panose="04020404031007020602" pitchFamily="82" charset="0"/>
              </a:rPr>
              <a:t>Depression:</a:t>
            </a:r>
            <a:r>
              <a:rPr lang="en-US" sz="6600" dirty="0" smtClean="0">
                <a:solidFill>
                  <a:schemeClr val="accent1"/>
                </a:solidFill>
              </a:rPr>
              <a:t> know </a:t>
            </a:r>
            <a:r>
              <a:rPr lang="en-US" sz="6600" dirty="0">
                <a:solidFill>
                  <a:schemeClr val="accent1"/>
                </a:solidFill>
              </a:rPr>
              <a:t>the signs</a:t>
            </a:r>
            <a:br>
              <a:rPr lang="en-US" sz="6600" dirty="0">
                <a:solidFill>
                  <a:schemeClr val="accent1"/>
                </a:solidFill>
              </a:rPr>
            </a:br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0704" y="1596683"/>
            <a:ext cx="4754880" cy="3977640"/>
          </a:xfrm>
        </p:spPr>
        <p:txBody>
          <a:bodyPr>
            <a:normAutofit/>
          </a:bodyPr>
          <a:lstStyle/>
          <a:p>
            <a:r>
              <a:rPr lang="en-US" sz="3200" dirty="0"/>
              <a:t>The persistent feeling of sadness or loss of interest that characterizes major depression can lead to a range of behavioral and physical symptoms.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3547" y="1596683"/>
            <a:ext cx="4754880" cy="3977640"/>
          </a:xfrm>
        </p:spPr>
        <p:txBody>
          <a:bodyPr>
            <a:noAutofit/>
          </a:bodyPr>
          <a:lstStyle/>
          <a:p>
            <a:r>
              <a:rPr lang="en-US" sz="3200" dirty="0"/>
              <a:t>These may include changes in sleep, appetite, energy level, concentration, daily behavior, or self-esteem. Depression can also be associated with thoughts of suicide.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0229850" y="263427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7" name="Picture 6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  <p:pic>
        <p:nvPicPr>
          <p:cNvPr id="9" name="Picture 8" descr="What is the difference between &lt;strong&gt;Depression&lt;/strong&gt;, Stress and Anxiety? | Kaye Frankcom &amp; Associat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103" y="5152291"/>
            <a:ext cx="2926043" cy="158789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83877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964" y="211015"/>
            <a:ext cx="10058400" cy="160934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1200"/>
              </a:spcBef>
              <a:buClr>
                <a:srgbClr val="D34817">
                  <a:lumMod val="75000"/>
                </a:srgbClr>
              </a:buClr>
              <a:buSzPct val="85000"/>
            </a:pPr>
            <a:r>
              <a:rPr lang="en-US" sz="6600" dirty="0">
                <a:solidFill>
                  <a:srgbClr val="D34817"/>
                </a:solidFill>
              </a:rPr>
              <a:t>Depression: know the </a:t>
            </a:r>
            <a:r>
              <a:rPr lang="en-US" sz="6600" dirty="0" smtClean="0">
                <a:solidFill>
                  <a:srgbClr val="D34817"/>
                </a:solidFill>
              </a:rPr>
              <a:t>signs</a:t>
            </a:r>
            <a:br>
              <a:rPr lang="en-US" sz="6600" dirty="0" smtClean="0">
                <a:solidFill>
                  <a:srgbClr val="D34817"/>
                </a:solidFill>
              </a:rPr>
            </a:br>
            <a:r>
              <a:rPr lang="en-US" sz="3600" cap="none" dirty="0">
                <a:solidFill>
                  <a:srgbClr val="9B2D1F"/>
                </a:solidFill>
                <a:latin typeface="Rockwell" panose="02060603020205020403"/>
                <a:ea typeface="+mn-ea"/>
                <a:cs typeface="+mn-cs"/>
              </a:rPr>
              <a:t>People may experience:</a:t>
            </a:r>
            <a:br>
              <a:rPr lang="en-US" sz="3600" cap="none" dirty="0">
                <a:solidFill>
                  <a:srgbClr val="9B2D1F"/>
                </a:solidFill>
                <a:latin typeface="Rockwell" panose="02060603020205020403"/>
                <a:ea typeface="+mn-ea"/>
                <a:cs typeface="+mn-cs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964" y="1623060"/>
            <a:ext cx="4754880" cy="3977640"/>
          </a:xfrm>
        </p:spPr>
        <p:txBody>
          <a:bodyPr>
            <a:noAutofit/>
          </a:bodyPr>
          <a:lstStyle/>
          <a:p>
            <a:r>
              <a:rPr lang="en-US" sz="2400" dirty="0" smtClean="0"/>
              <a:t>Mood</a:t>
            </a:r>
            <a:r>
              <a:rPr lang="en-US" sz="2400" dirty="0"/>
              <a:t>: anxiety, apathy, general discontent, guilt, hopelessness, loss of interest, loss of interest or pleasure in activities, mood swings, or sadness</a:t>
            </a:r>
          </a:p>
          <a:p>
            <a:r>
              <a:rPr lang="en-US" sz="2400" dirty="0"/>
              <a:t>Sleep: early awakening, excess sleepiness, insomnia, or restless sleep</a:t>
            </a:r>
          </a:p>
          <a:p>
            <a:r>
              <a:rPr lang="en-US" sz="2400" dirty="0"/>
              <a:t>Whole body: excessive hunger, fatigue, loss of appetite, or restlessness</a:t>
            </a:r>
          </a:p>
          <a:p>
            <a:r>
              <a:rPr lang="en-US" sz="2400" dirty="0"/>
              <a:t>Behavioral: agitation, excessive crying, irritability, or social </a:t>
            </a:r>
            <a:r>
              <a:rPr lang="en-US" sz="2400" dirty="0" smtClean="0"/>
              <a:t>isolation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Cognitive: lack of concentration, slowness in activity, or thoughts of suicide</a:t>
            </a:r>
          </a:p>
          <a:p>
            <a:r>
              <a:rPr lang="en-US" sz="2400" dirty="0"/>
              <a:t>Weight: weight gain or weight loss</a:t>
            </a:r>
          </a:p>
          <a:p>
            <a:r>
              <a:rPr lang="en-US" sz="2400" dirty="0"/>
              <a:t>Also common: poor appetite or repeatedly going over thoughts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229850" y="263427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6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7" name="Picture 6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1984145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28" y="603926"/>
            <a:ext cx="10058400" cy="1609344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 Tips to Avoid Depression in College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200" dirty="0"/>
              <a:t>Half of college students feel depressed at some point during their time on campus.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2"/>
                </a:solidFill>
              </a:rPr>
              <a:t>Learn </a:t>
            </a:r>
            <a:r>
              <a:rPr lang="en-US" sz="3200" dirty="0">
                <a:solidFill>
                  <a:schemeClr val="accent2"/>
                </a:solidFill>
              </a:rPr>
              <a:t>how to </a:t>
            </a:r>
            <a:r>
              <a:rPr lang="en-US" sz="3200" dirty="0" smtClean="0">
                <a:solidFill>
                  <a:schemeClr val="accent2"/>
                </a:solidFill>
              </a:rPr>
              <a:t>cope</a:t>
            </a:r>
            <a:r>
              <a:rPr lang="en-US" sz="3200" dirty="0">
                <a:solidFill>
                  <a:schemeClr val="accent2"/>
                </a:solidFill>
              </a:rPr>
              <a:t>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55548" y="2431952"/>
            <a:ext cx="4754880" cy="3977640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3200" dirty="0"/>
              <a:t>Exercise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3200" dirty="0"/>
              <a:t>Don’t Be a Hermit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3200" dirty="0"/>
              <a:t>Use College Counseling Services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3200" dirty="0"/>
              <a:t>Take Advantage of Technology to Stay In Touch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3200" dirty="0"/>
              <a:t>Go to Sleep!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3200" dirty="0"/>
              <a:t>Keep Your Life Balanced.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n-US" sz="3200" dirty="0"/>
              <a:t>Avoid using drugs and at least minimize, if not totally avoid, alcohol.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29850" y="263427"/>
            <a:ext cx="1962150" cy="862331"/>
            <a:chOff x="180975" y="184061"/>
            <a:chExt cx="2847975" cy="101740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8" name="Text Box 1"/>
            <p:cNvSpPr txBox="1"/>
            <p:nvPr/>
          </p:nvSpPr>
          <p:spPr>
            <a:xfrm>
              <a:off x="180975" y="476250"/>
              <a:ext cx="2847975" cy="45720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1800" b="1" kern="1200" dirty="0">
                  <a:ln w="12700" cap="flat" cmpd="sng" algn="ctr">
                    <a:solidFill>
                      <a:srgbClr val="FFC000"/>
                    </a:solidFill>
                    <a:prstDash val="solid"/>
                    <a:round/>
                  </a:ln>
                  <a:gradFill>
                    <a:gsLst>
                      <a:gs pos="0">
                        <a:srgbClr val="FFC000"/>
                      </a:gs>
                      <a:gs pos="4000">
                        <a:srgbClr val="FFD966"/>
                      </a:gs>
                      <a:gs pos="87000">
                        <a:srgbClr val="FFF2CC"/>
                      </a:gs>
                    </a:gsLst>
                    <a:lin ang="5400000" scaled="0"/>
                  </a:gradFill>
                  <a:effectLst>
                    <a:reflection blurRad="6350" stA="60000" endA="900" endPos="58000" dir="5400000" sy="-100000" algn="bl"/>
                  </a:effectLst>
                  <a:latin typeface="Bookman Old Style" panose="02050604050505020204" pitchFamily="18" charset="0"/>
                  <a:ea typeface="Calibri" panose="020F0502020204030204" pitchFamily="34" charset="0"/>
                </a:rPr>
                <a:t>Counseling</a:t>
              </a:r>
              <a:r>
                <a:rPr lang="en-US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9" name="Picture 8" descr="Graphic of the Crafton Hills mascot: a roadrunner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6098" y="873950"/>
              <a:ext cx="523080" cy="327516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115" y="184061"/>
              <a:ext cx="1515584" cy="394587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  <a:softEdge rad="31750"/>
            </a:effectLst>
            <a:sp3d prstMaterial="metal">
              <a:bevelT w="88900" h="88900"/>
            </a:sp3d>
          </p:spPr>
        </p:pic>
      </p:grpSp>
    </p:spTree>
    <p:extLst>
      <p:ext uri="{BB962C8B-B14F-4D97-AF65-F5344CB8AC3E}">
        <p14:creationId xmlns:p14="http://schemas.microsoft.com/office/powerpoint/2010/main" val="4233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1278</TotalTime>
  <Words>638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Bookman Old Style</vt:lpstr>
      <vt:lpstr>Calibri</vt:lpstr>
      <vt:lpstr>Century Gothic</vt:lpstr>
      <vt:lpstr>Chiller</vt:lpstr>
      <vt:lpstr>Rockwell</vt:lpstr>
      <vt:lpstr>Rockwell Condensed</vt:lpstr>
      <vt:lpstr>Times New Roman</vt:lpstr>
      <vt:lpstr>Wingdings</vt:lpstr>
      <vt:lpstr>Wingdings 3</vt:lpstr>
      <vt:lpstr>Wood Type</vt:lpstr>
      <vt:lpstr>Supporting Mental/Emotional Health and wellness in college</vt:lpstr>
      <vt:lpstr>I can’t give away what I don’t possess! What is it that we desire for students, emotionally and mentally? </vt:lpstr>
      <vt:lpstr>“Ordering your private world”</vt:lpstr>
      <vt:lpstr>Has anyone seen my time? I’ve misplaced it.</vt:lpstr>
      <vt:lpstr>How can we lead students to a place we’ve never been?</vt:lpstr>
      <vt:lpstr>The hidden minority A recent survey indicated that one in five (20%) college students believe that their depression level is higher than it should be, yet only 6% say that they would seek help. That equates to 700 students, depressed but not seeking help, here at  Crafton Hills college!</vt:lpstr>
      <vt:lpstr>Depression: know the signs </vt:lpstr>
      <vt:lpstr>Depression: know the signs People may experience: </vt:lpstr>
      <vt:lpstr>5 Tips to Avoid Depression in College Half of college students feel depressed at some point during their time on campus.  Learn how to cope!</vt:lpstr>
      <vt:lpstr>Anxiety Common anxiety signs and symptoms include:</vt:lpstr>
      <vt:lpstr>Making an effective referral</vt:lpstr>
      <vt:lpstr>Emotional and Mental Health Resources at Crafton Hills College</vt:lpstr>
      <vt:lpstr>More emotional and mental health resources at Crafton hills college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Sternard, Evan P</dc:creator>
  <cp:lastModifiedBy>Sternard, Evan P</cp:lastModifiedBy>
  <cp:revision>42</cp:revision>
  <cp:lastPrinted>2019-01-07T17:13:29Z</cp:lastPrinted>
  <dcterms:created xsi:type="dcterms:W3CDTF">2016-04-06T18:08:53Z</dcterms:created>
  <dcterms:modified xsi:type="dcterms:W3CDTF">2019-01-07T21:14:57Z</dcterms:modified>
</cp:coreProperties>
</file>