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64" r:id="rId5"/>
    <p:sldId id="282" r:id="rId6"/>
    <p:sldId id="287" r:id="rId7"/>
    <p:sldId id="283" r:id="rId8"/>
    <p:sldId id="284" r:id="rId9"/>
    <p:sldId id="266" r:id="rId10"/>
    <p:sldId id="285" r:id="rId11"/>
    <p:sldId id="286" r:id="rId12"/>
    <p:sldId id="268" r:id="rId13"/>
    <p:sldId id="270" r:id="rId14"/>
    <p:sldId id="269" r:id="rId15"/>
    <p:sldId id="280" r:id="rId16"/>
    <p:sldId id="274" r:id="rId17"/>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280" autoAdjust="0"/>
  </p:normalViewPr>
  <p:slideViewPr>
    <p:cSldViewPr showGuides="1">
      <p:cViewPr varScale="1">
        <p:scale>
          <a:sx n="119" d="100"/>
          <a:sy n="119" d="100"/>
        </p:scale>
        <p:origin x="96" y="30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9/12/2017</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9/12/2017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What have you seen in people that helps some handle stress effectively and others just fall apart?</a:t>
            </a:r>
          </a:p>
        </p:txBody>
      </p:sp>
      <p:sp>
        <p:nvSpPr>
          <p:cNvPr id="4" name="Slide Number Placeholder 3"/>
          <p:cNvSpPr>
            <a:spLocks noGrp="1"/>
          </p:cNvSpPr>
          <p:nvPr>
            <p:ph type="sldNum" sz="quarter" idx="10"/>
          </p:nvPr>
        </p:nvSpPr>
        <p:spPr/>
        <p:txBody>
          <a:bodyPr/>
          <a:lstStyle/>
          <a:p>
            <a:fld id="{14DC82D9-2E7D-44C3-9FAA-039365D449A3}" type="slidenum">
              <a:rPr lang="en-US" smtClean="0"/>
              <a:t>7</a:t>
            </a:fld>
            <a:endParaRPr lang="en-US"/>
          </a:p>
        </p:txBody>
      </p:sp>
    </p:spTree>
    <p:extLst>
      <p:ext uri="{BB962C8B-B14F-4D97-AF65-F5344CB8AC3E}">
        <p14:creationId xmlns:p14="http://schemas.microsoft.com/office/powerpoint/2010/main" val="363676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11" indent="-296711">
              <a:buFont typeface="Arial" pitchFamily="34" charset="0"/>
              <a:buChar char="•"/>
            </a:pPr>
            <a:r>
              <a:rPr lang="en-US" sz="1400" b="1" dirty="0"/>
              <a:t>How many times have you known two people who have experienced virtually the same event/life circumstance, and responded to it in noticeably   </a:t>
            </a:r>
          </a:p>
          <a:p>
            <a:r>
              <a:rPr lang="en-US" sz="1400" b="1" dirty="0"/>
              <a:t>different ways?  </a:t>
            </a:r>
          </a:p>
          <a:p>
            <a:pPr marL="296711" indent="-296711">
              <a:buFont typeface="Arial" pitchFamily="34" charset="0"/>
              <a:buChar char="•"/>
            </a:pPr>
            <a:r>
              <a:rPr lang="en-US" sz="1400" b="1" dirty="0"/>
              <a:t>Ever wondered how and why that is? </a:t>
            </a:r>
          </a:p>
          <a:p>
            <a:pPr marL="296711" indent="-296711">
              <a:buFont typeface="Arial" pitchFamily="34" charset="0"/>
              <a:buChar char="•"/>
            </a:pPr>
            <a:r>
              <a:rPr lang="en-US" sz="1400" b="1" dirty="0"/>
              <a:t>Question to ponder: What exactly ARE my expectations?</a:t>
            </a:r>
          </a:p>
        </p:txBody>
      </p:sp>
      <p:sp>
        <p:nvSpPr>
          <p:cNvPr id="4" name="Slide Number Placeholder 3"/>
          <p:cNvSpPr>
            <a:spLocks noGrp="1"/>
          </p:cNvSpPr>
          <p:nvPr>
            <p:ph type="sldNum" sz="quarter" idx="10"/>
          </p:nvPr>
        </p:nvSpPr>
        <p:spPr/>
        <p:txBody>
          <a:bodyPr/>
          <a:lstStyle/>
          <a:p>
            <a:fld id="{14DC82D9-2E7D-44C3-9FAA-039365D449A3}" type="slidenum">
              <a:rPr lang="en-US" smtClean="0"/>
              <a:t>8</a:t>
            </a:fld>
            <a:endParaRPr lang="en-US"/>
          </a:p>
        </p:txBody>
      </p:sp>
    </p:spTree>
    <p:extLst>
      <p:ext uri="{BB962C8B-B14F-4D97-AF65-F5344CB8AC3E}">
        <p14:creationId xmlns:p14="http://schemas.microsoft.com/office/powerpoint/2010/main" val="237750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9/12/2017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9/12/2017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9/12/2017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9/12/2017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9/12/2017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9612" y="2209802"/>
            <a:ext cx="7008574" cy="3298825"/>
          </a:xfrm>
        </p:spPr>
        <p:txBody>
          <a:bodyPr>
            <a:normAutofit/>
          </a:bodyPr>
          <a:lstStyle/>
          <a:p>
            <a:r>
              <a:rPr lang="en-US" sz="6600" dirty="0" smtClean="0">
                <a:solidFill>
                  <a:schemeClr val="accent1">
                    <a:lumMod val="75000"/>
                  </a:schemeClr>
                </a:solidFill>
                <a:latin typeface="Batang" panose="02030600000101010101" pitchFamily="18" charset="-127"/>
                <a:ea typeface="Batang" panose="02030600000101010101" pitchFamily="18" charset="-127"/>
              </a:rPr>
              <a:t>Stress Less...</a:t>
            </a:r>
            <a:r>
              <a:rPr lang="en-US" sz="6600" dirty="0">
                <a:solidFill>
                  <a:schemeClr val="accent1">
                    <a:lumMod val="75000"/>
                  </a:schemeClr>
                </a:solidFill>
                <a:latin typeface="Batang" panose="02030600000101010101" pitchFamily="18" charset="-127"/>
                <a:ea typeface="Batang" panose="02030600000101010101" pitchFamily="18" charset="-127"/>
              </a:rPr>
              <a:t/>
            </a:r>
            <a:br>
              <a:rPr lang="en-US" sz="6600" dirty="0">
                <a:solidFill>
                  <a:schemeClr val="accent1">
                    <a:lumMod val="75000"/>
                  </a:schemeClr>
                </a:solidFill>
                <a:latin typeface="Batang" panose="02030600000101010101" pitchFamily="18" charset="-127"/>
                <a:ea typeface="Batang" panose="02030600000101010101" pitchFamily="18" charset="-127"/>
              </a:rPr>
            </a:br>
            <a:endParaRPr lang="en-US" sz="6600" dirty="0"/>
          </a:p>
        </p:txBody>
      </p:sp>
      <p:sp>
        <p:nvSpPr>
          <p:cNvPr id="3" name="Subtitle 2"/>
          <p:cNvSpPr>
            <a:spLocks noGrp="1"/>
          </p:cNvSpPr>
          <p:nvPr>
            <p:ph type="subTitle" idx="1"/>
          </p:nvPr>
        </p:nvSpPr>
        <p:spPr>
          <a:xfrm>
            <a:off x="3732212" y="4867277"/>
            <a:ext cx="8456613" cy="1244600"/>
          </a:xfrm>
        </p:spPr>
        <p:txBody>
          <a:bodyPr>
            <a:normAutofit lnSpcReduction="10000"/>
          </a:bodyPr>
          <a:lstStyle/>
          <a:p>
            <a:pPr algn="ctr"/>
            <a:r>
              <a:rPr lang="en-US" sz="4000" b="1" dirty="0" smtClean="0">
                <a:solidFill>
                  <a:schemeClr val="accent1"/>
                </a:solidFill>
                <a:latin typeface="Batang" panose="02030600000101010101" pitchFamily="18" charset="-127"/>
                <a:ea typeface="Batang" panose="02030600000101010101" pitchFamily="18" charset="-127"/>
              </a:rPr>
              <a:t>Developing Your Emotional Well-Being</a:t>
            </a:r>
            <a:endParaRPr lang="en-US" sz="4000" b="1" dirty="0">
              <a:solidFill>
                <a:schemeClr val="accent1"/>
              </a:solidFill>
              <a:latin typeface="Batang" panose="02030600000101010101" pitchFamily="18" charset="-127"/>
              <a:ea typeface="Batang" panose="02030600000101010101" pitchFamily="18" charset="-127"/>
            </a:endParaRPr>
          </a:p>
          <a:p>
            <a:endParaRPr lang="en-US" dirty="0"/>
          </a:p>
        </p:txBody>
      </p:sp>
      <p:sp>
        <p:nvSpPr>
          <p:cNvPr id="9" name="Title 1"/>
          <p:cNvSpPr txBox="1">
            <a:spLocks/>
          </p:cNvSpPr>
          <p:nvPr/>
        </p:nvSpPr>
        <p:spPr>
          <a:xfrm>
            <a:off x="2286000" y="3124200"/>
            <a:ext cx="6172200" cy="1894362"/>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endParaRPr lang="en-US" sz="3600" dirty="0">
              <a:solidFill>
                <a:schemeClr val="accent1">
                  <a:lumMod val="75000"/>
                </a:schemeClr>
              </a:solidFill>
              <a:latin typeface="Batang" panose="02030600000101010101" pitchFamily="18" charset="-127"/>
              <a:ea typeface="Batang" panose="02030600000101010101" pitchFamily="18" charset="-127"/>
            </a:endParaRPr>
          </a:p>
        </p:txBody>
      </p:sp>
      <p:sp>
        <p:nvSpPr>
          <p:cNvPr id="10" name="Subtitle 2"/>
          <p:cNvSpPr txBox="1">
            <a:spLocks/>
          </p:cNvSpPr>
          <p:nvPr/>
        </p:nvSpPr>
        <p:spPr>
          <a:xfrm>
            <a:off x="2286000" y="5003322"/>
            <a:ext cx="6172200" cy="137160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r"/>
            <a:endParaRPr lang="en-US" sz="3200" b="1" dirty="0">
              <a:solidFill>
                <a:schemeClr val="accent3">
                  <a:lumMod val="50000"/>
                </a:schemeClr>
              </a:solidFill>
              <a:latin typeface="Batang" panose="02030600000101010101" pitchFamily="18" charset="-127"/>
              <a:ea typeface="Batang" panose="02030600000101010101" pitchFamily="18" charset="-127"/>
            </a:endParaRPr>
          </a:p>
        </p:txBody>
      </p:sp>
      <p:pic>
        <p:nvPicPr>
          <p:cNvPr id="11" name="Picture 2" descr="C:\Users\Good Old Sternards\AppData\Local\Microsoft\Windows\Temporary Internet Files\Content.IE5\XZMI6YFB\MP9004000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762" y="1366839"/>
            <a:ext cx="3902075" cy="260032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7" descr="C:\Users\Good Old Sternards\AppData\Local\Microsoft\Windows\Temporary Internet Files\Content.IE5\XZMI6YFB\MP9004004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2412" y="381000"/>
            <a:ext cx="2474913" cy="247491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irc_mi" descr="http://dev-emm.thisisvisceral.com/wp-content/uploads/Each-Mind-Matters-Email-Signature-A.jpg"/>
          <p:cNvPicPr/>
          <p:nvPr/>
        </p:nvPicPr>
        <p:blipFill>
          <a:blip r:embed="rId4">
            <a:extLst>
              <a:ext uri="{28A0092B-C50C-407E-A947-70E740481C1C}">
                <a14:useLocalDpi xmlns:a14="http://schemas.microsoft.com/office/drawing/2010/main" val="0"/>
              </a:ext>
            </a:extLst>
          </a:blip>
          <a:srcRect/>
          <a:stretch>
            <a:fillRect/>
          </a:stretch>
        </p:blipFill>
        <p:spPr bwMode="auto">
          <a:xfrm>
            <a:off x="3648825" y="306618"/>
            <a:ext cx="2135188" cy="742950"/>
          </a:xfrm>
          <a:prstGeom prst="rect">
            <a:avLst/>
          </a:prstGeom>
          <a:noFill/>
          <a:ln>
            <a:noFill/>
          </a:ln>
        </p:spPr>
      </p:pic>
      <p:grpSp>
        <p:nvGrpSpPr>
          <p:cNvPr id="14" name="Group 13"/>
          <p:cNvGrpSpPr/>
          <p:nvPr/>
        </p:nvGrpSpPr>
        <p:grpSpPr>
          <a:xfrm>
            <a:off x="9726295" y="5778437"/>
            <a:ext cx="2462530" cy="840105"/>
            <a:chOff x="0" y="0"/>
            <a:chExt cx="2462983" cy="840105"/>
          </a:xfrm>
        </p:grpSpPr>
        <p:sp>
          <p:nvSpPr>
            <p:cNvPr id="15" name="Text Box 1"/>
            <p:cNvSpPr txBox="1"/>
            <p:nvPr/>
          </p:nvSpPr>
          <p:spPr>
            <a:xfrm>
              <a:off x="28575" y="342900"/>
              <a:ext cx="2434408" cy="32326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outerShdw blurRad="38100" dist="38100" dir="2700000" algn="tl">
                      <a:srgbClr val="000000">
                        <a:alpha val="43000"/>
                      </a:srgbClr>
                    </a:outerShdw>
                  </a:effectLst>
                  <a:latin typeface="Bookman Old Style" panose="02050604050505020204" pitchFamily="18" charset="0"/>
                  <a:ea typeface="Calibri" panose="020F0502020204030204" pitchFamily="34" charset="0"/>
                </a:rPr>
                <a:t>Counseling</a:t>
              </a:r>
              <a:endParaRPr lang="en-US" sz="1200">
                <a:effectLst/>
                <a:latin typeface="Times New Roman" panose="02020603050405020304" pitchFamily="18" charset="0"/>
                <a:ea typeface="Times New Roman" panose="02020603050405020304" pitchFamily="18" charset="0"/>
              </a:endParaRPr>
            </a:p>
          </p:txBody>
        </p:sp>
        <p:pic>
          <p:nvPicPr>
            <p:cNvPr id="16" name="Picture 15" descr="Graphic of the Crafton Hills mascot: a roadrunn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00050"/>
              <a:ext cx="675640" cy="440055"/>
            </a:xfrm>
            <a:prstGeom prst="rect">
              <a:avLst/>
            </a:prstGeom>
            <a:noFill/>
            <a:ln>
              <a:noFill/>
            </a:ln>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50" y="0"/>
              <a:ext cx="1362710" cy="368935"/>
            </a:xfrm>
            <a:prstGeom prst="rect">
              <a:avLst/>
            </a:prstGeom>
          </p:spPr>
        </p:pic>
      </p:gr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39" y="685800"/>
            <a:ext cx="10157354" cy="1066800"/>
          </a:xfrm>
        </p:spPr>
        <p:txBody>
          <a:bodyPr>
            <a:normAutofit fontScale="90000"/>
          </a:bodyPr>
          <a:lstStyle/>
          <a:p>
            <a:pPr marL="0" marR="0" algn="ct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Bookman Old Style" panose="02050604050505020204" pitchFamily="18" charset="0"/>
                <a:ea typeface="Calibri" panose="020F0502020204030204" pitchFamily="34" charset="0"/>
                <a:cs typeface="Times New Roman" panose="02020603050405020304" pitchFamily="18" charset="0"/>
              </a:rPr>
              <a:t>Stress </a:t>
            </a:r>
            <a:r>
              <a:rPr lang="en-US" sz="3600" dirty="0">
                <a:latin typeface="Bookman Old Style" panose="02050604050505020204" pitchFamily="18" charset="0"/>
                <a:ea typeface="Calibri" panose="020F0502020204030204" pitchFamily="34" charset="0"/>
                <a:cs typeface="Times New Roman" panose="02020603050405020304" pitchFamily="18" charset="0"/>
              </a:rPr>
              <a:t>Management and Self-Care for </a:t>
            </a:r>
            <a:r>
              <a:rPr lang="en-US" sz="3600" dirty="0" smtClean="0">
                <a:latin typeface="Bookman Old Style" panose="02050604050505020204" pitchFamily="18" charset="0"/>
                <a:ea typeface="Calibri" panose="020F0502020204030204" pitchFamily="34" charset="0"/>
                <a:cs typeface="Times New Roman" panose="02020603050405020304" pitchFamily="18" charset="0"/>
              </a:rPr>
              <a:t>the Academic setting</a:t>
            </a:r>
            <a:r>
              <a:rPr lang="en-US" sz="31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374C81"/>
                </a:solidFill>
                <a:latin typeface="Bookman Old Style" panose="02050604050505020204" pitchFamily="18" charset="0"/>
                <a:ea typeface="Calibri" panose="020F0502020204030204" pitchFamily="34" charset="0"/>
                <a:cs typeface="Times New Roman" panose="02020603050405020304" pitchFamily="18" charset="0"/>
              </a:rPr>
              <a:t>Tim Hatfield, Professor of Counselor Education at Winona State </a:t>
            </a:r>
            <a:r>
              <a:rPr lang="en-US" sz="2200" dirty="0" smtClean="0">
                <a:solidFill>
                  <a:srgbClr val="374C81"/>
                </a:solidFill>
                <a:latin typeface="Bookman Old Style" panose="02050604050505020204" pitchFamily="18" charset="0"/>
                <a:ea typeface="Calibri" panose="020F0502020204030204" pitchFamily="34" charset="0"/>
                <a:cs typeface="Times New Roman" panose="02020603050405020304" pitchFamily="18" charset="0"/>
              </a:rPr>
              <a:t>University</a:t>
            </a:r>
            <a:endParaRPr lang="en-US" dirty="0"/>
          </a:p>
        </p:txBody>
      </p:sp>
      <p:sp>
        <p:nvSpPr>
          <p:cNvPr id="3" name="Content Placeholder 2"/>
          <p:cNvSpPr>
            <a:spLocks noGrp="1"/>
          </p:cNvSpPr>
          <p:nvPr>
            <p:ph sz="half" idx="1"/>
          </p:nvPr>
        </p:nvSpPr>
        <p:spPr>
          <a:xfrm>
            <a:off x="1065212" y="1905000"/>
            <a:ext cx="4977104" cy="4699000"/>
          </a:xfrm>
        </p:spPr>
        <p:txBody>
          <a:bodyPr>
            <a:normAutofit fontScale="85000" lnSpcReduction="10000"/>
          </a:bodyPr>
          <a:lstStyle/>
          <a:p>
            <a:pPr marL="342900" marR="0" lvl="0" indent="-342900">
              <a:lnSpc>
                <a:spcPct val="110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Q: People are often a source of stress. Is there a way to manage people that can reduce stress?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Hatfield: One general issue…is to be clear about your own personal boundaries vis-à-vis the people working with you.  By that I mean </a:t>
            </a:r>
            <a:r>
              <a:rPr lang="en-US" u="sng" dirty="0">
                <a:latin typeface="Bookman Old Style" panose="02050604050505020204" pitchFamily="18" charset="0"/>
                <a:ea typeface="Calibri" panose="020F0502020204030204" pitchFamily="34" charset="0"/>
                <a:cs typeface="Times New Roman" panose="02020603050405020304" pitchFamily="18" charset="0"/>
              </a:rPr>
              <a:t>it is always helpful to know where one’s own issues end and where the other person’s issues begin</a:t>
            </a:r>
            <a:r>
              <a:rPr lang="en-US" dirty="0">
                <a:latin typeface="Bookman Old Style" panose="02050604050505020204" pitchFamily="18" charset="0"/>
                <a:ea typeface="Calibri" panose="020F0502020204030204" pitchFamily="34" charset="0"/>
                <a:cs typeface="Times New Roman" panose="02020603050405020304" pitchFamily="18" charset="0"/>
              </a:rPr>
              <a:t>. The other very general issue is about communicating clearly, openly, honestly, and frequently with colleagues.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278340" y="2117558"/>
            <a:ext cx="5226271" cy="4470400"/>
          </a:xfrm>
        </p:spPr>
        <p:txBody>
          <a:bodyPr>
            <a:normAutofit fontScale="85000"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Q: What is the hardest aspect of managing stress?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Hatfield: Sticking with it as a process. One does not put in time and effort to reduce stress with the expectation that one is going to eliminate it. There always will be more stressors to confront—that is a given. So operating with the assumption that one needs to KEEP doing things that reduce stress, to remain vigilant, to </a:t>
            </a:r>
            <a:r>
              <a:rPr lang="en-US" b="1" u="sng" dirty="0">
                <a:latin typeface="Bookman Old Style" panose="02050604050505020204" pitchFamily="18" charset="0"/>
                <a:ea typeface="Calibri" panose="020F0502020204030204" pitchFamily="34" charset="0"/>
                <a:cs typeface="Times New Roman" panose="02020603050405020304" pitchFamily="18" charset="0"/>
              </a:rPr>
              <a:t>remain in process</a:t>
            </a:r>
            <a:r>
              <a:rPr lang="en-US" dirty="0">
                <a:latin typeface="Bookman Old Style" panose="020506040505050202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365" y="5776330"/>
            <a:ext cx="1359964" cy="943975"/>
          </a:xfrm>
          <a:prstGeom prst="rect">
            <a:avLst/>
          </a:prstGeom>
          <a:effectLst>
            <a:softEdge rad="31750"/>
          </a:effec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32489" y="6135203"/>
            <a:ext cx="1600200" cy="452755"/>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7512" y="2911642"/>
            <a:ext cx="7008574" cy="76200"/>
          </a:xfrm>
        </p:spPr>
        <p:txBody>
          <a:bodyPr>
            <a:normAutofit fontScale="90000"/>
          </a:bodyPr>
          <a:lstStyle/>
          <a:p>
            <a:pPr marL="457200" lvl="0" algn="ctr">
              <a:lnSpc>
                <a:spcPct val="107000"/>
              </a:lnSpc>
              <a:spcBef>
                <a:spcPts val="0"/>
              </a:spcBef>
              <a:spcAft>
                <a:spcPts val="800"/>
              </a:spcAft>
              <a:buSzPct val="100000"/>
            </a:pPr>
            <a:r>
              <a:rPr lang="en-US" sz="3100" b="1" dirty="0">
                <a:latin typeface="Bookman Old Style" panose="02050604050505020204" pitchFamily="18" charset="0"/>
                <a:ea typeface="Calibri" panose="020F0502020204030204" pitchFamily="34" charset="0"/>
                <a:cs typeface="Times New Roman" panose="02020603050405020304" pitchFamily="18" charset="0"/>
              </a:rPr>
              <a:t>University of Kentucky College of Arts and Sciences</a:t>
            </a:r>
            <a:r>
              <a:rPr lang="en-US" sz="3100" dirty="0">
                <a:latin typeface="Bookman Old Style" panose="02050604050505020204" pitchFamily="18" charset="0"/>
                <a:ea typeface="Calibri" panose="020F0502020204030204" pitchFamily="34" charset="0"/>
                <a:cs typeface="Times New Roman" panose="02020603050405020304" pitchFamily="18" charset="0"/>
              </a:rPr>
              <a:t>: </a:t>
            </a:r>
            <a:r>
              <a:rPr lang="en-US" sz="3100" u="sng" dirty="0">
                <a:latin typeface="Bookman Old Style" panose="02050604050505020204" pitchFamily="18" charset="0"/>
                <a:ea typeface="Calibri" panose="020F0502020204030204" pitchFamily="34" charset="0"/>
                <a:cs typeface="Times New Roman" panose="02020603050405020304" pitchFamily="18" charset="0"/>
              </a:rPr>
              <a:t>THE ART OF STRESS </a:t>
            </a:r>
            <a:r>
              <a:rPr lang="en-US" sz="3100" u="sng" dirty="0" smtClean="0">
                <a:latin typeface="Bookman Old Style" panose="02050604050505020204" pitchFamily="18" charset="0"/>
                <a:ea typeface="Calibri" panose="020F0502020204030204" pitchFamily="34" charset="0"/>
                <a:cs typeface="Times New Roman" panose="02020603050405020304" pitchFamily="18" charset="0"/>
              </a:rPr>
              <a:t>MANAGEMENT</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1900" dirty="0">
                <a:solidFill>
                  <a:srgbClr val="374C81"/>
                </a:solidFill>
                <a:latin typeface="Bookman Old Style" panose="02050604050505020204" pitchFamily="18" charset="0"/>
                <a:ea typeface="Calibri" panose="020F0502020204030204" pitchFamily="34" charset="0"/>
                <a:cs typeface="Times New Roman" panose="02020603050405020304" pitchFamily="18" charset="0"/>
              </a:rPr>
              <a:t>We want to take charge of our thoughts, our emotions, our schedule and our ability to handle the problems.</a:t>
            </a:r>
            <a:r>
              <a:rPr lang="en-US" sz="1900" dirty="0">
                <a:solidFill>
                  <a:srgbClr val="374C81"/>
                </a:solidFill>
                <a:latin typeface="Calibri" panose="020F0502020204030204" pitchFamily="34" charset="0"/>
                <a:ea typeface="Calibri" panose="020F0502020204030204" pitchFamily="34" charset="0"/>
                <a:cs typeface="Times New Roman" panose="02020603050405020304" pitchFamily="18" charset="0"/>
              </a:rPr>
              <a:t/>
            </a:r>
            <a:br>
              <a:rPr lang="en-US" sz="1900" dirty="0">
                <a:solidFill>
                  <a:srgbClr val="374C81"/>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4037012" y="2743200"/>
            <a:ext cx="7541974" cy="3962400"/>
          </a:xfrm>
        </p:spPr>
        <p:txBody>
          <a:bodyPr numCol="2">
            <a:normAutofit fontScale="55000" lnSpcReduction="20000"/>
          </a:bodyPr>
          <a:lstStyle/>
          <a:p>
            <a:pPr>
              <a:lnSpc>
                <a:spcPct val="107000"/>
              </a:lnSpc>
              <a:spcAft>
                <a:spcPts val="800"/>
              </a:spcAft>
            </a:pPr>
            <a:endParaRPr lang="en-US" b="1"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smtClean="0">
                <a:latin typeface="Bookman Old Style" panose="02050604050505020204" pitchFamily="18" charset="0"/>
                <a:ea typeface="Calibri" panose="020F0502020204030204" pitchFamily="34" charset="0"/>
                <a:cs typeface="Times New Roman" panose="02020603050405020304" pitchFamily="18" charset="0"/>
              </a:rPr>
              <a:t>Avoid </a:t>
            </a:r>
            <a:r>
              <a:rPr lang="en-US" sz="3600" b="1" dirty="0">
                <a:latin typeface="Bookman Old Style" panose="02050604050505020204" pitchFamily="18" charset="0"/>
                <a:ea typeface="Calibri" panose="020F0502020204030204" pitchFamily="34" charset="0"/>
                <a:cs typeface="Times New Roman" panose="02020603050405020304" pitchFamily="18" charset="0"/>
              </a:rPr>
              <a:t>unnecessary stress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Pare down your to-do list.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Avoid people who stress you out.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Learn how to say “no”.</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smtClean="0">
                <a:latin typeface="Bookman Old Style" panose="02050604050505020204" pitchFamily="18" charset="0"/>
                <a:ea typeface="Calibri" panose="020F0502020204030204" pitchFamily="34" charset="0"/>
                <a:cs typeface="Times New Roman" panose="02020603050405020304" pitchFamily="18" charset="0"/>
              </a:rPr>
              <a:t>Alter </a:t>
            </a:r>
            <a:r>
              <a:rPr lang="en-US" sz="3600" b="1" dirty="0">
                <a:latin typeface="Bookman Old Style" panose="02050604050505020204" pitchFamily="18" charset="0"/>
                <a:ea typeface="Calibri" panose="020F0502020204030204" pitchFamily="34" charset="0"/>
                <a:cs typeface="Times New Roman" panose="02020603050405020304" pitchFamily="18" charset="0"/>
              </a:rPr>
              <a:t>the situation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Manage your time better.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Be more assertive.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Be willing to compromise.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3600" dirty="0">
                <a:latin typeface="Bookman Old Style" panose="02050604050505020204" pitchFamily="18" charset="0"/>
                <a:ea typeface="Calibri" panose="020F0502020204030204" pitchFamily="34" charset="0"/>
                <a:cs typeface="Times New Roman" panose="02020603050405020304" pitchFamily="18" charset="0"/>
              </a:rPr>
              <a:t>Express your feelings instead of bottling them up</a:t>
            </a:r>
            <a:r>
              <a:rPr lang="en-US" sz="3200" dirty="0">
                <a:latin typeface="Bookman Old Style" panose="020506040505050202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Bookman Old Style" panose="02050604050505020204" pitchFamily="18" charset="0"/>
                <a:ea typeface="Calibri" panose="020F0502020204030204" pitchFamily="34" charset="0"/>
                <a:cs typeface="Times New Roman" panose="02020603050405020304" pitchFamily="18" charset="0"/>
              </a:rPr>
              <a:t/>
            </a:r>
            <a:br>
              <a:rPr lang="en-US" b="1" dirty="0">
                <a:latin typeface="Bookman Old Style" panose="02050604050505020204" pitchFamily="18" charset="0"/>
                <a:ea typeface="Calibri" panose="020F0502020204030204" pitchFamily="34" charset="0"/>
                <a:cs typeface="Times New Roman" panose="02020603050405020304" pitchFamily="18" charset="0"/>
              </a:rPr>
            </a:br>
            <a:r>
              <a:rPr lang="en-US" dirty="0">
                <a:latin typeface="Bookman Old Style" panose="02050604050505020204" pitchFamily="18" charset="0"/>
                <a:ea typeface="Calibri" panose="020F0502020204030204" pitchFamily="34" charset="0"/>
                <a:cs typeface="Times New Roman" panose="02020603050405020304" pitchFamily="18" charset="0"/>
              </a:rPr>
              <a:t/>
            </a:r>
            <a:br>
              <a:rPr lang="en-US" dirty="0">
                <a:latin typeface="Bookman Old Style" panose="02050604050505020204" pitchFamily="18"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Bookman Old Style" panose="02050604050505020204" pitchFamily="18" charset="0"/>
              </a:rPr>
              <a:t>Developing my Emotional Well-Being</a:t>
            </a:r>
            <a:endParaRPr lang="en-US" dirty="0">
              <a:latin typeface="Bookman Old Style" panose="02050604050505020204" pitchFamily="18" charset="0"/>
            </a:endParaRPr>
          </a:p>
        </p:txBody>
      </p:sp>
      <p:sp>
        <p:nvSpPr>
          <p:cNvPr id="5" name="Content Placeholder 4"/>
          <p:cNvSpPr>
            <a:spLocks noGrp="1"/>
          </p:cNvSpPr>
          <p:nvPr>
            <p:ph sz="half" idx="1"/>
          </p:nvPr>
        </p:nvSpPr>
        <p:spPr/>
        <p:txBody>
          <a:bodyPr/>
          <a:lstStyle/>
          <a:p>
            <a:pPr marL="0" marR="0" indent="0">
              <a:lnSpc>
                <a:spcPct val="107000"/>
              </a:lnSpc>
              <a:spcBef>
                <a:spcPts val="0"/>
              </a:spcBef>
              <a:spcAft>
                <a:spcPts val="800"/>
              </a:spcAft>
              <a:buNone/>
            </a:pPr>
            <a:r>
              <a:rPr lang="en-US" sz="2800" b="1" dirty="0">
                <a:latin typeface="Bookman Old Style" panose="02050604050505020204" pitchFamily="18" charset="0"/>
                <a:ea typeface="Calibri" panose="020F0502020204030204" pitchFamily="34" charset="0"/>
                <a:cs typeface="Times New Roman" panose="02020603050405020304" pitchFamily="18" charset="0"/>
              </a:rPr>
              <a:t>Adapt to the stressor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Focus on the positive.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Adjust your standards.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Look at the big picture.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Reframe problems.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If you can’t change the stressor, change yourself.</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p:cNvSpPr>
            <a:spLocks noGrp="1"/>
          </p:cNvSpPr>
          <p:nvPr>
            <p:ph sz="half" idx="2"/>
          </p:nvPr>
        </p:nvSpPr>
        <p:spPr/>
        <p:txBody>
          <a:bodyPr/>
          <a:lstStyle/>
          <a:p>
            <a:pPr marL="0" marR="0" indent="0">
              <a:lnSpc>
                <a:spcPct val="107000"/>
              </a:lnSpc>
              <a:spcBef>
                <a:spcPts val="0"/>
              </a:spcBef>
              <a:spcAft>
                <a:spcPts val="800"/>
              </a:spcAft>
              <a:buNone/>
            </a:pPr>
            <a:r>
              <a:rPr lang="en-US" b="1" dirty="0">
                <a:latin typeface="Bookman Old Style" panose="02050604050505020204" pitchFamily="18" charset="0"/>
                <a:ea typeface="Calibri" panose="020F0502020204030204" pitchFamily="34" charset="0"/>
                <a:cs typeface="Times New Roman" panose="02020603050405020304" pitchFamily="18" charset="0"/>
              </a:rPr>
              <a:t>Accept the things you can’t change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Learn to forgive.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Share your feelings.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Look for the upside.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Don’t try to control the uncontrollable.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31812" y="6019800"/>
            <a:ext cx="1600200" cy="452755"/>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1449387"/>
            <a:ext cx="7008574" cy="4926013"/>
          </a:xfrm>
        </p:spPr>
        <p:txBody>
          <a:bodyPr>
            <a:normAutofit/>
          </a:bodyPr>
          <a:lstStyle/>
          <a:p>
            <a:pPr marL="0" marR="0">
              <a:lnSpc>
                <a:spcPct val="107000"/>
              </a:lnSpc>
              <a:spcBef>
                <a:spcPts val="0"/>
              </a:spcBef>
              <a:spcAft>
                <a:spcPts val="800"/>
              </a:spcAft>
            </a:pPr>
            <a:r>
              <a:rPr lang="en-US" sz="2400" b="1" dirty="0" smtClean="0">
                <a:latin typeface="Bookman Old Style" panose="02050604050505020204" pitchFamily="18" charset="0"/>
                <a:ea typeface="Calibri" panose="020F0502020204030204" pitchFamily="34" charset="0"/>
                <a:cs typeface="Times New Roman" panose="02020603050405020304" pitchFamily="18" charset="0"/>
              </a:rPr>
              <a:t>	Make </a:t>
            </a:r>
            <a:r>
              <a:rPr lang="en-US" sz="2400" b="1" dirty="0">
                <a:latin typeface="Bookman Old Style" panose="02050604050505020204" pitchFamily="18" charset="0"/>
                <a:ea typeface="Calibri" panose="020F0502020204030204" pitchFamily="34" charset="0"/>
                <a:cs typeface="Times New Roman" panose="02020603050405020304" pitchFamily="18" charset="0"/>
              </a:rPr>
              <a:t>time for fun and </a:t>
            </a:r>
            <a:r>
              <a:rPr lang="en-US" sz="2400" b="1" dirty="0" smtClean="0">
                <a:latin typeface="Bookman Old Style" panose="02050604050505020204" pitchFamily="18" charset="0"/>
                <a:ea typeface="Calibri" panose="020F0502020204030204" pitchFamily="34" charset="0"/>
                <a:cs typeface="Times New Roman" panose="02020603050405020304" pitchFamily="18" charset="0"/>
              </a:rPr>
              <a:t>relaxation</a:t>
            </a:r>
            <a:br>
              <a:rPr lang="en-US" sz="2400" b="1" dirty="0" smtClean="0">
                <a:latin typeface="Bookman Old Style" panose="02050604050505020204" pitchFamily="18" charset="0"/>
                <a:ea typeface="Calibri" panose="020F0502020204030204" pitchFamily="34" charset="0"/>
                <a:cs typeface="Times New Roman" panose="02020603050405020304" pitchFamily="18" charset="0"/>
              </a:rPr>
            </a:br>
            <a:r>
              <a:rPr lang="en-US" sz="2200" dirty="0" smtClean="0">
                <a:latin typeface="Bookman Old Style" panose="02050604050505020204" pitchFamily="18" charset="0"/>
                <a:ea typeface="Calibri" panose="020F0502020204030204" pitchFamily="34" charset="0"/>
                <a:cs typeface="Times New Roman" panose="02020603050405020304" pitchFamily="18" charset="0"/>
              </a:rPr>
              <a:t>Keep </a:t>
            </a:r>
            <a:r>
              <a:rPr lang="en-US" sz="2200" dirty="0">
                <a:latin typeface="Bookman Old Style" panose="02050604050505020204" pitchFamily="18" charset="0"/>
                <a:ea typeface="Calibri" panose="020F0502020204030204" pitchFamily="34" charset="0"/>
                <a:cs typeface="Times New Roman" panose="02020603050405020304" pitchFamily="18" charset="0"/>
              </a:rPr>
              <a:t>your sense of humor.</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r>
              <a:rPr lang="en-US" sz="2200" dirty="0">
                <a:latin typeface="Bookman Old Style" panose="02050604050505020204" pitchFamily="18" charset="0"/>
                <a:ea typeface="Calibri" panose="020F0502020204030204" pitchFamily="34" charset="0"/>
                <a:cs typeface="Times New Roman" panose="02020603050405020304" pitchFamily="18" charset="0"/>
              </a:rPr>
              <a:t>Do something you enjoy every day.</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r>
              <a:rPr lang="en-US" sz="2200" dirty="0">
                <a:latin typeface="Bookman Old Style" panose="02050604050505020204" pitchFamily="18" charset="0"/>
                <a:ea typeface="Calibri" panose="020F0502020204030204" pitchFamily="34" charset="0"/>
                <a:cs typeface="Times New Roman" panose="02020603050405020304" pitchFamily="18" charset="0"/>
              </a:rPr>
              <a:t>Connect with others.</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r>
              <a:rPr lang="en-US" sz="2200" dirty="0">
                <a:latin typeface="Bookman Old Style" panose="02050604050505020204" pitchFamily="18" charset="0"/>
                <a:ea typeface="Calibri" panose="020F0502020204030204" pitchFamily="34" charset="0"/>
                <a:cs typeface="Times New Roman" panose="02020603050405020304" pitchFamily="18" charset="0"/>
              </a:rPr>
              <a:t>Set aside relaxation time.</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Bookman Old Style" panose="02050604050505020204" pitchFamily="18" charset="0"/>
                <a:ea typeface="Calibri" panose="020F0502020204030204" pitchFamily="34" charset="0"/>
                <a:cs typeface="Times New Roman" panose="02020603050405020304" pitchFamily="18" charset="0"/>
              </a:rPr>
              <a:t>Adopt </a:t>
            </a:r>
            <a:r>
              <a:rPr lang="en-US" sz="2400" b="1" dirty="0">
                <a:latin typeface="Bookman Old Style" panose="02050604050505020204" pitchFamily="18" charset="0"/>
                <a:ea typeface="Calibri" panose="020F0502020204030204" pitchFamily="34" charset="0"/>
                <a:cs typeface="Times New Roman" panose="02020603050405020304" pitchFamily="18" charset="0"/>
              </a:rPr>
              <a:t>a healthy lifestyle</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Bookman Old Style" panose="02050604050505020204" pitchFamily="18" charset="0"/>
                <a:ea typeface="Calibri" panose="020F0502020204030204" pitchFamily="34" charset="0"/>
                <a:cs typeface="Times New Roman" panose="02020603050405020304" pitchFamily="18" charset="0"/>
              </a:rPr>
              <a:t>Get enough sleep</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Bookman Old Style" panose="02050604050505020204" pitchFamily="18" charset="0"/>
                <a:ea typeface="Calibri" panose="020F0502020204030204" pitchFamily="34" charset="0"/>
                <a:cs typeface="Times New Roman" panose="02020603050405020304" pitchFamily="18" charset="0"/>
              </a:rPr>
              <a:t>Exercise regularly.</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Bookman Old Style" panose="02050604050505020204" pitchFamily="18" charset="0"/>
                <a:ea typeface="Calibri" panose="020F0502020204030204" pitchFamily="34" charset="0"/>
                <a:cs typeface="Times New Roman" panose="02020603050405020304" pitchFamily="18" charset="0"/>
              </a:rPr>
              <a:t>Eat a healthy diet.</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Bookman Old Style" panose="02050604050505020204" pitchFamily="18" charset="0"/>
                <a:ea typeface="Calibri" panose="020F0502020204030204" pitchFamily="34" charset="0"/>
                <a:cs typeface="Times New Roman" panose="02020603050405020304" pitchFamily="18" charset="0"/>
              </a:rPr>
              <a:t>Reduce caffeine and sugar in your diet.</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Bookman Old Style" panose="02050604050505020204" pitchFamily="18" charset="0"/>
                <a:ea typeface="Calibri" panose="020F0502020204030204" pitchFamily="34" charset="0"/>
                <a:cs typeface="Times New Roman" panose="02020603050405020304" pitchFamily="18" charset="0"/>
              </a:rPr>
              <a:t>Avoid alcohol, cigarettes, and drugs.</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5" name="Text Placeholder 4"/>
          <p:cNvSpPr>
            <a:spLocks noGrp="1"/>
          </p:cNvSpPr>
          <p:nvPr>
            <p:ph type="body" idx="1"/>
          </p:nvPr>
        </p:nvSpPr>
        <p:spPr>
          <a:xfrm>
            <a:off x="684212" y="152400"/>
            <a:ext cx="7008574" cy="1296987"/>
          </a:xfrm>
        </p:spPr>
        <p:txBody>
          <a:bodyPr>
            <a:normAutofit lnSpcReduction="10000"/>
          </a:bodyPr>
          <a:lstStyle/>
          <a:p>
            <a:pPr algn="ctr"/>
            <a:r>
              <a:rPr lang="en-US" sz="4400" dirty="0">
                <a:solidFill>
                  <a:srgbClr val="374C81"/>
                </a:solidFill>
                <a:latin typeface="Bookman Old Style" panose="02050604050505020204" pitchFamily="18" charset="0"/>
                <a:ea typeface="+mj-ea"/>
                <a:cs typeface="+mj-cs"/>
              </a:rPr>
              <a:t>Developing my Emotional Well-Being</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1812" y="6019800"/>
            <a:ext cx="1600200" cy="452755"/>
          </a:xfrm>
          <a:prstGeom prst="rect">
            <a:avLst/>
          </a:prstGeom>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150812" y="1295400"/>
            <a:ext cx="8936038" cy="1296987"/>
          </a:xfrm>
        </p:spPr>
        <p:txBody>
          <a:bodyPr>
            <a:noAutofit/>
          </a:bodyPr>
          <a:lstStyle/>
          <a:p>
            <a:pPr algn="ctr"/>
            <a:r>
              <a:rPr lang="en-US" sz="4800" b="1" dirty="0">
                <a:solidFill>
                  <a:schemeClr val="accent1"/>
                </a:solidFill>
                <a:latin typeface="Bookman Old Style" panose="02050604050505020204" pitchFamily="18" charset="0"/>
              </a:rPr>
              <a:t>How would </a:t>
            </a:r>
            <a:r>
              <a:rPr lang="en-US" sz="4800" b="1" i="1" u="sng" dirty="0">
                <a:solidFill>
                  <a:schemeClr val="accent1"/>
                </a:solidFill>
                <a:latin typeface="Bookman Old Style" panose="02050604050505020204" pitchFamily="18" charset="0"/>
              </a:rPr>
              <a:t>you</a:t>
            </a:r>
            <a:r>
              <a:rPr lang="en-US" sz="4800" b="1" dirty="0">
                <a:solidFill>
                  <a:schemeClr val="accent1"/>
                </a:solidFill>
                <a:latin typeface="Bookman Old Style" panose="02050604050505020204" pitchFamily="18" charset="0"/>
              </a:rPr>
              <a:t> define stress?</a:t>
            </a:r>
            <a:endParaRPr lang="en-US" sz="4800" dirty="0">
              <a:latin typeface="Bookman Old Style" panose="02050604050505020204" pitchFamily="18"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0612" y="3276600"/>
            <a:ext cx="4392613" cy="2929873"/>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294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212" y="381000"/>
            <a:ext cx="7008574" cy="1143000"/>
          </a:xfrm>
        </p:spPr>
        <p:txBody>
          <a:bodyPr>
            <a:normAutofit fontScale="90000"/>
          </a:bodyPr>
          <a:lstStyle/>
          <a:p>
            <a:pPr algn="ctr"/>
            <a:r>
              <a:rPr lang="en-US" dirty="0" smtClean="0">
                <a:latin typeface="Bookman Old Style" panose="02050604050505020204" pitchFamily="18" charset="0"/>
              </a:rPr>
              <a:t>Coping Strategies</a:t>
            </a:r>
            <a:br>
              <a:rPr lang="en-US" dirty="0" smtClean="0">
                <a:latin typeface="Bookman Old Style" panose="02050604050505020204" pitchFamily="18" charset="0"/>
              </a:rPr>
            </a:br>
            <a:r>
              <a:rPr lang="en-US" sz="4000" dirty="0" smtClean="0">
                <a:latin typeface="Bookman Old Style" panose="02050604050505020204" pitchFamily="18" charset="0"/>
              </a:rPr>
              <a:t>Brainstorm</a:t>
            </a:r>
            <a:endParaRPr lang="en-US" dirty="0">
              <a:latin typeface="Bookman Old Style" panose="02050604050505020204" pitchFamily="18" charset="0"/>
            </a:endParaRPr>
          </a:p>
        </p:txBody>
      </p:sp>
      <p:sp>
        <p:nvSpPr>
          <p:cNvPr id="3" name="Subtitle 2"/>
          <p:cNvSpPr>
            <a:spLocks noGrp="1"/>
          </p:cNvSpPr>
          <p:nvPr>
            <p:ph type="subTitle" idx="1"/>
          </p:nvPr>
        </p:nvSpPr>
        <p:spPr>
          <a:xfrm>
            <a:off x="4672383" y="1981200"/>
            <a:ext cx="7008574" cy="4191000"/>
          </a:xfrm>
        </p:spPr>
        <p:txBody>
          <a:bodyPr/>
          <a:lstStyle/>
          <a:p>
            <a:r>
              <a:rPr lang="en-US" dirty="0" smtClean="0">
                <a:latin typeface="Bookman Old Style" panose="02050604050505020204" pitchFamily="18" charset="0"/>
              </a:rPr>
              <a:t>Positive			Negative</a:t>
            </a:r>
            <a:endParaRPr lang="en-US" dirty="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2" y="3954447"/>
            <a:ext cx="2482850" cy="2205721"/>
          </a:xfrm>
          <a:prstGeom prst="rect">
            <a:avLst/>
          </a:prstGeom>
          <a:effectLst>
            <a:reflection blurRad="6350" stA="52000" endA="300" endPos="35000" dir="5400000" sy="-100000" algn="bl" rotWithShape="0"/>
            <a:softEdge rad="31750"/>
          </a:effectLst>
        </p:spPr>
      </p:pic>
      <p:grpSp>
        <p:nvGrpSpPr>
          <p:cNvPr id="5" name="Group 4"/>
          <p:cNvGrpSpPr/>
          <p:nvPr/>
        </p:nvGrpSpPr>
        <p:grpSpPr>
          <a:xfrm>
            <a:off x="10133012" y="5867400"/>
            <a:ext cx="2462530" cy="840105"/>
            <a:chOff x="0" y="0"/>
            <a:chExt cx="2462983" cy="840105"/>
          </a:xfrm>
        </p:grpSpPr>
        <p:sp>
          <p:nvSpPr>
            <p:cNvPr id="6" name="Text Box 1"/>
            <p:cNvSpPr txBox="1"/>
            <p:nvPr/>
          </p:nvSpPr>
          <p:spPr>
            <a:xfrm>
              <a:off x="28575" y="342900"/>
              <a:ext cx="2434408" cy="32326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600" b="1" kern="1200" dirty="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outerShdw blurRad="38100" dist="38100" dir="2700000" algn="tl">
                      <a:srgbClr val="000000">
                        <a:alpha val="43000"/>
                      </a:srgbClr>
                    </a:outerShdw>
                  </a:effectLst>
                  <a:latin typeface="Bookman Old Style" panose="02050604050505020204" pitchFamily="18" charset="0"/>
                  <a:ea typeface="Calibri" panose="020F0502020204030204" pitchFamily="34" charset="0"/>
                </a:rPr>
                <a:t>Counseling</a:t>
              </a:r>
              <a:endParaRPr lang="en-US" sz="1200" dirty="0">
                <a:effectLst/>
                <a:latin typeface="Times New Roman" panose="02020603050405020304" pitchFamily="18" charset="0"/>
                <a:ea typeface="Times New Roman" panose="02020603050405020304" pitchFamily="18" charset="0"/>
              </a:endParaRPr>
            </a:p>
          </p:txBody>
        </p:sp>
        <p:pic>
          <p:nvPicPr>
            <p:cNvPr id="7" name="Picture 6" descr="Graphic of the Crafton Hills mascot: a roadrun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0050"/>
              <a:ext cx="675640" cy="440055"/>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0" y="0"/>
              <a:ext cx="1362710" cy="368935"/>
            </a:xfrm>
            <a:prstGeom prst="rect">
              <a:avLst/>
            </a:prstGeom>
          </p:spPr>
        </p:pic>
      </p:grpSp>
    </p:spTree>
    <p:extLst>
      <p:ext uri="{BB962C8B-B14F-4D97-AF65-F5344CB8AC3E}">
        <p14:creationId xmlns:p14="http://schemas.microsoft.com/office/powerpoint/2010/main" val="110435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812" y="2438400"/>
            <a:ext cx="7008574" cy="3962400"/>
          </a:xfrm>
        </p:spPr>
        <p:txBody>
          <a:bodyPr>
            <a:normAutofit fontScale="90000"/>
          </a:bodyPr>
          <a:lstStyle/>
          <a:p>
            <a:pPr marL="0" marR="0" algn="ctr">
              <a:lnSpc>
                <a:spcPct val="107000"/>
              </a:lnSpc>
              <a:spcBef>
                <a:spcPts val="0"/>
              </a:spcBef>
              <a:spcAft>
                <a:spcPts val="800"/>
              </a:spcAft>
            </a:pPr>
            <a:r>
              <a:rPr lang="en-US" sz="2200" b="1" dirty="0">
                <a:latin typeface="Bookman Old Style" panose="02050604050505020204" pitchFamily="18" charset="0"/>
                <a:ea typeface="Calibri" panose="020F0502020204030204" pitchFamily="34" charset="0"/>
                <a:cs typeface="Times New Roman" panose="02020603050405020304" pitchFamily="18" charset="0"/>
              </a:rPr>
              <a:t>“WHO IS THE SELF THAT TEACHES?”</a:t>
            </a:r>
            <a:r>
              <a:rPr lang="en-US" sz="2200" b="1" dirty="0">
                <a:latin typeface="Calibri" panose="020F0502020204030204" pitchFamily="34" charset="0"/>
                <a:ea typeface="Calibri" panose="020F0502020204030204" pitchFamily="34" charset="0"/>
                <a:cs typeface="Times New Roman" panose="02020603050405020304" pitchFamily="18" charset="0"/>
              </a:rPr>
              <a:t/>
            </a:r>
            <a:br>
              <a:rPr lang="en-US" sz="2200" b="1" dirty="0">
                <a:latin typeface="Calibri" panose="020F0502020204030204" pitchFamily="34" charset="0"/>
                <a:ea typeface="Calibri" panose="020F0502020204030204" pitchFamily="34" charset="0"/>
                <a:cs typeface="Times New Roman" panose="02020603050405020304" pitchFamily="18" charset="0"/>
              </a:rPr>
            </a:br>
            <a:r>
              <a:rPr lang="en-US" sz="2200" dirty="0">
                <a:latin typeface="Bookman Old Style" panose="02050604050505020204" pitchFamily="18" charset="0"/>
                <a:ea typeface="Calibri" panose="020F0502020204030204" pitchFamily="34" charset="0"/>
                <a:cs typeface="Times New Roman" panose="02020603050405020304" pitchFamily="18" charset="0"/>
              </a:rPr>
              <a:t>When </a:t>
            </a:r>
            <a:r>
              <a:rPr lang="en-US" sz="2200" dirty="0" smtClean="0">
                <a:latin typeface="Bookman Old Style" panose="02050604050505020204" pitchFamily="18" charset="0"/>
                <a:ea typeface="Calibri" panose="020F0502020204030204" pitchFamily="34" charset="0"/>
                <a:cs typeface="Times New Roman" panose="02020603050405020304" pitchFamily="18" charset="0"/>
              </a:rPr>
              <a:t>answered, </a:t>
            </a:r>
            <a:r>
              <a:rPr lang="en-US" sz="2200" dirty="0">
                <a:latin typeface="Bookman Old Style" panose="02050604050505020204" pitchFamily="18" charset="0"/>
                <a:ea typeface="Calibri" panose="020F0502020204030204" pitchFamily="34" charset="0"/>
                <a:cs typeface="Times New Roman" panose="02020603050405020304" pitchFamily="18" charset="0"/>
              </a:rPr>
              <a:t>it is truly at the core of why we teach. Palmer states: "The more familiar we are with our </a:t>
            </a:r>
            <a:r>
              <a:rPr lang="en-US" sz="2200" b="1" i="1" dirty="0">
                <a:latin typeface="Bookman Old Style" panose="02050604050505020204" pitchFamily="18" charset="0"/>
                <a:ea typeface="Calibri" panose="020F0502020204030204" pitchFamily="34" charset="0"/>
                <a:cs typeface="Times New Roman" panose="02020603050405020304" pitchFamily="18" charset="0"/>
              </a:rPr>
              <a:t>inner terrain</a:t>
            </a:r>
            <a:r>
              <a:rPr lang="en-US" sz="2200" dirty="0">
                <a:latin typeface="Bookman Old Style" panose="02050604050505020204" pitchFamily="18" charset="0"/>
                <a:ea typeface="Calibri" panose="020F0502020204030204" pitchFamily="34" charset="0"/>
                <a:cs typeface="Times New Roman" panose="02020603050405020304" pitchFamily="18" charset="0"/>
              </a:rPr>
              <a:t>, the more surefooted our teaching - and living-becomes." (P. 5)</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Bookman Old Style" panose="020506040505050202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200" dirty="0">
                <a:latin typeface="Bookman Old Style" panose="02050604050505020204" pitchFamily="18" charset="0"/>
                <a:ea typeface="Calibri" panose="020F0502020204030204" pitchFamily="34" charset="0"/>
                <a:cs typeface="Times New Roman" panose="02020603050405020304" pitchFamily="18" charset="0"/>
              </a:rPr>
              <a:t>Initially, many of us decided on a career in teaching because we had a passion for </a:t>
            </a:r>
            <a:r>
              <a:rPr lang="en-US" sz="2200" dirty="0" smtClean="0">
                <a:latin typeface="Bookman Old Style" panose="02050604050505020204" pitchFamily="18" charset="0"/>
                <a:ea typeface="Calibri" panose="020F0502020204030204" pitchFamily="34" charset="0"/>
                <a:cs typeface="Times New Roman" panose="02020603050405020304" pitchFamily="18" charset="0"/>
              </a:rPr>
              <a:t>it…passion </a:t>
            </a:r>
            <a:r>
              <a:rPr lang="en-US" sz="2200" dirty="0">
                <a:latin typeface="Bookman Old Style" panose="02050604050505020204" pitchFamily="18" charset="0"/>
                <a:ea typeface="Calibri" panose="020F0502020204030204" pitchFamily="34" charset="0"/>
                <a:cs typeface="Times New Roman" panose="02020603050405020304" pitchFamily="18" charset="0"/>
              </a:rPr>
              <a:t>for something can lead to overwork if we aren't careful. This is an important realization. Many of us love teaching passionately and it may be difficult to draw the line and find true balance. </a:t>
            </a:r>
            <a:endParaRPr lang="en-US" sz="2200" dirty="0"/>
          </a:p>
        </p:txBody>
      </p:sp>
      <p:sp>
        <p:nvSpPr>
          <p:cNvPr id="6" name="Text Placeholder 5"/>
          <p:cNvSpPr>
            <a:spLocks noGrp="1"/>
          </p:cNvSpPr>
          <p:nvPr>
            <p:ph type="body" idx="1"/>
          </p:nvPr>
        </p:nvSpPr>
        <p:spPr>
          <a:xfrm>
            <a:off x="812589" y="609600"/>
            <a:ext cx="7008574" cy="1524000"/>
          </a:xfrm>
        </p:spPr>
        <p:txBody>
          <a:bodyPr>
            <a:normAutofit fontScale="62500" lnSpcReduction="20000"/>
          </a:bodyPr>
          <a:lstStyle/>
          <a:p>
            <a:pPr algn="ctr">
              <a:lnSpc>
                <a:spcPct val="107000"/>
              </a:lnSpc>
              <a:spcAft>
                <a:spcPts val="800"/>
              </a:spcAft>
            </a:pPr>
            <a:r>
              <a:rPr lang="en-US" sz="3200" b="1" dirty="0">
                <a:latin typeface="Bookman Old Style" panose="02050604050505020204" pitchFamily="18" charset="0"/>
                <a:ea typeface="Calibri" panose="020F0502020204030204" pitchFamily="34" charset="0"/>
                <a:cs typeface="Times New Roman" panose="02020603050405020304" pitchFamily="18" charset="0"/>
              </a:rPr>
              <a:t>“Managing </a:t>
            </a:r>
            <a:r>
              <a:rPr lang="en-US" sz="3200" b="1" dirty="0" smtClean="0">
                <a:latin typeface="Bookman Old Style" panose="02050604050505020204" pitchFamily="18" charset="0"/>
                <a:ea typeface="Calibri" panose="020F0502020204030204" pitchFamily="34" charset="0"/>
                <a:cs typeface="Times New Roman" panose="02020603050405020304" pitchFamily="18" charset="0"/>
              </a:rPr>
              <a:t>Teaching and Working </a:t>
            </a:r>
            <a:r>
              <a:rPr lang="en-US" sz="3200" b="1" dirty="0">
                <a:latin typeface="Bookman Old Style" panose="02050604050505020204" pitchFamily="18" charset="0"/>
                <a:ea typeface="Calibri" panose="020F0502020204030204" pitchFamily="34" charset="0"/>
                <a:cs typeface="Times New Roman" panose="02020603050405020304" pitchFamily="18" charset="0"/>
              </a:rPr>
              <a:t>Loads and Finding Time for Reflection and Renewal”</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Bookman Old Style" panose="02050604050505020204" pitchFamily="18" charset="0"/>
                <a:ea typeface="Calibri" panose="020F0502020204030204" pitchFamily="34" charset="0"/>
                <a:cs typeface="Times New Roman" panose="02020603050405020304" pitchFamily="18" charset="0"/>
              </a:rPr>
              <a:t>By Rosalyn M. King, Northern Virginia Community College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Bookman Old Style" panose="02050604050505020204" pitchFamily="18" charset="0"/>
                <a:ea typeface="Calibri" panose="020F0502020204030204" pitchFamily="34" charset="0"/>
                <a:cs typeface="Times New Roman" panose="02020603050405020304" pitchFamily="18" charset="0"/>
              </a:rPr>
              <a:t>(</a:t>
            </a:r>
            <a:r>
              <a:rPr lang="en-US" dirty="0">
                <a:latin typeface="Bookman Old Style" panose="02050604050505020204" pitchFamily="18" charset="0"/>
                <a:ea typeface="Calibri" panose="020F0502020204030204" pitchFamily="34" charset="0"/>
                <a:cs typeface="Times New Roman" panose="02020603050405020304" pitchFamily="18" charset="0"/>
              </a:rPr>
              <a:t>From </a:t>
            </a:r>
            <a:r>
              <a:rPr lang="en-US" u="sng" dirty="0">
                <a:latin typeface="Bookman Old Style" panose="02050604050505020204" pitchFamily="18" charset="0"/>
                <a:ea typeface="Calibri" panose="020F0502020204030204" pitchFamily="34" charset="0"/>
                <a:cs typeface="Times New Roman" panose="02020603050405020304" pitchFamily="18" charset="0"/>
              </a:rPr>
              <a:t>Journal of the Association for Psychological Science</a:t>
            </a:r>
            <a:r>
              <a:rPr lang="en-US" dirty="0">
                <a:latin typeface="Bookman Old Style" panose="020506040505050202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83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0412" y="3352800"/>
            <a:ext cx="7008574" cy="228600"/>
          </a:xfrm>
        </p:spPr>
        <p:txBody>
          <a:bodyPr>
            <a:normAutofit fontScale="90000"/>
          </a:bodyPr>
          <a:lstStyle/>
          <a:p>
            <a:pPr algn="ctr"/>
            <a:r>
              <a:rPr lang="en-US" sz="4900" b="1" dirty="0">
                <a:latin typeface="Bookman Old Style" panose="02050604050505020204" pitchFamily="18" charset="0"/>
              </a:rPr>
              <a:t>Contributing factors to Faculty stress can include:</a:t>
            </a:r>
            <a:r>
              <a:rPr lang="en-US" sz="4900" dirty="0">
                <a:latin typeface="Bookman Old Style" panose="02050604050505020204" pitchFamily="18" charset="0"/>
              </a:rPr>
              <a:t/>
            </a:r>
            <a:br>
              <a:rPr lang="en-US" sz="4900" dirty="0">
                <a:latin typeface="Bookman Old Style" panose="02050604050505020204" pitchFamily="18" charset="0"/>
              </a:rPr>
            </a:br>
            <a:r>
              <a:rPr lang="en-US" dirty="0"/>
              <a:t/>
            </a:r>
            <a:br>
              <a:rPr lang="en-US" dirty="0"/>
            </a:br>
            <a:endParaRPr lang="en-US" dirty="0"/>
          </a:p>
        </p:txBody>
      </p:sp>
      <p:sp>
        <p:nvSpPr>
          <p:cNvPr id="3" name="Subtitle 2"/>
          <p:cNvSpPr>
            <a:spLocks noGrp="1"/>
          </p:cNvSpPr>
          <p:nvPr>
            <p:ph type="subTitle" idx="1"/>
          </p:nvPr>
        </p:nvSpPr>
        <p:spPr>
          <a:xfrm>
            <a:off x="4672383" y="2133600"/>
            <a:ext cx="7008574" cy="4572000"/>
          </a:xfrm>
        </p:spPr>
        <p:txBody>
          <a:bodyPr>
            <a:normAutofit/>
          </a:bodyPr>
          <a:lstStyle/>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Unclear expectations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Spending </a:t>
            </a:r>
            <a:r>
              <a:rPr lang="en-US" sz="1400" dirty="0">
                <a:latin typeface="Bookman Old Style" panose="02050604050505020204" pitchFamily="18" charset="0"/>
                <a:ea typeface="Calibri" panose="020F0502020204030204" pitchFamily="34" charset="0"/>
                <a:cs typeface="Times New Roman" panose="02020603050405020304" pitchFamily="18" charset="0"/>
              </a:rPr>
              <a:t>many hours in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class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Classes </a:t>
            </a:r>
            <a:r>
              <a:rPr lang="en-US" sz="1400" dirty="0">
                <a:latin typeface="Bookman Old Style" panose="02050604050505020204" pitchFamily="18" charset="0"/>
                <a:ea typeface="Calibri" panose="020F0502020204030204" pitchFamily="34" charset="0"/>
                <a:cs typeface="Times New Roman" panose="02020603050405020304" pitchFamily="18" charset="0"/>
              </a:rPr>
              <a:t>that take more preparation time or having a high number of course preparations in a given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semester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Newer </a:t>
            </a:r>
            <a:r>
              <a:rPr lang="en-US" sz="1400" dirty="0">
                <a:latin typeface="Bookman Old Style" panose="02050604050505020204" pitchFamily="18" charset="0"/>
                <a:ea typeface="Calibri" panose="020F0502020204030204" pitchFamily="34" charset="0"/>
                <a:cs typeface="Times New Roman" panose="02020603050405020304" pitchFamily="18" charset="0"/>
              </a:rPr>
              <a:t>curricular and teaching approaches, including the use of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technology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Increasing </a:t>
            </a:r>
            <a:r>
              <a:rPr lang="en-US" sz="1400" dirty="0">
                <a:latin typeface="Bookman Old Style" panose="02050604050505020204" pitchFamily="18" charset="0"/>
                <a:ea typeface="Calibri" panose="020F0502020204030204" pitchFamily="34" charset="0"/>
                <a:cs typeface="Times New Roman" panose="02020603050405020304" pitchFamily="18" charset="0"/>
              </a:rPr>
              <a:t>demands from administrative, clerical and committee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duties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Campus </a:t>
            </a:r>
            <a:r>
              <a:rPr lang="en-US" sz="1400" dirty="0">
                <a:latin typeface="Bookman Old Style" panose="02050604050505020204" pitchFamily="18" charset="0"/>
                <a:ea typeface="Calibri" panose="020F0502020204030204" pitchFamily="34" charset="0"/>
                <a:cs typeface="Times New Roman" panose="02020603050405020304" pitchFamily="18" charset="0"/>
              </a:rPr>
              <a:t>politics and meeting the economic necessities of the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institution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Changes </a:t>
            </a:r>
            <a:r>
              <a:rPr lang="en-US" sz="1400" dirty="0">
                <a:latin typeface="Bookman Old Style" panose="02050604050505020204" pitchFamily="18" charset="0"/>
                <a:ea typeface="Calibri" panose="020F0502020204030204" pitchFamily="34" charset="0"/>
                <a:cs typeface="Times New Roman" panose="02020603050405020304" pitchFamily="18" charset="0"/>
              </a:rPr>
              <a:t>in administrative demands or administrative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leadership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Lack </a:t>
            </a:r>
            <a:r>
              <a:rPr lang="en-US" sz="1400" dirty="0">
                <a:latin typeface="Bookman Old Style" panose="02050604050505020204" pitchFamily="18" charset="0"/>
                <a:ea typeface="Calibri" panose="020F0502020204030204" pitchFamily="34" charset="0"/>
                <a:cs typeface="Times New Roman" panose="02020603050405020304" pitchFamily="18" charset="0"/>
              </a:rPr>
              <a:t>of financial and personnel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support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Time </a:t>
            </a:r>
            <a:r>
              <a:rPr lang="en-US" sz="1400" dirty="0">
                <a:latin typeface="Bookman Old Style" panose="02050604050505020204" pitchFamily="18" charset="0"/>
                <a:ea typeface="Calibri" panose="020F0502020204030204" pitchFamily="34" charset="0"/>
                <a:cs typeface="Times New Roman" panose="02020603050405020304" pitchFamily="18" charset="0"/>
              </a:rPr>
              <a:t>pressures and </a:t>
            </a: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deadlines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Continual </a:t>
            </a:r>
            <a:r>
              <a:rPr lang="en-US" sz="1400" dirty="0">
                <a:latin typeface="Bookman Old Style" panose="02050604050505020204" pitchFamily="18" charset="0"/>
                <a:ea typeface="Calibri" panose="020F0502020204030204" pitchFamily="34" charset="0"/>
                <a:cs typeface="Times New Roman" panose="02020603050405020304" pitchFamily="18" charset="0"/>
              </a:rPr>
              <a:t>overload of work; and,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Aft>
                <a:spcPts val="800"/>
              </a:spcAft>
              <a:buFont typeface="Wingdings" panose="05000000000000000000" pitchFamily="2" charset="2"/>
              <a:buChar char="Ø"/>
            </a:pPr>
            <a:r>
              <a:rPr lang="en-US" sz="1400" dirty="0" smtClean="0">
                <a:latin typeface="Bookman Old Style" panose="02050604050505020204" pitchFamily="18" charset="0"/>
                <a:ea typeface="Calibri" panose="020F0502020204030204" pitchFamily="34" charset="0"/>
                <a:cs typeface="Times New Roman" panose="02020603050405020304" pitchFamily="18" charset="0"/>
              </a:rPr>
              <a:t>Dealing </a:t>
            </a:r>
            <a:r>
              <a:rPr lang="en-US" sz="1400" dirty="0">
                <a:latin typeface="Bookman Old Style" panose="02050604050505020204" pitchFamily="18" charset="0"/>
                <a:ea typeface="Calibri" panose="020F0502020204030204" pitchFamily="34" charset="0"/>
                <a:cs typeface="Times New Roman" panose="02020603050405020304" pitchFamily="18" charset="0"/>
              </a:rPr>
              <a:t>with inequities and inequalities.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412" y="5334000"/>
            <a:ext cx="1371600" cy="1093573"/>
          </a:xfrm>
          <a:prstGeom prst="rect">
            <a:avLst/>
          </a:prstGeom>
        </p:spPr>
      </p:pic>
    </p:spTree>
    <p:extLst>
      <p:ext uri="{BB962C8B-B14F-4D97-AF65-F5344CB8AC3E}">
        <p14:creationId xmlns:p14="http://schemas.microsoft.com/office/powerpoint/2010/main" val="256669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2" y="1447800"/>
            <a:ext cx="7008574" cy="685800"/>
          </a:xfrm>
        </p:spPr>
        <p:txBody>
          <a:bodyPr>
            <a:noAutofit/>
          </a:bodyPr>
          <a:lstStyle/>
          <a:p>
            <a:pPr marL="0" marR="0" algn="ctr">
              <a:lnSpc>
                <a:spcPct val="107000"/>
              </a:lnSpc>
              <a:spcBef>
                <a:spcPts val="0"/>
              </a:spcBef>
              <a:spcAft>
                <a:spcPts val="800"/>
              </a:spcAft>
            </a:pPr>
            <a:r>
              <a:rPr lang="en-US" sz="4400" b="1" dirty="0" smtClean="0">
                <a:latin typeface="Bookman Old Style" panose="02050604050505020204" pitchFamily="18" charset="0"/>
                <a:ea typeface="Calibri" panose="020F0502020204030204" pitchFamily="34" charset="0"/>
                <a:cs typeface="Times New Roman" panose="02020603050405020304" pitchFamily="18" charset="0"/>
              </a:rPr>
              <a:t>Stress…and More Stress!</a:t>
            </a:r>
            <a:endParaRPr lang="en-US" sz="4400" b="1" dirty="0"/>
          </a:p>
        </p:txBody>
      </p:sp>
      <p:sp>
        <p:nvSpPr>
          <p:cNvPr id="4" name="Subtitle 3"/>
          <p:cNvSpPr>
            <a:spLocks noGrp="1"/>
          </p:cNvSpPr>
          <p:nvPr>
            <p:ph type="subTitle" idx="1"/>
          </p:nvPr>
        </p:nvSpPr>
        <p:spPr>
          <a:xfrm>
            <a:off x="4403970" y="2235137"/>
            <a:ext cx="7008574" cy="3886200"/>
          </a:xfrm>
        </p:spPr>
        <p:txBody>
          <a:bodyPr>
            <a:normAutofit fontScale="92500" lnSpcReduction="20000"/>
          </a:bodyPr>
          <a:lstStyle/>
          <a:p>
            <a:pPr marL="457200" indent="-457200">
              <a:lnSpc>
                <a:spcPct val="107000"/>
              </a:lnSpc>
              <a:spcAft>
                <a:spcPts val="800"/>
              </a:spcAft>
              <a:buFont typeface="Wingdings" panose="05000000000000000000" pitchFamily="2" charset="2"/>
              <a:buChar char="Ø"/>
            </a:pPr>
            <a:r>
              <a:rPr lang="en-US" dirty="0">
                <a:latin typeface="Bookman Old Style" panose="02050604050505020204" pitchFamily="18" charset="0"/>
                <a:ea typeface="Calibri" panose="020F0502020204030204" pitchFamily="34" charset="0"/>
                <a:cs typeface="Times New Roman" panose="02020603050405020304" pitchFamily="18" charset="0"/>
              </a:rPr>
              <a:t>On top of all of these teaching-related </a:t>
            </a:r>
            <a:r>
              <a:rPr lang="en-US" dirty="0" smtClean="0">
                <a:latin typeface="Bookman Old Style" panose="02050604050505020204" pitchFamily="18" charset="0"/>
                <a:ea typeface="Calibri" panose="020F0502020204030204" pitchFamily="34" charset="0"/>
                <a:cs typeface="Times New Roman" panose="02020603050405020304" pitchFamily="18" charset="0"/>
              </a:rPr>
              <a:t>stressors, </a:t>
            </a:r>
            <a:r>
              <a:rPr lang="en-US" dirty="0">
                <a:latin typeface="Bookman Old Style" panose="02050604050505020204" pitchFamily="18" charset="0"/>
                <a:ea typeface="Calibri" panose="020F0502020204030204" pitchFamily="34" charset="0"/>
                <a:cs typeface="Times New Roman" panose="02020603050405020304" pitchFamily="18" charset="0"/>
              </a:rPr>
              <a:t>faculty </a:t>
            </a:r>
            <a:r>
              <a:rPr lang="en-US" dirty="0" smtClean="0">
                <a:latin typeface="Bookman Old Style" panose="02050604050505020204" pitchFamily="18" charset="0"/>
                <a:ea typeface="Calibri" panose="020F0502020204030204" pitchFamily="34" charset="0"/>
                <a:cs typeface="Times New Roman" panose="02020603050405020304" pitchFamily="18" charset="0"/>
              </a:rPr>
              <a:t>and staff face </a:t>
            </a:r>
            <a:r>
              <a:rPr lang="en-US" dirty="0">
                <a:latin typeface="Bookman Old Style" panose="02050604050505020204" pitchFamily="18" charset="0"/>
                <a:ea typeface="Calibri" panose="020F0502020204030204" pitchFamily="34" charset="0"/>
                <a:cs typeface="Times New Roman" panose="02020603050405020304" pitchFamily="18" charset="0"/>
              </a:rPr>
              <a:t>increased pressures in their personal lives. </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dirty="0" smtClean="0">
                <a:latin typeface="Bookman Old Style" panose="02050604050505020204" pitchFamily="18" charset="0"/>
                <a:ea typeface="Calibri" panose="020F0502020204030204" pitchFamily="34" charset="0"/>
                <a:cs typeface="Times New Roman" panose="02020603050405020304" pitchFamily="18" charset="0"/>
              </a:rPr>
              <a:t>Whether </a:t>
            </a:r>
            <a:r>
              <a:rPr lang="en-US" dirty="0">
                <a:latin typeface="Bookman Old Style" panose="02050604050505020204" pitchFamily="18" charset="0"/>
                <a:ea typeface="Calibri" panose="020F0502020204030204" pitchFamily="34" charset="0"/>
                <a:cs typeface="Times New Roman" panose="02020603050405020304" pitchFamily="18" charset="0"/>
              </a:rPr>
              <a:t>this be financial, child-related, caring for aging parents, or a host of other issues, work can spill over into one's personal life; and the personal can negatively affect teaching and other academic work.</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5" name="Group 4"/>
          <p:cNvGrpSpPr/>
          <p:nvPr/>
        </p:nvGrpSpPr>
        <p:grpSpPr>
          <a:xfrm>
            <a:off x="3275012" y="136874"/>
            <a:ext cx="2462530" cy="840105"/>
            <a:chOff x="0" y="0"/>
            <a:chExt cx="2462983" cy="840105"/>
          </a:xfrm>
        </p:grpSpPr>
        <p:sp>
          <p:nvSpPr>
            <p:cNvPr id="6" name="Text Box 1"/>
            <p:cNvSpPr txBox="1"/>
            <p:nvPr/>
          </p:nvSpPr>
          <p:spPr>
            <a:xfrm>
              <a:off x="28575" y="342900"/>
              <a:ext cx="2434408" cy="32326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600" b="1" kern="1200" dirty="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outerShdw blurRad="38100" dist="38100" dir="2700000" algn="tl">
                      <a:srgbClr val="000000">
                        <a:alpha val="43000"/>
                      </a:srgbClr>
                    </a:outerShdw>
                  </a:effectLst>
                  <a:latin typeface="Bookman Old Style" panose="02050604050505020204" pitchFamily="18" charset="0"/>
                  <a:ea typeface="Calibri" panose="020F0502020204030204" pitchFamily="34" charset="0"/>
                </a:rPr>
                <a:t>Counseling</a:t>
              </a:r>
              <a:endParaRPr lang="en-US" sz="1200" dirty="0">
                <a:effectLst/>
                <a:latin typeface="Times New Roman" panose="02020603050405020304" pitchFamily="18" charset="0"/>
                <a:ea typeface="Times New Roman" panose="02020603050405020304" pitchFamily="18" charset="0"/>
              </a:endParaRPr>
            </a:p>
          </p:txBody>
        </p:sp>
        <p:pic>
          <p:nvPicPr>
            <p:cNvPr id="7" name="Picture 6" descr="Graphic of the Crafton Hills mascot: a roadrun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0050"/>
              <a:ext cx="675640" cy="440055"/>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0" y="0"/>
              <a:ext cx="1362710" cy="368935"/>
            </a:xfrm>
            <a:prstGeom prst="rect">
              <a:avLst/>
            </a:prstGeom>
          </p:spPr>
        </p:pic>
      </p:gr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latin typeface="Bookman Old Style" panose="02050604050505020204" pitchFamily="18" charset="0"/>
              </a:rPr>
              <a:t>Stress Coping </a:t>
            </a:r>
            <a:r>
              <a:rPr lang="en-US" dirty="0" smtClean="0">
                <a:solidFill>
                  <a:schemeClr val="accent1">
                    <a:lumMod val="75000"/>
                  </a:schemeClr>
                </a:solidFill>
                <a:latin typeface="Bookman Old Style" panose="02050604050505020204" pitchFamily="18" charset="0"/>
              </a:rPr>
              <a:t>styles—what’s up with that?</a:t>
            </a:r>
            <a:endParaRPr lang="en-US" dirty="0">
              <a:solidFill>
                <a:schemeClr val="accent1">
                  <a:lumMod val="75000"/>
                </a:schemeClr>
              </a:solidFill>
              <a:latin typeface="Bookman Old Style" panose="02050604050505020204" pitchFamily="18" charset="0"/>
            </a:endParaRPr>
          </a:p>
        </p:txBody>
      </p:sp>
      <p:sp>
        <p:nvSpPr>
          <p:cNvPr id="3" name="Content Placeholder 2"/>
          <p:cNvSpPr>
            <a:spLocks noGrp="1"/>
          </p:cNvSpPr>
          <p:nvPr>
            <p:ph sz="quarter" idx="1"/>
          </p:nvPr>
        </p:nvSpPr>
        <p:spPr/>
        <p:txBody>
          <a:bodyPr>
            <a:normAutofit fontScale="85000" lnSpcReduction="20000"/>
          </a:bodyPr>
          <a:lstStyle/>
          <a:p>
            <a:r>
              <a:rPr lang="en-US" sz="2800" dirty="0" smtClean="0">
                <a:latin typeface="Bookman Old Style" panose="02050604050505020204" pitchFamily="18" charset="0"/>
              </a:rPr>
              <a:t>Some people look like…</a:t>
            </a:r>
          </a:p>
          <a:p>
            <a:endParaRPr lang="en-US" dirty="0"/>
          </a:p>
        </p:txBody>
      </p:sp>
      <p:sp>
        <p:nvSpPr>
          <p:cNvPr id="4" name="Content Placeholder 3"/>
          <p:cNvSpPr>
            <a:spLocks noGrp="1"/>
          </p:cNvSpPr>
          <p:nvPr>
            <p:ph sz="quarter" idx="2"/>
          </p:nvPr>
        </p:nvSpPr>
        <p:spPr>
          <a:xfrm>
            <a:off x="5332412" y="1701800"/>
            <a:ext cx="5942251" cy="4470400"/>
          </a:xfrm>
        </p:spPr>
        <p:txBody>
          <a:bodyPr>
            <a:normAutofit fontScale="85000" lnSpcReduction="20000"/>
          </a:bodyPr>
          <a:lstStyle/>
          <a:p>
            <a:r>
              <a:rPr lang="en-US" sz="2800" dirty="0" smtClean="0">
                <a:latin typeface="Bookman Old Style" panose="02050604050505020204" pitchFamily="18" charset="0"/>
              </a:rPr>
              <a:t>Other people are…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900" b="1" i="1" u="sng" dirty="0">
                <a:solidFill>
                  <a:schemeClr val="accent1"/>
                </a:solidFill>
                <a:latin typeface="Bookman Old Style" panose="02050604050505020204" pitchFamily="18" charset="0"/>
              </a:rPr>
              <a:t>Why</a:t>
            </a:r>
            <a:r>
              <a:rPr lang="en-US" sz="3900" b="1" dirty="0">
                <a:solidFill>
                  <a:schemeClr val="accent1"/>
                </a:solidFill>
                <a:latin typeface="Bookman Old Style" panose="02050604050505020204" pitchFamily="18" charset="0"/>
              </a:rPr>
              <a:t> the difference???</a:t>
            </a:r>
          </a:p>
        </p:txBody>
      </p:sp>
      <p:pic>
        <p:nvPicPr>
          <p:cNvPr id="5" name="Picture 4"/>
          <p:cNvPicPr>
            <a:picLocks noChangeAspect="1"/>
          </p:cNvPicPr>
          <p:nvPr/>
        </p:nvPicPr>
        <p:blipFill>
          <a:blip r:embed="rId3"/>
          <a:stretch>
            <a:fillRect/>
          </a:stretch>
        </p:blipFill>
        <p:spPr>
          <a:xfrm>
            <a:off x="1751012" y="2278464"/>
            <a:ext cx="3153103" cy="2286000"/>
          </a:xfrm>
          <a:prstGeom prst="rect">
            <a:avLst/>
          </a:prstGeom>
          <a:effectLst>
            <a:softEdge rad="31750"/>
          </a:effectLst>
        </p:spPr>
      </p:pic>
      <p:pic>
        <p:nvPicPr>
          <p:cNvPr id="6" name="Picture 5"/>
          <p:cNvPicPr>
            <a:picLocks noChangeAspect="1"/>
          </p:cNvPicPr>
          <p:nvPr/>
        </p:nvPicPr>
        <p:blipFill>
          <a:blip r:embed="rId4"/>
          <a:stretch>
            <a:fillRect/>
          </a:stretch>
        </p:blipFill>
        <p:spPr>
          <a:xfrm>
            <a:off x="6600340" y="2286000"/>
            <a:ext cx="3406393" cy="2270928"/>
          </a:xfrm>
          <a:prstGeom prst="rect">
            <a:avLst/>
          </a:prstGeom>
          <a:effectLst>
            <a:softEdge rad="31750"/>
          </a:effec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531812" y="6019800"/>
            <a:ext cx="1600200" cy="452755"/>
          </a:xfrm>
          <a:prstGeom prst="rect">
            <a:avLst/>
          </a:prstGeom>
        </p:spPr>
      </p:pic>
    </p:spTree>
    <p:extLst>
      <p:ext uri="{BB962C8B-B14F-4D97-AF65-F5344CB8AC3E}">
        <p14:creationId xmlns:p14="http://schemas.microsoft.com/office/powerpoint/2010/main" val="30147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152399"/>
            <a:ext cx="7467600" cy="1143000"/>
          </a:xfrm>
        </p:spPr>
        <p:txBody>
          <a:bodyPr>
            <a:noAutofit/>
          </a:bodyPr>
          <a:lstStyle/>
          <a:p>
            <a:pPr algn="ctr"/>
            <a:r>
              <a:rPr lang="en-US" sz="3600" b="1" dirty="0">
                <a:solidFill>
                  <a:schemeClr val="accent1"/>
                </a:solidFill>
                <a:latin typeface="Californian FB" panose="0207040306080B030204" pitchFamily="18" charset="0"/>
                <a:ea typeface="Batang" panose="02030600000101010101" pitchFamily="18" charset="-127"/>
              </a:rPr>
              <a:t>What </a:t>
            </a:r>
            <a:r>
              <a:rPr lang="en-US" sz="3600" b="1" dirty="0" smtClean="0">
                <a:solidFill>
                  <a:schemeClr val="accent1"/>
                </a:solidFill>
                <a:latin typeface="Californian FB" panose="0207040306080B030204" pitchFamily="18" charset="0"/>
                <a:ea typeface="Batang" panose="02030600000101010101" pitchFamily="18" charset="-127"/>
              </a:rPr>
              <a:t>Do </a:t>
            </a:r>
            <a:r>
              <a:rPr lang="en-US" sz="3600" b="1" u="sng" dirty="0" smtClean="0">
                <a:solidFill>
                  <a:schemeClr val="accent1"/>
                </a:solidFill>
                <a:latin typeface="Californian FB" panose="0207040306080B030204" pitchFamily="18" charset="0"/>
                <a:ea typeface="Batang" panose="02030600000101010101" pitchFamily="18" charset="-127"/>
              </a:rPr>
              <a:t>Your</a:t>
            </a:r>
            <a:r>
              <a:rPr lang="en-US" sz="3600" b="1" dirty="0" smtClean="0">
                <a:solidFill>
                  <a:schemeClr val="accent1"/>
                </a:solidFill>
                <a:latin typeface="Californian FB" panose="0207040306080B030204" pitchFamily="18" charset="0"/>
                <a:ea typeface="Batang" panose="02030600000101010101" pitchFamily="18" charset="-127"/>
              </a:rPr>
              <a:t> “Sunglasses</a:t>
            </a:r>
            <a:r>
              <a:rPr lang="en-US" sz="3600" b="1" dirty="0">
                <a:solidFill>
                  <a:schemeClr val="accent1"/>
                </a:solidFill>
                <a:latin typeface="Californian FB" panose="0207040306080B030204" pitchFamily="18" charset="0"/>
                <a:ea typeface="Batang" panose="02030600000101010101" pitchFamily="18" charset="-127"/>
              </a:rPr>
              <a:t>” </a:t>
            </a:r>
            <a:r>
              <a:rPr lang="en-US" sz="3600" b="1" dirty="0" smtClean="0">
                <a:solidFill>
                  <a:schemeClr val="accent1"/>
                </a:solidFill>
                <a:latin typeface="Californian FB" panose="0207040306080B030204" pitchFamily="18" charset="0"/>
                <a:ea typeface="Batang" panose="02030600000101010101" pitchFamily="18" charset="-127"/>
              </a:rPr>
              <a:t>Look Like</a:t>
            </a:r>
            <a:r>
              <a:rPr lang="en-US" sz="3600" b="1" dirty="0">
                <a:solidFill>
                  <a:schemeClr val="accent1"/>
                </a:solidFill>
                <a:latin typeface="Californian FB" panose="0207040306080B030204" pitchFamily="18" charset="0"/>
                <a:ea typeface="Batang" panose="02030600000101010101" pitchFamily="18" charset="-127"/>
              </a:rPr>
              <a:t>?</a:t>
            </a:r>
          </a:p>
        </p:txBody>
      </p:sp>
      <p:sp>
        <p:nvSpPr>
          <p:cNvPr id="3" name="Content Placeholder 2"/>
          <p:cNvSpPr>
            <a:spLocks noGrp="1"/>
          </p:cNvSpPr>
          <p:nvPr>
            <p:ph sz="quarter" idx="1"/>
          </p:nvPr>
        </p:nvSpPr>
        <p:spPr>
          <a:xfrm>
            <a:off x="1598612" y="1295400"/>
            <a:ext cx="4419600" cy="5257800"/>
          </a:xfrm>
        </p:spPr>
        <p:txBody>
          <a:bodyPr>
            <a:normAutofit lnSpcReduction="10000"/>
          </a:bodyPr>
          <a:lstStyle/>
          <a:p>
            <a:pPr marL="0" indent="0">
              <a:buNone/>
            </a:pPr>
            <a:r>
              <a:rPr lang="en-US" sz="3000" b="1" dirty="0">
                <a:solidFill>
                  <a:srgbClr val="0070C0"/>
                </a:solidFill>
                <a:latin typeface="Californian FB" panose="0207040306080B030204" pitchFamily="18" charset="0"/>
                <a:ea typeface="Batang" panose="02030600000101010101" pitchFamily="18" charset="-127"/>
              </a:rPr>
              <a:t>Sunglasses Analogy</a:t>
            </a:r>
          </a:p>
          <a:p>
            <a:pPr lvl="1">
              <a:buFont typeface="Wingdings" panose="05000000000000000000" pitchFamily="2" charset="2"/>
              <a:buChar char="Ø"/>
            </a:pPr>
            <a:r>
              <a:rPr lang="en-US" dirty="0">
                <a:latin typeface="Californian FB" panose="0207040306080B030204" pitchFamily="18" charset="0"/>
                <a:ea typeface="Batang" panose="02030600000101010101" pitchFamily="18" charset="-127"/>
              </a:rPr>
              <a:t>Stand outside on a sunny day, without sunglasses, and take a good look around.  Notice how everything looks—take it all in.</a:t>
            </a:r>
          </a:p>
          <a:p>
            <a:pPr lvl="1">
              <a:buFont typeface="Wingdings" panose="05000000000000000000" pitchFamily="2" charset="2"/>
              <a:buChar char="Ø"/>
            </a:pPr>
            <a:r>
              <a:rPr lang="en-US" dirty="0">
                <a:latin typeface="Californian FB" panose="0207040306080B030204" pitchFamily="18" charset="0"/>
                <a:ea typeface="Batang" panose="02030600000101010101" pitchFamily="18" charset="-127"/>
              </a:rPr>
              <a:t>Now, put on a pair of nice </a:t>
            </a:r>
            <a:r>
              <a:rPr lang="en-US" b="1" i="1" dirty="0">
                <a:latin typeface="Californian FB" panose="0207040306080B030204" pitchFamily="18" charset="0"/>
                <a:ea typeface="Batang" panose="02030600000101010101" pitchFamily="18" charset="-127"/>
              </a:rPr>
              <a:t>dark</a:t>
            </a:r>
            <a:r>
              <a:rPr lang="en-US" dirty="0">
                <a:latin typeface="Californian FB" panose="0207040306080B030204" pitchFamily="18" charset="0"/>
                <a:ea typeface="Batang" panose="02030600000101010101" pitchFamily="18" charset="-127"/>
              </a:rPr>
              <a:t> shades and take the same look around.  Don’t things look different?</a:t>
            </a:r>
          </a:p>
          <a:p>
            <a:pPr lvl="1">
              <a:buFont typeface="Wingdings" panose="05000000000000000000" pitchFamily="2" charset="2"/>
              <a:buChar char="Ø"/>
            </a:pPr>
            <a:r>
              <a:rPr lang="en-US" dirty="0">
                <a:latin typeface="Californian FB" panose="0207040306080B030204" pitchFamily="18" charset="0"/>
                <a:ea typeface="Batang" panose="02030600000101010101" pitchFamily="18" charset="-127"/>
              </a:rPr>
              <a:t>Your surroundings didn’t change a bit, did they?  So...what made the difference?</a:t>
            </a:r>
          </a:p>
          <a:p>
            <a:pPr marL="457200" lvl="1" indent="0" algn="ctr">
              <a:buNone/>
            </a:pPr>
            <a:endParaRPr lang="en-US" sz="1600" dirty="0">
              <a:latin typeface="Californian FB" panose="0207040306080B030204" pitchFamily="18" charset="0"/>
              <a:ea typeface="Batang" panose="02030600000101010101" pitchFamily="18" charset="-127"/>
            </a:endParaRPr>
          </a:p>
          <a:p>
            <a:pPr marL="457200" lvl="1" indent="0" algn="ctr">
              <a:buNone/>
            </a:pPr>
            <a:r>
              <a:rPr lang="en-US" sz="2800" b="1" i="1" dirty="0">
                <a:solidFill>
                  <a:schemeClr val="accent1"/>
                </a:solidFill>
                <a:effectLst>
                  <a:outerShdw blurRad="38100" dist="38100" dir="2700000" algn="tl">
                    <a:srgbClr val="000000">
                      <a:alpha val="43137"/>
                    </a:srgbClr>
                  </a:outerShdw>
                </a:effectLst>
                <a:latin typeface="Californian FB" panose="0207040306080B030204" pitchFamily="18" charset="0"/>
                <a:ea typeface="Batang" panose="02030600000101010101" pitchFamily="18" charset="-127"/>
              </a:rPr>
              <a:t>It was the way you looked at them!</a:t>
            </a:r>
          </a:p>
        </p:txBody>
      </p:sp>
      <p:sp>
        <p:nvSpPr>
          <p:cNvPr id="4" name="Content Placeholder 3"/>
          <p:cNvSpPr>
            <a:spLocks noGrp="1"/>
          </p:cNvSpPr>
          <p:nvPr>
            <p:ph sz="quarter" idx="2"/>
          </p:nvPr>
        </p:nvSpPr>
        <p:spPr>
          <a:xfrm>
            <a:off x="6297558" y="1295399"/>
            <a:ext cx="5207053" cy="4876801"/>
          </a:xfrm>
        </p:spPr>
        <p:txBody>
          <a:bodyPr>
            <a:normAutofit lnSpcReduction="10000"/>
          </a:bodyPr>
          <a:lstStyle/>
          <a:p>
            <a:pPr marL="0" indent="0" algn="ctr">
              <a:buNone/>
            </a:pPr>
            <a:r>
              <a:rPr lang="en-US" sz="2800" b="1" u="sng" dirty="0">
                <a:solidFill>
                  <a:srgbClr val="0070C0"/>
                </a:solidFill>
                <a:latin typeface="Californian FB" panose="0207040306080B030204" pitchFamily="18" charset="0"/>
                <a:ea typeface="Batang" panose="02030600000101010101" pitchFamily="18" charset="-127"/>
              </a:rPr>
              <a:t>Expectations</a:t>
            </a:r>
            <a:r>
              <a:rPr lang="en-US" sz="2800" b="1" dirty="0">
                <a:solidFill>
                  <a:srgbClr val="0070C0"/>
                </a:solidFill>
                <a:latin typeface="Californian FB" panose="0207040306080B030204" pitchFamily="18" charset="0"/>
                <a:ea typeface="Batang" panose="02030600000101010101" pitchFamily="18" charset="-127"/>
              </a:rPr>
              <a:t>, </a:t>
            </a:r>
            <a:r>
              <a:rPr lang="en-US" sz="2800" b="1" u="sng" dirty="0">
                <a:solidFill>
                  <a:srgbClr val="0070C0"/>
                </a:solidFill>
                <a:latin typeface="Californian FB" panose="0207040306080B030204" pitchFamily="18" charset="0"/>
                <a:ea typeface="Batang" panose="02030600000101010101" pitchFamily="18" charset="-127"/>
              </a:rPr>
              <a:t>beliefs</a:t>
            </a:r>
            <a:r>
              <a:rPr lang="en-US" sz="2800" b="1" dirty="0">
                <a:solidFill>
                  <a:srgbClr val="0070C0"/>
                </a:solidFill>
                <a:latin typeface="Californian FB" panose="0207040306080B030204" pitchFamily="18" charset="0"/>
                <a:ea typeface="Batang" panose="02030600000101010101" pitchFamily="18" charset="-127"/>
              </a:rPr>
              <a:t> and </a:t>
            </a:r>
            <a:r>
              <a:rPr lang="en-US" sz="2800" b="1" u="sng" dirty="0">
                <a:solidFill>
                  <a:srgbClr val="0070C0"/>
                </a:solidFill>
                <a:latin typeface="Californian FB" panose="0207040306080B030204" pitchFamily="18" charset="0"/>
                <a:ea typeface="Batang" panose="02030600000101010101" pitchFamily="18" charset="-127"/>
              </a:rPr>
              <a:t>assumptions</a:t>
            </a:r>
            <a:r>
              <a:rPr lang="en-US" sz="2800" b="1" dirty="0">
                <a:latin typeface="Californian FB" panose="0207040306080B030204" pitchFamily="18" charset="0"/>
                <a:ea typeface="Batang" panose="02030600000101010101" pitchFamily="18" charset="-127"/>
              </a:rPr>
              <a:t> </a:t>
            </a:r>
            <a:r>
              <a:rPr lang="en-US" sz="2800" dirty="0">
                <a:latin typeface="Californian FB" panose="0207040306080B030204" pitchFamily="18" charset="0"/>
                <a:ea typeface="Batang" panose="02030600000101010101" pitchFamily="18" charset="-127"/>
              </a:rPr>
              <a:t>act as your “life sunglasses.”</a:t>
            </a:r>
          </a:p>
          <a:p>
            <a:pPr marL="114300" indent="0" algn="ctr">
              <a:buNone/>
            </a:pPr>
            <a:r>
              <a:rPr lang="en-US" sz="2800" b="1" dirty="0" smtClean="0">
                <a:solidFill>
                  <a:srgbClr val="7030A0"/>
                </a:solidFill>
                <a:latin typeface="Californian FB" panose="0207040306080B030204" pitchFamily="18" charset="0"/>
                <a:ea typeface="Batang" panose="02030600000101010101" pitchFamily="18" charset="-127"/>
              </a:rPr>
              <a:t>They </a:t>
            </a:r>
            <a:r>
              <a:rPr lang="en-US" sz="2800" b="1" i="1" dirty="0" smtClean="0">
                <a:solidFill>
                  <a:srgbClr val="7030A0"/>
                </a:solidFill>
                <a:latin typeface="Californian FB" panose="0207040306080B030204" pitchFamily="18" charset="0"/>
                <a:ea typeface="Batang" panose="02030600000101010101" pitchFamily="18" charset="-127"/>
              </a:rPr>
              <a:t>alter </a:t>
            </a:r>
            <a:r>
              <a:rPr lang="en-US" sz="2800" b="1" dirty="0" smtClean="0">
                <a:solidFill>
                  <a:srgbClr val="7030A0"/>
                </a:solidFill>
                <a:latin typeface="Californian FB" panose="0207040306080B030204" pitchFamily="18" charset="0"/>
                <a:ea typeface="Batang" panose="02030600000101010101" pitchFamily="18" charset="-127"/>
              </a:rPr>
              <a:t> the way you look at life’s realities!</a:t>
            </a:r>
          </a:p>
          <a:p>
            <a:pPr marL="114300" indent="0" algn="ctr">
              <a:buNone/>
            </a:pPr>
            <a:r>
              <a:rPr lang="en-US" sz="2800" b="1" dirty="0" smtClean="0">
                <a:latin typeface="Californian FB" panose="0207040306080B030204" pitchFamily="18" charset="0"/>
                <a:ea typeface="Batang" panose="02030600000101010101" pitchFamily="18" charset="-127"/>
              </a:rPr>
              <a:t>(including Stress and what causes it)</a:t>
            </a:r>
            <a:endParaRPr lang="en-US" sz="2800" b="1" dirty="0">
              <a:latin typeface="Californian FB" panose="0207040306080B030204" pitchFamily="18" charset="0"/>
              <a:ea typeface="Batang" panose="02030600000101010101" pitchFamily="18" charset="-127"/>
            </a:endParaRPr>
          </a:p>
        </p:txBody>
      </p:sp>
      <p:sp>
        <p:nvSpPr>
          <p:cNvPr id="6" name="AutoShape 2" descr="C:\Users\esternar\Desktop\PP Cat animation.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C:\Users\esternar\Desktop\PP Cat animation.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Users\esternar\Desktop\PP Cat animation.webp"/>
          <p:cNvSpPr>
            <a:spLocks noChangeAspect="1" noChangeArrowheads="1"/>
          </p:cNvSpPr>
          <p:nvPr/>
        </p:nvSpPr>
        <p:spPr bwMode="auto">
          <a:xfrm>
            <a:off x="460375" y="160337"/>
            <a:ext cx="982660" cy="982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C:\Users\esternar\Desktop\PP Cat animation.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348" y="4572000"/>
            <a:ext cx="3810000" cy="2143125"/>
          </a:xfrm>
          <a:prstGeom prst="rect">
            <a:avLst/>
          </a:prstGeom>
          <a:effectLst>
            <a:softEdge rad="31750"/>
          </a:effectLst>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31812" y="6019800"/>
            <a:ext cx="1600200" cy="452755"/>
          </a:xfrm>
          <a:prstGeom prst="rect">
            <a:avLst/>
          </a:prstGeom>
        </p:spPr>
      </p:pic>
    </p:spTree>
    <p:extLst>
      <p:ext uri="{BB962C8B-B14F-4D97-AF65-F5344CB8AC3E}">
        <p14:creationId xmlns:p14="http://schemas.microsoft.com/office/powerpoint/2010/main" val="7798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50" y="4876800"/>
            <a:ext cx="7543800" cy="3022600"/>
          </a:xfrm>
        </p:spPr>
        <p:txBody>
          <a:bodyPr>
            <a:normAutofit/>
          </a:bodyPr>
          <a:lstStyle/>
          <a:p>
            <a:pPr marL="285750" marR="0" indent="-285750">
              <a:lnSpc>
                <a:spcPct val="107000"/>
              </a:lnSpc>
              <a:spcBef>
                <a:spcPts val="0"/>
              </a:spcBef>
              <a:spcAft>
                <a:spcPts val="800"/>
              </a:spcAft>
              <a:buFont typeface="Wingdings" panose="05000000000000000000" pitchFamily="2" charset="2"/>
              <a:buChar char="Ø"/>
            </a:pPr>
            <a:r>
              <a:rPr lang="en-US" sz="1800" b="1" dirty="0">
                <a:latin typeface="Bookman Old Style" panose="02050604050505020204" pitchFamily="18" charset="0"/>
                <a:ea typeface="Calibri" panose="020F0502020204030204" pitchFamily="34" charset="0"/>
                <a:cs typeface="Times New Roman" panose="02020603050405020304" pitchFamily="18" charset="0"/>
              </a:rPr>
              <a:t>Reward Yourself</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Know </a:t>
            </a:r>
            <a:r>
              <a:rPr lang="en-US" sz="2000" dirty="0">
                <a:latin typeface="Bookman Old Style" panose="02050604050505020204" pitchFamily="18" charset="0"/>
                <a:ea typeface="Calibri" panose="020F0502020204030204" pitchFamily="34" charset="0"/>
                <a:cs typeface="Times New Roman" panose="02020603050405020304" pitchFamily="18" charset="0"/>
              </a:rPr>
              <a:t>what you find rewarding about teaching and try to do a bit of this each day. Recognize when your teaching is going </a:t>
            </a: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well, </a:t>
            </a:r>
            <a:r>
              <a:rPr lang="en-US" sz="2000" dirty="0">
                <a:latin typeface="Bookman Old Style" panose="02050604050505020204" pitchFamily="18" charset="0"/>
                <a:ea typeface="Calibri" panose="020F0502020204030204" pitchFamily="34" charset="0"/>
                <a:cs typeface="Times New Roman" panose="02020603050405020304" pitchFamily="18" charset="0"/>
              </a:rPr>
              <a:t>and feel good about this.</a:t>
            </a: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7" name="Text Placeholder 6"/>
          <p:cNvSpPr>
            <a:spLocks noGrp="1"/>
          </p:cNvSpPr>
          <p:nvPr>
            <p:ph type="body" idx="1"/>
          </p:nvPr>
        </p:nvSpPr>
        <p:spPr>
          <a:xfrm>
            <a:off x="578350" y="228600"/>
            <a:ext cx="8030662" cy="4419600"/>
          </a:xfrm>
        </p:spPr>
        <p:txBody>
          <a:bodyPr>
            <a:normAutofit fontScale="47500" lnSpcReduction="20000"/>
          </a:bodyPr>
          <a:lstStyle/>
          <a:p>
            <a:pPr marL="457200" indent="-457200">
              <a:lnSpc>
                <a:spcPct val="107000"/>
              </a:lnSpc>
              <a:spcAft>
                <a:spcPts val="800"/>
              </a:spcAft>
              <a:buFont typeface="Wingdings" panose="05000000000000000000" pitchFamily="2" charset="2"/>
              <a:buChar char="Ø"/>
            </a:pPr>
            <a:r>
              <a:rPr lang="en-US" sz="3600" b="1" dirty="0">
                <a:latin typeface="Bookman Old Style" panose="02050604050505020204" pitchFamily="18" charset="0"/>
                <a:ea typeface="Calibri" panose="020F0502020204030204" pitchFamily="34" charset="0"/>
                <a:cs typeface="Times New Roman" panose="02020603050405020304" pitchFamily="18" charset="0"/>
              </a:rPr>
              <a:t>Find Balance</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3300" dirty="0" smtClean="0">
                <a:latin typeface="Bookman Old Style" panose="02050604050505020204" pitchFamily="18" charset="0"/>
                <a:ea typeface="Calibri" panose="020F0502020204030204" pitchFamily="34" charset="0"/>
                <a:cs typeface="Times New Roman" panose="02020603050405020304" pitchFamily="18" charset="0"/>
              </a:rPr>
              <a:t>	</a:t>
            </a:r>
            <a:r>
              <a:rPr lang="en-US" sz="38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3800" dirty="0">
                <a:latin typeface="Bookman Old Style" panose="02050604050505020204" pitchFamily="18" charset="0"/>
                <a:ea typeface="Calibri" panose="020F0502020204030204" pitchFamily="34" charset="0"/>
                <a:cs typeface="Times New Roman" panose="02020603050405020304" pitchFamily="18" charset="0"/>
              </a:rPr>
              <a:t>Take time for self, be responsible for the decisions you make (those big papers to grade, essay exams, etc</a:t>
            </a:r>
            <a:r>
              <a:rPr lang="en-US" sz="3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US" sz="3800" dirty="0">
                <a:latin typeface="Bookman Old Style" panose="02050604050505020204" pitchFamily="18" charset="0"/>
                <a:ea typeface="Calibri" panose="020F0502020204030204" pitchFamily="34" charset="0"/>
                <a:cs typeface="Times New Roman" panose="02020603050405020304" pitchFamily="18" charset="0"/>
              </a:rPr>
              <a:t>block out time for yourself each week, walk around campus and spend time with colleagues. </a:t>
            </a:r>
            <a:endParaRPr lang="en-US" sz="38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20000"/>
              </a:lnSpc>
              <a:spcAft>
                <a:spcPts val="800"/>
              </a:spcAft>
            </a:pPr>
            <a:r>
              <a:rPr lang="en-US" sz="3800" dirty="0">
                <a:latin typeface="Bookman Old Style" panose="02050604050505020204" pitchFamily="18" charset="0"/>
                <a:ea typeface="Calibri" panose="020F0502020204030204" pitchFamily="34" charset="0"/>
                <a:cs typeface="Times New Roman" panose="02020603050405020304" pitchFamily="18" charset="0"/>
              </a:rPr>
              <a:t>	</a:t>
            </a:r>
            <a:r>
              <a:rPr lang="en-US" sz="3800" dirty="0" smtClean="0">
                <a:latin typeface="Bookman Old Style" panose="02050604050505020204" pitchFamily="18" charset="0"/>
                <a:ea typeface="Calibri" panose="020F0502020204030204" pitchFamily="34" charset="0"/>
                <a:cs typeface="Times New Roman" panose="02020603050405020304" pitchFamily="18" charset="0"/>
              </a:rPr>
              <a:t>If </a:t>
            </a:r>
            <a:r>
              <a:rPr lang="en-US" sz="3800" dirty="0">
                <a:latin typeface="Bookman Old Style" panose="02050604050505020204" pitchFamily="18" charset="0"/>
                <a:ea typeface="Calibri" panose="020F0502020204030204" pitchFamily="34" charset="0"/>
                <a:cs typeface="Times New Roman" panose="02020603050405020304" pitchFamily="18" charset="0"/>
              </a:rPr>
              <a:t>you view teaching as a lifelong task, you are not upset if you are a bit slow, or a bit tired. The goal is to reach students and have something to give each day." (Baron Perlman, University of Wisconsin at Oshkosh)  </a:t>
            </a:r>
            <a:endParaRPr lang="en-US" sz="38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20000"/>
              </a:lnSpc>
              <a:spcAft>
                <a:spcPts val="800"/>
              </a:spcAft>
            </a:pPr>
            <a:r>
              <a:rPr lang="en-US" sz="3300" b="1" i="1" dirty="0">
                <a:latin typeface="Bookman Old Style" panose="02050604050505020204" pitchFamily="18" charset="0"/>
                <a:ea typeface="Calibri" panose="020F0502020204030204" pitchFamily="34" charset="0"/>
                <a:cs typeface="Times New Roman" panose="02020603050405020304" pitchFamily="18" charset="0"/>
              </a:rPr>
              <a:t>	</a:t>
            </a:r>
            <a:r>
              <a:rPr lang="en-US" sz="3300" b="1" i="1" dirty="0" smtClean="0">
                <a:latin typeface="Bookman Old Style" panose="02050604050505020204" pitchFamily="18" charset="0"/>
                <a:ea typeface="Calibri" panose="020F0502020204030204" pitchFamily="34" charset="0"/>
                <a:cs typeface="Times New Roman" panose="02020603050405020304" pitchFamily="18" charset="0"/>
              </a:rPr>
              <a:t>This </a:t>
            </a:r>
            <a:r>
              <a:rPr lang="en-US" sz="3300" b="1" i="1" dirty="0">
                <a:latin typeface="Bookman Old Style" panose="02050604050505020204" pitchFamily="18" charset="0"/>
                <a:ea typeface="Calibri" panose="020F0502020204030204" pitchFamily="34" charset="0"/>
                <a:cs typeface="Times New Roman" panose="02020603050405020304" pitchFamily="18" charset="0"/>
              </a:rPr>
              <a:t>colleague also recommended that if at all possible, leave your teaching on campus and take time to relax at home</a:t>
            </a:r>
            <a:r>
              <a:rPr lang="en-US" sz="3300" dirty="0" smtClean="0">
                <a:latin typeface="Bookman Old Style" panose="02050604050505020204" pitchFamily="18" charset="0"/>
                <a:ea typeface="Calibri" panose="020F0502020204030204" pitchFamily="34" charset="0"/>
                <a:cs typeface="Times New Roman" panose="02020603050405020304" pitchFamily="18" charset="0"/>
              </a:rPr>
              <a:t>.</a:t>
            </a:r>
          </a:p>
          <a:p>
            <a:pPr>
              <a:lnSpc>
                <a:spcPct val="120000"/>
              </a:lnSpc>
              <a:spcAft>
                <a:spcPts val="800"/>
              </a:spcAft>
            </a:pPr>
            <a:endParaRPr lang="en-US" sz="3300" dirty="0">
              <a:latin typeface="Calibri" panose="020F0502020204030204" pitchFamily="34" charset="0"/>
              <a:ea typeface="Calibri" panose="020F0502020204030204" pitchFamily="34" charset="0"/>
              <a:cs typeface="Times New Roman" panose="02020603050405020304" pitchFamily="18" charset="0"/>
            </a:endParaRPr>
          </a:p>
          <a:p>
            <a:r>
              <a:rPr lang="en-US" sz="3800" b="1" dirty="0" smtClean="0">
                <a:latin typeface="Bookman Old Style" panose="02050604050505020204" pitchFamily="18" charset="0"/>
              </a:rPr>
              <a:t>“Education </a:t>
            </a:r>
            <a:r>
              <a:rPr lang="en-US" sz="3800" b="1" dirty="0">
                <a:latin typeface="Bookman Old Style" panose="02050604050505020204" pitchFamily="18" charset="0"/>
              </a:rPr>
              <a:t>is not the filling of a pail, but the lighting of a fire</a:t>
            </a:r>
            <a:r>
              <a:rPr lang="en-US" sz="3800" b="1" dirty="0" smtClean="0">
                <a:latin typeface="Bookman Old Style" panose="02050604050505020204" pitchFamily="18" charset="0"/>
              </a:rPr>
              <a:t>.”</a:t>
            </a:r>
          </a:p>
          <a:p>
            <a:r>
              <a:rPr lang="en-US" sz="3800" dirty="0" smtClean="0">
                <a:latin typeface="Bookman Old Style" panose="02050604050505020204" pitchFamily="18" charset="0"/>
              </a:rPr>
              <a:t>      William </a:t>
            </a:r>
            <a:r>
              <a:rPr lang="en-US" sz="3800" dirty="0">
                <a:latin typeface="Bookman Old Style" panose="02050604050505020204" pitchFamily="18" charset="0"/>
              </a:rPr>
              <a:t>Butler </a:t>
            </a:r>
            <a:r>
              <a:rPr lang="en-US" sz="3800" dirty="0" smtClean="0">
                <a:latin typeface="Bookman Old Style" panose="02050604050505020204" pitchFamily="18" charset="0"/>
              </a:rPr>
              <a:t>Yeats</a:t>
            </a:r>
            <a:endParaRPr lang="en-US" sz="3800" dirty="0">
              <a:latin typeface="Bookman Old Style" panose="02050604050505020204" pitchFamily="18" charset="0"/>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openxmlformats.org/package/2006/metadata/core-properties"/>
    <ds:schemaRef ds:uri="http://purl.org/dc/dcmitype/"/>
    <ds:schemaRef ds:uri="http://schemas.microsoft.com/office/2006/documentManagement/types"/>
    <ds:schemaRef ds:uri="4873beb7-5857-4685-be1f-d57550cc96cc"/>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377</TotalTime>
  <Words>713</Words>
  <Application>Microsoft Office PowerPoint</Application>
  <PresentationFormat>Custom</PresentationFormat>
  <Paragraphs>101</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Batang</vt:lpstr>
      <vt:lpstr>Bookman Old Style</vt:lpstr>
      <vt:lpstr>Calibri</vt:lpstr>
      <vt:lpstr>Californian FB</vt:lpstr>
      <vt:lpstr>Century Gothic</vt:lpstr>
      <vt:lpstr>Symbol</vt:lpstr>
      <vt:lpstr>Times New Roman</vt:lpstr>
      <vt:lpstr>Wingdings</vt:lpstr>
      <vt:lpstr>Books 16x9</vt:lpstr>
      <vt:lpstr>Stress Less... </vt:lpstr>
      <vt:lpstr>PowerPoint Presentation</vt:lpstr>
      <vt:lpstr>Coping Strategies Brainstorm</vt:lpstr>
      <vt:lpstr>“WHO IS THE SELF THAT TEACHES?” When answered, it is truly at the core of why we teach. Palmer states: "The more familiar we are with our inner terrain, the more surefooted our teaching - and living-becomes." (P. 5)   Initially, many of us decided on a career in teaching because we had a passion for it…passion for something can lead to overwork if we aren't careful. This is an important realization. Many of us love teaching passionately and it may be difficult to draw the line and find true balance. </vt:lpstr>
      <vt:lpstr>Contributing factors to Faculty stress can include:  </vt:lpstr>
      <vt:lpstr>Stress…and More Stress!</vt:lpstr>
      <vt:lpstr>Stress Coping styles—what’s up with that?</vt:lpstr>
      <vt:lpstr>What Do Your “Sunglasses” Look Like?</vt:lpstr>
      <vt:lpstr>Reward Yourself   Know what you find rewarding about teaching and try to do a bit of this each day. Recognize when your teaching is going well, and feel good about this. </vt:lpstr>
      <vt:lpstr> Stress Management and Self-Care for the Academic setting. Tim Hatfield, Professor of Counselor Education at Winona State University</vt:lpstr>
      <vt:lpstr>University of Kentucky College of Arts and Sciences: THE ART OF STRESS MANAGEMENT We want to take charge of our thoughts, our emotions, our schedule and our ability to handle the problems. </vt:lpstr>
      <vt:lpstr>Developing my Emotional Well-Being</vt:lpstr>
      <vt:lpstr> Make time for fun and relaxation Keep your sense of humor. Do something you enjoy every day. Connect with others. Set aside relaxation time.  Adopt a healthy lifestyle Get enough sleep Exercise regularly. Eat a healthy diet. Reduce caffeine and sugar in your diet. Avoid alcohol, cigarettes, and drugs.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Sternard, Evan P</dc:creator>
  <cp:lastModifiedBy>Sternard, Evan P</cp:lastModifiedBy>
  <cp:revision>27</cp:revision>
  <cp:lastPrinted>2017-09-12T17:48:38Z</cp:lastPrinted>
  <dcterms:created xsi:type="dcterms:W3CDTF">2017-04-03T23:17:53Z</dcterms:created>
  <dcterms:modified xsi:type="dcterms:W3CDTF">2017-09-12T17:48:49Z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