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9" r:id="rId3"/>
    <p:sldId id="258" r:id="rId4"/>
    <p:sldId id="273" r:id="rId5"/>
    <p:sldId id="277" r:id="rId6"/>
    <p:sldId id="278" r:id="rId7"/>
    <p:sldId id="274" r:id="rId8"/>
    <p:sldId id="275" r:id="rId9"/>
    <p:sldId id="276" r:id="rId10"/>
    <p:sldId id="260" r:id="rId11"/>
    <p:sldId id="263" r:id="rId12"/>
    <p:sldId id="280" r:id="rId13"/>
    <p:sldId id="265" r:id="rId14"/>
    <p:sldId id="266" r:id="rId15"/>
    <p:sldId id="267" r:id="rId16"/>
    <p:sldId id="269" r:id="rId17"/>
    <p:sldId id="271" r:id="rId18"/>
    <p:sldId id="272" r:id="rId19"/>
    <p:sldId id="26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9" d="100"/>
          <a:sy n="89" d="100"/>
        </p:scale>
        <p:origin x="1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10/16/2019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hyperlink" Target="https://www.youtube.com/watch?v=ihO02wUzgkc"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www.amazon.com/s/?ie=UTF8&amp;keywords=feeling+good+-+the+new+mood+therapy&amp;tag=googhydr-20&amp;index=stripbooks&amp;hvadid=241906781463&amp;hvpos=1t1&amp;hvnetw=g&amp;hvrand=7368007289629279736&amp;hvpone=&amp;hvptwo=&amp;hvqmt=e&amp;hvdev=c&amp;hvdvcmdl=&amp;hvlocint=&amp;hvlocphy=9061285&amp;hvtargid=kwd-316508732144&amp;ref=pd_sl_72nl8iuv2v_e_p38" TargetMode="External"/><Relationship Id="rId2" Type="http://schemas.openxmlformats.org/officeDocument/2006/relationships/hyperlink" Target="https://www.mayoclinic.org/tests-procedures/light-therapy/about/pac-20384604" TargetMode="External"/><Relationship Id="rId1" Type="http://schemas.openxmlformats.org/officeDocument/2006/relationships/slideLayout" Target="../slideLayouts/slideLayout4.xml"/><Relationship Id="rId4" Type="http://schemas.openxmlformats.org/officeDocument/2006/relationships/hyperlink" Target="https://www.amazon.com/Control-Your-Depression-Revd-Ed/dp/0671762427/ref=sr_1_1?s=books&amp;ie=UTF8&amp;qid=1530298094&amp;sr=1-1&amp;keywords=control+your+depression"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9437" y="1584089"/>
            <a:ext cx="8915399" cy="2262781"/>
          </a:xfrm>
        </p:spPr>
        <p:txBody>
          <a:bodyPr>
            <a:normAutofit fontScale="90000"/>
          </a:bodyPr>
          <a:lstStyle/>
          <a:p>
            <a:pPr algn="ctr"/>
            <a:r>
              <a:rPr lang="en-US" sz="4900" dirty="0">
                <a:solidFill>
                  <a:srgbClr val="44546A"/>
                </a:solidFill>
                <a:latin typeface="Bookman Old Style" panose="02050604050505020204" pitchFamily="18" charset="0"/>
              </a:rPr>
              <a:t>“</a:t>
            </a:r>
            <a:r>
              <a:rPr lang="en-US" sz="4900" b="1" dirty="0">
                <a:solidFill>
                  <a:srgbClr val="44546A"/>
                </a:solidFill>
                <a:latin typeface="Bookman Old Style" panose="02050604050505020204" pitchFamily="18" charset="0"/>
              </a:rPr>
              <a:t>Handling </a:t>
            </a:r>
            <a:r>
              <a:rPr lang="en-US" sz="4900" b="1" i="1" dirty="0">
                <a:solidFill>
                  <a:srgbClr val="ED7D31">
                    <a:lumMod val="75000"/>
                  </a:srgbClr>
                </a:solidFill>
                <a:latin typeface="Bookman Old Style" panose="02050604050505020204" pitchFamily="18" charset="0"/>
              </a:rPr>
              <a:t>Depression</a:t>
            </a:r>
            <a:r>
              <a:rPr lang="en-US" sz="4900" dirty="0">
                <a:solidFill>
                  <a:srgbClr val="44546A"/>
                </a:solidFill>
                <a:latin typeface="Bookman Old Style" panose="02050604050505020204" pitchFamily="18" charset="0"/>
              </a:rPr>
              <a:t>: </a:t>
            </a:r>
            <a:r>
              <a:rPr lang="en-US" sz="4900" b="1" dirty="0">
                <a:solidFill>
                  <a:srgbClr val="44546A"/>
                </a:solidFill>
                <a:latin typeface="Bookman Old Style" panose="02050604050505020204" pitchFamily="18" charset="0"/>
              </a:rPr>
              <a:t>Staying Up When You’re Feeling Down”</a:t>
            </a:r>
            <a:br>
              <a:rPr lang="en-US" sz="4900" b="1" dirty="0">
                <a:solidFill>
                  <a:srgbClr val="44546A"/>
                </a:solidFill>
                <a:latin typeface="Bookman Old Style" panose="02050604050505020204" pitchFamily="18" charset="0"/>
              </a:rPr>
            </a:br>
            <a:r>
              <a:rPr lang="en-US" sz="2700" dirty="0">
                <a:solidFill>
                  <a:srgbClr val="44546A"/>
                </a:solidFill>
                <a:latin typeface="Bookman Old Style" panose="02050604050505020204" pitchFamily="18" charset="0"/>
              </a:rPr>
              <a:t>An </a:t>
            </a:r>
            <a:r>
              <a:rPr lang="en-US" sz="2700" b="1" dirty="0">
                <a:solidFill>
                  <a:srgbClr val="70AD47"/>
                </a:solidFill>
                <a:latin typeface="Bookman Old Style" panose="02050604050505020204" pitchFamily="18" charset="0"/>
              </a:rPr>
              <a:t>“Each Mind Matters” </a:t>
            </a:r>
            <a:r>
              <a:rPr lang="en-US" sz="2700" dirty="0">
                <a:solidFill>
                  <a:srgbClr val="44546A"/>
                </a:solidFill>
                <a:latin typeface="Bookman Old Style" panose="02050604050505020204" pitchFamily="18" charset="0"/>
              </a:rPr>
              <a:t>Student </a:t>
            </a:r>
            <a:r>
              <a:rPr lang="en-US" sz="2700" dirty="0" smtClean="0">
                <a:solidFill>
                  <a:srgbClr val="44546A"/>
                </a:solidFill>
                <a:latin typeface="Bookman Old Style" panose="02050604050505020204" pitchFamily="18" charset="0"/>
              </a:rPr>
              <a:t>Seminar</a:t>
            </a:r>
            <a:br>
              <a:rPr lang="en-US" sz="2700" dirty="0" smtClean="0">
                <a:solidFill>
                  <a:srgbClr val="44546A"/>
                </a:solidFill>
                <a:latin typeface="Bookman Old Style" panose="02050604050505020204" pitchFamily="18" charset="0"/>
              </a:rPr>
            </a:br>
            <a:r>
              <a:rPr lang="en-US" sz="2700" dirty="0" smtClean="0">
                <a:solidFill>
                  <a:srgbClr val="44546A"/>
                </a:solidFill>
                <a:latin typeface="Bookman Old Style" panose="02050604050505020204" pitchFamily="18" charset="0"/>
              </a:rPr>
              <a:t>Wednesday October 16, 2019</a:t>
            </a:r>
            <a:br>
              <a:rPr lang="en-US" sz="2700" dirty="0" smtClean="0">
                <a:solidFill>
                  <a:srgbClr val="44546A"/>
                </a:solidFill>
                <a:latin typeface="Bookman Old Style" panose="02050604050505020204" pitchFamily="18" charset="0"/>
              </a:rPr>
            </a:br>
            <a:r>
              <a:rPr lang="en-US" sz="2700" dirty="0" smtClean="0">
                <a:solidFill>
                  <a:srgbClr val="44546A"/>
                </a:solidFill>
                <a:latin typeface="Bookman Old Style" panose="02050604050505020204" pitchFamily="18" charset="0"/>
              </a:rPr>
              <a:t>CCR 219</a:t>
            </a:r>
            <a:endParaRPr lang="en-US" sz="2700" dirty="0"/>
          </a:p>
        </p:txBody>
      </p:sp>
      <p:sp>
        <p:nvSpPr>
          <p:cNvPr id="3" name="Subtitle 2"/>
          <p:cNvSpPr>
            <a:spLocks noGrp="1"/>
          </p:cNvSpPr>
          <p:nvPr>
            <p:ph type="subTitle" idx="1"/>
          </p:nvPr>
        </p:nvSpPr>
        <p:spPr>
          <a:xfrm>
            <a:off x="1799438" y="4683319"/>
            <a:ext cx="8915399" cy="1220344"/>
          </a:xfrm>
        </p:spPr>
        <p:txBody>
          <a:bodyPr/>
          <a:lstStyle/>
          <a:p>
            <a:pPr algn="ctr"/>
            <a:r>
              <a:rPr lang="en-US" dirty="0">
                <a:solidFill>
                  <a:schemeClr val="accent3">
                    <a:lumMod val="50000"/>
                  </a:schemeClr>
                </a:solidFill>
                <a:latin typeface="Batang" panose="02030600000101010101" pitchFamily="18" charset="-127"/>
                <a:ea typeface="Batang" panose="02030600000101010101" pitchFamily="18" charset="-127"/>
              </a:rPr>
              <a:t>Evan Sternard, M.S.Ed., M.S.</a:t>
            </a:r>
          </a:p>
          <a:p>
            <a:pPr algn="ctr"/>
            <a:r>
              <a:rPr lang="en-US" dirty="0">
                <a:solidFill>
                  <a:schemeClr val="accent3">
                    <a:lumMod val="50000"/>
                  </a:schemeClr>
                </a:solidFill>
                <a:latin typeface="Batang" panose="02030600000101010101" pitchFamily="18" charset="-127"/>
                <a:ea typeface="Batang" panose="02030600000101010101" pitchFamily="18" charset="-127"/>
              </a:rPr>
              <a:t>Assistant Professor, Crafton Hills College</a:t>
            </a:r>
          </a:p>
          <a:p>
            <a:endParaRPr lang="en-US" dirty="0"/>
          </a:p>
        </p:txBody>
      </p:sp>
      <p:pic>
        <p:nvPicPr>
          <p:cNvPr id="4" name="Picture 3" descr="Perspectives Day #3 Featuring Captain Deb Thompson – “&lt;strong&gt;Joy&lt;/strong&gt;” – Pastor's Pondering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76611" y="4777379"/>
            <a:ext cx="2683639" cy="1508894"/>
          </a:xfrm>
          <a:prstGeom prst="rect">
            <a:avLst/>
          </a:prstGeom>
          <a:effectLst>
            <a:outerShdw blurRad="50800" dist="38100" dir="10800000" algn="r" rotWithShape="0">
              <a:prstClr val="black">
                <a:alpha val="40000"/>
              </a:prstClr>
            </a:outerShdw>
            <a:softEdge rad="31750"/>
          </a:effectLst>
        </p:spPr>
      </p:pic>
      <p:pic>
        <p:nvPicPr>
          <p:cNvPr id="5" name="Picture 4" descr="&lt;strong&gt;Depression&lt;/strong&gt;: Causes, Types, Symptoms, Diagnosis, Treatment And Side Effects | Tips Curing Diseas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285" y="429127"/>
            <a:ext cx="1528010" cy="1528010"/>
          </a:xfrm>
          <a:prstGeom prst="rect">
            <a:avLst/>
          </a:prstGeom>
          <a:effectLst>
            <a:outerShdw blurRad="50800" dist="38100" dir="5400000" algn="t" rotWithShape="0">
              <a:prstClr val="black">
                <a:alpha val="40000"/>
              </a:prstClr>
            </a:outerShdw>
            <a:softEdge rad="31750"/>
          </a:effectLst>
        </p:spPr>
      </p:pic>
    </p:spTree>
    <p:extLst>
      <p:ext uri="{BB962C8B-B14F-4D97-AF65-F5344CB8AC3E}">
        <p14:creationId xmlns:p14="http://schemas.microsoft.com/office/powerpoint/2010/main" val="3470196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6"/>
                </a:solidFill>
                <a:latin typeface="Bookman Old Style" panose="02050604050505020204" pitchFamily="18" charset="0"/>
              </a:rPr>
              <a:t>Depression: </a:t>
            </a:r>
            <a:r>
              <a:rPr lang="en-US" b="1" i="1" dirty="0" smtClean="0">
                <a:solidFill>
                  <a:schemeClr val="accent6"/>
                </a:solidFill>
                <a:latin typeface="Bookman Old Style" panose="02050604050505020204" pitchFamily="18" charset="0"/>
              </a:rPr>
              <a:t>Your</a:t>
            </a:r>
            <a:r>
              <a:rPr lang="en-US" dirty="0" smtClean="0">
                <a:solidFill>
                  <a:schemeClr val="accent6"/>
                </a:solidFill>
                <a:latin typeface="Bookman Old Style" panose="02050604050505020204" pitchFamily="18" charset="0"/>
              </a:rPr>
              <a:t> Feelings and Behaviors</a:t>
            </a:r>
            <a:endParaRPr lang="en-US" dirty="0">
              <a:solidFill>
                <a:schemeClr val="accent6"/>
              </a:solidFill>
              <a:latin typeface="Bookman Old Style" panose="02050604050505020204" pitchFamily="18" charset="0"/>
            </a:endParaRPr>
          </a:p>
        </p:txBody>
      </p:sp>
      <p:sp>
        <p:nvSpPr>
          <p:cNvPr id="3" name="Content Placeholder 2"/>
          <p:cNvSpPr>
            <a:spLocks noGrp="1"/>
          </p:cNvSpPr>
          <p:nvPr>
            <p:ph sz="half" idx="1"/>
          </p:nvPr>
        </p:nvSpPr>
        <p:spPr>
          <a:xfrm>
            <a:off x="2340559" y="1788695"/>
            <a:ext cx="4313864" cy="3777622"/>
          </a:xfrm>
        </p:spPr>
        <p:txBody>
          <a:bodyPr>
            <a:noAutofit/>
          </a:bodyPr>
          <a:lstStyle/>
          <a:p>
            <a:r>
              <a:rPr lang="en-US" sz="2800" dirty="0" smtClean="0">
                <a:latin typeface="Bookman Old Style" panose="02050604050505020204" pitchFamily="18" charset="0"/>
              </a:rPr>
              <a:t>When you are depressed, what feelings besides depression are present?</a:t>
            </a:r>
          </a:p>
          <a:p>
            <a:pPr marL="0" indent="0">
              <a:buNone/>
            </a:pPr>
            <a:endParaRPr lang="en-US" sz="2800" dirty="0" smtClean="0">
              <a:latin typeface="Bookman Old Style" panose="02050604050505020204" pitchFamily="18" charset="0"/>
            </a:endParaRPr>
          </a:p>
          <a:p>
            <a:r>
              <a:rPr lang="en-US" sz="2800" dirty="0" smtClean="0">
                <a:latin typeface="Bookman Old Style" panose="02050604050505020204" pitchFamily="18" charset="0"/>
              </a:rPr>
              <a:t>When you hear the word ‘depression,’ what feelings come to your mind?</a:t>
            </a:r>
            <a:endParaRPr lang="en-US" sz="2800" dirty="0">
              <a:latin typeface="Bookman Old Style" panose="02050604050505020204" pitchFamily="18" charset="0"/>
            </a:endParaRPr>
          </a:p>
        </p:txBody>
      </p:sp>
      <p:sp>
        <p:nvSpPr>
          <p:cNvPr id="4" name="Content Placeholder 3"/>
          <p:cNvSpPr>
            <a:spLocks noGrp="1"/>
          </p:cNvSpPr>
          <p:nvPr>
            <p:ph sz="half" idx="2"/>
          </p:nvPr>
        </p:nvSpPr>
        <p:spPr>
          <a:xfrm>
            <a:off x="6460832" y="1990543"/>
            <a:ext cx="4313864" cy="4178325"/>
          </a:xfrm>
        </p:spPr>
        <p:txBody>
          <a:bodyPr>
            <a:normAutofit/>
          </a:bodyPr>
          <a:lstStyle/>
          <a:p>
            <a:r>
              <a:rPr lang="en-US" sz="2800" dirty="0" smtClean="0">
                <a:latin typeface="Bookman Old Style" panose="02050604050505020204" pitchFamily="18" charset="0"/>
              </a:rPr>
              <a:t>When you are depressed, what things do you typically do?</a:t>
            </a:r>
          </a:p>
          <a:p>
            <a:r>
              <a:rPr lang="en-US" sz="2800" dirty="0" smtClean="0">
                <a:latin typeface="Bookman Old Style" panose="02050604050505020204" pitchFamily="18" charset="0"/>
              </a:rPr>
              <a:t>What behaviors have you observed in others who may be depressed?</a:t>
            </a:r>
            <a:endParaRPr lang="en-US" sz="2800" dirty="0">
              <a:latin typeface="Bookman Old Style" panose="02050604050505020204" pitchFamily="18" charset="0"/>
            </a:endParaRPr>
          </a:p>
        </p:txBody>
      </p:sp>
      <p:pic>
        <p:nvPicPr>
          <p:cNvPr id="5" name="Picture 4" descr="&lt;strong&gt;Depression&lt;/strong&gt; Counseling in Eugene — Vista Counseling Therapy Psychologist Couples Family Children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7197" y="1367623"/>
            <a:ext cx="1998428" cy="1498821"/>
          </a:xfrm>
          <a:prstGeom prst="rect">
            <a:avLst/>
          </a:prstGeom>
          <a:effectLst>
            <a:outerShdw blurRad="50800" dist="38100" dir="2700000" algn="tl" rotWithShape="0">
              <a:prstClr val="black">
                <a:alpha val="40000"/>
              </a:prstClr>
            </a:outerShdw>
            <a:softEdge rad="31750"/>
          </a:effectLst>
        </p:spPr>
      </p:pic>
    </p:spTree>
    <p:extLst>
      <p:ext uri="{BB962C8B-B14F-4D97-AF65-F5344CB8AC3E}">
        <p14:creationId xmlns:p14="http://schemas.microsoft.com/office/powerpoint/2010/main" val="3453653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accent1">
                    <a:lumMod val="60000"/>
                    <a:lumOff val="40000"/>
                  </a:schemeClr>
                </a:solidFill>
                <a:latin typeface="Bookman Old Style" panose="02050604050505020204" pitchFamily="18" charset="0"/>
              </a:rPr>
              <a:t>It’s </a:t>
            </a:r>
            <a:r>
              <a:rPr lang="en-US" sz="4400" b="1" dirty="0" smtClean="0">
                <a:solidFill>
                  <a:schemeClr val="accent1">
                    <a:lumMod val="60000"/>
                    <a:lumOff val="40000"/>
                  </a:schemeClr>
                </a:solidFill>
                <a:latin typeface="Bookman Old Style" panose="02050604050505020204" pitchFamily="18" charset="0"/>
              </a:rPr>
              <a:t>Great</a:t>
            </a:r>
            <a:r>
              <a:rPr lang="en-US" sz="4400" dirty="0" smtClean="0">
                <a:solidFill>
                  <a:schemeClr val="accent1">
                    <a:lumMod val="60000"/>
                    <a:lumOff val="40000"/>
                  </a:schemeClr>
                </a:solidFill>
                <a:latin typeface="Bookman Old Style" panose="02050604050505020204" pitchFamily="18" charset="0"/>
              </a:rPr>
              <a:t> to Ask For Help!</a:t>
            </a:r>
            <a:endParaRPr lang="en-US" sz="4400" dirty="0">
              <a:solidFill>
                <a:schemeClr val="accent1">
                  <a:lumMod val="60000"/>
                  <a:lumOff val="40000"/>
                </a:schemeClr>
              </a:solidFill>
              <a:latin typeface="Bookman Old Style" panose="02050604050505020204" pitchFamily="18" charset="0"/>
            </a:endParaRPr>
          </a:p>
        </p:txBody>
      </p:sp>
      <p:sp>
        <p:nvSpPr>
          <p:cNvPr id="3" name="Content Placeholder 2"/>
          <p:cNvSpPr>
            <a:spLocks noGrp="1"/>
          </p:cNvSpPr>
          <p:nvPr>
            <p:ph sz="half" idx="1"/>
          </p:nvPr>
        </p:nvSpPr>
        <p:spPr>
          <a:xfrm>
            <a:off x="2083886" y="1708484"/>
            <a:ext cx="4501398" cy="4692315"/>
          </a:xfrm>
        </p:spPr>
        <p:txBody>
          <a:bodyPr>
            <a:normAutofit fontScale="92500"/>
          </a:bodyPr>
          <a:lstStyle/>
          <a:p>
            <a:pPr lvl="0">
              <a:lnSpc>
                <a:spcPct val="150000"/>
              </a:lnSpc>
              <a:buClr>
                <a:srgbClr val="A53010"/>
              </a:buClr>
            </a:pPr>
            <a:r>
              <a:rPr lang="en-US" sz="2400" dirty="0">
                <a:solidFill>
                  <a:prstClr val="black">
                    <a:lumMod val="75000"/>
                    <a:lumOff val="25000"/>
                  </a:prstClr>
                </a:solidFill>
                <a:latin typeface="Bookman Old Style" panose="02050604050505020204" pitchFamily="18" charset="0"/>
              </a:rPr>
              <a:t>If you don’t ask for help, depression may get worse and contribute to other health problems, while robbing you of the academic and social enjoyment and success that brought you to college in the first place.</a:t>
            </a:r>
          </a:p>
          <a:p>
            <a:pPr marL="0" indent="0">
              <a:buNone/>
            </a:pPr>
            <a:endParaRPr lang="en-US" dirty="0"/>
          </a:p>
        </p:txBody>
      </p:sp>
      <p:sp>
        <p:nvSpPr>
          <p:cNvPr id="4" name="Content Placeholder 3"/>
          <p:cNvSpPr>
            <a:spLocks noGrp="1"/>
          </p:cNvSpPr>
          <p:nvPr>
            <p:ph sz="half" idx="2"/>
          </p:nvPr>
        </p:nvSpPr>
        <p:spPr>
          <a:xfrm>
            <a:off x="7190747" y="1708484"/>
            <a:ext cx="4313864" cy="4231105"/>
          </a:xfrm>
        </p:spPr>
        <p:txBody>
          <a:bodyPr>
            <a:normAutofit fontScale="92500"/>
          </a:bodyPr>
          <a:lstStyle/>
          <a:p>
            <a:pPr lvl="0">
              <a:lnSpc>
                <a:spcPct val="150000"/>
              </a:lnSpc>
              <a:buClr>
                <a:srgbClr val="A53010"/>
              </a:buClr>
            </a:pPr>
            <a:r>
              <a:rPr lang="en-US" sz="2400" dirty="0">
                <a:solidFill>
                  <a:prstClr val="black">
                    <a:lumMod val="75000"/>
                    <a:lumOff val="25000"/>
                  </a:prstClr>
                </a:solidFill>
                <a:latin typeface="Bookman Old Style" panose="02050604050505020204" pitchFamily="18" charset="0"/>
              </a:rPr>
              <a:t>It can also lead to “self-medication” with high-risk behaviors with their own serious consequences, such as binge drinking and other substance abuse and having unsafe sex.</a:t>
            </a:r>
          </a:p>
          <a:p>
            <a:pPr marL="0" indent="0">
              <a:buNone/>
            </a:pPr>
            <a:endParaRPr lang="en-US" dirty="0"/>
          </a:p>
        </p:txBody>
      </p:sp>
      <p:pic>
        <p:nvPicPr>
          <p:cNvPr id="5" name="Picture 4" descr="News - Providing and asking for &lt;strong&gt;help&lt;/strong&g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73475" y="5392413"/>
            <a:ext cx="1950584" cy="1299241"/>
          </a:xfrm>
          <a:prstGeom prst="rect">
            <a:avLst/>
          </a:prstGeom>
          <a:effectLst>
            <a:outerShdw blurRad="50800" dist="38100" dir="2700000" algn="tl" rotWithShape="0">
              <a:prstClr val="black">
                <a:alpha val="40000"/>
              </a:prstClr>
            </a:outerShdw>
            <a:softEdge rad="31750"/>
          </a:effectLst>
        </p:spPr>
      </p:pic>
    </p:spTree>
    <p:extLst>
      <p:ext uri="{BB962C8B-B14F-4D97-AF65-F5344CB8AC3E}">
        <p14:creationId xmlns:p14="http://schemas.microsoft.com/office/powerpoint/2010/main" val="1417945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830" y="193159"/>
            <a:ext cx="9240252" cy="1320800"/>
          </a:xfrm>
        </p:spPr>
        <p:txBody>
          <a:bodyPr>
            <a:normAutofit fontScale="90000"/>
          </a:bodyPr>
          <a:lstStyle/>
          <a:p>
            <a:pPr algn="ctr"/>
            <a:r>
              <a:rPr lang="en-US" sz="5400" b="1" i="1" u="sng" dirty="0" smtClean="0">
                <a:solidFill>
                  <a:srgbClr val="90C226"/>
                </a:solidFill>
              </a:rPr>
              <a:t>Clinical</a:t>
            </a:r>
            <a:r>
              <a:rPr lang="en-US" sz="5400" b="1" dirty="0" smtClean="0">
                <a:solidFill>
                  <a:srgbClr val="90C226"/>
                </a:solidFill>
              </a:rPr>
              <a:t> Counseling </a:t>
            </a:r>
            <a:r>
              <a:rPr lang="en-US" sz="5400" b="1" dirty="0">
                <a:solidFill>
                  <a:srgbClr val="90C226"/>
                </a:solidFill>
              </a:rPr>
              <a:t>is Available!</a:t>
            </a:r>
            <a:endParaRPr lang="en-US" sz="5400" b="1" dirty="0"/>
          </a:p>
        </p:txBody>
      </p:sp>
      <p:sp>
        <p:nvSpPr>
          <p:cNvPr id="3" name="Content Placeholder 2"/>
          <p:cNvSpPr>
            <a:spLocks noGrp="1"/>
          </p:cNvSpPr>
          <p:nvPr>
            <p:ph idx="1"/>
          </p:nvPr>
        </p:nvSpPr>
        <p:spPr>
          <a:xfrm>
            <a:off x="2211935" y="1842096"/>
            <a:ext cx="8596668" cy="4725581"/>
          </a:xfrm>
        </p:spPr>
        <p:txBody>
          <a:bodyPr>
            <a:normAutofit lnSpcReduction="10000"/>
          </a:bodyPr>
          <a:lstStyle/>
          <a:p>
            <a:pPr algn="ctr"/>
            <a:r>
              <a:rPr lang="en-US" sz="3600" b="1" dirty="0">
                <a:solidFill>
                  <a:schemeClr val="accent1"/>
                </a:solidFill>
              </a:rPr>
              <a:t>Health and Wellness </a:t>
            </a:r>
            <a:r>
              <a:rPr lang="en-US" sz="3600" b="1" dirty="0" smtClean="0">
                <a:solidFill>
                  <a:schemeClr val="accent1"/>
                </a:solidFill>
              </a:rPr>
              <a:t>Center </a:t>
            </a:r>
            <a:endParaRPr lang="en-US" sz="3600" b="1" dirty="0">
              <a:solidFill>
                <a:schemeClr val="accent1"/>
              </a:solidFill>
            </a:endParaRPr>
          </a:p>
          <a:p>
            <a:pPr marL="0" indent="0" algn="ctr">
              <a:buNone/>
            </a:pPr>
            <a:r>
              <a:rPr lang="en-US" sz="2800" dirty="0">
                <a:solidFill>
                  <a:schemeClr val="accent1"/>
                </a:solidFill>
              </a:rPr>
              <a:t>SSB-101</a:t>
            </a:r>
          </a:p>
          <a:p>
            <a:r>
              <a:rPr lang="en-US" sz="2000" dirty="0"/>
              <a:t>Depression</a:t>
            </a:r>
          </a:p>
          <a:p>
            <a:r>
              <a:rPr lang="en-US" sz="2000" dirty="0"/>
              <a:t>Stress testing and counseling</a:t>
            </a:r>
          </a:p>
          <a:p>
            <a:r>
              <a:rPr lang="en-US" sz="2000" dirty="0"/>
              <a:t>Crisis intervention </a:t>
            </a:r>
          </a:p>
          <a:p>
            <a:r>
              <a:rPr lang="en-US" sz="2000" dirty="0"/>
              <a:t>Short-term situational </a:t>
            </a:r>
            <a:r>
              <a:rPr lang="en-US" sz="2000" dirty="0" smtClean="0"/>
              <a:t>counseling </a:t>
            </a:r>
            <a:r>
              <a:rPr lang="en-US" sz="2000" dirty="0"/>
              <a:t>for relationship difficulties, anxiety, stress and depression. </a:t>
            </a:r>
          </a:p>
          <a:p>
            <a:r>
              <a:rPr lang="en-US" sz="2000" dirty="0"/>
              <a:t>Licensed Marriage and Family Therapist available for </a:t>
            </a:r>
            <a:r>
              <a:rPr lang="en-US" sz="2000" dirty="0" smtClean="0"/>
              <a:t>psychotherapy. </a:t>
            </a:r>
            <a:endParaRPr lang="en-US" sz="2000" dirty="0"/>
          </a:p>
          <a:p>
            <a:r>
              <a:rPr lang="en-US" sz="2000" dirty="0" smtClean="0"/>
              <a:t>CHC students are eligible for </a:t>
            </a:r>
            <a:r>
              <a:rPr lang="en-US" sz="2000" b="1" u="sng" dirty="0" smtClean="0">
                <a:solidFill>
                  <a:schemeClr val="accent1">
                    <a:lumMod val="75000"/>
                  </a:schemeClr>
                </a:solidFill>
              </a:rPr>
              <a:t>eight FREE clinical sessions yearly</a:t>
            </a:r>
          </a:p>
          <a:p>
            <a:pPr marL="0" indent="0" algn="ctr">
              <a:buNone/>
            </a:pPr>
            <a:r>
              <a:rPr lang="en-US" sz="2000" dirty="0"/>
              <a:t>w</a:t>
            </a:r>
            <a:r>
              <a:rPr lang="en-US" sz="2000" dirty="0" smtClean="0"/>
              <a:t>ith payment of the Student Health Fee!</a:t>
            </a:r>
            <a:endParaRPr lang="en-US" sz="2000" dirty="0"/>
          </a:p>
        </p:txBody>
      </p:sp>
      <p:pic>
        <p:nvPicPr>
          <p:cNvPr id="4" name="irc_mi" descr="http://dev-emm.thisisvisceral.com/wp-content/uploads/Each-Mind-Matters-Email-Signature-A.jpg"/>
          <p:cNvPicPr/>
          <p:nvPr/>
        </p:nvPicPr>
        <p:blipFill>
          <a:blip r:embed="rId2">
            <a:extLst>
              <a:ext uri="{28A0092B-C50C-407E-A947-70E740481C1C}">
                <a14:useLocalDpi xmlns:a14="http://schemas.microsoft.com/office/drawing/2010/main" val="0"/>
              </a:ext>
            </a:extLst>
          </a:blip>
          <a:srcRect/>
          <a:stretch>
            <a:fillRect/>
          </a:stretch>
        </p:blipFill>
        <p:spPr bwMode="auto">
          <a:xfrm>
            <a:off x="9496925" y="5951621"/>
            <a:ext cx="2322655" cy="743216"/>
          </a:xfrm>
          <a:prstGeom prst="rect">
            <a:avLst/>
          </a:prstGeom>
          <a:noFill/>
          <a:ln>
            <a:noFill/>
          </a:ln>
          <a:effectLst>
            <a:softEdge rad="31750"/>
          </a:effectLst>
        </p:spPr>
      </p:pic>
      <p:pic>
        <p:nvPicPr>
          <p:cNvPr id="6" name="Picture 5" descr="Your Blog - occhealthsafet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69146" y="2498371"/>
            <a:ext cx="2144946" cy="1398487"/>
          </a:xfrm>
          <a:prstGeom prst="rect">
            <a:avLst/>
          </a:prstGeom>
          <a:effectLst>
            <a:softEdge rad="63500"/>
          </a:effectLst>
        </p:spPr>
      </p:pic>
    </p:spTree>
    <p:extLst>
      <p:ext uri="{BB962C8B-B14F-4D97-AF65-F5344CB8AC3E}">
        <p14:creationId xmlns:p14="http://schemas.microsoft.com/office/powerpoint/2010/main" val="1986877738"/>
      </p:ext>
    </p:extLst>
  </p:cSld>
  <p:clrMapOvr>
    <a:masterClrMapping/>
  </p:clrMapOvr>
  <mc:AlternateContent xmlns:mc="http://schemas.openxmlformats.org/markup-compatibility/2006" xmlns:p14="http://schemas.microsoft.com/office/powerpoint/2010/main">
    <mc:Choice Requires="p14">
      <p:transition spd="slow" p14:dur="4500" advClick="0" advTm="9000">
        <p:wipe/>
      </p:transition>
    </mc:Choice>
    <mc:Fallback xmlns="">
      <p:transition spd="slow" advClick="0" advTm="9000">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9847" y="500534"/>
            <a:ext cx="10117637" cy="1701977"/>
          </a:xfrm>
        </p:spPr>
        <p:txBody>
          <a:bodyPr>
            <a:normAutofit/>
          </a:bodyPr>
          <a:lstStyle/>
          <a:p>
            <a:pPr algn="ctr"/>
            <a:r>
              <a:rPr lang="en-US" b="1" dirty="0">
                <a:solidFill>
                  <a:schemeClr val="accent3"/>
                </a:solidFill>
                <a:latin typeface="Bookman Old Style" panose="02050604050505020204" pitchFamily="18" charset="0"/>
              </a:rPr>
              <a:t>What </a:t>
            </a:r>
            <a:r>
              <a:rPr lang="en-US" b="1" dirty="0" smtClean="0">
                <a:solidFill>
                  <a:schemeClr val="accent3"/>
                </a:solidFill>
                <a:latin typeface="Bookman Old Style" panose="02050604050505020204" pitchFamily="18" charset="0"/>
              </a:rPr>
              <a:t>Else Can </a:t>
            </a:r>
            <a:r>
              <a:rPr lang="en-US" b="1" dirty="0">
                <a:solidFill>
                  <a:schemeClr val="accent3"/>
                </a:solidFill>
                <a:latin typeface="Bookman Old Style" panose="02050604050505020204" pitchFamily="18" charset="0"/>
              </a:rPr>
              <a:t>I </a:t>
            </a:r>
            <a:r>
              <a:rPr lang="en-US" b="1" dirty="0" smtClean="0">
                <a:solidFill>
                  <a:schemeClr val="accent3"/>
                </a:solidFill>
                <a:latin typeface="Bookman Old Style" panose="02050604050505020204" pitchFamily="18" charset="0"/>
              </a:rPr>
              <a:t>Do?</a:t>
            </a:r>
            <a:br>
              <a:rPr lang="en-US" b="1" dirty="0" smtClean="0">
                <a:solidFill>
                  <a:schemeClr val="accent3"/>
                </a:solidFill>
                <a:latin typeface="Bookman Old Style" panose="02050604050505020204" pitchFamily="18" charset="0"/>
              </a:rPr>
            </a:br>
            <a:r>
              <a:rPr lang="en-US" sz="2800" dirty="0" smtClean="0">
                <a:latin typeface="Bookman Old Style" panose="02050604050505020204" pitchFamily="18" charset="0"/>
              </a:rPr>
              <a:t>Don’t </a:t>
            </a:r>
            <a:r>
              <a:rPr lang="en-US" sz="2800" dirty="0">
                <a:latin typeface="Bookman Old Style" panose="02050604050505020204" pitchFamily="18" charset="0"/>
              </a:rPr>
              <a:t>expect to get better immediately, but you will feel yourself improving gradually over time.</a:t>
            </a:r>
            <a:endParaRPr lang="en-US" sz="2800" b="1" dirty="0">
              <a:solidFill>
                <a:schemeClr val="accent3"/>
              </a:solidFill>
              <a:latin typeface="Bookman Old Style" panose="02050604050505020204" pitchFamily="18" charset="0"/>
            </a:endParaRPr>
          </a:p>
        </p:txBody>
      </p:sp>
      <p:sp>
        <p:nvSpPr>
          <p:cNvPr id="6" name="Content Placeholder 5"/>
          <p:cNvSpPr>
            <a:spLocks noGrp="1"/>
          </p:cNvSpPr>
          <p:nvPr>
            <p:ph sz="half" idx="1"/>
          </p:nvPr>
        </p:nvSpPr>
        <p:spPr>
          <a:xfrm>
            <a:off x="1069847" y="2077453"/>
            <a:ext cx="4754880" cy="4555922"/>
          </a:xfrm>
        </p:spPr>
        <p:txBody>
          <a:bodyPr>
            <a:normAutofit/>
          </a:bodyPr>
          <a:lstStyle/>
          <a:p>
            <a:pPr>
              <a:lnSpc>
                <a:spcPct val="150000"/>
              </a:lnSpc>
            </a:pPr>
            <a:r>
              <a:rPr lang="en-US" sz="2800" dirty="0">
                <a:blipFill>
                  <a:blip r:embed="rId2">
                    <a:extLst>
                      <a:ext uri="{28A0092B-C50C-407E-A947-70E740481C1C}">
                        <a14:useLocalDpi xmlns:a14="http://schemas.microsoft.com/office/drawing/2010/main" val="0"/>
                      </a:ext>
                    </a:extLst>
                  </a:blip>
                  <a:tile tx="6350" ty="-127000" sx="65000" sy="64000" flip="none" algn="tl"/>
                </a:blipFill>
                <a:latin typeface="Bookman Old Style" panose="02050604050505020204" pitchFamily="18" charset="0"/>
                <a:ea typeface="+mj-ea"/>
                <a:cs typeface="+mj-cs"/>
              </a:rPr>
              <a:t>Besides seeing a doctor and a counselor, you can also help your depression by being patient with yourself and good to </a:t>
            </a:r>
            <a:r>
              <a:rPr lang="en-US" sz="2800" dirty="0" smtClean="0">
                <a:blipFill>
                  <a:blip r:embed="rId2">
                    <a:extLst>
                      <a:ext uri="{28A0092B-C50C-407E-A947-70E740481C1C}">
                        <a14:useLocalDpi xmlns:a14="http://schemas.microsoft.com/office/drawing/2010/main" val="0"/>
                      </a:ext>
                    </a:extLst>
                  </a:blip>
                  <a:tile tx="6350" ty="-127000" sx="65000" sy="64000" flip="none" algn="tl"/>
                </a:blipFill>
                <a:latin typeface="Bookman Old Style" panose="02050604050505020204" pitchFamily="18" charset="0"/>
                <a:ea typeface="+mj-ea"/>
                <a:cs typeface="+mj-cs"/>
              </a:rPr>
              <a:t>yourself.</a:t>
            </a:r>
          </a:p>
        </p:txBody>
      </p:sp>
      <p:sp>
        <p:nvSpPr>
          <p:cNvPr id="7" name="Content Placeholder 6"/>
          <p:cNvSpPr>
            <a:spLocks noGrp="1"/>
          </p:cNvSpPr>
          <p:nvPr>
            <p:ph sz="half" idx="2"/>
          </p:nvPr>
        </p:nvSpPr>
        <p:spPr>
          <a:xfrm>
            <a:off x="6432604" y="2202511"/>
            <a:ext cx="4754880" cy="4430864"/>
          </a:xfrm>
        </p:spPr>
        <p:txBody>
          <a:bodyPr/>
          <a:lstStyle/>
          <a:p>
            <a:pPr>
              <a:lnSpc>
                <a:spcPct val="150000"/>
              </a:lnSpc>
            </a:pPr>
            <a:r>
              <a:rPr lang="en-US" sz="2800" dirty="0">
                <a:latin typeface="Bookman Old Style" panose="02050604050505020204" pitchFamily="18" charset="0"/>
              </a:rPr>
              <a:t>Remember that, by treating your depression, you are helping yourself succeed in college </a:t>
            </a:r>
            <a:r>
              <a:rPr lang="en-US" sz="2800" b="1" i="1" dirty="0">
                <a:latin typeface="Bookman Old Style" panose="02050604050505020204" pitchFamily="18" charset="0"/>
              </a:rPr>
              <a:t>and</a:t>
            </a:r>
            <a:r>
              <a:rPr lang="en-US" sz="2800" dirty="0">
                <a:latin typeface="Bookman Old Style" panose="02050604050505020204" pitchFamily="18" charset="0"/>
              </a:rPr>
              <a:t> after graduation.</a:t>
            </a:r>
          </a:p>
          <a:p>
            <a:endParaRPr lang="en-US" dirty="0"/>
          </a:p>
        </p:txBody>
      </p:sp>
    </p:spTree>
    <p:extLst>
      <p:ext uri="{BB962C8B-B14F-4D97-AF65-F5344CB8AC3E}">
        <p14:creationId xmlns:p14="http://schemas.microsoft.com/office/powerpoint/2010/main" val="3957672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3183" y="142924"/>
            <a:ext cx="10058400" cy="1609344"/>
          </a:xfrm>
        </p:spPr>
        <p:txBody>
          <a:bodyPr/>
          <a:lstStyle/>
          <a:p>
            <a:pPr algn="ctr"/>
            <a:r>
              <a:rPr lang="en-US" b="1" dirty="0" smtClean="0">
                <a:solidFill>
                  <a:schemeClr val="accent2"/>
                </a:solidFill>
                <a:latin typeface="Bookman Old Style" panose="02050604050505020204" pitchFamily="18" charset="0"/>
              </a:rPr>
              <a:t>Self-Care for Depression</a:t>
            </a:r>
            <a:endParaRPr lang="en-US" b="1" dirty="0">
              <a:solidFill>
                <a:schemeClr val="accent2"/>
              </a:solidFill>
              <a:latin typeface="Bookman Old Style" panose="02050604050505020204" pitchFamily="18" charset="0"/>
            </a:endParaRPr>
          </a:p>
        </p:txBody>
      </p:sp>
      <p:sp>
        <p:nvSpPr>
          <p:cNvPr id="3" name="Content Placeholder 2"/>
          <p:cNvSpPr>
            <a:spLocks noGrp="1"/>
          </p:cNvSpPr>
          <p:nvPr>
            <p:ph sz="half" idx="1"/>
          </p:nvPr>
        </p:nvSpPr>
        <p:spPr>
          <a:xfrm>
            <a:off x="1542323" y="1268828"/>
            <a:ext cx="4754880" cy="4217571"/>
          </a:xfrm>
        </p:spPr>
        <p:txBody>
          <a:bodyPr>
            <a:normAutofit fontScale="85000" lnSpcReduction="20000"/>
          </a:bodyPr>
          <a:lstStyle/>
          <a:p>
            <a:r>
              <a:rPr lang="en-US" sz="3300" dirty="0">
                <a:latin typeface="Bookman Old Style" panose="02050604050505020204" pitchFamily="18" charset="0"/>
              </a:rPr>
              <a:t>Daily exercise, spending time outside in nature and in the sun, and eating healthy foods can also help you feel better.</a:t>
            </a:r>
          </a:p>
          <a:p>
            <a:r>
              <a:rPr lang="en-US" sz="3300" dirty="0">
                <a:latin typeface="Bookman Old Style" panose="02050604050505020204" pitchFamily="18" charset="0"/>
              </a:rPr>
              <a:t>Get enough sleep. Try to have consistent sleep habits and avoid all-night study sessions.</a:t>
            </a:r>
          </a:p>
          <a:p>
            <a:endParaRPr lang="en-US" dirty="0"/>
          </a:p>
        </p:txBody>
      </p:sp>
      <p:sp>
        <p:nvSpPr>
          <p:cNvPr id="4" name="Content Placeholder 3"/>
          <p:cNvSpPr>
            <a:spLocks noGrp="1"/>
          </p:cNvSpPr>
          <p:nvPr>
            <p:ph sz="half" idx="2"/>
          </p:nvPr>
        </p:nvSpPr>
        <p:spPr>
          <a:xfrm>
            <a:off x="7399294" y="1114926"/>
            <a:ext cx="4313864" cy="4981074"/>
          </a:xfrm>
        </p:spPr>
        <p:txBody>
          <a:bodyPr>
            <a:normAutofit fontScale="85000" lnSpcReduction="20000"/>
          </a:bodyPr>
          <a:lstStyle/>
          <a:p>
            <a:r>
              <a:rPr lang="en-US" sz="3300" dirty="0">
                <a:latin typeface="Bookman Old Style" panose="02050604050505020204" pitchFamily="18" charset="0"/>
              </a:rPr>
              <a:t>Your counselor may teach you how to be aware of your feelings and teach you relaxation techniques. Use these when you start feeling down or upset.</a:t>
            </a:r>
          </a:p>
          <a:p>
            <a:r>
              <a:rPr lang="en-US" sz="3300" dirty="0">
                <a:latin typeface="Bookman Old Style" panose="02050604050505020204" pitchFamily="18" charset="0"/>
              </a:rPr>
              <a:t>Avoid using drugs and at least minimize, if not totally avoid, alcohol.</a:t>
            </a:r>
          </a:p>
          <a:p>
            <a:endParaRPr lang="en-US" dirty="0"/>
          </a:p>
        </p:txBody>
      </p:sp>
      <p:pic>
        <p:nvPicPr>
          <p:cNvPr id="5" name="Picture 4" descr="&lt;strong&gt;Self Care&lt;/strong&gt; | MOAT: Mental Health Services Australia"/>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8021" y="5011252"/>
            <a:ext cx="2230529" cy="1463785"/>
          </a:xfrm>
          <a:prstGeom prst="rect">
            <a:avLst/>
          </a:prstGeom>
          <a:effectLst>
            <a:reflection blurRad="6350" stA="52000" endA="300" endPos="35000" dir="5400000" sy="-100000" algn="bl" rotWithShape="0"/>
            <a:softEdge rad="31750"/>
          </a:effectLst>
        </p:spPr>
      </p:pic>
    </p:spTree>
    <p:extLst>
      <p:ext uri="{BB962C8B-B14F-4D97-AF65-F5344CB8AC3E}">
        <p14:creationId xmlns:p14="http://schemas.microsoft.com/office/powerpoint/2010/main" val="3068079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326004"/>
            <a:ext cx="10058400" cy="1609344"/>
          </a:xfrm>
        </p:spPr>
        <p:txBody>
          <a:bodyPr/>
          <a:lstStyle/>
          <a:p>
            <a:pPr algn="ctr"/>
            <a:r>
              <a:rPr lang="en-US" b="1" dirty="0" smtClean="0">
                <a:solidFill>
                  <a:schemeClr val="accent2"/>
                </a:solidFill>
                <a:latin typeface="Bookman Old Style" panose="02050604050505020204" pitchFamily="18" charset="0"/>
              </a:rPr>
              <a:t>(More) Self-Care </a:t>
            </a:r>
            <a:r>
              <a:rPr lang="en-US" b="1" dirty="0">
                <a:solidFill>
                  <a:schemeClr val="accent2"/>
                </a:solidFill>
                <a:latin typeface="Bookman Old Style" panose="02050604050505020204" pitchFamily="18" charset="0"/>
              </a:rPr>
              <a:t>for Depression</a:t>
            </a:r>
            <a:endParaRPr lang="en-US" dirty="0"/>
          </a:p>
        </p:txBody>
      </p:sp>
      <p:sp>
        <p:nvSpPr>
          <p:cNvPr id="3" name="Content Placeholder 2"/>
          <p:cNvSpPr>
            <a:spLocks noGrp="1"/>
          </p:cNvSpPr>
          <p:nvPr>
            <p:ph sz="half" idx="1"/>
          </p:nvPr>
        </p:nvSpPr>
        <p:spPr>
          <a:xfrm>
            <a:off x="1069848" y="1367625"/>
            <a:ext cx="4754880" cy="4804576"/>
          </a:xfrm>
        </p:spPr>
        <p:txBody>
          <a:bodyPr>
            <a:normAutofit fontScale="92500"/>
          </a:bodyPr>
          <a:lstStyle/>
          <a:p>
            <a:pPr>
              <a:lnSpc>
                <a:spcPct val="150000"/>
              </a:lnSpc>
            </a:pPr>
            <a:r>
              <a:rPr lang="en-US" sz="2800" dirty="0">
                <a:latin typeface="Bookman Old Style" panose="02050604050505020204" pitchFamily="18" charset="0"/>
              </a:rPr>
              <a:t>Break up large tasks into small ones, and do what you can as you can; try not to do too many things at once.</a:t>
            </a:r>
          </a:p>
          <a:p>
            <a:pPr marL="0" indent="0">
              <a:buNone/>
            </a:pPr>
            <a:endParaRPr lang="en-US" dirty="0"/>
          </a:p>
        </p:txBody>
      </p:sp>
      <p:sp>
        <p:nvSpPr>
          <p:cNvPr id="4" name="Content Placeholder 3"/>
          <p:cNvSpPr>
            <a:spLocks noGrp="1"/>
          </p:cNvSpPr>
          <p:nvPr>
            <p:ph sz="half" idx="2"/>
          </p:nvPr>
        </p:nvSpPr>
        <p:spPr>
          <a:xfrm>
            <a:off x="6364224" y="1367625"/>
            <a:ext cx="4754880" cy="4804575"/>
          </a:xfrm>
        </p:spPr>
        <p:txBody>
          <a:bodyPr>
            <a:normAutofit fontScale="92500"/>
          </a:bodyPr>
          <a:lstStyle/>
          <a:p>
            <a:pPr>
              <a:lnSpc>
                <a:spcPct val="150000"/>
              </a:lnSpc>
            </a:pPr>
            <a:r>
              <a:rPr lang="en-US" sz="2400" dirty="0">
                <a:latin typeface="Bookman Old Style" panose="02050604050505020204" pitchFamily="18" charset="0"/>
              </a:rPr>
              <a:t>Try to spend time with supportive family members or friends, and take advantage of campus resources, such as student support groups. Talking with your parents, guardian, or other students who listen and care about you gives you support.</a:t>
            </a:r>
          </a:p>
          <a:p>
            <a:pPr marL="0" indent="0">
              <a:buNone/>
            </a:pPr>
            <a:endParaRPr lang="en-US"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4353131" y="4937690"/>
            <a:ext cx="1476169" cy="1451253"/>
          </a:xfrm>
          <a:prstGeom prst="rect">
            <a:avLst/>
          </a:prstGeom>
          <a:noFill/>
        </p:spPr>
      </p:pic>
    </p:spTree>
    <p:extLst>
      <p:ext uri="{BB962C8B-B14F-4D97-AF65-F5344CB8AC3E}">
        <p14:creationId xmlns:p14="http://schemas.microsoft.com/office/powerpoint/2010/main" val="2802552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2"/>
                </a:solidFill>
                <a:latin typeface="Bookman Old Style" panose="02050604050505020204" pitchFamily="18" charset="0"/>
              </a:rPr>
              <a:t>(Still) More Self-Care </a:t>
            </a:r>
            <a:r>
              <a:rPr lang="en-US" b="1" dirty="0">
                <a:solidFill>
                  <a:schemeClr val="accent2"/>
                </a:solidFill>
                <a:latin typeface="Bookman Old Style" panose="02050604050505020204" pitchFamily="18" charset="0"/>
              </a:rPr>
              <a:t>for Depression</a:t>
            </a:r>
            <a:endParaRPr lang="en-US" dirty="0"/>
          </a:p>
        </p:txBody>
      </p:sp>
      <p:sp>
        <p:nvSpPr>
          <p:cNvPr id="3" name="Content Placeholder 2"/>
          <p:cNvSpPr>
            <a:spLocks noGrp="1"/>
          </p:cNvSpPr>
          <p:nvPr>
            <p:ph idx="1"/>
          </p:nvPr>
        </p:nvSpPr>
        <p:spPr/>
        <p:txBody>
          <a:bodyPr>
            <a:normAutofit/>
          </a:bodyPr>
          <a:lstStyle/>
          <a:p>
            <a:pPr>
              <a:lnSpc>
                <a:spcPct val="150000"/>
              </a:lnSpc>
            </a:pPr>
            <a:r>
              <a:rPr lang="en-US" sz="2400" dirty="0">
                <a:latin typeface="Bookman Old Style" panose="02050604050505020204" pitchFamily="18" charset="0"/>
              </a:rPr>
              <a:t>Try to get out with friends and try fun things that help you express yourself. As you recover from depression, you may find that even if you don’t feel like going out with friends, if you push yourself to do so, you’ll be able to enjoy yourself more than you thought.</a:t>
            </a:r>
          </a:p>
          <a:p>
            <a:pPr marL="0" indent="0">
              <a:buNone/>
            </a:pPr>
            <a:endParaRPr lang="en-US" dirty="0"/>
          </a:p>
        </p:txBody>
      </p:sp>
      <p:pic>
        <p:nvPicPr>
          <p:cNvPr id="4" name="Picture 3" descr="27 Best &lt;strong&gt;Friend&lt;/strong&gt; &lt;strong&gt;Quotes&lt;/strong&gt; with Images – The WoW Sty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3615" y="4573481"/>
            <a:ext cx="2217875" cy="1840364"/>
          </a:xfrm>
          <a:prstGeom prst="rect">
            <a:avLst/>
          </a:prstGeom>
          <a:effectLst>
            <a:outerShdw blurRad="50800" dist="38100" dir="8100000" algn="tr" rotWithShape="0">
              <a:prstClr val="black">
                <a:alpha val="40000"/>
              </a:prstClr>
            </a:outerShdw>
            <a:softEdge rad="31750"/>
          </a:effectLst>
        </p:spPr>
      </p:pic>
    </p:spTree>
    <p:extLst>
      <p:ext uri="{BB962C8B-B14F-4D97-AF65-F5344CB8AC3E}">
        <p14:creationId xmlns:p14="http://schemas.microsoft.com/office/powerpoint/2010/main" val="1758519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7232" y="202691"/>
            <a:ext cx="8911687" cy="1280890"/>
          </a:xfrm>
        </p:spPr>
        <p:txBody>
          <a:bodyPr/>
          <a:lstStyle/>
          <a:p>
            <a:pPr algn="ctr"/>
            <a:r>
              <a:rPr lang="en-US" dirty="0" smtClean="0"/>
              <a:t>Self-Help </a:t>
            </a:r>
            <a:r>
              <a:rPr lang="en-US" dirty="0"/>
              <a:t>for Depression</a:t>
            </a:r>
            <a:br>
              <a:rPr lang="en-US" dirty="0"/>
            </a:br>
            <a:r>
              <a:rPr lang="en-US" sz="2800" dirty="0" smtClean="0"/>
              <a:t>Five </a:t>
            </a:r>
            <a:r>
              <a:rPr lang="en-US" sz="2800" dirty="0"/>
              <a:t>self-help </a:t>
            </a:r>
            <a:r>
              <a:rPr lang="en-US" sz="2800" dirty="0" smtClean="0"/>
              <a:t>strategies</a:t>
            </a:r>
            <a:endParaRPr lang="en-US" sz="2800" dirty="0"/>
          </a:p>
        </p:txBody>
      </p:sp>
      <p:sp>
        <p:nvSpPr>
          <p:cNvPr id="3" name="Content Placeholder 2"/>
          <p:cNvSpPr>
            <a:spLocks noGrp="1"/>
          </p:cNvSpPr>
          <p:nvPr>
            <p:ph sz="half" idx="1"/>
          </p:nvPr>
        </p:nvSpPr>
        <p:spPr>
          <a:xfrm>
            <a:off x="1415332" y="1304675"/>
            <a:ext cx="4636954" cy="4961615"/>
          </a:xfrm>
        </p:spPr>
        <p:txBody>
          <a:bodyPr>
            <a:normAutofit fontScale="85000" lnSpcReduction="20000"/>
          </a:bodyPr>
          <a:lstStyle/>
          <a:p>
            <a:pPr>
              <a:lnSpc>
                <a:spcPct val="150000"/>
              </a:lnSpc>
            </a:pPr>
            <a:r>
              <a:rPr lang="en-US" sz="2200" dirty="0"/>
              <a:t>In 2016, an estimated 16.2 million adults in the United States had at least one major depressive episode – 6.7 percent of all U.S. adults. But with appropriate professional and self-help strategies, recovery from depression is possible. Self-help for depression can help alleviate symptoms and put someone on the path to recovery.</a:t>
            </a:r>
          </a:p>
          <a:p>
            <a:endParaRPr lang="en-US" dirty="0"/>
          </a:p>
        </p:txBody>
      </p:sp>
      <p:sp>
        <p:nvSpPr>
          <p:cNvPr id="4" name="Content Placeholder 3"/>
          <p:cNvSpPr>
            <a:spLocks noGrp="1"/>
          </p:cNvSpPr>
          <p:nvPr>
            <p:ph sz="half" idx="2"/>
          </p:nvPr>
        </p:nvSpPr>
        <p:spPr>
          <a:xfrm>
            <a:off x="7203883" y="1483580"/>
            <a:ext cx="4666489" cy="4858246"/>
          </a:xfrm>
        </p:spPr>
        <p:txBody>
          <a:bodyPr>
            <a:normAutofit fontScale="85000" lnSpcReduction="20000"/>
          </a:bodyPr>
          <a:lstStyle/>
          <a:p>
            <a:r>
              <a:rPr lang="en-US" sz="2600" dirty="0"/>
              <a:t>Exercise. Both aerobic exercise like walking or jogging and anaerobic exercise like weight lifting can help alleviate symptoms of depression.</a:t>
            </a:r>
          </a:p>
          <a:p>
            <a:endParaRPr lang="en-US" sz="2600" dirty="0" smtClean="0"/>
          </a:p>
          <a:p>
            <a:pPr fontAlgn="base">
              <a:spcBef>
                <a:spcPts val="0"/>
              </a:spcBef>
              <a:buClrTx/>
            </a:pPr>
            <a:r>
              <a:rPr lang="en-US" sz="2600" dirty="0">
                <a:solidFill>
                  <a:srgbClr val="454649"/>
                </a:solidFill>
                <a:latin typeface="Century Gothic" panose="020B0502020202020204" pitchFamily="34" charset="0"/>
              </a:rPr>
              <a:t>Relaxation training. </a:t>
            </a:r>
            <a:r>
              <a:rPr lang="en-US" sz="2600" dirty="0">
                <a:solidFill>
                  <a:srgbClr val="060617"/>
                </a:solidFill>
                <a:latin typeface="Century Gothic" panose="020B0502020202020204" pitchFamily="34" charset="0"/>
              </a:rPr>
              <a:t>Focusing on tensing and relaxing muscle groups methodically can help a person with depression relax voluntarily. You can find some guided relaxation training techniques online, like this one from </a:t>
            </a:r>
            <a:r>
              <a:rPr lang="en-US" sz="2600" u="sng" dirty="0">
                <a:solidFill>
                  <a:srgbClr val="0E72B9"/>
                </a:solidFill>
                <a:latin typeface="Century Gothic" panose="020B0502020202020204" pitchFamily="34" charset="0"/>
                <a:hlinkClick r:id="rId2"/>
              </a:rPr>
              <a:t>Children’s Mercy Hospital</a:t>
            </a:r>
            <a:r>
              <a:rPr lang="en-US" sz="2200" dirty="0">
                <a:solidFill>
                  <a:srgbClr val="060617"/>
                </a:solidFill>
                <a:latin typeface="Century Gothic" panose="020B0502020202020204" pitchFamily="34" charset="0"/>
              </a:rPr>
              <a:t>.</a:t>
            </a:r>
          </a:p>
          <a:p>
            <a:pPr marL="0" indent="0">
              <a:buNone/>
            </a:pPr>
            <a:endParaRPr lang="en-US" dirty="0"/>
          </a:p>
        </p:txBody>
      </p:sp>
      <p:pic>
        <p:nvPicPr>
          <p:cNvPr id="5" name="Picture 4" descr="Monday Motivator: Create Your Own Sunshine | JollyLibrari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3377" y="4831081"/>
            <a:ext cx="1810506" cy="1810506"/>
          </a:xfrm>
          <a:prstGeom prst="rect">
            <a:avLst/>
          </a:prstGeom>
          <a:effectLst>
            <a:softEdge rad="63500"/>
          </a:effectLst>
        </p:spPr>
      </p:pic>
    </p:spTree>
    <p:extLst>
      <p:ext uri="{BB962C8B-B14F-4D97-AF65-F5344CB8AC3E}">
        <p14:creationId xmlns:p14="http://schemas.microsoft.com/office/powerpoint/2010/main" val="2080312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401474"/>
            <a:ext cx="8911687" cy="1280890"/>
          </a:xfrm>
        </p:spPr>
        <p:txBody>
          <a:bodyPr/>
          <a:lstStyle/>
          <a:p>
            <a:pPr algn="ctr"/>
            <a:r>
              <a:rPr lang="en-US" dirty="0" smtClean="0"/>
              <a:t>More Self-Help for Depression</a:t>
            </a:r>
            <a:endParaRPr lang="en-US" dirty="0"/>
          </a:p>
        </p:txBody>
      </p:sp>
      <p:sp>
        <p:nvSpPr>
          <p:cNvPr id="3" name="Content Placeholder 2"/>
          <p:cNvSpPr>
            <a:spLocks noGrp="1"/>
          </p:cNvSpPr>
          <p:nvPr>
            <p:ph sz="half" idx="1"/>
          </p:nvPr>
        </p:nvSpPr>
        <p:spPr>
          <a:xfrm>
            <a:off x="2589212" y="1359673"/>
            <a:ext cx="4313864" cy="4551549"/>
          </a:xfrm>
        </p:spPr>
        <p:txBody>
          <a:bodyPr>
            <a:normAutofit fontScale="92500"/>
          </a:bodyPr>
          <a:lstStyle/>
          <a:p>
            <a:r>
              <a:rPr lang="en-US" sz="2400" b="1" dirty="0">
                <a:solidFill>
                  <a:srgbClr val="454649"/>
                </a:solidFill>
                <a:latin typeface="Century" panose="02040604050505020304" pitchFamily="18" charset="0"/>
              </a:rPr>
              <a:t>Light therapy. </a:t>
            </a:r>
            <a:r>
              <a:rPr lang="en-US" sz="2400" dirty="0">
                <a:solidFill>
                  <a:srgbClr val="060617"/>
                </a:solidFill>
                <a:latin typeface="Century" panose="02040604050505020304" pitchFamily="18" charset="0"/>
              </a:rPr>
              <a:t>Exposing the eyes to bright, full-spectrum light that mimics natural outdoor light – particularly in the morning – can help treat certain types of depression, like SAD (seasonal affective disorder). </a:t>
            </a:r>
            <a:r>
              <a:rPr lang="en-US" sz="2400" u="sng" dirty="0">
                <a:solidFill>
                  <a:srgbClr val="0E72B9"/>
                </a:solidFill>
                <a:latin typeface="Century" panose="02040604050505020304" pitchFamily="18" charset="0"/>
                <a:hlinkClick r:id="rId2"/>
              </a:rPr>
              <a:t>Light therapy</a:t>
            </a:r>
            <a:r>
              <a:rPr lang="en-US" sz="2400" dirty="0">
                <a:solidFill>
                  <a:srgbClr val="060617"/>
                </a:solidFill>
                <a:latin typeface="Century" panose="02040604050505020304" pitchFamily="18" charset="0"/>
              </a:rPr>
              <a:t> is thought to affect brain chemicals linked to mood and sleep, easing SAD symptoms.</a:t>
            </a:r>
          </a:p>
          <a:p>
            <a:pPr marL="0" indent="0">
              <a:buNone/>
            </a:pPr>
            <a:endParaRPr lang="en-US" dirty="0"/>
          </a:p>
        </p:txBody>
      </p:sp>
      <p:sp>
        <p:nvSpPr>
          <p:cNvPr id="4" name="Content Placeholder 3"/>
          <p:cNvSpPr>
            <a:spLocks noGrp="1"/>
          </p:cNvSpPr>
          <p:nvPr>
            <p:ph sz="half" idx="2"/>
          </p:nvPr>
        </p:nvSpPr>
        <p:spPr>
          <a:xfrm>
            <a:off x="7127137" y="1359673"/>
            <a:ext cx="4313864" cy="4663441"/>
          </a:xfrm>
        </p:spPr>
        <p:txBody>
          <a:bodyPr>
            <a:normAutofit fontScale="92500"/>
          </a:bodyPr>
          <a:lstStyle/>
          <a:p>
            <a:r>
              <a:rPr lang="en-US" sz="2200" b="1" dirty="0">
                <a:solidFill>
                  <a:srgbClr val="454649"/>
                </a:solidFill>
                <a:latin typeface="Century" panose="02040604050505020304" pitchFamily="18" charset="0"/>
              </a:rPr>
              <a:t>Self-help books based on cognitive behavioral therapy (CBT). </a:t>
            </a:r>
            <a:r>
              <a:rPr lang="en-US" sz="2200" dirty="0">
                <a:solidFill>
                  <a:srgbClr val="060617"/>
                </a:solidFill>
                <a:latin typeface="Century" panose="02040604050505020304" pitchFamily="18" charset="0"/>
              </a:rPr>
              <a:t>Self-help books based on CBT can help a person with depression work through some of their symptoms. </a:t>
            </a:r>
            <a:r>
              <a:rPr lang="en-US" sz="2200" u="sng" dirty="0">
                <a:solidFill>
                  <a:srgbClr val="E9B12B"/>
                </a:solidFill>
                <a:latin typeface="Century" panose="02040604050505020304" pitchFamily="18" charset="0"/>
                <a:hlinkClick r:id="rId3"/>
              </a:rPr>
              <a:t>Feeling Good: The New Mood Therapy</a:t>
            </a:r>
            <a:r>
              <a:rPr lang="en-US" sz="2200" dirty="0">
                <a:solidFill>
                  <a:srgbClr val="060617"/>
                </a:solidFill>
                <a:latin typeface="Century" panose="02040604050505020304" pitchFamily="18" charset="0"/>
              </a:rPr>
              <a:t> and </a:t>
            </a:r>
            <a:r>
              <a:rPr lang="en-US" sz="2200" u="sng" dirty="0">
                <a:solidFill>
                  <a:srgbClr val="0E72B9"/>
                </a:solidFill>
                <a:latin typeface="Century" panose="02040604050505020304" pitchFamily="18" charset="0"/>
                <a:hlinkClick r:id="rId4"/>
              </a:rPr>
              <a:t>Control Your Depression (revised edition)</a:t>
            </a:r>
            <a:r>
              <a:rPr lang="en-US" sz="2200" dirty="0">
                <a:solidFill>
                  <a:srgbClr val="060617"/>
                </a:solidFill>
                <a:latin typeface="Century" panose="02040604050505020304" pitchFamily="18" charset="0"/>
              </a:rPr>
              <a:t> are two books based on CBT that have been found effective in trials.</a:t>
            </a:r>
          </a:p>
          <a:p>
            <a:endParaRPr lang="en-US" dirty="0"/>
          </a:p>
        </p:txBody>
      </p:sp>
    </p:spTree>
    <p:extLst>
      <p:ext uri="{BB962C8B-B14F-4D97-AF65-F5344CB8AC3E}">
        <p14:creationId xmlns:p14="http://schemas.microsoft.com/office/powerpoint/2010/main" val="3247792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0"/>
            <a:ext cx="10058400" cy="1609344"/>
          </a:xfrm>
        </p:spPr>
        <p:txBody>
          <a:bodyPr>
            <a:normAutofit/>
          </a:bodyPr>
          <a:lstStyle/>
          <a:p>
            <a:pPr algn="ctr"/>
            <a:r>
              <a:rPr lang="en-US" dirty="0">
                <a:latin typeface="Comic Sans MS" panose="030F0702030302020204" pitchFamily="66" charset="0"/>
              </a:rPr>
              <a:t>What </a:t>
            </a:r>
            <a:r>
              <a:rPr lang="en-US" dirty="0" smtClean="0">
                <a:latin typeface="Comic Sans MS" panose="030F0702030302020204" pitchFamily="66" charset="0"/>
              </a:rPr>
              <a:t>Can </a:t>
            </a:r>
            <a:r>
              <a:rPr lang="en-US" dirty="0">
                <a:latin typeface="Comic Sans MS" panose="030F0702030302020204" pitchFamily="66" charset="0"/>
              </a:rPr>
              <a:t>I </a:t>
            </a:r>
            <a:r>
              <a:rPr lang="en-US" dirty="0" smtClean="0">
                <a:latin typeface="Comic Sans MS" panose="030F0702030302020204" pitchFamily="66" charset="0"/>
              </a:rPr>
              <a:t>Do </a:t>
            </a:r>
            <a:r>
              <a:rPr lang="en-US" dirty="0">
                <a:latin typeface="Comic Sans MS" panose="030F0702030302020204" pitchFamily="66" charset="0"/>
              </a:rPr>
              <a:t>to </a:t>
            </a:r>
            <a:r>
              <a:rPr lang="en-US" dirty="0" smtClean="0">
                <a:latin typeface="Comic Sans MS" panose="030F0702030302020204" pitchFamily="66" charset="0"/>
              </a:rPr>
              <a:t>Help Myself?</a:t>
            </a:r>
            <a:br>
              <a:rPr lang="en-US" dirty="0" smtClean="0">
                <a:latin typeface="Comic Sans MS" panose="030F0702030302020204" pitchFamily="66" charset="0"/>
              </a:rPr>
            </a:br>
            <a:r>
              <a:rPr lang="en-US" sz="3200" dirty="0" smtClean="0">
                <a:latin typeface="Comic Sans MS" panose="030F0702030302020204" pitchFamily="66" charset="0"/>
              </a:rPr>
              <a:t>(Thoughts from </a:t>
            </a:r>
            <a:r>
              <a:rPr lang="en-US" sz="3200" i="1" u="sng" dirty="0" smtClean="0">
                <a:latin typeface="Comic Sans MS" panose="030F0702030302020204" pitchFamily="66" charset="0"/>
              </a:rPr>
              <a:t>fellow </a:t>
            </a:r>
            <a:r>
              <a:rPr lang="en-US" sz="3200" i="1" u="sng" dirty="0">
                <a:latin typeface="Comic Sans MS" panose="030F0702030302020204" pitchFamily="66" charset="0"/>
              </a:rPr>
              <a:t>c</a:t>
            </a:r>
            <a:r>
              <a:rPr lang="en-US" sz="3200" i="1" u="sng" dirty="0" smtClean="0">
                <a:latin typeface="Comic Sans MS" panose="030F0702030302020204" pitchFamily="66" charset="0"/>
              </a:rPr>
              <a:t>ollege </a:t>
            </a:r>
            <a:r>
              <a:rPr lang="en-US" sz="3200" i="1" u="sng" dirty="0">
                <a:latin typeface="Comic Sans MS" panose="030F0702030302020204" pitchFamily="66" charset="0"/>
              </a:rPr>
              <a:t>s</a:t>
            </a:r>
            <a:r>
              <a:rPr lang="en-US" sz="3200" i="1" u="sng" dirty="0" smtClean="0">
                <a:latin typeface="Comic Sans MS" panose="030F0702030302020204" pitchFamily="66" charset="0"/>
              </a:rPr>
              <a:t>tudents</a:t>
            </a:r>
            <a:r>
              <a:rPr lang="en-US" sz="3200" dirty="0" smtClean="0">
                <a:latin typeface="Comic Sans MS" panose="030F0702030302020204" pitchFamily="66" charset="0"/>
              </a:rPr>
              <a:t>)</a:t>
            </a:r>
            <a:endParaRPr lang="en-US" sz="3200" dirty="0">
              <a:latin typeface="Comic Sans MS" panose="030F0702030302020204" pitchFamily="66" charset="0"/>
            </a:endParaRPr>
          </a:p>
        </p:txBody>
      </p:sp>
      <p:sp>
        <p:nvSpPr>
          <p:cNvPr id="3" name="Content Placeholder 2"/>
          <p:cNvSpPr>
            <a:spLocks noGrp="1"/>
          </p:cNvSpPr>
          <p:nvPr>
            <p:ph sz="half" idx="1"/>
          </p:nvPr>
        </p:nvSpPr>
        <p:spPr>
          <a:xfrm>
            <a:off x="1069848" y="1534602"/>
            <a:ext cx="4754880" cy="4637598"/>
          </a:xfrm>
        </p:spPr>
        <p:txBody>
          <a:bodyPr>
            <a:normAutofit lnSpcReduction="10000"/>
          </a:bodyPr>
          <a:lstStyle/>
          <a:p>
            <a:r>
              <a:rPr lang="en-US" sz="2400" dirty="0">
                <a:solidFill>
                  <a:schemeClr val="accent2">
                    <a:lumMod val="75000"/>
                  </a:schemeClr>
                </a:solidFill>
                <a:latin typeface="Comic Sans MS" panose="030F0702030302020204" pitchFamily="66" charset="0"/>
              </a:rPr>
              <a:t>I cycle, which helps, and I take long walks </a:t>
            </a:r>
            <a:r>
              <a:rPr lang="en-US" sz="2400" dirty="0" smtClean="0">
                <a:solidFill>
                  <a:schemeClr val="accent2">
                    <a:lumMod val="75000"/>
                  </a:schemeClr>
                </a:solidFill>
                <a:latin typeface="Comic Sans MS" panose="030F0702030302020204" pitchFamily="66" charset="0"/>
              </a:rPr>
              <a:t>in </a:t>
            </a:r>
            <a:r>
              <a:rPr lang="en-US" sz="2400" dirty="0">
                <a:solidFill>
                  <a:schemeClr val="accent2">
                    <a:lumMod val="75000"/>
                  </a:schemeClr>
                </a:solidFill>
                <a:latin typeface="Comic Sans MS" panose="030F0702030302020204" pitchFamily="66" charset="0"/>
              </a:rPr>
              <a:t>the country</a:t>
            </a:r>
            <a:r>
              <a:rPr lang="en-US" sz="2400" dirty="0" smtClean="0">
                <a:solidFill>
                  <a:schemeClr val="accent2">
                    <a:lumMod val="75000"/>
                  </a:schemeClr>
                </a:solidFill>
                <a:latin typeface="Comic Sans MS" panose="030F0702030302020204" pitchFamily="66" charset="0"/>
              </a:rPr>
              <a:t>.</a:t>
            </a:r>
          </a:p>
          <a:p>
            <a:r>
              <a:rPr lang="en-US" sz="2400" dirty="0">
                <a:solidFill>
                  <a:schemeClr val="accent5">
                    <a:lumMod val="50000"/>
                  </a:schemeClr>
                </a:solidFill>
                <a:latin typeface="Comic Sans MS" panose="030F0702030302020204" pitchFamily="66" charset="0"/>
              </a:rPr>
              <a:t>I try to keep active, even if that's just getting out of bed, washed and ready before 10am, so that the days don't become an endless blur of </a:t>
            </a:r>
            <a:r>
              <a:rPr lang="en-US" sz="2400" dirty="0" smtClean="0">
                <a:solidFill>
                  <a:schemeClr val="accent5">
                    <a:lumMod val="50000"/>
                  </a:schemeClr>
                </a:solidFill>
                <a:latin typeface="Comic Sans MS" panose="030F0702030302020204" pitchFamily="66" charset="0"/>
              </a:rPr>
              <a:t>nothingness.</a:t>
            </a:r>
          </a:p>
          <a:p>
            <a:r>
              <a:rPr lang="en-US" sz="2400" dirty="0">
                <a:solidFill>
                  <a:schemeClr val="accent1">
                    <a:lumMod val="75000"/>
                  </a:schemeClr>
                </a:solidFill>
                <a:latin typeface="Comic Sans MS" panose="030F0702030302020204" pitchFamily="66" charset="0"/>
              </a:rPr>
              <a:t>I make lists of why I feel depressed, what I can change and how I can change it.</a:t>
            </a:r>
          </a:p>
          <a:p>
            <a:pPr marL="0" indent="0">
              <a:buNone/>
            </a:pPr>
            <a:endParaRPr lang="en-US" sz="2400" dirty="0">
              <a:solidFill>
                <a:schemeClr val="accent5">
                  <a:lumMod val="50000"/>
                </a:schemeClr>
              </a:solidFill>
              <a:latin typeface="Comic Sans MS" panose="030F0702030302020204" pitchFamily="66" charset="0"/>
            </a:endParaRPr>
          </a:p>
        </p:txBody>
      </p:sp>
      <p:sp>
        <p:nvSpPr>
          <p:cNvPr id="4" name="Content Placeholder 3"/>
          <p:cNvSpPr>
            <a:spLocks noGrp="1"/>
          </p:cNvSpPr>
          <p:nvPr>
            <p:ph sz="half" idx="2"/>
          </p:nvPr>
        </p:nvSpPr>
        <p:spPr>
          <a:xfrm>
            <a:off x="6364224" y="1609344"/>
            <a:ext cx="4754880" cy="4910726"/>
          </a:xfrm>
        </p:spPr>
        <p:txBody>
          <a:bodyPr>
            <a:normAutofit lnSpcReduction="10000"/>
          </a:bodyPr>
          <a:lstStyle/>
          <a:p>
            <a:r>
              <a:rPr lang="en-US" sz="2000" dirty="0">
                <a:solidFill>
                  <a:schemeClr val="accent1">
                    <a:lumMod val="50000"/>
                  </a:schemeClr>
                </a:solidFill>
                <a:latin typeface="Comic Sans MS" panose="030F0702030302020204" pitchFamily="66" charset="0"/>
              </a:rPr>
              <a:t>Be kind to yourself. If you need 'me time', give it to yourself. You are worth it</a:t>
            </a:r>
            <a:r>
              <a:rPr lang="en-US" sz="2000" dirty="0" smtClean="0">
                <a:solidFill>
                  <a:schemeClr val="accent1">
                    <a:lumMod val="50000"/>
                  </a:schemeClr>
                </a:solidFill>
                <a:latin typeface="Comic Sans MS" panose="030F0702030302020204" pitchFamily="66" charset="0"/>
              </a:rPr>
              <a:t>.</a:t>
            </a:r>
          </a:p>
          <a:p>
            <a:r>
              <a:rPr lang="en-US" sz="2000" dirty="0">
                <a:solidFill>
                  <a:schemeClr val="accent3">
                    <a:lumMod val="75000"/>
                  </a:schemeClr>
                </a:solidFill>
                <a:latin typeface="Comic Sans MS" panose="030F0702030302020204" pitchFamily="66" charset="0"/>
              </a:rPr>
              <a:t>I've made a list of things I usually enjoy, like knitting or playing the guitar, and I try to do little bits of these activities when I'm feeling low</a:t>
            </a:r>
            <a:r>
              <a:rPr lang="en-US" sz="2000" dirty="0" smtClean="0">
                <a:solidFill>
                  <a:schemeClr val="accent3">
                    <a:lumMod val="75000"/>
                  </a:schemeClr>
                </a:solidFill>
                <a:latin typeface="Comic Sans MS" panose="030F0702030302020204" pitchFamily="66" charset="0"/>
              </a:rPr>
              <a:t>.</a:t>
            </a:r>
          </a:p>
          <a:p>
            <a:r>
              <a:rPr lang="en-US" sz="2000" dirty="0">
                <a:solidFill>
                  <a:schemeClr val="bg2">
                    <a:lumMod val="25000"/>
                  </a:schemeClr>
                </a:solidFill>
                <a:latin typeface="Comic Sans MS" panose="030F0702030302020204" pitchFamily="66" charset="0"/>
              </a:rPr>
              <a:t>[What helps is] surrounding myself with friends and family who understand without pointing it out, who treat me normally but </a:t>
            </a:r>
            <a:r>
              <a:rPr lang="en-US" sz="2000" dirty="0" smtClean="0">
                <a:solidFill>
                  <a:schemeClr val="bg2">
                    <a:lumMod val="25000"/>
                  </a:schemeClr>
                </a:solidFill>
                <a:latin typeface="Comic Sans MS" panose="030F0702030302020204" pitchFamily="66" charset="0"/>
              </a:rPr>
              <a:t>recognize </a:t>
            </a:r>
            <a:r>
              <a:rPr lang="en-US" sz="2000" dirty="0">
                <a:solidFill>
                  <a:schemeClr val="bg2">
                    <a:lumMod val="25000"/>
                  </a:schemeClr>
                </a:solidFill>
                <a:latin typeface="Comic Sans MS" panose="030F0702030302020204" pitchFamily="66" charset="0"/>
              </a:rPr>
              <a:t>that everyday life can be a struggle sometimes.</a:t>
            </a: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0252999" y="83349"/>
            <a:ext cx="1476169" cy="1451253"/>
          </a:xfrm>
          <a:prstGeom prst="rect">
            <a:avLst/>
          </a:prstGeom>
          <a:noFill/>
        </p:spPr>
      </p:pic>
    </p:spTree>
    <p:extLst>
      <p:ext uri="{BB962C8B-B14F-4D97-AF65-F5344CB8AC3E}">
        <p14:creationId xmlns:p14="http://schemas.microsoft.com/office/powerpoint/2010/main" val="73491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accent6"/>
                </a:solidFill>
                <a:latin typeface="Bookman Old Style" panose="02050604050505020204" pitchFamily="18" charset="0"/>
              </a:rPr>
              <a:t>Think for a Moment</a:t>
            </a:r>
            <a:endParaRPr lang="en-US" sz="5400" b="1" dirty="0">
              <a:solidFill>
                <a:schemeClr val="accent6"/>
              </a:solidFill>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pPr algn="ctr">
              <a:lnSpc>
                <a:spcPct val="150000"/>
              </a:lnSpc>
            </a:pPr>
            <a:r>
              <a:rPr lang="en-US" sz="4000" dirty="0" smtClean="0">
                <a:latin typeface="Bookman Old Style" panose="02050604050505020204" pitchFamily="18" charset="0"/>
              </a:rPr>
              <a:t>What are some factors or events, or situations, that might lead to depression in a college student?</a:t>
            </a:r>
            <a:endParaRPr lang="en-US" sz="4000" dirty="0">
              <a:latin typeface="Bookman Old Style" panose="02050604050505020204"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767265" y="4954431"/>
            <a:ext cx="1830860" cy="1720689"/>
          </a:xfrm>
          <a:prstGeom prst="rect">
            <a:avLst/>
          </a:prstGeom>
          <a:noFill/>
        </p:spPr>
      </p:pic>
    </p:spTree>
    <p:extLst>
      <p:ext uri="{BB962C8B-B14F-4D97-AF65-F5344CB8AC3E}">
        <p14:creationId xmlns:p14="http://schemas.microsoft.com/office/powerpoint/2010/main" val="2514776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704" y="163797"/>
            <a:ext cx="10058400" cy="1609344"/>
          </a:xfrm>
        </p:spPr>
        <p:txBody>
          <a:bodyPr>
            <a:normAutofit fontScale="90000"/>
          </a:bodyPr>
          <a:lstStyle/>
          <a:p>
            <a:pPr algn="ctr"/>
            <a:r>
              <a:rPr lang="en-US" b="1" dirty="0">
                <a:solidFill>
                  <a:schemeClr val="accent6"/>
                </a:solidFill>
                <a:latin typeface="Bookman Old Style" panose="02050604050505020204" pitchFamily="18" charset="0"/>
              </a:rPr>
              <a:t>Depression in College </a:t>
            </a:r>
            <a:r>
              <a:rPr lang="en-US" b="1" dirty="0" smtClean="0">
                <a:solidFill>
                  <a:schemeClr val="accent6"/>
                </a:solidFill>
                <a:latin typeface="Bookman Old Style" panose="02050604050505020204" pitchFamily="18" charset="0"/>
              </a:rPr>
              <a:t>Students: What </a:t>
            </a:r>
            <a:r>
              <a:rPr lang="en-US" b="1" dirty="0">
                <a:solidFill>
                  <a:schemeClr val="accent6"/>
                </a:solidFill>
                <a:latin typeface="Bookman Old Style" panose="02050604050505020204" pitchFamily="18" charset="0"/>
              </a:rPr>
              <a:t>the Numbers Show</a:t>
            </a:r>
            <a:r>
              <a:rPr lang="en-US" b="1" dirty="0">
                <a:solidFill>
                  <a:srgbClr val="333333"/>
                </a:solidFill>
                <a:latin typeface="Open Sans"/>
              </a:rPr>
              <a:t/>
            </a:r>
            <a:br>
              <a:rPr lang="en-US" b="1" dirty="0">
                <a:solidFill>
                  <a:srgbClr val="333333"/>
                </a:solidFill>
                <a:latin typeface="Open Sans"/>
              </a:rPr>
            </a:br>
            <a:endParaRPr lang="en-US" dirty="0"/>
          </a:p>
        </p:txBody>
      </p:sp>
      <p:sp>
        <p:nvSpPr>
          <p:cNvPr id="3" name="Content Placeholder 2"/>
          <p:cNvSpPr>
            <a:spLocks noGrp="1"/>
          </p:cNvSpPr>
          <p:nvPr>
            <p:ph sz="half" idx="1"/>
          </p:nvPr>
        </p:nvSpPr>
        <p:spPr>
          <a:xfrm>
            <a:off x="530351" y="1431235"/>
            <a:ext cx="4754880" cy="4399059"/>
          </a:xfrm>
        </p:spPr>
        <p:txBody>
          <a:bodyPr>
            <a:normAutofit fontScale="92500"/>
          </a:bodyPr>
          <a:lstStyle/>
          <a:p>
            <a:r>
              <a:rPr lang="en-US" sz="2800" dirty="0">
                <a:latin typeface="Bookman Old Style" panose="02050604050505020204" pitchFamily="18" charset="0"/>
              </a:rPr>
              <a:t>Depression is the most common health problem for college students</a:t>
            </a:r>
            <a:r>
              <a:rPr lang="en-US" sz="2800" dirty="0" smtClean="0">
                <a:latin typeface="Bookman Old Style" panose="02050604050505020204" pitchFamily="18" charset="0"/>
              </a:rPr>
              <a:t>.</a:t>
            </a:r>
          </a:p>
          <a:p>
            <a:r>
              <a:rPr lang="en-US" sz="2800" dirty="0">
                <a:latin typeface="Bookman Old Style" panose="02050604050505020204" pitchFamily="18" charset="0"/>
              </a:rPr>
              <a:t>Over 39% of college students “felt so depressed that it was difficult to function” at least once during the 2016-2017 academic school year.</a:t>
            </a:r>
          </a:p>
        </p:txBody>
      </p:sp>
      <p:sp>
        <p:nvSpPr>
          <p:cNvPr id="4" name="Content Placeholder 3"/>
          <p:cNvSpPr>
            <a:spLocks noGrp="1"/>
          </p:cNvSpPr>
          <p:nvPr>
            <p:ph sz="half" idx="2"/>
          </p:nvPr>
        </p:nvSpPr>
        <p:spPr>
          <a:xfrm>
            <a:off x="6364224" y="1773141"/>
            <a:ext cx="4754880" cy="4399059"/>
          </a:xfrm>
        </p:spPr>
        <p:txBody>
          <a:bodyPr>
            <a:normAutofit fontScale="92500"/>
          </a:bodyPr>
          <a:lstStyle/>
          <a:p>
            <a:r>
              <a:rPr lang="en-US" sz="2800" dirty="0">
                <a:latin typeface="Bookman Old Style" panose="02050604050505020204" pitchFamily="18" charset="0"/>
              </a:rPr>
              <a:t>Over 60% of college students have felt overwhelmed by anxiety at least once in the last 12 months.</a:t>
            </a:r>
          </a:p>
          <a:p>
            <a:endParaRPr lang="en-US" sz="2800" dirty="0">
              <a:latin typeface="Bookman Old Style" panose="02050604050505020204" pitchFamily="18" charset="0"/>
            </a:endParaRPr>
          </a:p>
          <a:p>
            <a:r>
              <a:rPr lang="en-US" sz="2800" dirty="0">
                <a:latin typeface="Bookman Old Style" panose="02050604050505020204" pitchFamily="18" charset="0"/>
              </a:rPr>
              <a:t>Around 31% of college students have seriously considered suicide.</a:t>
            </a:r>
          </a:p>
        </p:txBody>
      </p:sp>
      <p:pic>
        <p:nvPicPr>
          <p:cNvPr id="5" name="Picture 4" descr="&lt;strong&gt;Depression&lt;/strong&gt; treatment,computerized CBT, computerised CBT, CCBT, cCBT, &lt;strong&gt;depression&lt;/strong&gt; treatment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1756" y="4287741"/>
            <a:ext cx="1918649" cy="1942503"/>
          </a:xfrm>
          <a:prstGeom prst="rect">
            <a:avLst/>
          </a:prstGeom>
        </p:spPr>
      </p:pic>
    </p:spTree>
    <p:extLst>
      <p:ext uri="{BB962C8B-B14F-4D97-AF65-F5344CB8AC3E}">
        <p14:creationId xmlns:p14="http://schemas.microsoft.com/office/powerpoint/2010/main" val="3855063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4703" y="242448"/>
            <a:ext cx="9604249" cy="1280890"/>
          </a:xfrm>
        </p:spPr>
        <p:txBody>
          <a:bodyPr>
            <a:normAutofit fontScale="90000"/>
          </a:bodyPr>
          <a:lstStyle/>
          <a:p>
            <a:pPr algn="ctr"/>
            <a:r>
              <a:rPr lang="en-US" sz="4000" dirty="0" smtClean="0"/>
              <a:t>Causes of Depression in College Students:</a:t>
            </a:r>
            <a:br>
              <a:rPr lang="en-US" sz="4000" dirty="0" smtClean="0"/>
            </a:br>
            <a:r>
              <a:rPr lang="en-US" sz="3100" dirty="0" smtClean="0"/>
              <a:t>What Does the Research Say?</a:t>
            </a:r>
            <a:endParaRPr lang="en-US" sz="3100" dirty="0"/>
          </a:p>
        </p:txBody>
      </p:sp>
      <p:sp>
        <p:nvSpPr>
          <p:cNvPr id="3" name="Content Placeholder 2"/>
          <p:cNvSpPr>
            <a:spLocks noGrp="1"/>
          </p:cNvSpPr>
          <p:nvPr>
            <p:ph sz="half" idx="1"/>
          </p:nvPr>
        </p:nvSpPr>
        <p:spPr>
          <a:xfrm>
            <a:off x="1844703" y="1324557"/>
            <a:ext cx="5002714" cy="4845656"/>
          </a:xfrm>
        </p:spPr>
        <p:txBody>
          <a:bodyPr>
            <a:noAutofit/>
          </a:bodyPr>
          <a:lstStyle/>
          <a:p>
            <a:pPr>
              <a:lnSpc>
                <a:spcPct val="150000"/>
              </a:lnSpc>
            </a:pPr>
            <a:r>
              <a:rPr lang="en-US" dirty="0"/>
              <a:t>A study was conducted over a </a:t>
            </a:r>
            <a:r>
              <a:rPr lang="en-US" dirty="0" smtClean="0"/>
              <a:t>6-week </a:t>
            </a:r>
            <a:r>
              <a:rPr lang="en-US" dirty="0"/>
              <a:t>period to investigate factors associated with the development of depression among college students. </a:t>
            </a:r>
            <a:endParaRPr lang="en-US" dirty="0" smtClean="0"/>
          </a:p>
          <a:p>
            <a:pPr>
              <a:lnSpc>
                <a:spcPct val="150000"/>
              </a:lnSpc>
            </a:pPr>
            <a:r>
              <a:rPr lang="en-US" dirty="0" smtClean="0"/>
              <a:t>Subjects </a:t>
            </a:r>
            <a:r>
              <a:rPr lang="en-US" dirty="0"/>
              <a:t>were 134 first-semester freshmen conscripted from the general psychology subject pool. </a:t>
            </a:r>
            <a:endParaRPr lang="en-US" dirty="0" smtClean="0"/>
          </a:p>
          <a:p>
            <a:pPr>
              <a:lnSpc>
                <a:spcPct val="150000"/>
              </a:lnSpc>
            </a:pPr>
            <a:r>
              <a:rPr lang="en-US" dirty="0" smtClean="0"/>
              <a:t>Scores </a:t>
            </a:r>
            <a:r>
              <a:rPr lang="en-US" dirty="0"/>
              <a:t>were obtained from self-report questionnaires involving measures of life events, social support, and cognitive appraisal at the beginning of the semester and again later. </a:t>
            </a:r>
          </a:p>
        </p:txBody>
      </p:sp>
      <p:sp>
        <p:nvSpPr>
          <p:cNvPr id="4" name="Content Placeholder 3"/>
          <p:cNvSpPr>
            <a:spLocks noGrp="1"/>
          </p:cNvSpPr>
          <p:nvPr>
            <p:ph sz="half" idx="2"/>
          </p:nvPr>
        </p:nvSpPr>
        <p:spPr>
          <a:xfrm>
            <a:off x="7062102" y="1423283"/>
            <a:ext cx="4601535" cy="5041127"/>
          </a:xfrm>
        </p:spPr>
        <p:txBody>
          <a:bodyPr>
            <a:normAutofit fontScale="85000" lnSpcReduction="10000"/>
          </a:bodyPr>
          <a:lstStyle/>
          <a:p>
            <a:pPr>
              <a:lnSpc>
                <a:spcPct val="160000"/>
              </a:lnSpc>
            </a:pPr>
            <a:r>
              <a:rPr lang="en-US" sz="2000" dirty="0"/>
              <a:t>The result of stepwise multiple regression analyses of Time 1 and Time 2 administrations indicated that the variables most strongly and consistently associated with depression were </a:t>
            </a:r>
            <a:r>
              <a:rPr lang="en-US" sz="2000" b="1" dirty="0">
                <a:solidFill>
                  <a:schemeClr val="accent1"/>
                </a:solidFill>
              </a:rPr>
              <a:t>loneliness, interpersonal mistrust, and neuroticism</a:t>
            </a:r>
            <a:r>
              <a:rPr lang="en-US" sz="2000" dirty="0"/>
              <a:t>. </a:t>
            </a:r>
            <a:endParaRPr lang="en-US" sz="2000" dirty="0" smtClean="0"/>
          </a:p>
          <a:p>
            <a:pPr>
              <a:lnSpc>
                <a:spcPct val="160000"/>
              </a:lnSpc>
            </a:pPr>
            <a:r>
              <a:rPr lang="en-US" sz="2000" dirty="0" smtClean="0"/>
              <a:t>Two-panel </a:t>
            </a:r>
            <a:r>
              <a:rPr lang="en-US" sz="2000" dirty="0"/>
              <a:t>cross-lagged correlational analyses indicated that </a:t>
            </a:r>
            <a:r>
              <a:rPr lang="en-US" sz="2000" b="1" dirty="0">
                <a:solidFill>
                  <a:schemeClr val="accent1"/>
                </a:solidFill>
              </a:rPr>
              <a:t>loneliness </a:t>
            </a:r>
            <a:r>
              <a:rPr lang="en-US" sz="2000" b="1" dirty="0" smtClean="0">
                <a:solidFill>
                  <a:schemeClr val="accent1"/>
                </a:solidFill>
              </a:rPr>
              <a:t>preceded </a:t>
            </a:r>
            <a:r>
              <a:rPr lang="en-US" sz="2000" b="1" dirty="0">
                <a:solidFill>
                  <a:schemeClr val="accent1"/>
                </a:solidFill>
              </a:rPr>
              <a:t>depression</a:t>
            </a:r>
            <a:r>
              <a:rPr lang="en-US" sz="2000" b="1" dirty="0" smtClean="0">
                <a:solidFill>
                  <a:schemeClr val="accent1"/>
                </a:solidFill>
              </a:rPr>
              <a:t>.</a:t>
            </a:r>
          </a:p>
          <a:p>
            <a:pPr marL="0" indent="0" algn="ctr">
              <a:lnSpc>
                <a:spcPct val="160000"/>
              </a:lnSpc>
              <a:buNone/>
            </a:pPr>
            <a:r>
              <a:rPr lang="en-US" sz="1600" dirty="0" smtClean="0">
                <a:solidFill>
                  <a:schemeClr val="accent1"/>
                </a:solidFill>
              </a:rPr>
              <a:t>Source: Alexander </a:t>
            </a:r>
            <a:r>
              <a:rPr lang="en-US" sz="1600" dirty="0">
                <a:solidFill>
                  <a:schemeClr val="accent1"/>
                </a:solidFill>
              </a:rPr>
              <a:t>R. Rich, Martha Scovel</a:t>
            </a:r>
          </a:p>
          <a:p>
            <a:pPr marL="0" indent="0" algn="ctr">
              <a:lnSpc>
                <a:spcPct val="160000"/>
              </a:lnSpc>
              <a:buNone/>
            </a:pPr>
            <a:r>
              <a:rPr lang="en-US" sz="1600" dirty="0">
                <a:solidFill>
                  <a:schemeClr val="accent1"/>
                </a:solidFill>
              </a:rPr>
              <a:t>Indiana University of Pennsylvania</a:t>
            </a:r>
          </a:p>
        </p:txBody>
      </p:sp>
    </p:spTree>
    <p:extLst>
      <p:ext uri="{BB962C8B-B14F-4D97-AF65-F5344CB8AC3E}">
        <p14:creationId xmlns:p14="http://schemas.microsoft.com/office/powerpoint/2010/main" val="3346757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2302" y="282204"/>
            <a:ext cx="8911687" cy="1280890"/>
          </a:xfrm>
        </p:spPr>
        <p:txBody>
          <a:bodyPr>
            <a:normAutofit/>
          </a:bodyPr>
          <a:lstStyle/>
          <a:p>
            <a:pPr algn="ctr"/>
            <a:r>
              <a:rPr lang="en-US" sz="4000" dirty="0" smtClean="0"/>
              <a:t>Factors Associated with Depression</a:t>
            </a:r>
            <a:endParaRPr lang="en-US" sz="4000" dirty="0"/>
          </a:p>
        </p:txBody>
      </p:sp>
      <p:sp>
        <p:nvSpPr>
          <p:cNvPr id="3" name="Content Placeholder 2"/>
          <p:cNvSpPr>
            <a:spLocks noGrp="1"/>
          </p:cNvSpPr>
          <p:nvPr>
            <p:ph idx="1"/>
          </p:nvPr>
        </p:nvSpPr>
        <p:spPr>
          <a:xfrm>
            <a:off x="2011680" y="1280160"/>
            <a:ext cx="9492932" cy="4631062"/>
          </a:xfrm>
        </p:spPr>
        <p:txBody>
          <a:bodyPr>
            <a:noAutofit/>
          </a:bodyPr>
          <a:lstStyle/>
          <a:p>
            <a:pPr marL="0" indent="0">
              <a:buNone/>
            </a:pPr>
            <a:r>
              <a:rPr lang="en-US" sz="2400" b="1" dirty="0">
                <a:solidFill>
                  <a:schemeClr val="accent1"/>
                </a:solidFill>
              </a:rPr>
              <a:t>Contributing </a:t>
            </a:r>
            <a:r>
              <a:rPr lang="en-US" sz="2400" b="1" u="sng" dirty="0">
                <a:solidFill>
                  <a:schemeClr val="accent1"/>
                </a:solidFill>
              </a:rPr>
              <a:t>familial factors </a:t>
            </a:r>
            <a:r>
              <a:rPr lang="en-US" sz="2400" b="1" dirty="0" smtClean="0">
                <a:solidFill>
                  <a:schemeClr val="accent1"/>
                </a:solidFill>
              </a:rPr>
              <a:t>are</a:t>
            </a:r>
            <a:r>
              <a:rPr lang="en-US" sz="2400" dirty="0" smtClean="0"/>
              <a:t>:</a:t>
            </a:r>
          </a:p>
          <a:p>
            <a:r>
              <a:rPr lang="en-US" sz="2400" dirty="0" smtClean="0"/>
              <a:t> a </a:t>
            </a:r>
            <a:r>
              <a:rPr lang="en-US" sz="2400" dirty="0"/>
              <a:t>lack of physical affection among family members and a lack of verbal intimacy with parents (Field, Diego, &amp; Sanders, 2001</a:t>
            </a:r>
            <a:r>
              <a:rPr lang="en-US" sz="2400" dirty="0" smtClean="0"/>
              <a:t>);</a:t>
            </a:r>
          </a:p>
          <a:p>
            <a:r>
              <a:rPr lang="en-US" sz="2400" dirty="0" smtClean="0"/>
              <a:t> </a:t>
            </a:r>
            <a:r>
              <a:rPr lang="en-US" sz="2400" dirty="0"/>
              <a:t>parent divorce (Short, 2002</a:t>
            </a:r>
            <a:r>
              <a:rPr lang="en-US" sz="2400" dirty="0" smtClean="0"/>
              <a:t>);</a:t>
            </a:r>
          </a:p>
          <a:p>
            <a:r>
              <a:rPr lang="en-US" sz="2400" dirty="0" smtClean="0"/>
              <a:t> </a:t>
            </a:r>
            <a:r>
              <a:rPr lang="en-US" sz="2400" dirty="0"/>
              <a:t>lack of positive reinforcement (</a:t>
            </a:r>
            <a:r>
              <a:rPr lang="en-US" sz="2400" dirty="0" err="1"/>
              <a:t>Lewinsohn</a:t>
            </a:r>
            <a:r>
              <a:rPr lang="en-US" sz="2400" dirty="0"/>
              <a:t> et al., 1998); family violence, low family cohesion, and a family history of depression and substance abuse (</a:t>
            </a:r>
            <a:r>
              <a:rPr lang="en-US" sz="2400" dirty="0" err="1"/>
              <a:t>Reinherz</a:t>
            </a:r>
            <a:r>
              <a:rPr lang="en-US" sz="2400" dirty="0"/>
              <a:t>, Paradis, </a:t>
            </a:r>
            <a:r>
              <a:rPr lang="en-US" sz="2400" dirty="0" err="1"/>
              <a:t>Giaconia</a:t>
            </a:r>
            <a:r>
              <a:rPr lang="en-US" sz="2400" dirty="0"/>
              <a:t>, </a:t>
            </a:r>
            <a:r>
              <a:rPr lang="en-US" sz="2400" dirty="0" err="1"/>
              <a:t>Stashwick</a:t>
            </a:r>
            <a:r>
              <a:rPr lang="en-US" sz="2400" dirty="0"/>
              <a:t>, &amp; Fitzmaurice, 2003</a:t>
            </a:r>
            <a:r>
              <a:rPr lang="en-US" sz="2400" dirty="0" smtClean="0"/>
              <a:t>);</a:t>
            </a:r>
          </a:p>
          <a:p>
            <a:r>
              <a:rPr lang="en-US" sz="2400" dirty="0" smtClean="0"/>
              <a:t> </a:t>
            </a:r>
            <a:r>
              <a:rPr lang="en-US" sz="2400" dirty="0"/>
              <a:t>child abuse and neglect (Brown, Cohen, Johnson, &amp; </a:t>
            </a:r>
            <a:r>
              <a:rPr lang="en-US" sz="2400" dirty="0" err="1"/>
              <a:t>Smailes</a:t>
            </a:r>
            <a:r>
              <a:rPr lang="en-US" sz="2400" dirty="0"/>
              <a:t>, 1999</a:t>
            </a:r>
            <a:r>
              <a:rPr lang="en-US" sz="2400" dirty="0" smtClean="0"/>
              <a:t>);</a:t>
            </a:r>
          </a:p>
          <a:p>
            <a:r>
              <a:rPr lang="en-US" sz="2400" dirty="0" smtClean="0"/>
              <a:t> </a:t>
            </a:r>
            <a:r>
              <a:rPr lang="en-US" sz="2400" dirty="0"/>
              <a:t>and trauma (Turner &amp; Butler, 2003)</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356366" y="4798472"/>
            <a:ext cx="1476169" cy="1451253"/>
          </a:xfrm>
          <a:prstGeom prst="rect">
            <a:avLst/>
          </a:prstGeom>
          <a:noFill/>
        </p:spPr>
      </p:pic>
    </p:spTree>
    <p:extLst>
      <p:ext uri="{BB962C8B-B14F-4D97-AF65-F5344CB8AC3E}">
        <p14:creationId xmlns:p14="http://schemas.microsoft.com/office/powerpoint/2010/main" val="4073641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1363" y="250398"/>
            <a:ext cx="8911687" cy="1280890"/>
          </a:xfrm>
        </p:spPr>
        <p:txBody>
          <a:bodyPr>
            <a:normAutofit/>
          </a:bodyPr>
          <a:lstStyle/>
          <a:p>
            <a:pPr algn="ctr"/>
            <a:r>
              <a:rPr lang="en-US" sz="4000" b="1" dirty="0">
                <a:solidFill>
                  <a:schemeClr val="accent1"/>
                </a:solidFill>
                <a:latin typeface="Century Gothic" panose="020B0502020202020204" pitchFamily="34" charset="0"/>
              </a:rPr>
              <a:t>Intra</a:t>
            </a:r>
            <a:r>
              <a:rPr lang="en-US" sz="4000" dirty="0">
                <a:solidFill>
                  <a:srgbClr val="333333"/>
                </a:solidFill>
                <a:latin typeface="Century Gothic" panose="020B0502020202020204" pitchFamily="34" charset="0"/>
              </a:rPr>
              <a:t>personal </a:t>
            </a:r>
            <a:r>
              <a:rPr lang="en-US" sz="4000" dirty="0" smtClean="0">
                <a:solidFill>
                  <a:srgbClr val="333333"/>
                </a:solidFill>
                <a:latin typeface="Century Gothic" panose="020B0502020202020204" pitchFamily="34" charset="0"/>
              </a:rPr>
              <a:t>Depression Factors</a:t>
            </a:r>
            <a:endParaRPr lang="en-US" sz="4000" dirty="0">
              <a:latin typeface="Century Gothic" panose="020B0502020202020204" pitchFamily="34" charset="0"/>
            </a:endParaRPr>
          </a:p>
        </p:txBody>
      </p:sp>
      <p:sp>
        <p:nvSpPr>
          <p:cNvPr id="3" name="Content Placeholder 2"/>
          <p:cNvSpPr>
            <a:spLocks noGrp="1"/>
          </p:cNvSpPr>
          <p:nvPr>
            <p:ph idx="1"/>
          </p:nvPr>
        </p:nvSpPr>
        <p:spPr>
          <a:xfrm>
            <a:off x="2430185" y="1197334"/>
            <a:ext cx="8915400" cy="5155758"/>
          </a:xfrm>
        </p:spPr>
        <p:txBody>
          <a:bodyPr>
            <a:normAutofit fontScale="92500"/>
          </a:bodyPr>
          <a:lstStyle/>
          <a:p>
            <a:r>
              <a:rPr lang="en-US" sz="2400" dirty="0"/>
              <a:t>low global self-esteem (Smith &amp; Betz, 2002); </a:t>
            </a:r>
            <a:endParaRPr lang="en-US" sz="2400" dirty="0" smtClean="0"/>
          </a:p>
          <a:p>
            <a:r>
              <a:rPr lang="en-US" sz="2400" dirty="0" smtClean="0"/>
              <a:t>self-criticism</a:t>
            </a:r>
            <a:r>
              <a:rPr lang="en-US" sz="2400" dirty="0"/>
              <a:t>, introversion, low assertiveness, dependency, and a need to please others (</a:t>
            </a:r>
            <a:r>
              <a:rPr lang="en-US" sz="2400" dirty="0" err="1"/>
              <a:t>Gudleski</a:t>
            </a:r>
            <a:r>
              <a:rPr lang="en-US" sz="2400" dirty="0"/>
              <a:t> &amp; </a:t>
            </a:r>
            <a:r>
              <a:rPr lang="en-US" sz="2400" dirty="0" err="1"/>
              <a:t>Shean</a:t>
            </a:r>
            <a:r>
              <a:rPr lang="en-US" sz="2400" dirty="0"/>
              <a:t>, 2002); </a:t>
            </a:r>
            <a:endParaRPr lang="en-US" sz="2400" dirty="0" smtClean="0"/>
          </a:p>
          <a:p>
            <a:r>
              <a:rPr lang="en-US" sz="2400" dirty="0" smtClean="0"/>
              <a:t>difficulty </a:t>
            </a:r>
            <a:r>
              <a:rPr lang="en-US" sz="2400" dirty="0"/>
              <a:t>in adjusting to new and changing circumstances (</a:t>
            </a:r>
            <a:r>
              <a:rPr lang="en-US" sz="2400" dirty="0" err="1"/>
              <a:t>Beeber</a:t>
            </a:r>
            <a:r>
              <a:rPr lang="en-US" sz="2400" dirty="0"/>
              <a:t>, 1999); </a:t>
            </a:r>
            <a:endParaRPr lang="en-US" sz="2400" dirty="0" smtClean="0"/>
          </a:p>
          <a:p>
            <a:r>
              <a:rPr lang="en-US" sz="2400" dirty="0" smtClean="0"/>
              <a:t>feeling </a:t>
            </a:r>
            <a:r>
              <a:rPr lang="en-US" sz="2400" dirty="0"/>
              <a:t>hopeless and helpless (</a:t>
            </a:r>
            <a:r>
              <a:rPr lang="en-US" sz="2400" dirty="0" err="1"/>
              <a:t>Furr</a:t>
            </a:r>
            <a:r>
              <a:rPr lang="en-US" sz="2400" dirty="0"/>
              <a:t> et al., 2001); </a:t>
            </a:r>
            <a:endParaRPr lang="en-US" sz="2400" dirty="0" smtClean="0"/>
          </a:p>
          <a:p>
            <a:r>
              <a:rPr lang="en-US" sz="2400" dirty="0" smtClean="0"/>
              <a:t>and </a:t>
            </a:r>
            <a:r>
              <a:rPr lang="en-US" sz="2400" dirty="0"/>
              <a:t>harboring negative beliefs about the self, world, and future (</a:t>
            </a:r>
            <a:r>
              <a:rPr lang="en-US" sz="2400" dirty="0" err="1"/>
              <a:t>Birmaher</a:t>
            </a:r>
            <a:r>
              <a:rPr lang="en-US" sz="2400" dirty="0"/>
              <a:t> et al., 1996). </a:t>
            </a:r>
            <a:endParaRPr lang="en-US" sz="2400" dirty="0" smtClean="0"/>
          </a:p>
          <a:p>
            <a:pPr marL="0" indent="0">
              <a:buNone/>
            </a:pPr>
            <a:endParaRPr lang="en-US" sz="2400" dirty="0" smtClean="0"/>
          </a:p>
          <a:p>
            <a:pPr marL="0" indent="0" algn="ctr">
              <a:buNone/>
            </a:pPr>
            <a:r>
              <a:rPr lang="en-US" dirty="0" smtClean="0"/>
              <a:t>Source:</a:t>
            </a:r>
            <a:r>
              <a:rPr lang="en-US" sz="2400" dirty="0"/>
              <a:t> </a:t>
            </a:r>
            <a:r>
              <a:rPr lang="en-US" sz="1600" dirty="0"/>
              <a:t>THE PREVALENCE AND CORRELATES OF DEPRESSION AMONG COLLEGE STUDENTS</a:t>
            </a:r>
            <a:r>
              <a:rPr lang="en-US" sz="1600" dirty="0" smtClean="0"/>
              <a:t>.</a:t>
            </a:r>
          </a:p>
          <a:p>
            <a:pPr marL="0" indent="0" algn="ctr">
              <a:buNone/>
            </a:pPr>
            <a:r>
              <a:rPr lang="en-US" sz="1600" dirty="0"/>
              <a:t>Lindsey, Billie J., Fabiano, Patricia, Stark, Chris, College Student Journal, 01463934, Dec2009 Part A, Vol. 43, Issue 4</a:t>
            </a:r>
          </a:p>
        </p:txBody>
      </p:sp>
    </p:spTree>
    <p:extLst>
      <p:ext uri="{BB962C8B-B14F-4D97-AF65-F5344CB8AC3E}">
        <p14:creationId xmlns:p14="http://schemas.microsoft.com/office/powerpoint/2010/main" val="3347664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689" y="584353"/>
            <a:ext cx="9691715" cy="1280890"/>
          </a:xfrm>
        </p:spPr>
        <p:txBody>
          <a:bodyPr>
            <a:noAutofit/>
          </a:bodyPr>
          <a:lstStyle/>
          <a:p>
            <a:pPr algn="ctr"/>
            <a:r>
              <a:rPr lang="en-US" sz="4000" dirty="0" smtClean="0"/>
              <a:t>Major (or Clinical) Depression</a:t>
            </a:r>
            <a:endParaRPr lang="en-US" sz="4000" dirty="0"/>
          </a:p>
        </p:txBody>
      </p:sp>
      <p:sp>
        <p:nvSpPr>
          <p:cNvPr id="3" name="Content Placeholder 2"/>
          <p:cNvSpPr>
            <a:spLocks noGrp="1"/>
          </p:cNvSpPr>
          <p:nvPr>
            <p:ph idx="1"/>
          </p:nvPr>
        </p:nvSpPr>
        <p:spPr>
          <a:xfrm>
            <a:off x="2589212" y="1645920"/>
            <a:ext cx="8915400" cy="4683318"/>
          </a:xfrm>
        </p:spPr>
        <p:txBody>
          <a:bodyPr>
            <a:normAutofit fontScale="92500" lnSpcReduction="10000"/>
          </a:bodyPr>
          <a:lstStyle/>
          <a:p>
            <a:pPr>
              <a:lnSpc>
                <a:spcPct val="150000"/>
              </a:lnSpc>
            </a:pPr>
            <a:r>
              <a:rPr lang="en-US" sz="2600" dirty="0"/>
              <a:t>A constant sense of hopelessness and despair is a sign you may have major depression, also known as clinical depression.</a:t>
            </a:r>
          </a:p>
          <a:p>
            <a:pPr marL="0" indent="0">
              <a:lnSpc>
                <a:spcPct val="150000"/>
              </a:lnSpc>
              <a:buNone/>
            </a:pPr>
            <a:endParaRPr lang="en-US" sz="2600" dirty="0"/>
          </a:p>
          <a:p>
            <a:pPr>
              <a:lnSpc>
                <a:spcPct val="150000"/>
              </a:lnSpc>
            </a:pPr>
            <a:r>
              <a:rPr lang="en-US" sz="2600" dirty="0"/>
              <a:t>With major depression, it may be difficult to work, study, sleep, eat, and enjoy friends and activities. Some people have clinical depression only once in their life, while others have it several times in a lifetime</a:t>
            </a:r>
            <a:r>
              <a:rPr lang="en-US" sz="2600" dirty="0" smtClean="0"/>
              <a:t>.</a:t>
            </a:r>
          </a:p>
          <a:p>
            <a:endParaRPr lang="en-US" dirty="0"/>
          </a:p>
        </p:txBody>
      </p:sp>
      <p:pic>
        <p:nvPicPr>
          <p:cNvPr id="4" name="Picture 3" descr="&lt;strong&gt;Depression&lt;/strong&gt; &amp; Vitamin D Deficiency: Is There A Connectio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9187" y="237776"/>
            <a:ext cx="2048698" cy="1296826"/>
          </a:xfrm>
          <a:prstGeom prst="rect">
            <a:avLst/>
          </a:prstGeom>
          <a:effectLst>
            <a:glow rad="101600">
              <a:schemeClr val="accent6">
                <a:satMod val="175000"/>
                <a:alpha val="40000"/>
              </a:schemeClr>
            </a:glow>
            <a:softEdge rad="31750"/>
          </a:effectLst>
        </p:spPr>
      </p:pic>
    </p:spTree>
    <p:extLst>
      <p:ext uri="{BB962C8B-B14F-4D97-AF65-F5344CB8AC3E}">
        <p14:creationId xmlns:p14="http://schemas.microsoft.com/office/powerpoint/2010/main" val="1831568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What is Clinical Depression?</a:t>
            </a:r>
            <a:endParaRPr lang="en-US" sz="4000" dirty="0"/>
          </a:p>
        </p:txBody>
      </p:sp>
      <p:sp>
        <p:nvSpPr>
          <p:cNvPr id="3" name="Content Placeholder 2"/>
          <p:cNvSpPr>
            <a:spLocks noGrp="1"/>
          </p:cNvSpPr>
          <p:nvPr>
            <p:ph idx="1"/>
          </p:nvPr>
        </p:nvSpPr>
        <p:spPr>
          <a:xfrm>
            <a:off x="2592925" y="1905000"/>
            <a:ext cx="8915400" cy="4392523"/>
          </a:xfrm>
        </p:spPr>
        <p:txBody>
          <a:bodyPr/>
          <a:lstStyle/>
          <a:p>
            <a:pPr>
              <a:lnSpc>
                <a:spcPct val="150000"/>
              </a:lnSpc>
            </a:pPr>
            <a:r>
              <a:rPr lang="en-US" sz="2800" dirty="0"/>
              <a:t>Most people feel sad or low at some point in their lives. But clinical depression is marked by a depressed mood most of the day, sometimes particularly in the morning, and a loss of interest in normal activities and relationships -- </a:t>
            </a:r>
            <a:r>
              <a:rPr lang="en-US" sz="2800" i="1" dirty="0">
                <a:solidFill>
                  <a:schemeClr val="accent1"/>
                </a:solidFill>
              </a:rPr>
              <a:t>symptoms that are present every day for at least 2 weeks</a:t>
            </a:r>
            <a:r>
              <a:rPr lang="en-US" sz="2800" dirty="0"/>
              <a:t>. </a:t>
            </a:r>
            <a:endParaRPr lang="en-US" sz="2800" dirty="0" smtClean="0"/>
          </a:p>
          <a:p>
            <a:pPr marL="0" indent="0">
              <a:buNone/>
            </a:pPr>
            <a:endParaRPr lang="en-US" dirty="0"/>
          </a:p>
        </p:txBody>
      </p:sp>
    </p:spTree>
    <p:extLst>
      <p:ext uri="{BB962C8B-B14F-4D97-AF65-F5344CB8AC3E}">
        <p14:creationId xmlns:p14="http://schemas.microsoft.com/office/powerpoint/2010/main" val="2725008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Some Clinical Depression Symptoms</a:t>
            </a:r>
            <a:endParaRPr lang="en-US" dirty="0"/>
          </a:p>
        </p:txBody>
      </p:sp>
      <p:sp>
        <p:nvSpPr>
          <p:cNvPr id="4" name="Content Placeholder 3"/>
          <p:cNvSpPr>
            <a:spLocks noGrp="1"/>
          </p:cNvSpPr>
          <p:nvPr>
            <p:ph sz="half" idx="1"/>
          </p:nvPr>
        </p:nvSpPr>
        <p:spPr>
          <a:xfrm>
            <a:off x="2115047" y="1343771"/>
            <a:ext cx="4708516" cy="4731026"/>
          </a:xfrm>
        </p:spPr>
        <p:txBody>
          <a:bodyPr>
            <a:noAutofit/>
          </a:bodyPr>
          <a:lstStyle/>
          <a:p>
            <a:r>
              <a:rPr lang="en-US" sz="2000" dirty="0"/>
              <a:t>Fatigue or loss of energy </a:t>
            </a:r>
            <a:r>
              <a:rPr lang="en-US" sz="2000" i="1" dirty="0">
                <a:solidFill>
                  <a:schemeClr val="accent1"/>
                </a:solidFill>
              </a:rPr>
              <a:t>almost every day</a:t>
            </a:r>
          </a:p>
          <a:p>
            <a:r>
              <a:rPr lang="en-US" sz="2000" dirty="0"/>
              <a:t>Feelings of worthlessness or guilt </a:t>
            </a:r>
            <a:r>
              <a:rPr lang="en-US" sz="2000" i="1" dirty="0">
                <a:solidFill>
                  <a:schemeClr val="accent1"/>
                </a:solidFill>
              </a:rPr>
              <a:t>almost every day</a:t>
            </a:r>
          </a:p>
          <a:p>
            <a:r>
              <a:rPr lang="en-US" sz="2000" dirty="0"/>
              <a:t>Impaired concentration, indecisiveness</a:t>
            </a:r>
          </a:p>
          <a:p>
            <a:r>
              <a:rPr lang="en-US" sz="2000" dirty="0"/>
              <a:t>Insomnia or hypersomnia (excessive sleeping) </a:t>
            </a:r>
            <a:r>
              <a:rPr lang="en-US" sz="2000" i="1" dirty="0">
                <a:solidFill>
                  <a:schemeClr val="accent1"/>
                </a:solidFill>
              </a:rPr>
              <a:t>almost every day</a:t>
            </a:r>
          </a:p>
          <a:p>
            <a:r>
              <a:rPr lang="en-US" sz="2000" dirty="0"/>
              <a:t>Markedly diminished interest or pleasure in almost all activities nearly every day (called anhedonia, this symptom can be indicated by reports from significant others)</a:t>
            </a:r>
          </a:p>
        </p:txBody>
      </p:sp>
      <p:sp>
        <p:nvSpPr>
          <p:cNvPr id="5" name="Content Placeholder 4"/>
          <p:cNvSpPr>
            <a:spLocks noGrp="1"/>
          </p:cNvSpPr>
          <p:nvPr>
            <p:ph sz="half" idx="2"/>
          </p:nvPr>
        </p:nvSpPr>
        <p:spPr>
          <a:xfrm>
            <a:off x="7190747" y="1582310"/>
            <a:ext cx="4313864" cy="4731026"/>
          </a:xfrm>
        </p:spPr>
        <p:txBody>
          <a:bodyPr>
            <a:normAutofit/>
          </a:bodyPr>
          <a:lstStyle/>
          <a:p>
            <a:r>
              <a:rPr lang="en-US" sz="2400" dirty="0"/>
              <a:t>Restlessness or feeling slowed down</a:t>
            </a:r>
          </a:p>
          <a:p>
            <a:r>
              <a:rPr lang="en-US" sz="2400" dirty="0"/>
              <a:t>Recurring thoughts of death or suicide</a:t>
            </a:r>
          </a:p>
          <a:p>
            <a:r>
              <a:rPr lang="en-US" sz="2400" dirty="0"/>
              <a:t>Significant weight loss or gain (a change of more than 5% of body weight in a month)</a:t>
            </a:r>
          </a:p>
          <a:p>
            <a:pPr marL="0" indent="0">
              <a:buNone/>
            </a:pPr>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8710446" y="4929738"/>
            <a:ext cx="1476169" cy="1451253"/>
          </a:xfrm>
          <a:prstGeom prst="rect">
            <a:avLst/>
          </a:prstGeom>
          <a:noFill/>
        </p:spPr>
      </p:pic>
    </p:spTree>
    <p:extLst>
      <p:ext uri="{BB962C8B-B14F-4D97-AF65-F5344CB8AC3E}">
        <p14:creationId xmlns:p14="http://schemas.microsoft.com/office/powerpoint/2010/main" val="61221361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1382</TotalTime>
  <Words>1363</Words>
  <Application>Microsoft Office PowerPoint</Application>
  <PresentationFormat>Widescreen</PresentationFormat>
  <Paragraphs>97</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Batang</vt:lpstr>
      <vt:lpstr>Bookman Old Style</vt:lpstr>
      <vt:lpstr>Century</vt:lpstr>
      <vt:lpstr>Century Gothic</vt:lpstr>
      <vt:lpstr>Comic Sans MS</vt:lpstr>
      <vt:lpstr>Open Sans</vt:lpstr>
      <vt:lpstr>Wingdings 3</vt:lpstr>
      <vt:lpstr>Wisp</vt:lpstr>
      <vt:lpstr>“Handling Depression: Staying Up When You’re Feeling Down” An “Each Mind Matters” Student Seminar Wednesday October 16, 2019 CCR 219</vt:lpstr>
      <vt:lpstr>Think for a Moment</vt:lpstr>
      <vt:lpstr>Depression in College Students: What the Numbers Show </vt:lpstr>
      <vt:lpstr>Causes of Depression in College Students: What Does the Research Say?</vt:lpstr>
      <vt:lpstr>Factors Associated with Depression</vt:lpstr>
      <vt:lpstr>Intrapersonal Depression Factors</vt:lpstr>
      <vt:lpstr>Major (or Clinical) Depression</vt:lpstr>
      <vt:lpstr>What is Clinical Depression?</vt:lpstr>
      <vt:lpstr>Some Clinical Depression Symptoms</vt:lpstr>
      <vt:lpstr>Depression: Your Feelings and Behaviors</vt:lpstr>
      <vt:lpstr>It’s Great to Ask For Help!</vt:lpstr>
      <vt:lpstr>Clinical Counseling is Available!</vt:lpstr>
      <vt:lpstr>What Else Can I Do? Don’t expect to get better immediately, but you will feel yourself improving gradually over time.</vt:lpstr>
      <vt:lpstr>Self-Care for Depression</vt:lpstr>
      <vt:lpstr>(More) Self-Care for Depression</vt:lpstr>
      <vt:lpstr>(Still) More Self-Care for Depression</vt:lpstr>
      <vt:lpstr>Self-Help for Depression Five self-help strategies</vt:lpstr>
      <vt:lpstr>More Self-Help for Depression</vt:lpstr>
      <vt:lpstr>What Can I Do to Help Myself? (Thoughts from fellow college students)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“Handling Depression: Staying Up When You’re Feeling Down” An “Each Mind Matters” Student Seminar</dc:title>
  <dc:creator>Sternard, Evan P</dc:creator>
  <cp:lastModifiedBy>Sternard, Evan P</cp:lastModifiedBy>
  <cp:revision>23</cp:revision>
  <dcterms:created xsi:type="dcterms:W3CDTF">2019-10-07T22:09:29Z</dcterms:created>
  <dcterms:modified xsi:type="dcterms:W3CDTF">2019-10-16T18:02:29Z</dcterms:modified>
</cp:coreProperties>
</file>