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084" autoAdjust="0"/>
  </p:normalViewPr>
  <p:slideViewPr>
    <p:cSldViewPr snapToGrid="0">
      <p:cViewPr varScale="1">
        <p:scale>
          <a:sx n="56" d="100"/>
          <a:sy n="56" d="100"/>
        </p:scale>
        <p:origin x="1068" y="52"/>
      </p:cViewPr>
      <p:guideLst/>
    </p:cSldViewPr>
  </p:slideViewPr>
  <p:outlineViewPr>
    <p:cViewPr>
      <p:scale>
        <a:sx n="33" d="100"/>
        <a:sy n="33" d="100"/>
      </p:scale>
      <p:origin x="0" y="-4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9252EB-555A-430E-8C39-E9D20050855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6B8946-784E-44A3-B9E4-80A127292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51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E4046E-7A6A-4B12-B4E9-D01BDF14DBD7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877485-6B89-4329-A3F6-B073CC0EE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6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Mean was 21.73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77485-6B89-4329-A3F6-B073CC0EE7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3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Mean was 21.73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77485-6B89-4329-A3F6-B073CC0EE7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5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65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2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9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3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4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2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6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0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7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82D306-53B5-40B3-A540-02BEA7C03529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64CF43-AB3C-453F-BEB0-B253544E83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82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Examination of Equity Gaps Among Potential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Giovanni Sosa</a:t>
            </a:r>
          </a:p>
          <a:p>
            <a:r>
              <a:rPr lang="en-US" dirty="0"/>
              <a:t>Crafton Hills In-Service</a:t>
            </a:r>
          </a:p>
          <a:p>
            <a:r>
              <a:rPr lang="en-US" dirty="0"/>
              <a:t>Fall 2016</a:t>
            </a:r>
          </a:p>
        </p:txBody>
      </p:sp>
    </p:spTree>
    <p:extLst>
      <p:ext uri="{BB962C8B-B14F-4D97-AF65-F5344CB8AC3E}">
        <p14:creationId xmlns:p14="http://schemas.microsoft.com/office/powerpoint/2010/main" val="1989782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–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Only age was statistically associated with the likelihood to partake in assessment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The odds of partaking </a:t>
            </a:r>
            <a:r>
              <a:rPr lang="en-US" sz="2400"/>
              <a:t>in assessment </a:t>
            </a:r>
            <a:r>
              <a:rPr lang="en-US" sz="2400" dirty="0"/>
              <a:t>declined by 9.1% for every additional year of age (Median Age = 18)</a:t>
            </a:r>
          </a:p>
          <a:p>
            <a:pPr marL="274320" indent="0">
              <a:buNone/>
            </a:pPr>
            <a:endParaRPr lang="en-US" sz="2400" dirty="0"/>
          </a:p>
          <a:p>
            <a:pPr marL="475488" lvl="1" indent="0">
              <a:buNone/>
            </a:pPr>
            <a:endParaRPr lang="en-US" sz="2200" dirty="0"/>
          </a:p>
          <a:p>
            <a:pPr marL="475488" lvl="1" indent="0">
              <a:buNone/>
            </a:pPr>
            <a:endParaRPr lang="en-US" sz="2200" dirty="0"/>
          </a:p>
          <a:p>
            <a:pPr marL="274320" indent="0">
              <a:buNone/>
            </a:pPr>
            <a:endParaRPr lang="en-US" sz="2400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57128"/>
              </p:ext>
            </p:extLst>
          </p:nvPr>
        </p:nvGraphicFramePr>
        <p:xfrm>
          <a:off x="1666871" y="3471334"/>
          <a:ext cx="923710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9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7220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Cohort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Participated</a:t>
                      </a:r>
                      <a:r>
                        <a:rPr lang="en-US" baseline="0" dirty="0"/>
                        <a:t> in Assessment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Participation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 Index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 Size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ctr"/>
                      <a:r>
                        <a:rPr lang="en-US" baseline="0" dirty="0"/>
                        <a:t>(</a:t>
                      </a:r>
                      <a:r>
                        <a:rPr lang="en-US" i="1" baseline="0" dirty="0"/>
                        <a:t>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 or Younger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957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216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22.6%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r>
                        <a:rPr lang="en-US" baseline="0" dirty="0"/>
                        <a:t> –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70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Asian (and possibly even Hispanic) applicants are disproportionately represented in the population of potential students 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19 or younger applicants are disproportionately represented in the population of potential students</a:t>
            </a:r>
          </a:p>
          <a:p>
            <a:pPr marL="822960" indent="0">
              <a:buNone/>
            </a:pPr>
            <a:r>
              <a:rPr lang="en-US" dirty="0"/>
              <a:t>=&gt; signals potential need to more actively recruit potential students from those groups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19 or younger applicants are significantly more likely participate in orientation and assessment than are older students</a:t>
            </a:r>
          </a:p>
          <a:p>
            <a:pPr marL="914400" indent="0">
              <a:buNone/>
            </a:pPr>
            <a:r>
              <a:rPr lang="en-US" dirty="0"/>
              <a:t>=&gt; Younger students are more likely than older students to stop just shy of enrolling</a:t>
            </a:r>
          </a:p>
        </p:txBody>
      </p:sp>
    </p:spTree>
    <p:extLst>
      <p:ext uri="{BB962C8B-B14F-4D97-AF65-F5344CB8AC3E}">
        <p14:creationId xmlns:p14="http://schemas.microsoft.com/office/powerpoint/2010/main" val="434235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and 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Findings are not causal – age does not cause students to participate in orientation and assessment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Findings based upon data gathered prior to first day of classes – some of these students may have subsequently enrolled (procrastination?)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Difference between understanding the “what” versus understanding the “why”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dirty="0"/>
              <a:t>Survey and/or focus group needed may help to shed light on the “why”</a:t>
            </a:r>
          </a:p>
        </p:txBody>
      </p:sp>
    </p:spTree>
    <p:extLst>
      <p:ext uri="{BB962C8B-B14F-4D97-AF65-F5344CB8AC3E}">
        <p14:creationId xmlns:p14="http://schemas.microsoft.com/office/powerpoint/2010/main" val="367158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1716" y="1019227"/>
            <a:ext cx="10058400" cy="4024312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3310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P</a:t>
            </a:r>
            <a:r>
              <a:rPr lang="en-US" sz="2400" dirty="0"/>
              <a:t>rimary aim was to identify possible equity gaps among students applying but not enrolling (i.e., potential students)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Additional statistical analyses examined potential equity gaps among those partaking in orientation and/or assessment but not enrolling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Three demographic characteristics were examined: 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dirty="0"/>
              <a:t>Ethnicity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dirty="0"/>
              <a:t>Gender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dirty="0"/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104273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Data Sources and Methodological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sz="2400" dirty="0"/>
              <a:t>Application records among students applying for Fall 2016 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Specifically identified students having submitted an application but failing to enroll for Fall 2016 as of July 27</a:t>
            </a:r>
            <a:r>
              <a:rPr lang="en-US" sz="2400" baseline="30000" dirty="0"/>
              <a:t>th</a:t>
            </a:r>
            <a:r>
              <a:rPr lang="en-US" sz="2400" dirty="0"/>
              <a:t>, 2016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Orientation and Assessment data (through 7/27) utilized to determine engagement behaviors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Examined demographic differences among those having applied but not enrolled and among two specific sub-groups: (a) Those that had completed an orientation, and (b) those that had completed an assessment</a:t>
            </a:r>
          </a:p>
        </p:txBody>
      </p:sp>
    </p:spTree>
    <p:extLst>
      <p:ext uri="{BB962C8B-B14F-4D97-AF65-F5344CB8AC3E}">
        <p14:creationId xmlns:p14="http://schemas.microsoft.com/office/powerpoint/2010/main" val="171348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Data Sources and Methodological Approach (Continued…)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b="1" dirty="0"/>
              <a:t>Disproportionate Impact </a:t>
            </a:r>
            <a:r>
              <a:rPr lang="en-US" sz="2400" dirty="0"/>
              <a:t>was examined to identify potential demographic differences: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400" b="1" dirty="0"/>
              <a:t>Proportionality Index </a:t>
            </a:r>
            <a:r>
              <a:rPr lang="en-US" sz="2400" dirty="0"/>
              <a:t>(same group comparison)</a:t>
            </a:r>
            <a:r>
              <a:rPr lang="en-US" sz="2400" b="1" dirty="0"/>
              <a:t> </a:t>
            </a:r>
            <a:r>
              <a:rPr lang="en-US" sz="2400" dirty="0"/>
              <a:t>used to compare all applied but not enrolled individuals (i.e., potential students) to Fall 2015 enrolled students</a:t>
            </a:r>
          </a:p>
          <a:p>
            <a:pPr marL="822960" lvl="1" indent="-9144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Research Question Answered</a:t>
            </a:r>
            <a:r>
              <a:rPr lang="en-US" sz="2400" dirty="0"/>
              <a:t>: Was the representation of a demo group, such as males, the same among enrolled students as it was among potential students?</a:t>
            </a:r>
          </a:p>
          <a:p>
            <a:pPr marL="658368"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400" b="1" dirty="0"/>
              <a:t>80% Index </a:t>
            </a:r>
            <a:r>
              <a:rPr lang="en-US" sz="2400" dirty="0"/>
              <a:t>(between group comparison)</a:t>
            </a:r>
            <a:r>
              <a:rPr lang="en-US" sz="2400" b="1" dirty="0"/>
              <a:t> </a:t>
            </a:r>
            <a:r>
              <a:rPr lang="en-US" sz="2400" dirty="0"/>
              <a:t>used to explore potential differences within orientation and assessment sub-groups</a:t>
            </a:r>
          </a:p>
          <a:p>
            <a:pPr marL="822960" lvl="1" indent="-9144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Research Question Answered</a:t>
            </a:r>
            <a:r>
              <a:rPr lang="en-US" sz="2400" dirty="0"/>
              <a:t>: Is the participation rate in orientation similar across all the age groups, or does at least one group have significantly lower participation rates.</a:t>
            </a:r>
          </a:p>
          <a:p>
            <a:pPr marL="475488" lvl="1" indent="0">
              <a:buNone/>
            </a:pP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55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Data Sources and Methodological Approach (Continued…)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Two separate linear statistical models also developed to examine the potential association of each demographic characteristic to the likelihood of partaking in orientation and assessment</a:t>
            </a:r>
          </a:p>
          <a:p>
            <a:pPr marL="640080" lvl="1" indent="-9144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2400" i="1" dirty="0"/>
              <a:t>Research Question</a:t>
            </a:r>
            <a:r>
              <a:rPr lang="en-US" sz="2400" dirty="0"/>
              <a:t>: Is age more closely associated with the likelihood of partaking in orientation than ethnicity?</a:t>
            </a:r>
          </a:p>
          <a:p>
            <a:pPr marL="475488" lvl="1" indent="0">
              <a:buNone/>
            </a:pPr>
            <a:endParaRPr lang="en-US" sz="2200" dirty="0"/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Interactions between demographic variables (e.g., Age X Gender) were also examined in aforementioned statistical models</a:t>
            </a:r>
          </a:p>
          <a:p>
            <a:pPr marL="640080">
              <a:buFont typeface="Wingdings" panose="05000000000000000000" pitchFamily="2" charset="2"/>
              <a:buChar char="§"/>
            </a:pPr>
            <a:r>
              <a:rPr lang="en-US" sz="2400" i="1" dirty="0"/>
              <a:t>Research Question</a:t>
            </a:r>
            <a:r>
              <a:rPr lang="en-US" sz="2400" dirty="0"/>
              <a:t>: Does the association between age and likelihood to orient depend upon the gender of the potential student?</a:t>
            </a:r>
          </a:p>
          <a:p>
            <a:pPr marL="274320" indent="0">
              <a:buNone/>
            </a:pPr>
            <a:endParaRPr lang="en-US" sz="2400" dirty="0"/>
          </a:p>
          <a:p>
            <a:pPr marL="475488" lvl="1" indent="0">
              <a:buNone/>
            </a:pPr>
            <a:r>
              <a:rPr lang="en-US" sz="2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22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– Sample Sizes of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A total of 2,068 had applied but not enrolled in Fall 2016 (as of 7/27)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200" dirty="0"/>
              <a:t>Among the 2,093, 565 had participated in orientation (27.0%)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200" dirty="0"/>
              <a:t>Among the 2,093, 292 had participated in assessment (14.0%)</a:t>
            </a:r>
          </a:p>
          <a:p>
            <a:pPr marL="27432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3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– Potential vs. Actual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Comparison of All Potential Fall 2016 Students (as of 7/27) to All Enrolled Students (Fall 2015)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200" dirty="0"/>
              <a:t>Asian students were disproportionately represented among potential students</a:t>
            </a:r>
          </a:p>
          <a:p>
            <a:pPr marL="36576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74320" indent="0">
              <a:buNone/>
            </a:pPr>
            <a:endParaRPr lang="en-US" sz="2400" dirty="0"/>
          </a:p>
          <a:p>
            <a:pPr marL="475488" lvl="1" indent="0">
              <a:buNone/>
            </a:pPr>
            <a:endParaRPr lang="en-US" sz="2200" dirty="0"/>
          </a:p>
          <a:p>
            <a:pPr marL="475488" lvl="1" indent="0">
              <a:buNone/>
            </a:pPr>
            <a:endParaRPr lang="en-US" sz="2200" dirty="0"/>
          </a:p>
          <a:p>
            <a:pPr marL="274320" indent="0">
              <a:buNone/>
            </a:pPr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93737"/>
              </p:ext>
            </p:extLst>
          </p:nvPr>
        </p:nvGraphicFramePr>
        <p:xfrm>
          <a:off x="2026383" y="3100402"/>
          <a:ext cx="820019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86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9674">
                <a:tc rowSpan="2"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16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Potential</a:t>
                      </a:r>
                      <a:r>
                        <a:rPr lang="en-US" baseline="0" dirty="0"/>
                        <a:t> Students 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15 </a:t>
                      </a:r>
                    </a:p>
                    <a:p>
                      <a:pPr algn="ctr"/>
                      <a:r>
                        <a:rPr lang="en-US" dirty="0"/>
                        <a:t>Students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Proportionality Index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 Size (</a:t>
                      </a:r>
                      <a:r>
                        <a:rPr lang="en-US" i="1" dirty="0"/>
                        <a:t>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Count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Count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African American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Caucasian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2,293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1,063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2,587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2,070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5,245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56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– Potential vs. Actual Students (Continued…)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Comparison of All Potential Fall 2016 Students (as of 7/27) to All Enrolled Students (Fall 2015)</a:t>
            </a:r>
          </a:p>
          <a:p>
            <a:pPr marL="658368" lvl="1">
              <a:buFont typeface="Wingdings" panose="05000000000000000000" pitchFamily="2" charset="2"/>
              <a:buChar char="§"/>
            </a:pPr>
            <a:r>
              <a:rPr lang="en-US" sz="2200" dirty="0"/>
              <a:t>Those 19 or younger were disproportionately represented among potential students</a:t>
            </a:r>
          </a:p>
          <a:p>
            <a:pPr marL="274320" indent="0">
              <a:buNone/>
            </a:pPr>
            <a:endParaRPr lang="en-US" sz="2400" dirty="0"/>
          </a:p>
          <a:p>
            <a:pPr marL="475488" lvl="1" indent="0">
              <a:buNone/>
            </a:pPr>
            <a:endParaRPr lang="en-US" sz="2200" dirty="0"/>
          </a:p>
          <a:p>
            <a:pPr marL="475488" lvl="1" indent="0">
              <a:buNone/>
            </a:pPr>
            <a:endParaRPr lang="en-US" sz="2200" dirty="0"/>
          </a:p>
          <a:p>
            <a:pPr marL="274320" indent="0">
              <a:buNone/>
            </a:pPr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56757"/>
              </p:ext>
            </p:extLst>
          </p:nvPr>
        </p:nvGraphicFramePr>
        <p:xfrm>
          <a:off x="1671392" y="3400214"/>
          <a:ext cx="8760633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1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4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9674">
                <a:tc rowSpan="2"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16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Potential</a:t>
                      </a:r>
                      <a:r>
                        <a:rPr lang="en-US" baseline="0" dirty="0"/>
                        <a:t> Students 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15 Students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Proportionality Index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 Size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ctr"/>
                      <a:r>
                        <a:rPr lang="en-US" baseline="0" dirty="0"/>
                        <a:t>(</a:t>
                      </a:r>
                      <a:r>
                        <a:rPr lang="en-US" i="1" baseline="0" dirty="0"/>
                        <a:t>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Count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Count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19 or Younger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1,828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r>
                        <a:rPr lang="en-US" baseline="0" dirty="0"/>
                        <a:t> –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2,331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25+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1,592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677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2,093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5,751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56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–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Only age was statistically associated with the likelihood to partake in orientation</a:t>
            </a:r>
          </a:p>
          <a:p>
            <a:pPr marL="365760">
              <a:buFont typeface="Wingdings" panose="05000000000000000000" pitchFamily="2" charset="2"/>
              <a:buChar char="§"/>
            </a:pPr>
            <a:r>
              <a:rPr lang="en-US" sz="2400" dirty="0"/>
              <a:t>The odds of partaking in orientation declined by 3.5% for every additional year of age (Median Age = 19)</a:t>
            </a:r>
          </a:p>
          <a:p>
            <a:pPr marL="274320" indent="0">
              <a:buNone/>
            </a:pPr>
            <a:endParaRPr lang="en-US" sz="2400" dirty="0"/>
          </a:p>
          <a:p>
            <a:pPr marL="475488" lvl="1" indent="0">
              <a:buNone/>
            </a:pPr>
            <a:endParaRPr lang="en-US" sz="2200" dirty="0"/>
          </a:p>
          <a:p>
            <a:pPr marL="475488" lvl="1" indent="0">
              <a:buNone/>
            </a:pPr>
            <a:endParaRPr lang="en-US" sz="2200" dirty="0"/>
          </a:p>
          <a:p>
            <a:pPr marL="274320" indent="0">
              <a:buNone/>
            </a:pPr>
            <a:endParaRPr lang="en-US" sz="2400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097302"/>
              </p:ext>
            </p:extLst>
          </p:nvPr>
        </p:nvGraphicFramePr>
        <p:xfrm>
          <a:off x="1696370" y="3462866"/>
          <a:ext cx="908961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4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4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49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7220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Cohort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Participated</a:t>
                      </a:r>
                      <a:r>
                        <a:rPr lang="en-US" baseline="0" dirty="0"/>
                        <a:t> in Orientation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Participation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 Index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 Size </a:t>
                      </a:r>
                    </a:p>
                    <a:p>
                      <a:pPr algn="ctr"/>
                      <a:r>
                        <a:rPr lang="en-US" dirty="0"/>
                        <a:t>(</a:t>
                      </a:r>
                      <a:r>
                        <a:rPr lang="en-US" i="1" dirty="0"/>
                        <a:t>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 or Younger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957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33.6%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r>
                        <a:rPr lang="en-US" baseline="0" dirty="0"/>
                        <a:t> –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306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323</TotalTime>
  <Words>933</Words>
  <Application>Microsoft Office PowerPoint</Application>
  <PresentationFormat>Widescreen</PresentationFormat>
  <Paragraphs>214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An Examination of Equity Gaps Among Potential Students</vt:lpstr>
      <vt:lpstr>Primary Aims</vt:lpstr>
      <vt:lpstr>Overview of Data Sources and Methodological Approach</vt:lpstr>
      <vt:lpstr>Overview of Data Sources and Methodological Approach (Continued…)</vt:lpstr>
      <vt:lpstr>Overview of Data Sources and Methodological Approach (Continued…)</vt:lpstr>
      <vt:lpstr>Findings – Sample Sizes of Groups</vt:lpstr>
      <vt:lpstr>Findings – Potential vs. Actual Students</vt:lpstr>
      <vt:lpstr>Findings – Potential vs. Actual Students (Continued…)</vt:lpstr>
      <vt:lpstr>Findings – Orientation</vt:lpstr>
      <vt:lpstr>Findings – Assessment</vt:lpstr>
      <vt:lpstr>Conclusions and Implications</vt:lpstr>
      <vt:lpstr>Limitations and Future Directions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Examination of Equity Gaps Among Potential Students</dc:title>
  <dc:creator>Sosa, Giovanni W</dc:creator>
  <cp:lastModifiedBy>Giovanni Sosa</cp:lastModifiedBy>
  <cp:revision>79</cp:revision>
  <cp:lastPrinted>2016-08-11T22:44:29Z</cp:lastPrinted>
  <dcterms:created xsi:type="dcterms:W3CDTF">2016-08-11T17:43:39Z</dcterms:created>
  <dcterms:modified xsi:type="dcterms:W3CDTF">2016-08-18T00:56:37Z</dcterms:modified>
</cp:coreProperties>
</file>