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2.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12.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Lst>
  <p:sldSz cy="5143500" cx="9144000"/>
  <p:notesSz cx="6858000" cy="9144000"/>
  <p:embeddedFontLst>
    <p:embeddedFont>
      <p:font typeface="Roboto"/>
      <p:regular r:id="rId18"/>
      <p:bold r:id="rId19"/>
      <p:italic r:id="rId20"/>
      <p:boldItalic r:id="rId2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Roboto-italic.fntdata"/><Relationship Id="rId11" Type="http://schemas.openxmlformats.org/officeDocument/2006/relationships/slide" Target="slides/slide6.xml"/><Relationship Id="rId10" Type="http://schemas.openxmlformats.org/officeDocument/2006/relationships/slide" Target="slides/slide5.xml"/><Relationship Id="rId21" Type="http://schemas.openxmlformats.org/officeDocument/2006/relationships/font" Target="fonts/Roboto-boldItalic.fntdata"/><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font" Target="fonts/Roboto-bold.fntdata"/><Relationship Id="rId6" Type="http://schemas.openxmlformats.org/officeDocument/2006/relationships/slide" Target="slides/slide1.xml"/><Relationship Id="rId18" Type="http://schemas.openxmlformats.org/officeDocument/2006/relationships/font" Target="fonts/Roboto-regular.fntdata"/><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topaapihate.org/stop-aapi-hate-national-report-2/"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f648d53444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f648d53444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f648d53444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f648d53444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Ericka </a:t>
            </a:r>
            <a:endParaRPr/>
          </a:p>
          <a:p>
            <a:pPr indent="0" lvl="0" marL="0" rtl="0" algn="l">
              <a:spcBef>
                <a:spcPts val="0"/>
              </a:spcBef>
              <a:spcAft>
                <a:spcPts val="0"/>
              </a:spcAft>
              <a:buNone/>
            </a:pPr>
            <a:r>
              <a:rPr lang="en" sz="1200">
                <a:solidFill>
                  <a:srgbClr val="202124"/>
                </a:solidFill>
                <a:highlight>
                  <a:srgbClr val="FFFFFF"/>
                </a:highlight>
                <a:latin typeface="Roboto"/>
                <a:ea typeface="Roboto"/>
                <a:cs typeface="Roboto"/>
                <a:sym typeface="Roboto"/>
              </a:rPr>
              <a:t>According to the National Conference of State Legislatures, there are currently </a:t>
            </a:r>
            <a:r>
              <a:rPr b="1" lang="en" sz="1200">
                <a:solidFill>
                  <a:srgbClr val="202124"/>
                </a:solidFill>
                <a:highlight>
                  <a:srgbClr val="FFFFFF"/>
                </a:highlight>
                <a:latin typeface="Roboto"/>
                <a:ea typeface="Roboto"/>
                <a:cs typeface="Roboto"/>
                <a:sym typeface="Roboto"/>
              </a:rPr>
              <a:t>over one hundred</a:t>
            </a:r>
            <a:r>
              <a:rPr lang="en" sz="1200">
                <a:solidFill>
                  <a:srgbClr val="202124"/>
                </a:solidFill>
                <a:highlight>
                  <a:srgbClr val="FFFFFF"/>
                </a:highlight>
                <a:latin typeface="Roboto"/>
                <a:ea typeface="Roboto"/>
                <a:cs typeface="Roboto"/>
                <a:sym typeface="Roboto"/>
              </a:rPr>
              <a:t> federally recognized native groups or tribes in California. Of those, </a:t>
            </a:r>
            <a:r>
              <a:rPr b="1" lang="en" sz="1200">
                <a:solidFill>
                  <a:srgbClr val="202124"/>
                </a:solidFill>
                <a:highlight>
                  <a:srgbClr val="FFFFFF"/>
                </a:highlight>
                <a:latin typeface="Roboto"/>
                <a:ea typeface="Roboto"/>
                <a:cs typeface="Roboto"/>
                <a:sym typeface="Roboto"/>
              </a:rPr>
              <a:t>19</a:t>
            </a:r>
            <a:r>
              <a:rPr lang="en" sz="1200">
                <a:solidFill>
                  <a:srgbClr val="202124"/>
                </a:solidFill>
                <a:highlight>
                  <a:srgbClr val="FFFFFF"/>
                </a:highlight>
                <a:latin typeface="Roboto"/>
                <a:ea typeface="Roboto"/>
                <a:cs typeface="Roboto"/>
                <a:sym typeface="Roboto"/>
              </a:rPr>
              <a:t> federally recognized tribes are </a:t>
            </a:r>
            <a:r>
              <a:rPr lang="en" sz="1200">
                <a:solidFill>
                  <a:srgbClr val="202124"/>
                </a:solidFill>
                <a:highlight>
                  <a:srgbClr val="FFFFFF"/>
                </a:highlight>
                <a:latin typeface="Roboto"/>
                <a:ea typeface="Roboto"/>
                <a:cs typeface="Roboto"/>
                <a:sym typeface="Roboto"/>
              </a:rPr>
              <a:t>found in </a:t>
            </a:r>
            <a:r>
              <a:rPr lang="en" sz="1200">
                <a:solidFill>
                  <a:srgbClr val="202124"/>
                </a:solidFill>
                <a:highlight>
                  <a:srgbClr val="FFFFFF"/>
                </a:highlight>
                <a:latin typeface="Roboto"/>
                <a:ea typeface="Roboto"/>
                <a:cs typeface="Roboto"/>
                <a:sym typeface="Roboto"/>
              </a:rPr>
              <a:t>San Diego, Riverside, San Bernardino, Orange, and Los Angeles Counties.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f648d53444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f648d53444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Ericka </a:t>
            </a:r>
            <a:endParaRPr/>
          </a:p>
          <a:p>
            <a:pPr indent="0" lvl="0" marL="0" rtl="0" algn="l">
              <a:spcBef>
                <a:spcPts val="0"/>
              </a:spcBef>
              <a:spcAft>
                <a:spcPts val="0"/>
              </a:spcAft>
              <a:buNone/>
            </a:pPr>
            <a:r>
              <a:rPr lang="en"/>
              <a:t>Just as members of our Native American </a:t>
            </a:r>
            <a:r>
              <a:rPr lang="en"/>
              <a:t>communities</a:t>
            </a:r>
            <a:r>
              <a:rPr lang="en"/>
              <a:t> represent multiple tribes, our AAPI students come from a variety of Asian countries and </a:t>
            </a:r>
            <a:r>
              <a:rPr lang="en"/>
              <a:t>cultures</a:t>
            </a:r>
            <a:r>
              <a:rPr lang="en"/>
              <a:t>. This slide shows a brief snapshot of the many AAPI cultures our students identify with. According to the Office of Research and Planning, the most represented Asian cultures on our </a:t>
            </a:r>
            <a:r>
              <a:rPr lang="en"/>
              <a:t>campus</a:t>
            </a:r>
            <a:r>
              <a:rPr lang="en"/>
              <a:t> are Filipino, Other, and Chinese.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cb665e88d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cb665e88d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Rejoice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gf648d53444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 name="Google Shape;61;gf648d53444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Ericka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Chloe </a:t>
            </a:r>
            <a:endParaRPr/>
          </a:p>
          <a:p>
            <a:pPr indent="0" lvl="0" marL="0" rtl="0" algn="l">
              <a:spcBef>
                <a:spcPts val="0"/>
              </a:spcBef>
              <a:spcAft>
                <a:spcPts val="0"/>
              </a:spcAft>
              <a:buNone/>
            </a:pPr>
            <a:r>
              <a:t/>
            </a:r>
            <a:endParaRPr/>
          </a:p>
          <a:p>
            <a:pPr indent="0" lvl="0" marL="0" rtl="0" algn="l">
              <a:lnSpc>
                <a:spcPct val="115000"/>
              </a:lnSpc>
              <a:spcBef>
                <a:spcPts val="0"/>
              </a:spcBef>
              <a:spcAft>
                <a:spcPts val="0"/>
              </a:spcAft>
              <a:buNone/>
            </a:pPr>
            <a:r>
              <a:rPr lang="en" sz="1200">
                <a:solidFill>
                  <a:schemeClr val="dk1"/>
                </a:solidFill>
                <a:latin typeface="Times New Roman"/>
                <a:ea typeface="Times New Roman"/>
                <a:cs typeface="Times New Roman"/>
                <a:sym typeface="Times New Roman"/>
              </a:rPr>
              <a:t>Because conversations on race and racism have been mostly centered on the black and white binary and typically focus on explicit, heinous acts, racism towards API has been mostly absent from the dominant narratives. </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 sz="1200">
                <a:solidFill>
                  <a:schemeClr val="dk1"/>
                </a:solidFill>
                <a:latin typeface="Times New Roman"/>
                <a:ea typeface="Times New Roman"/>
                <a:cs typeface="Times New Roman"/>
                <a:sym typeface="Times New Roman"/>
              </a:rPr>
              <a:t>Generally speaking, minoritized groups experience racism differently, and for APIs, racism is usually experienced in the form of Othering (for instance, the perpetual foreigner myth), erasure (in curricula, history), and exclusion (from conversations, decision-making, and policy). In short, APIs struggle with invisibility. This in turn, has caused APIs to internalize that their experiences don’t matter. </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It wasn’t until recently, when anti-API sentiments and violence have dramatically surged at the onset of the coronavirus pandemic, that our stories and our suffering have been (somewhat) spotlighted. Harassment and violence towards API have increased by up to 150% during the height of the pandemic </a:t>
            </a:r>
            <a:r>
              <a:rPr lang="en" sz="1200" u="sng">
                <a:solidFill>
                  <a:srgbClr val="1155CC"/>
                </a:solidFill>
                <a:latin typeface="Times New Roman"/>
                <a:ea typeface="Times New Roman"/>
                <a:cs typeface="Times New Roman"/>
                <a:sym typeface="Times New Roman"/>
                <a:hlinkClick r:id="rId2">
                  <a:extLst>
                    <a:ext uri="{A12FA001-AC4F-418D-AE19-62706E023703}">
                      <ahyp:hlinkClr val="tx"/>
                    </a:ext>
                  </a:extLst>
                </a:hlinkClick>
              </a:rPr>
              <a:t>nor have they improved</a:t>
            </a:r>
            <a:r>
              <a:rPr lang="en" sz="1200">
                <a:solidFill>
                  <a:schemeClr val="dk1"/>
                </a:solidFill>
                <a:latin typeface="Times New Roman"/>
                <a:ea typeface="Times New Roman"/>
                <a:cs typeface="Times New Roman"/>
                <a:sym typeface="Times New Roman"/>
              </a:rPr>
              <a:t> at this point. You may find evidence for the increase in attacks cross-checked by multiple data points, including data from our neighboring institution, CSUSB’s Center for Hate and Extremism. </a:t>
            </a:r>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f648d53444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f648d53444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Chloe </a:t>
            </a:r>
            <a:endParaRPr/>
          </a:p>
          <a:p>
            <a:pPr indent="0" lvl="0" marL="0" rtl="0" algn="l">
              <a:spcBef>
                <a:spcPts val="0"/>
              </a:spcBef>
              <a:spcAft>
                <a:spcPts val="0"/>
              </a:spcAft>
              <a:buNone/>
            </a:pPr>
            <a:r>
              <a:t/>
            </a:r>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Despite being an integral part of the American fabric and history (Asians have been in the US since 1587), a number of harmful myths and misperceptions persist today.  One of which is that APIs are a monolithic group. In fact, APIs are usually lumped together in the same way that indigenous peoples of the United States have been also lumped together. (Ericka will talk more about this later.)</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f648d53444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f648d53444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Chloe </a:t>
            </a:r>
            <a:endParaRPr/>
          </a:p>
          <a:p>
            <a:pPr indent="0" lvl="0" marL="0" rtl="0" algn="l">
              <a:spcBef>
                <a:spcPts val="0"/>
              </a:spcBef>
              <a:spcAft>
                <a:spcPts val="0"/>
              </a:spcAft>
              <a:buNone/>
            </a:pPr>
            <a:r>
              <a:t/>
            </a:r>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Asian Americans are made up of many ethnicities, cultures, and experiences, and each country comes with unique histories and historical trauma and even unique ways of experiencing racism. </a:t>
            </a:r>
            <a:r>
              <a:rPr lang="en" sz="1200">
                <a:solidFill>
                  <a:srgbClr val="3C4043"/>
                </a:solidFill>
                <a:highlight>
                  <a:srgbClr val="FFFFFF"/>
                </a:highlight>
                <a:latin typeface="Times New Roman"/>
                <a:ea typeface="Times New Roman"/>
                <a:cs typeface="Times New Roman"/>
                <a:sym typeface="Times New Roman"/>
              </a:rPr>
              <a:t>This is why disaggregation of data is important.  </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f648d53444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f648d53444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Jimmy</a:t>
            </a:r>
            <a:r>
              <a:rPr lang="en"/>
              <a:t>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f648d53444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f648d53444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Jimmy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f648d53444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f648d53444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Jimmy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f648d53444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f648d53444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Ericka </a:t>
            </a:r>
            <a:endParaRPr/>
          </a:p>
          <a:p>
            <a:pPr indent="0" lvl="0" marL="0" rtl="0" algn="l">
              <a:spcBef>
                <a:spcPts val="0"/>
              </a:spcBef>
              <a:spcAft>
                <a:spcPts val="0"/>
              </a:spcAft>
              <a:buNone/>
            </a:pPr>
            <a:r>
              <a:rPr lang="en"/>
              <a:t>NA </a:t>
            </a:r>
            <a:r>
              <a:rPr lang="en"/>
              <a:t>parallel</a:t>
            </a:r>
            <a:r>
              <a:rPr lang="en"/>
              <a:t> experience to those in our AAPI communities. </a:t>
            </a:r>
            <a:r>
              <a:rPr lang="en" sz="1200">
                <a:solidFill>
                  <a:srgbClr val="6D6D6D"/>
                </a:solidFill>
                <a:highlight>
                  <a:srgbClr val="FCFDFC"/>
                </a:highlight>
                <a:latin typeface="Times New Roman"/>
                <a:ea typeface="Times New Roman"/>
                <a:cs typeface="Times New Roman"/>
                <a:sym typeface="Times New Roman"/>
              </a:rPr>
              <a:t>They too are largely invisibilized in our culture through the preponderance of stereotypes, lack of acknowledgement, and poor school curricula. Hollywood films, sports mascots, and the fashion industry, to name a few, are responsible for making Native people into simple caricatures instead portraying them as the living, diverse, complex people they are. By hosting celebrations such as Native American Hertiage month, our goal is to re-insert Native people into our campus consciousness with an appreciation of their diversity and complexity. Ultimately, we aim to recognize their deep contributions to our community, our continent and our country.</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891"/>
              <a:buNone/>
            </a:pPr>
            <a:r>
              <a:rPr b="1" lang="en" sz="1608"/>
              <a:t>Opposing The Erasure of Asian Americans, Pacific Islanders,and Native Americans </a:t>
            </a:r>
            <a:endParaRPr b="1" sz="1248"/>
          </a:p>
        </p:txBody>
      </p:sp>
      <p:sp>
        <p:nvSpPr>
          <p:cNvPr id="55" name="Google Shape;55;p1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56" name="Google Shape;56;p13"/>
          <p:cNvPicPr preferRelativeResize="0"/>
          <p:nvPr/>
        </p:nvPicPr>
        <p:blipFill>
          <a:blip r:embed="rId3">
            <a:alphaModFix/>
          </a:blip>
          <a:stretch>
            <a:fillRect/>
          </a:stretch>
        </p:blipFill>
        <p:spPr>
          <a:xfrm>
            <a:off x="311688" y="1017713"/>
            <a:ext cx="3705225" cy="3590925"/>
          </a:xfrm>
          <a:prstGeom prst="rect">
            <a:avLst/>
          </a:prstGeom>
          <a:noFill/>
          <a:ln>
            <a:noFill/>
          </a:ln>
        </p:spPr>
      </p:pic>
      <p:sp>
        <p:nvSpPr>
          <p:cNvPr id="57" name="Google Shape;57;p13"/>
          <p:cNvSpPr txBox="1"/>
          <p:nvPr/>
        </p:nvSpPr>
        <p:spPr>
          <a:xfrm>
            <a:off x="4642750" y="3561950"/>
            <a:ext cx="40752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t>Summary Presented by:</a:t>
            </a:r>
            <a:endParaRPr b="1" sz="1200"/>
          </a:p>
          <a:p>
            <a:pPr indent="0" lvl="0" marL="0" rtl="0" algn="l">
              <a:spcBef>
                <a:spcPts val="0"/>
              </a:spcBef>
              <a:spcAft>
                <a:spcPts val="0"/>
              </a:spcAft>
              <a:buNone/>
            </a:pPr>
            <a:r>
              <a:rPr b="1" lang="en" sz="1200"/>
              <a:t>Rejoice Chavira</a:t>
            </a:r>
            <a:endParaRPr b="1" sz="1200"/>
          </a:p>
          <a:p>
            <a:pPr indent="0" lvl="0" marL="0" rtl="0" algn="l">
              <a:spcBef>
                <a:spcPts val="0"/>
              </a:spcBef>
              <a:spcAft>
                <a:spcPts val="0"/>
              </a:spcAft>
              <a:buNone/>
            </a:pPr>
            <a:r>
              <a:rPr b="1" lang="en" sz="1200"/>
              <a:t>Chloe de los Reyes </a:t>
            </a:r>
            <a:endParaRPr b="1" sz="1200"/>
          </a:p>
          <a:p>
            <a:pPr indent="0" lvl="0" marL="0" rtl="0" algn="l">
              <a:spcBef>
                <a:spcPts val="0"/>
              </a:spcBef>
              <a:spcAft>
                <a:spcPts val="0"/>
              </a:spcAft>
              <a:buNone/>
            </a:pPr>
            <a:r>
              <a:rPr b="1" lang="en" sz="1200"/>
              <a:t>Jimmy Grabow </a:t>
            </a:r>
            <a:endParaRPr b="1" sz="1200"/>
          </a:p>
          <a:p>
            <a:pPr indent="0" lvl="0" marL="0" rtl="0" algn="l">
              <a:spcBef>
                <a:spcPts val="0"/>
              </a:spcBef>
              <a:spcAft>
                <a:spcPts val="0"/>
              </a:spcAft>
              <a:buNone/>
            </a:pPr>
            <a:r>
              <a:rPr b="1" lang="en" sz="1200"/>
              <a:t>Ericka Paddock </a:t>
            </a:r>
            <a:endParaRPr b="1" sz="1200"/>
          </a:p>
        </p:txBody>
      </p:sp>
      <p:pic>
        <p:nvPicPr>
          <p:cNvPr id="58" name="Google Shape;58;p13"/>
          <p:cNvPicPr preferRelativeResize="0"/>
          <p:nvPr/>
        </p:nvPicPr>
        <p:blipFill>
          <a:blip r:embed="rId4">
            <a:alphaModFix/>
          </a:blip>
          <a:stretch>
            <a:fillRect/>
          </a:stretch>
        </p:blipFill>
        <p:spPr>
          <a:xfrm>
            <a:off x="4642750" y="1609725"/>
            <a:ext cx="2814275" cy="19240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2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19" name="Google Shape;119;p2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20" name="Google Shape;120;p22"/>
          <p:cNvPicPr preferRelativeResize="0"/>
          <p:nvPr/>
        </p:nvPicPr>
        <p:blipFill>
          <a:blip r:embed="rId3">
            <a:alphaModFix/>
          </a:blip>
          <a:stretch>
            <a:fillRect/>
          </a:stretch>
        </p:blipFill>
        <p:spPr>
          <a:xfrm>
            <a:off x="0" y="0"/>
            <a:ext cx="9143999" cy="514349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2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CHC AAPI /Indigenous Peoples Data </a:t>
            </a:r>
            <a:endParaRPr/>
          </a:p>
        </p:txBody>
      </p:sp>
      <p:sp>
        <p:nvSpPr>
          <p:cNvPr id="126" name="Google Shape;126;p2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27" name="Google Shape;127;p23"/>
          <p:cNvPicPr preferRelativeResize="0"/>
          <p:nvPr/>
        </p:nvPicPr>
        <p:blipFill>
          <a:blip r:embed="rId3">
            <a:alphaModFix/>
          </a:blip>
          <a:stretch>
            <a:fillRect/>
          </a:stretch>
        </p:blipFill>
        <p:spPr>
          <a:xfrm>
            <a:off x="196750" y="119075"/>
            <a:ext cx="8767626" cy="49053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2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Take Action </a:t>
            </a:r>
            <a:endParaRPr/>
          </a:p>
        </p:txBody>
      </p:sp>
      <p:sp>
        <p:nvSpPr>
          <p:cNvPr id="133" name="Google Shape;133;p2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How can we help make Asian Pacific Islander students, staff, and faculty feel more visible on our campus?</a:t>
            </a:r>
            <a:endParaRPr/>
          </a:p>
          <a:p>
            <a:pPr indent="-342900" lvl="0" marL="457200" rtl="0" algn="l">
              <a:spcBef>
                <a:spcPts val="1200"/>
              </a:spcBef>
              <a:spcAft>
                <a:spcPts val="0"/>
              </a:spcAft>
              <a:buSzPts val="1800"/>
              <a:buChar char="●"/>
            </a:pPr>
            <a:r>
              <a:rPr lang="en"/>
              <a:t>Survey API students on the type of programming they would like to see and allocate DEI funding to support API students, faculty, and staff</a:t>
            </a:r>
            <a:endParaRPr/>
          </a:p>
          <a:p>
            <a:pPr indent="-342900" lvl="0" marL="457200" rtl="0" algn="l">
              <a:spcBef>
                <a:spcPts val="0"/>
              </a:spcBef>
              <a:spcAft>
                <a:spcPts val="0"/>
              </a:spcAft>
              <a:buSzPts val="1800"/>
              <a:buChar char="●"/>
            </a:pPr>
            <a:r>
              <a:rPr lang="en"/>
              <a:t>Continue to disaggregate data </a:t>
            </a:r>
            <a:endParaRPr/>
          </a:p>
          <a:p>
            <a:pPr indent="-342900" lvl="0" marL="457200" rtl="0" algn="l">
              <a:spcBef>
                <a:spcPts val="0"/>
              </a:spcBef>
              <a:spcAft>
                <a:spcPts val="0"/>
              </a:spcAft>
              <a:buSzPts val="1800"/>
              <a:buChar char="●"/>
            </a:pPr>
            <a:r>
              <a:rPr lang="en"/>
              <a:t>Hire more API faculty/ staff and offer an Asian American studies </a:t>
            </a:r>
            <a:r>
              <a:rPr lang="en"/>
              <a:t>class to fulfill ethnic studies requirements by the CSU System</a:t>
            </a:r>
            <a:endParaRPr/>
          </a:p>
          <a:p>
            <a:pPr indent="-342900" lvl="0" marL="457200" rtl="0" algn="l">
              <a:spcBef>
                <a:spcPts val="0"/>
              </a:spcBef>
              <a:spcAft>
                <a:spcPts val="0"/>
              </a:spcAft>
              <a:buSzPts val="1800"/>
              <a:buChar char="●"/>
            </a:pPr>
            <a:r>
              <a:rPr lang="en"/>
              <a:t>Build API awareness-API Association</a:t>
            </a:r>
            <a:endParaRPr/>
          </a:p>
          <a:p>
            <a:pPr indent="0" lvl="0" marL="0" rtl="0" algn="l">
              <a:spcBef>
                <a:spcPts val="1200"/>
              </a:spcBef>
              <a:spcAft>
                <a:spcPts val="120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 name="Shape 62"/>
        <p:cNvGrpSpPr/>
        <p:nvPr/>
      </p:nvGrpSpPr>
      <p:grpSpPr>
        <a:xfrm>
          <a:off x="0" y="0"/>
          <a:ext cx="0" cy="0"/>
          <a:chOff x="0" y="0"/>
          <a:chExt cx="0" cy="0"/>
        </a:xfrm>
      </p:grpSpPr>
      <p:sp>
        <p:nvSpPr>
          <p:cNvPr id="63" name="Google Shape;63;p14"/>
          <p:cNvSpPr txBox="1"/>
          <p:nvPr>
            <p:ph type="ctrTitle"/>
          </p:nvPr>
        </p:nvSpPr>
        <p:spPr>
          <a:xfrm>
            <a:off x="311708" y="744575"/>
            <a:ext cx="8520600" cy="20526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a:t>What ethnic group represents the largest Asian population in the United States?</a:t>
            </a:r>
            <a:endParaRPr/>
          </a:p>
        </p:txBody>
      </p:sp>
      <p:sp>
        <p:nvSpPr>
          <p:cNvPr id="64" name="Google Shape;64;p14"/>
          <p:cNvSpPr txBox="1"/>
          <p:nvPr>
            <p:ph idx="1" type="subTitle"/>
          </p:nvPr>
        </p:nvSpPr>
        <p:spPr>
          <a:xfrm>
            <a:off x="311700" y="2834125"/>
            <a:ext cx="8520600" cy="2014200"/>
          </a:xfrm>
          <a:prstGeom prst="rect">
            <a:avLst/>
          </a:prstGeom>
        </p:spPr>
        <p:txBody>
          <a:bodyPr anchorCtr="0" anchor="t" bIns="91425" lIns="91425" spcFirstLastPara="1" rIns="91425" wrap="square" tIns="91425">
            <a:noAutofit/>
          </a:bodyPr>
          <a:lstStyle/>
          <a:p>
            <a:pPr indent="-178435" lvl="0" marL="1371600" rtl="0" algn="l">
              <a:lnSpc>
                <a:spcPct val="80000"/>
              </a:lnSpc>
              <a:spcBef>
                <a:spcPts val="0"/>
              </a:spcBef>
              <a:spcAft>
                <a:spcPts val="0"/>
              </a:spcAft>
              <a:buSzPts val="2810"/>
              <a:buAutoNum type="alphaUcPeriod"/>
            </a:pPr>
            <a:r>
              <a:rPr lang="en" sz="2810"/>
              <a:t>     </a:t>
            </a:r>
            <a:r>
              <a:rPr lang="en" sz="2810"/>
              <a:t>Korean </a:t>
            </a:r>
            <a:endParaRPr sz="2810"/>
          </a:p>
          <a:p>
            <a:pPr indent="-635635" lvl="0" marL="1828800" rtl="0" algn="l">
              <a:lnSpc>
                <a:spcPct val="80000"/>
              </a:lnSpc>
              <a:spcBef>
                <a:spcPts val="0"/>
              </a:spcBef>
              <a:spcAft>
                <a:spcPts val="0"/>
              </a:spcAft>
              <a:buSzPts val="2810"/>
              <a:buAutoNum type="alphaUcPeriod"/>
            </a:pPr>
            <a:r>
              <a:rPr lang="en" sz="2810"/>
              <a:t>Japanese </a:t>
            </a:r>
            <a:endParaRPr sz="2810"/>
          </a:p>
          <a:p>
            <a:pPr indent="-635635" lvl="0" marL="1828800" rtl="0" algn="l">
              <a:lnSpc>
                <a:spcPct val="80000"/>
              </a:lnSpc>
              <a:spcBef>
                <a:spcPts val="0"/>
              </a:spcBef>
              <a:spcAft>
                <a:spcPts val="0"/>
              </a:spcAft>
              <a:buSzPts val="2810"/>
              <a:buAutoNum type="alphaUcPeriod"/>
            </a:pPr>
            <a:r>
              <a:rPr lang="en" sz="2810"/>
              <a:t>Filipino </a:t>
            </a:r>
            <a:endParaRPr sz="2810"/>
          </a:p>
          <a:p>
            <a:pPr indent="-635635" lvl="0" marL="1828800" rtl="0" algn="l">
              <a:lnSpc>
                <a:spcPct val="80000"/>
              </a:lnSpc>
              <a:spcBef>
                <a:spcPts val="0"/>
              </a:spcBef>
              <a:spcAft>
                <a:spcPts val="0"/>
              </a:spcAft>
              <a:buSzPts val="2810"/>
              <a:buAutoNum type="alphaUcPeriod"/>
            </a:pPr>
            <a:r>
              <a:rPr lang="en" sz="2810"/>
              <a:t>Chinese </a:t>
            </a:r>
            <a:endParaRPr sz="2810"/>
          </a:p>
          <a:p>
            <a:pPr indent="-635635" lvl="0" marL="1828800" rtl="0" algn="l">
              <a:lnSpc>
                <a:spcPct val="80000"/>
              </a:lnSpc>
              <a:spcBef>
                <a:spcPts val="0"/>
              </a:spcBef>
              <a:spcAft>
                <a:spcPts val="0"/>
              </a:spcAft>
              <a:buSzPts val="2810"/>
              <a:buAutoNum type="alphaUcPeriod"/>
            </a:pPr>
            <a:r>
              <a:rPr lang="en" sz="2810"/>
              <a:t>Indian </a:t>
            </a:r>
            <a:endParaRPr sz="281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sp>
        <p:nvSpPr>
          <p:cNvPr id="69" name="Google Shape;69;p15"/>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70" name="Google Shape;70;p15"/>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71" name="Google Shape;71;p15"/>
          <p:cNvPicPr preferRelativeResize="0"/>
          <p:nvPr/>
        </p:nvPicPr>
        <p:blipFill>
          <a:blip r:embed="rId3">
            <a:alphaModFix/>
          </a:blip>
          <a:stretch>
            <a:fillRect/>
          </a:stretch>
        </p:blipFill>
        <p:spPr>
          <a:xfrm>
            <a:off x="0" y="39483"/>
            <a:ext cx="9144000" cy="506453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1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77" name="Google Shape;77;p1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78" name="Google Shape;78;p16"/>
          <p:cNvPicPr preferRelativeResize="0"/>
          <p:nvPr/>
        </p:nvPicPr>
        <p:blipFill>
          <a:blip r:embed="rId3">
            <a:alphaModFix/>
          </a:blip>
          <a:stretch>
            <a:fillRect/>
          </a:stretch>
        </p:blipFill>
        <p:spPr>
          <a:xfrm>
            <a:off x="0" y="70600"/>
            <a:ext cx="9495675" cy="50729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sp>
        <p:nvSpPr>
          <p:cNvPr id="83" name="Google Shape;83;p1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84" name="Google Shape;84;p1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85" name="Google Shape;85;p17"/>
          <p:cNvPicPr preferRelativeResize="0"/>
          <p:nvPr/>
        </p:nvPicPr>
        <p:blipFill>
          <a:blip r:embed="rId3">
            <a:alphaModFix/>
          </a:blip>
          <a:stretch>
            <a:fillRect/>
          </a:stretch>
        </p:blipFill>
        <p:spPr>
          <a:xfrm>
            <a:off x="0" y="24645"/>
            <a:ext cx="9144002" cy="509421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sp>
        <p:nvSpPr>
          <p:cNvPr id="90" name="Google Shape;90;p1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91" name="Google Shape;91;p1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92" name="Google Shape;92;p18"/>
          <p:cNvPicPr preferRelativeResize="0"/>
          <p:nvPr/>
        </p:nvPicPr>
        <p:blipFill>
          <a:blip r:embed="rId3">
            <a:alphaModFix/>
          </a:blip>
          <a:stretch>
            <a:fillRect/>
          </a:stretch>
        </p:blipFill>
        <p:spPr>
          <a:xfrm>
            <a:off x="42092" y="0"/>
            <a:ext cx="9059815" cy="514349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1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98" name="Google Shape;98;p1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99" name="Google Shape;99;p19"/>
          <p:cNvPicPr preferRelativeResize="0"/>
          <p:nvPr/>
        </p:nvPicPr>
        <p:blipFill>
          <a:blip r:embed="rId3">
            <a:alphaModFix/>
          </a:blip>
          <a:stretch>
            <a:fillRect/>
          </a:stretch>
        </p:blipFill>
        <p:spPr>
          <a:xfrm>
            <a:off x="0" y="50741"/>
            <a:ext cx="9144002" cy="504202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2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05" name="Google Shape;105;p2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06" name="Google Shape;106;p20"/>
          <p:cNvPicPr preferRelativeResize="0"/>
          <p:nvPr/>
        </p:nvPicPr>
        <p:blipFill>
          <a:blip r:embed="rId3">
            <a:alphaModFix/>
          </a:blip>
          <a:stretch>
            <a:fillRect/>
          </a:stretch>
        </p:blipFill>
        <p:spPr>
          <a:xfrm>
            <a:off x="83319" y="0"/>
            <a:ext cx="8977360" cy="514349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2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12" name="Google Shape;112;p2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13" name="Google Shape;113;p21"/>
          <p:cNvPicPr preferRelativeResize="0"/>
          <p:nvPr/>
        </p:nvPicPr>
        <p:blipFill>
          <a:blip r:embed="rId3">
            <a:alphaModFix/>
          </a:blip>
          <a:stretch>
            <a:fillRect/>
          </a:stretch>
        </p:blipFill>
        <p:spPr>
          <a:xfrm>
            <a:off x="0" y="23509"/>
            <a:ext cx="9143998" cy="509648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