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2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61" r:id="rId2"/>
    <p:sldId id="369" r:id="rId3"/>
    <p:sldId id="537" r:id="rId4"/>
    <p:sldId id="538" r:id="rId5"/>
    <p:sldId id="547" r:id="rId6"/>
    <p:sldId id="539" r:id="rId7"/>
    <p:sldId id="508" r:id="rId8"/>
    <p:sldId id="540" r:id="rId9"/>
    <p:sldId id="542" r:id="rId10"/>
    <p:sldId id="543" r:id="rId11"/>
    <p:sldId id="507" r:id="rId12"/>
    <p:sldId id="528" r:id="rId13"/>
    <p:sldId id="529" r:id="rId14"/>
    <p:sldId id="530" r:id="rId15"/>
    <p:sldId id="531" r:id="rId16"/>
    <p:sldId id="532" r:id="rId17"/>
    <p:sldId id="533" r:id="rId18"/>
    <p:sldId id="501" r:id="rId19"/>
    <p:sldId id="524" r:id="rId20"/>
    <p:sldId id="525" r:id="rId21"/>
    <p:sldId id="526" r:id="rId22"/>
    <p:sldId id="527" r:id="rId23"/>
    <p:sldId id="306" r:id="rId24"/>
    <p:sldId id="521" r:id="rId25"/>
    <p:sldId id="522" r:id="rId26"/>
    <p:sldId id="541" r:id="rId27"/>
    <p:sldId id="546" r:id="rId28"/>
    <p:sldId id="544" r:id="rId29"/>
    <p:sldId id="545" r:id="rId30"/>
    <p:sldId id="471" r:id="rId31"/>
    <p:sldId id="510" r:id="rId32"/>
    <p:sldId id="511" r:id="rId33"/>
    <p:sldId id="512" r:id="rId34"/>
    <p:sldId id="513" r:id="rId35"/>
    <p:sldId id="514" r:id="rId36"/>
    <p:sldId id="515" r:id="rId37"/>
    <p:sldId id="516" r:id="rId38"/>
    <p:sldId id="517" r:id="rId39"/>
    <p:sldId id="518" r:id="rId40"/>
    <p:sldId id="519" r:id="rId41"/>
    <p:sldId id="520" r:id="rId42"/>
    <p:sldId id="381" r:id="rId43"/>
    <p:sldId id="534" r:id="rId44"/>
    <p:sldId id="548" r:id="rId45"/>
    <p:sldId id="535" r:id="rId46"/>
    <p:sldId id="536" r:id="rId47"/>
    <p:sldId id="307" r:id="rId48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7442" autoAdjust="0"/>
  </p:normalViewPr>
  <p:slideViewPr>
    <p:cSldViewPr snapToGrid="0">
      <p:cViewPr varScale="1">
        <p:scale>
          <a:sx n="60" d="100"/>
          <a:sy n="60" d="100"/>
        </p:scale>
        <p:origin x="108" y="17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2467482410239006E-2"/>
                  <c:y val="-8.77742580058124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B1A4-4D04-8A9E-EB28BD61B50B}"/>
                </c:ext>
              </c:extLst>
            </c:dLbl>
            <c:dLbl>
              <c:idx val="1"/>
              <c:layout>
                <c:manualLayout>
                  <c:x val="-1.965904710895916E-2"/>
                  <c:y val="-8.1022392005365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B1A4-4D04-8A9E-EB28BD61B50B}"/>
                </c:ext>
              </c:extLst>
            </c:dLbl>
            <c:dLbl>
              <c:idx val="2"/>
              <c:layout>
                <c:manualLayout>
                  <c:x val="-1.9659047108959108E-2"/>
                  <c:y val="-6.414272700424759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0983202239848775E-2"/>
                      <c:h val="0.1075742379628716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B1A4-4D04-8A9E-EB28BD61B50B}"/>
                </c:ext>
              </c:extLst>
            </c:dLbl>
            <c:dLbl>
              <c:idx val="3"/>
              <c:layout>
                <c:manualLayout>
                  <c:x val="-1.4042176506399363E-2"/>
                  <c:y val="-7.0894593004694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B1A4-4D04-8A9E-EB28BD61B50B}"/>
                </c:ext>
              </c:extLst>
            </c:dLbl>
            <c:dLbl>
              <c:idx val="4"/>
              <c:layout>
                <c:manualLayout>
                  <c:x val="-2.5275917711518853E-2"/>
                  <c:y val="-3.71352630024591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B1A4-4D04-8A9E-EB28BD61B5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2015-16</c:v>
                </c:pt>
                <c:pt idx="1">
                  <c:v>2016-17</c:v>
                </c:pt>
                <c:pt idx="2">
                  <c:v>2017-18</c:v>
                </c:pt>
                <c:pt idx="3">
                  <c:v>2018-19</c:v>
                </c:pt>
                <c:pt idx="4">
                  <c:v>2019-20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0.72</c:v>
                </c:pt>
                <c:pt idx="1">
                  <c:v>0.71499999999999997</c:v>
                </c:pt>
                <c:pt idx="2">
                  <c:v>0.71</c:v>
                </c:pt>
                <c:pt idx="3">
                  <c:v>0.73</c:v>
                </c:pt>
                <c:pt idx="4">
                  <c:v>0.76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4E7-4564-8B3C-CA731DB796E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31666936"/>
        <c:axId val="231827136"/>
      </c:lineChart>
      <c:catAx>
        <c:axId val="231666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1827136"/>
        <c:crosses val="autoZero"/>
        <c:auto val="1"/>
        <c:lblAlgn val="ctr"/>
        <c:lblOffset val="100"/>
        <c:noMultiLvlLbl val="0"/>
      </c:catAx>
      <c:valAx>
        <c:axId val="231827136"/>
        <c:scaling>
          <c:orientation val="minMax"/>
          <c:max val="0.9"/>
          <c:min val="0.6000000000000000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166693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2018-2019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0%</c:formatCode>
                <c:ptCount val="2"/>
                <c:pt idx="0">
                  <c:v>0.66</c:v>
                </c:pt>
                <c:pt idx="1">
                  <c:v>0.72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E7-4564-8B3C-CA731DB796E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2019-2020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Sheet1!$C$2:$C$3</c:f>
              <c:numCache>
                <c:formatCode>0%</c:formatCode>
                <c:ptCount val="2"/>
                <c:pt idx="0">
                  <c:v>0.76</c:v>
                </c:pt>
                <c:pt idx="1">
                  <c:v>0.81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A64-4B8A-B516-B3775ABD0ED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25"/>
        <c:overlap val="-88"/>
        <c:axId val="231666936"/>
        <c:axId val="231827136"/>
      </c:barChart>
      <c:catAx>
        <c:axId val="231666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1827136"/>
        <c:crosses val="autoZero"/>
        <c:auto val="1"/>
        <c:lblAlgn val="ctr"/>
        <c:lblOffset val="100"/>
        <c:noMultiLvlLbl val="0"/>
      </c:catAx>
      <c:valAx>
        <c:axId val="23182713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1666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Inland Empire Average (Mean)</c:v>
                </c:pt>
                <c:pt idx="1">
                  <c:v>Crafton Hills College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0.7</c:v>
                </c:pt>
                <c:pt idx="1">
                  <c:v>0.83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E7-4564-8B3C-CA731DB796E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31666936"/>
        <c:axId val="231827136"/>
      </c:barChart>
      <c:catAx>
        <c:axId val="231666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1827136"/>
        <c:crosses val="autoZero"/>
        <c:auto val="1"/>
        <c:lblAlgn val="ctr"/>
        <c:lblOffset val="100"/>
        <c:noMultiLvlLbl val="0"/>
      </c:catAx>
      <c:valAx>
        <c:axId val="23182713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1666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2018-2019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0</c:formatCode>
                <c:ptCount val="2"/>
                <c:pt idx="0">
                  <c:v>49</c:v>
                </c:pt>
                <c:pt idx="1">
                  <c:v>233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E7-4564-8B3C-CA731DB796E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2019-2020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Sheet1!$C$2:$C$3</c:f>
              <c:numCache>
                <c:formatCode>General</c:formatCode>
                <c:ptCount val="2"/>
                <c:pt idx="0">
                  <c:v>75</c:v>
                </c:pt>
                <c:pt idx="1">
                  <c:v>255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A64-4B8A-B516-B3775ABD0ED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25"/>
        <c:overlap val="-88"/>
        <c:axId val="231666936"/>
        <c:axId val="231827136"/>
      </c:barChart>
      <c:catAx>
        <c:axId val="231666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1827136"/>
        <c:crosses val="autoZero"/>
        <c:auto val="1"/>
        <c:lblAlgn val="ctr"/>
        <c:lblOffset val="100"/>
        <c:noMultiLvlLbl val="0"/>
      </c:catAx>
      <c:valAx>
        <c:axId val="23182713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1666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2467482410239006E-2"/>
                  <c:y val="-8.77742580058124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B1A4-4D04-8A9E-EB28BD61B50B}"/>
                </c:ext>
              </c:extLst>
            </c:dLbl>
            <c:dLbl>
              <c:idx val="1"/>
              <c:layout>
                <c:manualLayout>
                  <c:x val="-1.965904710895916E-2"/>
                  <c:y val="-8.1022392005365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B1A4-4D04-8A9E-EB28BD61B50B}"/>
                </c:ext>
              </c:extLst>
            </c:dLbl>
            <c:dLbl>
              <c:idx val="2"/>
              <c:layout>
                <c:manualLayout>
                  <c:x val="-2.3871700060878916E-2"/>
                  <c:y val="-9.790205700648314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996034356672609"/>
                      <c:h val="0.1075742379628716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B1A4-4D04-8A9E-EB28BD61B50B}"/>
                </c:ext>
              </c:extLst>
            </c:dLbl>
            <c:dLbl>
              <c:idx val="3"/>
              <c:layout>
                <c:manualLayout>
                  <c:x val="-1.4042176506399363E-2"/>
                  <c:y val="-7.0894593004694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B1A4-4D04-8A9E-EB28BD61B50B}"/>
                </c:ext>
              </c:extLst>
            </c:dLbl>
            <c:dLbl>
              <c:idx val="4"/>
              <c:layout>
                <c:manualLayout>
                  <c:x val="-2.5275917711518853E-2"/>
                  <c:y val="-3.71352630024591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B1A4-4D04-8A9E-EB28BD61B5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2015-16</c:v>
                </c:pt>
                <c:pt idx="1">
                  <c:v>2016-17</c:v>
                </c:pt>
                <c:pt idx="2">
                  <c:v>2017-18</c:v>
                </c:pt>
                <c:pt idx="3">
                  <c:v>2018-19</c:v>
                </c:pt>
                <c:pt idx="4">
                  <c:v>2019-20</c:v>
                </c:pt>
              </c:strCache>
            </c:strRef>
          </c:cat>
          <c:val>
            <c:numRef>
              <c:f>Sheet1!$B$2:$B$6</c:f>
              <c:numCache>
                <c:formatCode>0</c:formatCode>
                <c:ptCount val="5"/>
                <c:pt idx="0">
                  <c:v>971</c:v>
                </c:pt>
                <c:pt idx="1">
                  <c:v>1079</c:v>
                </c:pt>
                <c:pt idx="2">
                  <c:v>1145</c:v>
                </c:pt>
                <c:pt idx="3">
                  <c:v>1347</c:v>
                </c:pt>
                <c:pt idx="4">
                  <c:v>1580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4E7-4564-8B3C-CA731DB796E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31666936"/>
        <c:axId val="231827136"/>
      </c:lineChart>
      <c:catAx>
        <c:axId val="231666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1827136"/>
        <c:crosses val="autoZero"/>
        <c:auto val="1"/>
        <c:lblAlgn val="ctr"/>
        <c:lblOffset val="100"/>
        <c:noMultiLvlLbl val="0"/>
      </c:catAx>
      <c:valAx>
        <c:axId val="231827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1666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Spring 2020</c:v>
                </c:pt>
                <c:pt idx="1">
                  <c:v>Summer 2020</c:v>
                </c:pt>
                <c:pt idx="2">
                  <c:v>Fall 2020</c:v>
                </c:pt>
              </c:strCache>
            </c:strRef>
          </c:cat>
          <c:val>
            <c:numRef>
              <c:f>Sheet1!$B$2:$B$4</c:f>
              <c:numCache>
                <c:formatCode>"$"#,##0_);[Red]\("$"#,##0\)</c:formatCode>
                <c:ptCount val="3"/>
                <c:pt idx="0">
                  <c:v>12836</c:v>
                </c:pt>
                <c:pt idx="1">
                  <c:v>10500</c:v>
                </c:pt>
                <c:pt idx="2">
                  <c:v>6500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95-45E2-8030-91A6D41834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6337896"/>
        <c:axId val="56336584"/>
      </c:barChart>
      <c:catAx>
        <c:axId val="56337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336584"/>
        <c:crosses val="autoZero"/>
        <c:auto val="1"/>
        <c:lblAlgn val="ctr"/>
        <c:lblOffset val="100"/>
        <c:noMultiLvlLbl val="0"/>
      </c:catAx>
      <c:valAx>
        <c:axId val="56336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_);[Red]\(&quot;$&quot;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3378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0.20535</cdr:x>
      <cdr:y>0.0512</cdr:y>
    </cdr:from>
    <cdr:to>
      <cdr:x>0.42526</cdr:x>
      <cdr:y>0.16493</cdr:y>
    </cdr:to>
    <cdr:sp macro="" textlink="">
      <cdr:nvSpPr>
        <cdr:cNvPr id="2" name="TextBox 2">
          <a:extLst xmlns:a="http://schemas.openxmlformats.org/drawingml/2006/main">
            <a:ext uri="{FF2B5EF4-FFF2-40B4-BE49-F238E27FC236}">
              <a16:creationId xmlns:a16="http://schemas.microsoft.com/office/drawing/2014/main" id="{31354552-102B-4EF1-8920-D8289942BD3D}"/>
            </a:ext>
          </a:extLst>
        </cdr:cNvPr>
        <cdr:cNvSpPr txBox="1"/>
      </cdr:nvSpPr>
      <cdr:spPr>
        <a:xfrm xmlns:a="http://schemas.openxmlformats.org/drawingml/2006/main">
          <a:off x="1800066" y="180140"/>
          <a:ext cx="1927735" cy="40010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4572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b="1" noProof="0" dirty="0">
              <a:solidFill>
                <a:srgbClr val="2C2C2C"/>
              </a:solidFill>
              <a:latin typeface="Trebuchet MS" panose="020B0603020202020204"/>
            </a:rPr>
            <a:t>16</a:t>
          </a:r>
          <a:r>
            <a: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Trebuchet MS" panose="020B0603020202020204"/>
            </a:rPr>
            <a:t>% Increase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0.20095</cdr:x>
      <cdr:y>0.51275</cdr:y>
    </cdr:from>
    <cdr:to>
      <cdr:x>0.42086</cdr:x>
      <cdr:y>0.62648</cdr:y>
    </cdr:to>
    <cdr:sp macro="" textlink="">
      <cdr:nvSpPr>
        <cdr:cNvPr id="2" name="TextBox 2">
          <a:extLst xmlns:a="http://schemas.openxmlformats.org/drawingml/2006/main">
            <a:ext uri="{FF2B5EF4-FFF2-40B4-BE49-F238E27FC236}">
              <a16:creationId xmlns:a16="http://schemas.microsoft.com/office/drawing/2014/main" id="{31354552-102B-4EF1-8920-D8289942BD3D}"/>
            </a:ext>
          </a:extLst>
        </cdr:cNvPr>
        <cdr:cNvSpPr txBox="1"/>
      </cdr:nvSpPr>
      <cdr:spPr>
        <a:xfrm xmlns:a="http://schemas.openxmlformats.org/drawingml/2006/main">
          <a:off x="1761569" y="1803857"/>
          <a:ext cx="1927668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4572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b="1" dirty="0">
              <a:solidFill>
                <a:srgbClr val="2C2C2C"/>
              </a:solidFill>
              <a:latin typeface="Trebuchet MS" panose="020B0603020202020204"/>
            </a:rPr>
            <a:t>53</a:t>
          </a:r>
          <a:r>
            <a: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Trebuchet MS" panose="020B0603020202020204"/>
            </a:rPr>
            <a:t>% Increase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3AC7194-EB8A-4C3F-91C8-BC77BDA38307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125F024-9710-4A82-8155-7C8E1D5BE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058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A5EBA66-2A62-4449-93B8-B251FC23EF9F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1851F44-32F1-44BB-A07B-D1020FFD2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031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lor.instructure.com/resources/d69402b481a24573a96c6996e0bd0aee?shared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E8AEC3-C11C-4158-A7E7-5E79BB79E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5719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E8AEC3-C11C-4158-A7E7-5E79BB79E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023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E8AEC3-C11C-4158-A7E7-5E79BB79E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694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E8AEC3-C11C-4158-A7E7-5E79BB79E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84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E8AEC3-C11C-4158-A7E7-5E79BB79E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2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RFTES</a:t>
            </a:r>
            <a:r>
              <a:rPr lang="en-US" baseline="0" dirty="0" smtClean="0"/>
              <a:t> at Valley decreased from 4,788 in Fall 2019 to 3,992 in Fall 2020, a decrease of 17% (796).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Number</a:t>
            </a:r>
            <a:r>
              <a:rPr lang="en-US" baseline="0" dirty="0" smtClean="0"/>
              <a:t> of students at Crafton has decreased from 6,822 in fall 2019 to 5,909 in fall 2020, a decrease of 913 (13%) students. Suggesting that fewer students are enrolling in more courses.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51F44-32F1-44BB-A07B-D1020FFD2DE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7567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ERI Update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Tina Gimple helped with sending out information on how to set-up virtual box if student has Mac and needs to run PC. Thanks Tina!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ERI All Campus Meeting - At last meeting asked if we can change the name of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ConnectEd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something more meaningful to students. Rhiannon looked into this and found that we could not. Rhiannon has also contacted company to see if the name can be changed.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ERI All Campus Meeting - Mental Health Support in Canvas – Delmy working on something that can be added to Canvas like the Transfer Center Shell. Is being worked on.  I sent out word file and Student Services is developing the Canvas shell. Cynthia sent out email with link in Canvas Commons: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Get assistance! CHC Support Services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ERI All Campus Meeting - Brandi Mello said she would add to list instructions for students on how t add and drop classes - videos would be great - Check in with Brandi Mello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51F44-32F1-44BB-A07B-D1020FFD2DE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913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9/18/2020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9/18/2020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86033" y="0"/>
            <a:ext cx="7766936" cy="997432"/>
          </a:xfrm>
        </p:spPr>
        <p:txBody>
          <a:bodyPr/>
          <a:lstStyle/>
          <a:p>
            <a:pPr algn="ctr"/>
            <a:r>
              <a:rPr lang="en-US" dirty="0" smtClean="0"/>
              <a:t>All College Zoom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015" y="5697135"/>
            <a:ext cx="3032972" cy="784812"/>
          </a:xfrm>
          <a:prstGeom prst="rect">
            <a:avLst/>
          </a:prstGeom>
        </p:spPr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456267" y="997432"/>
            <a:ext cx="7766936" cy="592503"/>
          </a:xfrm>
        </p:spPr>
        <p:txBody>
          <a:bodyPr/>
          <a:lstStyle/>
          <a:p>
            <a:pPr algn="ctr"/>
            <a:r>
              <a:rPr lang="en-US" b="1" dirty="0" smtClean="0"/>
              <a:t>September 18</a:t>
            </a:r>
            <a:r>
              <a:rPr lang="en-US" b="1" dirty="0" smtClean="0"/>
              <a:t>, </a:t>
            </a:r>
            <a:r>
              <a:rPr lang="en-US" b="1" dirty="0"/>
              <a:t>2020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106D83-DDE7-4591-85CA-23F250B213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57"/>
          <a:stretch/>
        </p:blipFill>
        <p:spPr>
          <a:xfrm rot="5400000">
            <a:off x="3680667" y="1787129"/>
            <a:ext cx="3777668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33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41804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E28980B-AFA3-4DDA-A37D-B4185E04E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816638"/>
            <a:ext cx="3367359" cy="5224724"/>
          </a:xfrm>
        </p:spPr>
        <p:txBody>
          <a:bodyPr anchor="ctr">
            <a:normAutofit/>
          </a:bodyPr>
          <a:lstStyle/>
          <a:p>
            <a:r>
              <a:rPr lang="en-US" dirty="0"/>
              <a:t>Equity &amp; Inclusion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84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41804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E28980B-AFA3-4DDA-A37D-B4185E04E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816638"/>
            <a:ext cx="3367359" cy="5224724"/>
          </a:xfrm>
        </p:spPr>
        <p:txBody>
          <a:bodyPr anchor="ctr">
            <a:normAutofit/>
          </a:bodyPr>
          <a:lstStyle/>
          <a:p>
            <a:r>
              <a:rPr lang="en-US" dirty="0"/>
              <a:t>Equity &amp; Inclusion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44A2EA6-0DDB-4956-B805-81F624E94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284" y="816638"/>
            <a:ext cx="5921375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231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Gio</a:t>
            </a:r>
            <a:r>
              <a:rPr lang="en-US" dirty="0" smtClean="0"/>
              <a:t> Sosa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Dean, OIERP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015" y="5697135"/>
            <a:ext cx="3032972" cy="7848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645" y="576114"/>
            <a:ext cx="3634740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09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50927"/>
            <a:ext cx="9274740" cy="727268"/>
          </a:xfrm>
        </p:spPr>
        <p:txBody>
          <a:bodyPr>
            <a:normAutofit fontScale="90000"/>
          </a:bodyPr>
          <a:lstStyle/>
          <a:p>
            <a:r>
              <a:rPr lang="en-US" sz="3300" b="1" dirty="0"/>
              <a:t>CHC Course Success Rates by Academic Year</a:t>
            </a:r>
            <a:br>
              <a:rPr lang="en-US" sz="3300" b="1" dirty="0"/>
            </a:br>
            <a:r>
              <a:rPr lang="en-US" sz="3300" b="1" dirty="0"/>
              <a:t/>
            </a:r>
            <a:br>
              <a:rPr lang="en-US" sz="3300" b="1" dirty="0"/>
            </a:br>
            <a:r>
              <a:rPr lang="en-US" sz="3300" dirty="0"/>
              <a:t>2019-2020 </a:t>
            </a:r>
            <a:r>
              <a:rPr lang="en-US" dirty="0"/>
              <a:t>CHC students achieved the highest course success rate in five years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577126" y="2303947"/>
          <a:ext cx="9044182" cy="37619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0EB7E9D0-471B-4110-AA41-3E5277D80626}"/>
              </a:ext>
            </a:extLst>
          </p:cNvPr>
          <p:cNvSpPr txBox="1"/>
          <p:nvPr/>
        </p:nvSpPr>
        <p:spPr>
          <a:xfrm>
            <a:off x="5683685" y="6211669"/>
            <a:ext cx="61064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i="1" dirty="0">
                <a:solidFill>
                  <a:prstClr val="black"/>
                </a:solidFill>
              </a:rPr>
              <a:t>Spring 2020 Credit Courses from California Community College Chancellor’s Data Mart</a:t>
            </a:r>
          </a:p>
        </p:txBody>
      </p:sp>
    </p:spTree>
    <p:extLst>
      <p:ext uri="{BB962C8B-B14F-4D97-AF65-F5344CB8AC3E}">
        <p14:creationId xmlns:p14="http://schemas.microsoft.com/office/powerpoint/2010/main" val="2236595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50927"/>
            <a:ext cx="9226954" cy="891484"/>
          </a:xfrm>
        </p:spPr>
        <p:txBody>
          <a:bodyPr>
            <a:normAutofit fontScale="90000"/>
          </a:bodyPr>
          <a:lstStyle/>
          <a:p>
            <a:r>
              <a:rPr lang="en-US" sz="3300" b="1" dirty="0"/>
              <a:t>CHC Course Success Rates by Ethnicity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sz="2700" dirty="0"/>
              <a:t>Both African American and Hispanic students achieved significantly higher success rates in 2019-20 than in 2018-19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677334" y="2119995"/>
          <a:ext cx="8766019" cy="31949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1354552-102B-4EF1-8920-D8289942BD3D}"/>
              </a:ext>
            </a:extLst>
          </p:cNvPr>
          <p:cNvSpPr txBox="1"/>
          <p:nvPr/>
        </p:nvSpPr>
        <p:spPr>
          <a:xfrm>
            <a:off x="6206653" y="2119995"/>
            <a:ext cx="1927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2C2C2C"/>
                </a:solidFill>
                <a:latin typeface="Trebuchet MS" panose="020B0603020202020204"/>
              </a:rPr>
              <a:t>12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% Increase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0DD0B8-A655-4DDD-A90E-2C8FDDEAD53F}"/>
              </a:ext>
            </a:extLst>
          </p:cNvPr>
          <p:cNvSpPr txBox="1"/>
          <p:nvPr/>
        </p:nvSpPr>
        <p:spPr>
          <a:xfrm>
            <a:off x="2428617" y="5138072"/>
            <a:ext cx="842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Spring 2019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2F0C56-F8FB-4652-B107-37D972F93019}"/>
              </a:ext>
            </a:extLst>
          </p:cNvPr>
          <p:cNvSpPr txBox="1"/>
          <p:nvPr/>
        </p:nvSpPr>
        <p:spPr>
          <a:xfrm>
            <a:off x="4144477" y="5138071"/>
            <a:ext cx="842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Spring 2020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B80AC5-F85D-4AA9-9B71-AE625C00B8F4}"/>
              </a:ext>
            </a:extLst>
          </p:cNvPr>
          <p:cNvSpPr txBox="1"/>
          <p:nvPr/>
        </p:nvSpPr>
        <p:spPr>
          <a:xfrm>
            <a:off x="6206653" y="5138070"/>
            <a:ext cx="842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Spring 2019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27158F-8A6C-4814-B809-3C0A0D29BFF5}"/>
              </a:ext>
            </a:extLst>
          </p:cNvPr>
          <p:cNvSpPr txBox="1"/>
          <p:nvPr/>
        </p:nvSpPr>
        <p:spPr>
          <a:xfrm>
            <a:off x="7950339" y="5138069"/>
            <a:ext cx="842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Spring 2020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99A27D-578F-4386-B845-D0722548BC5C}"/>
              </a:ext>
            </a:extLst>
          </p:cNvPr>
          <p:cNvSpPr txBox="1"/>
          <p:nvPr/>
        </p:nvSpPr>
        <p:spPr>
          <a:xfrm>
            <a:off x="2361133" y="5738235"/>
            <a:ext cx="26992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African American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E9B74A-3B05-441B-9E79-45A6713626CE}"/>
              </a:ext>
            </a:extLst>
          </p:cNvPr>
          <p:cNvSpPr txBox="1"/>
          <p:nvPr/>
        </p:nvSpPr>
        <p:spPr>
          <a:xfrm>
            <a:off x="6942787" y="5738236"/>
            <a:ext cx="13260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Hispanic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E5CB2A-DD13-4F8D-BF9D-5BA991F85D0D}"/>
              </a:ext>
            </a:extLst>
          </p:cNvPr>
          <p:cNvSpPr txBox="1"/>
          <p:nvPr/>
        </p:nvSpPr>
        <p:spPr>
          <a:xfrm>
            <a:off x="5445690" y="6169122"/>
            <a:ext cx="61064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i="1" dirty="0">
                <a:solidFill>
                  <a:prstClr val="black"/>
                </a:solidFill>
              </a:rPr>
              <a:t>Spring 2020 Credit Courses from California Community College Chancellor’s Data Mart</a:t>
            </a:r>
          </a:p>
        </p:txBody>
      </p:sp>
    </p:spTree>
    <p:extLst>
      <p:ext uri="{BB962C8B-B14F-4D97-AF65-F5344CB8AC3E}">
        <p14:creationId xmlns:p14="http://schemas.microsoft.com/office/powerpoint/2010/main" val="18530394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50927"/>
            <a:ext cx="8596668" cy="891484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UC Admit Rate -- Fall 2019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CHC has the highest admittance rate to the University of California in the region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677334" y="2704780"/>
          <a:ext cx="9044182" cy="37619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1354552-102B-4EF1-8920-D8289942BD3D}"/>
              </a:ext>
            </a:extLst>
          </p:cNvPr>
          <p:cNvSpPr txBox="1"/>
          <p:nvPr/>
        </p:nvSpPr>
        <p:spPr>
          <a:xfrm>
            <a:off x="4641195" y="2475335"/>
            <a:ext cx="19276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2C2C2C"/>
                </a:solidFill>
                <a:latin typeface="Trebuchet MS" panose="020B0603020202020204"/>
              </a:rPr>
              <a:t>18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% Increase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00C3066-82FD-424C-B0D7-7F13B7D88759}"/>
              </a:ext>
            </a:extLst>
          </p:cNvPr>
          <p:cNvCxnSpPr>
            <a:cxnSpLocks/>
          </p:cNvCxnSpPr>
          <p:nvPr/>
        </p:nvCxnSpPr>
        <p:spPr>
          <a:xfrm flipV="1">
            <a:off x="4746812" y="3306332"/>
            <a:ext cx="1822051" cy="64710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F77387D-AA03-4663-9A93-E9B030B8FC10}"/>
              </a:ext>
            </a:extLst>
          </p:cNvPr>
          <p:cNvSpPr txBox="1"/>
          <p:nvPr/>
        </p:nvSpPr>
        <p:spPr>
          <a:xfrm>
            <a:off x="3832412" y="6258248"/>
            <a:ext cx="61049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i="1" dirty="0">
                <a:solidFill>
                  <a:prstClr val="black"/>
                </a:solidFill>
              </a:rPr>
              <a:t>UC System </a:t>
            </a:r>
            <a:r>
              <a:rPr lang="en-US" sz="1800" i="1" dirty="0" err="1">
                <a:solidFill>
                  <a:prstClr val="black"/>
                </a:solidFill>
              </a:rPr>
              <a:t>Infocenter</a:t>
            </a:r>
            <a:endParaRPr lang="en-US" sz="18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831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50927"/>
            <a:ext cx="9226954" cy="891484"/>
          </a:xfrm>
        </p:spPr>
        <p:txBody>
          <a:bodyPr>
            <a:normAutofit fontScale="90000"/>
          </a:bodyPr>
          <a:lstStyle/>
          <a:p>
            <a:r>
              <a:rPr lang="en-US" sz="3300" b="1" dirty="0"/>
              <a:t>Transfers to UC and CSU -- 2018-19 &amp; 2019-20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sz="3300" dirty="0"/>
              <a:t>CHC transfers to both UC and CSU increased significantly from 2018-19 to 2019-20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832206" y="2304733"/>
          <a:ext cx="8766019" cy="35180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1354552-102B-4EF1-8920-D8289942BD3D}"/>
              </a:ext>
            </a:extLst>
          </p:cNvPr>
          <p:cNvSpPr txBox="1"/>
          <p:nvPr/>
        </p:nvSpPr>
        <p:spPr>
          <a:xfrm>
            <a:off x="6447509" y="2304733"/>
            <a:ext cx="1927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9% Increase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00C3066-82FD-424C-B0D7-7F13B7D88759}"/>
              </a:ext>
            </a:extLst>
          </p:cNvPr>
          <p:cNvCxnSpPr>
            <a:cxnSpLocks/>
          </p:cNvCxnSpPr>
          <p:nvPr/>
        </p:nvCxnSpPr>
        <p:spPr>
          <a:xfrm flipV="1">
            <a:off x="7259959" y="2943421"/>
            <a:ext cx="639789" cy="51383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70DD0B8-A655-4DDD-A90E-2C8FDDEAD53F}"/>
              </a:ext>
            </a:extLst>
          </p:cNvPr>
          <p:cNvSpPr txBox="1"/>
          <p:nvPr/>
        </p:nvSpPr>
        <p:spPr>
          <a:xfrm>
            <a:off x="2433548" y="5640244"/>
            <a:ext cx="842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18-19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2F0C56-F8FB-4652-B107-37D972F93019}"/>
              </a:ext>
            </a:extLst>
          </p:cNvPr>
          <p:cNvSpPr txBox="1"/>
          <p:nvPr/>
        </p:nvSpPr>
        <p:spPr>
          <a:xfrm>
            <a:off x="4108458" y="5638087"/>
            <a:ext cx="842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19-20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B80AC5-F85D-4AA9-9B71-AE625C00B8F4}"/>
              </a:ext>
            </a:extLst>
          </p:cNvPr>
          <p:cNvSpPr txBox="1"/>
          <p:nvPr/>
        </p:nvSpPr>
        <p:spPr>
          <a:xfrm>
            <a:off x="6302417" y="5668372"/>
            <a:ext cx="842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18-19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27158F-8A6C-4814-B809-3C0A0D29BFF5}"/>
              </a:ext>
            </a:extLst>
          </p:cNvPr>
          <p:cNvSpPr txBox="1"/>
          <p:nvPr/>
        </p:nvSpPr>
        <p:spPr>
          <a:xfrm>
            <a:off x="8047262" y="5638087"/>
            <a:ext cx="842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19-20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99A27D-578F-4386-B845-D0722548BC5C}"/>
              </a:ext>
            </a:extLst>
          </p:cNvPr>
          <p:cNvSpPr txBox="1"/>
          <p:nvPr/>
        </p:nvSpPr>
        <p:spPr>
          <a:xfrm>
            <a:off x="2710948" y="5989871"/>
            <a:ext cx="18466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UC Transfers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E9B74A-3B05-441B-9E79-45A6713626CE}"/>
              </a:ext>
            </a:extLst>
          </p:cNvPr>
          <p:cNvSpPr txBox="1"/>
          <p:nvPr/>
        </p:nvSpPr>
        <p:spPr>
          <a:xfrm>
            <a:off x="6695784" y="5998658"/>
            <a:ext cx="2013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CSU Transfers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A44F2E8-62D8-47A0-99A0-387098442448}"/>
              </a:ext>
            </a:extLst>
          </p:cNvPr>
          <p:cNvCxnSpPr>
            <a:cxnSpLocks/>
          </p:cNvCxnSpPr>
          <p:nvPr/>
        </p:nvCxnSpPr>
        <p:spPr>
          <a:xfrm flipV="1">
            <a:off x="3333519" y="4876680"/>
            <a:ext cx="601483" cy="36480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7A6A94A-6435-4134-AD21-BC356DE6A2E0}"/>
              </a:ext>
            </a:extLst>
          </p:cNvPr>
          <p:cNvSpPr txBox="1"/>
          <p:nvPr/>
        </p:nvSpPr>
        <p:spPr>
          <a:xfrm>
            <a:off x="1255726" y="6282284"/>
            <a:ext cx="96805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i="1" dirty="0">
                <a:solidFill>
                  <a:prstClr val="black"/>
                </a:solidFill>
              </a:rPr>
              <a:t>UC System </a:t>
            </a:r>
            <a:r>
              <a:rPr lang="en-US" sz="1800" i="1" dirty="0" err="1">
                <a:solidFill>
                  <a:prstClr val="black"/>
                </a:solidFill>
              </a:rPr>
              <a:t>Infocenter</a:t>
            </a:r>
            <a:endParaRPr lang="en-US" sz="1800" i="1" dirty="0">
              <a:solidFill>
                <a:prstClr val="black"/>
              </a:solidFill>
            </a:endParaRPr>
          </a:p>
          <a:p>
            <a:pPr algn="r"/>
            <a:r>
              <a:rPr lang="en-US" sz="1800" i="1" dirty="0">
                <a:solidFill>
                  <a:prstClr val="black"/>
                </a:solidFill>
              </a:rPr>
              <a:t>CSU Institutional Research</a:t>
            </a:r>
          </a:p>
        </p:txBody>
      </p:sp>
    </p:spTree>
    <p:extLst>
      <p:ext uri="{BB962C8B-B14F-4D97-AF65-F5344CB8AC3E}">
        <p14:creationId xmlns:p14="http://schemas.microsoft.com/office/powerpoint/2010/main" val="6212189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50927"/>
            <a:ext cx="9274740" cy="727268"/>
          </a:xfrm>
        </p:spPr>
        <p:txBody>
          <a:bodyPr>
            <a:normAutofit fontScale="90000"/>
          </a:bodyPr>
          <a:lstStyle/>
          <a:p>
            <a:r>
              <a:rPr lang="en-US" sz="3300" b="1" dirty="0"/>
              <a:t>CHC Degrees and Certificates by Academic Year</a:t>
            </a:r>
            <a:br>
              <a:rPr lang="en-US" sz="3300" b="1" dirty="0"/>
            </a:br>
            <a:r>
              <a:rPr lang="en-US" sz="3300" b="1" dirty="0"/>
              <a:t/>
            </a:r>
            <a:br>
              <a:rPr lang="en-US" sz="3300" b="1" dirty="0"/>
            </a:br>
            <a:r>
              <a:rPr lang="en-US" sz="3300" dirty="0"/>
              <a:t>2019-2020 </a:t>
            </a:r>
            <a:r>
              <a:rPr lang="en-US" dirty="0"/>
              <a:t>CHC students earned the most degrees and certificates in five years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677334" y="2341525"/>
          <a:ext cx="9044182" cy="37619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A62E958-E2AA-4C8F-AA7E-7FB11A673379}"/>
              </a:ext>
            </a:extLst>
          </p:cNvPr>
          <p:cNvSpPr txBox="1"/>
          <p:nvPr/>
        </p:nvSpPr>
        <p:spPr>
          <a:xfrm>
            <a:off x="4350870" y="2413337"/>
            <a:ext cx="19276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2C2C2C"/>
                </a:solidFill>
                <a:latin typeface="Trebuchet MS" panose="020B0603020202020204"/>
              </a:rPr>
              <a:t>63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Trebuchet MS" panose="020B0603020202020204"/>
              </a:rPr>
              <a:t>% Increase Over Five Years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F62EE5-A0DF-41B5-A6D2-8347BFCCF690}"/>
              </a:ext>
            </a:extLst>
          </p:cNvPr>
          <p:cNvSpPr txBox="1"/>
          <p:nvPr/>
        </p:nvSpPr>
        <p:spPr>
          <a:xfrm>
            <a:off x="5455688" y="6296096"/>
            <a:ext cx="61064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i="1" dirty="0">
                <a:solidFill>
                  <a:prstClr val="black"/>
                </a:solidFill>
              </a:rPr>
              <a:t>Crafton Hills College Student Information System</a:t>
            </a:r>
          </a:p>
        </p:txBody>
      </p:sp>
    </p:spTree>
    <p:extLst>
      <p:ext uri="{BB962C8B-B14F-4D97-AF65-F5344CB8AC3E}">
        <p14:creationId xmlns:p14="http://schemas.microsoft.com/office/powerpoint/2010/main" val="42542078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Delmy Spencer-Montenegro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Vice President, Student Services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015" y="5697135"/>
            <a:ext cx="3032972" cy="7848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71" y="941874"/>
            <a:ext cx="3360420" cy="448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52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DA33B-3901-42C2-85E5-979231527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1" dirty="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ISEEK – Alternative Employment Program</a:t>
            </a:r>
            <a:endParaRPr lang="en-US" sz="72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16B21-FD51-4D42-94FF-77BDF17C1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The purpose of this program is to prepare students for:</a:t>
            </a:r>
          </a:p>
          <a:p>
            <a:pPr marL="919163" lvl="1" indent="-288925">
              <a:spcBef>
                <a:spcPts val="0"/>
              </a:spcBef>
            </a:pPr>
            <a:r>
              <a:rPr lang="en-US" sz="1800" dirty="0"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uccessful employment </a:t>
            </a:r>
          </a:p>
          <a:p>
            <a:pPr marL="919163" lvl="1" indent="-288925">
              <a:spcBef>
                <a:spcPts val="0"/>
              </a:spcBef>
            </a:pPr>
            <a:r>
              <a:rPr lang="en-US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to be strong candidates for competitive scholarships </a:t>
            </a:r>
          </a:p>
          <a:p>
            <a:pPr marL="919163" lvl="1" indent="-288925">
              <a:spcBef>
                <a:spcPts val="0"/>
              </a:spcBef>
            </a:pPr>
            <a:r>
              <a:rPr lang="en-US" sz="1800" dirty="0"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pecial university programs for transfer</a:t>
            </a:r>
          </a:p>
          <a:p>
            <a:pPr marL="461963" indent="-288925">
              <a:spcBef>
                <a:spcPts val="0"/>
              </a:spcBef>
            </a:pPr>
            <a:endParaRPr lang="en-US" sz="18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3038" indent="0">
              <a:spcBef>
                <a:spcPts val="0"/>
              </a:spcBef>
              <a:buNone/>
            </a:pPr>
            <a:endParaRPr lang="en-US" sz="1800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3038" indent="0">
              <a:spcBef>
                <a:spcPts val="0"/>
              </a:spcBef>
              <a:buNone/>
            </a:pPr>
            <a:r>
              <a:rPr lang="en-US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Students will gain skills in an online medium and will develop:</a:t>
            </a:r>
          </a:p>
          <a:p>
            <a:pPr marL="919163" lvl="1" indent="-288925">
              <a:spcBef>
                <a:spcPts val="0"/>
              </a:spcBef>
            </a:pPr>
            <a:r>
              <a:rPr lang="en-US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 career portfolio, (i.e. resume, cover letter, elevator pitch), </a:t>
            </a:r>
          </a:p>
          <a:p>
            <a:pPr marL="919163" lvl="1" indent="-288925">
              <a:spcBef>
                <a:spcPts val="0"/>
              </a:spcBef>
            </a:pPr>
            <a:r>
              <a:rPr lang="en-US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learn hirable leadership and employability skills through online training, </a:t>
            </a:r>
          </a:p>
          <a:p>
            <a:pPr marL="919163" lvl="1" indent="-288925">
              <a:spcBef>
                <a:spcPts val="0"/>
              </a:spcBef>
            </a:pPr>
            <a:r>
              <a:rPr lang="en-US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earn digital badges, and gain interview skill preparation for successful employment or university transfer. </a:t>
            </a:r>
          </a:p>
          <a:p>
            <a:pPr marL="630238" lvl="1" indent="0">
              <a:spcBef>
                <a:spcPts val="0"/>
              </a:spcBef>
              <a:buNone/>
            </a:pPr>
            <a:endParaRPr lang="en-US" sz="18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30238" lvl="1" indent="0">
              <a:spcBef>
                <a:spcPts val="0"/>
              </a:spcBef>
              <a:buNone/>
            </a:pPr>
            <a:endParaRPr lang="en-US" sz="1800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3038" indent="0">
              <a:spcBef>
                <a:spcPts val="0"/>
              </a:spcBef>
              <a:buNone/>
            </a:pPr>
            <a:r>
              <a:rPr lang="en-US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Students will have a higher student engagement with CHC services offered through constant interaction with Career Staff and Counselors. </a:t>
            </a:r>
            <a:endParaRPr lang="en-US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30238" lvl="1" indent="0">
              <a:spcBef>
                <a:spcPts val="0"/>
              </a:spcBef>
              <a:buNone/>
            </a:pPr>
            <a:endParaRPr lang="en-US" sz="1800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61963" indent="-288925">
              <a:spcBef>
                <a:spcPts val="0"/>
              </a:spcBef>
            </a:pPr>
            <a:endParaRPr lang="en-US" sz="3200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361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Kevin Horan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President, Crafton Hills College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015" y="5697135"/>
            <a:ext cx="3032972" cy="7848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12709" y="1261913"/>
            <a:ext cx="4754879" cy="35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33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A6DEF-93EA-44B6-AE6B-973165E42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7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Mentorship PROGRAM </a:t>
            </a:r>
            <a:r>
              <a:rPr lang="en-US" sz="27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7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Career Center - Connecting Academics to Careers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26597-93AC-4726-868B-861C850969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 student/employee mentorship program will identify students that have an interest in learning more about the day to day responsibilities of a professional in their field of interest.  </a:t>
            </a:r>
          </a:p>
          <a:p>
            <a:endParaRPr lang="en-US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Students will meet with an employer in a variety of formats (online, or phone) to learn more about the career and the steps needed to attain that career both academically and professionally. </a:t>
            </a:r>
          </a:p>
          <a:p>
            <a:endParaRPr lang="en-US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Students will also be able to:</a:t>
            </a:r>
            <a:endParaRPr lang="en-US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15000"/>
              </a:lnSpc>
              <a:spcBef>
                <a:spcPts val="0"/>
              </a:spcBef>
              <a:buFont typeface="Calibri" panose="020F0502020204030204" pitchFamily="34" charset="0"/>
              <a:buChar char="-"/>
            </a:pPr>
            <a:r>
              <a:rPr lang="en-US" sz="15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Access to a Canvas Course Shell to view, submit and maintain program requirements </a:t>
            </a:r>
          </a:p>
          <a:p>
            <a:pPr marL="800100" lvl="1" indent="-342900">
              <a:lnSpc>
                <a:spcPct val="115000"/>
              </a:lnSpc>
              <a:spcBef>
                <a:spcPts val="0"/>
              </a:spcBef>
              <a:buFont typeface="Calibri" panose="020F0502020204030204" pitchFamily="34" charset="0"/>
              <a:buChar char="-"/>
            </a:pPr>
            <a:r>
              <a:rPr lang="en-US" sz="15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Participate in a Mock Interview with the Career Professional or Career Center Staff.</a:t>
            </a:r>
          </a:p>
          <a:p>
            <a:pPr marL="800100" lvl="1" indent="-342900">
              <a:lnSpc>
                <a:spcPct val="115000"/>
              </a:lnSpc>
              <a:spcBef>
                <a:spcPts val="0"/>
              </a:spcBef>
              <a:buFont typeface="Calibri" panose="020F0502020204030204" pitchFamily="34" charset="0"/>
              <a:buChar char="-"/>
            </a:pPr>
            <a:r>
              <a:rPr lang="en-US" sz="15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Develop an ideal Career Plan – What steps will the student take to reach this career/career within the industry. </a:t>
            </a:r>
          </a:p>
          <a:p>
            <a:pPr marL="800100" lvl="1" indent="-342900">
              <a:lnSpc>
                <a:spcPct val="115000"/>
              </a:lnSpc>
              <a:spcBef>
                <a:spcPts val="0"/>
              </a:spcBef>
              <a:buFont typeface="Calibri" panose="020F0502020204030204" pitchFamily="34" charset="0"/>
              <a:buChar char="-"/>
            </a:pPr>
            <a:r>
              <a:rPr lang="en-US" sz="15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Submit Major Declaration form by end of the semester (if major has not been declared)</a:t>
            </a:r>
          </a:p>
          <a:p>
            <a:pPr marL="800100" lvl="1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Calibri" panose="020F0502020204030204" pitchFamily="34" charset="0"/>
              <a:buChar char="-"/>
            </a:pPr>
            <a:r>
              <a:rPr lang="en-US" sz="15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Participation in JCPenney Suit-Up Event.  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9121381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1DFE8-3DF3-4FC6-BD89-7DC0054CD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JC Penny and San Manuel Partnership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95C41DC-77EB-4612-8083-30F8781879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456" t="11715" r="67730" b="3623"/>
          <a:stretch/>
        </p:blipFill>
        <p:spPr>
          <a:xfrm>
            <a:off x="3785680" y="1461882"/>
            <a:ext cx="4035357" cy="512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5597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0BA27-26EE-43D5-B5CC-F7C70F51D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				 </a:t>
            </a:r>
            <a:r>
              <a:rPr lang="en-US" b="1" dirty="0"/>
              <a:t>Phase III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85A497-5F24-4D7C-8ACF-60D08A60DB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Strategic Consulting engagements: Readiness Assessment and Intervention Inventory Workshop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Course Registration Integration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Retention Score Analytics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Degree Planner optimization: Careers, Off-Track Notifications, general optimization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Starfish Early Alert, etc. optimization: Intake form, Success Network modifications, cohorts, general optimization</a:t>
            </a: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EFC8A3-5EB5-4C9F-B764-C6C8D841736D}"/>
              </a:ext>
            </a:extLst>
          </p:cNvPr>
          <p:cNvPicPr/>
          <p:nvPr/>
        </p:nvPicPr>
        <p:blipFill rotWithShape="1">
          <a:blip r:embed="rId2"/>
          <a:srcRect l="59258" t="21420" r="26730" b="67692"/>
          <a:stretch/>
        </p:blipFill>
        <p:spPr bwMode="auto">
          <a:xfrm>
            <a:off x="959034" y="551647"/>
            <a:ext cx="3704914" cy="9525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771004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227873"/>
            <a:ext cx="7766936" cy="1646302"/>
          </a:xfrm>
        </p:spPr>
        <p:txBody>
          <a:bodyPr/>
          <a:lstStyle/>
          <a:p>
            <a:pPr algn="ctr"/>
            <a:r>
              <a:rPr lang="en-US" dirty="0"/>
              <a:t>Keith Wurtz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782165"/>
            <a:ext cx="7766936" cy="1096899"/>
          </a:xfrm>
        </p:spPr>
        <p:txBody>
          <a:bodyPr/>
          <a:lstStyle/>
          <a:p>
            <a:pPr algn="ctr"/>
            <a:r>
              <a:rPr lang="en-US" dirty="0"/>
              <a:t>Vice President, Instruction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015" y="5697135"/>
            <a:ext cx="3032972" cy="7848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500" y="713180"/>
            <a:ext cx="5548001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45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Resident FTES decreased from 2,276 in Fall 2019 to 2,059 in Fall 2020, a 9.5% decrease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563" y="1658854"/>
            <a:ext cx="11163300" cy="489585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65378" y="4276558"/>
            <a:ext cx="766455" cy="422190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b="1" dirty="0" smtClean="0">
                <a:solidFill>
                  <a:srgbClr val="00B0F0"/>
                </a:solidFill>
              </a:rPr>
              <a:t>2,059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807204" y="3716588"/>
            <a:ext cx="766455" cy="33955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en-US" b="1" dirty="0" smtClean="0">
                <a:solidFill>
                  <a:srgbClr val="FF0000"/>
                </a:solidFill>
              </a:rPr>
              <a:t>2,276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9203090" y="4153295"/>
            <a:ext cx="85936" cy="116466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179023" y="3982181"/>
            <a:ext cx="85936" cy="11646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08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Instructional Updates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7218872" cy="456497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Spring 2021 classes will be primarily remote. </a:t>
            </a:r>
          </a:p>
          <a:p>
            <a:r>
              <a:rPr lang="en-US" sz="2000" dirty="0" smtClean="0"/>
              <a:t>Will be working with Chairs on identification of Synchronous and Asynchronous sections</a:t>
            </a:r>
          </a:p>
          <a:p>
            <a:r>
              <a:rPr lang="en-US" sz="2000" dirty="0" smtClean="0"/>
              <a:t>The Emergency Remote Instruction Task Force meets on the fourth Friday of each month at 9AM</a:t>
            </a:r>
          </a:p>
          <a:p>
            <a:r>
              <a:rPr lang="en-US" sz="2000" dirty="0" smtClean="0"/>
              <a:t>The All Campus Meeting focusing on Emergency Remote Instruction meets on the fourth Friday of each month at 10AM</a:t>
            </a:r>
          </a:p>
        </p:txBody>
      </p:sp>
    </p:spTree>
    <p:extLst>
      <p:ext uri="{BB962C8B-B14F-4D97-AF65-F5344CB8AC3E}">
        <p14:creationId xmlns:p14="http://schemas.microsoft.com/office/powerpoint/2010/main" val="47199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Congratulations!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675" y="1807661"/>
            <a:ext cx="8596668" cy="3880773"/>
          </a:xfrm>
        </p:spPr>
        <p:txBody>
          <a:bodyPr>
            <a:normAutofit/>
          </a:bodyPr>
          <a:lstStyle/>
          <a:p>
            <a:r>
              <a:rPr lang="en-US" dirty="0" smtClean="0"/>
              <a:t>To the Paramedic Program</a:t>
            </a:r>
          </a:p>
          <a:p>
            <a:pPr lvl="1"/>
            <a:r>
              <a:rPr lang="en-US" sz="1800" dirty="0" smtClean="0"/>
              <a:t>100% passed the State Written Exam</a:t>
            </a:r>
          </a:p>
          <a:p>
            <a:pPr lvl="1"/>
            <a:r>
              <a:rPr lang="en-US" sz="1800" dirty="0" smtClean="0"/>
              <a:t>100% Job Placement Rate</a:t>
            </a:r>
          </a:p>
          <a:p>
            <a:pPr lvl="1"/>
            <a:r>
              <a:rPr lang="en-US" sz="1800" dirty="0" smtClean="0"/>
              <a:t>88% Retention Rate</a:t>
            </a:r>
          </a:p>
          <a:p>
            <a:r>
              <a:rPr lang="en-US" dirty="0" smtClean="0"/>
              <a:t>To the Art Faculty</a:t>
            </a:r>
          </a:p>
          <a:p>
            <a:pPr lvl="1"/>
            <a:r>
              <a:rPr lang="en-US" sz="1800" dirty="0" smtClean="0"/>
              <a:t>Virtual Duality: Art Faculty Exhibit 2020</a:t>
            </a:r>
          </a:p>
          <a:p>
            <a:pPr lvl="1"/>
            <a:r>
              <a:rPr lang="en-US" sz="1800" dirty="0" smtClean="0"/>
              <a:t>Instagram: </a:t>
            </a:r>
            <a:r>
              <a:rPr lang="en-US" sz="1800" dirty="0" err="1" smtClean="0"/>
              <a:t>chcartgallery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8888" y="1807662"/>
            <a:ext cx="3880773" cy="388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1967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Accreditation Updates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50989"/>
            <a:ext cx="8596668" cy="388077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Visiting Team has </a:t>
            </a:r>
            <a:r>
              <a:rPr lang="en-US" dirty="0" smtClean="0"/>
              <a:t>requested and been provided </a:t>
            </a:r>
            <a:r>
              <a:rPr lang="en-US" dirty="0"/>
              <a:t>the following </a:t>
            </a:r>
            <a:r>
              <a:rPr lang="en-US" dirty="0" smtClean="0"/>
              <a:t>information</a:t>
            </a:r>
            <a:endParaRPr lang="en-US" dirty="0"/>
          </a:p>
          <a:p>
            <a:pPr lvl="1"/>
            <a:r>
              <a:rPr lang="en-US" dirty="0"/>
              <a:t>Random samples of syllabi</a:t>
            </a:r>
          </a:p>
          <a:p>
            <a:pPr lvl="1"/>
            <a:r>
              <a:rPr lang="en-US" dirty="0"/>
              <a:t>Compile and provide random selection of DE sections from Spring 2020. Include 10% of sections, but no more than 50. </a:t>
            </a:r>
          </a:p>
          <a:p>
            <a:r>
              <a:rPr lang="en-US" dirty="0" smtClean="0"/>
              <a:t>Additional Requests for Evidence have been made on Wednesday and Thursday of this week</a:t>
            </a:r>
          </a:p>
          <a:p>
            <a:r>
              <a:rPr lang="en-US" dirty="0" smtClean="0"/>
              <a:t>The Team will be Virtually Visiting Crafton the week of October 12</a:t>
            </a:r>
          </a:p>
          <a:p>
            <a:pPr lvl="1"/>
            <a:r>
              <a:rPr lang="en-US" dirty="0" smtClean="0"/>
              <a:t>Welcome Meeting – October 12 at Noon</a:t>
            </a:r>
          </a:p>
          <a:p>
            <a:pPr lvl="1"/>
            <a:r>
              <a:rPr lang="en-US" dirty="0" smtClean="0"/>
              <a:t>Open Forum – October 13 at 5:00 PM</a:t>
            </a:r>
          </a:p>
          <a:p>
            <a:pPr lvl="1"/>
            <a:r>
              <a:rPr lang="en-US" dirty="0" smtClean="0"/>
              <a:t>Open Forum – October 14 at 11:00 AM</a:t>
            </a:r>
          </a:p>
          <a:p>
            <a:pPr lvl="1"/>
            <a:r>
              <a:rPr lang="en-US" dirty="0" smtClean="0"/>
              <a:t>Exit Meeting – October 15 at 11:00 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799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Melissa Oshman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Director, Information Technology &amp; Services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015" y="5697135"/>
            <a:ext cx="3032972" cy="7848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036" y="621645"/>
            <a:ext cx="2757979" cy="52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31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8980B-AFA3-4DDA-A37D-B4185E04E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Technology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F8E77-4AF9-41E2-9EE9-BC860BC6A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1474789"/>
            <a:ext cx="8959677" cy="5221286"/>
          </a:xfrm>
        </p:spPr>
        <p:txBody>
          <a:bodyPr>
            <a:normAutofit/>
          </a:bodyPr>
          <a:lstStyle/>
          <a:p>
            <a:pPr lvl="1"/>
            <a:r>
              <a:rPr lang="en-US" sz="2800" dirty="0"/>
              <a:t>Faculty/Staff Laptops &amp; </a:t>
            </a:r>
            <a:r>
              <a:rPr lang="en-US" sz="2800" dirty="0" smtClean="0"/>
              <a:t>Hotspots</a:t>
            </a:r>
            <a:endParaRPr lang="en-US" sz="2800" dirty="0"/>
          </a:p>
          <a:p>
            <a:pPr lvl="1"/>
            <a:r>
              <a:rPr lang="en-US" sz="2800" dirty="0"/>
              <a:t>2</a:t>
            </a:r>
            <a:r>
              <a:rPr lang="en-US" sz="2800" baseline="30000" dirty="0"/>
              <a:t>nd</a:t>
            </a:r>
            <a:r>
              <a:rPr lang="en-US" sz="2800" dirty="0"/>
              <a:t> </a:t>
            </a:r>
            <a:r>
              <a:rPr lang="en-US" sz="2800" dirty="0" smtClean="0"/>
              <a:t>Monitors</a:t>
            </a:r>
          </a:p>
          <a:p>
            <a:pPr lvl="1"/>
            <a:r>
              <a:rPr lang="en-US" sz="2800" dirty="0" smtClean="0"/>
              <a:t>Hotspots for Students</a:t>
            </a:r>
            <a:endParaRPr lang="en-US" sz="2800" dirty="0"/>
          </a:p>
          <a:p>
            <a:pPr lvl="1"/>
            <a:r>
              <a:rPr lang="en-US" sz="2800" dirty="0"/>
              <a:t>Virtual Workstations for Students</a:t>
            </a:r>
          </a:p>
          <a:p>
            <a:pPr marL="457200" lvl="1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5962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6" y="0"/>
            <a:ext cx="8596668" cy="1320800"/>
          </a:xfrm>
        </p:spPr>
        <p:txBody>
          <a:bodyPr/>
          <a:lstStyle/>
          <a:p>
            <a:pPr algn="ctr"/>
            <a:r>
              <a:rPr lang="en-US" dirty="0" smtClean="0"/>
              <a:t>Thank You to All of Our Fire Service Super Heroes!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825" y="1406608"/>
            <a:ext cx="3413759" cy="512064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1406608"/>
            <a:ext cx="4184034" cy="512064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El Dorado Fire</a:t>
            </a:r>
          </a:p>
          <a:p>
            <a:pPr lvl="1"/>
            <a:r>
              <a:rPr lang="en-US" sz="2000" dirty="0" smtClean="0"/>
              <a:t>21,000+ Acres, 66% Containment</a:t>
            </a:r>
          </a:p>
          <a:p>
            <a:pPr lvl="1"/>
            <a:r>
              <a:rPr lang="en-US" sz="2000" dirty="0"/>
              <a:t>Active Evacuations Orders:</a:t>
            </a:r>
          </a:p>
          <a:p>
            <a:pPr lvl="2"/>
            <a:r>
              <a:rPr lang="en-US" sz="2000" dirty="0"/>
              <a:t>Angelus Oaks, Forest Falls, Mountain Home, 7 Oaks, Barton Flats/Jenks </a:t>
            </a:r>
            <a:r>
              <a:rPr lang="en-US" sz="2000" dirty="0" smtClean="0"/>
              <a:t>Lakes</a:t>
            </a:r>
          </a:p>
          <a:p>
            <a:pPr lvl="1"/>
            <a:r>
              <a:rPr lang="en-US" sz="2000" dirty="0" smtClean="0"/>
              <a:t>Reaching Out to Students &amp; Personnel impacted by ongoing evacuations to offer services and resources</a:t>
            </a:r>
          </a:p>
        </p:txBody>
      </p:sp>
    </p:spTree>
    <p:extLst>
      <p:ext uri="{BB962C8B-B14F-4D97-AF65-F5344CB8AC3E}">
        <p14:creationId xmlns:p14="http://schemas.microsoft.com/office/powerpoint/2010/main" val="41786861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Mike Strong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Vice President, Administrative Services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015" y="5697135"/>
            <a:ext cx="3032972" cy="7848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977" y="393234"/>
            <a:ext cx="37719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93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PPR Funding Update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2763" y="1991330"/>
            <a:ext cx="6648998" cy="388077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$336K PPR $$ in 2019-20</a:t>
            </a:r>
          </a:p>
          <a:p>
            <a:r>
              <a:rPr lang="en-US" sz="2400" dirty="0" smtClean="0"/>
              <a:t>Objectives requesting funding = 252</a:t>
            </a:r>
          </a:p>
          <a:p>
            <a:r>
              <a:rPr lang="en-US" sz="2400" dirty="0"/>
              <a:t>Objectives F</a:t>
            </a:r>
            <a:r>
              <a:rPr lang="en-US" sz="2400" dirty="0" smtClean="0"/>
              <a:t>unded or Partially Funded = 141</a:t>
            </a:r>
          </a:p>
          <a:p>
            <a:r>
              <a:rPr lang="en-US" sz="2400" dirty="0" smtClean="0"/>
              <a:t>141/252 = 56% Funded</a:t>
            </a:r>
          </a:p>
          <a:p>
            <a:r>
              <a:rPr lang="en-US" sz="2400" dirty="0" smtClean="0"/>
              <a:t>Request: Update objectives and resource requests</a:t>
            </a:r>
            <a:endParaRPr lang="en-US" sz="2400" dirty="0"/>
          </a:p>
        </p:txBody>
      </p:sp>
      <p:grpSp>
        <p:nvGrpSpPr>
          <p:cNvPr id="9" name="Group 8"/>
          <p:cNvGrpSpPr/>
          <p:nvPr/>
        </p:nvGrpSpPr>
        <p:grpSpPr>
          <a:xfrm>
            <a:off x="7003246" y="79518"/>
            <a:ext cx="3918915" cy="5277741"/>
            <a:chOff x="6486009" y="264246"/>
            <a:chExt cx="3918915" cy="5277741"/>
          </a:xfrm>
        </p:grpSpPr>
        <p:grpSp>
          <p:nvGrpSpPr>
            <p:cNvPr id="6" name="Group 5"/>
            <p:cNvGrpSpPr/>
            <p:nvPr/>
          </p:nvGrpSpPr>
          <p:grpSpPr>
            <a:xfrm>
              <a:off x="6486009" y="264246"/>
              <a:ext cx="3918915" cy="4387273"/>
              <a:chOff x="8005231" y="129309"/>
              <a:chExt cx="3918915" cy="4387273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80" b="99020" l="0" r="99634">
                            <a14:foregroundMark x1="7073" y1="37473" x2="7073" y2="37473"/>
                            <a14:foregroundMark x1="10122" y1="29956" x2="10122" y2="29956"/>
                            <a14:foregroundMark x1="18171" y1="23529" x2="18171" y2="23529"/>
                            <a14:foregroundMark x1="18902" y1="14270" x2="18902" y2="14270"/>
                            <a14:foregroundMark x1="30488" y1="8388" x2="30488" y2="8388"/>
                            <a14:foregroundMark x1="26463" y1="17320" x2="26463" y2="17320"/>
                            <a14:foregroundMark x1="39634" y1="5447" x2="39634" y2="5447"/>
                            <a14:foregroundMark x1="50854" y1="7298" x2="50854" y2="7298"/>
                            <a14:foregroundMark x1="40366" y1="10675" x2="40366" y2="10675"/>
                            <a14:foregroundMark x1="38537" y1="11220" x2="38537" y2="11220"/>
                            <a14:foregroundMark x1="42439" y1="15686" x2="42439" y2="15686"/>
                            <a14:foregroundMark x1="29146" y1="21460" x2="29146" y2="21460"/>
                            <a14:foregroundMark x1="32927" y1="22985" x2="32927" y2="22985"/>
                            <a14:foregroundMark x1="25122" y1="36601" x2="25122" y2="36601"/>
                            <a14:foregroundMark x1="31585" y1="37255" x2="31585" y2="37255"/>
                            <a14:foregroundMark x1="12927" y1="38453" x2="12927" y2="38453"/>
                            <a14:foregroundMark x1="9146" y1="38671" x2="9146" y2="38671"/>
                            <a14:foregroundMark x1="36585" y1="49564" x2="36585" y2="49564"/>
                            <a14:foregroundMark x1="36585" y1="58932" x2="36585" y2="58932"/>
                            <a14:foregroundMark x1="52073" y1="67538" x2="52073" y2="67538"/>
                            <a14:foregroundMark x1="40366" y1="67429" x2="40366" y2="67429"/>
                            <a14:foregroundMark x1="37561" y1="69935" x2="37561" y2="69935"/>
                            <a14:foregroundMark x1="38171" y1="73529" x2="38171" y2="73529"/>
                            <a14:foregroundMark x1="30122" y1="74074" x2="30122" y2="74074"/>
                            <a14:foregroundMark x1="11829" y1="67102" x2="11829" y2="67102"/>
                            <a14:foregroundMark x1="7683" y1="62418" x2="7683" y2="62418"/>
                            <a14:foregroundMark x1="23780" y1="64706" x2="23780" y2="64706"/>
                            <a14:foregroundMark x1="21585" y1="68410" x2="21585" y2="68410"/>
                            <a14:foregroundMark x1="58171" y1="51525" x2="58171" y2="51525"/>
                            <a14:foregroundMark x1="62927" y1="45425" x2="62927" y2="45425"/>
                            <a14:foregroundMark x1="52927" y1="21786" x2="52927" y2="21786"/>
                            <a14:foregroundMark x1="53780" y1="27560" x2="53780" y2="27560"/>
                            <a14:foregroundMark x1="64390" y1="13617" x2="64390" y2="13617"/>
                            <a14:foregroundMark x1="61341" y1="8170" x2="61341" y2="8170"/>
                            <a14:foregroundMark x1="78171" y1="14924" x2="78171" y2="14924"/>
                            <a14:foregroundMark x1="73537" y1="18845" x2="73537" y2="18845"/>
                            <a14:foregroundMark x1="72073" y1="23965" x2="72073" y2="23965"/>
                            <a14:foregroundMark x1="83780" y1="19608" x2="83780" y2="19608"/>
                            <a14:foregroundMark x1="93415" y1="34423" x2="93415" y2="34423"/>
                            <a14:foregroundMark x1="94268" y1="42157" x2="94268" y2="42157"/>
                            <a14:foregroundMark x1="85122" y1="50545" x2="85122" y2="50545"/>
                            <a14:foregroundMark x1="80976" y1="53595" x2="80976" y2="53595"/>
                            <a14:foregroundMark x1="90122" y1="61438" x2="90122" y2="61438"/>
                            <a14:foregroundMark x1="80366" y1="65904" x2="80366" y2="65904"/>
                            <a14:foregroundMark x1="75244" y1="65142" x2="75244" y2="65142"/>
                            <a14:foregroundMark x1="65122" y1="68083" x2="65122" y2="68083"/>
                            <a14:backgroundMark x1="5976" y1="10893" x2="5976" y2="10893"/>
                            <a14:backgroundMark x1="610" y1="33660" x2="19634" y2="0"/>
                            <a14:backgroundMark x1="60610" y1="2723" x2="97805" y2="17865"/>
                            <a14:backgroundMark x1="25976" y1="84967" x2="25976" y2="84967"/>
                            <a14:backgroundMark x1="66707" y1="85948" x2="66707" y2="85948"/>
                            <a14:backgroundMark x1="83415" y1="80283" x2="83415" y2="8028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005231" y="129309"/>
                <a:ext cx="3918915" cy="4387273"/>
              </a:xfrm>
              <a:prstGeom prst="rect">
                <a:avLst/>
              </a:prstGeom>
            </p:spPr>
          </p:pic>
          <p:sp>
            <p:nvSpPr>
              <p:cNvPr id="5" name="Isosceles Triangle 4"/>
              <p:cNvSpPr/>
              <p:nvPr/>
            </p:nvSpPr>
            <p:spPr>
              <a:xfrm>
                <a:off x="9799782" y="1921164"/>
                <a:ext cx="415636" cy="2512291"/>
              </a:xfrm>
              <a:prstGeom prst="triangl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2400" dirty="0" smtClean="0"/>
                  <a:t>PPR</a:t>
                </a:r>
                <a:endParaRPr lang="en-US" sz="2400" dirty="0"/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414" b="96647" l="5147" r="95343">
                          <a14:foregroundMark x1="33333" y1="76531" x2="33333" y2="76531"/>
                          <a14:foregroundMark x1="19118" y1="64577" x2="19608" y2="68805"/>
                          <a14:foregroundMark x1="16912" y1="69825" x2="19853" y2="81778"/>
                          <a14:foregroundMark x1="26471" y1="78863" x2="37010" y2="8629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33811">
              <a:off x="6711340" y="2887391"/>
              <a:ext cx="1578827" cy="2654596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7295569" y="3957979"/>
              <a:ext cx="814370" cy="1220826"/>
              <a:chOff x="8658950" y="4558278"/>
              <a:chExt cx="814370" cy="1220826"/>
            </a:xfrm>
          </p:grpSpPr>
          <p:grpSp>
            <p:nvGrpSpPr>
              <p:cNvPr id="8" name="Group 7"/>
              <p:cNvGrpSpPr/>
              <p:nvPr/>
            </p:nvGrpSpPr>
            <p:grpSpPr>
              <a:xfrm rot="233811">
                <a:off x="8658950" y="4558278"/>
                <a:ext cx="814370" cy="1220826"/>
                <a:chOff x="7190861" y="3362325"/>
                <a:chExt cx="3333750" cy="3333750"/>
              </a:xfrm>
            </p:grpSpPr>
            <p:pic>
              <p:nvPicPr>
                <p:cNvPr id="1026" name="Picture 2" descr="Amazon.com: Silk Leaf Green Artificial Leaves Flower DIY Home Decorative  Christmas Party Decoration Bouquet Wreaths Wedding Decor 120pcs (Green):  Home &amp; Kitchen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0" b="96571" l="571" r="99714">
                              <a14:backgroundMark x1="80000" y1="52000" x2="87429" y2="68000"/>
                              <a14:backgroundMark x1="76571" y1="53714" x2="71429" y2="71714"/>
                              <a14:backgroundMark x1="95714" y1="42571" x2="70571" y2="52571"/>
                              <a14:backgroundMark x1="70571" y1="49429" x2="66000" y2="56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190861" y="3362325"/>
                  <a:ext cx="3333750" cy="33337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28" name="Picture 4" descr="Dollar Sign PNG Pic | PNG Mart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556092">
                  <a:off x="8625657" y="4264269"/>
                  <a:ext cx="1320867" cy="58775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12" name="Picture 4" descr="Dollar Sign PNG Pic | PNG Mart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255200">
                <a:off x="8718559" y="4822165"/>
                <a:ext cx="322662" cy="2152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40650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CHC Budget Update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134" y="1744953"/>
            <a:ext cx="5751175" cy="3880773"/>
          </a:xfrm>
        </p:spPr>
        <p:txBody>
          <a:bodyPr/>
          <a:lstStyle/>
          <a:p>
            <a:r>
              <a:rPr lang="en-US" sz="2800" dirty="0" smtClean="0"/>
              <a:t>2019-20 = 2020-21</a:t>
            </a:r>
          </a:p>
          <a:p>
            <a:r>
              <a:rPr lang="en-US" sz="2800" dirty="0" smtClean="0"/>
              <a:t>Deferrals? </a:t>
            </a:r>
            <a:r>
              <a:rPr lang="en-US" sz="2800" dirty="0" err="1" smtClean="0"/>
              <a:t>a.k.a</a:t>
            </a:r>
            <a:r>
              <a:rPr lang="en-US" sz="2800" dirty="0" smtClean="0"/>
              <a:t> IOU’s</a:t>
            </a:r>
          </a:p>
          <a:p>
            <a:r>
              <a:rPr lang="en-US" sz="2800" dirty="0" smtClean="0"/>
              <a:t>COVID $$</a:t>
            </a:r>
          </a:p>
          <a:p>
            <a:pPr lvl="1"/>
            <a:r>
              <a:rPr lang="en-US" sz="2400" dirty="0" smtClean="0"/>
              <a:t>CARES and Federal Grant Funding</a:t>
            </a:r>
          </a:p>
          <a:p>
            <a:pPr lvl="1"/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8640" y="280855"/>
            <a:ext cx="5048444" cy="641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99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118" y="1614062"/>
            <a:ext cx="5451088" cy="2277714"/>
          </a:xfrm>
        </p:spPr>
        <p:txBody>
          <a:bodyPr>
            <a:normAutofit fontScale="90000"/>
          </a:bodyPr>
          <a:lstStyle/>
          <a:p>
            <a:r>
              <a:rPr lang="en-US" sz="4800" b="1" dirty="0" smtClean="0"/>
              <a:t>DRAFT - Budget Principles and Guidelines</a:t>
            </a:r>
            <a:endParaRPr lang="en-US" sz="4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20787"/>
          <a:stretch/>
        </p:blipFill>
        <p:spPr>
          <a:xfrm rot="344200">
            <a:off x="5431681" y="866966"/>
            <a:ext cx="6135181" cy="6312131"/>
          </a:xfrm>
          <a:prstGeom prst="rect">
            <a:avLst/>
          </a:prstGeom>
        </p:spPr>
      </p:pic>
      <p:pic>
        <p:nvPicPr>
          <p:cNvPr id="5122" name="Picture 2" descr="review-rating-ss-1920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>
                        <a14:foregroundMark x1="28875" y1="46444" x2="28875" y2="46444"/>
                        <a14:foregroundMark x1="35250" y1="46444" x2="35250" y2="46444"/>
                        <a14:foregroundMark x1="42875" y1="49556" x2="42875" y2="49556"/>
                        <a14:foregroundMark x1="50750" y1="48000" x2="50750" y2="48000"/>
                        <a14:foregroundMark x1="54750" y1="46889" x2="54750" y2="46889"/>
                        <a14:foregroundMark x1="60500" y1="49111" x2="60500" y2="49111"/>
                        <a14:backgroundMark x1="45625" y1="17778" x2="45625" y2="17778"/>
                        <a14:backgroundMark x1="48875" y1="14444" x2="56500" y2="19778"/>
                        <a14:backgroundMark x1="25500" y1="40000" x2="38000" y2="28000"/>
                        <a14:backgroundMark x1="41625" y1="25333" x2="41625" y2="25333"/>
                        <a14:backgroundMark x1="49875" y1="23111" x2="49875" y2="23111"/>
                        <a14:backgroundMark x1="49875" y1="23111" x2="49875" y2="23111"/>
                        <a14:backgroundMark x1="58125" y1="23111" x2="58125" y2="23111"/>
                        <a14:backgroundMark x1="58125" y1="23111" x2="58125" y2="23111"/>
                        <a14:backgroundMark x1="63500" y1="25778" x2="63500" y2="25778"/>
                        <a14:backgroundMark x1="66000" y1="25778" x2="42250" y2="10222"/>
                        <a14:backgroundMark x1="61375" y1="72444" x2="30125" y2="66444"/>
                        <a14:backgroundMark x1="66250" y1="64222" x2="59625" y2="71778"/>
                        <a14:backgroundMark x1="66250" y1="27556" x2="69625" y2="35556"/>
                        <a14:backgroundMark x1="70500" y1="52889" x2="69000" y2="62667"/>
                        <a14:backgroundMark x1="70500" y1="45778" x2="70875" y2="50667"/>
                        <a14:backgroundMark x1="53750" y1="6444" x2="53750" y2="6444"/>
                        <a14:backgroundMark x1="56500" y1="8222" x2="52250" y2="5556"/>
                        <a14:backgroundMark x1="30750" y1="41556" x2="30750" y2="4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029" y="451043"/>
            <a:ext cx="10324172" cy="580734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96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easure C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024" y="261080"/>
            <a:ext cx="6571243" cy="369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Measure CC Projects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96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815" y="313367"/>
            <a:ext cx="10515600" cy="816694"/>
          </a:xfrm>
        </p:spPr>
        <p:txBody>
          <a:bodyPr/>
          <a:lstStyle/>
          <a:p>
            <a:r>
              <a:rPr lang="en-US" b="1" dirty="0" smtClean="0"/>
              <a:t>Gym Demo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815" y="1388853"/>
            <a:ext cx="10515600" cy="1259097"/>
          </a:xfrm>
        </p:spPr>
        <p:txBody>
          <a:bodyPr numCol="2"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Design Complete </a:t>
            </a:r>
          </a:p>
          <a:p>
            <a:pPr marL="0" indent="0">
              <a:buNone/>
            </a:pPr>
            <a:r>
              <a:rPr lang="en-US" sz="2400" dirty="0" smtClean="0"/>
              <a:t>10/1/2020</a:t>
            </a:r>
          </a:p>
          <a:p>
            <a:pPr marL="0" indent="0">
              <a:buNone/>
            </a:pPr>
            <a:r>
              <a:rPr lang="en-US" sz="2400" b="1" dirty="0" smtClean="0"/>
              <a:t>Demolition</a:t>
            </a:r>
          </a:p>
          <a:p>
            <a:pPr marL="0" indent="0">
              <a:buNone/>
            </a:pPr>
            <a:r>
              <a:rPr lang="en-US" sz="2400" dirty="0" smtClean="0"/>
              <a:t>12/2020-2/2021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336" y="2313223"/>
            <a:ext cx="11072079" cy="454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63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" t="11943" r="1936" b="4668"/>
          <a:stretch/>
        </p:blipFill>
        <p:spPr>
          <a:xfrm>
            <a:off x="3709124" y="0"/>
            <a:ext cx="1052554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227" y="628432"/>
            <a:ext cx="8596668" cy="1320800"/>
          </a:xfrm>
        </p:spPr>
        <p:txBody>
          <a:bodyPr/>
          <a:lstStyle/>
          <a:p>
            <a:r>
              <a:rPr lang="en-US" b="1" dirty="0" smtClean="0"/>
              <a:t>Infrastructure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77334" y="1288832"/>
            <a:ext cx="354036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Exterior Lighting Controls</a:t>
            </a:r>
          </a:p>
          <a:p>
            <a:r>
              <a:rPr lang="en-US" dirty="0" smtClean="0"/>
              <a:t>Construction</a:t>
            </a:r>
          </a:p>
          <a:p>
            <a:r>
              <a:rPr lang="en-US" dirty="0" smtClean="0"/>
              <a:t>11/2020-12/2020</a:t>
            </a:r>
          </a:p>
          <a:p>
            <a:endParaRPr lang="en-US" dirty="0"/>
          </a:p>
          <a:p>
            <a:r>
              <a:rPr lang="en-US" u="sng" dirty="0" smtClean="0"/>
              <a:t>Irrigation Controls Upgrade</a:t>
            </a:r>
          </a:p>
          <a:p>
            <a:r>
              <a:rPr lang="en-US" dirty="0" smtClean="0"/>
              <a:t>Design Complete</a:t>
            </a:r>
          </a:p>
          <a:p>
            <a:r>
              <a:rPr lang="en-US" dirty="0" smtClean="0"/>
              <a:t>11/2020</a:t>
            </a:r>
          </a:p>
          <a:p>
            <a:r>
              <a:rPr lang="en-US" dirty="0" smtClean="0"/>
              <a:t>Construction</a:t>
            </a:r>
          </a:p>
          <a:p>
            <a:r>
              <a:rPr lang="en-US" dirty="0" smtClean="0"/>
              <a:t>3/2021-5/2021</a:t>
            </a:r>
          </a:p>
          <a:p>
            <a:endParaRPr lang="en-US" dirty="0" smtClean="0"/>
          </a:p>
          <a:p>
            <a:r>
              <a:rPr lang="en-US" u="sng" dirty="0" smtClean="0"/>
              <a:t>Future Measure CC Infra. Projects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Central Plant Upgrades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Building Roofing Improvements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Campus-wide Security Improvements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ADA Improvements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02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195" y="347872"/>
            <a:ext cx="4924245" cy="132556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East Valley Public Safety Training Center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673435"/>
            <a:ext cx="8596668" cy="4635001"/>
          </a:xfrm>
        </p:spPr>
        <p:txBody>
          <a:bodyPr>
            <a:noAutofit/>
          </a:bodyPr>
          <a:lstStyle/>
          <a:p>
            <a:r>
              <a:rPr lang="en-US" sz="2400" dirty="0" smtClean="0"/>
              <a:t>Design Build</a:t>
            </a:r>
          </a:p>
          <a:p>
            <a:pPr marL="0" indent="0">
              <a:buNone/>
            </a:pPr>
            <a:r>
              <a:rPr lang="en-US" sz="2400" u="sng" dirty="0" smtClean="0"/>
              <a:t>Criteria Docs</a:t>
            </a:r>
          </a:p>
          <a:p>
            <a:pPr marL="0" indent="0">
              <a:buNone/>
            </a:pPr>
            <a:r>
              <a:rPr lang="en-US" sz="2400" dirty="0" smtClean="0"/>
              <a:t>10/2020-12/2020</a:t>
            </a:r>
          </a:p>
          <a:p>
            <a:pPr marL="0" indent="0">
              <a:buNone/>
            </a:pPr>
            <a:endParaRPr lang="en-US" sz="2400" u="sng" dirty="0" smtClean="0"/>
          </a:p>
          <a:p>
            <a:pPr marL="0" indent="0">
              <a:buNone/>
            </a:pPr>
            <a:r>
              <a:rPr lang="en-US" sz="2400" u="sng" dirty="0" smtClean="0"/>
              <a:t>Design</a:t>
            </a:r>
          </a:p>
          <a:p>
            <a:pPr marL="0" indent="0">
              <a:buNone/>
            </a:pPr>
            <a:r>
              <a:rPr lang="en-US" sz="2400" dirty="0" smtClean="0"/>
              <a:t>3/2021-9/2021</a:t>
            </a:r>
          </a:p>
          <a:p>
            <a:pPr marL="0" indent="0">
              <a:buNone/>
            </a:pPr>
            <a:endParaRPr lang="en-US" sz="2400" u="sng" dirty="0" smtClean="0"/>
          </a:p>
          <a:p>
            <a:pPr marL="0" indent="0">
              <a:buNone/>
            </a:pPr>
            <a:r>
              <a:rPr lang="en-US" sz="2400" u="sng" dirty="0" smtClean="0"/>
              <a:t>Construction</a:t>
            </a:r>
          </a:p>
          <a:p>
            <a:pPr marL="0" indent="0">
              <a:buNone/>
            </a:pPr>
            <a:r>
              <a:rPr lang="en-US" sz="2400" dirty="0" smtClean="0"/>
              <a:t>3/2022-2/2023</a:t>
            </a:r>
            <a:endParaRPr lang="en-US" sz="2400" dirty="0"/>
          </a:p>
        </p:txBody>
      </p:sp>
      <p:pic>
        <p:nvPicPr>
          <p:cNvPr id="4" name="Picture 2" descr="https://ggfv410mohz1dnnua1ta7oyp-wpengine.netdna-ssl.com/wp-content/uploads/2017/03/Nashville_TN_WT-4_288_we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9" r="16678"/>
          <a:stretch/>
        </p:blipFill>
        <p:spPr bwMode="auto">
          <a:xfrm>
            <a:off x="5425440" y="0"/>
            <a:ext cx="6766560" cy="678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63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925" y="365124"/>
            <a:ext cx="3666227" cy="4413910"/>
          </a:xfrm>
        </p:spPr>
        <p:txBody>
          <a:bodyPr>
            <a:normAutofit/>
          </a:bodyPr>
          <a:lstStyle/>
          <a:p>
            <a:r>
              <a:rPr lang="en-US" b="1" dirty="0"/>
              <a:t>PAC </a:t>
            </a:r>
            <a:r>
              <a:rPr lang="en-US" sz="2400" b="1" dirty="0" smtClean="0"/>
              <a:t>Preliminary Scope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2200" b="1" u="sng" dirty="0" smtClean="0"/>
              <a:t>Schedule: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2400" b="1" dirty="0" smtClean="0"/>
              <a:t>Programming and Design 12/2020 – 8/2021</a:t>
            </a:r>
            <a:br>
              <a:rPr lang="en-US" sz="2400" b="1" dirty="0" smtClean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Construction</a:t>
            </a:r>
            <a:br>
              <a:rPr lang="en-US" sz="2400" b="1" dirty="0" smtClean="0"/>
            </a:br>
            <a:r>
              <a:rPr lang="en-US" sz="2400" b="1" dirty="0" smtClean="0"/>
              <a:t>4/2022 – 12/2023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855" y="110633"/>
            <a:ext cx="7692799" cy="66697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1550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More Design Coming…2021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to Expect 2021 (design w/ construction to follow)</a:t>
            </a:r>
          </a:p>
          <a:p>
            <a:pPr lvl="1"/>
            <a:r>
              <a:rPr lang="en-US" dirty="0" smtClean="0"/>
              <a:t>Central Complex 2 Renovation Child Development Center Renovation</a:t>
            </a:r>
          </a:p>
          <a:p>
            <a:pPr lvl="1"/>
            <a:r>
              <a:rPr lang="en-US" dirty="0" smtClean="0"/>
              <a:t>Student Support Building Renovation</a:t>
            </a:r>
          </a:p>
          <a:p>
            <a:pPr lvl="1"/>
            <a:r>
              <a:rPr lang="en-US" dirty="0" smtClean="0"/>
              <a:t>Child Development Center Renovation</a:t>
            </a:r>
            <a:endParaRPr lang="en-US" dirty="0"/>
          </a:p>
          <a:p>
            <a:r>
              <a:rPr lang="en-US" dirty="0" smtClean="0"/>
              <a:t>2022+</a:t>
            </a:r>
          </a:p>
          <a:p>
            <a:pPr lvl="1"/>
            <a:r>
              <a:rPr lang="en-US" dirty="0" smtClean="0"/>
              <a:t>Crafton Hall Renovation</a:t>
            </a:r>
          </a:p>
          <a:p>
            <a:pPr lvl="1"/>
            <a:r>
              <a:rPr lang="en-US" dirty="0" smtClean="0"/>
              <a:t>Arts Demo</a:t>
            </a:r>
          </a:p>
          <a:p>
            <a:pPr lvl="1"/>
            <a:r>
              <a:rPr lang="en-US" dirty="0" smtClean="0"/>
              <a:t>Instructional Building (new construction)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04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58250" cy="6858000"/>
          </a:xfrm>
        </p:spPr>
      </p:pic>
    </p:spTree>
    <p:extLst>
      <p:ext uri="{BB962C8B-B14F-4D97-AF65-F5344CB8AC3E}">
        <p14:creationId xmlns:p14="http://schemas.microsoft.com/office/powerpoint/2010/main" val="23495104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18748"/>
            <a:ext cx="3008971" cy="5492841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4400" dirty="0" smtClean="0"/>
              <a:t>CHC Emergency Evacuation Drill</a:t>
            </a:r>
          </a:p>
          <a:p>
            <a:pPr marL="0" indent="0" algn="ctr">
              <a:buNone/>
            </a:pPr>
            <a:endParaRPr lang="en-US" sz="1800" dirty="0" smtClean="0"/>
          </a:p>
          <a:p>
            <a:pPr marL="0" indent="0" algn="ctr">
              <a:buNone/>
            </a:pPr>
            <a:r>
              <a:rPr lang="en-US" sz="4400" dirty="0" smtClean="0"/>
              <a:t>10/22/20</a:t>
            </a:r>
          </a:p>
          <a:p>
            <a:pPr marL="0" indent="0" algn="ctr">
              <a:buNone/>
            </a:pPr>
            <a:r>
              <a:rPr lang="en-US" sz="4400" dirty="0" smtClean="0"/>
              <a:t>at</a:t>
            </a:r>
          </a:p>
          <a:p>
            <a:pPr marL="0" indent="0" algn="ctr">
              <a:buNone/>
            </a:pPr>
            <a:r>
              <a:rPr lang="en-US" sz="4400" dirty="0" smtClean="0"/>
              <a:t>10:22AM</a:t>
            </a:r>
            <a:endParaRPr lang="en-US" sz="4400" dirty="0"/>
          </a:p>
        </p:txBody>
      </p:sp>
      <p:pic>
        <p:nvPicPr>
          <p:cNvPr id="4098" name="Picture 2" descr="The Great Utah Shake Out - April 16, 2020 | Sierra Boni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171" y="454335"/>
            <a:ext cx="7001494" cy="596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84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133" y="308517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CHC 3 Peaks Challenge </a:t>
            </a:r>
            <a:br>
              <a:rPr lang="en-US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Redlands Family Services Food Drive</a:t>
            </a:r>
            <a:endParaRPr lang="en-US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54258" y="4951142"/>
            <a:ext cx="10485538" cy="155002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SAVE THE DATE</a:t>
            </a:r>
          </a:p>
          <a:p>
            <a:pPr marL="0" indent="0" algn="ctr">
              <a:buNone/>
            </a:pPr>
            <a:r>
              <a:rPr lang="en-US" sz="36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Saturday, November 14, 2020</a:t>
            </a:r>
            <a:endParaRPr lang="en-US" sz="36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807021" y="3958246"/>
            <a:ext cx="1984918" cy="2453269"/>
            <a:chOff x="9807021" y="3958246"/>
            <a:chExt cx="1984918" cy="2453269"/>
          </a:xfrm>
        </p:grpSpPr>
        <p:pic>
          <p:nvPicPr>
            <p:cNvPr id="3076" name="Picture 4" descr="https://www.craftonhills.edu/features/roadrunner-scrapbook/2019-fall-slideshows/family-services-three-peaks-challenge/images/dsc01313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29" t="30670" r="17858" b="19717"/>
            <a:stretch/>
          </p:blipFill>
          <p:spPr bwMode="auto">
            <a:xfrm rot="21269326">
              <a:off x="9807021" y="3958246"/>
              <a:ext cx="1984918" cy="24532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14737">
              <a:off x="9963219" y="5818316"/>
              <a:ext cx="1672522" cy="4327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222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Michelle Riggs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Director, Institutional Advancement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015" y="5697135"/>
            <a:ext cx="3032972" cy="7848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18" y="850815"/>
            <a:ext cx="3639590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3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5CA5F-1264-4AAA-A221-F840A4CAD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Website Optimization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3B0F800-E5B0-46AE-B34B-F89E76D913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" t="7507" r="556" b="5305"/>
          <a:stretch/>
        </p:blipFill>
        <p:spPr>
          <a:xfrm>
            <a:off x="919041" y="1364865"/>
            <a:ext cx="8354961" cy="4883535"/>
          </a:xfrm>
        </p:spPr>
      </p:pic>
    </p:spTree>
    <p:extLst>
      <p:ext uri="{BB962C8B-B14F-4D97-AF65-F5344CB8AC3E}">
        <p14:creationId xmlns:p14="http://schemas.microsoft.com/office/powerpoint/2010/main" val="20525929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F3D66-DED2-4FE2-83ED-934F8DC97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Optimization and Reviews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94BDFF-E00A-4365-BD09-C5490E569D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6789" b="18115"/>
          <a:stretch/>
        </p:blipFill>
        <p:spPr>
          <a:xfrm>
            <a:off x="501612" y="1644444"/>
            <a:ext cx="9315452" cy="3421627"/>
          </a:xfrm>
        </p:spPr>
      </p:pic>
    </p:spTree>
    <p:extLst>
      <p:ext uri="{BB962C8B-B14F-4D97-AF65-F5344CB8AC3E}">
        <p14:creationId xmlns:p14="http://schemas.microsoft.com/office/powerpoint/2010/main" val="5939825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30E8F-51F3-4750-A4FC-EA1242F5C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Emergency Assistance Funds for Students</a:t>
            </a:r>
            <a:br>
              <a:rPr lang="en-US" dirty="0"/>
            </a:br>
            <a:r>
              <a:rPr lang="en-US" dirty="0"/>
              <a:t>Apr- Sep $29,835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C64F5A26-21F9-4198-984F-BCE48124E135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62218" y="2050231"/>
          <a:ext cx="8596312" cy="4397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18407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30E8F-51F3-4750-A4FC-EA1242F5C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#TEAMCRAFTON – Endowment Challenge</a:t>
            </a:r>
          </a:p>
        </p:txBody>
      </p:sp>
      <p:pic>
        <p:nvPicPr>
          <p:cNvPr id="4098" name="Picture 2" descr="#TeamCrafton">
            <a:extLst>
              <a:ext uri="{FF2B5EF4-FFF2-40B4-BE49-F238E27FC236}">
                <a16:creationId xmlns:a16="http://schemas.microsoft.com/office/drawing/2014/main" id="{6C68F5A1-7EC3-4E45-A989-75450D93EA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747" y="2396920"/>
            <a:ext cx="2911637" cy="237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President's Circle Crafton Hills College">
            <a:extLst>
              <a:ext uri="{FF2B5EF4-FFF2-40B4-BE49-F238E27FC236}">
                <a16:creationId xmlns:a16="http://schemas.microsoft.com/office/drawing/2014/main" id="{0A86048D-5774-4D03-802F-C283AB14E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89" y="2396920"/>
            <a:ext cx="2405523" cy="2405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1D2E17-4F4D-4520-81BC-95F7FF700F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414" t="25054" r="10138" b="11934"/>
          <a:stretch/>
        </p:blipFill>
        <p:spPr>
          <a:xfrm>
            <a:off x="3835749" y="1326536"/>
            <a:ext cx="3069998" cy="50676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71B6B6-664C-47DB-A94B-DFD0457BE2AD}"/>
              </a:ext>
            </a:extLst>
          </p:cNvPr>
          <p:cNvSpPr txBox="1"/>
          <p:nvPr/>
        </p:nvSpPr>
        <p:spPr>
          <a:xfrm>
            <a:off x="3835749" y="5715771"/>
            <a:ext cx="918423" cy="6784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4385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Q&amp;A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015" y="5697135"/>
            <a:ext cx="3032972" cy="78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09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78506" cy="6858000"/>
          </a:xfrm>
        </p:spPr>
      </p:pic>
    </p:spTree>
    <p:extLst>
      <p:ext uri="{BB962C8B-B14F-4D97-AF65-F5344CB8AC3E}">
        <p14:creationId xmlns:p14="http://schemas.microsoft.com/office/powerpoint/2010/main" val="252954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49853" cy="6858000"/>
          </a:xfrm>
        </p:spPr>
      </p:pic>
    </p:spTree>
    <p:extLst>
      <p:ext uri="{BB962C8B-B14F-4D97-AF65-F5344CB8AC3E}">
        <p14:creationId xmlns:p14="http://schemas.microsoft.com/office/powerpoint/2010/main" val="2855645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41804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E28980B-AFA3-4DDA-A37D-B4185E04E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816638"/>
            <a:ext cx="3367359" cy="5224724"/>
          </a:xfrm>
        </p:spPr>
        <p:txBody>
          <a:bodyPr anchor="ctr">
            <a:normAutofit/>
          </a:bodyPr>
          <a:lstStyle/>
          <a:p>
            <a:r>
              <a:rPr lang="en-US" sz="4800" dirty="0"/>
              <a:t>COVID 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F8E77-4AF9-41E2-9EE9-BC860BC6A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5" y="0"/>
            <a:ext cx="4619706" cy="6858000"/>
          </a:xfrm>
        </p:spPr>
        <p:txBody>
          <a:bodyPr anchor="ctr">
            <a:noAutofit/>
          </a:bodyPr>
          <a:lstStyle/>
          <a:p>
            <a:pPr lvl="1"/>
            <a:r>
              <a:rPr lang="en-US" sz="2400" dirty="0" smtClean="0"/>
              <a:t>Spring 2021 – Online/Remote</a:t>
            </a:r>
            <a:endParaRPr lang="en-US" sz="2400" dirty="0"/>
          </a:p>
          <a:p>
            <a:pPr lvl="1"/>
            <a:r>
              <a:rPr lang="en-US" sz="2400" dirty="0"/>
              <a:t>Chancellor’s Cabinet timeline to make a decision for </a:t>
            </a:r>
            <a:r>
              <a:rPr lang="en-US" sz="2400" dirty="0" smtClean="0"/>
              <a:t>Summer ’21</a:t>
            </a:r>
            <a:r>
              <a:rPr lang="en-US" sz="2400" dirty="0" smtClean="0"/>
              <a:t> -</a:t>
            </a:r>
            <a:r>
              <a:rPr lang="en-US" sz="2400" dirty="0" smtClean="0"/>
              <a:t> March/April</a:t>
            </a:r>
            <a:endParaRPr lang="en-US" sz="2400" dirty="0"/>
          </a:p>
          <a:p>
            <a:pPr lvl="1"/>
            <a:r>
              <a:rPr lang="en-US" sz="2400" dirty="0"/>
              <a:t>All-Campus Monthly Zoom Meetings</a:t>
            </a:r>
          </a:p>
          <a:p>
            <a:pPr lvl="2"/>
            <a:r>
              <a:rPr lang="en-US" sz="2400" dirty="0" smtClean="0"/>
              <a:t>Friday</a:t>
            </a:r>
            <a:r>
              <a:rPr lang="en-US" sz="2400" dirty="0"/>
              <a:t>, Oct 16</a:t>
            </a:r>
            <a:r>
              <a:rPr lang="en-US" sz="2400" baseline="30000" dirty="0"/>
              <a:t>th</a:t>
            </a:r>
            <a:r>
              <a:rPr lang="en-US" sz="2400" dirty="0"/>
              <a:t> 2-3pm</a:t>
            </a:r>
          </a:p>
          <a:p>
            <a:pPr lvl="2"/>
            <a:r>
              <a:rPr lang="en-US" sz="2400" dirty="0"/>
              <a:t>Friday, Nov 13</a:t>
            </a:r>
            <a:r>
              <a:rPr lang="en-US" sz="2400" baseline="30000" dirty="0"/>
              <a:t>th</a:t>
            </a:r>
            <a:r>
              <a:rPr lang="en-US" sz="2400" dirty="0"/>
              <a:t> 2-3pm</a:t>
            </a:r>
          </a:p>
          <a:p>
            <a:pPr lvl="2"/>
            <a:r>
              <a:rPr lang="en-US" sz="2400" dirty="0"/>
              <a:t>Friday, Dec 11</a:t>
            </a:r>
            <a:r>
              <a:rPr lang="en-US" sz="2400" baseline="30000" dirty="0"/>
              <a:t>th</a:t>
            </a:r>
            <a:r>
              <a:rPr lang="en-US" sz="2400" dirty="0"/>
              <a:t> 2-3pm</a:t>
            </a:r>
          </a:p>
        </p:txBody>
      </p:sp>
    </p:spTree>
    <p:extLst>
      <p:ext uri="{BB962C8B-B14F-4D97-AF65-F5344CB8AC3E}">
        <p14:creationId xmlns:p14="http://schemas.microsoft.com/office/powerpoint/2010/main" val="151285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41804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E28980B-AFA3-4DDA-A37D-B4185E04E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816638"/>
            <a:ext cx="3367359" cy="5224724"/>
          </a:xfrm>
        </p:spPr>
        <p:txBody>
          <a:bodyPr anchor="ctr">
            <a:normAutofit/>
          </a:bodyPr>
          <a:lstStyle/>
          <a:p>
            <a:r>
              <a:rPr lang="en-US" dirty="0"/>
              <a:t>Equity &amp; Inclusion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F8E77-4AF9-41E2-9EE9-BC860BC6A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1804" y="96252"/>
            <a:ext cx="4619706" cy="6665495"/>
          </a:xfrm>
        </p:spPr>
        <p:txBody>
          <a:bodyPr anchor="ctr">
            <a:noAutofit/>
          </a:bodyPr>
          <a:lstStyle/>
          <a:p>
            <a:pPr lvl="1"/>
            <a:r>
              <a:rPr lang="en-US" sz="2800" dirty="0"/>
              <a:t>USC Center for Equity, CCC Equity Alliance</a:t>
            </a:r>
          </a:p>
          <a:p>
            <a:pPr lvl="2"/>
            <a:r>
              <a:rPr lang="en-US" sz="2800" dirty="0" smtClean="0"/>
              <a:t>September e-convening: </a:t>
            </a:r>
            <a:r>
              <a:rPr lang="en-US" sz="2800" b="1" dirty="0" smtClean="0"/>
              <a:t>Fostering &amp; Sustaining Inclusive Classrooms for Students of Color</a:t>
            </a:r>
          </a:p>
          <a:p>
            <a:pPr lvl="2"/>
            <a:r>
              <a:rPr lang="en-US" sz="2800" dirty="0" smtClean="0"/>
              <a:t>Kay Weiss, Kashaunda Harris, Joshua Robles, Sabrina Jimenez, &amp; Chloe De Los Reyes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940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Equity Alliance Report 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089" y="1540294"/>
            <a:ext cx="4184035" cy="48393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/>
              <a:t>Kashaunda Harris, Faculty Professional Development Coordinator</a:t>
            </a:r>
          </a:p>
          <a:p>
            <a:pPr marL="0" indent="0" algn="ctr">
              <a:buNone/>
            </a:pP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31374" y="1556588"/>
            <a:ext cx="4184034" cy="38807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/>
              <a:t>Kay Weiss, Tri-Chair Professional Development Committee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1" t="-480" r="9044" b="480"/>
          <a:stretch/>
        </p:blipFill>
        <p:spPr>
          <a:xfrm rot="16200000">
            <a:off x="743258" y="3324842"/>
            <a:ext cx="3067132" cy="23774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0"/>
          <a:stretch/>
        </p:blipFill>
        <p:spPr>
          <a:xfrm rot="5400000">
            <a:off x="4880219" y="3187682"/>
            <a:ext cx="3002129" cy="265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66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Custom 32">
      <a:dk1>
        <a:srgbClr val="2C2C2C"/>
      </a:dk1>
      <a:lt1>
        <a:srgbClr val="FFFFFF"/>
      </a:lt1>
      <a:dk2>
        <a:srgbClr val="03663B"/>
      </a:dk2>
      <a:lt2>
        <a:srgbClr val="F2F2F2"/>
      </a:lt2>
      <a:accent1>
        <a:srgbClr val="03663B"/>
      </a:accent1>
      <a:accent2>
        <a:srgbClr val="FFC000"/>
      </a:accent2>
      <a:accent3>
        <a:srgbClr val="08CC78"/>
      </a:accent3>
      <a:accent4>
        <a:srgbClr val="C04908"/>
      </a:accent4>
      <a:accent5>
        <a:srgbClr val="2C2C2C"/>
      </a:accent5>
      <a:accent6>
        <a:srgbClr val="F56617"/>
      </a:accent6>
      <a:hlink>
        <a:srgbClr val="005DBA"/>
      </a:hlink>
      <a:folHlink>
        <a:srgbClr val="6C606A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</TotalTime>
  <Words>1426</Words>
  <Application>Microsoft Office PowerPoint</Application>
  <PresentationFormat>Widescreen</PresentationFormat>
  <Paragraphs>229</Paragraphs>
  <Slides>47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5" baseType="lpstr">
      <vt:lpstr>Arial</vt:lpstr>
      <vt:lpstr>Arial Rounded MT Bold</vt:lpstr>
      <vt:lpstr>Calibri</vt:lpstr>
      <vt:lpstr>Symbol</vt:lpstr>
      <vt:lpstr>Times New Roman</vt:lpstr>
      <vt:lpstr>Trebuchet MS</vt:lpstr>
      <vt:lpstr>Wingdings 3</vt:lpstr>
      <vt:lpstr>Facet</vt:lpstr>
      <vt:lpstr>All College Zoom</vt:lpstr>
      <vt:lpstr>Kevin Horan</vt:lpstr>
      <vt:lpstr>Thank You to All of Our Fire Service Super Heroes!</vt:lpstr>
      <vt:lpstr>PowerPoint Presentation</vt:lpstr>
      <vt:lpstr>PowerPoint Presentation</vt:lpstr>
      <vt:lpstr>PowerPoint Presentation</vt:lpstr>
      <vt:lpstr>COVID LIFE</vt:lpstr>
      <vt:lpstr>Equity &amp; Inclusion</vt:lpstr>
      <vt:lpstr>Equity Alliance Report Out</vt:lpstr>
      <vt:lpstr>Equity &amp; Inclusion</vt:lpstr>
      <vt:lpstr>Equity &amp; Inclusion</vt:lpstr>
      <vt:lpstr>Gio Sosa</vt:lpstr>
      <vt:lpstr>CHC Course Success Rates by Academic Year  2019-2020 CHC students achieved the highest course success rate in five years </vt:lpstr>
      <vt:lpstr>CHC Course Success Rates by Ethnicity  Both African American and Hispanic students achieved significantly higher success rates in 2019-20 than in 2018-19 </vt:lpstr>
      <vt:lpstr>UC Admit Rate -- Fall 2019  CHC has the highest admittance rate to the University of California in the region </vt:lpstr>
      <vt:lpstr>Transfers to UC and CSU -- 2018-19 &amp; 2019-20  CHC transfers to both UC and CSU increased significantly from 2018-19 to 2019-20 </vt:lpstr>
      <vt:lpstr>CHC Degrees and Certificates by Academic Year  2019-2020 CHC students earned the most degrees and certificates in five years </vt:lpstr>
      <vt:lpstr>Delmy Spencer-Montenegro</vt:lpstr>
      <vt:lpstr> ISEEK – Alternative Employment Program</vt:lpstr>
      <vt:lpstr>Mentorship PROGRAM  Career Center - Connecting Academics to Careers</vt:lpstr>
      <vt:lpstr>JC Penny and San Manuel Partnership </vt:lpstr>
      <vt:lpstr>      Phase III</vt:lpstr>
      <vt:lpstr>Keith Wurtz</vt:lpstr>
      <vt:lpstr>Resident FTES decreased from 2,276 in Fall 2019 to 2,059 in Fall 2020, a 9.5% decrease</vt:lpstr>
      <vt:lpstr>Instructional Updates</vt:lpstr>
      <vt:lpstr>Congratulations!</vt:lpstr>
      <vt:lpstr>Accreditation Updates</vt:lpstr>
      <vt:lpstr>Melissa Oshman</vt:lpstr>
      <vt:lpstr>Technology Updates</vt:lpstr>
      <vt:lpstr>Mike Strong</vt:lpstr>
      <vt:lpstr>PPR Funding Update</vt:lpstr>
      <vt:lpstr>CHC Budget Update</vt:lpstr>
      <vt:lpstr>DRAFT - Budget Principles and Guidelines</vt:lpstr>
      <vt:lpstr>Measure CC Projects</vt:lpstr>
      <vt:lpstr>Gym Demo</vt:lpstr>
      <vt:lpstr>Infrastructure</vt:lpstr>
      <vt:lpstr>East Valley Public Safety Training Center</vt:lpstr>
      <vt:lpstr>PAC Preliminary Scope  Schedule: Programming and Design 12/2020 – 8/2021  Construction 4/2022 – 12/2023</vt:lpstr>
      <vt:lpstr>More Design Coming…2021</vt:lpstr>
      <vt:lpstr>PowerPoint Presentation</vt:lpstr>
      <vt:lpstr>CHC 3 Peaks Challenge  Redlands Family Services Food Drive</vt:lpstr>
      <vt:lpstr>Michelle Riggs</vt:lpstr>
      <vt:lpstr>Website Optimization</vt:lpstr>
      <vt:lpstr>Search Optimization and Reviews</vt:lpstr>
      <vt:lpstr>Emergency Assistance Funds for Students Apr- Sep $29,835</vt:lpstr>
      <vt:lpstr>#TEAMCRAFTON – Endowment Challenge</vt:lpstr>
      <vt:lpstr>Q&amp;A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In-Service/Opening Day</dc:title>
  <dc:creator>Kevin Horan</dc:creator>
  <cp:lastModifiedBy>Horan, Kevin</cp:lastModifiedBy>
  <cp:revision>17</cp:revision>
  <dcterms:created xsi:type="dcterms:W3CDTF">2020-08-12T12:18:07Z</dcterms:created>
  <dcterms:modified xsi:type="dcterms:W3CDTF">2020-09-18T20:50:56Z</dcterms:modified>
</cp:coreProperties>
</file>