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handoutMasterIdLst>
    <p:handoutMasterId r:id="rId39"/>
  </p:handoutMasterIdLst>
  <p:sldIdLst>
    <p:sldId id="261" r:id="rId2"/>
    <p:sldId id="369" r:id="rId3"/>
    <p:sldId id="540" r:id="rId4"/>
    <p:sldId id="543" r:id="rId5"/>
    <p:sldId id="507" r:id="rId6"/>
    <p:sldId id="528" r:id="rId7"/>
    <p:sldId id="573" r:id="rId8"/>
    <p:sldId id="574" r:id="rId9"/>
    <p:sldId id="306" r:id="rId10"/>
    <p:sldId id="552" r:id="rId11"/>
    <p:sldId id="553" r:id="rId12"/>
    <p:sldId id="554" r:id="rId13"/>
    <p:sldId id="555" r:id="rId14"/>
    <p:sldId id="556" r:id="rId15"/>
    <p:sldId id="557" r:id="rId16"/>
    <p:sldId id="558" r:id="rId17"/>
    <p:sldId id="565" r:id="rId18"/>
    <p:sldId id="560" r:id="rId19"/>
    <p:sldId id="561" r:id="rId20"/>
    <p:sldId id="562" r:id="rId21"/>
    <p:sldId id="563" r:id="rId22"/>
    <p:sldId id="564" r:id="rId23"/>
    <p:sldId id="544" r:id="rId24"/>
    <p:sldId id="572" r:id="rId25"/>
    <p:sldId id="471" r:id="rId26"/>
    <p:sldId id="566" r:id="rId27"/>
    <p:sldId id="567" r:id="rId28"/>
    <p:sldId id="568" r:id="rId29"/>
    <p:sldId id="570" r:id="rId30"/>
    <p:sldId id="571" r:id="rId31"/>
    <p:sldId id="381" r:id="rId32"/>
    <p:sldId id="548" r:id="rId33"/>
    <p:sldId id="549" r:id="rId34"/>
    <p:sldId id="550" r:id="rId35"/>
    <p:sldId id="551" r:id="rId36"/>
    <p:sldId id="307"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442" autoAdjust="0"/>
  </p:normalViewPr>
  <p:slideViewPr>
    <p:cSldViewPr snapToGrid="0">
      <p:cViewPr varScale="1">
        <p:scale>
          <a:sx n="101" d="100"/>
          <a:sy n="101" d="100"/>
        </p:scale>
        <p:origin x="93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79827-388C-47E4-A471-E72713C02CAD}"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AF9FB6C-871B-482C-8683-977AD3EE6AAA}">
      <dgm:prSet phldrT="[Text]"/>
      <dgm:spPr/>
      <dgm:t>
        <a:bodyPr/>
        <a:lstStyle/>
        <a:p>
          <a:r>
            <a:rPr lang="en-US" dirty="0"/>
            <a:t>October - November</a:t>
          </a:r>
        </a:p>
      </dgm:t>
    </dgm:pt>
    <dgm:pt modelId="{69A796CB-D830-4C2D-A8B5-E8A55479414E}" type="parTrans" cxnId="{D0F03576-6272-4F08-92F1-85507026E84B}">
      <dgm:prSet/>
      <dgm:spPr/>
      <dgm:t>
        <a:bodyPr/>
        <a:lstStyle/>
        <a:p>
          <a:endParaRPr lang="en-US"/>
        </a:p>
      </dgm:t>
    </dgm:pt>
    <dgm:pt modelId="{56EF4EAF-0A10-4B01-9F09-86F24F2CAD37}" type="sibTrans" cxnId="{D0F03576-6272-4F08-92F1-85507026E84B}">
      <dgm:prSet/>
      <dgm:spPr/>
      <dgm:t>
        <a:bodyPr/>
        <a:lstStyle/>
        <a:p>
          <a:endParaRPr lang="en-US"/>
        </a:p>
      </dgm:t>
    </dgm:pt>
    <dgm:pt modelId="{B84BFE57-52EF-46D6-88C6-A98D4A7599D8}">
      <dgm:prSet phldrT="[Text]"/>
      <dgm:spPr/>
      <dgm:t>
        <a:bodyPr/>
        <a:lstStyle/>
        <a:p>
          <a:r>
            <a:rPr lang="en-US" dirty="0"/>
            <a:t>Refine and finalize survey instrument</a:t>
          </a:r>
        </a:p>
      </dgm:t>
    </dgm:pt>
    <dgm:pt modelId="{C41E3BAD-3628-4CA6-B710-AA96FE889B39}" type="parTrans" cxnId="{EC128A8E-C7C8-45DE-AEDA-FF8772F0FC45}">
      <dgm:prSet/>
      <dgm:spPr/>
      <dgm:t>
        <a:bodyPr/>
        <a:lstStyle/>
        <a:p>
          <a:endParaRPr lang="en-US"/>
        </a:p>
      </dgm:t>
    </dgm:pt>
    <dgm:pt modelId="{4B414BE1-D708-4B0A-8BCB-A41E75423BBD}" type="sibTrans" cxnId="{EC128A8E-C7C8-45DE-AEDA-FF8772F0FC45}">
      <dgm:prSet/>
      <dgm:spPr/>
      <dgm:t>
        <a:bodyPr/>
        <a:lstStyle/>
        <a:p>
          <a:endParaRPr lang="en-US"/>
        </a:p>
      </dgm:t>
    </dgm:pt>
    <dgm:pt modelId="{8DDDE2D3-E74F-47A1-B7BF-60B21D2B57F9}">
      <dgm:prSet phldrT="[Text]"/>
      <dgm:spPr/>
      <dgm:t>
        <a:bodyPr/>
        <a:lstStyle/>
        <a:p>
          <a:r>
            <a:rPr lang="en-US" dirty="0"/>
            <a:t>December</a:t>
          </a:r>
        </a:p>
      </dgm:t>
    </dgm:pt>
    <dgm:pt modelId="{23071A51-0076-4293-954E-AC77806E3C46}" type="parTrans" cxnId="{6F3A7C69-95DA-43B8-96C1-66764F6D3902}">
      <dgm:prSet/>
      <dgm:spPr/>
      <dgm:t>
        <a:bodyPr/>
        <a:lstStyle/>
        <a:p>
          <a:endParaRPr lang="en-US"/>
        </a:p>
      </dgm:t>
    </dgm:pt>
    <dgm:pt modelId="{BB959890-20D8-4625-AB45-B97BE1DA3EF2}" type="sibTrans" cxnId="{6F3A7C69-95DA-43B8-96C1-66764F6D3902}">
      <dgm:prSet/>
      <dgm:spPr/>
      <dgm:t>
        <a:bodyPr/>
        <a:lstStyle/>
        <a:p>
          <a:endParaRPr lang="en-US"/>
        </a:p>
      </dgm:t>
    </dgm:pt>
    <dgm:pt modelId="{4284A601-3CE9-49EC-B2FE-04555472403F}">
      <dgm:prSet phldrT="[Text]"/>
      <dgm:spPr/>
      <dgm:t>
        <a:bodyPr/>
        <a:lstStyle/>
        <a:p>
          <a:r>
            <a:rPr lang="en-US" dirty="0"/>
            <a:t>Findings shared with Crafton Council (i.e., thematic analysis) </a:t>
          </a:r>
        </a:p>
      </dgm:t>
    </dgm:pt>
    <dgm:pt modelId="{332DB48A-5BD1-43D1-92AE-067FED55B77B}" type="parTrans" cxnId="{114B2FDB-EDB4-4BBD-8BB2-A96DD4E57D57}">
      <dgm:prSet/>
      <dgm:spPr/>
      <dgm:t>
        <a:bodyPr/>
        <a:lstStyle/>
        <a:p>
          <a:endParaRPr lang="en-US"/>
        </a:p>
      </dgm:t>
    </dgm:pt>
    <dgm:pt modelId="{1EE62CB3-7F53-4F1B-A471-06A536597F00}" type="sibTrans" cxnId="{114B2FDB-EDB4-4BBD-8BB2-A96DD4E57D57}">
      <dgm:prSet/>
      <dgm:spPr/>
      <dgm:t>
        <a:bodyPr/>
        <a:lstStyle/>
        <a:p>
          <a:endParaRPr lang="en-US"/>
        </a:p>
      </dgm:t>
    </dgm:pt>
    <dgm:pt modelId="{100CC75E-838A-49BC-92F4-047554DFC687}">
      <dgm:prSet phldrT="[Text]"/>
      <dgm:spPr/>
      <dgm:t>
        <a:bodyPr/>
        <a:lstStyle/>
        <a:p>
          <a:r>
            <a:rPr lang="en-US" dirty="0"/>
            <a:t>February - March</a:t>
          </a:r>
        </a:p>
      </dgm:t>
    </dgm:pt>
    <dgm:pt modelId="{C1E24C0B-4FBC-47A2-8F32-90C90F5BD78F}" type="parTrans" cxnId="{DC2AC697-52FD-4458-9D3B-6AB7AD0F012A}">
      <dgm:prSet/>
      <dgm:spPr/>
      <dgm:t>
        <a:bodyPr/>
        <a:lstStyle/>
        <a:p>
          <a:endParaRPr lang="en-US"/>
        </a:p>
      </dgm:t>
    </dgm:pt>
    <dgm:pt modelId="{0E8C959D-654C-4B2B-AFA3-252D8F8F9178}" type="sibTrans" cxnId="{DC2AC697-52FD-4458-9D3B-6AB7AD0F012A}">
      <dgm:prSet/>
      <dgm:spPr/>
      <dgm:t>
        <a:bodyPr/>
        <a:lstStyle/>
        <a:p>
          <a:endParaRPr lang="en-US"/>
        </a:p>
      </dgm:t>
    </dgm:pt>
    <dgm:pt modelId="{3CBD7491-C9E7-485E-B936-21D93A622390}">
      <dgm:prSet phldrT="[Text]"/>
      <dgm:spPr/>
      <dgm:t>
        <a:bodyPr/>
        <a:lstStyle/>
        <a:p>
          <a:r>
            <a:rPr lang="en-US" dirty="0"/>
            <a:t>Senate approvals</a:t>
          </a:r>
        </a:p>
      </dgm:t>
    </dgm:pt>
    <dgm:pt modelId="{3733A73C-8F00-4150-BBF5-8A562AEA0A1B}" type="parTrans" cxnId="{7DA8B368-10B2-45BE-8199-3AB043D069B8}">
      <dgm:prSet/>
      <dgm:spPr/>
      <dgm:t>
        <a:bodyPr/>
        <a:lstStyle/>
        <a:p>
          <a:endParaRPr lang="en-US"/>
        </a:p>
      </dgm:t>
    </dgm:pt>
    <dgm:pt modelId="{AD5C5247-075F-4209-B7A9-AD51E591C048}" type="sibTrans" cxnId="{7DA8B368-10B2-45BE-8199-3AB043D069B8}">
      <dgm:prSet/>
      <dgm:spPr/>
      <dgm:t>
        <a:bodyPr/>
        <a:lstStyle/>
        <a:p>
          <a:endParaRPr lang="en-US"/>
        </a:p>
      </dgm:t>
    </dgm:pt>
    <dgm:pt modelId="{8FAC1FB7-E104-4F1B-AD45-2A22FCC6B8B8}">
      <dgm:prSet/>
      <dgm:spPr/>
      <dgm:t>
        <a:bodyPr/>
        <a:lstStyle/>
        <a:p>
          <a:r>
            <a:rPr lang="en-US" dirty="0"/>
            <a:t>January</a:t>
          </a:r>
        </a:p>
      </dgm:t>
    </dgm:pt>
    <dgm:pt modelId="{EF6F8236-172B-46F4-AD43-C2DD317649C1}" type="parTrans" cxnId="{B3D75227-DE76-4E99-82FA-7509B6956BB3}">
      <dgm:prSet/>
      <dgm:spPr/>
      <dgm:t>
        <a:bodyPr/>
        <a:lstStyle/>
        <a:p>
          <a:endParaRPr lang="en-US"/>
        </a:p>
      </dgm:t>
    </dgm:pt>
    <dgm:pt modelId="{2226FE72-CE19-41BB-B90C-6DE6C54D6A44}" type="sibTrans" cxnId="{B3D75227-DE76-4E99-82FA-7509B6956BB3}">
      <dgm:prSet/>
      <dgm:spPr/>
      <dgm:t>
        <a:bodyPr/>
        <a:lstStyle/>
        <a:p>
          <a:endParaRPr lang="en-US"/>
        </a:p>
      </dgm:t>
    </dgm:pt>
    <dgm:pt modelId="{71A2B4CB-0355-4720-B016-2437BBD8F97D}">
      <dgm:prSet phldrT="[Text]"/>
      <dgm:spPr/>
      <dgm:t>
        <a:bodyPr/>
        <a:lstStyle/>
        <a:p>
          <a:endParaRPr lang="en-US" dirty="0"/>
        </a:p>
      </dgm:t>
    </dgm:pt>
    <dgm:pt modelId="{A12193E5-0FA6-4000-928A-BF37A347A8FD}" type="parTrans" cxnId="{719A0079-74C0-49DA-AF96-AF0111DB03AD}">
      <dgm:prSet/>
      <dgm:spPr/>
      <dgm:t>
        <a:bodyPr/>
        <a:lstStyle/>
        <a:p>
          <a:endParaRPr lang="en-US"/>
        </a:p>
      </dgm:t>
    </dgm:pt>
    <dgm:pt modelId="{AC85908A-FFC2-4504-BF35-1D1EF030B80B}" type="sibTrans" cxnId="{719A0079-74C0-49DA-AF96-AF0111DB03AD}">
      <dgm:prSet/>
      <dgm:spPr/>
      <dgm:t>
        <a:bodyPr/>
        <a:lstStyle/>
        <a:p>
          <a:endParaRPr lang="en-US"/>
        </a:p>
      </dgm:t>
    </dgm:pt>
    <dgm:pt modelId="{E04F95C8-06C2-4697-B38E-477A7B6D577C}">
      <dgm:prSet/>
      <dgm:spPr/>
      <dgm:t>
        <a:bodyPr/>
        <a:lstStyle/>
        <a:p>
          <a:r>
            <a:rPr lang="en-US" dirty="0"/>
            <a:t>Findings shared with senates</a:t>
          </a:r>
        </a:p>
      </dgm:t>
    </dgm:pt>
    <dgm:pt modelId="{5C77789B-2363-4324-B4EB-7ADBDBA0211B}" type="parTrans" cxnId="{2FE7584F-9F54-4769-9E62-C6D43FA6EA9E}">
      <dgm:prSet/>
      <dgm:spPr/>
      <dgm:t>
        <a:bodyPr/>
        <a:lstStyle/>
        <a:p>
          <a:endParaRPr lang="en-US"/>
        </a:p>
      </dgm:t>
    </dgm:pt>
    <dgm:pt modelId="{558355B7-AD44-4505-B897-468052E2D5D1}" type="sibTrans" cxnId="{2FE7584F-9F54-4769-9E62-C6D43FA6EA9E}">
      <dgm:prSet/>
      <dgm:spPr/>
      <dgm:t>
        <a:bodyPr/>
        <a:lstStyle/>
        <a:p>
          <a:endParaRPr lang="en-US"/>
        </a:p>
      </dgm:t>
    </dgm:pt>
    <dgm:pt modelId="{13C52A0B-C6AE-4CB1-8252-69E52B5E3ABA}">
      <dgm:prSet phldrT="[Text]"/>
      <dgm:spPr/>
      <dgm:t>
        <a:bodyPr/>
        <a:lstStyle/>
        <a:p>
          <a:endParaRPr lang="en-US" dirty="0"/>
        </a:p>
      </dgm:t>
    </dgm:pt>
    <dgm:pt modelId="{CE05341D-D716-4C1E-BD90-0B083B8173E8}" type="parTrans" cxnId="{4B8999A0-A95E-4BA5-B3E5-CC49923CFB61}">
      <dgm:prSet/>
      <dgm:spPr/>
      <dgm:t>
        <a:bodyPr/>
        <a:lstStyle/>
        <a:p>
          <a:endParaRPr lang="en-US"/>
        </a:p>
      </dgm:t>
    </dgm:pt>
    <dgm:pt modelId="{E8FECE2A-E5CA-4CD9-8ACA-25D3EBAC6238}" type="sibTrans" cxnId="{4B8999A0-A95E-4BA5-B3E5-CC49923CFB61}">
      <dgm:prSet/>
      <dgm:spPr/>
      <dgm:t>
        <a:bodyPr/>
        <a:lstStyle/>
        <a:p>
          <a:endParaRPr lang="en-US"/>
        </a:p>
      </dgm:t>
    </dgm:pt>
    <dgm:pt modelId="{97867BEA-E0AC-4EC2-A530-E541FA635B49}">
      <dgm:prSet phldrT="[Text]"/>
      <dgm:spPr/>
      <dgm:t>
        <a:bodyPr/>
        <a:lstStyle/>
        <a:p>
          <a:endParaRPr lang="en-US" dirty="0"/>
        </a:p>
      </dgm:t>
    </dgm:pt>
    <dgm:pt modelId="{105D4A4F-42E0-480C-A455-C4CE31405146}" type="parTrans" cxnId="{0FD99328-A85E-4CB2-AB86-82AAA7F5C911}">
      <dgm:prSet/>
      <dgm:spPr/>
      <dgm:t>
        <a:bodyPr/>
        <a:lstStyle/>
        <a:p>
          <a:endParaRPr lang="en-US"/>
        </a:p>
      </dgm:t>
    </dgm:pt>
    <dgm:pt modelId="{DABAB81B-3DAC-4F10-8F95-5485B4C1185D}" type="sibTrans" cxnId="{0FD99328-A85E-4CB2-AB86-82AAA7F5C911}">
      <dgm:prSet/>
      <dgm:spPr/>
      <dgm:t>
        <a:bodyPr/>
        <a:lstStyle/>
        <a:p>
          <a:endParaRPr lang="en-US"/>
        </a:p>
      </dgm:t>
    </dgm:pt>
    <dgm:pt modelId="{F0B55CB5-2DE1-4906-9DDE-31CDCA6A986F}">
      <dgm:prSet phldrT="[Text]"/>
      <dgm:spPr/>
      <dgm:t>
        <a:bodyPr/>
        <a:lstStyle/>
        <a:p>
          <a:r>
            <a:rPr lang="en-US" dirty="0"/>
            <a:t>Two-week survey dissemination</a:t>
          </a:r>
        </a:p>
      </dgm:t>
    </dgm:pt>
    <dgm:pt modelId="{BD0F0663-2084-47AA-ABB7-CCEEBB4FED8E}" type="parTrans" cxnId="{408D3A83-89C1-4424-A0CE-B875148255CD}">
      <dgm:prSet/>
      <dgm:spPr/>
      <dgm:t>
        <a:bodyPr/>
        <a:lstStyle/>
        <a:p>
          <a:endParaRPr lang="en-US"/>
        </a:p>
      </dgm:t>
    </dgm:pt>
    <dgm:pt modelId="{10CB3DC2-0825-4C99-A07B-C24127D92A48}" type="sibTrans" cxnId="{408D3A83-89C1-4424-A0CE-B875148255CD}">
      <dgm:prSet/>
      <dgm:spPr/>
      <dgm:t>
        <a:bodyPr/>
        <a:lstStyle/>
        <a:p>
          <a:endParaRPr lang="en-US"/>
        </a:p>
      </dgm:t>
    </dgm:pt>
    <dgm:pt modelId="{81E424BF-8F51-46F4-9334-5104ED0373A1}">
      <dgm:prSet phldrT="[Text]"/>
      <dgm:spPr/>
      <dgm:t>
        <a:bodyPr/>
        <a:lstStyle/>
        <a:p>
          <a:r>
            <a:rPr lang="en-US" dirty="0"/>
            <a:t>Crafton Council Adoption</a:t>
          </a:r>
        </a:p>
      </dgm:t>
    </dgm:pt>
    <dgm:pt modelId="{4F6DBB80-429F-4174-B832-5C8766172309}" type="parTrans" cxnId="{76B81672-ED56-434B-9D7B-012AE011220B}">
      <dgm:prSet/>
      <dgm:spPr/>
      <dgm:t>
        <a:bodyPr/>
        <a:lstStyle/>
        <a:p>
          <a:endParaRPr lang="en-US"/>
        </a:p>
      </dgm:t>
    </dgm:pt>
    <dgm:pt modelId="{C45789A3-E818-4E06-8993-9D817919A229}" type="sibTrans" cxnId="{76B81672-ED56-434B-9D7B-012AE011220B}">
      <dgm:prSet/>
      <dgm:spPr/>
      <dgm:t>
        <a:bodyPr/>
        <a:lstStyle/>
        <a:p>
          <a:endParaRPr lang="en-US"/>
        </a:p>
      </dgm:t>
    </dgm:pt>
    <dgm:pt modelId="{683233EE-7FF7-4D44-A635-20BBB745293F}" type="pres">
      <dgm:prSet presAssocID="{B6879827-388C-47E4-A471-E72713C02CAD}" presName="linearFlow" presStyleCnt="0">
        <dgm:presLayoutVars>
          <dgm:dir/>
          <dgm:animLvl val="lvl"/>
          <dgm:resizeHandles val="exact"/>
        </dgm:presLayoutVars>
      </dgm:prSet>
      <dgm:spPr/>
      <dgm:t>
        <a:bodyPr/>
        <a:lstStyle/>
        <a:p>
          <a:endParaRPr lang="en-US"/>
        </a:p>
      </dgm:t>
    </dgm:pt>
    <dgm:pt modelId="{6F122783-EF1A-4466-B0BB-C03108EE80D8}" type="pres">
      <dgm:prSet presAssocID="{EAF9FB6C-871B-482C-8683-977AD3EE6AAA}" presName="composite" presStyleCnt="0"/>
      <dgm:spPr/>
    </dgm:pt>
    <dgm:pt modelId="{26491BC2-CA25-47D8-B87F-AC9465AA2567}" type="pres">
      <dgm:prSet presAssocID="{EAF9FB6C-871B-482C-8683-977AD3EE6AAA}" presName="parTx" presStyleLbl="node1" presStyleIdx="0" presStyleCnt="4">
        <dgm:presLayoutVars>
          <dgm:chMax val="0"/>
          <dgm:chPref val="0"/>
          <dgm:bulletEnabled val="1"/>
        </dgm:presLayoutVars>
      </dgm:prSet>
      <dgm:spPr/>
      <dgm:t>
        <a:bodyPr/>
        <a:lstStyle/>
        <a:p>
          <a:endParaRPr lang="en-US"/>
        </a:p>
      </dgm:t>
    </dgm:pt>
    <dgm:pt modelId="{38ED6061-4C11-4EDE-8CD1-E66BD4DFDCDA}" type="pres">
      <dgm:prSet presAssocID="{EAF9FB6C-871B-482C-8683-977AD3EE6AAA}" presName="parSh" presStyleLbl="node1" presStyleIdx="0" presStyleCnt="4"/>
      <dgm:spPr/>
      <dgm:t>
        <a:bodyPr/>
        <a:lstStyle/>
        <a:p>
          <a:endParaRPr lang="en-US"/>
        </a:p>
      </dgm:t>
    </dgm:pt>
    <dgm:pt modelId="{ABBA9502-60D6-4C51-8873-B75F4029DE99}" type="pres">
      <dgm:prSet presAssocID="{EAF9FB6C-871B-482C-8683-977AD3EE6AAA}" presName="desTx" presStyleLbl="fgAcc1" presStyleIdx="0" presStyleCnt="4">
        <dgm:presLayoutVars>
          <dgm:bulletEnabled val="1"/>
        </dgm:presLayoutVars>
      </dgm:prSet>
      <dgm:spPr/>
      <dgm:t>
        <a:bodyPr/>
        <a:lstStyle/>
        <a:p>
          <a:endParaRPr lang="en-US"/>
        </a:p>
      </dgm:t>
    </dgm:pt>
    <dgm:pt modelId="{4630EE67-C6F2-4DF9-AFD1-057B9433B127}" type="pres">
      <dgm:prSet presAssocID="{56EF4EAF-0A10-4B01-9F09-86F24F2CAD37}" presName="sibTrans" presStyleLbl="sibTrans2D1" presStyleIdx="0" presStyleCnt="3"/>
      <dgm:spPr/>
      <dgm:t>
        <a:bodyPr/>
        <a:lstStyle/>
        <a:p>
          <a:endParaRPr lang="en-US"/>
        </a:p>
      </dgm:t>
    </dgm:pt>
    <dgm:pt modelId="{2258F29A-6A12-4609-A5D7-F85AE7684CE3}" type="pres">
      <dgm:prSet presAssocID="{56EF4EAF-0A10-4B01-9F09-86F24F2CAD37}" presName="connTx" presStyleLbl="sibTrans2D1" presStyleIdx="0" presStyleCnt="3"/>
      <dgm:spPr/>
      <dgm:t>
        <a:bodyPr/>
        <a:lstStyle/>
        <a:p>
          <a:endParaRPr lang="en-US"/>
        </a:p>
      </dgm:t>
    </dgm:pt>
    <dgm:pt modelId="{62E4C6CC-1389-4EB4-B931-32748D5D4980}" type="pres">
      <dgm:prSet presAssocID="{8DDDE2D3-E74F-47A1-B7BF-60B21D2B57F9}" presName="composite" presStyleCnt="0"/>
      <dgm:spPr/>
    </dgm:pt>
    <dgm:pt modelId="{C53809AE-65D4-495B-9C14-3693A073CB7D}" type="pres">
      <dgm:prSet presAssocID="{8DDDE2D3-E74F-47A1-B7BF-60B21D2B57F9}" presName="parTx" presStyleLbl="node1" presStyleIdx="0" presStyleCnt="4">
        <dgm:presLayoutVars>
          <dgm:chMax val="0"/>
          <dgm:chPref val="0"/>
          <dgm:bulletEnabled val="1"/>
        </dgm:presLayoutVars>
      </dgm:prSet>
      <dgm:spPr/>
      <dgm:t>
        <a:bodyPr/>
        <a:lstStyle/>
        <a:p>
          <a:endParaRPr lang="en-US"/>
        </a:p>
      </dgm:t>
    </dgm:pt>
    <dgm:pt modelId="{C984010F-CE79-47AE-B077-69EA78103F05}" type="pres">
      <dgm:prSet presAssocID="{8DDDE2D3-E74F-47A1-B7BF-60B21D2B57F9}" presName="parSh" presStyleLbl="node1" presStyleIdx="1" presStyleCnt="4"/>
      <dgm:spPr/>
      <dgm:t>
        <a:bodyPr/>
        <a:lstStyle/>
        <a:p>
          <a:endParaRPr lang="en-US"/>
        </a:p>
      </dgm:t>
    </dgm:pt>
    <dgm:pt modelId="{5E25EF54-CCDB-4EBD-BEBC-24D1A85CF878}" type="pres">
      <dgm:prSet presAssocID="{8DDDE2D3-E74F-47A1-B7BF-60B21D2B57F9}" presName="desTx" presStyleLbl="fgAcc1" presStyleIdx="1" presStyleCnt="4">
        <dgm:presLayoutVars>
          <dgm:bulletEnabled val="1"/>
        </dgm:presLayoutVars>
      </dgm:prSet>
      <dgm:spPr/>
      <dgm:t>
        <a:bodyPr/>
        <a:lstStyle/>
        <a:p>
          <a:endParaRPr lang="en-US"/>
        </a:p>
      </dgm:t>
    </dgm:pt>
    <dgm:pt modelId="{9A7555A6-F8F1-4FC6-9E3D-8B9358E45862}" type="pres">
      <dgm:prSet presAssocID="{BB959890-20D8-4625-AB45-B97BE1DA3EF2}" presName="sibTrans" presStyleLbl="sibTrans2D1" presStyleIdx="1" presStyleCnt="3"/>
      <dgm:spPr/>
      <dgm:t>
        <a:bodyPr/>
        <a:lstStyle/>
        <a:p>
          <a:endParaRPr lang="en-US"/>
        </a:p>
      </dgm:t>
    </dgm:pt>
    <dgm:pt modelId="{75571E19-5ACF-4831-A5A7-B7FA39D6ED88}" type="pres">
      <dgm:prSet presAssocID="{BB959890-20D8-4625-AB45-B97BE1DA3EF2}" presName="connTx" presStyleLbl="sibTrans2D1" presStyleIdx="1" presStyleCnt="3"/>
      <dgm:spPr/>
      <dgm:t>
        <a:bodyPr/>
        <a:lstStyle/>
        <a:p>
          <a:endParaRPr lang="en-US"/>
        </a:p>
      </dgm:t>
    </dgm:pt>
    <dgm:pt modelId="{FE5C2A2D-B7B9-4841-AA68-4ADEB67DCAF6}" type="pres">
      <dgm:prSet presAssocID="{8FAC1FB7-E104-4F1B-AD45-2A22FCC6B8B8}" presName="composite" presStyleCnt="0"/>
      <dgm:spPr/>
    </dgm:pt>
    <dgm:pt modelId="{7AA60A6B-76AB-40F0-B75D-FFC887DB7169}" type="pres">
      <dgm:prSet presAssocID="{8FAC1FB7-E104-4F1B-AD45-2A22FCC6B8B8}" presName="parTx" presStyleLbl="node1" presStyleIdx="1" presStyleCnt="4">
        <dgm:presLayoutVars>
          <dgm:chMax val="0"/>
          <dgm:chPref val="0"/>
          <dgm:bulletEnabled val="1"/>
        </dgm:presLayoutVars>
      </dgm:prSet>
      <dgm:spPr/>
      <dgm:t>
        <a:bodyPr/>
        <a:lstStyle/>
        <a:p>
          <a:endParaRPr lang="en-US"/>
        </a:p>
      </dgm:t>
    </dgm:pt>
    <dgm:pt modelId="{FF17567B-9847-443A-BF68-43B8A565F105}" type="pres">
      <dgm:prSet presAssocID="{8FAC1FB7-E104-4F1B-AD45-2A22FCC6B8B8}" presName="parSh" presStyleLbl="node1" presStyleIdx="2" presStyleCnt="4"/>
      <dgm:spPr/>
      <dgm:t>
        <a:bodyPr/>
        <a:lstStyle/>
        <a:p>
          <a:endParaRPr lang="en-US"/>
        </a:p>
      </dgm:t>
    </dgm:pt>
    <dgm:pt modelId="{1A7B41BB-7C35-418C-B653-1CB12D6EE2BB}" type="pres">
      <dgm:prSet presAssocID="{8FAC1FB7-E104-4F1B-AD45-2A22FCC6B8B8}" presName="desTx" presStyleLbl="fgAcc1" presStyleIdx="2" presStyleCnt="4">
        <dgm:presLayoutVars>
          <dgm:bulletEnabled val="1"/>
        </dgm:presLayoutVars>
      </dgm:prSet>
      <dgm:spPr/>
      <dgm:t>
        <a:bodyPr/>
        <a:lstStyle/>
        <a:p>
          <a:endParaRPr lang="en-US"/>
        </a:p>
      </dgm:t>
    </dgm:pt>
    <dgm:pt modelId="{12CC8B8B-6E6D-468A-8662-B9FB8211AE8E}" type="pres">
      <dgm:prSet presAssocID="{2226FE72-CE19-41BB-B90C-6DE6C54D6A44}" presName="sibTrans" presStyleLbl="sibTrans2D1" presStyleIdx="2" presStyleCnt="3"/>
      <dgm:spPr/>
      <dgm:t>
        <a:bodyPr/>
        <a:lstStyle/>
        <a:p>
          <a:endParaRPr lang="en-US"/>
        </a:p>
      </dgm:t>
    </dgm:pt>
    <dgm:pt modelId="{1299DECA-C287-46AD-BDCB-FFD41647701A}" type="pres">
      <dgm:prSet presAssocID="{2226FE72-CE19-41BB-B90C-6DE6C54D6A44}" presName="connTx" presStyleLbl="sibTrans2D1" presStyleIdx="2" presStyleCnt="3"/>
      <dgm:spPr/>
      <dgm:t>
        <a:bodyPr/>
        <a:lstStyle/>
        <a:p>
          <a:endParaRPr lang="en-US"/>
        </a:p>
      </dgm:t>
    </dgm:pt>
    <dgm:pt modelId="{CCC9D51F-8258-4286-A992-E041DC61AF57}" type="pres">
      <dgm:prSet presAssocID="{100CC75E-838A-49BC-92F4-047554DFC687}" presName="composite" presStyleCnt="0"/>
      <dgm:spPr/>
    </dgm:pt>
    <dgm:pt modelId="{470F4AB4-FB1C-41C8-BB25-3347135913D6}" type="pres">
      <dgm:prSet presAssocID="{100CC75E-838A-49BC-92F4-047554DFC687}" presName="parTx" presStyleLbl="node1" presStyleIdx="2" presStyleCnt="4">
        <dgm:presLayoutVars>
          <dgm:chMax val="0"/>
          <dgm:chPref val="0"/>
          <dgm:bulletEnabled val="1"/>
        </dgm:presLayoutVars>
      </dgm:prSet>
      <dgm:spPr/>
      <dgm:t>
        <a:bodyPr/>
        <a:lstStyle/>
        <a:p>
          <a:endParaRPr lang="en-US"/>
        </a:p>
      </dgm:t>
    </dgm:pt>
    <dgm:pt modelId="{4C8E2874-53EE-4C84-BB59-DB66810ECE08}" type="pres">
      <dgm:prSet presAssocID="{100CC75E-838A-49BC-92F4-047554DFC687}" presName="parSh" presStyleLbl="node1" presStyleIdx="3" presStyleCnt="4"/>
      <dgm:spPr/>
      <dgm:t>
        <a:bodyPr/>
        <a:lstStyle/>
        <a:p>
          <a:endParaRPr lang="en-US"/>
        </a:p>
      </dgm:t>
    </dgm:pt>
    <dgm:pt modelId="{345440CB-F402-4EDE-A8A3-62C0A2D457A2}" type="pres">
      <dgm:prSet presAssocID="{100CC75E-838A-49BC-92F4-047554DFC687}" presName="desTx" presStyleLbl="fgAcc1" presStyleIdx="3" presStyleCnt="4">
        <dgm:presLayoutVars>
          <dgm:bulletEnabled val="1"/>
        </dgm:presLayoutVars>
      </dgm:prSet>
      <dgm:spPr/>
      <dgm:t>
        <a:bodyPr/>
        <a:lstStyle/>
        <a:p>
          <a:endParaRPr lang="en-US"/>
        </a:p>
      </dgm:t>
    </dgm:pt>
  </dgm:ptLst>
  <dgm:cxnLst>
    <dgm:cxn modelId="{8CA77227-3D3B-4B60-B74D-7B20C1BF9648}" type="presOf" srcId="{BB959890-20D8-4625-AB45-B97BE1DA3EF2}" destId="{75571E19-5ACF-4831-A5A7-B7FA39D6ED88}" srcOrd="1" destOrd="0" presId="urn:microsoft.com/office/officeart/2005/8/layout/process3"/>
    <dgm:cxn modelId="{0FD99328-A85E-4CB2-AB86-82AAA7F5C911}" srcId="{100CC75E-838A-49BC-92F4-047554DFC687}" destId="{97867BEA-E0AC-4EC2-A530-E541FA635B49}" srcOrd="2" destOrd="0" parTransId="{105D4A4F-42E0-480C-A455-C4CE31405146}" sibTransId="{DABAB81B-3DAC-4F10-8F95-5485B4C1185D}"/>
    <dgm:cxn modelId="{0A001434-59CB-4FFD-A377-1F168CD58E76}" type="presOf" srcId="{8DDDE2D3-E74F-47A1-B7BF-60B21D2B57F9}" destId="{C984010F-CE79-47AE-B077-69EA78103F05}" srcOrd="1" destOrd="0" presId="urn:microsoft.com/office/officeart/2005/8/layout/process3"/>
    <dgm:cxn modelId="{7DA8B368-10B2-45BE-8199-3AB043D069B8}" srcId="{100CC75E-838A-49BC-92F4-047554DFC687}" destId="{3CBD7491-C9E7-485E-B936-21D93A622390}" srcOrd="0" destOrd="0" parTransId="{3733A73C-8F00-4150-BBF5-8A562AEA0A1B}" sibTransId="{AD5C5247-075F-4209-B7A9-AD51E591C048}"/>
    <dgm:cxn modelId="{FABA2AB7-275D-419E-95AB-52786FADE17E}" type="presOf" srcId="{2226FE72-CE19-41BB-B90C-6DE6C54D6A44}" destId="{12CC8B8B-6E6D-468A-8662-B9FB8211AE8E}" srcOrd="0" destOrd="0" presId="urn:microsoft.com/office/officeart/2005/8/layout/process3"/>
    <dgm:cxn modelId="{76B81672-ED56-434B-9D7B-012AE011220B}" srcId="{100CC75E-838A-49BC-92F4-047554DFC687}" destId="{81E424BF-8F51-46F4-9334-5104ED0373A1}" srcOrd="1" destOrd="0" parTransId="{4F6DBB80-429F-4174-B832-5C8766172309}" sibTransId="{C45789A3-E818-4E06-8993-9D817919A229}"/>
    <dgm:cxn modelId="{BF99A415-87CC-470A-8074-1E05491EF6AA}" type="presOf" srcId="{BB959890-20D8-4625-AB45-B97BE1DA3EF2}" destId="{9A7555A6-F8F1-4FC6-9E3D-8B9358E45862}" srcOrd="0" destOrd="0" presId="urn:microsoft.com/office/officeart/2005/8/layout/process3"/>
    <dgm:cxn modelId="{EC128A8E-C7C8-45DE-AEDA-FF8772F0FC45}" srcId="{EAF9FB6C-871B-482C-8683-977AD3EE6AAA}" destId="{B84BFE57-52EF-46D6-88C6-A98D4A7599D8}" srcOrd="0" destOrd="0" parTransId="{C41E3BAD-3628-4CA6-B710-AA96FE889B39}" sibTransId="{4B414BE1-D708-4B0A-8BCB-A41E75423BBD}"/>
    <dgm:cxn modelId="{69DADB70-B5C8-4270-B369-873F5D7D111C}" type="presOf" srcId="{B6879827-388C-47E4-A471-E72713C02CAD}" destId="{683233EE-7FF7-4D44-A635-20BBB745293F}" srcOrd="0" destOrd="0" presId="urn:microsoft.com/office/officeart/2005/8/layout/process3"/>
    <dgm:cxn modelId="{4685794F-C9A8-4C78-ACD2-5DE74183D7DC}" type="presOf" srcId="{100CC75E-838A-49BC-92F4-047554DFC687}" destId="{4C8E2874-53EE-4C84-BB59-DB66810ECE08}" srcOrd="1" destOrd="0" presId="urn:microsoft.com/office/officeart/2005/8/layout/process3"/>
    <dgm:cxn modelId="{408D3A83-89C1-4424-A0CE-B875148255CD}" srcId="{EAF9FB6C-871B-482C-8683-977AD3EE6AAA}" destId="{F0B55CB5-2DE1-4906-9DDE-31CDCA6A986F}" srcOrd="1" destOrd="0" parTransId="{BD0F0663-2084-47AA-ABB7-CCEEBB4FED8E}" sibTransId="{10CB3DC2-0825-4C99-A07B-C24127D92A48}"/>
    <dgm:cxn modelId="{EF502365-714F-4C7F-A910-65CA16891C93}" type="presOf" srcId="{13C52A0B-C6AE-4CB1-8252-69E52B5E3ABA}" destId="{345440CB-F402-4EDE-A8A3-62C0A2D457A2}" srcOrd="0" destOrd="3" presId="urn:microsoft.com/office/officeart/2005/8/layout/process3"/>
    <dgm:cxn modelId="{D950F24E-4AAD-40B7-8955-FAC3015057AF}" type="presOf" srcId="{81E424BF-8F51-46F4-9334-5104ED0373A1}" destId="{345440CB-F402-4EDE-A8A3-62C0A2D457A2}" srcOrd="0" destOrd="1" presId="urn:microsoft.com/office/officeart/2005/8/layout/process3"/>
    <dgm:cxn modelId="{2283BA63-9061-435C-8482-58CA6D2DA1E5}" type="presOf" srcId="{EAF9FB6C-871B-482C-8683-977AD3EE6AAA}" destId="{38ED6061-4C11-4EDE-8CD1-E66BD4DFDCDA}" srcOrd="1" destOrd="0" presId="urn:microsoft.com/office/officeart/2005/8/layout/process3"/>
    <dgm:cxn modelId="{E16F1B26-2133-4209-B9D3-FFDC74A3DC6D}" type="presOf" srcId="{8DDDE2D3-E74F-47A1-B7BF-60B21D2B57F9}" destId="{C53809AE-65D4-495B-9C14-3693A073CB7D}" srcOrd="0" destOrd="0" presId="urn:microsoft.com/office/officeart/2005/8/layout/process3"/>
    <dgm:cxn modelId="{A8C54284-B98F-4BDB-BB87-ABD03A189FA5}" type="presOf" srcId="{56EF4EAF-0A10-4B01-9F09-86F24F2CAD37}" destId="{4630EE67-C6F2-4DF9-AFD1-057B9433B127}" srcOrd="0" destOrd="0" presId="urn:microsoft.com/office/officeart/2005/8/layout/process3"/>
    <dgm:cxn modelId="{4B1A7AE1-5F76-47C2-A8E9-491ACFB431A8}" type="presOf" srcId="{F0B55CB5-2DE1-4906-9DDE-31CDCA6A986F}" destId="{ABBA9502-60D6-4C51-8873-B75F4029DE99}" srcOrd="0" destOrd="1" presId="urn:microsoft.com/office/officeart/2005/8/layout/process3"/>
    <dgm:cxn modelId="{4F23FC7F-9B6C-4DD8-8739-91DAC09531EC}" type="presOf" srcId="{3CBD7491-C9E7-485E-B936-21D93A622390}" destId="{345440CB-F402-4EDE-A8A3-62C0A2D457A2}" srcOrd="0" destOrd="0" presId="urn:microsoft.com/office/officeart/2005/8/layout/process3"/>
    <dgm:cxn modelId="{0F64C342-BCE7-4B2F-BFBC-04FEE1A87634}" type="presOf" srcId="{71A2B4CB-0355-4720-B016-2437BBD8F97D}" destId="{ABBA9502-60D6-4C51-8873-B75F4029DE99}" srcOrd="0" destOrd="2" presId="urn:microsoft.com/office/officeart/2005/8/layout/process3"/>
    <dgm:cxn modelId="{719A0079-74C0-49DA-AF96-AF0111DB03AD}" srcId="{EAF9FB6C-871B-482C-8683-977AD3EE6AAA}" destId="{71A2B4CB-0355-4720-B016-2437BBD8F97D}" srcOrd="2" destOrd="0" parTransId="{A12193E5-0FA6-4000-928A-BF37A347A8FD}" sibTransId="{AC85908A-FFC2-4504-BF35-1D1EF030B80B}"/>
    <dgm:cxn modelId="{B3D75227-DE76-4E99-82FA-7509B6956BB3}" srcId="{B6879827-388C-47E4-A471-E72713C02CAD}" destId="{8FAC1FB7-E104-4F1B-AD45-2A22FCC6B8B8}" srcOrd="2" destOrd="0" parTransId="{EF6F8236-172B-46F4-AD43-C2DD317649C1}" sibTransId="{2226FE72-CE19-41BB-B90C-6DE6C54D6A44}"/>
    <dgm:cxn modelId="{DC2AC697-52FD-4458-9D3B-6AB7AD0F012A}" srcId="{B6879827-388C-47E4-A471-E72713C02CAD}" destId="{100CC75E-838A-49BC-92F4-047554DFC687}" srcOrd="3" destOrd="0" parTransId="{C1E24C0B-4FBC-47A2-8F32-90C90F5BD78F}" sibTransId="{0E8C959D-654C-4B2B-AFA3-252D8F8F9178}"/>
    <dgm:cxn modelId="{2FE7584F-9F54-4769-9E62-C6D43FA6EA9E}" srcId="{8FAC1FB7-E104-4F1B-AD45-2A22FCC6B8B8}" destId="{E04F95C8-06C2-4697-B38E-477A7B6D577C}" srcOrd="0" destOrd="0" parTransId="{5C77789B-2363-4324-B4EB-7ADBDBA0211B}" sibTransId="{558355B7-AD44-4505-B897-468052E2D5D1}"/>
    <dgm:cxn modelId="{408D9C3F-18D2-44B9-A73E-93D0AD11E9C5}" type="presOf" srcId="{97867BEA-E0AC-4EC2-A530-E541FA635B49}" destId="{345440CB-F402-4EDE-A8A3-62C0A2D457A2}" srcOrd="0" destOrd="2" presId="urn:microsoft.com/office/officeart/2005/8/layout/process3"/>
    <dgm:cxn modelId="{114B2FDB-EDB4-4BBD-8BB2-A96DD4E57D57}" srcId="{8DDDE2D3-E74F-47A1-B7BF-60B21D2B57F9}" destId="{4284A601-3CE9-49EC-B2FE-04555472403F}" srcOrd="0" destOrd="0" parTransId="{332DB48A-5BD1-43D1-92AE-067FED55B77B}" sibTransId="{1EE62CB3-7F53-4F1B-A471-06A536597F00}"/>
    <dgm:cxn modelId="{F56F1123-1462-488D-B498-243F80B669D2}" type="presOf" srcId="{2226FE72-CE19-41BB-B90C-6DE6C54D6A44}" destId="{1299DECA-C287-46AD-BDCB-FFD41647701A}" srcOrd="1" destOrd="0" presId="urn:microsoft.com/office/officeart/2005/8/layout/process3"/>
    <dgm:cxn modelId="{209DEC44-D5F7-42A4-BFF0-0F2D72CF0AEE}" type="presOf" srcId="{E04F95C8-06C2-4697-B38E-477A7B6D577C}" destId="{1A7B41BB-7C35-418C-B653-1CB12D6EE2BB}" srcOrd="0" destOrd="0" presId="urn:microsoft.com/office/officeart/2005/8/layout/process3"/>
    <dgm:cxn modelId="{19AADA90-CF09-45C5-9A7A-6D0E13DE70A5}" type="presOf" srcId="{4284A601-3CE9-49EC-B2FE-04555472403F}" destId="{5E25EF54-CCDB-4EBD-BEBC-24D1A85CF878}" srcOrd="0" destOrd="0" presId="urn:microsoft.com/office/officeart/2005/8/layout/process3"/>
    <dgm:cxn modelId="{7BBE40F2-CE2E-4CC6-AD97-092FCECDB922}" type="presOf" srcId="{8FAC1FB7-E104-4F1B-AD45-2A22FCC6B8B8}" destId="{FF17567B-9847-443A-BF68-43B8A565F105}" srcOrd="1" destOrd="0" presId="urn:microsoft.com/office/officeart/2005/8/layout/process3"/>
    <dgm:cxn modelId="{6F3A7C69-95DA-43B8-96C1-66764F6D3902}" srcId="{B6879827-388C-47E4-A471-E72713C02CAD}" destId="{8DDDE2D3-E74F-47A1-B7BF-60B21D2B57F9}" srcOrd="1" destOrd="0" parTransId="{23071A51-0076-4293-954E-AC77806E3C46}" sibTransId="{BB959890-20D8-4625-AB45-B97BE1DA3EF2}"/>
    <dgm:cxn modelId="{D52D7236-54D3-4CDC-80B6-48A36626B546}" type="presOf" srcId="{100CC75E-838A-49BC-92F4-047554DFC687}" destId="{470F4AB4-FB1C-41C8-BB25-3347135913D6}" srcOrd="0" destOrd="0" presId="urn:microsoft.com/office/officeart/2005/8/layout/process3"/>
    <dgm:cxn modelId="{3C435E44-E4CD-4EAF-B481-FB0EC84E5E1E}" type="presOf" srcId="{B84BFE57-52EF-46D6-88C6-A98D4A7599D8}" destId="{ABBA9502-60D6-4C51-8873-B75F4029DE99}" srcOrd="0" destOrd="0" presId="urn:microsoft.com/office/officeart/2005/8/layout/process3"/>
    <dgm:cxn modelId="{D0F03576-6272-4F08-92F1-85507026E84B}" srcId="{B6879827-388C-47E4-A471-E72713C02CAD}" destId="{EAF9FB6C-871B-482C-8683-977AD3EE6AAA}" srcOrd="0" destOrd="0" parTransId="{69A796CB-D830-4C2D-A8B5-E8A55479414E}" sibTransId="{56EF4EAF-0A10-4B01-9F09-86F24F2CAD37}"/>
    <dgm:cxn modelId="{709E5368-7495-4F28-AFE9-794030FC2816}" type="presOf" srcId="{EAF9FB6C-871B-482C-8683-977AD3EE6AAA}" destId="{26491BC2-CA25-47D8-B87F-AC9465AA2567}" srcOrd="0" destOrd="0" presId="urn:microsoft.com/office/officeart/2005/8/layout/process3"/>
    <dgm:cxn modelId="{4B8999A0-A95E-4BA5-B3E5-CC49923CFB61}" srcId="{100CC75E-838A-49BC-92F4-047554DFC687}" destId="{13C52A0B-C6AE-4CB1-8252-69E52B5E3ABA}" srcOrd="3" destOrd="0" parTransId="{CE05341D-D716-4C1E-BD90-0B083B8173E8}" sibTransId="{E8FECE2A-E5CA-4CD9-8ACA-25D3EBAC6238}"/>
    <dgm:cxn modelId="{7D5B290D-DB66-40D2-AEA8-E7DC7A7DD5AE}" type="presOf" srcId="{8FAC1FB7-E104-4F1B-AD45-2A22FCC6B8B8}" destId="{7AA60A6B-76AB-40F0-B75D-FFC887DB7169}" srcOrd="0" destOrd="0" presId="urn:microsoft.com/office/officeart/2005/8/layout/process3"/>
    <dgm:cxn modelId="{62188CDE-4464-4454-8E09-D4DFD04F2A7F}" type="presOf" srcId="{56EF4EAF-0A10-4B01-9F09-86F24F2CAD37}" destId="{2258F29A-6A12-4609-A5D7-F85AE7684CE3}" srcOrd="1" destOrd="0" presId="urn:microsoft.com/office/officeart/2005/8/layout/process3"/>
    <dgm:cxn modelId="{FE82C2CD-2768-4693-9BF1-49DB1B41BBB3}" type="presParOf" srcId="{683233EE-7FF7-4D44-A635-20BBB745293F}" destId="{6F122783-EF1A-4466-B0BB-C03108EE80D8}" srcOrd="0" destOrd="0" presId="urn:microsoft.com/office/officeart/2005/8/layout/process3"/>
    <dgm:cxn modelId="{7BB51491-2EFC-4A6D-B7A2-12C8DA7843F4}" type="presParOf" srcId="{6F122783-EF1A-4466-B0BB-C03108EE80D8}" destId="{26491BC2-CA25-47D8-B87F-AC9465AA2567}" srcOrd="0" destOrd="0" presId="urn:microsoft.com/office/officeart/2005/8/layout/process3"/>
    <dgm:cxn modelId="{2FF59361-CEBD-45A8-869C-66B83AEC95E5}" type="presParOf" srcId="{6F122783-EF1A-4466-B0BB-C03108EE80D8}" destId="{38ED6061-4C11-4EDE-8CD1-E66BD4DFDCDA}" srcOrd="1" destOrd="0" presId="urn:microsoft.com/office/officeart/2005/8/layout/process3"/>
    <dgm:cxn modelId="{F446F805-CC90-4B54-B128-2F3CB7B1DA83}" type="presParOf" srcId="{6F122783-EF1A-4466-B0BB-C03108EE80D8}" destId="{ABBA9502-60D6-4C51-8873-B75F4029DE99}" srcOrd="2" destOrd="0" presId="urn:microsoft.com/office/officeart/2005/8/layout/process3"/>
    <dgm:cxn modelId="{E01B653C-1AAD-4B4D-B1C2-1DEFCD866FC4}" type="presParOf" srcId="{683233EE-7FF7-4D44-A635-20BBB745293F}" destId="{4630EE67-C6F2-4DF9-AFD1-057B9433B127}" srcOrd="1" destOrd="0" presId="urn:microsoft.com/office/officeart/2005/8/layout/process3"/>
    <dgm:cxn modelId="{07F19A7E-FEA6-4489-89F8-8FB09E0E466C}" type="presParOf" srcId="{4630EE67-C6F2-4DF9-AFD1-057B9433B127}" destId="{2258F29A-6A12-4609-A5D7-F85AE7684CE3}" srcOrd="0" destOrd="0" presId="urn:microsoft.com/office/officeart/2005/8/layout/process3"/>
    <dgm:cxn modelId="{D17A8B98-F206-4EDB-9BB3-A36F7210B2E8}" type="presParOf" srcId="{683233EE-7FF7-4D44-A635-20BBB745293F}" destId="{62E4C6CC-1389-4EB4-B931-32748D5D4980}" srcOrd="2" destOrd="0" presId="urn:microsoft.com/office/officeart/2005/8/layout/process3"/>
    <dgm:cxn modelId="{674A9016-FF05-4B2B-8FAB-C999A995C692}" type="presParOf" srcId="{62E4C6CC-1389-4EB4-B931-32748D5D4980}" destId="{C53809AE-65D4-495B-9C14-3693A073CB7D}" srcOrd="0" destOrd="0" presId="urn:microsoft.com/office/officeart/2005/8/layout/process3"/>
    <dgm:cxn modelId="{18D09681-F229-4C90-A689-F2C66956263E}" type="presParOf" srcId="{62E4C6CC-1389-4EB4-B931-32748D5D4980}" destId="{C984010F-CE79-47AE-B077-69EA78103F05}" srcOrd="1" destOrd="0" presId="urn:microsoft.com/office/officeart/2005/8/layout/process3"/>
    <dgm:cxn modelId="{AEF71283-692B-475E-A156-95D5DB9369BF}" type="presParOf" srcId="{62E4C6CC-1389-4EB4-B931-32748D5D4980}" destId="{5E25EF54-CCDB-4EBD-BEBC-24D1A85CF878}" srcOrd="2" destOrd="0" presId="urn:microsoft.com/office/officeart/2005/8/layout/process3"/>
    <dgm:cxn modelId="{62D003ED-FC12-4E22-9CE4-A1A8DA9DEFE9}" type="presParOf" srcId="{683233EE-7FF7-4D44-A635-20BBB745293F}" destId="{9A7555A6-F8F1-4FC6-9E3D-8B9358E45862}" srcOrd="3" destOrd="0" presId="urn:microsoft.com/office/officeart/2005/8/layout/process3"/>
    <dgm:cxn modelId="{EA7665E8-2CFC-404F-9575-1729D91DB580}" type="presParOf" srcId="{9A7555A6-F8F1-4FC6-9E3D-8B9358E45862}" destId="{75571E19-5ACF-4831-A5A7-B7FA39D6ED88}" srcOrd="0" destOrd="0" presId="urn:microsoft.com/office/officeart/2005/8/layout/process3"/>
    <dgm:cxn modelId="{84FD6E1F-84F5-45AC-A337-D6981B29D3E1}" type="presParOf" srcId="{683233EE-7FF7-4D44-A635-20BBB745293F}" destId="{FE5C2A2D-B7B9-4841-AA68-4ADEB67DCAF6}" srcOrd="4" destOrd="0" presId="urn:microsoft.com/office/officeart/2005/8/layout/process3"/>
    <dgm:cxn modelId="{6E576934-29B2-425B-82F7-B1CA9329ED92}" type="presParOf" srcId="{FE5C2A2D-B7B9-4841-AA68-4ADEB67DCAF6}" destId="{7AA60A6B-76AB-40F0-B75D-FFC887DB7169}" srcOrd="0" destOrd="0" presId="urn:microsoft.com/office/officeart/2005/8/layout/process3"/>
    <dgm:cxn modelId="{4C226ACD-5A69-4922-946C-D4587D496760}" type="presParOf" srcId="{FE5C2A2D-B7B9-4841-AA68-4ADEB67DCAF6}" destId="{FF17567B-9847-443A-BF68-43B8A565F105}" srcOrd="1" destOrd="0" presId="urn:microsoft.com/office/officeart/2005/8/layout/process3"/>
    <dgm:cxn modelId="{0F42FFFD-1243-471D-821C-E83631073AAF}" type="presParOf" srcId="{FE5C2A2D-B7B9-4841-AA68-4ADEB67DCAF6}" destId="{1A7B41BB-7C35-418C-B653-1CB12D6EE2BB}" srcOrd="2" destOrd="0" presId="urn:microsoft.com/office/officeart/2005/8/layout/process3"/>
    <dgm:cxn modelId="{5112E147-BD7F-44D0-A226-9CF503FEFCF1}" type="presParOf" srcId="{683233EE-7FF7-4D44-A635-20BBB745293F}" destId="{12CC8B8B-6E6D-468A-8662-B9FB8211AE8E}" srcOrd="5" destOrd="0" presId="urn:microsoft.com/office/officeart/2005/8/layout/process3"/>
    <dgm:cxn modelId="{3E4ACF83-604A-4089-A4D7-411434781435}" type="presParOf" srcId="{12CC8B8B-6E6D-468A-8662-B9FB8211AE8E}" destId="{1299DECA-C287-46AD-BDCB-FFD41647701A}" srcOrd="0" destOrd="0" presId="urn:microsoft.com/office/officeart/2005/8/layout/process3"/>
    <dgm:cxn modelId="{226600A2-1C43-47D7-8B39-C8BCF3317ABA}" type="presParOf" srcId="{683233EE-7FF7-4D44-A635-20BBB745293F}" destId="{CCC9D51F-8258-4286-A992-E041DC61AF57}" srcOrd="6" destOrd="0" presId="urn:microsoft.com/office/officeart/2005/8/layout/process3"/>
    <dgm:cxn modelId="{B984822C-D047-40F3-AD42-DB8406672DD4}" type="presParOf" srcId="{CCC9D51F-8258-4286-A992-E041DC61AF57}" destId="{470F4AB4-FB1C-41C8-BB25-3347135913D6}" srcOrd="0" destOrd="0" presId="urn:microsoft.com/office/officeart/2005/8/layout/process3"/>
    <dgm:cxn modelId="{6A4C8DE4-0743-43C0-82B3-C47E70FAF3C3}" type="presParOf" srcId="{CCC9D51F-8258-4286-A992-E041DC61AF57}" destId="{4C8E2874-53EE-4C84-BB59-DB66810ECE08}" srcOrd="1" destOrd="0" presId="urn:microsoft.com/office/officeart/2005/8/layout/process3"/>
    <dgm:cxn modelId="{FD82E513-A78B-4D81-B4F8-325B2EAE0B7D}" type="presParOf" srcId="{CCC9D51F-8258-4286-A992-E041DC61AF57}" destId="{345440CB-F402-4EDE-A8A3-62C0A2D457A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D6061-4C11-4EDE-8CD1-E66BD4DFDCDA}">
      <dsp:nvSpPr>
        <dsp:cNvPr id="0" name=""/>
        <dsp:cNvSpPr/>
      </dsp:nvSpPr>
      <dsp:spPr>
        <a:xfrm>
          <a:off x="1135" y="829455"/>
          <a:ext cx="1426639" cy="736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a:t>October - November</a:t>
          </a:r>
        </a:p>
      </dsp:txBody>
      <dsp:txXfrm>
        <a:off x="1135" y="829455"/>
        <a:ext cx="1426639" cy="490926"/>
      </dsp:txXfrm>
    </dsp:sp>
    <dsp:sp modelId="{ABBA9502-60D6-4C51-8873-B75F4029DE99}">
      <dsp:nvSpPr>
        <dsp:cNvPr id="0" name=""/>
        <dsp:cNvSpPr/>
      </dsp:nvSpPr>
      <dsp:spPr>
        <a:xfrm>
          <a:off x="293338" y="1320381"/>
          <a:ext cx="1426639" cy="173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Refine and finalize survey instrument</a:t>
          </a:r>
        </a:p>
        <a:p>
          <a:pPr marL="114300" lvl="1" indent="-114300" algn="l" defTabSz="577850">
            <a:lnSpc>
              <a:spcPct val="90000"/>
            </a:lnSpc>
            <a:spcBef>
              <a:spcPct val="0"/>
            </a:spcBef>
            <a:spcAft>
              <a:spcPct val="15000"/>
            </a:spcAft>
            <a:buChar char="••"/>
          </a:pPr>
          <a:r>
            <a:rPr lang="en-US" sz="1300" kern="1200" dirty="0"/>
            <a:t>Two-week survey dissemination</a:t>
          </a:r>
        </a:p>
        <a:p>
          <a:pPr marL="114300" lvl="1" indent="-114300" algn="l" defTabSz="577850">
            <a:lnSpc>
              <a:spcPct val="90000"/>
            </a:lnSpc>
            <a:spcBef>
              <a:spcPct val="0"/>
            </a:spcBef>
            <a:spcAft>
              <a:spcPct val="15000"/>
            </a:spcAft>
            <a:buChar char="••"/>
          </a:pPr>
          <a:endParaRPr lang="en-US" sz="1300" kern="1200" dirty="0"/>
        </a:p>
      </dsp:txBody>
      <dsp:txXfrm>
        <a:off x="335123" y="1362166"/>
        <a:ext cx="1343069" cy="1648030"/>
      </dsp:txXfrm>
    </dsp:sp>
    <dsp:sp modelId="{4630EE67-C6F2-4DF9-AFD1-057B9433B127}">
      <dsp:nvSpPr>
        <dsp:cNvPr id="0" name=""/>
        <dsp:cNvSpPr/>
      </dsp:nvSpPr>
      <dsp:spPr>
        <a:xfrm>
          <a:off x="1644048" y="897322"/>
          <a:ext cx="458499" cy="355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644048" y="968360"/>
        <a:ext cx="351942" cy="213115"/>
      </dsp:txXfrm>
    </dsp:sp>
    <dsp:sp modelId="{C984010F-CE79-47AE-B077-69EA78103F05}">
      <dsp:nvSpPr>
        <dsp:cNvPr id="0" name=""/>
        <dsp:cNvSpPr/>
      </dsp:nvSpPr>
      <dsp:spPr>
        <a:xfrm>
          <a:off x="2292868" y="829455"/>
          <a:ext cx="1426639" cy="736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a:t>December</a:t>
          </a:r>
        </a:p>
      </dsp:txBody>
      <dsp:txXfrm>
        <a:off x="2292868" y="829455"/>
        <a:ext cx="1426639" cy="490926"/>
      </dsp:txXfrm>
    </dsp:sp>
    <dsp:sp modelId="{5E25EF54-CCDB-4EBD-BEBC-24D1A85CF878}">
      <dsp:nvSpPr>
        <dsp:cNvPr id="0" name=""/>
        <dsp:cNvSpPr/>
      </dsp:nvSpPr>
      <dsp:spPr>
        <a:xfrm>
          <a:off x="2585071" y="1320381"/>
          <a:ext cx="1426639" cy="173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Findings shared with Crafton Council (i.e., thematic analysis) </a:t>
          </a:r>
        </a:p>
      </dsp:txBody>
      <dsp:txXfrm>
        <a:off x="2626856" y="1362166"/>
        <a:ext cx="1343069" cy="1648030"/>
      </dsp:txXfrm>
    </dsp:sp>
    <dsp:sp modelId="{9A7555A6-F8F1-4FC6-9E3D-8B9358E45862}">
      <dsp:nvSpPr>
        <dsp:cNvPr id="0" name=""/>
        <dsp:cNvSpPr/>
      </dsp:nvSpPr>
      <dsp:spPr>
        <a:xfrm>
          <a:off x="3935780" y="897322"/>
          <a:ext cx="458499" cy="355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935780" y="968360"/>
        <a:ext cx="351942" cy="213115"/>
      </dsp:txXfrm>
    </dsp:sp>
    <dsp:sp modelId="{FF17567B-9847-443A-BF68-43B8A565F105}">
      <dsp:nvSpPr>
        <dsp:cNvPr id="0" name=""/>
        <dsp:cNvSpPr/>
      </dsp:nvSpPr>
      <dsp:spPr>
        <a:xfrm>
          <a:off x="4584601" y="829455"/>
          <a:ext cx="1426639" cy="736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a:t>January</a:t>
          </a:r>
        </a:p>
      </dsp:txBody>
      <dsp:txXfrm>
        <a:off x="4584601" y="829455"/>
        <a:ext cx="1426639" cy="490926"/>
      </dsp:txXfrm>
    </dsp:sp>
    <dsp:sp modelId="{1A7B41BB-7C35-418C-B653-1CB12D6EE2BB}">
      <dsp:nvSpPr>
        <dsp:cNvPr id="0" name=""/>
        <dsp:cNvSpPr/>
      </dsp:nvSpPr>
      <dsp:spPr>
        <a:xfrm>
          <a:off x="4876804" y="1320381"/>
          <a:ext cx="1426639" cy="173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Findings shared with senates</a:t>
          </a:r>
        </a:p>
      </dsp:txBody>
      <dsp:txXfrm>
        <a:off x="4918589" y="1362166"/>
        <a:ext cx="1343069" cy="1648030"/>
      </dsp:txXfrm>
    </dsp:sp>
    <dsp:sp modelId="{12CC8B8B-6E6D-468A-8662-B9FB8211AE8E}">
      <dsp:nvSpPr>
        <dsp:cNvPr id="0" name=""/>
        <dsp:cNvSpPr/>
      </dsp:nvSpPr>
      <dsp:spPr>
        <a:xfrm>
          <a:off x="6227513" y="897322"/>
          <a:ext cx="458499" cy="3551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6227513" y="968360"/>
        <a:ext cx="351942" cy="213115"/>
      </dsp:txXfrm>
    </dsp:sp>
    <dsp:sp modelId="{4C8E2874-53EE-4C84-BB59-DB66810ECE08}">
      <dsp:nvSpPr>
        <dsp:cNvPr id="0" name=""/>
        <dsp:cNvSpPr/>
      </dsp:nvSpPr>
      <dsp:spPr>
        <a:xfrm>
          <a:off x="6876334" y="829455"/>
          <a:ext cx="1426639" cy="73639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lvl="0" algn="l" defTabSz="577850">
            <a:lnSpc>
              <a:spcPct val="90000"/>
            </a:lnSpc>
            <a:spcBef>
              <a:spcPct val="0"/>
            </a:spcBef>
            <a:spcAft>
              <a:spcPct val="35000"/>
            </a:spcAft>
          </a:pPr>
          <a:r>
            <a:rPr lang="en-US" sz="1300" kern="1200" dirty="0"/>
            <a:t>February - March</a:t>
          </a:r>
        </a:p>
      </dsp:txBody>
      <dsp:txXfrm>
        <a:off x="6876334" y="829455"/>
        <a:ext cx="1426639" cy="490926"/>
      </dsp:txXfrm>
    </dsp:sp>
    <dsp:sp modelId="{345440CB-F402-4EDE-A8A3-62C0A2D457A2}">
      <dsp:nvSpPr>
        <dsp:cNvPr id="0" name=""/>
        <dsp:cNvSpPr/>
      </dsp:nvSpPr>
      <dsp:spPr>
        <a:xfrm>
          <a:off x="7168537" y="1320381"/>
          <a:ext cx="1426639" cy="17316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Senate approvals</a:t>
          </a:r>
        </a:p>
        <a:p>
          <a:pPr marL="114300" lvl="1" indent="-114300" algn="l" defTabSz="577850">
            <a:lnSpc>
              <a:spcPct val="90000"/>
            </a:lnSpc>
            <a:spcBef>
              <a:spcPct val="0"/>
            </a:spcBef>
            <a:spcAft>
              <a:spcPct val="15000"/>
            </a:spcAft>
            <a:buChar char="••"/>
          </a:pPr>
          <a:r>
            <a:rPr lang="en-US" sz="1300" kern="1200" dirty="0"/>
            <a:t>Crafton Council Adoption</a:t>
          </a:r>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7210322" y="1362166"/>
        <a:ext cx="1343069" cy="16480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3AC7194-EB8A-4C3F-91C8-BC77BDA38307}" type="datetimeFigureOut">
              <a:rPr lang="en-US" smtClean="0"/>
              <a:t>10/16/2020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125F024-9710-4A82-8155-7C8E1D5BEC45}" type="slidenum">
              <a:rPr lang="en-US" smtClean="0"/>
              <a:t>‹#›</a:t>
            </a:fld>
            <a:endParaRPr lang="en-US"/>
          </a:p>
        </p:txBody>
      </p:sp>
    </p:spTree>
    <p:extLst>
      <p:ext uri="{BB962C8B-B14F-4D97-AF65-F5344CB8AC3E}">
        <p14:creationId xmlns:p14="http://schemas.microsoft.com/office/powerpoint/2010/main" val="608605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5EBA66-2A62-4449-93B8-B251FC23EF9F}" type="datetimeFigureOut">
              <a:rPr lang="en-US" smtClean="0"/>
              <a:t>10/16/2020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851F44-32F1-44BB-A07B-D1020FFD2DEC}" type="slidenum">
              <a:rPr lang="en-US" smtClean="0"/>
              <a:t>‹#›</a:t>
            </a:fld>
            <a:endParaRPr lang="en-US"/>
          </a:p>
        </p:txBody>
      </p:sp>
    </p:spTree>
    <p:extLst>
      <p:ext uri="{BB962C8B-B14F-4D97-AF65-F5344CB8AC3E}">
        <p14:creationId xmlns:p14="http://schemas.microsoft.com/office/powerpoint/2010/main" val="383003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RFTES</a:t>
            </a:r>
            <a:r>
              <a:rPr lang="en-US" baseline="0" dirty="0"/>
              <a:t> at Valley decreased from 4,884 in Fall 2019 to 4,079 in Fall 2020, a decrease of 16.5% (805).</a:t>
            </a:r>
            <a:endParaRPr lang="en-US" dirty="0"/>
          </a:p>
          <a:p>
            <a:endParaRPr lang="en-US" dirty="0"/>
          </a:p>
          <a:p>
            <a:r>
              <a:rPr lang="en-US" dirty="0"/>
              <a:t>Number</a:t>
            </a:r>
            <a:r>
              <a:rPr lang="en-US" baseline="0" dirty="0"/>
              <a:t> of students at Crafton has decreased from 6,655 in fall 2019 to 5,783 in fall 2020, a decrease of 872 (13%) students. Suggesting that fewer students are enrolling in more courses.</a:t>
            </a:r>
            <a:endParaRPr lang="en-US" dirty="0"/>
          </a:p>
        </p:txBody>
      </p:sp>
      <p:sp>
        <p:nvSpPr>
          <p:cNvPr id="4" name="Slide Number Placeholder 3"/>
          <p:cNvSpPr>
            <a:spLocks noGrp="1"/>
          </p:cNvSpPr>
          <p:nvPr>
            <p:ph type="sldNum" sz="quarter" idx="10"/>
          </p:nvPr>
        </p:nvSpPr>
        <p:spPr/>
        <p:txBody>
          <a:bodyPr/>
          <a:lstStyle/>
          <a:p>
            <a:fld id="{01851F44-32F1-44BB-A07B-D1020FFD2DEC}" type="slidenum">
              <a:rPr lang="en-US" smtClean="0"/>
              <a:t>10</a:t>
            </a:fld>
            <a:endParaRPr lang="en-US"/>
          </a:p>
        </p:txBody>
      </p:sp>
    </p:spTree>
    <p:extLst>
      <p:ext uri="{BB962C8B-B14F-4D97-AF65-F5344CB8AC3E}">
        <p14:creationId xmlns:p14="http://schemas.microsoft.com/office/powerpoint/2010/main" val="226230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851F44-32F1-44BB-A07B-D1020FFD2DEC}" type="slidenum">
              <a:rPr lang="en-US" smtClean="0"/>
              <a:t>11</a:t>
            </a:fld>
            <a:endParaRPr lang="en-US"/>
          </a:p>
        </p:txBody>
      </p:sp>
    </p:spTree>
    <p:extLst>
      <p:ext uri="{BB962C8B-B14F-4D97-AF65-F5344CB8AC3E}">
        <p14:creationId xmlns:p14="http://schemas.microsoft.com/office/powerpoint/2010/main" val="330044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Ward, Kristen</a:t>
            </a:r>
            <a:r>
              <a:rPr lang="en-US" baseline="0" dirty="0"/>
              <a:t> Clements, Kathy Crow, John Grounds, David Aten</a:t>
            </a:r>
            <a:endParaRPr lang="en-US" dirty="0"/>
          </a:p>
        </p:txBody>
      </p:sp>
      <p:sp>
        <p:nvSpPr>
          <p:cNvPr id="4" name="Slide Number Placeholder 3"/>
          <p:cNvSpPr>
            <a:spLocks noGrp="1"/>
          </p:cNvSpPr>
          <p:nvPr>
            <p:ph type="sldNum" sz="quarter" idx="10"/>
          </p:nvPr>
        </p:nvSpPr>
        <p:spPr/>
        <p:txBody>
          <a:bodyPr/>
          <a:lstStyle/>
          <a:p>
            <a:fld id="{01851F44-32F1-44BB-A07B-D1020FFD2DEC}" type="slidenum">
              <a:rPr lang="en-US" smtClean="0"/>
              <a:t>13</a:t>
            </a:fld>
            <a:endParaRPr lang="en-US"/>
          </a:p>
        </p:txBody>
      </p:sp>
    </p:spTree>
    <p:extLst>
      <p:ext uri="{BB962C8B-B14F-4D97-AF65-F5344CB8AC3E}">
        <p14:creationId xmlns:p14="http://schemas.microsoft.com/office/powerpoint/2010/main" val="360991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Distance education training and verification process and the high distance education course success rates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Efforts to support equity and inclusion: USC Equity Alliance, Started One Book/One College with Spare Parts, a book about four undocumented Mexican American students accessing the American Dream to increase diverse cultural awareness, representation, and inclusion in classrooms, campus culture and student life, A2MEN Conference, equitable assessment practices workshops to understand and negotiate instructors’ implicit biases when assess students, Hispanic Heritage Month to increase diverse cultural awareness, representation, and inclusion in classrooms, campus culture and student life, hiring faculty with diverse cultural and pedagogical representation in mind, and continued instructional departmental discussions on privilege and systemic inequality</a:t>
            </a:r>
          </a:p>
        </p:txBody>
      </p:sp>
      <p:sp>
        <p:nvSpPr>
          <p:cNvPr id="4" name="Slide Number Placeholder 3"/>
          <p:cNvSpPr>
            <a:spLocks noGrp="1"/>
          </p:cNvSpPr>
          <p:nvPr>
            <p:ph type="sldNum" sz="quarter" idx="10"/>
          </p:nvPr>
        </p:nvSpPr>
        <p:spPr/>
        <p:txBody>
          <a:bodyPr/>
          <a:lstStyle/>
          <a:p>
            <a:fld id="{01851F44-32F1-44BB-A07B-D1020FFD2DEC}" type="slidenum">
              <a:rPr lang="en-US" smtClean="0"/>
              <a:t>14</a:t>
            </a:fld>
            <a:endParaRPr lang="en-US"/>
          </a:p>
        </p:txBody>
      </p:sp>
    </p:spTree>
    <p:extLst>
      <p:ext uri="{BB962C8B-B14F-4D97-AF65-F5344CB8AC3E}">
        <p14:creationId xmlns:p14="http://schemas.microsoft.com/office/powerpoint/2010/main" val="359481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Sanctions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Warning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Probation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a:t>
            </a:r>
            <a:r>
              <a:rPr lang="en-US" sz="1200" kern="1200" baseline="0" dirty="0">
                <a:solidFill>
                  <a:schemeClr val="tx1"/>
                </a:solidFill>
                <a:effectLst/>
                <a:latin typeface="+mn-lt"/>
                <a:ea typeface="+mn-ea"/>
                <a:cs typeface="+mn-cs"/>
              </a:rPr>
              <a:t> Cause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851F44-32F1-44BB-A07B-D1020FFD2DEC}" type="slidenum">
              <a:rPr lang="en-US" smtClean="0"/>
              <a:t>15</a:t>
            </a:fld>
            <a:endParaRPr lang="en-US"/>
          </a:p>
        </p:txBody>
      </p:sp>
    </p:spTree>
    <p:extLst>
      <p:ext uri="{BB962C8B-B14F-4D97-AF65-F5344CB8AC3E}">
        <p14:creationId xmlns:p14="http://schemas.microsoft.com/office/powerpoint/2010/main" val="3947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3119-2D46-4DD1-894F-273780AF0478}" type="slidenum">
              <a:rPr lang="en-US" smtClean="0"/>
              <a:t>17</a:t>
            </a:fld>
            <a:endParaRPr lang="en-US"/>
          </a:p>
        </p:txBody>
      </p:sp>
    </p:spTree>
    <p:extLst>
      <p:ext uri="{BB962C8B-B14F-4D97-AF65-F5344CB8AC3E}">
        <p14:creationId xmlns:p14="http://schemas.microsoft.com/office/powerpoint/2010/main" val="114171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851F44-32F1-44BB-A07B-D1020FFD2DEC}" type="slidenum">
              <a:rPr lang="en-US" smtClean="0"/>
              <a:t>22</a:t>
            </a:fld>
            <a:endParaRPr lang="en-US"/>
          </a:p>
        </p:txBody>
      </p:sp>
    </p:spTree>
    <p:extLst>
      <p:ext uri="{BB962C8B-B14F-4D97-AF65-F5344CB8AC3E}">
        <p14:creationId xmlns:p14="http://schemas.microsoft.com/office/powerpoint/2010/main" val="24244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7.png"/><Relationship Id="rId21" Type="http://schemas.openxmlformats.org/officeDocument/2006/relationships/image" Target="../media/image29.png"/><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24.png"/><Relationship Id="rId29" Type="http://schemas.openxmlformats.org/officeDocument/2006/relationships/image" Target="../media/image37.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8" Type="http://schemas.openxmlformats.org/officeDocument/2006/relationships/image" Target="../media/image16.png"/><Relationship Id="rId3" Type="http://schemas.openxmlformats.org/officeDocument/2006/relationships/image" Target="../media/image11.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8.png"/><Relationship Id="rId41"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craftonhills.edu/faculty-and-staff/committees/educational-master-plan-committee/mission-vision-and-value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6033" y="0"/>
            <a:ext cx="7766936" cy="997432"/>
          </a:xfrm>
        </p:spPr>
        <p:txBody>
          <a:bodyPr/>
          <a:lstStyle/>
          <a:p>
            <a:pPr algn="ctr"/>
            <a:r>
              <a:rPr lang="en-US" dirty="0"/>
              <a:t>All College Zoom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sp>
        <p:nvSpPr>
          <p:cNvPr id="5" name="Subtitle 4"/>
          <p:cNvSpPr>
            <a:spLocks noGrp="1"/>
          </p:cNvSpPr>
          <p:nvPr>
            <p:ph type="subTitle" idx="1"/>
          </p:nvPr>
        </p:nvSpPr>
        <p:spPr>
          <a:xfrm>
            <a:off x="1456267" y="997432"/>
            <a:ext cx="7766936" cy="592503"/>
          </a:xfrm>
        </p:spPr>
        <p:txBody>
          <a:bodyPr/>
          <a:lstStyle/>
          <a:p>
            <a:pPr algn="ctr"/>
            <a:r>
              <a:rPr lang="en-US" b="1" dirty="0" smtClean="0"/>
              <a:t>October 16</a:t>
            </a:r>
            <a:r>
              <a:rPr lang="en-US" b="1" dirty="0" smtClean="0"/>
              <a:t>, </a:t>
            </a:r>
            <a:r>
              <a:rPr lang="en-US" b="1" dirty="0"/>
              <a:t>2020</a:t>
            </a:r>
          </a:p>
        </p:txBody>
      </p:sp>
      <p:pic>
        <p:nvPicPr>
          <p:cNvPr id="3" name="Picture 2">
            <a:extLst>
              <a:ext uri="{FF2B5EF4-FFF2-40B4-BE49-F238E27FC236}">
                <a16:creationId xmlns:a16="http://schemas.microsoft.com/office/drawing/2014/main" id="{7B106D83-DDE7-4591-85CA-23F250B21343}"/>
              </a:ext>
            </a:extLst>
          </p:cNvPr>
          <p:cNvPicPr>
            <a:picLocks noChangeAspect="1"/>
          </p:cNvPicPr>
          <p:nvPr/>
        </p:nvPicPr>
        <p:blipFill rotWithShape="1">
          <a:blip r:embed="rId3">
            <a:extLst>
              <a:ext uri="{28A0092B-C50C-407E-A947-70E740481C1C}">
                <a14:useLocalDpi xmlns:a14="http://schemas.microsoft.com/office/drawing/2010/main" val="0"/>
              </a:ext>
            </a:extLst>
          </a:blip>
          <a:srcRect r="16257"/>
          <a:stretch/>
        </p:blipFill>
        <p:spPr>
          <a:xfrm rot="5400000">
            <a:off x="3680667" y="1787129"/>
            <a:ext cx="3777668" cy="3383280"/>
          </a:xfrm>
          <a:prstGeom prst="rect">
            <a:avLst/>
          </a:prstGeom>
        </p:spPr>
      </p:pic>
    </p:spTree>
    <p:extLst>
      <p:ext uri="{BB962C8B-B14F-4D97-AF65-F5344CB8AC3E}">
        <p14:creationId xmlns:p14="http://schemas.microsoft.com/office/powerpoint/2010/main" val="1080335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Resident FTES decreased from 2,263 in Fall 2019 to 2,058 in Fall 2020, a 10% decrease</a:t>
            </a:r>
          </a:p>
        </p:txBody>
      </p:sp>
      <p:pic>
        <p:nvPicPr>
          <p:cNvPr id="5" name="Picture 4"/>
          <p:cNvPicPr>
            <a:picLocks noChangeAspect="1"/>
          </p:cNvPicPr>
          <p:nvPr/>
        </p:nvPicPr>
        <p:blipFill>
          <a:blip r:embed="rId3"/>
          <a:stretch>
            <a:fillRect/>
          </a:stretch>
        </p:blipFill>
        <p:spPr>
          <a:xfrm>
            <a:off x="677334" y="1797300"/>
            <a:ext cx="10526672" cy="4672080"/>
          </a:xfrm>
          <a:prstGeom prst="rect">
            <a:avLst/>
          </a:prstGeom>
        </p:spPr>
      </p:pic>
      <p:sp>
        <p:nvSpPr>
          <p:cNvPr id="3" name="Content Placeholder 2"/>
          <p:cNvSpPr>
            <a:spLocks noGrp="1"/>
          </p:cNvSpPr>
          <p:nvPr>
            <p:ph idx="1"/>
          </p:nvPr>
        </p:nvSpPr>
        <p:spPr>
          <a:xfrm>
            <a:off x="9642618" y="4276558"/>
            <a:ext cx="766455" cy="422190"/>
          </a:xfrm>
        </p:spPr>
        <p:txBody>
          <a:bodyPr>
            <a:normAutofit fontScale="85000" lnSpcReduction="10000"/>
          </a:bodyPr>
          <a:lstStyle/>
          <a:p>
            <a:pPr marL="0" indent="0" algn="ctr">
              <a:buNone/>
            </a:pPr>
            <a:r>
              <a:rPr lang="en-US" b="1" dirty="0">
                <a:solidFill>
                  <a:srgbClr val="00B0F0"/>
                </a:solidFill>
              </a:rPr>
              <a:t>2,058</a:t>
            </a:r>
          </a:p>
        </p:txBody>
      </p:sp>
      <p:sp>
        <p:nvSpPr>
          <p:cNvPr id="7" name="Content Placeholder 2"/>
          <p:cNvSpPr txBox="1">
            <a:spLocks/>
          </p:cNvSpPr>
          <p:nvPr/>
        </p:nvSpPr>
        <p:spPr>
          <a:xfrm>
            <a:off x="9618734" y="3716588"/>
            <a:ext cx="766455" cy="339558"/>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b="1" dirty="0">
                <a:solidFill>
                  <a:srgbClr val="FF0000"/>
                </a:solidFill>
              </a:rPr>
              <a:t>2,263</a:t>
            </a:r>
          </a:p>
        </p:txBody>
      </p:sp>
      <p:sp>
        <p:nvSpPr>
          <p:cNvPr id="8" name="Oval 7"/>
          <p:cNvSpPr/>
          <p:nvPr/>
        </p:nvSpPr>
        <p:spPr>
          <a:xfrm>
            <a:off x="10014620" y="4153295"/>
            <a:ext cx="85936" cy="11646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90553" y="3982181"/>
            <a:ext cx="85936" cy="1164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70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 Updates</a:t>
            </a:r>
          </a:p>
        </p:txBody>
      </p:sp>
      <p:sp>
        <p:nvSpPr>
          <p:cNvPr id="3" name="Content Placeholder 2"/>
          <p:cNvSpPr>
            <a:spLocks noGrp="1"/>
          </p:cNvSpPr>
          <p:nvPr>
            <p:ph idx="1"/>
          </p:nvPr>
        </p:nvSpPr>
        <p:spPr>
          <a:xfrm>
            <a:off x="838200" y="1690688"/>
            <a:ext cx="7218872" cy="4564970"/>
          </a:xfrm>
        </p:spPr>
        <p:txBody>
          <a:bodyPr>
            <a:normAutofit/>
          </a:bodyPr>
          <a:lstStyle/>
          <a:p>
            <a:r>
              <a:rPr lang="en-US" sz="2000" dirty="0"/>
              <a:t>Spring 2021 classes will be primarily remote. </a:t>
            </a:r>
          </a:p>
          <a:p>
            <a:r>
              <a:rPr lang="en-US" sz="2000" dirty="0"/>
              <a:t>Have worked with Deans, Chairs, and AS on identification of Synchronous and Asynchronous sections</a:t>
            </a:r>
          </a:p>
          <a:p>
            <a:r>
              <a:rPr lang="en-US" sz="2000" dirty="0"/>
              <a:t>Worked with Emergency Remote Instruction Taskforce and Academic and Student Senates to develop building and room codes to help inform students</a:t>
            </a:r>
          </a:p>
          <a:p>
            <a:endParaRPr lang="en-US" sz="2000" dirty="0"/>
          </a:p>
        </p:txBody>
      </p:sp>
    </p:spTree>
    <p:extLst>
      <p:ext uri="{BB962C8B-B14F-4D97-AF65-F5344CB8AC3E}">
        <p14:creationId xmlns:p14="http://schemas.microsoft.com/office/powerpoint/2010/main" val="94944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and Room Codes to Help Students Understand Schedule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77334" y="2160589"/>
            <a:ext cx="6681064" cy="4446644"/>
          </a:xfrm>
          <a:prstGeom prst="rect">
            <a:avLst/>
          </a:prstGeom>
        </p:spPr>
      </p:pic>
    </p:spTree>
    <p:extLst>
      <p:ext uri="{BB962C8B-B14F-4D97-AF65-F5344CB8AC3E}">
        <p14:creationId xmlns:p14="http://schemas.microsoft.com/office/powerpoint/2010/main" val="29590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8" y="43647"/>
            <a:ext cx="4034434" cy="1299189"/>
          </a:xfrm>
        </p:spPr>
        <p:txBody>
          <a:bodyPr>
            <a:normAutofit fontScale="90000"/>
          </a:bodyPr>
          <a:lstStyle/>
          <a:p>
            <a:r>
              <a:rPr lang="en-US" dirty="0"/>
              <a:t>Congratulations – You area all Amazing</a:t>
            </a:r>
          </a:p>
        </p:txBody>
      </p:sp>
      <p:pic>
        <p:nvPicPr>
          <p:cNvPr id="5" name="Picture 4"/>
          <p:cNvPicPr>
            <a:picLocks noChangeAspect="1"/>
          </p:cNvPicPr>
          <p:nvPr/>
        </p:nvPicPr>
        <p:blipFill>
          <a:blip r:embed="rId3"/>
          <a:stretch>
            <a:fillRect/>
          </a:stretch>
        </p:blipFill>
        <p:spPr>
          <a:xfrm>
            <a:off x="8293755" y="0"/>
            <a:ext cx="1191578" cy="1653981"/>
          </a:xfrm>
          <a:prstGeom prst="rect">
            <a:avLst/>
          </a:prstGeom>
        </p:spPr>
      </p:pic>
      <p:pic>
        <p:nvPicPr>
          <p:cNvPr id="6" name="Picture 5"/>
          <p:cNvPicPr>
            <a:picLocks noChangeAspect="1"/>
          </p:cNvPicPr>
          <p:nvPr/>
        </p:nvPicPr>
        <p:blipFill>
          <a:blip r:embed="rId4"/>
          <a:stretch>
            <a:fillRect/>
          </a:stretch>
        </p:blipFill>
        <p:spPr>
          <a:xfrm>
            <a:off x="10863479" y="1535175"/>
            <a:ext cx="1323975" cy="1685925"/>
          </a:xfrm>
          <a:prstGeom prst="rect">
            <a:avLst/>
          </a:prstGeom>
        </p:spPr>
      </p:pic>
      <p:pic>
        <p:nvPicPr>
          <p:cNvPr id="7" name="Picture 6"/>
          <p:cNvPicPr>
            <a:picLocks noChangeAspect="1"/>
          </p:cNvPicPr>
          <p:nvPr/>
        </p:nvPicPr>
        <p:blipFill>
          <a:blip r:embed="rId5"/>
          <a:stretch>
            <a:fillRect/>
          </a:stretch>
        </p:blipFill>
        <p:spPr>
          <a:xfrm>
            <a:off x="7665067" y="1697857"/>
            <a:ext cx="1276350" cy="1628775"/>
          </a:xfrm>
          <a:prstGeom prst="rect">
            <a:avLst/>
          </a:prstGeom>
        </p:spPr>
      </p:pic>
      <p:pic>
        <p:nvPicPr>
          <p:cNvPr id="8" name="Picture 7"/>
          <p:cNvPicPr>
            <a:picLocks noChangeAspect="1"/>
          </p:cNvPicPr>
          <p:nvPr/>
        </p:nvPicPr>
        <p:blipFill>
          <a:blip r:embed="rId6"/>
          <a:stretch>
            <a:fillRect/>
          </a:stretch>
        </p:blipFill>
        <p:spPr>
          <a:xfrm>
            <a:off x="9546907" y="20700"/>
            <a:ext cx="2647950" cy="1514475"/>
          </a:xfrm>
          <a:prstGeom prst="rect">
            <a:avLst/>
          </a:prstGeom>
        </p:spPr>
      </p:pic>
      <p:pic>
        <p:nvPicPr>
          <p:cNvPr id="9" name="Picture 8"/>
          <p:cNvPicPr>
            <a:picLocks noChangeAspect="1"/>
          </p:cNvPicPr>
          <p:nvPr/>
        </p:nvPicPr>
        <p:blipFill>
          <a:blip r:embed="rId7"/>
          <a:stretch>
            <a:fillRect/>
          </a:stretch>
        </p:blipFill>
        <p:spPr>
          <a:xfrm>
            <a:off x="9531060" y="4558127"/>
            <a:ext cx="1247775" cy="1428750"/>
          </a:xfrm>
          <a:prstGeom prst="rect">
            <a:avLst/>
          </a:prstGeom>
        </p:spPr>
      </p:pic>
      <p:pic>
        <p:nvPicPr>
          <p:cNvPr id="10" name="Picture 9"/>
          <p:cNvPicPr>
            <a:picLocks noChangeAspect="1"/>
          </p:cNvPicPr>
          <p:nvPr/>
        </p:nvPicPr>
        <p:blipFill>
          <a:blip r:embed="rId8"/>
          <a:stretch>
            <a:fillRect/>
          </a:stretch>
        </p:blipFill>
        <p:spPr>
          <a:xfrm>
            <a:off x="8891327" y="1558573"/>
            <a:ext cx="1885950" cy="1314450"/>
          </a:xfrm>
          <a:prstGeom prst="rect">
            <a:avLst/>
          </a:prstGeom>
        </p:spPr>
      </p:pic>
      <p:pic>
        <p:nvPicPr>
          <p:cNvPr id="11" name="Picture 10"/>
          <p:cNvPicPr>
            <a:picLocks noChangeAspect="1"/>
          </p:cNvPicPr>
          <p:nvPr/>
        </p:nvPicPr>
        <p:blipFill>
          <a:blip r:embed="rId9"/>
          <a:stretch>
            <a:fillRect/>
          </a:stretch>
        </p:blipFill>
        <p:spPr>
          <a:xfrm>
            <a:off x="6042454" y="3104699"/>
            <a:ext cx="1647825" cy="1571625"/>
          </a:xfrm>
          <a:prstGeom prst="rect">
            <a:avLst/>
          </a:prstGeom>
        </p:spPr>
      </p:pic>
      <p:pic>
        <p:nvPicPr>
          <p:cNvPr id="12" name="Picture 11"/>
          <p:cNvPicPr>
            <a:picLocks noChangeAspect="1"/>
          </p:cNvPicPr>
          <p:nvPr/>
        </p:nvPicPr>
        <p:blipFill>
          <a:blip r:embed="rId10"/>
          <a:stretch>
            <a:fillRect/>
          </a:stretch>
        </p:blipFill>
        <p:spPr>
          <a:xfrm>
            <a:off x="9423991" y="2843627"/>
            <a:ext cx="1419225" cy="1714500"/>
          </a:xfrm>
          <a:prstGeom prst="rect">
            <a:avLst/>
          </a:prstGeom>
        </p:spPr>
      </p:pic>
      <p:pic>
        <p:nvPicPr>
          <p:cNvPr id="13" name="Picture 12"/>
          <p:cNvPicPr>
            <a:picLocks noChangeAspect="1"/>
          </p:cNvPicPr>
          <p:nvPr/>
        </p:nvPicPr>
        <p:blipFill>
          <a:blip r:embed="rId11"/>
          <a:stretch>
            <a:fillRect/>
          </a:stretch>
        </p:blipFill>
        <p:spPr>
          <a:xfrm>
            <a:off x="8541716" y="2916899"/>
            <a:ext cx="857250" cy="1704975"/>
          </a:xfrm>
          <a:prstGeom prst="rect">
            <a:avLst/>
          </a:prstGeom>
        </p:spPr>
      </p:pic>
      <p:pic>
        <p:nvPicPr>
          <p:cNvPr id="22" name="Content Placeholder 21"/>
          <p:cNvPicPr>
            <a:picLocks noGrp="1" noChangeAspect="1"/>
          </p:cNvPicPr>
          <p:nvPr>
            <p:ph idx="1"/>
          </p:nvPr>
        </p:nvPicPr>
        <p:blipFill>
          <a:blip r:embed="rId12"/>
          <a:stretch>
            <a:fillRect/>
          </a:stretch>
        </p:blipFill>
        <p:spPr>
          <a:xfrm>
            <a:off x="4959877" y="1466850"/>
            <a:ext cx="1314450" cy="1333500"/>
          </a:xfrm>
          <a:prstGeom prst="rect">
            <a:avLst/>
          </a:prstGeom>
        </p:spPr>
      </p:pic>
      <p:pic>
        <p:nvPicPr>
          <p:cNvPr id="15" name="Picture 14"/>
          <p:cNvPicPr>
            <a:picLocks noChangeAspect="1"/>
          </p:cNvPicPr>
          <p:nvPr/>
        </p:nvPicPr>
        <p:blipFill>
          <a:blip r:embed="rId13"/>
          <a:stretch>
            <a:fillRect/>
          </a:stretch>
        </p:blipFill>
        <p:spPr>
          <a:xfrm>
            <a:off x="8203882" y="4632457"/>
            <a:ext cx="1343025" cy="1628775"/>
          </a:xfrm>
          <a:prstGeom prst="rect">
            <a:avLst/>
          </a:prstGeom>
        </p:spPr>
      </p:pic>
      <p:pic>
        <p:nvPicPr>
          <p:cNvPr id="16" name="Picture 15"/>
          <p:cNvPicPr>
            <a:picLocks noChangeAspect="1"/>
          </p:cNvPicPr>
          <p:nvPr/>
        </p:nvPicPr>
        <p:blipFill>
          <a:blip r:embed="rId14"/>
          <a:stretch>
            <a:fillRect/>
          </a:stretch>
        </p:blipFill>
        <p:spPr>
          <a:xfrm>
            <a:off x="10777277" y="3144202"/>
            <a:ext cx="1428750" cy="1695450"/>
          </a:xfrm>
          <a:prstGeom prst="rect">
            <a:avLst/>
          </a:prstGeom>
        </p:spPr>
      </p:pic>
      <p:pic>
        <p:nvPicPr>
          <p:cNvPr id="17" name="Picture 16"/>
          <p:cNvPicPr>
            <a:picLocks noChangeAspect="1"/>
          </p:cNvPicPr>
          <p:nvPr/>
        </p:nvPicPr>
        <p:blipFill>
          <a:blip r:embed="rId15"/>
          <a:stretch>
            <a:fillRect/>
          </a:stretch>
        </p:blipFill>
        <p:spPr>
          <a:xfrm>
            <a:off x="347009" y="1102907"/>
            <a:ext cx="2495550" cy="1457325"/>
          </a:xfrm>
          <a:prstGeom prst="rect">
            <a:avLst/>
          </a:prstGeom>
        </p:spPr>
      </p:pic>
      <p:pic>
        <p:nvPicPr>
          <p:cNvPr id="18" name="Picture 17"/>
          <p:cNvPicPr>
            <a:picLocks noChangeAspect="1"/>
          </p:cNvPicPr>
          <p:nvPr/>
        </p:nvPicPr>
        <p:blipFill>
          <a:blip r:embed="rId16"/>
          <a:stretch>
            <a:fillRect/>
          </a:stretch>
        </p:blipFill>
        <p:spPr>
          <a:xfrm>
            <a:off x="7280411" y="3144202"/>
            <a:ext cx="1343025" cy="1657350"/>
          </a:xfrm>
          <a:prstGeom prst="rect">
            <a:avLst/>
          </a:prstGeom>
        </p:spPr>
      </p:pic>
      <p:pic>
        <p:nvPicPr>
          <p:cNvPr id="19" name="Picture 18"/>
          <p:cNvPicPr>
            <a:picLocks noChangeAspect="1"/>
          </p:cNvPicPr>
          <p:nvPr/>
        </p:nvPicPr>
        <p:blipFill>
          <a:blip r:embed="rId17"/>
          <a:stretch>
            <a:fillRect/>
          </a:stretch>
        </p:blipFill>
        <p:spPr>
          <a:xfrm>
            <a:off x="6922117" y="0"/>
            <a:ext cx="1381125" cy="1466850"/>
          </a:xfrm>
          <a:prstGeom prst="rect">
            <a:avLst/>
          </a:prstGeom>
        </p:spPr>
      </p:pic>
      <p:pic>
        <p:nvPicPr>
          <p:cNvPr id="21" name="Picture 20"/>
          <p:cNvPicPr>
            <a:picLocks noChangeAspect="1"/>
          </p:cNvPicPr>
          <p:nvPr/>
        </p:nvPicPr>
        <p:blipFill>
          <a:blip r:embed="rId18"/>
          <a:stretch>
            <a:fillRect/>
          </a:stretch>
        </p:blipFill>
        <p:spPr>
          <a:xfrm>
            <a:off x="0" y="5097684"/>
            <a:ext cx="3876675" cy="1809750"/>
          </a:xfrm>
          <a:prstGeom prst="rect">
            <a:avLst/>
          </a:prstGeom>
        </p:spPr>
      </p:pic>
      <p:pic>
        <p:nvPicPr>
          <p:cNvPr id="23" name="Picture 22"/>
          <p:cNvPicPr>
            <a:picLocks noChangeAspect="1"/>
          </p:cNvPicPr>
          <p:nvPr/>
        </p:nvPicPr>
        <p:blipFill>
          <a:blip r:embed="rId19"/>
          <a:stretch>
            <a:fillRect/>
          </a:stretch>
        </p:blipFill>
        <p:spPr>
          <a:xfrm>
            <a:off x="10815377" y="4558127"/>
            <a:ext cx="1390650" cy="1571625"/>
          </a:xfrm>
          <a:prstGeom prst="rect">
            <a:avLst/>
          </a:prstGeom>
        </p:spPr>
      </p:pic>
      <p:pic>
        <p:nvPicPr>
          <p:cNvPr id="24" name="Picture 23"/>
          <p:cNvPicPr>
            <a:picLocks noChangeAspect="1"/>
          </p:cNvPicPr>
          <p:nvPr/>
        </p:nvPicPr>
        <p:blipFill>
          <a:blip r:embed="rId20"/>
          <a:stretch>
            <a:fillRect/>
          </a:stretch>
        </p:blipFill>
        <p:spPr>
          <a:xfrm>
            <a:off x="6281730" y="1469759"/>
            <a:ext cx="1352550" cy="1533525"/>
          </a:xfrm>
          <a:prstGeom prst="rect">
            <a:avLst/>
          </a:prstGeom>
        </p:spPr>
      </p:pic>
      <p:pic>
        <p:nvPicPr>
          <p:cNvPr id="25" name="Picture 24"/>
          <p:cNvPicPr>
            <a:picLocks noChangeAspect="1"/>
          </p:cNvPicPr>
          <p:nvPr/>
        </p:nvPicPr>
        <p:blipFill>
          <a:blip r:embed="rId21"/>
          <a:stretch>
            <a:fillRect/>
          </a:stretch>
        </p:blipFill>
        <p:spPr>
          <a:xfrm>
            <a:off x="5182059" y="-17019"/>
            <a:ext cx="1733550" cy="1543050"/>
          </a:xfrm>
          <a:prstGeom prst="rect">
            <a:avLst/>
          </a:prstGeom>
        </p:spPr>
      </p:pic>
      <p:pic>
        <p:nvPicPr>
          <p:cNvPr id="26" name="Picture 25"/>
          <p:cNvPicPr>
            <a:picLocks noChangeAspect="1"/>
          </p:cNvPicPr>
          <p:nvPr/>
        </p:nvPicPr>
        <p:blipFill>
          <a:blip r:embed="rId22"/>
          <a:stretch>
            <a:fillRect/>
          </a:stretch>
        </p:blipFill>
        <p:spPr>
          <a:xfrm>
            <a:off x="7260976" y="4741973"/>
            <a:ext cx="942521" cy="1074342"/>
          </a:xfrm>
          <a:prstGeom prst="rect">
            <a:avLst/>
          </a:prstGeom>
        </p:spPr>
      </p:pic>
      <p:pic>
        <p:nvPicPr>
          <p:cNvPr id="27" name="Picture 26"/>
          <p:cNvPicPr>
            <a:picLocks noChangeAspect="1"/>
          </p:cNvPicPr>
          <p:nvPr/>
        </p:nvPicPr>
        <p:blipFill>
          <a:blip r:embed="rId23"/>
          <a:stretch>
            <a:fillRect/>
          </a:stretch>
        </p:blipFill>
        <p:spPr>
          <a:xfrm>
            <a:off x="5655668" y="4660192"/>
            <a:ext cx="1619250" cy="1162050"/>
          </a:xfrm>
          <a:prstGeom prst="rect">
            <a:avLst/>
          </a:prstGeom>
        </p:spPr>
      </p:pic>
      <p:pic>
        <p:nvPicPr>
          <p:cNvPr id="28" name="Picture 27"/>
          <p:cNvPicPr>
            <a:picLocks noChangeAspect="1"/>
          </p:cNvPicPr>
          <p:nvPr/>
        </p:nvPicPr>
        <p:blipFill>
          <a:blip r:embed="rId24"/>
          <a:stretch>
            <a:fillRect/>
          </a:stretch>
        </p:blipFill>
        <p:spPr>
          <a:xfrm>
            <a:off x="4945276" y="2755441"/>
            <a:ext cx="1150299" cy="1428943"/>
          </a:xfrm>
          <a:prstGeom prst="rect">
            <a:avLst/>
          </a:prstGeom>
        </p:spPr>
      </p:pic>
      <p:pic>
        <p:nvPicPr>
          <p:cNvPr id="29" name="Picture 28"/>
          <p:cNvPicPr>
            <a:picLocks noChangeAspect="1"/>
          </p:cNvPicPr>
          <p:nvPr/>
        </p:nvPicPr>
        <p:blipFill>
          <a:blip r:embed="rId25"/>
          <a:stretch>
            <a:fillRect/>
          </a:stretch>
        </p:blipFill>
        <p:spPr>
          <a:xfrm>
            <a:off x="5823741" y="5475405"/>
            <a:ext cx="1085752" cy="1304051"/>
          </a:xfrm>
          <a:prstGeom prst="rect">
            <a:avLst/>
          </a:prstGeom>
        </p:spPr>
      </p:pic>
      <p:pic>
        <p:nvPicPr>
          <p:cNvPr id="30" name="Picture 29"/>
          <p:cNvPicPr>
            <a:picLocks noChangeAspect="1"/>
          </p:cNvPicPr>
          <p:nvPr/>
        </p:nvPicPr>
        <p:blipFill>
          <a:blip r:embed="rId26"/>
          <a:stretch>
            <a:fillRect/>
          </a:stretch>
        </p:blipFill>
        <p:spPr>
          <a:xfrm>
            <a:off x="4492447" y="5014224"/>
            <a:ext cx="1297657" cy="1867726"/>
          </a:xfrm>
          <a:prstGeom prst="rect">
            <a:avLst/>
          </a:prstGeom>
        </p:spPr>
      </p:pic>
      <p:pic>
        <p:nvPicPr>
          <p:cNvPr id="31" name="Picture 30"/>
          <p:cNvPicPr>
            <a:picLocks noChangeAspect="1"/>
          </p:cNvPicPr>
          <p:nvPr/>
        </p:nvPicPr>
        <p:blipFill>
          <a:blip r:embed="rId27"/>
          <a:stretch>
            <a:fillRect/>
          </a:stretch>
        </p:blipFill>
        <p:spPr>
          <a:xfrm>
            <a:off x="10060510" y="5638071"/>
            <a:ext cx="994963" cy="1246322"/>
          </a:xfrm>
          <a:prstGeom prst="rect">
            <a:avLst/>
          </a:prstGeom>
        </p:spPr>
      </p:pic>
      <p:pic>
        <p:nvPicPr>
          <p:cNvPr id="32" name="Picture 31"/>
          <p:cNvPicPr>
            <a:picLocks noChangeAspect="1"/>
          </p:cNvPicPr>
          <p:nvPr/>
        </p:nvPicPr>
        <p:blipFill>
          <a:blip r:embed="rId28"/>
          <a:stretch>
            <a:fillRect/>
          </a:stretch>
        </p:blipFill>
        <p:spPr>
          <a:xfrm>
            <a:off x="3710223" y="5505562"/>
            <a:ext cx="1008742" cy="1297704"/>
          </a:xfrm>
          <a:prstGeom prst="rect">
            <a:avLst/>
          </a:prstGeom>
        </p:spPr>
      </p:pic>
      <p:pic>
        <p:nvPicPr>
          <p:cNvPr id="33" name="Picture 32"/>
          <p:cNvPicPr>
            <a:picLocks noChangeAspect="1"/>
          </p:cNvPicPr>
          <p:nvPr/>
        </p:nvPicPr>
        <p:blipFill>
          <a:blip r:embed="rId29"/>
          <a:stretch>
            <a:fillRect/>
          </a:stretch>
        </p:blipFill>
        <p:spPr>
          <a:xfrm>
            <a:off x="4061202" y="-17019"/>
            <a:ext cx="1143796" cy="1312553"/>
          </a:xfrm>
          <a:prstGeom prst="rect">
            <a:avLst/>
          </a:prstGeom>
        </p:spPr>
      </p:pic>
      <p:pic>
        <p:nvPicPr>
          <p:cNvPr id="34" name="Picture 33"/>
          <p:cNvPicPr>
            <a:picLocks noChangeAspect="1"/>
          </p:cNvPicPr>
          <p:nvPr/>
        </p:nvPicPr>
        <p:blipFill>
          <a:blip r:embed="rId30"/>
          <a:stretch>
            <a:fillRect/>
          </a:stretch>
        </p:blipFill>
        <p:spPr>
          <a:xfrm>
            <a:off x="9252934" y="5700448"/>
            <a:ext cx="802083" cy="1157552"/>
          </a:xfrm>
          <a:prstGeom prst="rect">
            <a:avLst/>
          </a:prstGeom>
        </p:spPr>
      </p:pic>
      <p:pic>
        <p:nvPicPr>
          <p:cNvPr id="35" name="Picture 34"/>
          <p:cNvPicPr>
            <a:picLocks noChangeAspect="1"/>
          </p:cNvPicPr>
          <p:nvPr/>
        </p:nvPicPr>
        <p:blipFill>
          <a:blip r:embed="rId31"/>
          <a:stretch>
            <a:fillRect/>
          </a:stretch>
        </p:blipFill>
        <p:spPr>
          <a:xfrm>
            <a:off x="8013438" y="5736094"/>
            <a:ext cx="1219996" cy="1121906"/>
          </a:xfrm>
          <a:prstGeom prst="rect">
            <a:avLst/>
          </a:prstGeom>
        </p:spPr>
      </p:pic>
      <p:pic>
        <p:nvPicPr>
          <p:cNvPr id="36" name="Picture 35"/>
          <p:cNvPicPr>
            <a:picLocks noChangeAspect="1"/>
          </p:cNvPicPr>
          <p:nvPr/>
        </p:nvPicPr>
        <p:blipFill>
          <a:blip r:embed="rId32"/>
          <a:stretch>
            <a:fillRect/>
          </a:stretch>
        </p:blipFill>
        <p:spPr>
          <a:xfrm>
            <a:off x="5022175" y="3526488"/>
            <a:ext cx="1026308" cy="1088196"/>
          </a:xfrm>
          <a:prstGeom prst="rect">
            <a:avLst/>
          </a:prstGeom>
        </p:spPr>
      </p:pic>
      <p:pic>
        <p:nvPicPr>
          <p:cNvPr id="37" name="Picture 36"/>
          <p:cNvPicPr>
            <a:picLocks noChangeAspect="1"/>
          </p:cNvPicPr>
          <p:nvPr/>
        </p:nvPicPr>
        <p:blipFill>
          <a:blip r:embed="rId33"/>
          <a:stretch>
            <a:fillRect/>
          </a:stretch>
        </p:blipFill>
        <p:spPr>
          <a:xfrm>
            <a:off x="3846629" y="4410209"/>
            <a:ext cx="778034" cy="1088374"/>
          </a:xfrm>
          <a:prstGeom prst="rect">
            <a:avLst/>
          </a:prstGeom>
        </p:spPr>
      </p:pic>
      <p:pic>
        <p:nvPicPr>
          <p:cNvPr id="38" name="Picture 37"/>
          <p:cNvPicPr>
            <a:picLocks noChangeAspect="1"/>
          </p:cNvPicPr>
          <p:nvPr/>
        </p:nvPicPr>
        <p:blipFill>
          <a:blip r:embed="rId34"/>
          <a:stretch>
            <a:fillRect/>
          </a:stretch>
        </p:blipFill>
        <p:spPr>
          <a:xfrm>
            <a:off x="847" y="3960264"/>
            <a:ext cx="841642" cy="1145025"/>
          </a:xfrm>
          <a:prstGeom prst="rect">
            <a:avLst/>
          </a:prstGeom>
        </p:spPr>
      </p:pic>
      <p:pic>
        <p:nvPicPr>
          <p:cNvPr id="39" name="Picture 38"/>
          <p:cNvPicPr>
            <a:picLocks noChangeAspect="1"/>
          </p:cNvPicPr>
          <p:nvPr/>
        </p:nvPicPr>
        <p:blipFill>
          <a:blip r:embed="rId35"/>
          <a:stretch>
            <a:fillRect/>
          </a:stretch>
        </p:blipFill>
        <p:spPr>
          <a:xfrm>
            <a:off x="774563" y="4049126"/>
            <a:ext cx="930875" cy="1042816"/>
          </a:xfrm>
          <a:prstGeom prst="rect">
            <a:avLst/>
          </a:prstGeom>
        </p:spPr>
      </p:pic>
      <p:pic>
        <p:nvPicPr>
          <p:cNvPr id="40" name="Picture 39"/>
          <p:cNvPicPr>
            <a:picLocks noChangeAspect="1"/>
          </p:cNvPicPr>
          <p:nvPr/>
        </p:nvPicPr>
        <p:blipFill>
          <a:blip r:embed="rId36"/>
          <a:stretch>
            <a:fillRect/>
          </a:stretch>
        </p:blipFill>
        <p:spPr>
          <a:xfrm>
            <a:off x="3785773" y="1263856"/>
            <a:ext cx="1419225" cy="1200150"/>
          </a:xfrm>
          <a:prstGeom prst="rect">
            <a:avLst/>
          </a:prstGeom>
        </p:spPr>
      </p:pic>
      <p:pic>
        <p:nvPicPr>
          <p:cNvPr id="41" name="Picture 40"/>
          <p:cNvPicPr>
            <a:picLocks noChangeAspect="1"/>
          </p:cNvPicPr>
          <p:nvPr/>
        </p:nvPicPr>
        <p:blipFill>
          <a:blip r:embed="rId37"/>
          <a:stretch>
            <a:fillRect/>
          </a:stretch>
        </p:blipFill>
        <p:spPr>
          <a:xfrm>
            <a:off x="3688229" y="2445264"/>
            <a:ext cx="1295400" cy="1333500"/>
          </a:xfrm>
          <a:prstGeom prst="rect">
            <a:avLst/>
          </a:prstGeom>
        </p:spPr>
      </p:pic>
      <p:pic>
        <p:nvPicPr>
          <p:cNvPr id="42" name="Picture 41"/>
          <p:cNvPicPr>
            <a:picLocks noChangeAspect="1"/>
          </p:cNvPicPr>
          <p:nvPr/>
        </p:nvPicPr>
        <p:blipFill>
          <a:blip r:embed="rId38"/>
          <a:stretch>
            <a:fillRect/>
          </a:stretch>
        </p:blipFill>
        <p:spPr>
          <a:xfrm>
            <a:off x="1698234" y="4037538"/>
            <a:ext cx="1190625" cy="1057275"/>
          </a:xfrm>
          <a:prstGeom prst="rect">
            <a:avLst/>
          </a:prstGeom>
        </p:spPr>
      </p:pic>
      <p:pic>
        <p:nvPicPr>
          <p:cNvPr id="43" name="Picture 42"/>
          <p:cNvPicPr>
            <a:picLocks noChangeAspect="1"/>
          </p:cNvPicPr>
          <p:nvPr/>
        </p:nvPicPr>
        <p:blipFill>
          <a:blip r:embed="rId39"/>
          <a:stretch>
            <a:fillRect/>
          </a:stretch>
        </p:blipFill>
        <p:spPr>
          <a:xfrm>
            <a:off x="2710061" y="3141138"/>
            <a:ext cx="1104900" cy="866775"/>
          </a:xfrm>
          <a:prstGeom prst="rect">
            <a:avLst/>
          </a:prstGeom>
        </p:spPr>
      </p:pic>
      <p:pic>
        <p:nvPicPr>
          <p:cNvPr id="44" name="Picture 43"/>
          <p:cNvPicPr>
            <a:picLocks noChangeAspect="1"/>
          </p:cNvPicPr>
          <p:nvPr/>
        </p:nvPicPr>
        <p:blipFill rotWithShape="1">
          <a:blip r:embed="rId40"/>
          <a:srcRect l="20739"/>
          <a:stretch/>
        </p:blipFill>
        <p:spPr>
          <a:xfrm>
            <a:off x="34367" y="1083494"/>
            <a:ext cx="966347" cy="1228725"/>
          </a:xfrm>
          <a:prstGeom prst="rect">
            <a:avLst/>
          </a:prstGeom>
        </p:spPr>
      </p:pic>
      <p:pic>
        <p:nvPicPr>
          <p:cNvPr id="45" name="Picture 44"/>
          <p:cNvPicPr>
            <a:picLocks noChangeAspect="1"/>
          </p:cNvPicPr>
          <p:nvPr/>
        </p:nvPicPr>
        <p:blipFill>
          <a:blip r:embed="rId41"/>
          <a:stretch>
            <a:fillRect/>
          </a:stretch>
        </p:blipFill>
        <p:spPr>
          <a:xfrm>
            <a:off x="6958870" y="5702154"/>
            <a:ext cx="1025899" cy="1155846"/>
          </a:xfrm>
          <a:prstGeom prst="rect">
            <a:avLst/>
          </a:prstGeom>
        </p:spPr>
      </p:pic>
      <p:pic>
        <p:nvPicPr>
          <p:cNvPr id="47" name="Picture 46"/>
          <p:cNvPicPr>
            <a:picLocks noChangeAspect="1"/>
          </p:cNvPicPr>
          <p:nvPr/>
        </p:nvPicPr>
        <p:blipFill>
          <a:blip r:embed="rId42"/>
          <a:stretch>
            <a:fillRect/>
          </a:stretch>
        </p:blipFill>
        <p:spPr>
          <a:xfrm>
            <a:off x="2825177" y="1134894"/>
            <a:ext cx="908497" cy="985002"/>
          </a:xfrm>
          <a:prstGeom prst="rect">
            <a:avLst/>
          </a:prstGeom>
        </p:spPr>
      </p:pic>
      <p:pic>
        <p:nvPicPr>
          <p:cNvPr id="48" name="Picture 47"/>
          <p:cNvPicPr>
            <a:picLocks noChangeAspect="1"/>
          </p:cNvPicPr>
          <p:nvPr/>
        </p:nvPicPr>
        <p:blipFill>
          <a:blip r:embed="rId43"/>
          <a:stretch>
            <a:fillRect/>
          </a:stretch>
        </p:blipFill>
        <p:spPr>
          <a:xfrm>
            <a:off x="2891805" y="2082639"/>
            <a:ext cx="888659" cy="988362"/>
          </a:xfrm>
          <a:prstGeom prst="rect">
            <a:avLst/>
          </a:prstGeom>
        </p:spPr>
      </p:pic>
      <p:pic>
        <p:nvPicPr>
          <p:cNvPr id="49" name="Picture 48"/>
          <p:cNvPicPr>
            <a:picLocks noChangeAspect="1"/>
          </p:cNvPicPr>
          <p:nvPr/>
        </p:nvPicPr>
        <p:blipFill>
          <a:blip r:embed="rId44"/>
          <a:stretch>
            <a:fillRect/>
          </a:stretch>
        </p:blipFill>
        <p:spPr>
          <a:xfrm>
            <a:off x="2921802" y="4022106"/>
            <a:ext cx="1065961" cy="1021339"/>
          </a:xfrm>
          <a:prstGeom prst="rect">
            <a:avLst/>
          </a:prstGeom>
        </p:spPr>
      </p:pic>
      <p:pic>
        <p:nvPicPr>
          <p:cNvPr id="50" name="Picture 49"/>
          <p:cNvPicPr>
            <a:picLocks noChangeAspect="1"/>
          </p:cNvPicPr>
          <p:nvPr/>
        </p:nvPicPr>
        <p:blipFill>
          <a:blip r:embed="rId45"/>
          <a:stretch>
            <a:fillRect/>
          </a:stretch>
        </p:blipFill>
        <p:spPr>
          <a:xfrm>
            <a:off x="4680844" y="4316821"/>
            <a:ext cx="962821" cy="969461"/>
          </a:xfrm>
          <a:prstGeom prst="rect">
            <a:avLst/>
          </a:prstGeom>
        </p:spPr>
      </p:pic>
      <p:pic>
        <p:nvPicPr>
          <p:cNvPr id="51" name="Picture 50"/>
          <p:cNvPicPr>
            <a:picLocks noChangeAspect="1"/>
          </p:cNvPicPr>
          <p:nvPr/>
        </p:nvPicPr>
        <p:blipFill>
          <a:blip r:embed="rId46"/>
          <a:stretch>
            <a:fillRect/>
          </a:stretch>
        </p:blipFill>
        <p:spPr>
          <a:xfrm>
            <a:off x="4019020" y="3574458"/>
            <a:ext cx="944071" cy="993388"/>
          </a:xfrm>
          <a:prstGeom prst="rect">
            <a:avLst/>
          </a:prstGeom>
        </p:spPr>
      </p:pic>
      <p:pic>
        <p:nvPicPr>
          <p:cNvPr id="52" name="Picture 51"/>
          <p:cNvPicPr>
            <a:picLocks noChangeAspect="1"/>
          </p:cNvPicPr>
          <p:nvPr/>
        </p:nvPicPr>
        <p:blipFill>
          <a:blip r:embed="rId47"/>
          <a:stretch>
            <a:fillRect/>
          </a:stretch>
        </p:blipFill>
        <p:spPr>
          <a:xfrm>
            <a:off x="-8690" y="2722552"/>
            <a:ext cx="1009404" cy="1243984"/>
          </a:xfrm>
          <a:prstGeom prst="rect">
            <a:avLst/>
          </a:prstGeom>
        </p:spPr>
      </p:pic>
      <p:pic>
        <p:nvPicPr>
          <p:cNvPr id="53" name="Picture 52"/>
          <p:cNvPicPr>
            <a:picLocks noChangeAspect="1"/>
          </p:cNvPicPr>
          <p:nvPr/>
        </p:nvPicPr>
        <p:blipFill>
          <a:blip r:embed="rId48"/>
          <a:stretch>
            <a:fillRect/>
          </a:stretch>
        </p:blipFill>
        <p:spPr>
          <a:xfrm>
            <a:off x="839958" y="2512244"/>
            <a:ext cx="1144958" cy="1179136"/>
          </a:xfrm>
          <a:prstGeom prst="rect">
            <a:avLst/>
          </a:prstGeom>
        </p:spPr>
      </p:pic>
      <p:pic>
        <p:nvPicPr>
          <p:cNvPr id="54" name="Picture 53"/>
          <p:cNvPicPr>
            <a:picLocks noChangeAspect="1"/>
          </p:cNvPicPr>
          <p:nvPr/>
        </p:nvPicPr>
        <p:blipFill>
          <a:blip r:embed="rId49"/>
          <a:stretch>
            <a:fillRect/>
          </a:stretch>
        </p:blipFill>
        <p:spPr>
          <a:xfrm>
            <a:off x="1816328" y="2491104"/>
            <a:ext cx="1219200" cy="1285875"/>
          </a:xfrm>
          <a:prstGeom prst="rect">
            <a:avLst/>
          </a:prstGeom>
        </p:spPr>
      </p:pic>
    </p:spTree>
    <p:extLst>
      <p:ext uri="{BB962C8B-B14F-4D97-AF65-F5344CB8AC3E}">
        <p14:creationId xmlns:p14="http://schemas.microsoft.com/office/powerpoint/2010/main" val="354281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 Summary</a:t>
            </a:r>
          </a:p>
        </p:txBody>
      </p:sp>
      <p:sp>
        <p:nvSpPr>
          <p:cNvPr id="3" name="Content Placeholder 2"/>
          <p:cNvSpPr>
            <a:spLocks noGrp="1"/>
          </p:cNvSpPr>
          <p:nvPr>
            <p:ph idx="1"/>
          </p:nvPr>
        </p:nvSpPr>
        <p:spPr>
          <a:xfrm>
            <a:off x="677334" y="1427164"/>
            <a:ext cx="8596668" cy="4423091"/>
          </a:xfrm>
        </p:spPr>
        <p:txBody>
          <a:bodyPr>
            <a:normAutofit/>
          </a:bodyPr>
          <a:lstStyle/>
          <a:p>
            <a:r>
              <a:rPr lang="en-US" dirty="0"/>
              <a:t>This Week</a:t>
            </a:r>
          </a:p>
          <a:p>
            <a:pPr lvl="1"/>
            <a:r>
              <a:rPr lang="en-US" dirty="0"/>
              <a:t>38 meetings</a:t>
            </a:r>
          </a:p>
          <a:p>
            <a:pPr lvl="1"/>
            <a:r>
              <a:rPr lang="en-US" dirty="0"/>
              <a:t>Over 300 People</a:t>
            </a:r>
          </a:p>
          <a:p>
            <a:pPr lvl="1"/>
            <a:r>
              <a:rPr lang="en-US" dirty="0"/>
              <a:t>Numerous requests for evidence </a:t>
            </a:r>
          </a:p>
          <a:p>
            <a:r>
              <a:rPr lang="en-US" dirty="0"/>
              <a:t>Identified Strengths by the Team</a:t>
            </a:r>
          </a:p>
          <a:p>
            <a:pPr lvl="1"/>
            <a:r>
              <a:rPr lang="en-US" dirty="0"/>
              <a:t>English and math AB705 sequence</a:t>
            </a:r>
          </a:p>
          <a:p>
            <a:pPr lvl="1"/>
            <a:r>
              <a:rPr lang="en-US" dirty="0"/>
              <a:t>Mental Health Services</a:t>
            </a:r>
          </a:p>
          <a:p>
            <a:pPr lvl="1"/>
            <a:r>
              <a:rPr lang="en-US" dirty="0"/>
              <a:t>Equity services</a:t>
            </a:r>
          </a:p>
          <a:p>
            <a:pPr lvl="1"/>
            <a:r>
              <a:rPr lang="en-US" dirty="0"/>
              <a:t>Guided Pathways</a:t>
            </a:r>
          </a:p>
          <a:p>
            <a:pPr lvl="1"/>
            <a:r>
              <a:rPr lang="en-US" dirty="0"/>
              <a:t>Distance Education training and verification processes</a:t>
            </a:r>
          </a:p>
          <a:p>
            <a:pPr lvl="1"/>
            <a:r>
              <a:rPr lang="en-US" dirty="0"/>
              <a:t>Use of Qualitative and Quantitative data to inform decision-making</a:t>
            </a:r>
          </a:p>
        </p:txBody>
      </p:sp>
    </p:spTree>
    <p:extLst>
      <p:ext uri="{BB962C8B-B14F-4D97-AF65-F5344CB8AC3E}">
        <p14:creationId xmlns:p14="http://schemas.microsoft.com/office/powerpoint/2010/main" val="3349917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 Summary</a:t>
            </a:r>
          </a:p>
        </p:txBody>
      </p:sp>
      <p:sp>
        <p:nvSpPr>
          <p:cNvPr id="3" name="Content Placeholder 2"/>
          <p:cNvSpPr>
            <a:spLocks noGrp="1"/>
          </p:cNvSpPr>
          <p:nvPr>
            <p:ph idx="1"/>
          </p:nvPr>
        </p:nvSpPr>
        <p:spPr>
          <a:xfrm>
            <a:off x="677334" y="1436689"/>
            <a:ext cx="8596668" cy="4423091"/>
          </a:xfrm>
        </p:spPr>
        <p:txBody>
          <a:bodyPr>
            <a:normAutofit/>
          </a:bodyPr>
          <a:lstStyle/>
          <a:p>
            <a:r>
              <a:rPr lang="en-US" dirty="0"/>
              <a:t>Next Steps</a:t>
            </a:r>
          </a:p>
          <a:p>
            <a:pPr lvl="1"/>
            <a:r>
              <a:rPr lang="en-US" dirty="0"/>
              <a:t>October – November 2020 – Opportunity to correct errors of fact in visiting team’s report</a:t>
            </a:r>
          </a:p>
          <a:p>
            <a:pPr lvl="1"/>
            <a:r>
              <a:rPr lang="en-US" dirty="0"/>
              <a:t>January 2021 – Commission decides on accreditation status for Crafton</a:t>
            </a:r>
          </a:p>
          <a:p>
            <a:r>
              <a:rPr lang="en-US" dirty="0"/>
              <a:t>Possible Outcomes</a:t>
            </a:r>
          </a:p>
          <a:p>
            <a:pPr lvl="1"/>
            <a:r>
              <a:rPr lang="en-US" b="1" dirty="0">
                <a:solidFill>
                  <a:srgbClr val="FF0000"/>
                </a:solidFill>
              </a:rPr>
              <a:t>Reaffirm Accreditation </a:t>
            </a:r>
            <a:r>
              <a:rPr lang="en-US" dirty="0"/>
              <a:t>– In compliance and required to submit a mid-term report mid-way through the seven-year cycle</a:t>
            </a:r>
          </a:p>
          <a:p>
            <a:pPr lvl="1"/>
            <a:r>
              <a:rPr lang="en-US" dirty="0"/>
              <a:t>Reaffirm Accreditation and Require a Follow-Up Report – In substantial compliance but required to submit report within specified in eighteen months to meet deficiencies</a:t>
            </a:r>
          </a:p>
        </p:txBody>
      </p:sp>
    </p:spTree>
    <p:extLst>
      <p:ext uri="{BB962C8B-B14F-4D97-AF65-F5344CB8AC3E}">
        <p14:creationId xmlns:p14="http://schemas.microsoft.com/office/powerpoint/2010/main" val="414929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Delmy Spencer</a:t>
            </a:r>
          </a:p>
        </p:txBody>
      </p:sp>
      <p:sp>
        <p:nvSpPr>
          <p:cNvPr id="3" name="Subtitle 2"/>
          <p:cNvSpPr>
            <a:spLocks noGrp="1"/>
          </p:cNvSpPr>
          <p:nvPr>
            <p:ph type="subTitle" idx="1"/>
          </p:nvPr>
        </p:nvSpPr>
        <p:spPr/>
        <p:txBody>
          <a:bodyPr/>
          <a:lstStyle/>
          <a:p>
            <a:r>
              <a:rPr lang="en-US" dirty="0"/>
              <a:t>Vice President, Student Services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71" y="941874"/>
            <a:ext cx="3360420" cy="4480560"/>
          </a:xfrm>
          <a:prstGeom prst="rect">
            <a:avLst/>
          </a:prstGeom>
        </p:spPr>
      </p:pic>
    </p:spTree>
    <p:extLst>
      <p:ext uri="{BB962C8B-B14F-4D97-AF65-F5344CB8AC3E}">
        <p14:creationId xmlns:p14="http://schemas.microsoft.com/office/powerpoint/2010/main" val="381449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754" y="643467"/>
            <a:ext cx="8434387" cy="1375608"/>
          </a:xfrm>
        </p:spPr>
        <p:txBody>
          <a:bodyPr vert="horz" lIns="91440" tIns="45720" rIns="91440" bIns="45720" rtlCol="0" anchor="ctr">
            <a:normAutofit/>
          </a:bodyPr>
          <a:lstStyle/>
          <a:p>
            <a:pPr algn="l">
              <a:lnSpc>
                <a:spcPct val="90000"/>
              </a:lnSpc>
            </a:pPr>
            <a:r>
              <a:rPr lang="en-US" sz="3100" dirty="0">
                <a:solidFill>
                  <a:schemeClr val="tx1"/>
                </a:solidFill>
              </a:rPr>
              <a:t>Student Equity and Achievement Committee</a:t>
            </a:r>
          </a:p>
        </p:txBody>
      </p:sp>
      <p:sp>
        <p:nvSpPr>
          <p:cNvPr id="3" name="Subtitle 2"/>
          <p:cNvSpPr>
            <a:spLocks noGrp="1"/>
          </p:cNvSpPr>
          <p:nvPr>
            <p:ph type="subTitle" idx="1"/>
          </p:nvPr>
        </p:nvSpPr>
        <p:spPr>
          <a:xfrm>
            <a:off x="673755" y="2160590"/>
            <a:ext cx="2112420" cy="3440110"/>
          </a:xfrm>
        </p:spPr>
        <p:txBody>
          <a:bodyPr vert="horz" lIns="91440" tIns="45720" rIns="91440" bIns="45720" rtlCol="0">
            <a:normAutofit/>
          </a:bodyPr>
          <a:lstStyle/>
          <a:p>
            <a:pPr algn="l">
              <a:lnSpc>
                <a:spcPct val="90000"/>
              </a:lnSpc>
              <a:buFont typeface="Wingdings 3" charset="2"/>
              <a:buChar char=""/>
            </a:pPr>
            <a:r>
              <a:rPr lang="en-US" sz="1300" b="0" i="0" u="none" strike="noStrike" baseline="0" dirty="0">
                <a:solidFill>
                  <a:schemeClr val="tx1"/>
                </a:solidFill>
              </a:rPr>
              <a:t>Delmy Spencer </a:t>
            </a:r>
          </a:p>
          <a:p>
            <a:pPr algn="l">
              <a:lnSpc>
                <a:spcPct val="90000"/>
              </a:lnSpc>
              <a:buFont typeface="Wingdings 3" charset="2"/>
              <a:buChar char=""/>
            </a:pPr>
            <a:r>
              <a:rPr lang="en-US" sz="1300" b="0" i="0" u="none" strike="noStrike" baseline="0" dirty="0">
                <a:solidFill>
                  <a:schemeClr val="tx1"/>
                </a:solidFill>
              </a:rPr>
              <a:t>Keith Wurtz </a:t>
            </a:r>
          </a:p>
          <a:p>
            <a:pPr algn="l">
              <a:lnSpc>
                <a:spcPct val="90000"/>
              </a:lnSpc>
              <a:buFont typeface="Wingdings 3" charset="2"/>
              <a:buChar char=""/>
            </a:pPr>
            <a:r>
              <a:rPr lang="en-US" sz="1300" b="0" i="0" u="none" strike="noStrike" baseline="0" dirty="0">
                <a:solidFill>
                  <a:schemeClr val="tx1"/>
                </a:solidFill>
              </a:rPr>
              <a:t>Kirsten Colvey </a:t>
            </a:r>
          </a:p>
          <a:p>
            <a:pPr algn="l">
              <a:lnSpc>
                <a:spcPct val="90000"/>
              </a:lnSpc>
              <a:buFont typeface="Wingdings 3" charset="2"/>
              <a:buChar char=""/>
            </a:pPr>
            <a:r>
              <a:rPr lang="en-US" sz="1300" b="0" i="0" u="none" strike="noStrike" baseline="0" dirty="0">
                <a:solidFill>
                  <a:schemeClr val="tx1"/>
                </a:solidFill>
              </a:rPr>
              <a:t>Rejoice Chavira </a:t>
            </a:r>
          </a:p>
          <a:p>
            <a:pPr algn="l">
              <a:lnSpc>
                <a:spcPct val="90000"/>
              </a:lnSpc>
              <a:buFont typeface="Wingdings 3" charset="2"/>
              <a:buChar char=""/>
            </a:pPr>
            <a:r>
              <a:rPr lang="en-US" sz="1300" b="0" i="0" u="none" strike="noStrike" baseline="0" dirty="0">
                <a:solidFill>
                  <a:schemeClr val="tx1"/>
                </a:solidFill>
              </a:rPr>
              <a:t>Gio Sosa </a:t>
            </a:r>
          </a:p>
          <a:p>
            <a:pPr algn="l">
              <a:lnSpc>
                <a:spcPct val="90000"/>
              </a:lnSpc>
              <a:buFont typeface="Wingdings 3" charset="2"/>
              <a:buChar char=""/>
            </a:pPr>
            <a:r>
              <a:rPr lang="en-US" sz="1300" dirty="0">
                <a:solidFill>
                  <a:schemeClr val="tx1"/>
                </a:solidFill>
              </a:rPr>
              <a:t>Kashaunda Harris</a:t>
            </a:r>
            <a:r>
              <a:rPr lang="en-US" sz="1300" b="0" i="0" u="none" strike="noStrike" baseline="0" dirty="0">
                <a:solidFill>
                  <a:schemeClr val="tx1"/>
                </a:solidFill>
              </a:rPr>
              <a:t> </a:t>
            </a:r>
          </a:p>
          <a:p>
            <a:pPr algn="l">
              <a:lnSpc>
                <a:spcPct val="90000"/>
              </a:lnSpc>
              <a:buFont typeface="Wingdings 3" charset="2"/>
              <a:buChar char=""/>
            </a:pPr>
            <a:r>
              <a:rPr lang="en-US" sz="1300" b="0" i="0" u="none" strike="noStrike" baseline="0" dirty="0">
                <a:solidFill>
                  <a:schemeClr val="tx1"/>
                </a:solidFill>
              </a:rPr>
              <a:t>Alexander </a:t>
            </a:r>
            <a:r>
              <a:rPr lang="en-US" sz="1300" b="0" i="0" u="none" strike="noStrike" baseline="0" dirty="0" err="1">
                <a:solidFill>
                  <a:schemeClr val="tx1"/>
                </a:solidFill>
              </a:rPr>
              <a:t>Manjarrez</a:t>
            </a:r>
            <a:r>
              <a:rPr lang="en-US" sz="1300" b="0" i="0" u="none" strike="noStrike" baseline="0" dirty="0">
                <a:solidFill>
                  <a:schemeClr val="tx1"/>
                </a:solidFill>
              </a:rPr>
              <a:t> 	</a:t>
            </a:r>
          </a:p>
          <a:p>
            <a:pPr algn="l">
              <a:lnSpc>
                <a:spcPct val="90000"/>
              </a:lnSpc>
              <a:buFont typeface="Wingdings 3" charset="2"/>
              <a:buChar char=""/>
            </a:pPr>
            <a:r>
              <a:rPr lang="en-US" sz="1300" b="0" i="0" u="none" strike="noStrike" baseline="0" dirty="0">
                <a:solidFill>
                  <a:schemeClr val="tx1"/>
                </a:solidFill>
              </a:rPr>
              <a:t>Ericka Paddock </a:t>
            </a:r>
          </a:p>
          <a:p>
            <a:pPr algn="l">
              <a:lnSpc>
                <a:spcPct val="90000"/>
              </a:lnSpc>
              <a:buFont typeface="Wingdings 3" charset="2"/>
              <a:buChar char=""/>
            </a:pPr>
            <a:r>
              <a:rPr lang="en-US" sz="1300" b="0" i="0" u="none" strike="noStrike" baseline="0" dirty="0">
                <a:solidFill>
                  <a:schemeClr val="tx1"/>
                </a:solidFill>
              </a:rPr>
              <a:t>Gwen </a:t>
            </a:r>
            <a:r>
              <a:rPr lang="en-US" sz="1300" b="0" i="0" u="none" strike="noStrike" baseline="0" dirty="0" err="1">
                <a:solidFill>
                  <a:schemeClr val="tx1"/>
                </a:solidFill>
              </a:rPr>
              <a:t>DiPonio</a:t>
            </a:r>
            <a:r>
              <a:rPr lang="en-US" sz="1300" b="0" i="0" u="none" strike="noStrike" baseline="0" dirty="0">
                <a:solidFill>
                  <a:schemeClr val="tx1"/>
                </a:solidFill>
              </a:rPr>
              <a:t> </a:t>
            </a:r>
          </a:p>
          <a:p>
            <a:pPr algn="l">
              <a:lnSpc>
                <a:spcPct val="90000"/>
              </a:lnSpc>
              <a:buFont typeface="Wingdings 3" charset="2"/>
              <a:buChar char=""/>
            </a:pPr>
            <a:r>
              <a:rPr lang="en-US" sz="1300" b="0" i="0" u="none" strike="noStrike" baseline="0" dirty="0">
                <a:solidFill>
                  <a:schemeClr val="tx1"/>
                </a:solidFill>
              </a:rPr>
              <a:t>Chloe de Los Reyes </a:t>
            </a:r>
          </a:p>
          <a:p>
            <a:pPr algn="l">
              <a:lnSpc>
                <a:spcPct val="90000"/>
              </a:lnSpc>
              <a:buFont typeface="Wingdings 3" charset="2"/>
              <a:buChar char=""/>
            </a:pPr>
            <a:endParaRPr lang="en-US" sz="1300" b="0" i="0" u="none" strike="noStrike" baseline="0" dirty="0">
              <a:solidFill>
                <a:schemeClr val="tx1"/>
              </a:solidFill>
            </a:endParaRPr>
          </a:p>
          <a:p>
            <a:pPr algn="l">
              <a:lnSpc>
                <a:spcPct val="90000"/>
              </a:lnSpc>
              <a:buFont typeface="Wingdings 3" charset="2"/>
              <a:buChar char=""/>
            </a:pPr>
            <a:endParaRPr lang="en-US" sz="1300" dirty="0">
              <a:solidFill>
                <a:schemeClr val="bg1"/>
              </a:solidFill>
            </a:endParaRPr>
          </a:p>
        </p:txBody>
      </p:sp>
      <p:pic>
        <p:nvPicPr>
          <p:cNvPr id="6" name="Picture 5">
            <a:extLst>
              <a:ext uri="{FF2B5EF4-FFF2-40B4-BE49-F238E27FC236}">
                <a16:creationId xmlns:a16="http://schemas.microsoft.com/office/drawing/2014/main" id="{67DE0952-EA5B-4DB6-A614-9BA6F30031D1}"/>
              </a:ext>
            </a:extLst>
          </p:cNvPr>
          <p:cNvPicPr/>
          <p:nvPr/>
        </p:nvPicPr>
        <p:blipFill rotWithShape="1">
          <a:blip r:embed="rId3"/>
          <a:srcRect l="61900" t="39398" r="31518" b="32305"/>
          <a:stretch/>
        </p:blipFill>
        <p:spPr bwMode="auto">
          <a:xfrm>
            <a:off x="6917223" y="2019075"/>
            <a:ext cx="2339789" cy="3278841"/>
          </a:xfrm>
          <a:prstGeom prst="rect">
            <a:avLst/>
          </a:prstGeom>
          <a:extLst>
            <a:ext uri="{53640926-AAD7-44D8-BBD7-CCE9431645EC}">
              <a14:shadowObscured xmlns:a14="http://schemas.microsoft.com/office/drawing/2010/main"/>
            </a:ext>
          </a:extLst>
        </p:spPr>
      </p:pic>
      <p:sp>
        <p:nvSpPr>
          <p:cNvPr id="5" name="Subtitle 2">
            <a:extLst>
              <a:ext uri="{FF2B5EF4-FFF2-40B4-BE49-F238E27FC236}">
                <a16:creationId xmlns:a16="http://schemas.microsoft.com/office/drawing/2014/main" id="{92CECCCD-70CE-4092-AC11-339ACC403AD8}"/>
              </a:ext>
            </a:extLst>
          </p:cNvPr>
          <p:cNvSpPr txBox="1">
            <a:spLocks/>
          </p:cNvSpPr>
          <p:nvPr/>
        </p:nvSpPr>
        <p:spPr>
          <a:xfrm>
            <a:off x="3783164" y="2209620"/>
            <a:ext cx="2535382" cy="339108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lnSpc>
                <a:spcPct val="90000"/>
              </a:lnSpc>
            </a:pPr>
            <a:r>
              <a:rPr lang="en-US" sz="1300" dirty="0">
                <a:solidFill>
                  <a:schemeClr val="tx1"/>
                </a:solidFill>
                <a:latin typeface="Arial" panose="020B0604020202020204" pitchFamily="34" charset="0"/>
              </a:rPr>
              <a:t>Diana Vaichis </a:t>
            </a:r>
          </a:p>
          <a:p>
            <a:pPr algn="l">
              <a:lnSpc>
                <a:spcPct val="90000"/>
              </a:lnSpc>
            </a:pPr>
            <a:r>
              <a:rPr lang="en-US" sz="1300" dirty="0">
                <a:solidFill>
                  <a:schemeClr val="tx1"/>
                </a:solidFill>
                <a:latin typeface="Arial" panose="020B0604020202020204" pitchFamily="34" charset="0"/>
              </a:rPr>
              <a:t>Herberth “Alex” Jaco </a:t>
            </a:r>
          </a:p>
          <a:p>
            <a:pPr algn="l">
              <a:lnSpc>
                <a:spcPct val="90000"/>
              </a:lnSpc>
            </a:pPr>
            <a:r>
              <a:rPr lang="en-US" sz="1300" dirty="0">
                <a:solidFill>
                  <a:schemeClr val="tx1"/>
                </a:solidFill>
                <a:latin typeface="Arial" panose="020B0604020202020204" pitchFamily="34" charset="0"/>
              </a:rPr>
              <a:t>Sabrina Jimenez </a:t>
            </a:r>
          </a:p>
          <a:p>
            <a:pPr algn="l">
              <a:lnSpc>
                <a:spcPct val="90000"/>
              </a:lnSpc>
            </a:pPr>
            <a:r>
              <a:rPr lang="en-US" sz="1300" dirty="0" err="1">
                <a:solidFill>
                  <a:schemeClr val="tx1"/>
                </a:solidFill>
                <a:latin typeface="Arial" panose="020B0604020202020204" pitchFamily="34" charset="0"/>
              </a:rPr>
              <a:t>Avielah</a:t>
            </a:r>
            <a:r>
              <a:rPr lang="en-US" sz="1300" dirty="0">
                <a:solidFill>
                  <a:schemeClr val="tx1"/>
                </a:solidFill>
                <a:latin typeface="Arial" panose="020B0604020202020204" pitchFamily="34" charset="0"/>
              </a:rPr>
              <a:t> Sprenkle 	</a:t>
            </a:r>
          </a:p>
          <a:p>
            <a:pPr algn="l">
              <a:lnSpc>
                <a:spcPct val="90000"/>
              </a:lnSpc>
            </a:pPr>
            <a:r>
              <a:rPr lang="en-US" sz="1300" dirty="0">
                <a:solidFill>
                  <a:schemeClr val="tx1"/>
                </a:solidFill>
                <a:latin typeface="Arial" panose="020B0604020202020204" pitchFamily="34" charset="0"/>
              </a:rPr>
              <a:t>Kay Weiss </a:t>
            </a:r>
          </a:p>
          <a:p>
            <a:pPr algn="l">
              <a:lnSpc>
                <a:spcPct val="90000"/>
              </a:lnSpc>
            </a:pPr>
            <a:r>
              <a:rPr lang="en-US" sz="1300" dirty="0">
                <a:solidFill>
                  <a:schemeClr val="tx1"/>
                </a:solidFill>
                <a:latin typeface="Arial" panose="020B0604020202020204" pitchFamily="34" charset="0"/>
              </a:rPr>
              <a:t>Alvin Jackson </a:t>
            </a:r>
          </a:p>
          <a:p>
            <a:pPr algn="l">
              <a:lnSpc>
                <a:spcPct val="90000"/>
              </a:lnSpc>
            </a:pPr>
            <a:r>
              <a:rPr lang="en-US" sz="1300" dirty="0">
                <a:solidFill>
                  <a:schemeClr val="tx1"/>
                </a:solidFill>
                <a:latin typeface="Arial" panose="020B0604020202020204" pitchFamily="34" charset="0"/>
              </a:rPr>
              <a:t>Ken Owens </a:t>
            </a:r>
          </a:p>
          <a:p>
            <a:pPr algn="l">
              <a:lnSpc>
                <a:spcPct val="90000"/>
              </a:lnSpc>
            </a:pPr>
            <a:r>
              <a:rPr lang="en-US" sz="1300" dirty="0">
                <a:solidFill>
                  <a:schemeClr val="tx1"/>
                </a:solidFill>
                <a:latin typeface="Arial" panose="020B0604020202020204" pitchFamily="34" charset="0"/>
              </a:rPr>
              <a:t>Violeta Rodriguez</a:t>
            </a:r>
          </a:p>
          <a:p>
            <a:pPr algn="l">
              <a:lnSpc>
                <a:spcPct val="90000"/>
              </a:lnSpc>
            </a:pPr>
            <a:r>
              <a:rPr lang="en-US" sz="1300" dirty="0">
                <a:solidFill>
                  <a:schemeClr val="tx1"/>
                </a:solidFill>
                <a:latin typeface="Arial" panose="020B0604020202020204" pitchFamily="34" charset="0"/>
              </a:rPr>
              <a:t>Josh Robles </a:t>
            </a:r>
          </a:p>
          <a:p>
            <a:pPr algn="l">
              <a:lnSpc>
                <a:spcPct val="90000"/>
              </a:lnSpc>
            </a:pPr>
            <a:r>
              <a:rPr lang="en-US" sz="1300" dirty="0">
                <a:solidFill>
                  <a:schemeClr val="tx1"/>
                </a:solidFill>
                <a:latin typeface="Arial" panose="020B0604020202020204" pitchFamily="34" charset="0"/>
              </a:rPr>
              <a:t>Laura Van Genderen</a:t>
            </a:r>
          </a:p>
          <a:p>
            <a:pPr>
              <a:lnSpc>
                <a:spcPct val="90000"/>
              </a:lnSpc>
            </a:pPr>
            <a:endParaRPr lang="en-US" sz="500" dirty="0"/>
          </a:p>
        </p:txBody>
      </p:sp>
    </p:spTree>
    <p:extLst>
      <p:ext uri="{BB962C8B-B14F-4D97-AF65-F5344CB8AC3E}">
        <p14:creationId xmlns:p14="http://schemas.microsoft.com/office/powerpoint/2010/main" val="3771545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DCB91-FAE2-4714-A1AC-798D59371A19}"/>
              </a:ext>
            </a:extLst>
          </p:cNvPr>
          <p:cNvSpPr>
            <a:spLocks noGrp="1"/>
          </p:cNvSpPr>
          <p:nvPr>
            <p:ph type="title"/>
          </p:nvPr>
        </p:nvSpPr>
        <p:spPr/>
        <p:txBody>
          <a:bodyPr/>
          <a:lstStyle/>
          <a:p>
            <a:r>
              <a:rPr lang="en-US" dirty="0"/>
              <a:t>Research and Tracking </a:t>
            </a:r>
          </a:p>
        </p:txBody>
      </p:sp>
      <p:pic>
        <p:nvPicPr>
          <p:cNvPr id="4" name="Content Placeholder 4">
            <a:extLst>
              <a:ext uri="{FF2B5EF4-FFF2-40B4-BE49-F238E27FC236}">
                <a16:creationId xmlns:a16="http://schemas.microsoft.com/office/drawing/2014/main" id="{C76725AA-CAEE-490E-9969-5F8C171CE97C}"/>
              </a:ext>
            </a:extLst>
          </p:cNvPr>
          <p:cNvPicPr>
            <a:picLocks noGrp="1" noChangeAspect="1"/>
          </p:cNvPicPr>
          <p:nvPr>
            <p:ph idx="1"/>
          </p:nvPr>
        </p:nvPicPr>
        <p:blipFill rotWithShape="1">
          <a:blip r:embed="rId2"/>
          <a:srcRect l="7776" t="26487" r="61085" b="28234"/>
          <a:stretch/>
        </p:blipFill>
        <p:spPr>
          <a:xfrm>
            <a:off x="768216" y="1267867"/>
            <a:ext cx="10459026" cy="5031333"/>
          </a:xfrm>
        </p:spPr>
      </p:pic>
    </p:spTree>
    <p:extLst>
      <p:ext uri="{BB962C8B-B14F-4D97-AF65-F5344CB8AC3E}">
        <p14:creationId xmlns:p14="http://schemas.microsoft.com/office/powerpoint/2010/main" val="98462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160B-ED30-4D69-91A7-DCFECFDE6BAB}"/>
              </a:ext>
            </a:extLst>
          </p:cNvPr>
          <p:cNvSpPr>
            <a:spLocks noGrp="1"/>
          </p:cNvSpPr>
          <p:nvPr>
            <p:ph type="title"/>
          </p:nvPr>
        </p:nvSpPr>
        <p:spPr/>
        <p:txBody>
          <a:bodyPr/>
          <a:lstStyle/>
          <a:p>
            <a:r>
              <a:rPr lang="en-US" dirty="0"/>
              <a:t>Track Activities </a:t>
            </a:r>
          </a:p>
        </p:txBody>
      </p:sp>
      <p:sp>
        <p:nvSpPr>
          <p:cNvPr id="3" name="Content Placeholder 2">
            <a:extLst>
              <a:ext uri="{FF2B5EF4-FFF2-40B4-BE49-F238E27FC236}">
                <a16:creationId xmlns:a16="http://schemas.microsoft.com/office/drawing/2014/main" id="{59925EF0-F61B-4B4F-95FA-D4CF8468E9A0}"/>
              </a:ext>
            </a:extLst>
          </p:cNvPr>
          <p:cNvSpPr>
            <a:spLocks noGrp="1"/>
          </p:cNvSpPr>
          <p:nvPr>
            <p:ph idx="1"/>
          </p:nvPr>
        </p:nvSpPr>
        <p:spPr/>
        <p:txBody>
          <a:bodyPr/>
          <a:lstStyle/>
          <a:p>
            <a:r>
              <a:rPr lang="en-US" dirty="0">
                <a:solidFill>
                  <a:schemeClr val="tx1"/>
                </a:solidFill>
              </a:rPr>
              <a:t>Successful Enrollment</a:t>
            </a:r>
          </a:p>
          <a:p>
            <a:r>
              <a:rPr lang="en-US" dirty="0">
                <a:solidFill>
                  <a:schemeClr val="tx1"/>
                </a:solidFill>
              </a:rPr>
              <a:t>Retention: Fall to Spring</a:t>
            </a:r>
          </a:p>
          <a:p>
            <a:r>
              <a:rPr lang="en-US" dirty="0">
                <a:solidFill>
                  <a:schemeClr val="tx1"/>
                </a:solidFill>
              </a:rPr>
              <a:t>Transfer to A Four-Year Institution</a:t>
            </a:r>
          </a:p>
          <a:p>
            <a:r>
              <a:rPr lang="en-US" sz="1800" dirty="0">
                <a:solidFill>
                  <a:schemeClr val="tx1"/>
                </a:solidFill>
              </a:rPr>
              <a:t>Completion of Transfer Level Math and English</a:t>
            </a:r>
          </a:p>
          <a:p>
            <a:r>
              <a:rPr lang="en-US" dirty="0">
                <a:solidFill>
                  <a:schemeClr val="tx1"/>
                </a:solidFill>
              </a:rPr>
              <a:t>Earned Credit Certificate Over 18 Units, Associate Degree</a:t>
            </a:r>
          </a:p>
        </p:txBody>
      </p:sp>
    </p:spTree>
    <p:extLst>
      <p:ext uri="{BB962C8B-B14F-4D97-AF65-F5344CB8AC3E}">
        <p14:creationId xmlns:p14="http://schemas.microsoft.com/office/powerpoint/2010/main" val="59782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Kevin Horan</a:t>
            </a:r>
          </a:p>
        </p:txBody>
      </p:sp>
      <p:sp>
        <p:nvSpPr>
          <p:cNvPr id="3" name="Subtitle 2"/>
          <p:cNvSpPr>
            <a:spLocks noGrp="1"/>
          </p:cNvSpPr>
          <p:nvPr>
            <p:ph type="subTitle" idx="1"/>
          </p:nvPr>
        </p:nvSpPr>
        <p:spPr/>
        <p:txBody>
          <a:bodyPr/>
          <a:lstStyle/>
          <a:p>
            <a:r>
              <a:rPr lang="en-US" dirty="0"/>
              <a:t>President, Crafton Hills College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12709" y="1261913"/>
            <a:ext cx="4754879" cy="3566160"/>
          </a:xfrm>
          <a:prstGeom prst="rect">
            <a:avLst/>
          </a:prstGeom>
        </p:spPr>
      </p:pic>
    </p:spTree>
    <p:extLst>
      <p:ext uri="{BB962C8B-B14F-4D97-AF65-F5344CB8AC3E}">
        <p14:creationId xmlns:p14="http://schemas.microsoft.com/office/powerpoint/2010/main" val="157133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4FE2-1D09-4D8B-9220-98F03427551C}"/>
              </a:ext>
            </a:extLst>
          </p:cNvPr>
          <p:cNvSpPr>
            <a:spLocks noGrp="1"/>
          </p:cNvSpPr>
          <p:nvPr>
            <p:ph type="title"/>
          </p:nvPr>
        </p:nvSpPr>
        <p:spPr/>
        <p:txBody>
          <a:bodyPr/>
          <a:lstStyle/>
          <a:p>
            <a:r>
              <a:rPr lang="en-US" dirty="0"/>
              <a:t>Successful Enrollment</a:t>
            </a:r>
          </a:p>
        </p:txBody>
      </p:sp>
      <p:sp>
        <p:nvSpPr>
          <p:cNvPr id="3" name="Content Placeholder 2">
            <a:extLst>
              <a:ext uri="{FF2B5EF4-FFF2-40B4-BE49-F238E27FC236}">
                <a16:creationId xmlns:a16="http://schemas.microsoft.com/office/drawing/2014/main" id="{B6066348-9427-45CA-9B7C-B56D272FD25A}"/>
              </a:ext>
            </a:extLst>
          </p:cNvPr>
          <p:cNvSpPr>
            <a:spLocks noGrp="1"/>
          </p:cNvSpPr>
          <p:nvPr>
            <p:ph idx="1"/>
          </p:nvPr>
        </p:nvSpPr>
        <p:spPr>
          <a:xfrm>
            <a:off x="677334" y="1361209"/>
            <a:ext cx="8596668" cy="5236236"/>
          </a:xfrm>
        </p:spPr>
        <p:txBody>
          <a:bodyPr>
            <a:normAutofit fontScale="55000" lnSpcReduction="20000"/>
          </a:bodyPr>
          <a:lstStyle/>
          <a:p>
            <a:r>
              <a:rPr lang="en-US" dirty="0">
                <a:solidFill>
                  <a:schemeClr val="tx1"/>
                </a:solidFill>
              </a:rPr>
              <a:t>A. Create clear pathways to promote completion and success</a:t>
            </a:r>
            <a:r>
              <a:rPr lang="en-US" dirty="0"/>
              <a:t>. </a:t>
            </a:r>
          </a:p>
          <a:p>
            <a:pPr lvl="1"/>
            <a:r>
              <a:rPr lang="en-US" dirty="0">
                <a:solidFill>
                  <a:schemeClr val="tx1"/>
                </a:solidFill>
              </a:rPr>
              <a:t>1. Offer accelerated cohort-style programs </a:t>
            </a:r>
            <a:r>
              <a:rPr lang="en-US" dirty="0">
                <a:solidFill>
                  <a:schemeClr val="accent4"/>
                </a:solidFill>
              </a:rPr>
              <a:t>(Promise, GP CAPS, Student Senate, EOPS. EMS, CTE Programs. Laurie Green discussed cohorts of 40 students. They have orientation, study groups, </a:t>
            </a:r>
            <a:r>
              <a:rPr lang="en-US" dirty="0" err="1">
                <a:solidFill>
                  <a:schemeClr val="accent4"/>
                </a:solidFill>
              </a:rPr>
              <a:t>etc</a:t>
            </a:r>
            <a:r>
              <a:rPr lang="en-US" dirty="0">
                <a:solidFill>
                  <a:schemeClr val="accent4"/>
                </a:solidFill>
              </a:rPr>
              <a:t>…</a:t>
            </a:r>
          </a:p>
          <a:p>
            <a:pPr lvl="1"/>
            <a:r>
              <a:rPr lang="en-US" dirty="0">
                <a:solidFill>
                  <a:schemeClr val="tx1"/>
                </a:solidFill>
              </a:rPr>
              <a:t>2. Develop low-unit credit and non-credit skills certificates to meet individual and labor market needs </a:t>
            </a:r>
            <a:r>
              <a:rPr lang="en-US" sz="1900" dirty="0">
                <a:solidFill>
                  <a:schemeClr val="accent4"/>
                </a:solidFill>
              </a:rPr>
              <a:t>(look at Adult Education –Job readiness skills certificate. ESL non-credit classes coming soon. </a:t>
            </a:r>
          </a:p>
          <a:p>
            <a:pPr lvl="1"/>
            <a:r>
              <a:rPr lang="en-US" dirty="0">
                <a:solidFill>
                  <a:schemeClr val="tx1"/>
                </a:solidFill>
              </a:rPr>
              <a:t>3. Develop scaffolded non-credit/credit/certificate/degree programs </a:t>
            </a:r>
          </a:p>
          <a:p>
            <a:pPr marL="457200" lvl="1" indent="0">
              <a:buNone/>
            </a:pPr>
            <a:r>
              <a:rPr lang="en-US" dirty="0">
                <a:solidFill>
                  <a:schemeClr val="tx1"/>
                </a:solidFill>
              </a:rPr>
              <a:t>B. Eliminate policies and practices that impede successful enrollment. </a:t>
            </a:r>
            <a:r>
              <a:rPr lang="en-US" dirty="0">
                <a:solidFill>
                  <a:schemeClr val="accent4"/>
                </a:solidFill>
              </a:rPr>
              <a:t>(Chairs with scheduling, Student Services is assessing  barriers &amp; GP are looking in these areas, </a:t>
            </a:r>
            <a:r>
              <a:rPr lang="en-US" dirty="0" err="1">
                <a:solidFill>
                  <a:schemeClr val="accent4"/>
                </a:solidFill>
              </a:rPr>
              <a:t>CCCApply</a:t>
            </a:r>
            <a:r>
              <a:rPr lang="en-US" dirty="0">
                <a:solidFill>
                  <a:schemeClr val="accent4"/>
                </a:solidFill>
              </a:rPr>
              <a:t> is going to implement new system) </a:t>
            </a:r>
          </a:p>
          <a:p>
            <a:pPr lvl="1">
              <a:buClr>
                <a:schemeClr val="accent2">
                  <a:lumMod val="50000"/>
                </a:schemeClr>
              </a:buClr>
              <a:buSzPct val="86000"/>
              <a:buFont typeface="Wingdings" panose="05000000000000000000" pitchFamily="2" charset="2"/>
              <a:buChar char="v"/>
            </a:pPr>
            <a:r>
              <a:rPr lang="en-US" dirty="0">
                <a:solidFill>
                  <a:schemeClr val="tx1"/>
                </a:solidFill>
              </a:rPr>
              <a:t>4. Simplify enrollment processes </a:t>
            </a:r>
            <a:r>
              <a:rPr lang="en-US" dirty="0" err="1">
                <a:solidFill>
                  <a:schemeClr val="accent4"/>
                </a:solidFill>
              </a:rPr>
              <a:t>i.e</a:t>
            </a:r>
            <a:r>
              <a:rPr lang="en-US" dirty="0">
                <a:solidFill>
                  <a:schemeClr val="accent4"/>
                </a:solidFill>
              </a:rPr>
              <a:t> English and Math placement is online, entire matriculation is online, </a:t>
            </a:r>
            <a:r>
              <a:rPr lang="en-US" dirty="0" err="1">
                <a:solidFill>
                  <a:schemeClr val="accent4"/>
                </a:solidFill>
              </a:rPr>
              <a:t>laserfish</a:t>
            </a:r>
            <a:r>
              <a:rPr lang="en-US" dirty="0">
                <a:solidFill>
                  <a:schemeClr val="accent4"/>
                </a:solidFill>
              </a:rPr>
              <a:t>, STARFISH Implemented, Website Redesign workgroup has been created , STARFISH Registration Classes  </a:t>
            </a:r>
          </a:p>
          <a:p>
            <a:pPr lvl="1">
              <a:buClr>
                <a:schemeClr val="accent2">
                  <a:lumMod val="50000"/>
                </a:schemeClr>
              </a:buClr>
              <a:buSzPct val="86000"/>
              <a:buFont typeface="Wingdings" panose="05000000000000000000" pitchFamily="2" charset="2"/>
              <a:buChar char="v"/>
            </a:pPr>
            <a:r>
              <a:rPr lang="en-US" dirty="0"/>
              <a:t>5. Simplify Financial Aid </a:t>
            </a:r>
            <a:r>
              <a:rPr lang="en-US" dirty="0">
                <a:solidFill>
                  <a:schemeClr val="tx1"/>
                </a:solidFill>
              </a:rPr>
              <a:t>processes</a:t>
            </a:r>
            <a:r>
              <a:rPr lang="en-US" dirty="0">
                <a:solidFill>
                  <a:schemeClr val="accent4"/>
                </a:solidFill>
              </a:rPr>
              <a:t> i.e. Self Service is implemented. FA is now electronic process</a:t>
            </a:r>
          </a:p>
          <a:p>
            <a:pPr lvl="1"/>
            <a:r>
              <a:rPr lang="en-US" dirty="0">
                <a:solidFill>
                  <a:schemeClr val="tx1"/>
                </a:solidFill>
              </a:rPr>
              <a:t>6. Improve scheduling strategies using available educational plan data and current/prospective student preferences </a:t>
            </a:r>
          </a:p>
          <a:p>
            <a:pPr lvl="2"/>
            <a:r>
              <a:rPr lang="en-US" dirty="0">
                <a:solidFill>
                  <a:schemeClr val="accent4"/>
                </a:solidFill>
              </a:rPr>
              <a:t>Student Voices Study, Data Integrity is being conducted, Refine Enrollment Management Plan for DI groups. GP/Counseling Scheduling Conflicts, Create annual scheduling process to include </a:t>
            </a:r>
            <a:r>
              <a:rPr lang="en-US" dirty="0">
                <a:solidFill>
                  <a:schemeClr val="tx1"/>
                </a:solidFill>
              </a:rPr>
              <a:t>Starfish reports for scheduling and </a:t>
            </a:r>
            <a:r>
              <a:rPr lang="en-US" dirty="0">
                <a:solidFill>
                  <a:schemeClr val="accent4"/>
                </a:solidFill>
              </a:rPr>
              <a:t>Course Rotational Calendar.</a:t>
            </a:r>
          </a:p>
          <a:p>
            <a:pPr lvl="1"/>
            <a:r>
              <a:rPr lang="en-US" dirty="0">
                <a:solidFill>
                  <a:schemeClr val="tx1"/>
                </a:solidFill>
              </a:rPr>
              <a:t>7. Provide targeted outreach and recruitment, focusing on groups with high disproportionate impact, such as African American females and male Foster Youth </a:t>
            </a:r>
          </a:p>
          <a:p>
            <a:pPr lvl="2"/>
            <a:r>
              <a:rPr lang="en-US" dirty="0"/>
              <a:t>CHC Marketing in English and Spanish, Adult Education (Hispanic), </a:t>
            </a:r>
            <a:r>
              <a:rPr lang="en-US" dirty="0">
                <a:solidFill>
                  <a:schemeClr val="accent4"/>
                </a:solidFill>
              </a:rPr>
              <a:t>Promise, CCAP and Dual Enrollment, Guardian Scholars Program </a:t>
            </a:r>
            <a:r>
              <a:rPr lang="en-US" dirty="0" err="1">
                <a:solidFill>
                  <a:schemeClr val="accent4"/>
                </a:solidFill>
              </a:rPr>
              <a:t>i.e</a:t>
            </a:r>
            <a:r>
              <a:rPr lang="en-US" dirty="0">
                <a:solidFill>
                  <a:schemeClr val="accent4"/>
                </a:solidFill>
              </a:rPr>
              <a:t> Partnerships with County, TODE Legal Center. </a:t>
            </a:r>
            <a:r>
              <a:rPr lang="en-US" dirty="0"/>
              <a:t>*Need to Partner with Local Tribes, San Manuel  k-12, Department of Education GP and County * Ask Michelle for info. For NA partnerships, </a:t>
            </a:r>
            <a:r>
              <a:rPr lang="en-US" dirty="0">
                <a:solidFill>
                  <a:schemeClr val="accent4"/>
                </a:solidFill>
              </a:rPr>
              <a:t>San Bernardino Unified School District Foster Youth Program, Redlands Unified School District Foster Youth Program, County of San Bernardino Independent Living Program. Diverse Faculty and Staff Panel for Correctional Program       </a:t>
            </a:r>
          </a:p>
          <a:p>
            <a:pPr lvl="1"/>
            <a:r>
              <a:rPr lang="en-US" dirty="0">
                <a:solidFill>
                  <a:schemeClr val="tx1"/>
                </a:solidFill>
              </a:rPr>
              <a:t>8. Fully implement Caring Campus to promote connection. Follow up with Alex</a:t>
            </a:r>
          </a:p>
          <a:p>
            <a:pPr lvl="1"/>
            <a:r>
              <a:rPr lang="en-US" dirty="0">
                <a:solidFill>
                  <a:schemeClr val="tx1"/>
                </a:solidFill>
              </a:rPr>
              <a:t>9. Develop Student Success Teams to meet the transition needs of DI groups  </a:t>
            </a:r>
            <a:r>
              <a:rPr lang="en-US" dirty="0" err="1">
                <a:solidFill>
                  <a:schemeClr val="tx1"/>
                </a:solidFill>
              </a:rPr>
              <a:t>i.e</a:t>
            </a:r>
            <a:r>
              <a:rPr lang="en-US" dirty="0">
                <a:solidFill>
                  <a:schemeClr val="tx1"/>
                </a:solidFill>
              </a:rPr>
              <a:t> GP CAPS Completion Teams</a:t>
            </a:r>
          </a:p>
          <a:p>
            <a:pPr lvl="1">
              <a:buFont typeface="Wingdings" panose="05000000000000000000" pitchFamily="2" charset="2"/>
              <a:buChar char="v"/>
            </a:pPr>
            <a:r>
              <a:rPr lang="en-US" dirty="0">
                <a:solidFill>
                  <a:schemeClr val="accent2">
                    <a:lumMod val="50000"/>
                  </a:schemeClr>
                </a:solidFill>
              </a:rPr>
              <a:t>10. </a:t>
            </a:r>
            <a:r>
              <a:rPr lang="en-US" dirty="0">
                <a:solidFill>
                  <a:schemeClr val="tx1"/>
                </a:solidFill>
              </a:rPr>
              <a:t>Provide Online Educational Resources for GE courses, and transfer level Math and English </a:t>
            </a:r>
            <a:r>
              <a:rPr lang="en-US" dirty="0">
                <a:solidFill>
                  <a:schemeClr val="accent4"/>
                </a:solidFill>
              </a:rPr>
              <a:t>* Statistics Courses (OER). English (OER) Gwen, Kay will talk to Keith to get inventory of OER Courses and review marketing. * Open resources are licensed, and online resources include tutoring </a:t>
            </a:r>
          </a:p>
          <a:p>
            <a:pPr marL="457200" lvl="1" indent="0">
              <a:buNone/>
            </a:pPr>
            <a:r>
              <a:rPr lang="en-US" dirty="0">
                <a:solidFill>
                  <a:schemeClr val="tx1"/>
                </a:solidFill>
              </a:rPr>
              <a:t>C. Create a research agenda to analyze and understand disproportionate impact. </a:t>
            </a:r>
            <a:r>
              <a:rPr lang="en-US" dirty="0">
                <a:solidFill>
                  <a:schemeClr val="accent4"/>
                </a:solidFill>
              </a:rPr>
              <a:t>Gio is going to take back items below to his team and provide update on next steps during next meeting.  </a:t>
            </a:r>
            <a:r>
              <a:rPr lang="en-US" dirty="0" err="1">
                <a:solidFill>
                  <a:schemeClr val="accent4"/>
                </a:solidFill>
              </a:rPr>
              <a:t>i.e</a:t>
            </a:r>
            <a:r>
              <a:rPr lang="en-US" dirty="0">
                <a:solidFill>
                  <a:schemeClr val="accent4"/>
                </a:solidFill>
              </a:rPr>
              <a:t> Data couches, </a:t>
            </a:r>
          </a:p>
          <a:p>
            <a:pPr lvl="1"/>
            <a:r>
              <a:rPr lang="en-US" dirty="0">
                <a:solidFill>
                  <a:schemeClr val="tx1"/>
                </a:solidFill>
              </a:rPr>
              <a:t>11. Develop a research strategy to understand why students apply but do not enroll </a:t>
            </a:r>
          </a:p>
          <a:p>
            <a:pPr lvl="1"/>
            <a:r>
              <a:rPr lang="en-US" dirty="0">
                <a:solidFill>
                  <a:schemeClr val="tx1"/>
                </a:solidFill>
              </a:rPr>
              <a:t>12. Create a multidisciplinary task force to guide equity related research at the college</a:t>
            </a:r>
          </a:p>
        </p:txBody>
      </p:sp>
    </p:spTree>
    <p:extLst>
      <p:ext uri="{BB962C8B-B14F-4D97-AF65-F5344CB8AC3E}">
        <p14:creationId xmlns:p14="http://schemas.microsoft.com/office/powerpoint/2010/main" val="2157113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160B-ED30-4D69-91A7-DCFECFDE6BAB}"/>
              </a:ext>
            </a:extLst>
          </p:cNvPr>
          <p:cNvSpPr>
            <a:spLocks noGrp="1"/>
          </p:cNvSpPr>
          <p:nvPr>
            <p:ph type="title"/>
          </p:nvPr>
        </p:nvSpPr>
        <p:spPr/>
        <p:txBody>
          <a:bodyPr/>
          <a:lstStyle/>
          <a:p>
            <a:r>
              <a:rPr lang="en-US" dirty="0"/>
              <a:t>Student Life and Campus Engagement</a:t>
            </a:r>
          </a:p>
        </p:txBody>
      </p:sp>
      <p:sp>
        <p:nvSpPr>
          <p:cNvPr id="3" name="Content Placeholder 2">
            <a:extLst>
              <a:ext uri="{FF2B5EF4-FFF2-40B4-BE49-F238E27FC236}">
                <a16:creationId xmlns:a16="http://schemas.microsoft.com/office/drawing/2014/main" id="{59925EF0-F61B-4B4F-95FA-D4CF8468E9A0}"/>
              </a:ext>
            </a:extLst>
          </p:cNvPr>
          <p:cNvSpPr>
            <a:spLocks noGrp="1"/>
          </p:cNvSpPr>
          <p:nvPr>
            <p:ph idx="1"/>
          </p:nvPr>
        </p:nvSpPr>
        <p:spPr/>
        <p:txBody>
          <a:bodyPr>
            <a:normAutofit lnSpcReduction="10000"/>
          </a:bodyPr>
          <a:lstStyle/>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Virtual "Conversation on Race" with 67 participants (June 2020)</a:t>
            </a:r>
          </a:p>
          <a:p>
            <a:pPr defTabSz="914400" eaLnBrk="0" fontAlgn="base" hangingPunct="0">
              <a:spcBef>
                <a:spcPct val="0"/>
              </a:spcBef>
              <a:spcAft>
                <a:spcPct val="0"/>
              </a:spcAft>
              <a:buSzTx/>
            </a:pPr>
            <a:endParaRPr lang="en-US" altLang="en-US"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Virtual "Roadrunner Rally" with 124 participants (August 2020)</a:t>
            </a:r>
            <a:endParaRPr lang="en-US" altLang="en-US" sz="1600"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endParaRPr kumimoji="0" lang="en-US" altLang="en-US"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Virtual "How to Start A Club" Workshops with 36 total participants (August 2020)</a:t>
            </a:r>
            <a:endParaRPr lang="en-US" altLang="en-US" sz="1600"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endParaRPr kumimoji="0" lang="en-US" altLang="en-US"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Provided in person badges to Respiratory and Paramedic Programs (September 2020)</a:t>
            </a:r>
            <a:endParaRPr lang="en-US" altLang="en-US" sz="1600"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endParaRPr kumimoji="0" lang="en-US" altLang="en-US"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Virtual "Hispanic Heritage Month" with 226 total participants thus far (September 15- October 15, 2020)</a:t>
            </a:r>
            <a:endParaRPr lang="en-US" altLang="en-US" sz="1600"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endParaRPr kumimoji="0" lang="en-US" altLang="en-US"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Virtual "National Coming Out Day" Panel with 34 participants (October 8, 2020)</a:t>
            </a:r>
          </a:p>
          <a:p>
            <a:pPr defTabSz="914400" eaLnBrk="0" fontAlgn="base" hangingPunct="0">
              <a:spcBef>
                <a:spcPct val="0"/>
              </a:spcBef>
              <a:spcAft>
                <a:spcPct val="0"/>
              </a:spcAft>
              <a:buSzTx/>
            </a:pPr>
            <a:endPar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defTabSz="914400" eaLnBrk="0" fontAlgn="base" hangingPunct="0">
              <a:spcBef>
                <a:spcPct val="0"/>
              </a:spcBef>
              <a:spcAft>
                <a:spcPct val="0"/>
              </a:spcAft>
              <a:buSzTx/>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Virtual "Undocumented Student Action" Week (October 19- October 23, 2020)</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935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D78DEF-E8C0-448F-9A80-131FAB27C156}"/>
              </a:ext>
            </a:extLst>
          </p:cNvPr>
          <p:cNvPicPr>
            <a:picLocks noGrp="1"/>
          </p:cNvPicPr>
          <p:nvPr>
            <p:ph idx="1"/>
          </p:nvPr>
        </p:nvPicPr>
        <p:blipFill rotWithShape="1">
          <a:blip r:embed="rId3"/>
          <a:srcRect l="61940" t="10279" r="18385" b="3260"/>
          <a:stretch/>
        </p:blipFill>
        <p:spPr bwMode="auto">
          <a:xfrm>
            <a:off x="3092931" y="0"/>
            <a:ext cx="4876896" cy="67714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7580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Melissa Oshman</a:t>
            </a:r>
          </a:p>
        </p:txBody>
      </p:sp>
      <p:sp>
        <p:nvSpPr>
          <p:cNvPr id="3" name="Subtitle 2"/>
          <p:cNvSpPr>
            <a:spLocks noGrp="1"/>
          </p:cNvSpPr>
          <p:nvPr>
            <p:ph type="subTitle" idx="1"/>
          </p:nvPr>
        </p:nvSpPr>
        <p:spPr/>
        <p:txBody>
          <a:bodyPr/>
          <a:lstStyle/>
          <a:p>
            <a:r>
              <a:rPr lang="en-US" dirty="0"/>
              <a:t>Director, Information Technology &amp; Services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036" y="621645"/>
            <a:ext cx="2757979" cy="5212080"/>
          </a:xfrm>
          <a:prstGeom prst="rect">
            <a:avLst/>
          </a:prstGeom>
        </p:spPr>
      </p:pic>
    </p:spTree>
    <p:extLst>
      <p:ext uri="{BB962C8B-B14F-4D97-AF65-F5344CB8AC3E}">
        <p14:creationId xmlns:p14="http://schemas.microsoft.com/office/powerpoint/2010/main" val="409931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980B-AFA3-4DDA-A37D-B4185E04EB57}"/>
              </a:ext>
            </a:extLst>
          </p:cNvPr>
          <p:cNvSpPr>
            <a:spLocks noGrp="1"/>
          </p:cNvSpPr>
          <p:nvPr>
            <p:ph type="title"/>
          </p:nvPr>
        </p:nvSpPr>
        <p:spPr/>
        <p:txBody>
          <a:bodyPr/>
          <a:lstStyle/>
          <a:p>
            <a:r>
              <a:rPr lang="en-US" dirty="0"/>
              <a:t>Technology Updates</a:t>
            </a:r>
          </a:p>
        </p:txBody>
      </p:sp>
      <p:sp>
        <p:nvSpPr>
          <p:cNvPr id="3" name="Content Placeholder 2">
            <a:extLst>
              <a:ext uri="{FF2B5EF4-FFF2-40B4-BE49-F238E27FC236}">
                <a16:creationId xmlns:a16="http://schemas.microsoft.com/office/drawing/2014/main" id="{C99F8E77-4AF9-41E2-9EE9-BC860BC6ABA3}"/>
              </a:ext>
            </a:extLst>
          </p:cNvPr>
          <p:cNvSpPr>
            <a:spLocks noGrp="1"/>
          </p:cNvSpPr>
          <p:nvPr>
            <p:ph idx="1"/>
          </p:nvPr>
        </p:nvSpPr>
        <p:spPr>
          <a:xfrm>
            <a:off x="314325" y="1474789"/>
            <a:ext cx="8959677" cy="5221286"/>
          </a:xfrm>
        </p:spPr>
        <p:txBody>
          <a:bodyPr>
            <a:normAutofit/>
          </a:bodyPr>
          <a:lstStyle/>
          <a:p>
            <a:pPr lvl="1"/>
            <a:r>
              <a:rPr lang="en-US" sz="2800" dirty="0"/>
              <a:t>Information Security</a:t>
            </a:r>
          </a:p>
          <a:p>
            <a:pPr lvl="2"/>
            <a:r>
              <a:rPr lang="en-US" sz="2600" dirty="0"/>
              <a:t>District-wide Risk Assessment</a:t>
            </a:r>
          </a:p>
          <a:p>
            <a:pPr lvl="2"/>
            <a:r>
              <a:rPr lang="en-US" sz="2600" dirty="0"/>
              <a:t>Recommended Security Training</a:t>
            </a:r>
          </a:p>
          <a:p>
            <a:pPr lvl="1"/>
            <a:r>
              <a:rPr lang="en-US" sz="2800" dirty="0"/>
              <a:t>Copier Updates</a:t>
            </a:r>
          </a:p>
          <a:p>
            <a:pPr marL="457200" lvl="1" indent="0">
              <a:buNone/>
            </a:pPr>
            <a:endParaRPr lang="en-US" sz="2000" dirty="0"/>
          </a:p>
        </p:txBody>
      </p:sp>
    </p:spTree>
    <p:extLst>
      <p:ext uri="{BB962C8B-B14F-4D97-AF65-F5344CB8AC3E}">
        <p14:creationId xmlns:p14="http://schemas.microsoft.com/office/powerpoint/2010/main" val="11361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Mike Strong</a:t>
            </a:r>
          </a:p>
        </p:txBody>
      </p:sp>
      <p:sp>
        <p:nvSpPr>
          <p:cNvPr id="3" name="Subtitle 2"/>
          <p:cNvSpPr>
            <a:spLocks noGrp="1"/>
          </p:cNvSpPr>
          <p:nvPr>
            <p:ph type="subTitle" idx="1"/>
          </p:nvPr>
        </p:nvSpPr>
        <p:spPr/>
        <p:txBody>
          <a:bodyPr/>
          <a:lstStyle/>
          <a:p>
            <a:r>
              <a:rPr lang="en-US" dirty="0"/>
              <a:t>Vice President, Administrative Services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977" y="393234"/>
            <a:ext cx="3771900" cy="5029200"/>
          </a:xfrm>
          <a:prstGeom prst="rect">
            <a:avLst/>
          </a:prstGeom>
        </p:spPr>
      </p:pic>
    </p:spTree>
    <p:extLst>
      <p:ext uri="{BB962C8B-B14F-4D97-AF65-F5344CB8AC3E}">
        <p14:creationId xmlns:p14="http://schemas.microsoft.com/office/powerpoint/2010/main" val="2474939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118" y="1614062"/>
            <a:ext cx="5451088" cy="2277714"/>
          </a:xfrm>
        </p:spPr>
        <p:txBody>
          <a:bodyPr>
            <a:normAutofit fontScale="90000"/>
          </a:bodyPr>
          <a:lstStyle/>
          <a:p>
            <a:r>
              <a:rPr lang="en-US" sz="4800" b="1" dirty="0"/>
              <a:t>DRAFT - Budget Principles and Guidelines</a:t>
            </a:r>
          </a:p>
        </p:txBody>
      </p:sp>
      <p:pic>
        <p:nvPicPr>
          <p:cNvPr id="4" name="Picture 3"/>
          <p:cNvPicPr>
            <a:picLocks noChangeAspect="1"/>
          </p:cNvPicPr>
          <p:nvPr/>
        </p:nvPicPr>
        <p:blipFill rotWithShape="1">
          <a:blip r:embed="rId2"/>
          <a:srcRect b="20787"/>
          <a:stretch/>
        </p:blipFill>
        <p:spPr>
          <a:xfrm rot="344200">
            <a:off x="5431681" y="866966"/>
            <a:ext cx="6135181" cy="6312131"/>
          </a:xfrm>
          <a:prstGeom prst="rect">
            <a:avLst/>
          </a:prstGeom>
        </p:spPr>
      </p:pic>
      <p:pic>
        <p:nvPicPr>
          <p:cNvPr id="5122" name="Picture 2" descr="review-rating-ss-192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foregroundMark x1="28875" y1="46444" x2="28875" y2="46444"/>
                        <a14:foregroundMark x1="35250" y1="46444" x2="35250" y2="46444"/>
                        <a14:foregroundMark x1="42875" y1="49556" x2="42875" y2="49556"/>
                        <a14:foregroundMark x1="50750" y1="48000" x2="50750" y2="48000"/>
                        <a14:foregroundMark x1="54750" y1="46889" x2="54750" y2="46889"/>
                        <a14:foregroundMark x1="60500" y1="49111" x2="60500" y2="49111"/>
                        <a14:backgroundMark x1="45625" y1="17778" x2="45625" y2="17778"/>
                        <a14:backgroundMark x1="48875" y1="14444" x2="56500" y2="19778"/>
                        <a14:backgroundMark x1="25500" y1="40000" x2="38000" y2="28000"/>
                        <a14:backgroundMark x1="41625" y1="25333" x2="41625" y2="25333"/>
                        <a14:backgroundMark x1="49875" y1="23111" x2="49875" y2="23111"/>
                        <a14:backgroundMark x1="49875" y1="23111" x2="49875" y2="23111"/>
                        <a14:backgroundMark x1="58125" y1="23111" x2="58125" y2="23111"/>
                        <a14:backgroundMark x1="58125" y1="23111" x2="58125" y2="23111"/>
                        <a14:backgroundMark x1="63500" y1="25778" x2="63500" y2="25778"/>
                        <a14:backgroundMark x1="66000" y1="25778" x2="42250" y2="10222"/>
                        <a14:backgroundMark x1="61375" y1="72444" x2="30125" y2="66444"/>
                        <a14:backgroundMark x1="66250" y1="64222" x2="59625" y2="71778"/>
                        <a14:backgroundMark x1="66250" y1="27556" x2="69625" y2="35556"/>
                        <a14:backgroundMark x1="70500" y1="52889" x2="69000" y2="62667"/>
                        <a14:backgroundMark x1="70500" y1="45778" x2="70875" y2="50667"/>
                        <a14:backgroundMark x1="53750" y1="6444" x2="53750" y2="6444"/>
                        <a14:backgroundMark x1="56500" y1="8222" x2="52250" y2="5556"/>
                        <a14:backgroundMark x1="30750" y1="41556" x2="30750" y2="41556"/>
                      </a14:backgroundRemoval>
                    </a14:imgEffect>
                  </a14:imgLayer>
                </a14:imgProps>
              </a:ext>
              <a:ext uri="{28A0092B-C50C-407E-A947-70E740481C1C}">
                <a14:useLocalDpi xmlns:a14="http://schemas.microsoft.com/office/drawing/2010/main" val="0"/>
              </a:ext>
            </a:extLst>
          </a:blip>
          <a:srcRect/>
          <a:stretch>
            <a:fillRect/>
          </a:stretch>
        </p:blipFill>
        <p:spPr bwMode="auto">
          <a:xfrm>
            <a:off x="3468029" y="451043"/>
            <a:ext cx="10324172" cy="580734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80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asure 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024" y="261080"/>
            <a:ext cx="6571243" cy="3696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a:t>Measure CC Update</a:t>
            </a:r>
          </a:p>
        </p:txBody>
      </p:sp>
    </p:spTree>
    <p:extLst>
      <p:ext uri="{BB962C8B-B14F-4D97-AF65-F5344CB8AC3E}">
        <p14:creationId xmlns:p14="http://schemas.microsoft.com/office/powerpoint/2010/main" val="3959789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PAC</a:t>
            </a:r>
            <a:r>
              <a:rPr lang="en-US" sz="2400" b="1" dirty="0"/>
              <a:t/>
            </a:r>
            <a:br>
              <a:rPr lang="en-US" sz="2400" b="1" dirty="0"/>
            </a:br>
            <a:r>
              <a:rPr lang="en-US" sz="2400" b="1" dirty="0"/>
              <a:t/>
            </a:r>
            <a:br>
              <a:rPr lang="en-US" sz="2400" b="1" dirty="0"/>
            </a:br>
            <a:endParaRPr lang="en-US" sz="2400" b="1" dirty="0"/>
          </a:p>
        </p:txBody>
      </p:sp>
      <p:sp>
        <p:nvSpPr>
          <p:cNvPr id="5" name="Content Placeholder 4"/>
          <p:cNvSpPr>
            <a:spLocks noGrp="1"/>
          </p:cNvSpPr>
          <p:nvPr>
            <p:ph idx="1"/>
          </p:nvPr>
        </p:nvSpPr>
        <p:spPr>
          <a:xfrm>
            <a:off x="546410" y="1293541"/>
            <a:ext cx="5504890" cy="5264277"/>
          </a:xfrm>
        </p:spPr>
        <p:txBody>
          <a:bodyPr>
            <a:normAutofit/>
          </a:bodyPr>
          <a:lstStyle/>
          <a:p>
            <a:pPr marL="0" indent="0">
              <a:buNone/>
            </a:pPr>
            <a:r>
              <a:rPr lang="en-US" b="1" u="sng" dirty="0"/>
              <a:t>Programming &amp; Design</a:t>
            </a:r>
          </a:p>
          <a:p>
            <a:pPr lvl="1"/>
            <a:r>
              <a:rPr lang="en-US" b="1" dirty="0"/>
              <a:t>Instructional User Group:</a:t>
            </a:r>
          </a:p>
          <a:p>
            <a:pPr lvl="2"/>
            <a:r>
              <a:rPr lang="en-US" b="1" dirty="0"/>
              <a:t>Mark McConnell, Paul Jacques, Kevin Palkki, Kay Weiss</a:t>
            </a:r>
          </a:p>
          <a:p>
            <a:pPr lvl="1"/>
            <a:r>
              <a:rPr lang="en-US" b="1" dirty="0"/>
              <a:t>Weekly meeting thru Thanksgiving</a:t>
            </a:r>
          </a:p>
          <a:p>
            <a:pPr lvl="1"/>
            <a:r>
              <a:rPr lang="en-US" b="1" dirty="0"/>
              <a:t>Student Feedback </a:t>
            </a:r>
            <a:r>
              <a:rPr lang="en-US" b="1" dirty="0" err="1"/>
              <a:t>Mtg</a:t>
            </a:r>
            <a:r>
              <a:rPr lang="en-US" b="1" dirty="0"/>
              <a:t> – 10/14/20 (will regroup prior to creating working drawings)</a:t>
            </a:r>
          </a:p>
          <a:p>
            <a:pPr marL="0" indent="0">
              <a:buNone/>
            </a:pPr>
            <a:r>
              <a:rPr lang="en-US" b="1" u="sng" dirty="0"/>
              <a:t>State Submittal/Milestones</a:t>
            </a:r>
            <a:r>
              <a:rPr lang="en-US" b="1" dirty="0"/>
              <a:t/>
            </a:r>
            <a:br>
              <a:rPr lang="en-US" b="1" dirty="0"/>
            </a:br>
            <a:r>
              <a:rPr lang="en-US" b="1" dirty="0"/>
              <a:t>Start Preliminary Plans			10/1/20</a:t>
            </a:r>
            <a:br>
              <a:rPr lang="en-US" b="1" dirty="0"/>
            </a:br>
            <a:r>
              <a:rPr lang="en-US" b="1" dirty="0"/>
              <a:t>Start Working Drawings		 	2/1/21</a:t>
            </a:r>
            <a:br>
              <a:rPr lang="en-US" b="1" dirty="0"/>
            </a:br>
            <a:r>
              <a:rPr lang="en-US" b="1" dirty="0"/>
              <a:t>Complete Working Drawings	 	8/1/21</a:t>
            </a:r>
            <a:br>
              <a:rPr lang="en-US" b="1" dirty="0"/>
            </a:br>
            <a:r>
              <a:rPr lang="en-US" b="1" dirty="0"/>
              <a:t>DSA Final Approval				2/1/22</a:t>
            </a:r>
            <a:br>
              <a:rPr lang="en-US" b="1" dirty="0"/>
            </a:br>
            <a:r>
              <a:rPr lang="en-US" b="1" dirty="0"/>
              <a:t>Advertise Bid for Construction	3/1/22</a:t>
            </a:r>
            <a:br>
              <a:rPr lang="en-US" b="1" dirty="0"/>
            </a:br>
            <a:r>
              <a:rPr lang="en-US" b="1" dirty="0"/>
              <a:t>Advertise Bid for Equipment		9/1/23</a:t>
            </a:r>
            <a:br>
              <a:rPr lang="en-US" b="1" dirty="0"/>
            </a:br>
            <a:r>
              <a:rPr lang="en-US" b="1" dirty="0"/>
              <a:t>Complete Project				3/1/24</a:t>
            </a:r>
          </a:p>
        </p:txBody>
      </p:sp>
      <p:pic>
        <p:nvPicPr>
          <p:cNvPr id="8" name="Picture 7"/>
          <p:cNvPicPr>
            <a:picLocks noChangeAspect="1"/>
          </p:cNvPicPr>
          <p:nvPr/>
        </p:nvPicPr>
        <p:blipFill rotWithShape="1">
          <a:blip r:embed="rId2"/>
          <a:srcRect l="41757" t="32156" r="29004" b="12454"/>
          <a:stretch/>
        </p:blipFill>
        <p:spPr>
          <a:xfrm>
            <a:off x="7087866" y="1293541"/>
            <a:ext cx="4634119" cy="4315522"/>
          </a:xfrm>
          <a:prstGeom prst="rect">
            <a:avLst/>
          </a:prstGeom>
        </p:spPr>
      </p:pic>
    </p:spTree>
    <p:extLst>
      <p:ext uri="{BB962C8B-B14F-4D97-AF65-F5344CB8AC3E}">
        <p14:creationId xmlns:p14="http://schemas.microsoft.com/office/powerpoint/2010/main" val="3086511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195" y="347872"/>
            <a:ext cx="4924245" cy="1325563"/>
          </a:xfrm>
        </p:spPr>
        <p:txBody>
          <a:bodyPr>
            <a:normAutofit fontScale="90000"/>
          </a:bodyPr>
          <a:lstStyle/>
          <a:p>
            <a:r>
              <a:rPr lang="en-US" b="1" dirty="0"/>
              <a:t>East Valley Public Safety Training Center</a:t>
            </a:r>
          </a:p>
        </p:txBody>
      </p:sp>
      <p:sp>
        <p:nvSpPr>
          <p:cNvPr id="3" name="Content Placeholder 2"/>
          <p:cNvSpPr>
            <a:spLocks noGrp="1"/>
          </p:cNvSpPr>
          <p:nvPr>
            <p:ph idx="1"/>
          </p:nvPr>
        </p:nvSpPr>
        <p:spPr>
          <a:xfrm>
            <a:off x="677334" y="1673435"/>
            <a:ext cx="4942881" cy="4635001"/>
          </a:xfrm>
        </p:spPr>
        <p:txBody>
          <a:bodyPr>
            <a:noAutofit/>
          </a:bodyPr>
          <a:lstStyle/>
          <a:p>
            <a:pPr marL="0" indent="0">
              <a:buNone/>
            </a:pPr>
            <a:r>
              <a:rPr lang="en-US" sz="2400" u="sng" dirty="0"/>
              <a:t>Instructional User Group</a:t>
            </a:r>
          </a:p>
          <a:p>
            <a:pPr lvl="1"/>
            <a:r>
              <a:rPr lang="en-US" sz="2200" dirty="0"/>
              <a:t>Mike Alder, Rick Groff, David Aten, Dan Word, EMS Faculty (as needed)</a:t>
            </a:r>
          </a:p>
          <a:p>
            <a:pPr marL="0" indent="0">
              <a:buNone/>
            </a:pPr>
            <a:endParaRPr lang="en-US" sz="2400" u="sng" dirty="0"/>
          </a:p>
          <a:p>
            <a:pPr marL="0" indent="0">
              <a:buNone/>
            </a:pPr>
            <a:r>
              <a:rPr lang="en-US" sz="2400" u="sng" dirty="0"/>
              <a:t>Programming/Criteria Docs</a:t>
            </a:r>
          </a:p>
          <a:p>
            <a:pPr marL="0" indent="0">
              <a:buNone/>
            </a:pPr>
            <a:r>
              <a:rPr lang="en-US" sz="2400" dirty="0"/>
              <a:t>10/2020-12/2020</a:t>
            </a:r>
          </a:p>
          <a:p>
            <a:pPr marL="0" indent="0">
              <a:buNone/>
            </a:pPr>
            <a:endParaRPr lang="en-US" sz="2400" u="sng" dirty="0"/>
          </a:p>
          <a:p>
            <a:pPr marL="0" indent="0">
              <a:buNone/>
            </a:pPr>
            <a:r>
              <a:rPr lang="en-US" sz="2400" u="sng" dirty="0"/>
              <a:t>Construction</a:t>
            </a:r>
          </a:p>
          <a:p>
            <a:pPr marL="0" indent="0">
              <a:buNone/>
            </a:pPr>
            <a:r>
              <a:rPr lang="en-US" sz="2400" dirty="0"/>
              <a:t>3/2022-2/2023</a:t>
            </a:r>
          </a:p>
        </p:txBody>
      </p:sp>
      <p:pic>
        <p:nvPicPr>
          <p:cNvPr id="4" name="Picture 2" descr="https://ggfv410mohz1dnnua1ta7oyp-wpengine.netdna-ssl.com/wp-content/uploads/2017/03/Nashville_TN_WT-4_288_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4699" r="16678"/>
          <a:stretch/>
        </p:blipFill>
        <p:spPr bwMode="auto">
          <a:xfrm>
            <a:off x="5425440" y="0"/>
            <a:ext cx="6766560" cy="678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1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E28980B-AFA3-4DDA-A37D-B4185E04EB57}"/>
              </a:ext>
            </a:extLst>
          </p:cNvPr>
          <p:cNvSpPr>
            <a:spLocks noGrp="1"/>
          </p:cNvSpPr>
          <p:nvPr>
            <p:ph type="title"/>
          </p:nvPr>
        </p:nvSpPr>
        <p:spPr>
          <a:xfrm>
            <a:off x="643467" y="816638"/>
            <a:ext cx="3367359" cy="5224724"/>
          </a:xfrm>
        </p:spPr>
        <p:txBody>
          <a:bodyPr anchor="ctr">
            <a:normAutofit/>
          </a:bodyPr>
          <a:lstStyle/>
          <a:p>
            <a:r>
              <a:rPr lang="en-US" dirty="0"/>
              <a:t>Equity &amp; Inclusion</a:t>
            </a:r>
          </a:p>
        </p:txBody>
      </p:sp>
      <p:sp>
        <p:nvSpPr>
          <p:cNvPr id="3" name="Content Placeholder 2">
            <a:extLst>
              <a:ext uri="{FF2B5EF4-FFF2-40B4-BE49-F238E27FC236}">
                <a16:creationId xmlns:a16="http://schemas.microsoft.com/office/drawing/2014/main" id="{C99F8E77-4AF9-41E2-9EE9-BC860BC6ABA3}"/>
              </a:ext>
            </a:extLst>
          </p:cNvPr>
          <p:cNvSpPr>
            <a:spLocks noGrp="1"/>
          </p:cNvSpPr>
          <p:nvPr>
            <p:ph idx="1"/>
          </p:nvPr>
        </p:nvSpPr>
        <p:spPr>
          <a:xfrm>
            <a:off x="4241804" y="96252"/>
            <a:ext cx="4619706" cy="6665495"/>
          </a:xfrm>
        </p:spPr>
        <p:txBody>
          <a:bodyPr anchor="ctr">
            <a:noAutofit/>
          </a:bodyPr>
          <a:lstStyle/>
          <a:p>
            <a:pPr lvl="1"/>
            <a:r>
              <a:rPr lang="en-US" sz="2800" dirty="0"/>
              <a:t>USC Center for Equity, CCC Equity Alliance</a:t>
            </a:r>
          </a:p>
          <a:p>
            <a:pPr lvl="2"/>
            <a:r>
              <a:rPr lang="en-US" sz="2800" dirty="0"/>
              <a:t>October e-convening: </a:t>
            </a:r>
            <a:r>
              <a:rPr lang="en-US" sz="2800" b="1" dirty="0"/>
              <a:t>Understanding and Addressing Implicit Bias</a:t>
            </a:r>
          </a:p>
          <a:p>
            <a:pPr lvl="2"/>
            <a:r>
              <a:rPr lang="en-US" sz="2800" dirty="0"/>
              <a:t>Michelle Riggs, Tina Gimple, Shirley Juan, Artour Aslanian, and Dave Stevenson</a:t>
            </a:r>
          </a:p>
        </p:txBody>
      </p:sp>
    </p:spTree>
    <p:extLst>
      <p:ext uri="{BB962C8B-B14F-4D97-AF65-F5344CB8AC3E}">
        <p14:creationId xmlns:p14="http://schemas.microsoft.com/office/powerpoint/2010/main" val="31940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8748"/>
            <a:ext cx="3008971" cy="5492841"/>
          </a:xfrm>
          <a:solidFill>
            <a:schemeClr val="accent2">
              <a:lumMod val="40000"/>
              <a:lumOff val="60000"/>
            </a:schemeClr>
          </a:solidFill>
        </p:spPr>
        <p:txBody>
          <a:bodyPr>
            <a:normAutofit lnSpcReduction="10000"/>
          </a:bodyPr>
          <a:lstStyle/>
          <a:p>
            <a:pPr marL="0" indent="0" algn="ctr">
              <a:buNone/>
            </a:pPr>
            <a:r>
              <a:rPr lang="en-US" sz="4400" dirty="0"/>
              <a:t>CHC Emergency Evacuation Drill</a:t>
            </a:r>
          </a:p>
          <a:p>
            <a:pPr marL="0" indent="0" algn="ctr">
              <a:buNone/>
            </a:pPr>
            <a:endParaRPr lang="en-US" sz="1800" dirty="0"/>
          </a:p>
          <a:p>
            <a:pPr marL="0" indent="0" algn="ctr">
              <a:buNone/>
            </a:pPr>
            <a:r>
              <a:rPr lang="en-US" sz="4400" dirty="0"/>
              <a:t>10/22/20</a:t>
            </a:r>
          </a:p>
          <a:p>
            <a:pPr marL="0" indent="0" algn="ctr">
              <a:buNone/>
            </a:pPr>
            <a:r>
              <a:rPr lang="en-US" sz="4400" dirty="0"/>
              <a:t>at</a:t>
            </a:r>
          </a:p>
          <a:p>
            <a:pPr marL="0" indent="0" algn="ctr">
              <a:buNone/>
            </a:pPr>
            <a:r>
              <a:rPr lang="en-US" sz="4400" dirty="0"/>
              <a:t>10:22AM</a:t>
            </a:r>
          </a:p>
        </p:txBody>
      </p:sp>
      <p:pic>
        <p:nvPicPr>
          <p:cNvPr id="4098" name="Picture 2" descr="The Great Utah Shake Out - April 16, 2020 | Sierra Boni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171" y="454335"/>
            <a:ext cx="7001494" cy="596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61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Michelle Riggs</a:t>
            </a:r>
          </a:p>
        </p:txBody>
      </p:sp>
      <p:sp>
        <p:nvSpPr>
          <p:cNvPr id="3" name="Subtitle 2"/>
          <p:cNvSpPr>
            <a:spLocks noGrp="1"/>
          </p:cNvSpPr>
          <p:nvPr>
            <p:ph type="subTitle" idx="1"/>
          </p:nvPr>
        </p:nvSpPr>
        <p:spPr/>
        <p:txBody>
          <a:bodyPr/>
          <a:lstStyle/>
          <a:p>
            <a:r>
              <a:rPr lang="en-US" dirty="0"/>
              <a:t>Director, Institutional Advancement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18" y="850815"/>
            <a:ext cx="3639590" cy="4846320"/>
          </a:xfrm>
          <a:prstGeom prst="rect">
            <a:avLst/>
          </a:prstGeom>
        </p:spPr>
      </p:pic>
    </p:spTree>
    <p:extLst>
      <p:ext uri="{BB962C8B-B14F-4D97-AF65-F5344CB8AC3E}">
        <p14:creationId xmlns:p14="http://schemas.microsoft.com/office/powerpoint/2010/main" val="253403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AA2C-3070-4BF8-846A-D41240D17B55}"/>
              </a:ext>
            </a:extLst>
          </p:cNvPr>
          <p:cNvSpPr>
            <a:spLocks noGrp="1"/>
          </p:cNvSpPr>
          <p:nvPr>
            <p:ph type="title"/>
          </p:nvPr>
        </p:nvSpPr>
        <p:spPr/>
        <p:txBody>
          <a:bodyPr/>
          <a:lstStyle/>
          <a:p>
            <a:r>
              <a:rPr lang="en-US" dirty="0"/>
              <a:t>Website Task Force Project</a:t>
            </a:r>
          </a:p>
        </p:txBody>
      </p:sp>
      <p:pic>
        <p:nvPicPr>
          <p:cNvPr id="5" name="Content Placeholder 4">
            <a:extLst>
              <a:ext uri="{FF2B5EF4-FFF2-40B4-BE49-F238E27FC236}">
                <a16:creationId xmlns:a16="http://schemas.microsoft.com/office/drawing/2014/main" id="{3FC6C193-DFAD-4623-A2A8-D7AE677C5FEC}"/>
              </a:ext>
            </a:extLst>
          </p:cNvPr>
          <p:cNvPicPr>
            <a:picLocks noGrp="1" noChangeAspect="1"/>
          </p:cNvPicPr>
          <p:nvPr>
            <p:ph idx="1"/>
          </p:nvPr>
        </p:nvPicPr>
        <p:blipFill rotWithShape="1">
          <a:blip r:embed="rId2"/>
          <a:srcRect t="3045" b="8332"/>
          <a:stretch/>
        </p:blipFill>
        <p:spPr>
          <a:xfrm>
            <a:off x="765912" y="1452286"/>
            <a:ext cx="8596668" cy="5079143"/>
          </a:xfrm>
        </p:spPr>
      </p:pic>
    </p:spTree>
    <p:extLst>
      <p:ext uri="{BB962C8B-B14F-4D97-AF65-F5344CB8AC3E}">
        <p14:creationId xmlns:p14="http://schemas.microsoft.com/office/powerpoint/2010/main" val="2457028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16DB-167C-4189-B0C2-98DADF63AE89}"/>
              </a:ext>
            </a:extLst>
          </p:cNvPr>
          <p:cNvSpPr>
            <a:spLocks noGrp="1"/>
          </p:cNvSpPr>
          <p:nvPr>
            <p:ph type="title"/>
          </p:nvPr>
        </p:nvSpPr>
        <p:spPr/>
        <p:txBody>
          <a:bodyPr/>
          <a:lstStyle/>
          <a:p>
            <a:r>
              <a:rPr lang="en-US" dirty="0"/>
              <a:t>Latest News</a:t>
            </a:r>
          </a:p>
        </p:txBody>
      </p:sp>
      <p:pic>
        <p:nvPicPr>
          <p:cNvPr id="5" name="Content Placeholder 4">
            <a:extLst>
              <a:ext uri="{FF2B5EF4-FFF2-40B4-BE49-F238E27FC236}">
                <a16:creationId xmlns:a16="http://schemas.microsoft.com/office/drawing/2014/main" id="{956729B6-4CD1-4DA1-9580-87FB4CC194C1}"/>
              </a:ext>
            </a:extLst>
          </p:cNvPr>
          <p:cNvPicPr>
            <a:picLocks noGrp="1" noChangeAspect="1"/>
          </p:cNvPicPr>
          <p:nvPr>
            <p:ph idx="1"/>
          </p:nvPr>
        </p:nvPicPr>
        <p:blipFill rotWithShape="1">
          <a:blip r:embed="rId2"/>
          <a:srcRect l="4349" t="14636" r="5262" b="43856"/>
          <a:stretch/>
        </p:blipFill>
        <p:spPr>
          <a:xfrm>
            <a:off x="2063203" y="4291496"/>
            <a:ext cx="7519868" cy="2302131"/>
          </a:xfrm>
        </p:spPr>
      </p:pic>
      <p:pic>
        <p:nvPicPr>
          <p:cNvPr id="7" name="Picture 6">
            <a:extLst>
              <a:ext uri="{FF2B5EF4-FFF2-40B4-BE49-F238E27FC236}">
                <a16:creationId xmlns:a16="http://schemas.microsoft.com/office/drawing/2014/main" id="{988FE532-938E-4B01-947B-FFF58EF45FB9}"/>
              </a:ext>
            </a:extLst>
          </p:cNvPr>
          <p:cNvPicPr>
            <a:picLocks noChangeAspect="1"/>
          </p:cNvPicPr>
          <p:nvPr/>
        </p:nvPicPr>
        <p:blipFill rotWithShape="1">
          <a:blip r:embed="rId3"/>
          <a:srcRect l="27989" t="35343" r="29400" b="4975"/>
          <a:stretch/>
        </p:blipFill>
        <p:spPr>
          <a:xfrm>
            <a:off x="3913632" y="461953"/>
            <a:ext cx="3819011" cy="3566095"/>
          </a:xfrm>
          <a:prstGeom prst="rect">
            <a:avLst/>
          </a:prstGeom>
        </p:spPr>
      </p:pic>
    </p:spTree>
    <p:extLst>
      <p:ext uri="{BB962C8B-B14F-4D97-AF65-F5344CB8AC3E}">
        <p14:creationId xmlns:p14="http://schemas.microsoft.com/office/powerpoint/2010/main" val="4250968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E618-8ED9-43CA-9965-9859D0DC4B13}"/>
              </a:ext>
            </a:extLst>
          </p:cNvPr>
          <p:cNvSpPr>
            <a:spLocks noGrp="1"/>
          </p:cNvSpPr>
          <p:nvPr>
            <p:ph type="title"/>
          </p:nvPr>
        </p:nvSpPr>
        <p:spPr/>
        <p:txBody>
          <a:bodyPr/>
          <a:lstStyle/>
          <a:p>
            <a:r>
              <a:rPr lang="en-US" dirty="0"/>
              <a:t>Highlighting Alumni Success</a:t>
            </a:r>
          </a:p>
        </p:txBody>
      </p:sp>
      <p:sp>
        <p:nvSpPr>
          <p:cNvPr id="3" name="Content Placeholder 2">
            <a:extLst>
              <a:ext uri="{FF2B5EF4-FFF2-40B4-BE49-F238E27FC236}">
                <a16:creationId xmlns:a16="http://schemas.microsoft.com/office/drawing/2014/main" id="{76B104A2-8C1E-45B1-A80D-53495A75D8CA}"/>
              </a:ext>
            </a:extLst>
          </p:cNvPr>
          <p:cNvSpPr>
            <a:spLocks noGrp="1"/>
          </p:cNvSpPr>
          <p:nvPr>
            <p:ph idx="1"/>
          </p:nvPr>
        </p:nvSpPr>
        <p:spPr/>
        <p:txBody>
          <a:bodyPr/>
          <a:lstStyle/>
          <a:p>
            <a:r>
              <a:rPr lang="en-US" dirty="0"/>
              <a:t>Because of you…</a:t>
            </a:r>
          </a:p>
          <a:p>
            <a:r>
              <a:rPr lang="en-US" dirty="0"/>
              <a:t>Share your story. CHC Alumni</a:t>
            </a:r>
          </a:p>
          <a:p>
            <a:endParaRPr lang="en-US" dirty="0"/>
          </a:p>
        </p:txBody>
      </p:sp>
      <p:pic>
        <p:nvPicPr>
          <p:cNvPr id="5" name="Picture 4" descr="A screenshot of a newspaper&#10;&#10;Description automatically generated">
            <a:extLst>
              <a:ext uri="{FF2B5EF4-FFF2-40B4-BE49-F238E27FC236}">
                <a16:creationId xmlns:a16="http://schemas.microsoft.com/office/drawing/2014/main" id="{D3D8797E-E17C-4A1A-87B5-CE51B0D67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135" y="272352"/>
            <a:ext cx="4605180" cy="6041362"/>
          </a:xfrm>
          <a:prstGeom prst="rect">
            <a:avLst/>
          </a:prstGeom>
        </p:spPr>
      </p:pic>
      <p:pic>
        <p:nvPicPr>
          <p:cNvPr id="7" name="Picture 6">
            <a:extLst>
              <a:ext uri="{FF2B5EF4-FFF2-40B4-BE49-F238E27FC236}">
                <a16:creationId xmlns:a16="http://schemas.microsoft.com/office/drawing/2014/main" id="{3F0B2EAC-200C-43D7-A3E0-10762A2DF701}"/>
              </a:ext>
            </a:extLst>
          </p:cNvPr>
          <p:cNvPicPr>
            <a:picLocks noChangeAspect="1"/>
          </p:cNvPicPr>
          <p:nvPr/>
        </p:nvPicPr>
        <p:blipFill rotWithShape="1">
          <a:blip r:embed="rId3"/>
          <a:srcRect l="7954" t="7936" r="37342" b="48996"/>
          <a:stretch/>
        </p:blipFill>
        <p:spPr>
          <a:xfrm>
            <a:off x="1151677" y="3293033"/>
            <a:ext cx="5627392" cy="2953656"/>
          </a:xfrm>
          <a:prstGeom prst="rect">
            <a:avLst/>
          </a:prstGeom>
        </p:spPr>
      </p:pic>
      <p:sp>
        <p:nvSpPr>
          <p:cNvPr id="8" name="Oval 7">
            <a:extLst>
              <a:ext uri="{FF2B5EF4-FFF2-40B4-BE49-F238E27FC236}">
                <a16:creationId xmlns:a16="http://schemas.microsoft.com/office/drawing/2014/main" id="{5F3332B2-D392-4DAC-9AF8-491A28DFC54A}"/>
              </a:ext>
            </a:extLst>
          </p:cNvPr>
          <p:cNvSpPr/>
          <p:nvPr/>
        </p:nvSpPr>
        <p:spPr>
          <a:xfrm>
            <a:off x="4039496" y="5761962"/>
            <a:ext cx="1872343" cy="558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464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BD485-B590-4DA5-B586-38E86A26C556}"/>
              </a:ext>
            </a:extLst>
          </p:cNvPr>
          <p:cNvSpPr>
            <a:spLocks noGrp="1"/>
          </p:cNvSpPr>
          <p:nvPr>
            <p:ph type="title"/>
          </p:nvPr>
        </p:nvSpPr>
        <p:spPr/>
        <p:txBody>
          <a:bodyPr/>
          <a:lstStyle/>
          <a:p>
            <a:r>
              <a:rPr lang="en-US" dirty="0"/>
              <a:t>Our Crafton Family!</a:t>
            </a:r>
          </a:p>
        </p:txBody>
      </p:sp>
      <p:sp>
        <p:nvSpPr>
          <p:cNvPr id="3" name="Content Placeholder 2">
            <a:extLst>
              <a:ext uri="{FF2B5EF4-FFF2-40B4-BE49-F238E27FC236}">
                <a16:creationId xmlns:a16="http://schemas.microsoft.com/office/drawing/2014/main" id="{E0406AAF-268A-4012-BF92-DD291C6393A5}"/>
              </a:ext>
            </a:extLst>
          </p:cNvPr>
          <p:cNvSpPr>
            <a:spLocks noGrp="1"/>
          </p:cNvSpPr>
          <p:nvPr>
            <p:ph idx="1"/>
          </p:nvPr>
        </p:nvSpPr>
        <p:spPr/>
        <p:txBody>
          <a:bodyPr/>
          <a:lstStyle/>
          <a:p>
            <a:r>
              <a:rPr lang="en-US" dirty="0"/>
              <a:t>Crafton Family impacted by Evacuations</a:t>
            </a:r>
          </a:p>
          <a:p>
            <a:r>
              <a:rPr lang="en-US" dirty="0"/>
              <a:t>Scholarships</a:t>
            </a:r>
          </a:p>
          <a:p>
            <a:pPr marL="0" indent="0">
              <a:buNone/>
            </a:pPr>
            <a:endParaRPr lang="en-US" dirty="0"/>
          </a:p>
          <a:p>
            <a:endParaRPr lang="en-US" dirty="0"/>
          </a:p>
        </p:txBody>
      </p:sp>
      <p:pic>
        <p:nvPicPr>
          <p:cNvPr id="5" name="Picture 4">
            <a:extLst>
              <a:ext uri="{FF2B5EF4-FFF2-40B4-BE49-F238E27FC236}">
                <a16:creationId xmlns:a16="http://schemas.microsoft.com/office/drawing/2014/main" id="{EAF03F39-7287-431E-B32D-36E677879345}"/>
              </a:ext>
            </a:extLst>
          </p:cNvPr>
          <p:cNvPicPr>
            <a:picLocks noChangeAspect="1"/>
          </p:cNvPicPr>
          <p:nvPr/>
        </p:nvPicPr>
        <p:blipFill>
          <a:blip r:embed="rId2"/>
          <a:stretch>
            <a:fillRect/>
          </a:stretch>
        </p:blipFill>
        <p:spPr>
          <a:xfrm>
            <a:off x="5139930" y="3777658"/>
            <a:ext cx="3414056" cy="2786113"/>
          </a:xfrm>
          <a:prstGeom prst="rect">
            <a:avLst/>
          </a:prstGeom>
        </p:spPr>
      </p:pic>
      <p:pic>
        <p:nvPicPr>
          <p:cNvPr id="7" name="Picture 6" descr="A picture containing measure, clock, plate&#10;&#10;Description automatically generated">
            <a:extLst>
              <a:ext uri="{FF2B5EF4-FFF2-40B4-BE49-F238E27FC236}">
                <a16:creationId xmlns:a16="http://schemas.microsoft.com/office/drawing/2014/main" id="{8CAFEB82-7CA7-4FD4-BF04-472DCEDD6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261" y="3429000"/>
            <a:ext cx="3243653" cy="3243653"/>
          </a:xfrm>
          <a:prstGeom prst="rect">
            <a:avLst/>
          </a:prstGeom>
        </p:spPr>
      </p:pic>
      <p:sp>
        <p:nvSpPr>
          <p:cNvPr id="9" name="TextBox 8">
            <a:extLst>
              <a:ext uri="{FF2B5EF4-FFF2-40B4-BE49-F238E27FC236}">
                <a16:creationId xmlns:a16="http://schemas.microsoft.com/office/drawing/2014/main" id="{C0C8A373-E45C-41AD-8AD6-C33349B8FB1F}"/>
              </a:ext>
            </a:extLst>
          </p:cNvPr>
          <p:cNvSpPr txBox="1"/>
          <p:nvPr/>
        </p:nvSpPr>
        <p:spPr>
          <a:xfrm>
            <a:off x="5550871" y="1077240"/>
            <a:ext cx="4083139" cy="2031325"/>
          </a:xfrm>
          <a:prstGeom prst="rect">
            <a:avLst/>
          </a:prstGeom>
          <a:noFill/>
        </p:spPr>
        <p:txBody>
          <a:bodyPr wrap="square">
            <a:spAutoFit/>
          </a:bodyPr>
          <a:lstStyle/>
          <a:p>
            <a:pPr marL="0" marR="0">
              <a:spcBef>
                <a:spcPts val="0"/>
              </a:spcBef>
              <a:spcAft>
                <a:spcPts val="0"/>
              </a:spcAft>
            </a:pPr>
            <a:r>
              <a:rPr lang="en-US" i="1" dirty="0">
                <a:solidFill>
                  <a:srgbClr val="000000"/>
                </a:solidFill>
                <a:latin typeface="Arial" panose="020B0604020202020204" pitchFamily="34" charset="0"/>
                <a:ea typeface="Times New Roman" panose="02020603050405020304" pitchFamily="18" charset="0"/>
              </a:rPr>
              <a:t>“</a:t>
            </a:r>
            <a:r>
              <a:rPr lang="en-US" sz="1800" i="1" dirty="0">
                <a:solidFill>
                  <a:srgbClr val="000000"/>
                </a:solidFill>
                <a:effectLst/>
                <a:latin typeface="Arial" panose="020B0604020202020204" pitchFamily="34" charset="0"/>
                <a:ea typeface="Times New Roman" panose="02020603050405020304" pitchFamily="18" charset="0"/>
              </a:rPr>
              <a:t>I sent copies of the recognition card and letter to relatives and friends.  It is fun for me in that I get phone calls afterwards and we talk about how the students have great aspirations and  are grateful for the monetary assistance.”</a:t>
            </a:r>
            <a:endParaRPr lang="en-US" sz="16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06634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Q&amp;A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spTree>
    <p:extLst>
      <p:ext uri="{BB962C8B-B14F-4D97-AF65-F5344CB8AC3E}">
        <p14:creationId xmlns:p14="http://schemas.microsoft.com/office/powerpoint/2010/main" val="119709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E28980B-AFA3-4DDA-A37D-B4185E04EB57}"/>
              </a:ext>
            </a:extLst>
          </p:cNvPr>
          <p:cNvSpPr>
            <a:spLocks noGrp="1"/>
          </p:cNvSpPr>
          <p:nvPr>
            <p:ph type="title"/>
          </p:nvPr>
        </p:nvSpPr>
        <p:spPr>
          <a:xfrm>
            <a:off x="643467" y="816638"/>
            <a:ext cx="3367359" cy="5224724"/>
          </a:xfrm>
        </p:spPr>
        <p:txBody>
          <a:bodyPr anchor="ctr">
            <a:normAutofit/>
          </a:bodyPr>
          <a:lstStyle/>
          <a:p>
            <a:r>
              <a:rPr lang="en-US" dirty="0"/>
              <a:t>Equity &amp; Inclusion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0"/>
            <a:ext cx="4572000" cy="6858000"/>
          </a:xfrm>
          <a:prstGeom prst="rect">
            <a:avLst/>
          </a:prstGeom>
        </p:spPr>
      </p:pic>
    </p:spTree>
    <p:extLst>
      <p:ext uri="{BB962C8B-B14F-4D97-AF65-F5344CB8AC3E}">
        <p14:creationId xmlns:p14="http://schemas.microsoft.com/office/powerpoint/2010/main" val="579840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E28980B-AFA3-4DDA-A37D-B4185E04EB57}"/>
              </a:ext>
            </a:extLst>
          </p:cNvPr>
          <p:cNvSpPr>
            <a:spLocks noGrp="1"/>
          </p:cNvSpPr>
          <p:nvPr>
            <p:ph type="title"/>
          </p:nvPr>
        </p:nvSpPr>
        <p:spPr>
          <a:xfrm>
            <a:off x="643467" y="816638"/>
            <a:ext cx="3367359" cy="5224724"/>
          </a:xfrm>
        </p:spPr>
        <p:txBody>
          <a:bodyPr anchor="ctr">
            <a:normAutofit/>
          </a:bodyPr>
          <a:lstStyle/>
          <a:p>
            <a:r>
              <a:rPr lang="en-US" dirty="0"/>
              <a:t>Equity &amp; Inclusion</a:t>
            </a:r>
          </a:p>
        </p:txBody>
      </p:sp>
      <p:pic>
        <p:nvPicPr>
          <p:cNvPr id="2050" name="Picture 2">
            <a:extLst>
              <a:ext uri="{FF2B5EF4-FFF2-40B4-BE49-F238E27FC236}">
                <a16:creationId xmlns:a16="http://schemas.microsoft.com/office/drawing/2014/main" id="{C44A2EA6-0DDB-4956-B805-81F624E94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284" y="816638"/>
            <a:ext cx="59213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31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Gio</a:t>
            </a:r>
            <a:r>
              <a:rPr lang="en-US" dirty="0"/>
              <a:t> Sosa</a:t>
            </a:r>
          </a:p>
        </p:txBody>
      </p:sp>
      <p:sp>
        <p:nvSpPr>
          <p:cNvPr id="3" name="Subtitle 2"/>
          <p:cNvSpPr>
            <a:spLocks noGrp="1"/>
          </p:cNvSpPr>
          <p:nvPr>
            <p:ph type="subTitle" idx="1"/>
          </p:nvPr>
        </p:nvSpPr>
        <p:spPr/>
        <p:txBody>
          <a:bodyPr/>
          <a:lstStyle/>
          <a:p>
            <a:r>
              <a:rPr lang="en-US" dirty="0"/>
              <a:t>Dean, OIERP</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645" y="576114"/>
            <a:ext cx="3634740" cy="4846320"/>
          </a:xfrm>
          <a:prstGeom prst="rect">
            <a:avLst/>
          </a:prstGeom>
        </p:spPr>
      </p:pic>
    </p:spTree>
    <p:extLst>
      <p:ext uri="{BB962C8B-B14F-4D97-AF65-F5344CB8AC3E}">
        <p14:creationId xmlns:p14="http://schemas.microsoft.com/office/powerpoint/2010/main" val="1275098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7F72-13EA-4A9D-9D8B-CE2334FE2073}"/>
              </a:ext>
            </a:extLst>
          </p:cNvPr>
          <p:cNvSpPr>
            <a:spLocks noGrp="1"/>
          </p:cNvSpPr>
          <p:nvPr>
            <p:ph type="title"/>
          </p:nvPr>
        </p:nvSpPr>
        <p:spPr>
          <a:xfrm>
            <a:off x="677334" y="609600"/>
            <a:ext cx="8596668" cy="1320800"/>
          </a:xfrm>
        </p:spPr>
        <p:txBody>
          <a:bodyPr anchor="t">
            <a:normAutofit/>
          </a:bodyPr>
          <a:lstStyle/>
          <a:p>
            <a:r>
              <a:rPr lang="en-US" dirty="0"/>
              <a:t>CHC Mission, Vision, and Values Survey</a:t>
            </a:r>
            <a:br>
              <a:rPr lang="en-US" dirty="0"/>
            </a:br>
            <a:r>
              <a:rPr lang="en-US" dirty="0"/>
              <a:t>November 2020</a:t>
            </a:r>
          </a:p>
        </p:txBody>
      </p:sp>
      <p:pic>
        <p:nvPicPr>
          <p:cNvPr id="9" name="Content Placeholder 8">
            <a:extLst>
              <a:ext uri="{FF2B5EF4-FFF2-40B4-BE49-F238E27FC236}">
                <a16:creationId xmlns:a16="http://schemas.microsoft.com/office/drawing/2014/main" id="{368E46C8-2300-4205-93BB-2DF286685E2B}"/>
              </a:ext>
            </a:extLst>
          </p:cNvPr>
          <p:cNvPicPr>
            <a:picLocks noChangeAspect="1"/>
          </p:cNvPicPr>
          <p:nvPr/>
        </p:nvPicPr>
        <p:blipFill>
          <a:blip r:embed="rId2"/>
          <a:stretch>
            <a:fillRect/>
          </a:stretch>
        </p:blipFill>
        <p:spPr>
          <a:xfrm>
            <a:off x="484676" y="2159329"/>
            <a:ext cx="5986454" cy="3019710"/>
          </a:xfrm>
          <a:prstGeom prst="rect">
            <a:avLst/>
          </a:prstGeom>
        </p:spPr>
      </p:pic>
      <p:sp>
        <p:nvSpPr>
          <p:cNvPr id="13" name="Content Placeholder 12">
            <a:extLst>
              <a:ext uri="{FF2B5EF4-FFF2-40B4-BE49-F238E27FC236}">
                <a16:creationId xmlns:a16="http://schemas.microsoft.com/office/drawing/2014/main" id="{E7870DE9-EB7B-4508-8E0B-6C081E216993}"/>
              </a:ext>
            </a:extLst>
          </p:cNvPr>
          <p:cNvSpPr>
            <a:spLocks noGrp="1"/>
          </p:cNvSpPr>
          <p:nvPr>
            <p:ph idx="1"/>
          </p:nvPr>
        </p:nvSpPr>
        <p:spPr>
          <a:xfrm>
            <a:off x="6416039" y="2160589"/>
            <a:ext cx="4272452" cy="3880773"/>
          </a:xfrm>
        </p:spPr>
        <p:txBody>
          <a:bodyPr>
            <a:normAutofit/>
          </a:bodyPr>
          <a:lstStyle/>
          <a:p>
            <a:r>
              <a:rPr lang="en-US" sz="2400" dirty="0"/>
              <a:t>Open-ended questions</a:t>
            </a:r>
          </a:p>
          <a:p>
            <a:pPr lvl="1"/>
            <a:r>
              <a:rPr lang="en-US" sz="2200" dirty="0"/>
              <a:t>Purpose </a:t>
            </a:r>
          </a:p>
          <a:p>
            <a:pPr lvl="1"/>
            <a:r>
              <a:rPr lang="en-US" sz="2200" dirty="0"/>
              <a:t>Student populations</a:t>
            </a:r>
          </a:p>
          <a:p>
            <a:pPr lvl="1"/>
            <a:r>
              <a:rPr lang="en-US" sz="2200" dirty="0"/>
              <a:t>Aspirations</a:t>
            </a:r>
          </a:p>
          <a:p>
            <a:pPr lvl="1"/>
            <a:r>
              <a:rPr lang="en-US" sz="2200" dirty="0"/>
              <a:t>Uniqueness of CHC</a:t>
            </a:r>
          </a:p>
          <a:p>
            <a:pPr lvl="1"/>
            <a:endParaRPr lang="en-US" sz="2200" dirty="0"/>
          </a:p>
        </p:txBody>
      </p:sp>
    </p:spTree>
    <p:extLst>
      <p:ext uri="{BB962C8B-B14F-4D97-AF65-F5344CB8AC3E}">
        <p14:creationId xmlns:p14="http://schemas.microsoft.com/office/powerpoint/2010/main" val="379293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2BE5-709E-4262-BD66-8060B1F93F50}"/>
              </a:ext>
            </a:extLst>
          </p:cNvPr>
          <p:cNvSpPr>
            <a:spLocks noGrp="1"/>
          </p:cNvSpPr>
          <p:nvPr>
            <p:ph type="title"/>
          </p:nvPr>
        </p:nvSpPr>
        <p:spPr/>
        <p:txBody>
          <a:bodyPr/>
          <a:lstStyle/>
          <a:p>
            <a:r>
              <a:rPr lang="en-US" dirty="0"/>
              <a:t>Revisiting the Mission, Vision, and Values: Timeline for 2020-21</a:t>
            </a:r>
          </a:p>
        </p:txBody>
      </p:sp>
      <p:graphicFrame>
        <p:nvGraphicFramePr>
          <p:cNvPr id="4" name="Content Placeholder 3">
            <a:extLst>
              <a:ext uri="{FF2B5EF4-FFF2-40B4-BE49-F238E27FC236}">
                <a16:creationId xmlns:a16="http://schemas.microsoft.com/office/drawing/2014/main" id="{64A1FB45-62AF-4F34-B0DF-364825C6A627}"/>
              </a:ext>
            </a:extLst>
          </p:cNvPr>
          <p:cNvGraphicFramePr>
            <a:graphicFrameLocks noGrp="1"/>
          </p:cNvGraphicFramePr>
          <p:nvPr>
            <p:ph idx="1"/>
          </p:nvPr>
        </p:nvGraphicFramePr>
        <p:xfrm>
          <a:off x="677334" y="1796603"/>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E45BA58-985A-43DD-A63D-282B153BD169}"/>
              </a:ext>
            </a:extLst>
          </p:cNvPr>
          <p:cNvSpPr txBox="1"/>
          <p:nvPr/>
        </p:nvSpPr>
        <p:spPr>
          <a:xfrm>
            <a:off x="794552" y="5786735"/>
            <a:ext cx="8136384" cy="646331"/>
          </a:xfrm>
          <a:prstGeom prst="rect">
            <a:avLst/>
          </a:prstGeom>
          <a:noFill/>
        </p:spPr>
        <p:txBody>
          <a:bodyPr wrap="square">
            <a:spAutoFit/>
          </a:bodyPr>
          <a:lstStyle/>
          <a:p>
            <a:r>
              <a:rPr lang="en-US" dirty="0">
                <a:hlinkClick r:id="rId7"/>
              </a:rPr>
              <a:t>https://www.craftonhills.edu/faculty-and-staff/committees/educational-master-plan-committee/mission-vision-and-values</a:t>
            </a:r>
            <a:endParaRPr lang="en-US" dirty="0"/>
          </a:p>
        </p:txBody>
      </p:sp>
    </p:spTree>
    <p:extLst>
      <p:ext uri="{BB962C8B-B14F-4D97-AF65-F5344CB8AC3E}">
        <p14:creationId xmlns:p14="http://schemas.microsoft.com/office/powerpoint/2010/main" val="166836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3227873"/>
            <a:ext cx="7766936" cy="1646302"/>
          </a:xfrm>
        </p:spPr>
        <p:txBody>
          <a:bodyPr/>
          <a:lstStyle/>
          <a:p>
            <a:pPr algn="ctr"/>
            <a:r>
              <a:rPr lang="en-US" dirty="0"/>
              <a:t>Keith Wurtz</a:t>
            </a:r>
          </a:p>
        </p:txBody>
      </p:sp>
      <p:sp>
        <p:nvSpPr>
          <p:cNvPr id="3" name="Subtitle 2"/>
          <p:cNvSpPr>
            <a:spLocks noGrp="1"/>
          </p:cNvSpPr>
          <p:nvPr>
            <p:ph type="subTitle" idx="1"/>
          </p:nvPr>
        </p:nvSpPr>
        <p:spPr>
          <a:xfrm>
            <a:off x="1507067" y="4782165"/>
            <a:ext cx="7766936" cy="1096899"/>
          </a:xfrm>
        </p:spPr>
        <p:txBody>
          <a:bodyPr/>
          <a:lstStyle/>
          <a:p>
            <a:pPr algn="ctr"/>
            <a:r>
              <a:rPr lang="en-US" dirty="0"/>
              <a:t>Vice President, Instruction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15" y="5697135"/>
            <a:ext cx="3032972" cy="7848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500" y="713180"/>
            <a:ext cx="5548001" cy="3108960"/>
          </a:xfrm>
          <a:prstGeom prst="rect">
            <a:avLst/>
          </a:prstGeom>
        </p:spPr>
      </p:pic>
    </p:spTree>
    <p:extLst>
      <p:ext uri="{BB962C8B-B14F-4D97-AF65-F5344CB8AC3E}">
        <p14:creationId xmlns:p14="http://schemas.microsoft.com/office/powerpoint/2010/main" val="2753450285"/>
      </p:ext>
    </p:extLst>
  </p:cSld>
  <p:clrMapOvr>
    <a:masterClrMapping/>
  </p:clrMapOvr>
</p:sld>
</file>

<file path=ppt/theme/theme1.xml><?xml version="1.0" encoding="utf-8"?>
<a:theme xmlns:a="http://schemas.openxmlformats.org/drawingml/2006/main" name="Facet">
  <a:themeElements>
    <a:clrScheme name="Custom 32">
      <a:dk1>
        <a:srgbClr val="2C2C2C"/>
      </a:dk1>
      <a:lt1>
        <a:srgbClr val="FFFFFF"/>
      </a:lt1>
      <a:dk2>
        <a:srgbClr val="03663B"/>
      </a:dk2>
      <a:lt2>
        <a:srgbClr val="F2F2F2"/>
      </a:lt2>
      <a:accent1>
        <a:srgbClr val="03663B"/>
      </a:accent1>
      <a:accent2>
        <a:srgbClr val="FFC000"/>
      </a:accent2>
      <a:accent3>
        <a:srgbClr val="08CC78"/>
      </a:accent3>
      <a:accent4>
        <a:srgbClr val="C04908"/>
      </a:accent4>
      <a:accent5>
        <a:srgbClr val="2C2C2C"/>
      </a:accent5>
      <a:accent6>
        <a:srgbClr val="F56617"/>
      </a:accent6>
      <a:hlink>
        <a:srgbClr val="005DBA"/>
      </a:hlink>
      <a:folHlink>
        <a:srgbClr val="6C606A"/>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2216</TotalTime>
  <Words>1512</Words>
  <Application>Microsoft Office PowerPoint</Application>
  <PresentationFormat>Widescreen</PresentationFormat>
  <Paragraphs>183</Paragraphs>
  <Slides>36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Times New Roman</vt:lpstr>
      <vt:lpstr>Trebuchet MS</vt:lpstr>
      <vt:lpstr>Wingdings</vt:lpstr>
      <vt:lpstr>Wingdings 3</vt:lpstr>
      <vt:lpstr>Facet</vt:lpstr>
      <vt:lpstr>All College Zoom</vt:lpstr>
      <vt:lpstr>Kevin Horan</vt:lpstr>
      <vt:lpstr>Equity &amp; Inclusion</vt:lpstr>
      <vt:lpstr>Equity &amp; Inclusion</vt:lpstr>
      <vt:lpstr>Equity &amp; Inclusion</vt:lpstr>
      <vt:lpstr>Gio Sosa</vt:lpstr>
      <vt:lpstr>CHC Mission, Vision, and Values Survey November 2020</vt:lpstr>
      <vt:lpstr>Revisiting the Mission, Vision, and Values: Timeline for 2020-21</vt:lpstr>
      <vt:lpstr>Keith Wurtz</vt:lpstr>
      <vt:lpstr>Resident FTES decreased from 2,263 in Fall 2019 to 2,058 in Fall 2020, a 10% decrease</vt:lpstr>
      <vt:lpstr>Instructional Updates</vt:lpstr>
      <vt:lpstr>Building and Room Codes to Help Students Understand Schedule</vt:lpstr>
      <vt:lpstr>Congratulations – You area all Amazing</vt:lpstr>
      <vt:lpstr>Accreditation Summary</vt:lpstr>
      <vt:lpstr>Accreditation Summary</vt:lpstr>
      <vt:lpstr>Delmy Spencer</vt:lpstr>
      <vt:lpstr>Student Equity and Achievement Committee</vt:lpstr>
      <vt:lpstr>Research and Tracking </vt:lpstr>
      <vt:lpstr>Track Activities </vt:lpstr>
      <vt:lpstr>Successful Enrollment</vt:lpstr>
      <vt:lpstr>Student Life and Campus Engagement</vt:lpstr>
      <vt:lpstr>PowerPoint Presentation</vt:lpstr>
      <vt:lpstr>Melissa Oshman</vt:lpstr>
      <vt:lpstr>Technology Updates</vt:lpstr>
      <vt:lpstr>Mike Strong</vt:lpstr>
      <vt:lpstr>DRAFT - Budget Principles and Guidelines</vt:lpstr>
      <vt:lpstr>Measure CC Update</vt:lpstr>
      <vt:lpstr>PAC  </vt:lpstr>
      <vt:lpstr>East Valley Public Safety Training Center</vt:lpstr>
      <vt:lpstr>PowerPoint Presentation</vt:lpstr>
      <vt:lpstr>Michelle Riggs</vt:lpstr>
      <vt:lpstr>Website Task Force Project</vt:lpstr>
      <vt:lpstr>Latest News</vt:lpstr>
      <vt:lpstr>Highlighting Alumni Success</vt:lpstr>
      <vt:lpstr>Our Crafton Family!</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In-Service/Opening Day</dc:title>
  <dc:creator>Kevin Horan</dc:creator>
  <cp:lastModifiedBy>Horan, Kevin</cp:lastModifiedBy>
  <cp:revision>22</cp:revision>
  <dcterms:created xsi:type="dcterms:W3CDTF">2020-08-12T12:18:07Z</dcterms:created>
  <dcterms:modified xsi:type="dcterms:W3CDTF">2020-10-16T20:58:06Z</dcterms:modified>
</cp:coreProperties>
</file>