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handoutMasterIdLst>
    <p:handoutMasterId r:id="rId15"/>
  </p:handoutMasterIdLst>
  <p:sldIdLst>
    <p:sldId id="256" r:id="rId5"/>
    <p:sldId id="263" r:id="rId6"/>
    <p:sldId id="257" r:id="rId7"/>
    <p:sldId id="258" r:id="rId8"/>
    <p:sldId id="261" r:id="rId9"/>
    <p:sldId id="259" r:id="rId10"/>
    <p:sldId id="260" r:id="rId11"/>
    <p:sldId id="262" r:id="rId12"/>
    <p:sldId id="264" r:id="rId1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ckground, Sample, Platform..." id="{8227434F-F394-AC4D-A743-04BCB059DBCA}">
          <p14:sldIdLst>
            <p14:sldId id="256"/>
            <p14:sldId id="263"/>
            <p14:sldId id="257"/>
            <p14:sldId id="258"/>
            <p14:sldId id="261"/>
            <p14:sldId id="259"/>
            <p14:sldId id="260"/>
            <p14:sldId id="262"/>
            <p14:sldId id="264"/>
          </p14:sldIdLst>
        </p14:section>
        <p14:section name="Communication" id="{20B18976-DEA0-C447-8022-34FBBB606DA2}">
          <p14:sldIdLst/>
        </p14:section>
        <p14:section name="Guided Pathways" id="{8C71483D-56FA-7243-9F7C-F96BAB52ECE7}">
          <p14:sldIdLst/>
        </p14:section>
        <p14:section name="Belonging" id="{EEF4C3C1-82FF-4343-A218-6D1ECEF4048A}">
          <p14:sldIdLst/>
        </p14:section>
        <p14:section name="Online Student Services" id="{D7F31174-AC6C-9947-B229-5BBD2B249CEC}">
          <p14:sldIdLst/>
        </p14:section>
        <p14:section name="Online Classroom" id="{9EE24F0E-4DDA-9842-817A-EF7AB384CC4F}">
          <p14:sldIdLst/>
        </p14:section>
        <p14:section name="Close" id="{04B2711D-7EC0-1B4C-82C0-D1907F7B2B0B}">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485" dt="2021-04-16T00:09:41.240"/>
    <p1510:client id="{0CD77B51-3F04-471D-A2E6-120058E13585}" v="44" dt="2021-04-15T16:21:33.694"/>
    <p1510:client id="{2120DCE8-80C9-46F1-8EEA-AE4CBE4199CB}" v="1603" dt="2021-04-15T06:25:57.925"/>
    <p1510:client id="{56D8BE9F-E0C3-B000-F164-59C7CE829770}" v="9" dt="2021-04-16T15:44:27.097"/>
    <p1510:client id="{72EABE9F-C0BD-C000-1DF1-511451F6C2BC}" v="76" dt="2021-04-16T21:40:23.477"/>
    <p1510:client id="{AABB0FF4-175D-413F-BBF3-36615D7E36C6}" v="1" dt="2021-04-15T01:29:40.8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28F33C-8DC2-794B-83B6-01EDF21DD0A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E4F6C9-8EDF-FC43-836F-5EB959A1A376}"/>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B7DFA78-3A76-1549-B0A4-F2EE4CA29863}" type="datetimeFigureOut">
              <a:rPr lang="en-US" smtClean="0"/>
              <a:t>4/19/2021</a:t>
            </a:fld>
            <a:endParaRPr lang="en-US"/>
          </a:p>
        </p:txBody>
      </p:sp>
      <p:sp>
        <p:nvSpPr>
          <p:cNvPr id="4" name="Footer Placeholder 3">
            <a:extLst>
              <a:ext uri="{FF2B5EF4-FFF2-40B4-BE49-F238E27FC236}">
                <a16:creationId xmlns:a16="http://schemas.microsoft.com/office/drawing/2014/main" id="{31F7E8C3-0E9F-9442-AC15-0FABF147A2D2}"/>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F47296-7682-1142-AA72-F046BA317695}"/>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DD4830D-BBBC-FC42-B1FD-CC9714ED301D}" type="slidenum">
              <a:rPr lang="en-US" smtClean="0"/>
              <a:t>‹#›</a:t>
            </a:fld>
            <a:endParaRPr lang="en-US"/>
          </a:p>
        </p:txBody>
      </p:sp>
    </p:spTree>
    <p:extLst>
      <p:ext uri="{BB962C8B-B14F-4D97-AF65-F5344CB8AC3E}">
        <p14:creationId xmlns:p14="http://schemas.microsoft.com/office/powerpoint/2010/main" val="534164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A8964E5-3F12-B74C-B8BA-6885CA65BC04}" type="datetimeFigureOut">
              <a:rPr lang="en-US" smtClean="0"/>
              <a:t>4/19/2021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15DFE43-DD8F-104C-AA79-19C910DCBF9C}" type="slidenum">
              <a:rPr lang="en-US" smtClean="0"/>
              <a:t>‹#›</a:t>
            </a:fld>
            <a:endParaRPr lang="en-US"/>
          </a:p>
        </p:txBody>
      </p:sp>
    </p:spTree>
    <p:extLst>
      <p:ext uri="{BB962C8B-B14F-4D97-AF65-F5344CB8AC3E}">
        <p14:creationId xmlns:p14="http://schemas.microsoft.com/office/powerpoint/2010/main" val="2994697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Collaboration between CHC, GIA, CCCCO, &amp; Student Senate</a:t>
            </a:r>
          </a:p>
        </p:txBody>
      </p:sp>
      <p:sp>
        <p:nvSpPr>
          <p:cNvPr id="4" name="Slide Number Placeholder 3"/>
          <p:cNvSpPr>
            <a:spLocks noGrp="1"/>
          </p:cNvSpPr>
          <p:nvPr>
            <p:ph type="sldNum" sz="quarter" idx="5"/>
          </p:nvPr>
        </p:nvSpPr>
        <p:spPr/>
        <p:txBody>
          <a:bodyPr/>
          <a:lstStyle/>
          <a:p>
            <a:fld id="{715DFE43-DD8F-104C-AA79-19C910DCBF9C}" type="slidenum">
              <a:rPr lang="en-US" smtClean="0"/>
              <a:t>1</a:t>
            </a:fld>
            <a:endParaRPr lang="en-US"/>
          </a:p>
        </p:txBody>
      </p:sp>
    </p:spTree>
    <p:extLst>
      <p:ext uri="{BB962C8B-B14F-4D97-AF65-F5344CB8AC3E}">
        <p14:creationId xmlns:p14="http://schemas.microsoft.com/office/powerpoint/2010/main" val="428664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Delmy </a:t>
            </a:r>
          </a:p>
        </p:txBody>
      </p:sp>
      <p:sp>
        <p:nvSpPr>
          <p:cNvPr id="4" name="Slide Number Placeholder 3"/>
          <p:cNvSpPr>
            <a:spLocks noGrp="1"/>
          </p:cNvSpPr>
          <p:nvPr>
            <p:ph type="sldNum" sz="quarter" idx="5"/>
          </p:nvPr>
        </p:nvSpPr>
        <p:spPr/>
        <p:txBody>
          <a:bodyPr/>
          <a:lstStyle/>
          <a:p>
            <a:fld id="{715DFE43-DD8F-104C-AA79-19C910DCBF9C}" type="slidenum">
              <a:rPr lang="en-US" smtClean="0"/>
              <a:t>2</a:t>
            </a:fld>
            <a:endParaRPr lang="en-US"/>
          </a:p>
        </p:txBody>
      </p:sp>
    </p:spTree>
    <p:extLst>
      <p:ext uri="{BB962C8B-B14F-4D97-AF65-F5344CB8AC3E}">
        <p14:creationId xmlns:p14="http://schemas.microsoft.com/office/powerpoint/2010/main" val="420437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solidFill>
                <a:srgbClr val="FFFFFF"/>
              </a:solidFill>
              <a:latin typeface="Arial"/>
              <a:cs typeface="Arial"/>
            </a:endParaRPr>
          </a:p>
          <a:p>
            <a:pPr marL="171450" indent="-171450">
              <a:buFont typeface="Arial"/>
              <a:buChar char="•"/>
            </a:pPr>
            <a:r>
              <a:rPr lang="en-US">
                <a:latin typeface="Arial"/>
                <a:cs typeface="Arial"/>
              </a:rPr>
              <a:t>Examples: </a:t>
            </a:r>
            <a:r>
              <a:rPr lang="en-US"/>
              <a:t>by being warm, friendly and inviting whether you are virtual or in person. What tone of voice are you using? If you are on campus, greet a student first. Don't wait for them to ask for help. Communicate in plain language and don’t' use higher education terminology that might be confusing for students without prior college exposure.</a:t>
            </a:r>
            <a:endParaRPr lang="en-US">
              <a:cs typeface="Calibri" panose="020F0502020204030204"/>
            </a:endParaRPr>
          </a:p>
          <a:p>
            <a:endParaRPr lang="en-US">
              <a:cs typeface="Calibri" panose="020F0502020204030204"/>
            </a:endParaRPr>
          </a:p>
          <a:p>
            <a:pPr marL="171450" indent="-171450">
              <a:buFont typeface="Wingdings"/>
              <a:buChar char="§"/>
            </a:pPr>
            <a:r>
              <a:rPr lang="en-US">
                <a:cs typeface="Calibri" panose="020F0502020204030204"/>
              </a:rPr>
              <a:t>Ask questions- Example of Counseling triage students to make sure that we are supporting or directing appropriately.</a:t>
            </a:r>
          </a:p>
          <a:p>
            <a:pPr marL="171450" indent="-171450">
              <a:buFont typeface="Wingdings"/>
              <a:buChar char="§"/>
            </a:pPr>
            <a:r>
              <a:rPr lang="en-US">
                <a:cs typeface="Calibri" panose="020F0502020204030204"/>
              </a:rPr>
              <a:t>Take the time to connect the student with another department if on campus walking them down the hall or call ahead to the dept. Online provide a link- copy and paste if chatting on cranium/ or text it them. ring central.</a:t>
            </a:r>
          </a:p>
          <a:p>
            <a:pPr marL="171450" indent="-171450">
              <a:buFont typeface="Wingdings"/>
              <a:buChar char="§"/>
            </a:pPr>
            <a:r>
              <a:rPr lang="en-US">
                <a:cs typeface="Calibri" panose="020F0502020204030204"/>
              </a:rPr>
              <a:t>I challenge you to explore ways to be Intrusive to build equity mindedness in student support services to Achieve Racial Equity</a:t>
            </a:r>
          </a:p>
          <a:p>
            <a:endParaRPr lang="en-US"/>
          </a:p>
          <a:p>
            <a:r>
              <a:rPr lang="en-US"/>
              <a:t> </a:t>
            </a:r>
            <a:endParaRPr lang="en-US">
              <a:cs typeface="Calibri"/>
            </a:endParaRPr>
          </a:p>
          <a:p>
            <a:endParaRPr lang="en-US">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fld id="{715DFE43-DD8F-104C-AA79-19C910DCBF9C}" type="slidenum">
              <a:rPr lang="en-US" smtClean="0"/>
              <a:t>3</a:t>
            </a:fld>
            <a:endParaRPr lang="en-US"/>
          </a:p>
        </p:txBody>
      </p:sp>
    </p:spTree>
    <p:extLst>
      <p:ext uri="{BB962C8B-B14F-4D97-AF65-F5344CB8AC3E}">
        <p14:creationId xmlns:p14="http://schemas.microsoft.com/office/powerpoint/2010/main" val="144712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Ernesto</a:t>
            </a:r>
            <a:endParaRPr lang="en-US"/>
          </a:p>
          <a:p>
            <a:r>
              <a:rPr lang="en-US">
                <a:cs typeface="Calibri"/>
              </a:rPr>
              <a:t>Example: I will share an example that can help you practice being relational. During the first day/s of class, introduce yourself and share with students your hobbies, special talents or academic journey etc. This will humanize the Professor at the front of the class. This will also allow for students to relate to you.  You can also learn from students, if you choose to add to the activity for student to introduce themselves and share. </a:t>
            </a:r>
            <a:endParaRPr lang="en-US"/>
          </a:p>
        </p:txBody>
      </p:sp>
      <p:sp>
        <p:nvSpPr>
          <p:cNvPr id="4" name="Slide Number Placeholder 3"/>
          <p:cNvSpPr>
            <a:spLocks noGrp="1"/>
          </p:cNvSpPr>
          <p:nvPr>
            <p:ph type="sldNum" sz="quarter" idx="5"/>
          </p:nvPr>
        </p:nvSpPr>
        <p:spPr/>
        <p:txBody>
          <a:bodyPr/>
          <a:lstStyle/>
          <a:p>
            <a:fld id="{715DFE43-DD8F-104C-AA79-19C910DCBF9C}" type="slidenum">
              <a:rPr lang="en-US" smtClean="0"/>
              <a:t>4</a:t>
            </a:fld>
            <a:endParaRPr lang="en-US"/>
          </a:p>
        </p:txBody>
      </p:sp>
    </p:spTree>
    <p:extLst>
      <p:ext uri="{BB962C8B-B14F-4D97-AF65-F5344CB8AC3E}">
        <p14:creationId xmlns:p14="http://schemas.microsoft.com/office/powerpoint/2010/main" val="96156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Delmy  </a:t>
            </a:r>
            <a:r>
              <a:rPr lang="en-US"/>
              <a:t> &amp;  Jessica</a:t>
            </a:r>
          </a:p>
        </p:txBody>
      </p:sp>
      <p:sp>
        <p:nvSpPr>
          <p:cNvPr id="4" name="Slide Number Placeholder 3"/>
          <p:cNvSpPr>
            <a:spLocks noGrp="1"/>
          </p:cNvSpPr>
          <p:nvPr>
            <p:ph type="sldNum" sz="quarter" idx="5"/>
          </p:nvPr>
        </p:nvSpPr>
        <p:spPr/>
        <p:txBody>
          <a:bodyPr/>
          <a:lstStyle/>
          <a:p>
            <a:fld id="{715DFE43-DD8F-104C-AA79-19C910DCBF9C}" type="slidenum">
              <a:rPr lang="en-US" smtClean="0"/>
              <a:t>5</a:t>
            </a:fld>
            <a:endParaRPr lang="en-US"/>
          </a:p>
        </p:txBody>
      </p:sp>
    </p:spTree>
    <p:extLst>
      <p:ext uri="{BB962C8B-B14F-4D97-AF65-F5344CB8AC3E}">
        <p14:creationId xmlns:p14="http://schemas.microsoft.com/office/powerpoint/2010/main" val="1807552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lumMod val="85000"/>
                    <a:lumOff val="15000"/>
                  </a:schemeClr>
                </a:solidFill>
                <a:effectLst/>
                <a:latin typeface="Arial" panose="020B0604020202020204" pitchFamily="34" charset="0"/>
                <a:ea typeface="Times New Roman" panose="02020603050405020304" pitchFamily="18" charset="0"/>
              </a:rPr>
              <a:t>Rejoice</a:t>
            </a:r>
            <a:endParaRPr lang="en-US"/>
          </a:p>
        </p:txBody>
      </p:sp>
      <p:sp>
        <p:nvSpPr>
          <p:cNvPr id="4" name="Slide Number Placeholder 3"/>
          <p:cNvSpPr>
            <a:spLocks noGrp="1"/>
          </p:cNvSpPr>
          <p:nvPr>
            <p:ph type="sldNum" sz="quarter" idx="5"/>
          </p:nvPr>
        </p:nvSpPr>
        <p:spPr/>
        <p:txBody>
          <a:bodyPr/>
          <a:lstStyle/>
          <a:p>
            <a:fld id="{715DFE43-DD8F-104C-AA79-19C910DCBF9C}" type="slidenum">
              <a:rPr lang="en-US" smtClean="0"/>
              <a:t>6</a:t>
            </a:fld>
            <a:endParaRPr lang="en-US"/>
          </a:p>
        </p:txBody>
      </p:sp>
    </p:spTree>
    <p:extLst>
      <p:ext uri="{BB962C8B-B14F-4D97-AF65-F5344CB8AC3E}">
        <p14:creationId xmlns:p14="http://schemas.microsoft.com/office/powerpoint/2010/main" val="3474589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chemeClr val="tx1">
                    <a:lumMod val="85000"/>
                    <a:lumOff val="15000"/>
                  </a:schemeClr>
                </a:solidFill>
                <a:effectLst/>
                <a:latin typeface="Arial" panose="020B0604020202020204" pitchFamily="34" charset="0"/>
                <a:ea typeface="Times New Roman" panose="02020603050405020304" pitchFamily="18" charset="0"/>
              </a:rPr>
              <a:t>Delmy </a:t>
            </a:r>
            <a:endParaRPr lang="en-US"/>
          </a:p>
        </p:txBody>
      </p:sp>
      <p:sp>
        <p:nvSpPr>
          <p:cNvPr id="4" name="Slide Number Placeholder 3"/>
          <p:cNvSpPr>
            <a:spLocks noGrp="1"/>
          </p:cNvSpPr>
          <p:nvPr>
            <p:ph type="sldNum" sz="quarter" idx="5"/>
          </p:nvPr>
        </p:nvSpPr>
        <p:spPr/>
        <p:txBody>
          <a:bodyPr/>
          <a:lstStyle/>
          <a:p>
            <a:fld id="{715DFE43-DD8F-104C-AA79-19C910DCBF9C}" type="slidenum">
              <a:rPr lang="en-US" smtClean="0"/>
              <a:t>7</a:t>
            </a:fld>
            <a:endParaRPr lang="en-US"/>
          </a:p>
        </p:txBody>
      </p:sp>
    </p:spTree>
    <p:extLst>
      <p:ext uri="{BB962C8B-B14F-4D97-AF65-F5344CB8AC3E}">
        <p14:creationId xmlns:p14="http://schemas.microsoft.com/office/powerpoint/2010/main" val="404076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example I like to share comes from our personal experiences in our everyday student interaction. At times it is good to remember the following; when a student ask a questions or ask for help. You might have answered the same questions 100 or 1000 times but this is the first time this student has had this question.</a:t>
            </a:r>
            <a:endParaRPr lang="en-US"/>
          </a:p>
        </p:txBody>
      </p:sp>
      <p:sp>
        <p:nvSpPr>
          <p:cNvPr id="4" name="Slide Number Placeholder 3"/>
          <p:cNvSpPr>
            <a:spLocks noGrp="1"/>
          </p:cNvSpPr>
          <p:nvPr>
            <p:ph type="sldNum" sz="quarter" idx="5"/>
          </p:nvPr>
        </p:nvSpPr>
        <p:spPr/>
        <p:txBody>
          <a:bodyPr/>
          <a:lstStyle/>
          <a:p>
            <a:fld id="{715DFE43-DD8F-104C-AA79-19C910DCBF9C}" type="slidenum">
              <a:rPr lang="en-US" smtClean="0"/>
              <a:t>8</a:t>
            </a:fld>
            <a:endParaRPr lang="en-US"/>
          </a:p>
        </p:txBody>
      </p:sp>
    </p:spTree>
    <p:extLst>
      <p:ext uri="{BB962C8B-B14F-4D97-AF65-F5344CB8AC3E}">
        <p14:creationId xmlns:p14="http://schemas.microsoft.com/office/powerpoint/2010/main" val="1328365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would like to Challenge all Departments, make some time during your Department meeting and review the 6 Equity Mindedness Practices. Share with each other examples of how you put Equity Mindedness into practice. We are not experts but together we can learn and make a difference. </a:t>
            </a:r>
            <a:endParaRPr lang="en-US">
              <a:cs typeface="Calibri"/>
            </a:endParaRPr>
          </a:p>
        </p:txBody>
      </p:sp>
      <p:sp>
        <p:nvSpPr>
          <p:cNvPr id="4" name="Slide Number Placeholder 3"/>
          <p:cNvSpPr>
            <a:spLocks noGrp="1"/>
          </p:cNvSpPr>
          <p:nvPr>
            <p:ph type="sldNum" sz="quarter" idx="5"/>
          </p:nvPr>
        </p:nvSpPr>
        <p:spPr/>
        <p:txBody>
          <a:bodyPr/>
          <a:lstStyle/>
          <a:p>
            <a:fld id="{715DFE43-DD8F-104C-AA79-19C910DCBF9C}" type="slidenum">
              <a:rPr lang="en-US" smtClean="0"/>
              <a:t>9</a:t>
            </a:fld>
            <a:endParaRPr lang="en-US"/>
          </a:p>
        </p:txBody>
      </p:sp>
    </p:spTree>
    <p:extLst>
      <p:ext uri="{BB962C8B-B14F-4D97-AF65-F5344CB8AC3E}">
        <p14:creationId xmlns:p14="http://schemas.microsoft.com/office/powerpoint/2010/main" val="149088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C6B4A9-1611-4792-9094-5F34BCA07E0B}" type="datetimeFigureOut">
              <a:rPr lang="en-US"/>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4/19/2021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712588-04B1-427B-82EE-E8DB90309F08}" type="datetimeFigureOut">
              <a:rPr lang="en-US"/>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a:pPr/>
              <a:t>4/19/2021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4/19/2021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4/19/2021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4/19/2021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4/19/2021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6B96B-F5C9-9846-BDCA-72182CE0F361}"/>
              </a:ext>
            </a:extLst>
          </p:cNvPr>
          <p:cNvSpPr>
            <a:spLocks noGrp="1"/>
          </p:cNvSpPr>
          <p:nvPr>
            <p:ph type="ctrTitle"/>
          </p:nvPr>
        </p:nvSpPr>
        <p:spPr>
          <a:xfrm>
            <a:off x="537882" y="2406571"/>
            <a:ext cx="8564552" cy="2081675"/>
          </a:xfrm>
        </p:spPr>
        <p:txBody>
          <a:bodyPr anchor="t"/>
          <a:lstStyle/>
          <a:p>
            <a:r>
              <a:rPr lang="en-US" b="1">
                <a:solidFill>
                  <a:schemeClr val="tx2"/>
                </a:solidFill>
              </a:rPr>
              <a:t>Racial Equity Leadership Alliance eConvening</a:t>
            </a:r>
            <a:endParaRPr lang="en-US" b="1"/>
          </a:p>
        </p:txBody>
      </p:sp>
      <p:pic>
        <p:nvPicPr>
          <p:cNvPr id="4" name="Picture 3" descr="A close up of a sign&#10;&#10;Description automatically generated">
            <a:extLst>
              <a:ext uri="{FF2B5EF4-FFF2-40B4-BE49-F238E27FC236}">
                <a16:creationId xmlns:a16="http://schemas.microsoft.com/office/drawing/2014/main" id="{D09B772C-FBAE-EA49-9DF4-A05828DBF64E}"/>
              </a:ext>
            </a:extLst>
          </p:cNvPr>
          <p:cNvPicPr/>
          <p:nvPr/>
        </p:nvPicPr>
        <p:blipFill>
          <a:blip r:embed="rId3">
            <a:extLst>
              <a:ext uri="{28A0092B-C50C-407E-A947-70E740481C1C}">
                <a14:useLocalDpi xmlns:a14="http://schemas.microsoft.com/office/drawing/2010/main" val="0"/>
              </a:ext>
            </a:extLst>
          </a:blip>
          <a:stretch>
            <a:fillRect/>
          </a:stretch>
        </p:blipFill>
        <p:spPr>
          <a:xfrm>
            <a:off x="2266731" y="4488246"/>
            <a:ext cx="5913173" cy="2081674"/>
          </a:xfrm>
          <a:prstGeom prst="rect">
            <a:avLst/>
          </a:prstGeom>
        </p:spPr>
      </p:pic>
      <p:sp>
        <p:nvSpPr>
          <p:cNvPr id="8" name="TextBox 7">
            <a:extLst>
              <a:ext uri="{FF2B5EF4-FFF2-40B4-BE49-F238E27FC236}">
                <a16:creationId xmlns:a16="http://schemas.microsoft.com/office/drawing/2014/main" id="{B2EC8969-366C-5542-B535-59853082373F}"/>
              </a:ext>
            </a:extLst>
          </p:cNvPr>
          <p:cNvSpPr txBox="1"/>
          <p:nvPr/>
        </p:nvSpPr>
        <p:spPr>
          <a:xfrm>
            <a:off x="1086522" y="1634192"/>
            <a:ext cx="8015912" cy="923330"/>
          </a:xfrm>
          <a:prstGeom prst="rect">
            <a:avLst/>
          </a:prstGeom>
          <a:noFill/>
        </p:spPr>
        <p:txBody>
          <a:bodyPr wrap="square" rtlCol="0">
            <a:spAutoFit/>
          </a:bodyPr>
          <a:lstStyle/>
          <a:p>
            <a:pPr algn="ctr"/>
            <a:r>
              <a:rPr lang="en-US" sz="5400" b="1">
                <a:solidFill>
                  <a:schemeClr val="tx2"/>
                </a:solidFill>
              </a:rPr>
              <a:t>USC</a:t>
            </a:r>
          </a:p>
        </p:txBody>
      </p:sp>
      <p:pic>
        <p:nvPicPr>
          <p:cNvPr id="10" name="Picture 9">
            <a:extLst>
              <a:ext uri="{FF2B5EF4-FFF2-40B4-BE49-F238E27FC236}">
                <a16:creationId xmlns:a16="http://schemas.microsoft.com/office/drawing/2014/main" id="{C23DB730-CE6E-4ED6-AA97-23E4F63E4769}"/>
              </a:ext>
            </a:extLst>
          </p:cNvPr>
          <p:cNvPicPr>
            <a:picLocks noChangeAspect="1"/>
          </p:cNvPicPr>
          <p:nvPr/>
        </p:nvPicPr>
        <p:blipFill rotWithShape="1">
          <a:blip r:embed="rId4"/>
          <a:srcRect l="28745" t="22416" r="65355" b="21376"/>
          <a:stretch/>
        </p:blipFill>
        <p:spPr>
          <a:xfrm>
            <a:off x="9362662" y="0"/>
            <a:ext cx="2291456" cy="6822043"/>
          </a:xfrm>
          <a:prstGeom prst="rect">
            <a:avLst/>
          </a:prstGeom>
        </p:spPr>
      </p:pic>
    </p:spTree>
    <p:extLst>
      <p:ext uri="{BB962C8B-B14F-4D97-AF65-F5344CB8AC3E}">
        <p14:creationId xmlns:p14="http://schemas.microsoft.com/office/powerpoint/2010/main" val="28114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BF013-80E3-4BA2-94E0-532BCCEF503D}"/>
              </a:ext>
            </a:extLst>
          </p:cNvPr>
          <p:cNvSpPr>
            <a:spLocks noGrp="1"/>
          </p:cNvSpPr>
          <p:nvPr>
            <p:ph type="title"/>
          </p:nvPr>
        </p:nvSpPr>
        <p:spPr/>
        <p:txBody>
          <a:bodyPr/>
          <a:lstStyle/>
          <a:p>
            <a:r>
              <a:rPr lang="en-US"/>
              <a:t>Equity and Equity Mindedness</a:t>
            </a:r>
          </a:p>
        </p:txBody>
      </p:sp>
      <p:pic>
        <p:nvPicPr>
          <p:cNvPr id="4" name="Picture 3">
            <a:extLst>
              <a:ext uri="{FF2B5EF4-FFF2-40B4-BE49-F238E27FC236}">
                <a16:creationId xmlns:a16="http://schemas.microsoft.com/office/drawing/2014/main" id="{48FC1365-80DB-45B5-813A-57DF8255F781}"/>
              </a:ext>
            </a:extLst>
          </p:cNvPr>
          <p:cNvPicPr/>
          <p:nvPr/>
        </p:nvPicPr>
        <p:blipFill rotWithShape="1">
          <a:blip r:embed="rId3"/>
          <a:srcRect t="35676" r="75793" b="30550"/>
          <a:stretch/>
        </p:blipFill>
        <p:spPr bwMode="auto">
          <a:xfrm>
            <a:off x="496265" y="2571688"/>
            <a:ext cx="9162405" cy="41396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6712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Isosceles Triangle 3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0448F46-21AF-49A4-B677-F390AC0C6560}"/>
              </a:ext>
            </a:extLst>
          </p:cNvPr>
          <p:cNvSpPr>
            <a:spLocks noGrp="1"/>
          </p:cNvSpPr>
          <p:nvPr>
            <p:ph type="title"/>
          </p:nvPr>
        </p:nvSpPr>
        <p:spPr>
          <a:xfrm>
            <a:off x="673754" y="643467"/>
            <a:ext cx="4203045" cy="1375608"/>
          </a:xfrm>
        </p:spPr>
        <p:txBody>
          <a:bodyPr anchor="ctr">
            <a:normAutofit/>
          </a:bodyPr>
          <a:lstStyle/>
          <a:p>
            <a:r>
              <a:rPr lang="en-US" b="1">
                <a:solidFill>
                  <a:schemeClr val="bg1"/>
                </a:solidFill>
                <a:effectLst/>
                <a:latin typeface="Arial" panose="020B0604020202020204" pitchFamily="34" charset="0"/>
                <a:ea typeface="Times New Roman" panose="02020603050405020304" pitchFamily="18" charset="0"/>
              </a:rPr>
              <a:t>BE INTRUSIVE -</a:t>
            </a:r>
            <a:endParaRPr lang="en-US">
              <a:solidFill>
                <a:schemeClr val="bg1"/>
              </a:solidFill>
            </a:endParaRPr>
          </a:p>
        </p:txBody>
      </p:sp>
      <p:sp>
        <p:nvSpPr>
          <p:cNvPr id="3" name="Content Placeholder 2">
            <a:extLst>
              <a:ext uri="{FF2B5EF4-FFF2-40B4-BE49-F238E27FC236}">
                <a16:creationId xmlns:a16="http://schemas.microsoft.com/office/drawing/2014/main" id="{EA3EB5AB-3A5E-4403-B57C-56EE2068C4E4}"/>
              </a:ext>
            </a:extLst>
          </p:cNvPr>
          <p:cNvSpPr>
            <a:spLocks noGrp="1"/>
          </p:cNvSpPr>
          <p:nvPr>
            <p:ph idx="1"/>
          </p:nvPr>
        </p:nvSpPr>
        <p:spPr>
          <a:xfrm>
            <a:off x="673754" y="2160590"/>
            <a:ext cx="3973943" cy="3440110"/>
          </a:xfrm>
        </p:spPr>
        <p:txBody>
          <a:bodyPr vert="horz" lIns="91440" tIns="45720" rIns="91440" bIns="45720" rtlCol="0" anchor="t">
            <a:normAutofit/>
          </a:bodyPr>
          <a:lstStyle/>
          <a:p>
            <a:r>
              <a:rPr lang="en-US">
                <a:solidFill>
                  <a:schemeClr val="bg1"/>
                </a:solidFill>
                <a:effectLst/>
                <a:latin typeface="Arial"/>
                <a:ea typeface="Times New Roman" panose="02020603050405020304" pitchFamily="18" charset="0"/>
                <a:cs typeface="Arial"/>
              </a:rPr>
              <a:t>Proactively intervening when signs of difficulty or distress are anticipated or evident and ensuring students have the tools and </a:t>
            </a:r>
            <a:r>
              <a:rPr lang="en-US">
                <a:solidFill>
                  <a:schemeClr val="bg1"/>
                </a:solidFill>
                <a:latin typeface="Arial"/>
                <a:ea typeface="Times New Roman" panose="02020603050405020304" pitchFamily="18" charset="0"/>
                <a:cs typeface="Arial"/>
              </a:rPr>
              <a:t>resources</a:t>
            </a:r>
            <a:r>
              <a:rPr lang="en-US">
                <a:solidFill>
                  <a:schemeClr val="bg1"/>
                </a:solidFill>
                <a:effectLst/>
                <a:latin typeface="Arial"/>
                <a:ea typeface="Times New Roman" panose="02020603050405020304" pitchFamily="18" charset="0"/>
                <a:cs typeface="Arial"/>
              </a:rPr>
              <a:t> they need to be successful before they need them. </a:t>
            </a:r>
          </a:p>
          <a:p>
            <a:pPr marL="0" indent="0">
              <a:buNone/>
            </a:pPr>
            <a:endParaRPr lang="en-US" i="1">
              <a:solidFill>
                <a:schemeClr val="bg1"/>
              </a:solidFill>
            </a:endParaRPr>
          </a:p>
        </p:txBody>
      </p:sp>
      <p:pic>
        <p:nvPicPr>
          <p:cNvPr id="5" name="Picture 4">
            <a:extLst>
              <a:ext uri="{FF2B5EF4-FFF2-40B4-BE49-F238E27FC236}">
                <a16:creationId xmlns:a16="http://schemas.microsoft.com/office/drawing/2014/main" id="{5B3DB15A-8CC9-45FF-83A1-258809CB5A02}"/>
              </a:ext>
            </a:extLst>
          </p:cNvPr>
          <p:cNvPicPr/>
          <p:nvPr/>
        </p:nvPicPr>
        <p:blipFill rotWithShape="1">
          <a:blip r:embed="rId3"/>
          <a:srcRect l="1074" t="23931" r="71358" b="26094"/>
          <a:stretch/>
        </p:blipFill>
        <p:spPr bwMode="auto">
          <a:xfrm>
            <a:off x="5729301" y="667729"/>
            <a:ext cx="5808185" cy="3695244"/>
          </a:xfrm>
          <a:prstGeom prst="rect">
            <a:avLst/>
          </a:prstGeom>
          <a:extLst>
            <a:ext uri="{53640926-AAD7-44D8-BBD7-CCE9431645EC}">
              <a14:shadowObscured xmlns:a14="http://schemas.microsoft.com/office/drawing/2010/main"/>
            </a:ext>
          </a:extLst>
        </p:spPr>
      </p:pic>
      <p:sp>
        <p:nvSpPr>
          <p:cNvPr id="39" name="Isosceles Triangle 3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479E56ED-2CE3-42F9-929F-3CB031AF4D34}"/>
              </a:ext>
            </a:extLst>
          </p:cNvPr>
          <p:cNvSpPr txBox="1"/>
          <p:nvPr/>
        </p:nvSpPr>
        <p:spPr>
          <a:xfrm>
            <a:off x="6017617" y="4056658"/>
            <a:ext cx="5244169" cy="3077766"/>
          </a:xfrm>
          <a:prstGeom prst="rect">
            <a:avLst/>
          </a:prstGeom>
          <a:noFill/>
        </p:spPr>
        <p:txBody>
          <a:bodyPr wrap="square" lIns="91440" tIns="45720" rIns="91440" bIns="45720" rtlCol="0" anchor="t">
            <a:spAutoFit/>
          </a:bodyPr>
          <a:lstStyle/>
          <a:p>
            <a:endParaRPr lang="en-US" sz="1200" b="1">
              <a:solidFill>
                <a:schemeClr val="tx2">
                  <a:lumMod val="75000"/>
                </a:schemeClr>
              </a:solidFill>
              <a:latin typeface="Arial Rounded MT Bold"/>
              <a:ea typeface="Source Sans Pro"/>
              <a:cs typeface="Calibri"/>
            </a:endParaRPr>
          </a:p>
          <a:p>
            <a:pPr marL="285750" indent="-285750">
              <a:buFont typeface="Arial"/>
              <a:buChar char="•"/>
            </a:pPr>
            <a:r>
              <a:rPr lang="en-US" sz="1100" b="1">
                <a:solidFill>
                  <a:schemeClr val="tx2">
                    <a:lumMod val="75000"/>
                  </a:schemeClr>
                </a:solidFill>
                <a:latin typeface="Arial Rounded MT Bold"/>
                <a:ea typeface="Source Sans Pro"/>
                <a:cs typeface="Calibri"/>
              </a:rPr>
              <a:t>Be intrusive without intruding! </a:t>
            </a:r>
          </a:p>
          <a:p>
            <a:endParaRPr lang="en-US" sz="1100" b="1">
              <a:solidFill>
                <a:schemeClr val="tx2">
                  <a:lumMod val="75000"/>
                </a:schemeClr>
              </a:solidFill>
              <a:latin typeface="Arial Rounded MT Bold"/>
              <a:ea typeface="Source Sans Pro"/>
              <a:cs typeface="Calibri"/>
            </a:endParaRPr>
          </a:p>
          <a:p>
            <a:pPr marL="285750" indent="-285750">
              <a:buFont typeface="Arial"/>
              <a:buChar char="•"/>
            </a:pPr>
            <a:r>
              <a:rPr lang="en-US" sz="1100" b="1">
                <a:solidFill>
                  <a:schemeClr val="tx2">
                    <a:lumMod val="75000"/>
                  </a:schemeClr>
                </a:solidFill>
                <a:latin typeface="Arial Rounded MT Bold"/>
                <a:ea typeface="Source Sans Pro"/>
                <a:cs typeface="Calibri"/>
              </a:rPr>
              <a:t>Ask questions to ensure that you are meeting the needs of the student. This can help foster a sense of belonging  especially when underrepresented student populations do not feel a strong sense of belonging.</a:t>
            </a:r>
          </a:p>
          <a:p>
            <a:pPr marL="285750" indent="-285750">
              <a:buFont typeface="Arial"/>
              <a:buChar char="•"/>
            </a:pPr>
            <a:endParaRPr lang="en-US" sz="1100" b="1">
              <a:solidFill>
                <a:schemeClr val="tx2">
                  <a:lumMod val="75000"/>
                </a:schemeClr>
              </a:solidFill>
              <a:latin typeface="Arial Rounded MT Bold"/>
              <a:ea typeface="Source Sans Pro"/>
              <a:cs typeface="Calibri"/>
            </a:endParaRPr>
          </a:p>
          <a:p>
            <a:pPr marL="285750" indent="-285750">
              <a:buFont typeface="Arial"/>
              <a:buChar char="•"/>
            </a:pPr>
            <a:r>
              <a:rPr lang="en-US" sz="1100" b="1">
                <a:solidFill>
                  <a:schemeClr val="tx2">
                    <a:lumMod val="75000"/>
                  </a:schemeClr>
                </a:solidFill>
                <a:latin typeface="Arial Rounded MT Bold"/>
                <a:ea typeface="Source Sans Pro"/>
                <a:cs typeface="Calibri"/>
              </a:rPr>
              <a:t>Take the time to connect the student with other students, staff or faculty so they may have the tools and resources they need to be successful.</a:t>
            </a:r>
          </a:p>
          <a:p>
            <a:pPr marL="285750" indent="-285750">
              <a:buFont typeface="Arial"/>
              <a:buChar char="•"/>
            </a:pPr>
            <a:endParaRPr lang="en-US" sz="1200" b="1">
              <a:solidFill>
                <a:srgbClr val="00B050"/>
              </a:solidFill>
              <a:latin typeface="Arial Rounded MT Bold"/>
              <a:ea typeface="Source Sans Pro"/>
              <a:cs typeface="Calibri"/>
            </a:endParaRPr>
          </a:p>
          <a:p>
            <a:pPr marL="285750" indent="-285750">
              <a:buFont typeface="Arial"/>
              <a:buChar char="•"/>
            </a:pPr>
            <a:endParaRPr lang="en-US" sz="1200"/>
          </a:p>
          <a:p>
            <a:pPr marL="285750" indent="-285750">
              <a:buFont typeface="Arial"/>
              <a:buChar char="•"/>
            </a:pPr>
            <a:endParaRPr lang="en-US" sz="1200"/>
          </a:p>
          <a:p>
            <a:endParaRPr lang="en-US"/>
          </a:p>
          <a:p>
            <a:endParaRPr lang="en-US"/>
          </a:p>
        </p:txBody>
      </p:sp>
    </p:spTree>
    <p:extLst>
      <p:ext uri="{BB962C8B-B14F-4D97-AF65-F5344CB8AC3E}">
        <p14:creationId xmlns:p14="http://schemas.microsoft.com/office/powerpoint/2010/main" val="150353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1B2321-4A8F-4A5C-8ECA-CDD0DD1ACE67}"/>
              </a:ext>
            </a:extLst>
          </p:cNvPr>
          <p:cNvSpPr>
            <a:spLocks noGrp="1"/>
          </p:cNvSpPr>
          <p:nvPr>
            <p:ph type="title"/>
          </p:nvPr>
        </p:nvSpPr>
        <p:spPr>
          <a:xfrm>
            <a:off x="673754" y="643467"/>
            <a:ext cx="4203045" cy="1375608"/>
          </a:xfrm>
        </p:spPr>
        <p:txBody>
          <a:bodyPr anchor="ctr">
            <a:normAutofit/>
          </a:bodyPr>
          <a:lstStyle/>
          <a:p>
            <a:r>
              <a:rPr lang="en-US" b="1">
                <a:solidFill>
                  <a:schemeClr val="bg1"/>
                </a:solidFill>
                <a:effectLst/>
                <a:latin typeface="Arial"/>
                <a:ea typeface="Times New Roman" panose="02020603050405020304" pitchFamily="18" charset="0"/>
                <a:cs typeface="Arial"/>
              </a:rPr>
              <a:t>BE RELATIONAL </a:t>
            </a:r>
            <a:endParaRPr lang="en-US" b="1">
              <a:solidFill>
                <a:schemeClr val="bg1"/>
              </a:solidFill>
              <a:latin typeface="Arial"/>
              <a:cs typeface="Arial"/>
            </a:endParaRPr>
          </a:p>
        </p:txBody>
      </p:sp>
      <p:sp>
        <p:nvSpPr>
          <p:cNvPr id="3" name="Content Placeholder 2">
            <a:extLst>
              <a:ext uri="{FF2B5EF4-FFF2-40B4-BE49-F238E27FC236}">
                <a16:creationId xmlns:a16="http://schemas.microsoft.com/office/drawing/2014/main" id="{9BF828E1-2FD0-4289-9694-9DC6399BA109}"/>
              </a:ext>
            </a:extLst>
          </p:cNvPr>
          <p:cNvSpPr>
            <a:spLocks noGrp="1"/>
          </p:cNvSpPr>
          <p:nvPr>
            <p:ph idx="1"/>
          </p:nvPr>
        </p:nvSpPr>
        <p:spPr>
          <a:xfrm>
            <a:off x="673754" y="2160590"/>
            <a:ext cx="3973943" cy="3440110"/>
          </a:xfrm>
        </p:spPr>
        <p:txBody>
          <a:bodyPr>
            <a:normAutofit/>
          </a:bodyPr>
          <a:lstStyle/>
          <a:p>
            <a:r>
              <a:rPr lang="en-US">
                <a:solidFill>
                  <a:schemeClr val="bg1"/>
                </a:solidFill>
                <a:effectLst/>
                <a:latin typeface="Arial" panose="020B0604020202020204" pitchFamily="34" charset="0"/>
                <a:ea typeface="Times New Roman" panose="02020603050405020304" pitchFamily="18" charset="0"/>
              </a:rPr>
              <a:t>Intentionally building relationships with students that are grounded in trust, mutual respect, and authentic care.</a:t>
            </a:r>
          </a:p>
          <a:p>
            <a:endParaRPr lang="en-US">
              <a:solidFill>
                <a:schemeClr val="bg1"/>
              </a:solidFill>
              <a:latin typeface="Arial" panose="020B0604020202020204" pitchFamily="34" charset="0"/>
            </a:endParaRPr>
          </a:p>
        </p:txBody>
      </p:sp>
      <p:pic>
        <p:nvPicPr>
          <p:cNvPr id="7" name="Picture 6">
            <a:extLst>
              <a:ext uri="{FF2B5EF4-FFF2-40B4-BE49-F238E27FC236}">
                <a16:creationId xmlns:a16="http://schemas.microsoft.com/office/drawing/2014/main" id="{F925B6B4-5225-4059-B53B-B0B9FA95D7CB}"/>
              </a:ext>
            </a:extLst>
          </p:cNvPr>
          <p:cNvPicPr/>
          <p:nvPr/>
        </p:nvPicPr>
        <p:blipFill rotWithShape="1">
          <a:blip r:embed="rId3"/>
          <a:srcRect l="913" t="24881" r="71031" b="24464"/>
          <a:stretch/>
        </p:blipFill>
        <p:spPr bwMode="auto">
          <a:xfrm>
            <a:off x="5576157" y="1911970"/>
            <a:ext cx="6403905" cy="4202460"/>
          </a:xfrm>
          <a:prstGeom prst="rect">
            <a:avLst/>
          </a:prstGeom>
          <a:extLst>
            <a:ext uri="{53640926-AAD7-44D8-BBD7-CCE9431645EC}">
              <a14:shadowObscured xmlns:a14="http://schemas.microsoft.com/office/drawing/2010/main"/>
            </a:ext>
          </a:extLst>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1982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4AB7E74-6686-4599-BC23-872DABE08CE6}"/>
              </a:ext>
            </a:extLst>
          </p:cNvPr>
          <p:cNvSpPr>
            <a:spLocks noGrp="1"/>
          </p:cNvSpPr>
          <p:nvPr>
            <p:ph type="title"/>
          </p:nvPr>
        </p:nvSpPr>
        <p:spPr>
          <a:xfrm>
            <a:off x="673754" y="643467"/>
            <a:ext cx="4203045" cy="1375608"/>
          </a:xfrm>
        </p:spPr>
        <p:txBody>
          <a:bodyPr anchor="ctr">
            <a:normAutofit/>
          </a:bodyPr>
          <a:lstStyle/>
          <a:p>
            <a:pPr>
              <a:lnSpc>
                <a:spcPct val="90000"/>
              </a:lnSpc>
            </a:pPr>
            <a:r>
              <a:rPr lang="en-US" sz="3100" b="1">
                <a:solidFill>
                  <a:schemeClr val="bg1"/>
                </a:solidFill>
                <a:effectLst/>
                <a:latin typeface="Arial"/>
                <a:ea typeface="Times New Roman" panose="02020603050405020304" pitchFamily="18" charset="0"/>
                <a:cs typeface="Arial"/>
              </a:rPr>
              <a:t>BE RACE-CONSCIOUS </a:t>
            </a:r>
            <a:r>
              <a:rPr lang="en-US" sz="3100">
                <a:solidFill>
                  <a:schemeClr val="bg1"/>
                </a:solidFill>
                <a:latin typeface="Arial"/>
                <a:ea typeface="Times New Roman" panose="02020603050405020304" pitchFamily="18" charset="0"/>
                <a:cs typeface="Arial"/>
              </a:rPr>
              <a:t> </a:t>
            </a:r>
            <a:endParaRPr lang="en-US" sz="3100">
              <a:solidFill>
                <a:schemeClr val="bg1"/>
              </a:solidFill>
            </a:endParaRPr>
          </a:p>
        </p:txBody>
      </p:sp>
      <p:sp>
        <p:nvSpPr>
          <p:cNvPr id="3" name="Content Placeholder 2">
            <a:extLst>
              <a:ext uri="{FF2B5EF4-FFF2-40B4-BE49-F238E27FC236}">
                <a16:creationId xmlns:a16="http://schemas.microsoft.com/office/drawing/2014/main" id="{979886EC-12C5-403C-88B7-611B085526E2}"/>
              </a:ext>
            </a:extLst>
          </p:cNvPr>
          <p:cNvSpPr>
            <a:spLocks noGrp="1"/>
          </p:cNvSpPr>
          <p:nvPr>
            <p:ph idx="1"/>
          </p:nvPr>
        </p:nvSpPr>
        <p:spPr>
          <a:xfrm>
            <a:off x="673754" y="2160590"/>
            <a:ext cx="3973943" cy="3440110"/>
          </a:xfrm>
        </p:spPr>
        <p:txBody>
          <a:bodyPr vert="horz" lIns="91440" tIns="45720" rIns="91440" bIns="45720" rtlCol="0" anchor="t">
            <a:normAutofit/>
          </a:bodyPr>
          <a:lstStyle/>
          <a:p>
            <a:r>
              <a:rPr lang="en-US">
                <a:solidFill>
                  <a:schemeClr val="bg1"/>
                </a:solidFill>
                <a:effectLst/>
                <a:latin typeface="Arial"/>
                <a:ea typeface="Times New Roman" panose="02020603050405020304" pitchFamily="18" charset="0"/>
                <a:cs typeface="Times New Roman"/>
              </a:rPr>
              <a:t>Recognizing the ways in which </a:t>
            </a:r>
            <a:r>
              <a:rPr lang="en-US">
                <a:solidFill>
                  <a:schemeClr val="bg1"/>
                </a:solidFill>
                <a:latin typeface="Arial"/>
                <a:ea typeface="Times New Roman" panose="02020603050405020304" pitchFamily="18" charset="0"/>
                <a:cs typeface="Times New Roman"/>
              </a:rPr>
              <a:t>Black, Indegenous and People Of Color (</a:t>
            </a:r>
            <a:r>
              <a:rPr lang="en-US">
                <a:solidFill>
                  <a:schemeClr val="bg1"/>
                </a:solidFill>
                <a:effectLst/>
                <a:latin typeface="Arial"/>
                <a:ea typeface="Times New Roman" panose="02020603050405020304" pitchFamily="18" charset="0"/>
                <a:cs typeface="Times New Roman"/>
              </a:rPr>
              <a:t>BIPOC</a:t>
            </a:r>
            <a:r>
              <a:rPr lang="en-US">
                <a:solidFill>
                  <a:schemeClr val="bg1"/>
                </a:solidFill>
                <a:latin typeface="Arial"/>
                <a:ea typeface="Times New Roman" panose="02020603050405020304" pitchFamily="18" charset="0"/>
                <a:cs typeface="Times New Roman"/>
              </a:rPr>
              <a:t>)</a:t>
            </a:r>
            <a:r>
              <a:rPr lang="en-US">
                <a:solidFill>
                  <a:schemeClr val="bg1"/>
                </a:solidFill>
                <a:effectLst/>
                <a:latin typeface="Arial"/>
                <a:ea typeface="Times New Roman" panose="02020603050405020304" pitchFamily="18" charset="0"/>
                <a:cs typeface="Times New Roman"/>
              </a:rPr>
              <a:t> students are systematically disadvantaged and underserved in educational contexts.  Seeing students' racial/ethnic identities as assets that can be leveraged to facilitate their success.</a:t>
            </a:r>
            <a:endParaRPr lang="en-US">
              <a:solidFill>
                <a:schemeClr val="bg1"/>
              </a:solidFill>
              <a:effectLst/>
              <a:latin typeface="Arial"/>
              <a:ea typeface="Calibri" panose="020F0502020204030204" pitchFamily="34" charset="0"/>
              <a:cs typeface="Times New Roman"/>
            </a:endParaRPr>
          </a:p>
          <a:p>
            <a:endParaRPr lang="en-US">
              <a:solidFill>
                <a:schemeClr val="bg1"/>
              </a:solidFill>
            </a:endParaRPr>
          </a:p>
        </p:txBody>
      </p:sp>
      <p:pic>
        <p:nvPicPr>
          <p:cNvPr id="5" name="Picture 4">
            <a:extLst>
              <a:ext uri="{FF2B5EF4-FFF2-40B4-BE49-F238E27FC236}">
                <a16:creationId xmlns:a16="http://schemas.microsoft.com/office/drawing/2014/main" id="{60A47073-2FD5-48AC-8CD6-F823F2F94DC4}"/>
              </a:ext>
            </a:extLst>
          </p:cNvPr>
          <p:cNvPicPr/>
          <p:nvPr/>
        </p:nvPicPr>
        <p:blipFill rotWithShape="1">
          <a:blip r:embed="rId3"/>
          <a:srcRect l="514" t="26223" r="72431" b="28773"/>
          <a:stretch/>
        </p:blipFill>
        <p:spPr bwMode="auto">
          <a:xfrm>
            <a:off x="6096001" y="2085895"/>
            <a:ext cx="5143500" cy="2673695"/>
          </a:xfrm>
          <a:prstGeom prst="rect">
            <a:avLst/>
          </a:prstGeom>
          <a:extLst>
            <a:ext uri="{53640926-AAD7-44D8-BBD7-CCE9431645EC}">
              <a14:shadowObscured xmlns:a14="http://schemas.microsoft.com/office/drawing/2010/main"/>
            </a:ext>
          </a:extLst>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ular Callout 4">
            <a:extLst>
              <a:ext uri="{FF2B5EF4-FFF2-40B4-BE49-F238E27FC236}">
                <a16:creationId xmlns:a16="http://schemas.microsoft.com/office/drawing/2014/main" id="{986328AA-E01A-4DE8-AB64-7C8E47AD4E85}"/>
              </a:ext>
            </a:extLst>
          </p:cNvPr>
          <p:cNvSpPr/>
          <p:nvPr/>
        </p:nvSpPr>
        <p:spPr>
          <a:xfrm>
            <a:off x="2330063" y="4411132"/>
            <a:ext cx="3792257" cy="2379138"/>
          </a:xfrm>
          <a:prstGeom prst="wedgeRectCallout">
            <a:avLst>
              <a:gd name="adj1" fmla="val -68651"/>
              <a:gd name="adj2" fmla="val -2320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Aft>
                <a:spcPts val="600"/>
              </a:spcAft>
            </a:pPr>
            <a:r>
              <a:rPr lang="en-US" sz="2000" i="1">
                <a:solidFill>
                  <a:schemeClr val="tx2"/>
                </a:solidFill>
              </a:rPr>
              <a:t>“I do not feel a sense of belonging because I don't have many people to relate to.” </a:t>
            </a:r>
            <a:r>
              <a:rPr lang="en-US" i="1"/>
              <a:t>Not employed, College full-time, Female, Age: 18-24, Black/African-American, #children in HH: 1, CTE, Living Wage: No</a:t>
            </a:r>
            <a:endParaRPr lang="en-US" sz="2000" i="1"/>
          </a:p>
        </p:txBody>
      </p:sp>
    </p:spTree>
    <p:extLst>
      <p:ext uri="{BB962C8B-B14F-4D97-AF65-F5344CB8AC3E}">
        <p14:creationId xmlns:p14="http://schemas.microsoft.com/office/powerpoint/2010/main" val="130539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553D97F-B715-44C9-AC75-22FD0BBF0EE9}"/>
              </a:ext>
            </a:extLst>
          </p:cNvPr>
          <p:cNvSpPr>
            <a:spLocks noGrp="1"/>
          </p:cNvSpPr>
          <p:nvPr>
            <p:ph type="title"/>
          </p:nvPr>
        </p:nvSpPr>
        <p:spPr>
          <a:xfrm>
            <a:off x="677334" y="609600"/>
            <a:ext cx="3843375" cy="5175624"/>
          </a:xfrm>
        </p:spPr>
        <p:txBody>
          <a:bodyPr anchor="ctr">
            <a:normAutofit/>
          </a:bodyPr>
          <a:lstStyle/>
          <a:p>
            <a:r>
              <a:rPr lang="en-US" b="1">
                <a:solidFill>
                  <a:schemeClr val="tx1">
                    <a:lumMod val="85000"/>
                    <a:lumOff val="15000"/>
                  </a:schemeClr>
                </a:solidFill>
                <a:effectLst/>
                <a:latin typeface="Arial" panose="020B0604020202020204" pitchFamily="34" charset="0"/>
                <a:ea typeface="Times New Roman" panose="02020603050405020304" pitchFamily="18" charset="0"/>
              </a:rPr>
              <a:t>BE </a:t>
            </a:r>
            <a:br>
              <a:rPr lang="en-US" b="1">
                <a:solidFill>
                  <a:schemeClr val="tx1">
                    <a:lumMod val="85000"/>
                    <a:lumOff val="15000"/>
                  </a:schemeClr>
                </a:solidFill>
                <a:effectLst/>
                <a:latin typeface="Arial" panose="020B0604020202020204" pitchFamily="34" charset="0"/>
                <a:ea typeface="Times New Roman" panose="02020603050405020304" pitchFamily="18" charset="0"/>
              </a:rPr>
            </a:br>
            <a:r>
              <a:rPr lang="en-US" b="1">
                <a:solidFill>
                  <a:schemeClr val="tx1">
                    <a:lumMod val="85000"/>
                    <a:lumOff val="15000"/>
                  </a:schemeClr>
                </a:solidFill>
                <a:effectLst/>
                <a:latin typeface="Arial" panose="020B0604020202020204" pitchFamily="34" charset="0"/>
                <a:ea typeface="Times New Roman" panose="02020603050405020304" pitchFamily="18" charset="0"/>
              </a:rPr>
              <a:t>COMMUNITY</a:t>
            </a:r>
            <a:br>
              <a:rPr lang="en-US" b="1">
                <a:solidFill>
                  <a:schemeClr val="tx1">
                    <a:lumMod val="85000"/>
                    <a:lumOff val="15000"/>
                  </a:schemeClr>
                </a:solidFill>
                <a:effectLst/>
                <a:latin typeface="Arial" panose="020B0604020202020204" pitchFamily="34" charset="0"/>
                <a:ea typeface="Times New Roman" panose="02020603050405020304" pitchFamily="18" charset="0"/>
              </a:rPr>
            </a:br>
            <a:r>
              <a:rPr lang="en-US" b="1">
                <a:solidFill>
                  <a:schemeClr val="tx1">
                    <a:lumMod val="85000"/>
                    <a:lumOff val="15000"/>
                  </a:schemeClr>
                </a:solidFill>
                <a:effectLst/>
                <a:latin typeface="Arial" panose="020B0604020202020204" pitchFamily="34" charset="0"/>
                <a:ea typeface="Times New Roman" panose="02020603050405020304" pitchFamily="18" charset="0"/>
              </a:rPr>
              <a:t>FOCUSED   </a:t>
            </a:r>
            <a:endParaRPr lang="en-US">
              <a:solidFill>
                <a:schemeClr val="tx1">
                  <a:lumMod val="85000"/>
                  <a:lumOff val="15000"/>
                </a:schemeClr>
              </a:solidFill>
            </a:endParaRPr>
          </a:p>
        </p:txBody>
      </p:sp>
      <p:sp>
        <p:nvSpPr>
          <p:cNvPr id="29" name="Freeform: Shape 28">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85584BF-53D0-482C-836A-FA9FAAE0EC89}"/>
              </a:ext>
            </a:extLst>
          </p:cNvPr>
          <p:cNvSpPr>
            <a:spLocks noGrp="1"/>
          </p:cNvSpPr>
          <p:nvPr>
            <p:ph idx="1"/>
          </p:nvPr>
        </p:nvSpPr>
        <p:spPr>
          <a:xfrm>
            <a:off x="6116084" y="609601"/>
            <a:ext cx="5511296" cy="5175624"/>
          </a:xfrm>
        </p:spPr>
        <p:txBody>
          <a:bodyPr anchor="ctr">
            <a:normAutofit/>
          </a:bodyPr>
          <a:lstStyle/>
          <a:p>
            <a:r>
              <a:rPr lang="en-US">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Creating and sustaining communities that enable students to build relationships with each other for validation, affirmation, and support.</a:t>
            </a:r>
            <a:endPar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lvl="1"/>
            <a:r>
              <a:rPr lang="en-US">
                <a:solidFill>
                  <a:srgbClr val="FFFFFF"/>
                </a:solidFill>
              </a:rPr>
              <a:t>While most students feel a sense of belonging, Black/ African American students are more likely to report feeling left out/isolated on their campuses</a:t>
            </a:r>
          </a:p>
          <a:p>
            <a:pPr lvl="1"/>
            <a:endParaRPr lang="en-US">
              <a:solidFill>
                <a:srgbClr val="FFFFFF"/>
              </a:solidFill>
            </a:endParaRPr>
          </a:p>
        </p:txBody>
      </p:sp>
      <p:sp>
        <p:nvSpPr>
          <p:cNvPr id="6" name="Rectangular Callout 3">
            <a:extLst>
              <a:ext uri="{FF2B5EF4-FFF2-40B4-BE49-F238E27FC236}">
                <a16:creationId xmlns:a16="http://schemas.microsoft.com/office/drawing/2014/main" id="{016235D5-78B1-42F5-A374-0BF53296582B}"/>
              </a:ext>
            </a:extLst>
          </p:cNvPr>
          <p:cNvSpPr/>
          <p:nvPr/>
        </p:nvSpPr>
        <p:spPr>
          <a:xfrm>
            <a:off x="3636198" y="3987050"/>
            <a:ext cx="2978092" cy="4112236"/>
          </a:xfrm>
          <a:prstGeom prst="wedgeRectCallout">
            <a:avLst>
              <a:gd name="adj1" fmla="val -62589"/>
              <a:gd name="adj2" fmla="val -1892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Aft>
                <a:spcPts val="600"/>
              </a:spcAft>
            </a:pPr>
            <a:r>
              <a:rPr lang="en-US" sz="2000" i="1">
                <a:solidFill>
                  <a:schemeClr val="bg2"/>
                </a:solidFill>
              </a:rPr>
              <a:t>“I would feel more belonged if I joined a club, I’ve seen them around campus I’ve heard of them but I never actually knew how to join to gain information on them.” </a:t>
            </a:r>
            <a:r>
              <a:rPr lang="en-US" i="1">
                <a:solidFill>
                  <a:schemeClr val="bg2"/>
                </a:solidFill>
              </a:rPr>
              <a:t>Employed part-time, </a:t>
            </a:r>
            <a:r>
              <a:rPr lang="en-US" i="1"/>
              <a:t>College Part-time, Female, Age: 18-24, Hispanic/Latino, # children in HH: 4, AAT/AST, Living Wage: No</a:t>
            </a:r>
            <a:endParaRPr lang="en-US"/>
          </a:p>
        </p:txBody>
      </p:sp>
    </p:spTree>
    <p:extLst>
      <p:ext uri="{BB962C8B-B14F-4D97-AF65-F5344CB8AC3E}">
        <p14:creationId xmlns:p14="http://schemas.microsoft.com/office/powerpoint/2010/main" val="352074571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2993CA9-F911-409E-9423-86475D2C8C40}"/>
              </a:ext>
            </a:extLst>
          </p:cNvPr>
          <p:cNvSpPr>
            <a:spLocks noGrp="1"/>
          </p:cNvSpPr>
          <p:nvPr>
            <p:ph type="title"/>
          </p:nvPr>
        </p:nvSpPr>
        <p:spPr>
          <a:xfrm>
            <a:off x="677334" y="609600"/>
            <a:ext cx="3843375" cy="5175624"/>
          </a:xfrm>
        </p:spPr>
        <p:txBody>
          <a:bodyPr anchor="ctr">
            <a:normAutofit/>
          </a:bodyPr>
          <a:lstStyle/>
          <a:p>
            <a:r>
              <a:rPr lang="en-US" b="1">
                <a:solidFill>
                  <a:schemeClr val="tx1">
                    <a:lumMod val="85000"/>
                    <a:lumOff val="15000"/>
                  </a:schemeClr>
                </a:solidFill>
                <a:effectLst/>
                <a:latin typeface="Arial" panose="020B0604020202020204" pitchFamily="34" charset="0"/>
                <a:ea typeface="Times New Roman" panose="02020603050405020304" pitchFamily="18" charset="0"/>
              </a:rPr>
              <a:t>BE </a:t>
            </a:r>
            <a:br>
              <a:rPr lang="en-US" b="1">
                <a:solidFill>
                  <a:schemeClr val="tx1">
                    <a:lumMod val="85000"/>
                    <a:lumOff val="15000"/>
                  </a:schemeClr>
                </a:solidFill>
                <a:effectLst/>
                <a:latin typeface="Arial" panose="020B0604020202020204" pitchFamily="34" charset="0"/>
                <a:ea typeface="Times New Roman" panose="02020603050405020304" pitchFamily="18" charset="0"/>
              </a:rPr>
            </a:br>
            <a:r>
              <a:rPr lang="en-US" b="1">
                <a:solidFill>
                  <a:schemeClr val="tx1">
                    <a:lumMod val="85000"/>
                    <a:lumOff val="15000"/>
                  </a:schemeClr>
                </a:solidFill>
                <a:effectLst/>
                <a:latin typeface="Arial" panose="020B0604020202020204" pitchFamily="34" charset="0"/>
                <a:ea typeface="Times New Roman" panose="02020603050405020304" pitchFamily="18" charset="0"/>
              </a:rPr>
              <a:t>DATA</a:t>
            </a:r>
            <a:br>
              <a:rPr lang="en-US" b="1">
                <a:solidFill>
                  <a:schemeClr val="tx1">
                    <a:lumMod val="85000"/>
                    <a:lumOff val="15000"/>
                  </a:schemeClr>
                </a:solidFill>
                <a:effectLst/>
                <a:latin typeface="Arial" panose="020B0604020202020204" pitchFamily="34" charset="0"/>
                <a:ea typeface="Times New Roman" panose="02020603050405020304" pitchFamily="18" charset="0"/>
              </a:rPr>
            </a:br>
            <a:r>
              <a:rPr lang="en-US" b="1">
                <a:solidFill>
                  <a:schemeClr val="tx1">
                    <a:lumMod val="85000"/>
                    <a:lumOff val="15000"/>
                  </a:schemeClr>
                </a:solidFill>
                <a:effectLst/>
                <a:latin typeface="Arial" panose="020B0604020202020204" pitchFamily="34" charset="0"/>
                <a:ea typeface="Times New Roman" panose="02020603050405020304" pitchFamily="18" charset="0"/>
              </a:rPr>
              <a:t>INFORMED  </a:t>
            </a:r>
            <a:endParaRPr lang="en-US">
              <a:solidFill>
                <a:schemeClr val="tx1">
                  <a:lumMod val="85000"/>
                  <a:lumOff val="15000"/>
                </a:schemeClr>
              </a:solidFill>
            </a:endParaRPr>
          </a:p>
        </p:txBody>
      </p:sp>
      <p:sp>
        <p:nvSpPr>
          <p:cNvPr id="27"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8B035CD-DD84-4E71-9146-4BD564A25C9D}"/>
              </a:ext>
            </a:extLst>
          </p:cNvPr>
          <p:cNvSpPr>
            <a:spLocks noGrp="1"/>
          </p:cNvSpPr>
          <p:nvPr>
            <p:ph idx="1"/>
          </p:nvPr>
        </p:nvSpPr>
        <p:spPr>
          <a:xfrm>
            <a:off x="6116084" y="609601"/>
            <a:ext cx="5511296" cy="5175624"/>
          </a:xfrm>
        </p:spPr>
        <p:txBody>
          <a:bodyPr anchor="ctr">
            <a:normAutofit/>
          </a:bodyPr>
          <a:lstStyle/>
          <a:p>
            <a:r>
              <a:rPr lang="en-US">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Using disaggregated student success data to inform program structure, service models, and to assess program effectiveness in meeting the needs of disproportionately-impacted students.  Collecting qualitative data to lift students' voices. </a:t>
            </a:r>
            <a:endParaRPr lang="en-US">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solidFill>
                <a:srgbClr val="FFFFFF"/>
              </a:solidFill>
            </a:endParaRPr>
          </a:p>
        </p:txBody>
      </p:sp>
    </p:spTree>
    <p:extLst>
      <p:ext uri="{BB962C8B-B14F-4D97-AF65-F5344CB8AC3E}">
        <p14:creationId xmlns:p14="http://schemas.microsoft.com/office/powerpoint/2010/main" val="14467865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31F2C51-8586-4BAE-B604-6AD8F7DD1C90}"/>
              </a:ext>
            </a:extLst>
          </p:cNvPr>
          <p:cNvSpPr>
            <a:spLocks noGrp="1"/>
          </p:cNvSpPr>
          <p:nvPr>
            <p:ph type="title"/>
          </p:nvPr>
        </p:nvSpPr>
        <p:spPr>
          <a:xfrm>
            <a:off x="320914" y="523567"/>
            <a:ext cx="4580795" cy="1918690"/>
          </a:xfrm>
        </p:spPr>
        <p:txBody>
          <a:bodyPr anchor="ctr">
            <a:normAutofit/>
          </a:bodyPr>
          <a:lstStyle/>
          <a:p>
            <a:r>
              <a:rPr lang="en-US" sz="3300" b="1">
                <a:solidFill>
                  <a:schemeClr val="tx1">
                    <a:lumMod val="85000"/>
                    <a:lumOff val="15000"/>
                  </a:schemeClr>
                </a:solidFill>
                <a:effectLst/>
                <a:latin typeface="Arial"/>
                <a:ea typeface="Times New Roman" panose="02020603050405020304" pitchFamily="18" charset="0"/>
                <a:cs typeface="Arial"/>
              </a:rPr>
              <a:t>BE COMPASSIONATE </a:t>
            </a:r>
            <a:endParaRPr lang="en-US" sz="3300" b="1">
              <a:solidFill>
                <a:schemeClr val="tx1">
                  <a:lumMod val="85000"/>
                  <a:lumOff val="15000"/>
                </a:schemeClr>
              </a:solidFill>
              <a:latin typeface="Arial"/>
              <a:cs typeface="Arial"/>
            </a:endParaRPr>
          </a:p>
        </p:txBody>
      </p:sp>
      <p:sp>
        <p:nvSpPr>
          <p:cNvPr id="27"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F5297DA-0756-4F64-987A-BE7295173E61}"/>
              </a:ext>
            </a:extLst>
          </p:cNvPr>
          <p:cNvSpPr>
            <a:spLocks noGrp="1"/>
          </p:cNvSpPr>
          <p:nvPr>
            <p:ph idx="1"/>
          </p:nvPr>
        </p:nvSpPr>
        <p:spPr>
          <a:xfrm>
            <a:off x="5987117" y="179440"/>
            <a:ext cx="5640262" cy="5605785"/>
          </a:xfrm>
        </p:spPr>
        <p:txBody>
          <a:bodyPr anchor="ctr">
            <a:normAutofit/>
          </a:bodyPr>
          <a:lstStyle/>
          <a:p>
            <a:r>
              <a:rPr lang="en-US">
                <a:solidFill>
                  <a:srgbClr val="FFFFFF"/>
                </a:solidFill>
                <a:effectLst/>
                <a:latin typeface="Arial" panose="020B0604020202020204" pitchFamily="34" charset="0"/>
                <a:ea typeface="Times New Roman" panose="02020603050405020304" pitchFamily="18" charset="0"/>
              </a:rPr>
              <a:t>Empathizing with students about the challenges they are experiencing; being flexible when possible and appropriate; advocating for greater institutional responsibility and accountability for student success.</a:t>
            </a:r>
            <a:endParaRPr lang="en-US">
              <a:solidFill>
                <a:srgbClr val="FFFFFF"/>
              </a:solidFill>
            </a:endParaRPr>
          </a:p>
        </p:txBody>
      </p:sp>
      <p:sp>
        <p:nvSpPr>
          <p:cNvPr id="4" name="Rectangular Callout 3">
            <a:extLst>
              <a:ext uri="{FF2B5EF4-FFF2-40B4-BE49-F238E27FC236}">
                <a16:creationId xmlns:a16="http://schemas.microsoft.com/office/drawing/2014/main" id="{3031F94F-8BD0-4081-94E5-C9AF947D7F00}"/>
              </a:ext>
            </a:extLst>
          </p:cNvPr>
          <p:cNvSpPr/>
          <p:nvPr/>
        </p:nvSpPr>
        <p:spPr>
          <a:xfrm>
            <a:off x="1518121" y="2035919"/>
            <a:ext cx="3053290" cy="4660836"/>
          </a:xfrm>
          <a:prstGeom prst="wedgeRectCallout">
            <a:avLst>
              <a:gd name="adj1" fmla="val -91285"/>
              <a:gd name="adj2" fmla="val 1663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14350" fontAlgn="base">
              <a:spcAft>
                <a:spcPts val="600"/>
              </a:spcAft>
            </a:pPr>
            <a:r>
              <a:rPr lang="en-US" sz="2000" i="1">
                <a:solidFill>
                  <a:schemeClr val="tx2"/>
                </a:solidFill>
              </a:rPr>
              <a:t>“very clear instructions for as many things as possible with pictures and maybe a text/voice helpline and the people working them reminded some people can be very oblivious to certain things and ask really dumb/easy to figure out questions.” </a:t>
            </a:r>
            <a:r>
              <a:rPr lang="en-US" i="1"/>
              <a:t>Not employed, College part-time, Male, Age: 35+, White/Caucasian, No children, AAT/AST, Living Wage: No</a:t>
            </a:r>
          </a:p>
        </p:txBody>
      </p:sp>
    </p:spTree>
    <p:extLst>
      <p:ext uri="{BB962C8B-B14F-4D97-AF65-F5344CB8AC3E}">
        <p14:creationId xmlns:p14="http://schemas.microsoft.com/office/powerpoint/2010/main" val="2868236808"/>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F5DFC-B190-453F-97FA-B11FC42F9FA4}"/>
              </a:ext>
            </a:extLst>
          </p:cNvPr>
          <p:cNvSpPr>
            <a:spLocks noGrp="1"/>
          </p:cNvSpPr>
          <p:nvPr>
            <p:ph type="title"/>
          </p:nvPr>
        </p:nvSpPr>
        <p:spPr/>
        <p:txBody>
          <a:bodyPr/>
          <a:lstStyle/>
          <a:p>
            <a:r>
              <a:rPr lang="en-US"/>
              <a:t>Department Challenge</a:t>
            </a:r>
          </a:p>
        </p:txBody>
      </p:sp>
      <p:sp>
        <p:nvSpPr>
          <p:cNvPr id="3" name="Content Placeholder 2">
            <a:extLst>
              <a:ext uri="{FF2B5EF4-FFF2-40B4-BE49-F238E27FC236}">
                <a16:creationId xmlns:a16="http://schemas.microsoft.com/office/drawing/2014/main" id="{C9E5E2C9-4EED-4064-BA4E-16F55F92D25F}"/>
              </a:ext>
            </a:extLst>
          </p:cNvPr>
          <p:cNvSpPr>
            <a:spLocks noGrp="1"/>
          </p:cNvSpPr>
          <p:nvPr>
            <p:ph idx="1"/>
          </p:nvPr>
        </p:nvSpPr>
        <p:spPr>
          <a:xfrm>
            <a:off x="677334" y="2160589"/>
            <a:ext cx="8596668" cy="4360095"/>
          </a:xfrm>
        </p:spPr>
        <p:txBody>
          <a:bodyPr vert="horz" lIns="91440" tIns="45720" rIns="91440" bIns="45720" rtlCol="0" anchor="t">
            <a:normAutofit/>
          </a:bodyPr>
          <a:lstStyle/>
          <a:p>
            <a:r>
              <a:rPr lang="en-US"/>
              <a:t>In your department meetings make some time to review the 6 Equity Mindedness Practices and share your departments best practices.</a:t>
            </a:r>
          </a:p>
          <a:p>
            <a:r>
              <a:rPr lang="en-US"/>
              <a:t>Learn from each other and try it during class and/or service area.</a:t>
            </a:r>
          </a:p>
          <a:p>
            <a:endParaRPr lang="en-US"/>
          </a:p>
          <a:p>
            <a:r>
              <a:rPr lang="en-US">
                <a:ea typeface="+mn-lt"/>
                <a:cs typeface="+mn-lt"/>
              </a:rPr>
              <a:t>6 Equity Mindedness Practices </a:t>
            </a:r>
            <a:endParaRPr lang="en-US"/>
          </a:p>
          <a:p>
            <a:pPr lvl="1"/>
            <a:r>
              <a:rPr lang="en-US"/>
              <a:t>Be Intrusive</a:t>
            </a:r>
          </a:p>
          <a:p>
            <a:pPr lvl="1"/>
            <a:r>
              <a:rPr lang="en-US"/>
              <a:t>Be Relational </a:t>
            </a:r>
          </a:p>
          <a:p>
            <a:pPr lvl="1"/>
            <a:r>
              <a:rPr lang="en-US"/>
              <a:t>Be Race Consciousness </a:t>
            </a:r>
          </a:p>
          <a:p>
            <a:pPr lvl="1"/>
            <a:r>
              <a:rPr lang="en-US"/>
              <a:t>Be Community Focused</a:t>
            </a:r>
          </a:p>
          <a:p>
            <a:pPr lvl="1"/>
            <a:r>
              <a:rPr lang="en-US"/>
              <a:t>Be Data Informed</a:t>
            </a:r>
          </a:p>
          <a:p>
            <a:pPr lvl="1"/>
            <a:r>
              <a:rPr lang="en-US"/>
              <a:t>Be Compassionate</a:t>
            </a:r>
          </a:p>
          <a:p>
            <a:endParaRPr lang="en-US"/>
          </a:p>
        </p:txBody>
      </p:sp>
    </p:spTree>
    <p:extLst>
      <p:ext uri="{BB962C8B-B14F-4D97-AF65-F5344CB8AC3E}">
        <p14:creationId xmlns:p14="http://schemas.microsoft.com/office/powerpoint/2010/main" val="25925496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8C8B60480BC64EAAB03A25930FA005" ma:contentTypeVersion="6" ma:contentTypeDescription="Create a new document." ma:contentTypeScope="" ma:versionID="0e4fa4a91324ea9adf72325ce46200cb">
  <xsd:schema xmlns:xsd="http://www.w3.org/2001/XMLSchema" xmlns:xs="http://www.w3.org/2001/XMLSchema" xmlns:p="http://schemas.microsoft.com/office/2006/metadata/properties" xmlns:ns2="b9768c8b-9ae9-43b5-b2b3-95f65826de09" xmlns:ns3="9d59485f-8bf0-47c6-991b-fa5dec1c8ffc" targetNamespace="http://schemas.microsoft.com/office/2006/metadata/properties" ma:root="true" ma:fieldsID="bfd95898130129190338555bc9d616ff" ns2:_="" ns3:_="">
    <xsd:import namespace="b9768c8b-9ae9-43b5-b2b3-95f65826de09"/>
    <xsd:import namespace="9d59485f-8bf0-47c6-991b-fa5dec1c8f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68c8b-9ae9-43b5-b2b3-95f65826de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59485f-8bf0-47c6-991b-fa5dec1c8f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d59485f-8bf0-47c6-991b-fa5dec1c8ffc">
      <UserInfo>
        <DisplayName>Chavira, Rejoice C.</DisplayName>
        <AccountId>13</AccountId>
        <AccountType/>
      </UserInfo>
      <UserInfo>
        <DisplayName>Abeyta, Rebecca</DisplayName>
        <AccountId>14</AccountId>
        <AccountType/>
      </UserInfo>
      <UserInfo>
        <DisplayName>Rivera, Ernesto D</DisplayName>
        <AccountId>15</AccountId>
        <AccountType/>
      </UserInfo>
      <UserInfo>
        <DisplayName>MacIas, Jessica</DisplayName>
        <AccountId>16</AccountId>
        <AccountType/>
      </UserInfo>
      <UserInfo>
        <DisplayName>Wurtz, Keith A.</DisplayName>
        <AccountId>21</AccountId>
        <AccountType/>
      </UserInfo>
      <UserInfo>
        <DisplayName>St. Jean, Cynthia J.</DisplayName>
        <AccountId>23</AccountId>
        <AccountType/>
      </UserInfo>
      <UserInfo>
        <DisplayName>Horan, Kevin</DisplayName>
        <AccountId>24</AccountId>
        <AccountType/>
      </UserInfo>
    </SharedWithUsers>
  </documentManagement>
</p:properties>
</file>

<file path=customXml/itemProps1.xml><?xml version="1.0" encoding="utf-8"?>
<ds:datastoreItem xmlns:ds="http://schemas.openxmlformats.org/officeDocument/2006/customXml" ds:itemID="{ED2F7600-5F6F-4B7D-9396-2F6857FEA975}">
  <ds:schemaRefs>
    <ds:schemaRef ds:uri="9d59485f-8bf0-47c6-991b-fa5dec1c8ffc"/>
    <ds:schemaRef ds:uri="b9768c8b-9ae9-43b5-b2b3-95f65826de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BB18AB-7772-4CFA-AD47-309D08A55F68}">
  <ds:schemaRefs>
    <ds:schemaRef ds:uri="http://schemas.microsoft.com/sharepoint/v3/contenttype/forms"/>
  </ds:schemaRefs>
</ds:datastoreItem>
</file>

<file path=customXml/itemProps3.xml><?xml version="1.0" encoding="utf-8"?>
<ds:datastoreItem xmlns:ds="http://schemas.openxmlformats.org/officeDocument/2006/customXml" ds:itemID="{EA64CE2F-8DAB-4E6C-B192-E6423F1A6855}">
  <ds:schemaRefs>
    <ds:schemaRef ds:uri="9d59485f-8bf0-47c6-991b-fa5dec1c8ffc"/>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Racial Equity Leadership Alliance eConvening</vt:lpstr>
      <vt:lpstr>Equity and Equity Mindedness</vt:lpstr>
      <vt:lpstr>BE INTRUSIVE -</vt:lpstr>
      <vt:lpstr>BE RELATIONAL </vt:lpstr>
      <vt:lpstr>BE RACE-CONSCIOUS  </vt:lpstr>
      <vt:lpstr>BE  COMMUNITY FOCUSED   </vt:lpstr>
      <vt:lpstr>BE  DATA INFORMED  </vt:lpstr>
      <vt:lpstr>BE COMPASSIONATE </vt:lpstr>
      <vt:lpstr>Department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VOICES 2020 During (&amp; Beyond) the Pandemic</dc:title>
  <dc:creator>Yvonne Olivares</dc:creator>
  <cp:revision>2</cp:revision>
  <dcterms:created xsi:type="dcterms:W3CDTF">2020-07-27T17:50:46Z</dcterms:created>
  <dcterms:modified xsi:type="dcterms:W3CDTF">2021-04-19T21:25:16Z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0x0101003E8C8B60480BC64EAAB03A25930FA005</vt:lpwstr>
  </property>
</Properties>
</file>