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8.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9.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5.xml" ContentType="application/vnd.openxmlformats-officedocument.drawingml.chart+xml"/>
  <Override PartName="/ppt/drawings/drawing5.xml" ContentType="application/vnd.openxmlformats-officedocument.drawingml.chartshapes+xml"/>
  <Override PartName="/ppt/notesSlides/notesSlide12.xml" ContentType="application/vnd.openxmlformats-officedocument.presentationml.notesSlide+xml"/>
  <Override PartName="/ppt/charts/chart6.xml" ContentType="application/vnd.openxmlformats-officedocument.drawingml.chart+xml"/>
  <Override PartName="/ppt/drawings/drawing6.xml" ContentType="application/vnd.openxmlformats-officedocument.drawingml.chartshapes+xml"/>
  <Override PartName="/ppt/notesSlides/notesSlide13.xml" ContentType="application/vnd.openxmlformats-officedocument.presentationml.notesSlide+xml"/>
  <Override PartName="/ppt/charts/chart7.xml" ContentType="application/vnd.openxmlformats-officedocument.drawingml.chart+xml"/>
  <Override PartName="/ppt/drawings/drawing7.xml" ContentType="application/vnd.openxmlformats-officedocument.drawingml.chartshapes+xml"/>
  <Override PartName="/ppt/notesSlides/notesSlide14.xml" ContentType="application/vnd.openxmlformats-officedocument.presentationml.notesSlide+xml"/>
  <Override PartName="/ppt/charts/chart8.xml" ContentType="application/vnd.openxmlformats-officedocument.drawingml.chart+xml"/>
  <Override PartName="/ppt/drawings/drawing8.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1"/>
  </p:notesMasterIdLst>
  <p:handoutMasterIdLst>
    <p:handoutMasterId r:id="rId32"/>
  </p:handoutMasterIdLst>
  <p:sldIdLst>
    <p:sldId id="261" r:id="rId2"/>
    <p:sldId id="258" r:id="rId3"/>
    <p:sldId id="259" r:id="rId4"/>
    <p:sldId id="263" r:id="rId5"/>
    <p:sldId id="574" r:id="rId6"/>
    <p:sldId id="262" r:id="rId7"/>
    <p:sldId id="256" r:id="rId8"/>
    <p:sldId id="580" r:id="rId9"/>
    <p:sldId id="575" r:id="rId10"/>
    <p:sldId id="257" r:id="rId11"/>
    <p:sldId id="576" r:id="rId12"/>
    <p:sldId id="264" r:id="rId13"/>
    <p:sldId id="265" r:id="rId14"/>
    <p:sldId id="301" r:id="rId15"/>
    <p:sldId id="298" r:id="rId16"/>
    <p:sldId id="304" r:id="rId17"/>
    <p:sldId id="303" r:id="rId18"/>
    <p:sldId id="266" r:id="rId19"/>
    <p:sldId id="305" r:id="rId20"/>
    <p:sldId id="577" r:id="rId21"/>
    <p:sldId id="578" r:id="rId22"/>
    <p:sldId id="308" r:id="rId23"/>
    <p:sldId id="267" r:id="rId24"/>
    <p:sldId id="260" r:id="rId25"/>
    <p:sldId id="579" r:id="rId26"/>
    <p:sldId id="306" r:id="rId27"/>
    <p:sldId id="581" r:id="rId28"/>
    <p:sldId id="582" r:id="rId29"/>
    <p:sldId id="307" r:id="rId3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7442" autoAdjust="0"/>
  </p:normalViewPr>
  <p:slideViewPr>
    <p:cSldViewPr snapToGrid="0">
      <p:cViewPr varScale="1">
        <p:scale>
          <a:sx n="45" d="100"/>
          <a:sy n="45" d="100"/>
        </p:scale>
        <p:origin x="22" y="329"/>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69126240667266"/>
          <c:y val="2.9838681334129969E-2"/>
          <c:w val="0.92085436446279745"/>
          <c:h val="0.65561486251141421"/>
        </c:manualLayout>
      </c:layout>
      <c:barChart>
        <c:barDir val="col"/>
        <c:grouping val="clustered"/>
        <c:varyColors val="0"/>
        <c:ser>
          <c:idx val="0"/>
          <c:order val="0"/>
          <c:tx>
            <c:strRef>
              <c:f>Sheet1!$B$1</c:f>
              <c:strCache>
                <c:ptCount val="1"/>
                <c:pt idx="0">
                  <c:v>Pre (2/17-8/17)</c:v>
                </c:pt>
              </c:strCache>
            </c:strRef>
          </c:tx>
          <c:spPr>
            <a:solidFill>
              <a:srgbClr val="54A02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0.0%</c:formatCode>
                <c:ptCount val="1"/>
                <c:pt idx="0">
                  <c:v>0.29399999999999998</c:v>
                </c:pt>
              </c:numCache>
            </c:numRef>
          </c:val>
          <c:extLst>
            <c:ext xmlns:c16="http://schemas.microsoft.com/office/drawing/2014/chart" uri="{C3380CC4-5D6E-409C-BE32-E72D297353CC}">
              <c16:uniqueId val="{00000000-CCBF-41E3-B97C-67C31C26D725}"/>
            </c:ext>
          </c:extLst>
        </c:ser>
        <c:ser>
          <c:idx val="1"/>
          <c:order val="1"/>
          <c:tx>
            <c:strRef>
              <c:f>Sheet1!$C$1</c:f>
              <c:strCache>
                <c:ptCount val="1"/>
                <c:pt idx="0">
                  <c:v>Post (2/19-8/19)</c:v>
                </c:pt>
              </c:strCache>
            </c:strRef>
          </c:tx>
          <c:spPr>
            <a:solidFill>
              <a:srgbClr val="FFC000"/>
            </a:solidFill>
            <a:ln>
              <a:noFill/>
            </a:ln>
            <a:effectLst/>
          </c:spPr>
          <c:invertIfNegative val="0"/>
          <c:dLbls>
            <c:numFmt formatCode="0.0%" sourceLinked="0"/>
            <c:spPr>
              <a:noFill/>
              <a:ln>
                <a:noFill/>
              </a:ln>
              <a:effectLst/>
            </c:spPr>
            <c:txPr>
              <a:bodyPr rot="0" spcFirstLastPara="1" vertOverflow="ellipsis" vert="horz" wrap="square" lIns="38100" tIns="0" rIns="38100" bIns="19050" anchor="ctr" anchorCtr="1">
                <a:spAutoFit/>
              </a:bodyPr>
              <a:lstStyle/>
              <a:p>
                <a:pPr>
                  <a:defRPr sz="2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0.0%</c:formatCode>
                <c:ptCount val="1"/>
                <c:pt idx="0">
                  <c:v>0.86199999999999999</c:v>
                </c:pt>
              </c:numCache>
            </c:numRef>
          </c:val>
          <c:extLst>
            <c:ext xmlns:c16="http://schemas.microsoft.com/office/drawing/2014/chart" uri="{C3380CC4-5D6E-409C-BE32-E72D297353CC}">
              <c16:uniqueId val="{00000001-CCBF-41E3-B97C-67C31C26D725}"/>
            </c:ext>
          </c:extLst>
        </c:ser>
        <c:dLbls>
          <c:showLegendKey val="0"/>
          <c:showVal val="0"/>
          <c:showCatName val="0"/>
          <c:showSerName val="0"/>
          <c:showPercent val="0"/>
          <c:showBubbleSize val="0"/>
        </c:dLbls>
        <c:gapWidth val="219"/>
        <c:overlap val="-27"/>
        <c:axId val="670142463"/>
        <c:axId val="670132479"/>
      </c:barChart>
      <c:catAx>
        <c:axId val="670142463"/>
        <c:scaling>
          <c:orientation val="minMax"/>
        </c:scaling>
        <c:delete val="0"/>
        <c:axPos val="b"/>
        <c:numFmt formatCode="General" sourceLinked="1"/>
        <c:majorTickMark val="none"/>
        <c:minorTickMark val="none"/>
        <c:tickLblPos val="high"/>
        <c:spPr>
          <a:noFill/>
          <a:ln w="9525" cap="flat" cmpd="sng" algn="ctr">
            <a:solidFill>
              <a:schemeClr val="dk1">
                <a:shade val="95000"/>
                <a:satMod val="10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670132479"/>
        <c:crosses val="autoZero"/>
        <c:auto val="1"/>
        <c:lblAlgn val="ctr"/>
        <c:lblOffset val="100"/>
        <c:noMultiLvlLbl val="0"/>
      </c:catAx>
      <c:valAx>
        <c:axId val="670132479"/>
        <c:scaling>
          <c:orientation val="minMax"/>
        </c:scaling>
        <c:delete val="0"/>
        <c:axPos val="l"/>
        <c:majorGridlines>
          <c:spPr>
            <a:ln w="9525" cap="flat" cmpd="sng" algn="ctr">
              <a:noFill/>
              <a:round/>
            </a:ln>
            <a:effectLst/>
          </c:spPr>
        </c:majorGridlines>
        <c:title>
          <c:tx>
            <c:rich>
              <a:bodyPr/>
              <a:lstStyle/>
              <a:p>
                <a:pPr>
                  <a:defRPr sz="1800"/>
                </a:pPr>
                <a:r>
                  <a:rPr lang="en-US" sz="1600" baseline="0" dirty="0"/>
                  <a:t>% Transfer Placement</a:t>
                </a:r>
                <a:endParaRPr lang="en-US" sz="1600" dirty="0"/>
              </a:p>
            </c:rich>
          </c:tx>
          <c:overlay val="0"/>
        </c:title>
        <c:numFmt formatCode="0%" sourceLinked="0"/>
        <c:majorTickMark val="none"/>
        <c:minorTickMark val="none"/>
        <c:tickLblPos val="nextTo"/>
        <c:spPr>
          <a:noFill/>
          <a:ln>
            <a:solidFill>
              <a:schemeClr val="dk1">
                <a:shade val="95000"/>
                <a:satMod val="105000"/>
              </a:schemeClr>
            </a:solid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670142463"/>
        <c:crosses val="autoZero"/>
        <c:crossBetween val="between"/>
      </c:valAx>
      <c:spPr>
        <a:noFill/>
        <a:ln>
          <a:noFill/>
        </a:ln>
        <a:effectLst/>
      </c:spPr>
    </c:plotArea>
    <c:legend>
      <c:legendPos val="b"/>
      <c:layout>
        <c:manualLayout>
          <c:xMode val="edge"/>
          <c:yMode val="edge"/>
          <c:x val="0.20793354596339733"/>
          <c:y val="0.70027329843637309"/>
          <c:w val="0.66740287434670575"/>
          <c:h val="6.93033291039475E-2"/>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69126240667266"/>
          <c:y val="2.9838681334129969E-2"/>
          <c:w val="0.92085436446279745"/>
          <c:h val="0.65561486251141421"/>
        </c:manualLayout>
      </c:layout>
      <c:barChart>
        <c:barDir val="col"/>
        <c:grouping val="clustered"/>
        <c:varyColors val="0"/>
        <c:ser>
          <c:idx val="0"/>
          <c:order val="0"/>
          <c:tx>
            <c:strRef>
              <c:f>Sheet1!$B$1</c:f>
              <c:strCache>
                <c:ptCount val="1"/>
                <c:pt idx="0">
                  <c:v>Pre (2/17-8/17)</c:v>
                </c:pt>
              </c:strCache>
            </c:strRef>
          </c:tx>
          <c:spPr>
            <a:solidFill>
              <a:srgbClr val="54A02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0.0%</c:formatCode>
                <c:ptCount val="1"/>
                <c:pt idx="0">
                  <c:v>0.45</c:v>
                </c:pt>
              </c:numCache>
            </c:numRef>
          </c:val>
          <c:extLst>
            <c:ext xmlns:c16="http://schemas.microsoft.com/office/drawing/2014/chart" uri="{C3380CC4-5D6E-409C-BE32-E72D297353CC}">
              <c16:uniqueId val="{00000000-CCBF-41E3-B97C-67C31C26D725}"/>
            </c:ext>
          </c:extLst>
        </c:ser>
        <c:ser>
          <c:idx val="1"/>
          <c:order val="1"/>
          <c:tx>
            <c:strRef>
              <c:f>Sheet1!$C$1</c:f>
              <c:strCache>
                <c:ptCount val="1"/>
                <c:pt idx="0">
                  <c:v>Post (2/19-8/19)</c:v>
                </c:pt>
              </c:strCache>
            </c:strRef>
          </c:tx>
          <c:spPr>
            <a:solidFill>
              <a:srgbClr val="FFC000"/>
            </a:solidFill>
            <a:ln>
              <a:noFill/>
            </a:ln>
            <a:effectLst/>
          </c:spPr>
          <c:invertIfNegative val="0"/>
          <c:dLbls>
            <c:numFmt formatCode="0.0%" sourceLinked="0"/>
            <c:spPr>
              <a:noFill/>
              <a:ln>
                <a:noFill/>
              </a:ln>
              <a:effectLst/>
            </c:spPr>
            <c:txPr>
              <a:bodyPr rot="0" spcFirstLastPara="1" vertOverflow="ellipsis" vert="horz" wrap="square" lIns="38100" tIns="0" rIns="38100" bIns="19050" anchor="ctr" anchorCtr="1">
                <a:spAutoFit/>
              </a:bodyPr>
              <a:lstStyle/>
              <a:p>
                <a:pPr>
                  <a:defRPr sz="2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0.0%</c:formatCode>
                <c:ptCount val="1"/>
                <c:pt idx="0">
                  <c:v>0.99399999999999999</c:v>
                </c:pt>
              </c:numCache>
            </c:numRef>
          </c:val>
          <c:extLst>
            <c:ext xmlns:c16="http://schemas.microsoft.com/office/drawing/2014/chart" uri="{C3380CC4-5D6E-409C-BE32-E72D297353CC}">
              <c16:uniqueId val="{00000001-CCBF-41E3-B97C-67C31C26D725}"/>
            </c:ext>
          </c:extLst>
        </c:ser>
        <c:dLbls>
          <c:showLegendKey val="0"/>
          <c:showVal val="0"/>
          <c:showCatName val="0"/>
          <c:showSerName val="0"/>
          <c:showPercent val="0"/>
          <c:showBubbleSize val="0"/>
        </c:dLbls>
        <c:gapWidth val="219"/>
        <c:overlap val="-27"/>
        <c:axId val="670142463"/>
        <c:axId val="670132479"/>
      </c:barChart>
      <c:catAx>
        <c:axId val="670142463"/>
        <c:scaling>
          <c:orientation val="minMax"/>
        </c:scaling>
        <c:delete val="0"/>
        <c:axPos val="b"/>
        <c:numFmt formatCode="General" sourceLinked="1"/>
        <c:majorTickMark val="none"/>
        <c:minorTickMark val="none"/>
        <c:tickLblPos val="high"/>
        <c:spPr>
          <a:noFill/>
          <a:ln w="9525" cap="flat" cmpd="sng" algn="ctr">
            <a:solidFill>
              <a:schemeClr val="dk1">
                <a:shade val="95000"/>
                <a:satMod val="10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670132479"/>
        <c:crosses val="autoZero"/>
        <c:auto val="1"/>
        <c:lblAlgn val="ctr"/>
        <c:lblOffset val="100"/>
        <c:noMultiLvlLbl val="0"/>
      </c:catAx>
      <c:valAx>
        <c:axId val="670132479"/>
        <c:scaling>
          <c:orientation val="minMax"/>
          <c:max val="1.1000000000000001"/>
          <c:min val="0"/>
        </c:scaling>
        <c:delete val="0"/>
        <c:axPos val="l"/>
        <c:majorGridlines>
          <c:spPr>
            <a:ln w="9525" cap="flat" cmpd="sng" algn="ctr">
              <a:noFill/>
              <a:round/>
            </a:ln>
            <a:effectLst/>
          </c:spPr>
        </c:majorGridlines>
        <c:title>
          <c:tx>
            <c:rich>
              <a:bodyPr/>
              <a:lstStyle/>
              <a:p>
                <a:pPr>
                  <a:defRPr sz="1600"/>
                </a:pPr>
                <a:r>
                  <a:rPr lang="en-US" sz="1600" baseline="0" dirty="0"/>
                  <a:t>% Transfer Placement</a:t>
                </a:r>
                <a:endParaRPr lang="en-US" sz="1600" dirty="0"/>
              </a:p>
            </c:rich>
          </c:tx>
          <c:overlay val="0"/>
        </c:title>
        <c:numFmt formatCode="0%" sourceLinked="0"/>
        <c:majorTickMark val="none"/>
        <c:minorTickMark val="none"/>
        <c:tickLblPos val="nextTo"/>
        <c:spPr>
          <a:noFill/>
          <a:ln>
            <a:solidFill>
              <a:schemeClr val="dk1">
                <a:shade val="95000"/>
                <a:satMod val="105000"/>
              </a:schemeClr>
            </a:solid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670142463"/>
        <c:crosses val="autoZero"/>
        <c:crossBetween val="between"/>
      </c:valAx>
      <c:spPr>
        <a:noFill/>
        <a:ln>
          <a:noFill/>
        </a:ln>
        <a:effectLst/>
      </c:spPr>
    </c:plotArea>
    <c:legend>
      <c:legendPos val="b"/>
      <c:layout>
        <c:manualLayout>
          <c:xMode val="edge"/>
          <c:yMode val="edge"/>
          <c:x val="0.20552562614447295"/>
          <c:y val="0.70027329843637309"/>
          <c:w val="0.66740287434670575"/>
          <c:h val="6.93033291039475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69126240667266"/>
          <c:y val="2.9838681334129969E-2"/>
          <c:w val="0.92085436446279745"/>
          <c:h val="0.65561486251141421"/>
        </c:manualLayout>
      </c:layout>
      <c:barChart>
        <c:barDir val="col"/>
        <c:grouping val="clustered"/>
        <c:varyColors val="0"/>
        <c:ser>
          <c:idx val="0"/>
          <c:order val="0"/>
          <c:tx>
            <c:strRef>
              <c:f>Sheet1!$B$1</c:f>
              <c:strCache>
                <c:ptCount val="1"/>
                <c:pt idx="0">
                  <c:v>Fall 2017</c:v>
                </c:pt>
              </c:strCache>
            </c:strRef>
          </c:tx>
          <c:spPr>
            <a:solidFill>
              <a:srgbClr val="54A021"/>
            </a:solidFill>
            <a:ln>
              <a:noFill/>
            </a:ln>
            <a:effectLst/>
          </c:spPr>
          <c:invertIfNegative val="0"/>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BBBF-4513-963B-D19240BEF567}"/>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1044</c:v>
                </c:pt>
              </c:numCache>
            </c:numRef>
          </c:val>
          <c:extLst>
            <c:ext xmlns:c16="http://schemas.microsoft.com/office/drawing/2014/chart" uri="{C3380CC4-5D6E-409C-BE32-E72D297353CC}">
              <c16:uniqueId val="{00000000-CCBF-41E3-B97C-67C31C26D725}"/>
            </c:ext>
          </c:extLst>
        </c:ser>
        <c:ser>
          <c:idx val="1"/>
          <c:order val="1"/>
          <c:tx>
            <c:strRef>
              <c:f>Sheet1!$C$1</c:f>
              <c:strCache>
                <c:ptCount val="1"/>
                <c:pt idx="0">
                  <c:v>Fall 2019</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lIns="38100" tIns="0" rIns="38100" bIns="19050" anchor="ctr" anchorCtr="1">
                <a:spAutoFit/>
              </a:bodyPr>
              <a:lstStyle/>
              <a:p>
                <a:pPr>
                  <a:defRPr sz="2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1568</c:v>
                </c:pt>
              </c:numCache>
            </c:numRef>
          </c:val>
          <c:extLst>
            <c:ext xmlns:c16="http://schemas.microsoft.com/office/drawing/2014/chart" uri="{C3380CC4-5D6E-409C-BE32-E72D297353CC}">
              <c16:uniqueId val="{00000001-CCBF-41E3-B97C-67C31C26D725}"/>
            </c:ext>
          </c:extLst>
        </c:ser>
        <c:dLbls>
          <c:showLegendKey val="0"/>
          <c:showVal val="0"/>
          <c:showCatName val="0"/>
          <c:showSerName val="0"/>
          <c:showPercent val="0"/>
          <c:showBubbleSize val="0"/>
        </c:dLbls>
        <c:gapWidth val="219"/>
        <c:overlap val="-27"/>
        <c:axId val="670142463"/>
        <c:axId val="670132479"/>
      </c:barChart>
      <c:catAx>
        <c:axId val="670142463"/>
        <c:scaling>
          <c:orientation val="minMax"/>
        </c:scaling>
        <c:delete val="0"/>
        <c:axPos val="b"/>
        <c:numFmt formatCode="General" sourceLinked="1"/>
        <c:majorTickMark val="none"/>
        <c:minorTickMark val="none"/>
        <c:tickLblPos val="high"/>
        <c:spPr>
          <a:noFill/>
          <a:ln w="9525" cap="flat" cmpd="sng" algn="ctr">
            <a:solidFill>
              <a:schemeClr val="dk1">
                <a:shade val="95000"/>
                <a:satMod val="10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670132479"/>
        <c:crosses val="autoZero"/>
        <c:auto val="1"/>
        <c:lblAlgn val="ctr"/>
        <c:lblOffset val="100"/>
        <c:noMultiLvlLbl val="0"/>
      </c:catAx>
      <c:valAx>
        <c:axId val="670132479"/>
        <c:scaling>
          <c:orientation val="minMax"/>
        </c:scaling>
        <c:delete val="0"/>
        <c:axPos val="l"/>
        <c:majorGridlines>
          <c:spPr>
            <a:ln w="9525" cap="flat" cmpd="sng" algn="ctr">
              <a:noFill/>
              <a:round/>
            </a:ln>
            <a:effectLst/>
          </c:spPr>
        </c:majorGridlines>
        <c:title>
          <c:tx>
            <c:rich>
              <a:bodyPr/>
              <a:lstStyle/>
              <a:p>
                <a:pPr>
                  <a:defRPr sz="1600"/>
                </a:pPr>
                <a:r>
                  <a:rPr lang="en-US" sz="1600" baseline="0" dirty="0"/>
                  <a:t>Enrollments</a:t>
                </a:r>
              </a:p>
            </c:rich>
          </c:tx>
          <c:layout>
            <c:manualLayout>
              <c:xMode val="edge"/>
              <c:yMode val="edge"/>
              <c:x val="0"/>
              <c:y val="0.2148307807443357"/>
            </c:manualLayout>
          </c:layout>
          <c:overlay val="0"/>
        </c:title>
        <c:numFmt formatCode="#,##0" sourceLinked="0"/>
        <c:majorTickMark val="none"/>
        <c:minorTickMark val="none"/>
        <c:tickLblPos val="nextTo"/>
        <c:spPr>
          <a:noFill/>
          <a:ln>
            <a:solidFill>
              <a:schemeClr val="dk1">
                <a:shade val="95000"/>
                <a:satMod val="105000"/>
              </a:schemeClr>
            </a:solid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670142463"/>
        <c:crosses val="autoZero"/>
        <c:crossBetween val="between"/>
      </c:valAx>
      <c:spPr>
        <a:noFill/>
        <a:ln>
          <a:noFill/>
        </a:ln>
        <a:effectLst/>
      </c:spPr>
    </c:plotArea>
    <c:legend>
      <c:legendPos val="b"/>
      <c:layout>
        <c:manualLayout>
          <c:xMode val="edge"/>
          <c:yMode val="edge"/>
          <c:x val="0.20552562614447295"/>
          <c:y val="0.70027329843637309"/>
          <c:w val="0.66740287434670575"/>
          <c:h val="6.93033291039475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69126240667266"/>
          <c:y val="2.9838681334129969E-2"/>
          <c:w val="0.92085436446279745"/>
          <c:h val="0.65561486251141421"/>
        </c:manualLayout>
      </c:layout>
      <c:barChart>
        <c:barDir val="col"/>
        <c:grouping val="clustered"/>
        <c:varyColors val="0"/>
        <c:ser>
          <c:idx val="0"/>
          <c:order val="0"/>
          <c:tx>
            <c:strRef>
              <c:f>Sheet1!$B$1</c:f>
              <c:strCache>
                <c:ptCount val="1"/>
                <c:pt idx="0">
                  <c:v>Fall 2018</c:v>
                </c:pt>
              </c:strCache>
            </c:strRef>
          </c:tx>
          <c:spPr>
            <a:solidFill>
              <a:srgbClr val="54A021"/>
            </a:solidFill>
            <a:ln>
              <a:noFill/>
            </a:ln>
            <a:effectLst/>
          </c:spPr>
          <c:invertIfNegative val="0"/>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BBBF-4513-963B-D19240BEF567}"/>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1292</c:v>
                </c:pt>
              </c:numCache>
            </c:numRef>
          </c:val>
          <c:extLst>
            <c:ext xmlns:c16="http://schemas.microsoft.com/office/drawing/2014/chart" uri="{C3380CC4-5D6E-409C-BE32-E72D297353CC}">
              <c16:uniqueId val="{00000000-CCBF-41E3-B97C-67C31C26D725}"/>
            </c:ext>
          </c:extLst>
        </c:ser>
        <c:ser>
          <c:idx val="1"/>
          <c:order val="1"/>
          <c:tx>
            <c:strRef>
              <c:f>Sheet1!$C$1</c:f>
              <c:strCache>
                <c:ptCount val="1"/>
                <c:pt idx="0">
                  <c:v>Fall 2019</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lIns="38100" tIns="0" rIns="38100" bIns="19050" anchor="ctr" anchorCtr="1">
                <a:spAutoFit/>
              </a:bodyPr>
              <a:lstStyle/>
              <a:p>
                <a:pPr>
                  <a:defRPr sz="2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1760</c:v>
                </c:pt>
              </c:numCache>
            </c:numRef>
          </c:val>
          <c:extLst>
            <c:ext xmlns:c16="http://schemas.microsoft.com/office/drawing/2014/chart" uri="{C3380CC4-5D6E-409C-BE32-E72D297353CC}">
              <c16:uniqueId val="{00000001-CCBF-41E3-B97C-67C31C26D725}"/>
            </c:ext>
          </c:extLst>
        </c:ser>
        <c:dLbls>
          <c:showLegendKey val="0"/>
          <c:showVal val="0"/>
          <c:showCatName val="0"/>
          <c:showSerName val="0"/>
          <c:showPercent val="0"/>
          <c:showBubbleSize val="0"/>
        </c:dLbls>
        <c:gapWidth val="219"/>
        <c:overlap val="-27"/>
        <c:axId val="670142463"/>
        <c:axId val="670132479"/>
      </c:barChart>
      <c:catAx>
        <c:axId val="670142463"/>
        <c:scaling>
          <c:orientation val="minMax"/>
        </c:scaling>
        <c:delete val="0"/>
        <c:axPos val="b"/>
        <c:numFmt formatCode="General" sourceLinked="1"/>
        <c:majorTickMark val="none"/>
        <c:minorTickMark val="none"/>
        <c:tickLblPos val="high"/>
        <c:spPr>
          <a:noFill/>
          <a:ln w="9525" cap="flat" cmpd="sng" algn="ctr">
            <a:solidFill>
              <a:schemeClr val="dk1">
                <a:shade val="95000"/>
                <a:satMod val="10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670132479"/>
        <c:crosses val="autoZero"/>
        <c:auto val="1"/>
        <c:lblAlgn val="ctr"/>
        <c:lblOffset val="100"/>
        <c:noMultiLvlLbl val="0"/>
      </c:catAx>
      <c:valAx>
        <c:axId val="670132479"/>
        <c:scaling>
          <c:orientation val="minMax"/>
        </c:scaling>
        <c:delete val="0"/>
        <c:axPos val="l"/>
        <c:majorGridlines>
          <c:spPr>
            <a:ln w="9525" cap="flat" cmpd="sng" algn="ctr">
              <a:noFill/>
              <a:round/>
            </a:ln>
            <a:effectLst/>
          </c:spPr>
        </c:majorGridlines>
        <c:title>
          <c:tx>
            <c:rich>
              <a:bodyPr/>
              <a:lstStyle/>
              <a:p>
                <a:pPr>
                  <a:defRPr sz="1600"/>
                </a:pPr>
                <a:r>
                  <a:rPr lang="en-US" sz="1600" baseline="0" dirty="0"/>
                  <a:t>Enrollments</a:t>
                </a:r>
              </a:p>
            </c:rich>
          </c:tx>
          <c:layout>
            <c:manualLayout>
              <c:xMode val="edge"/>
              <c:yMode val="edge"/>
              <c:x val="0"/>
              <c:y val="0.2148307807443357"/>
            </c:manualLayout>
          </c:layout>
          <c:overlay val="0"/>
        </c:title>
        <c:numFmt formatCode="#,##0" sourceLinked="0"/>
        <c:majorTickMark val="none"/>
        <c:minorTickMark val="none"/>
        <c:tickLblPos val="nextTo"/>
        <c:spPr>
          <a:noFill/>
          <a:ln>
            <a:solidFill>
              <a:schemeClr val="dk1">
                <a:shade val="95000"/>
                <a:satMod val="105000"/>
              </a:schemeClr>
            </a:solid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670142463"/>
        <c:crosses val="autoZero"/>
        <c:crossBetween val="between"/>
      </c:valAx>
      <c:spPr>
        <a:noFill/>
        <a:ln>
          <a:noFill/>
        </a:ln>
        <a:effectLst/>
      </c:spPr>
    </c:plotArea>
    <c:legend>
      <c:legendPos val="b"/>
      <c:layout>
        <c:manualLayout>
          <c:xMode val="edge"/>
          <c:yMode val="edge"/>
          <c:x val="0.20552562614447295"/>
          <c:y val="0.70027329843637309"/>
          <c:w val="0.66740287434670575"/>
          <c:h val="6.93033291039475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69126240667266"/>
          <c:y val="2.9838681334129969E-2"/>
          <c:w val="0.92085436446279745"/>
          <c:h val="0.65561486251141421"/>
        </c:manualLayout>
      </c:layout>
      <c:barChart>
        <c:barDir val="col"/>
        <c:grouping val="clustered"/>
        <c:varyColors val="0"/>
        <c:ser>
          <c:idx val="0"/>
          <c:order val="0"/>
          <c:tx>
            <c:strRef>
              <c:f>Sheet1!$B$1</c:f>
              <c:strCache>
                <c:ptCount val="1"/>
                <c:pt idx="0">
                  <c:v>Fall 2017</c:v>
                </c:pt>
              </c:strCache>
            </c:strRef>
          </c:tx>
          <c:spPr>
            <a:solidFill>
              <a:srgbClr val="54A021"/>
            </a:solidFill>
            <a:ln>
              <a:noFill/>
            </a:ln>
            <a:effectLst/>
          </c:spPr>
          <c:invertIfNegative val="0"/>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BBBF-4513-963B-D19240BEF567}"/>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1432</c:v>
                </c:pt>
              </c:numCache>
            </c:numRef>
          </c:val>
          <c:extLst>
            <c:ext xmlns:c16="http://schemas.microsoft.com/office/drawing/2014/chart" uri="{C3380CC4-5D6E-409C-BE32-E72D297353CC}">
              <c16:uniqueId val="{00000000-CCBF-41E3-B97C-67C31C26D725}"/>
            </c:ext>
          </c:extLst>
        </c:ser>
        <c:ser>
          <c:idx val="1"/>
          <c:order val="1"/>
          <c:tx>
            <c:strRef>
              <c:f>Sheet1!$C$1</c:f>
              <c:strCache>
                <c:ptCount val="1"/>
                <c:pt idx="0">
                  <c:v>Fall 2019</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lIns="38100" tIns="0" rIns="38100" bIns="19050" anchor="ctr" anchorCtr="1">
                <a:spAutoFit/>
              </a:bodyPr>
              <a:lstStyle/>
              <a:p>
                <a:pPr>
                  <a:defRPr sz="2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9480</c:v>
                </c:pt>
              </c:numCache>
            </c:numRef>
          </c:val>
          <c:extLst>
            <c:ext xmlns:c16="http://schemas.microsoft.com/office/drawing/2014/chart" uri="{C3380CC4-5D6E-409C-BE32-E72D297353CC}">
              <c16:uniqueId val="{00000001-CCBF-41E3-B97C-67C31C26D725}"/>
            </c:ext>
          </c:extLst>
        </c:ser>
        <c:dLbls>
          <c:showLegendKey val="0"/>
          <c:showVal val="0"/>
          <c:showCatName val="0"/>
          <c:showSerName val="0"/>
          <c:showPercent val="0"/>
          <c:showBubbleSize val="0"/>
        </c:dLbls>
        <c:gapWidth val="219"/>
        <c:overlap val="-27"/>
        <c:axId val="670142463"/>
        <c:axId val="670132479"/>
      </c:barChart>
      <c:catAx>
        <c:axId val="670142463"/>
        <c:scaling>
          <c:orientation val="minMax"/>
        </c:scaling>
        <c:delete val="0"/>
        <c:axPos val="b"/>
        <c:numFmt formatCode="General" sourceLinked="1"/>
        <c:majorTickMark val="none"/>
        <c:minorTickMark val="none"/>
        <c:tickLblPos val="high"/>
        <c:spPr>
          <a:noFill/>
          <a:ln w="9525" cap="flat" cmpd="sng" algn="ctr">
            <a:solidFill>
              <a:schemeClr val="dk1">
                <a:shade val="95000"/>
                <a:satMod val="10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670132479"/>
        <c:crosses val="autoZero"/>
        <c:auto val="1"/>
        <c:lblAlgn val="ctr"/>
        <c:lblOffset val="100"/>
        <c:noMultiLvlLbl val="0"/>
      </c:catAx>
      <c:valAx>
        <c:axId val="670132479"/>
        <c:scaling>
          <c:orientation val="minMax"/>
        </c:scaling>
        <c:delete val="0"/>
        <c:axPos val="l"/>
        <c:majorGridlines>
          <c:spPr>
            <a:ln w="9525" cap="flat" cmpd="sng" algn="ctr">
              <a:noFill/>
              <a:round/>
            </a:ln>
            <a:effectLst/>
          </c:spPr>
        </c:majorGridlines>
        <c:title>
          <c:tx>
            <c:rich>
              <a:bodyPr/>
              <a:lstStyle/>
              <a:p>
                <a:pPr>
                  <a:defRPr sz="1600"/>
                </a:pPr>
                <a:r>
                  <a:rPr lang="en-US" sz="1600" baseline="0" dirty="0"/>
                  <a:t>Usage</a:t>
                </a:r>
              </a:p>
            </c:rich>
          </c:tx>
          <c:layout>
            <c:manualLayout>
              <c:xMode val="edge"/>
              <c:yMode val="edge"/>
              <c:x val="0"/>
              <c:y val="0.2148307807443357"/>
            </c:manualLayout>
          </c:layout>
          <c:overlay val="0"/>
        </c:title>
        <c:numFmt formatCode="#,##0" sourceLinked="0"/>
        <c:majorTickMark val="none"/>
        <c:minorTickMark val="none"/>
        <c:tickLblPos val="nextTo"/>
        <c:spPr>
          <a:noFill/>
          <a:ln>
            <a:solidFill>
              <a:schemeClr val="dk1">
                <a:shade val="95000"/>
                <a:satMod val="105000"/>
              </a:schemeClr>
            </a:solid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670142463"/>
        <c:crosses val="autoZero"/>
        <c:crossBetween val="between"/>
      </c:valAx>
      <c:spPr>
        <a:noFill/>
        <a:ln>
          <a:noFill/>
        </a:ln>
        <a:effectLst/>
      </c:spPr>
    </c:plotArea>
    <c:legend>
      <c:legendPos val="b"/>
      <c:layout>
        <c:manualLayout>
          <c:xMode val="edge"/>
          <c:yMode val="edge"/>
          <c:x val="0.20552562614447295"/>
          <c:y val="0.70027329843637309"/>
          <c:w val="0.66740287434670575"/>
          <c:h val="6.93033291039475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69126240667266"/>
          <c:y val="2.9838681334129969E-2"/>
          <c:w val="0.92085436446279745"/>
          <c:h val="0.65561486251141421"/>
        </c:manualLayout>
      </c:layout>
      <c:barChart>
        <c:barDir val="col"/>
        <c:grouping val="clustered"/>
        <c:varyColors val="0"/>
        <c:ser>
          <c:idx val="0"/>
          <c:order val="0"/>
          <c:tx>
            <c:strRef>
              <c:f>Sheet1!$B$1</c:f>
              <c:strCache>
                <c:ptCount val="1"/>
                <c:pt idx="0">
                  <c:v>No Starfish Support</c:v>
                </c:pt>
              </c:strCache>
            </c:strRef>
          </c:tx>
          <c:spPr>
            <a:solidFill>
              <a:srgbClr val="54A02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0.0%</c:formatCode>
                <c:ptCount val="1"/>
                <c:pt idx="0">
                  <c:v>0.61599999999999999</c:v>
                </c:pt>
              </c:numCache>
            </c:numRef>
          </c:val>
          <c:extLst>
            <c:ext xmlns:c16="http://schemas.microsoft.com/office/drawing/2014/chart" uri="{C3380CC4-5D6E-409C-BE32-E72D297353CC}">
              <c16:uniqueId val="{00000000-CCBF-41E3-B97C-67C31C26D725}"/>
            </c:ext>
          </c:extLst>
        </c:ser>
        <c:ser>
          <c:idx val="1"/>
          <c:order val="1"/>
          <c:tx>
            <c:strRef>
              <c:f>Sheet1!$C$1</c:f>
              <c:strCache>
                <c:ptCount val="1"/>
                <c:pt idx="0">
                  <c:v>Starfish Support</c:v>
                </c:pt>
              </c:strCache>
            </c:strRef>
          </c:tx>
          <c:spPr>
            <a:solidFill>
              <a:srgbClr val="FFC000"/>
            </a:solidFill>
            <a:ln>
              <a:noFill/>
            </a:ln>
            <a:effectLst/>
          </c:spPr>
          <c:invertIfNegative val="0"/>
          <c:dLbls>
            <c:numFmt formatCode="0.0%" sourceLinked="0"/>
            <c:spPr>
              <a:noFill/>
              <a:ln>
                <a:noFill/>
              </a:ln>
              <a:effectLst/>
            </c:spPr>
            <c:txPr>
              <a:bodyPr rot="0" spcFirstLastPara="1" vertOverflow="ellipsis" vert="horz" wrap="square" lIns="38100" tIns="0" rIns="38100" bIns="19050" anchor="ctr" anchorCtr="1">
                <a:spAutoFit/>
              </a:bodyPr>
              <a:lstStyle/>
              <a:p>
                <a:pPr>
                  <a:defRPr sz="2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0.0%</c:formatCode>
                <c:ptCount val="1"/>
                <c:pt idx="0">
                  <c:v>0.68899999999999995</c:v>
                </c:pt>
              </c:numCache>
            </c:numRef>
          </c:val>
          <c:extLst>
            <c:ext xmlns:c16="http://schemas.microsoft.com/office/drawing/2014/chart" uri="{C3380CC4-5D6E-409C-BE32-E72D297353CC}">
              <c16:uniqueId val="{00000001-CCBF-41E3-B97C-67C31C26D725}"/>
            </c:ext>
          </c:extLst>
        </c:ser>
        <c:dLbls>
          <c:showLegendKey val="0"/>
          <c:showVal val="0"/>
          <c:showCatName val="0"/>
          <c:showSerName val="0"/>
          <c:showPercent val="0"/>
          <c:showBubbleSize val="0"/>
        </c:dLbls>
        <c:gapWidth val="219"/>
        <c:overlap val="-27"/>
        <c:axId val="670142463"/>
        <c:axId val="670132479"/>
      </c:barChart>
      <c:catAx>
        <c:axId val="670142463"/>
        <c:scaling>
          <c:orientation val="minMax"/>
        </c:scaling>
        <c:delete val="0"/>
        <c:axPos val="b"/>
        <c:numFmt formatCode="General" sourceLinked="1"/>
        <c:majorTickMark val="none"/>
        <c:minorTickMark val="none"/>
        <c:tickLblPos val="high"/>
        <c:spPr>
          <a:noFill/>
          <a:ln w="9525" cap="flat" cmpd="sng" algn="ctr">
            <a:solidFill>
              <a:schemeClr val="dk1">
                <a:shade val="95000"/>
                <a:satMod val="10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670132479"/>
        <c:crosses val="autoZero"/>
        <c:auto val="1"/>
        <c:lblAlgn val="ctr"/>
        <c:lblOffset val="100"/>
        <c:noMultiLvlLbl val="0"/>
      </c:catAx>
      <c:valAx>
        <c:axId val="670132479"/>
        <c:scaling>
          <c:orientation val="minMax"/>
          <c:max val="0.9"/>
          <c:min val="0"/>
        </c:scaling>
        <c:delete val="0"/>
        <c:axPos val="l"/>
        <c:majorGridlines>
          <c:spPr>
            <a:ln w="9525" cap="flat" cmpd="sng" algn="ctr">
              <a:noFill/>
              <a:round/>
            </a:ln>
            <a:effectLst/>
          </c:spPr>
        </c:majorGridlines>
        <c:title>
          <c:tx>
            <c:rich>
              <a:bodyPr/>
              <a:lstStyle/>
              <a:p>
                <a:pPr>
                  <a:defRPr sz="1600"/>
                </a:pPr>
                <a:r>
                  <a:rPr lang="en-US" sz="1800" baseline="0" dirty="0"/>
                  <a:t>Success Rate</a:t>
                </a:r>
              </a:p>
            </c:rich>
          </c:tx>
          <c:layout>
            <c:manualLayout>
              <c:xMode val="edge"/>
              <c:yMode val="edge"/>
              <c:x val="2.4079198189244297E-3"/>
              <c:y val="0.19275308245737821"/>
            </c:manualLayout>
          </c:layout>
          <c:overlay val="0"/>
        </c:title>
        <c:numFmt formatCode="0%" sourceLinked="0"/>
        <c:majorTickMark val="none"/>
        <c:minorTickMark val="none"/>
        <c:tickLblPos val="nextTo"/>
        <c:spPr>
          <a:noFill/>
          <a:ln>
            <a:solidFill>
              <a:schemeClr val="dk1">
                <a:shade val="95000"/>
                <a:satMod val="105000"/>
              </a:schemeClr>
            </a:solid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670142463"/>
        <c:crosses val="autoZero"/>
        <c:crossBetween val="between"/>
      </c:valAx>
      <c:spPr>
        <a:noFill/>
        <a:ln>
          <a:noFill/>
        </a:ln>
        <a:effectLst/>
      </c:spPr>
    </c:plotArea>
    <c:legend>
      <c:legendPos val="b"/>
      <c:layout>
        <c:manualLayout>
          <c:xMode val="edge"/>
          <c:yMode val="edge"/>
          <c:x val="0.20552562614447295"/>
          <c:y val="0.70027329843637309"/>
          <c:w val="0.66740287434670575"/>
          <c:h val="6.93033291039475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69126240667266"/>
          <c:y val="2.9838681334129969E-2"/>
          <c:w val="0.92085436446279745"/>
          <c:h val="0.65561486251141421"/>
        </c:manualLayout>
      </c:layout>
      <c:barChart>
        <c:barDir val="col"/>
        <c:grouping val="clustered"/>
        <c:varyColors val="0"/>
        <c:ser>
          <c:idx val="0"/>
          <c:order val="0"/>
          <c:tx>
            <c:strRef>
              <c:f>Sheet1!$B$1</c:f>
              <c:strCache>
                <c:ptCount val="1"/>
                <c:pt idx="0">
                  <c:v>Fall 2017</c:v>
                </c:pt>
              </c:strCache>
            </c:strRef>
          </c:tx>
          <c:spPr>
            <a:solidFill>
              <a:srgbClr val="54A021"/>
            </a:solidFill>
            <a:ln>
              <a:noFill/>
            </a:ln>
            <a:effectLst/>
          </c:spPr>
          <c:invertIfNegative val="0"/>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BBBF-4513-963B-D19240BEF567}"/>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483</c:v>
                </c:pt>
              </c:numCache>
            </c:numRef>
          </c:val>
          <c:extLst>
            <c:ext xmlns:c16="http://schemas.microsoft.com/office/drawing/2014/chart" uri="{C3380CC4-5D6E-409C-BE32-E72D297353CC}">
              <c16:uniqueId val="{00000000-CCBF-41E3-B97C-67C31C26D725}"/>
            </c:ext>
          </c:extLst>
        </c:ser>
        <c:ser>
          <c:idx val="1"/>
          <c:order val="1"/>
          <c:tx>
            <c:strRef>
              <c:f>Sheet1!$C$1</c:f>
              <c:strCache>
                <c:ptCount val="1"/>
                <c:pt idx="0">
                  <c:v>Fall 2019</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lIns="38100" tIns="0" rIns="38100" bIns="19050" anchor="ctr" anchorCtr="1">
                <a:spAutoFit/>
              </a:bodyPr>
              <a:lstStyle/>
              <a:p>
                <a:pPr>
                  <a:defRPr sz="2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879</c:v>
                </c:pt>
              </c:numCache>
            </c:numRef>
          </c:val>
          <c:extLst>
            <c:ext xmlns:c16="http://schemas.microsoft.com/office/drawing/2014/chart" uri="{C3380CC4-5D6E-409C-BE32-E72D297353CC}">
              <c16:uniqueId val="{00000001-CCBF-41E3-B97C-67C31C26D725}"/>
            </c:ext>
          </c:extLst>
        </c:ser>
        <c:dLbls>
          <c:showLegendKey val="0"/>
          <c:showVal val="0"/>
          <c:showCatName val="0"/>
          <c:showSerName val="0"/>
          <c:showPercent val="0"/>
          <c:showBubbleSize val="0"/>
        </c:dLbls>
        <c:gapWidth val="219"/>
        <c:overlap val="-27"/>
        <c:axId val="670142463"/>
        <c:axId val="670132479"/>
      </c:barChart>
      <c:catAx>
        <c:axId val="670142463"/>
        <c:scaling>
          <c:orientation val="minMax"/>
        </c:scaling>
        <c:delete val="0"/>
        <c:axPos val="b"/>
        <c:numFmt formatCode="General" sourceLinked="1"/>
        <c:majorTickMark val="none"/>
        <c:minorTickMark val="none"/>
        <c:tickLblPos val="high"/>
        <c:spPr>
          <a:noFill/>
          <a:ln w="9525" cap="flat" cmpd="sng" algn="ctr">
            <a:solidFill>
              <a:schemeClr val="dk1">
                <a:shade val="95000"/>
                <a:satMod val="10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670132479"/>
        <c:crosses val="autoZero"/>
        <c:auto val="1"/>
        <c:lblAlgn val="ctr"/>
        <c:lblOffset val="100"/>
        <c:noMultiLvlLbl val="0"/>
      </c:catAx>
      <c:valAx>
        <c:axId val="670132479"/>
        <c:scaling>
          <c:orientation val="minMax"/>
        </c:scaling>
        <c:delete val="0"/>
        <c:axPos val="l"/>
        <c:majorGridlines>
          <c:spPr>
            <a:ln w="9525" cap="flat" cmpd="sng" algn="ctr">
              <a:noFill/>
              <a:round/>
            </a:ln>
            <a:effectLst/>
          </c:spPr>
        </c:majorGridlines>
        <c:title>
          <c:tx>
            <c:rich>
              <a:bodyPr/>
              <a:lstStyle/>
              <a:p>
                <a:pPr>
                  <a:defRPr sz="1600"/>
                </a:pPr>
                <a:r>
                  <a:rPr lang="en-US" sz="1600" baseline="0" dirty="0"/>
                  <a:t>Successful Completions</a:t>
                </a:r>
              </a:p>
            </c:rich>
          </c:tx>
          <c:layout>
            <c:manualLayout>
              <c:xMode val="edge"/>
              <c:yMode val="edge"/>
              <c:x val="1.2039599094622148E-3"/>
              <c:y val="7.6845166450851377E-2"/>
            </c:manualLayout>
          </c:layout>
          <c:overlay val="0"/>
        </c:title>
        <c:numFmt formatCode="#,##0" sourceLinked="0"/>
        <c:majorTickMark val="none"/>
        <c:minorTickMark val="none"/>
        <c:tickLblPos val="nextTo"/>
        <c:spPr>
          <a:noFill/>
          <a:ln>
            <a:solidFill>
              <a:schemeClr val="dk1">
                <a:shade val="95000"/>
                <a:satMod val="105000"/>
              </a:schemeClr>
            </a:solid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670142463"/>
        <c:crosses val="autoZero"/>
        <c:crossBetween val="between"/>
      </c:valAx>
      <c:spPr>
        <a:noFill/>
        <a:ln>
          <a:noFill/>
        </a:ln>
        <a:effectLst/>
      </c:spPr>
    </c:plotArea>
    <c:legend>
      <c:legendPos val="b"/>
      <c:layout>
        <c:manualLayout>
          <c:xMode val="edge"/>
          <c:yMode val="edge"/>
          <c:x val="0.20552562614447295"/>
          <c:y val="0.70027329843637309"/>
          <c:w val="0.66740287434670575"/>
          <c:h val="6.93033291039475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69126240667266"/>
          <c:y val="2.9838681334129969E-2"/>
          <c:w val="0.92085436446279745"/>
          <c:h val="0.65561486251141421"/>
        </c:manualLayout>
      </c:layout>
      <c:barChart>
        <c:barDir val="col"/>
        <c:grouping val="clustered"/>
        <c:varyColors val="0"/>
        <c:ser>
          <c:idx val="0"/>
          <c:order val="0"/>
          <c:tx>
            <c:strRef>
              <c:f>Sheet1!$B$1</c:f>
              <c:strCache>
                <c:ptCount val="1"/>
                <c:pt idx="0">
                  <c:v>Fall 2018</c:v>
                </c:pt>
              </c:strCache>
            </c:strRef>
          </c:tx>
          <c:spPr>
            <a:solidFill>
              <a:srgbClr val="54A021"/>
            </a:solidFill>
            <a:ln>
              <a:noFill/>
            </a:ln>
            <a:effectLst/>
          </c:spPr>
          <c:invertIfNegative val="0"/>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BBBF-4513-963B-D19240BEF567}"/>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970</c:v>
                </c:pt>
              </c:numCache>
            </c:numRef>
          </c:val>
          <c:extLst>
            <c:ext xmlns:c16="http://schemas.microsoft.com/office/drawing/2014/chart" uri="{C3380CC4-5D6E-409C-BE32-E72D297353CC}">
              <c16:uniqueId val="{00000000-CCBF-41E3-B97C-67C31C26D725}"/>
            </c:ext>
          </c:extLst>
        </c:ser>
        <c:ser>
          <c:idx val="1"/>
          <c:order val="1"/>
          <c:tx>
            <c:strRef>
              <c:f>Sheet1!$C$1</c:f>
              <c:strCache>
                <c:ptCount val="1"/>
                <c:pt idx="0">
                  <c:v>Fall 2019</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lIns="38100" tIns="0" rIns="38100" bIns="19050" anchor="ctr" anchorCtr="1">
                <a:spAutoFit/>
              </a:bodyPr>
              <a:lstStyle/>
              <a:p>
                <a:pPr>
                  <a:defRPr sz="2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1270</c:v>
                </c:pt>
              </c:numCache>
            </c:numRef>
          </c:val>
          <c:extLst>
            <c:ext xmlns:c16="http://schemas.microsoft.com/office/drawing/2014/chart" uri="{C3380CC4-5D6E-409C-BE32-E72D297353CC}">
              <c16:uniqueId val="{00000001-CCBF-41E3-B97C-67C31C26D725}"/>
            </c:ext>
          </c:extLst>
        </c:ser>
        <c:dLbls>
          <c:showLegendKey val="0"/>
          <c:showVal val="0"/>
          <c:showCatName val="0"/>
          <c:showSerName val="0"/>
          <c:showPercent val="0"/>
          <c:showBubbleSize val="0"/>
        </c:dLbls>
        <c:gapWidth val="219"/>
        <c:overlap val="-27"/>
        <c:axId val="670142463"/>
        <c:axId val="670132479"/>
      </c:barChart>
      <c:catAx>
        <c:axId val="670142463"/>
        <c:scaling>
          <c:orientation val="minMax"/>
        </c:scaling>
        <c:delete val="0"/>
        <c:axPos val="b"/>
        <c:numFmt formatCode="General" sourceLinked="1"/>
        <c:majorTickMark val="none"/>
        <c:minorTickMark val="none"/>
        <c:tickLblPos val="high"/>
        <c:spPr>
          <a:noFill/>
          <a:ln w="9525" cap="flat" cmpd="sng" algn="ctr">
            <a:solidFill>
              <a:schemeClr val="dk1">
                <a:shade val="95000"/>
                <a:satMod val="10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670132479"/>
        <c:crosses val="autoZero"/>
        <c:auto val="1"/>
        <c:lblAlgn val="ctr"/>
        <c:lblOffset val="100"/>
        <c:noMultiLvlLbl val="0"/>
      </c:catAx>
      <c:valAx>
        <c:axId val="670132479"/>
        <c:scaling>
          <c:orientation val="minMax"/>
        </c:scaling>
        <c:delete val="0"/>
        <c:axPos val="l"/>
        <c:majorGridlines>
          <c:spPr>
            <a:ln w="9525" cap="flat" cmpd="sng" algn="ctr">
              <a:noFill/>
              <a:round/>
            </a:ln>
            <a:effectLst/>
          </c:spPr>
        </c:majorGridlines>
        <c:title>
          <c:tx>
            <c:rich>
              <a:bodyPr/>
              <a:lstStyle/>
              <a:p>
                <a:pPr>
                  <a:defRPr sz="1600"/>
                </a:pPr>
                <a:r>
                  <a:rPr lang="en-US" sz="1600" baseline="0" dirty="0"/>
                  <a:t>Successful Completions</a:t>
                </a:r>
              </a:p>
            </c:rich>
          </c:tx>
          <c:layout>
            <c:manualLayout>
              <c:xMode val="edge"/>
              <c:yMode val="edge"/>
              <c:x val="1.2039599094622148E-3"/>
              <c:y val="7.6845166450851377E-2"/>
            </c:manualLayout>
          </c:layout>
          <c:overlay val="0"/>
        </c:title>
        <c:numFmt formatCode="#,##0" sourceLinked="0"/>
        <c:majorTickMark val="none"/>
        <c:minorTickMark val="none"/>
        <c:tickLblPos val="nextTo"/>
        <c:spPr>
          <a:noFill/>
          <a:ln>
            <a:solidFill>
              <a:schemeClr val="dk1">
                <a:shade val="95000"/>
                <a:satMod val="105000"/>
              </a:schemeClr>
            </a:solid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670142463"/>
        <c:crosses val="autoZero"/>
        <c:crossBetween val="between"/>
      </c:valAx>
      <c:spPr>
        <a:noFill/>
        <a:ln>
          <a:noFill/>
        </a:ln>
        <a:effectLst/>
      </c:spPr>
    </c:plotArea>
    <c:legend>
      <c:legendPos val="b"/>
      <c:layout>
        <c:manualLayout>
          <c:xMode val="edge"/>
          <c:yMode val="edge"/>
          <c:x val="0.20552562614447295"/>
          <c:y val="0.70027329843637309"/>
          <c:w val="0.66740287434670575"/>
          <c:h val="6.93033291039475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diagrams/_rels/data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g"/><Relationship Id="rId4" Type="http://schemas.openxmlformats.org/officeDocument/2006/relationships/image" Target="../media/image10.JPG"/></Relationships>
</file>

<file path=ppt/diagrams/_rels/drawing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g"/><Relationship Id="rId4" Type="http://schemas.openxmlformats.org/officeDocument/2006/relationships/image" Target="../media/image10.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F8C448-AE4C-496E-9DC1-B81A1EEB473D}" type="doc">
      <dgm:prSet loTypeId="urn:microsoft.com/office/officeart/2005/8/layout/pList2" loCatId="list" qsTypeId="urn:microsoft.com/office/officeart/2005/8/quickstyle/simple1" qsCatId="simple" csTypeId="urn:microsoft.com/office/officeart/2005/8/colors/accent1_2" csCatId="accent1" phldr="1"/>
      <dgm:spPr/>
    </dgm:pt>
    <dgm:pt modelId="{40C59114-C735-4815-BA17-3119CC50AFE8}">
      <dgm:prSet phldrT="[Text]"/>
      <dgm:spPr/>
      <dgm:t>
        <a:bodyPr/>
        <a:lstStyle/>
        <a:p>
          <a:r>
            <a:rPr lang="en-US" dirty="0"/>
            <a:t>Clarifying the Path</a:t>
          </a:r>
        </a:p>
      </dgm:t>
    </dgm:pt>
    <dgm:pt modelId="{B45290A7-1C1D-4F14-91E6-311A89597401}" type="parTrans" cxnId="{9072DC38-9BF9-4567-BC0A-0446263B1C73}">
      <dgm:prSet/>
      <dgm:spPr/>
      <dgm:t>
        <a:bodyPr/>
        <a:lstStyle/>
        <a:p>
          <a:endParaRPr lang="en-US"/>
        </a:p>
      </dgm:t>
    </dgm:pt>
    <dgm:pt modelId="{4BBA3AC8-A081-4A0C-8404-39ACF07699A8}" type="sibTrans" cxnId="{9072DC38-9BF9-4567-BC0A-0446263B1C73}">
      <dgm:prSet/>
      <dgm:spPr/>
      <dgm:t>
        <a:bodyPr/>
        <a:lstStyle/>
        <a:p>
          <a:endParaRPr lang="en-US"/>
        </a:p>
      </dgm:t>
    </dgm:pt>
    <dgm:pt modelId="{24E68D2A-1797-4AE9-8B1E-209696DE0B4B}">
      <dgm:prSet phldrT="[Text]"/>
      <dgm:spPr/>
      <dgm:t>
        <a:bodyPr/>
        <a:lstStyle/>
        <a:p>
          <a:r>
            <a:rPr lang="en-US" dirty="0"/>
            <a:t>Enter (Hopping on) the Path</a:t>
          </a:r>
        </a:p>
      </dgm:t>
    </dgm:pt>
    <dgm:pt modelId="{B59B5C60-F93B-4DC4-B1DF-203C70525918}" type="parTrans" cxnId="{7252C941-9C3F-4F0F-8E65-DC2803CBB7DE}">
      <dgm:prSet/>
      <dgm:spPr/>
      <dgm:t>
        <a:bodyPr/>
        <a:lstStyle/>
        <a:p>
          <a:endParaRPr lang="en-US"/>
        </a:p>
      </dgm:t>
    </dgm:pt>
    <dgm:pt modelId="{DBE95915-2C69-4603-9F8C-620F3775C56F}" type="sibTrans" cxnId="{7252C941-9C3F-4F0F-8E65-DC2803CBB7DE}">
      <dgm:prSet/>
      <dgm:spPr/>
      <dgm:t>
        <a:bodyPr/>
        <a:lstStyle/>
        <a:p>
          <a:endParaRPr lang="en-US"/>
        </a:p>
      </dgm:t>
    </dgm:pt>
    <dgm:pt modelId="{1C2B922C-2F81-4959-8D81-2A9F9C362F18}">
      <dgm:prSet phldrT="[Text]"/>
      <dgm:spPr/>
      <dgm:t>
        <a:bodyPr/>
        <a:lstStyle/>
        <a:p>
          <a:r>
            <a:rPr lang="en-US" dirty="0"/>
            <a:t>Staying on the Path</a:t>
          </a:r>
        </a:p>
      </dgm:t>
    </dgm:pt>
    <dgm:pt modelId="{42EC5328-E288-400D-9514-77081EB42D7C}" type="parTrans" cxnId="{29734B08-6F77-41DA-8891-98DB97EBA119}">
      <dgm:prSet/>
      <dgm:spPr/>
      <dgm:t>
        <a:bodyPr/>
        <a:lstStyle/>
        <a:p>
          <a:endParaRPr lang="en-US"/>
        </a:p>
      </dgm:t>
    </dgm:pt>
    <dgm:pt modelId="{1C46F7C6-0B57-42F8-81F0-1C13C7738F50}" type="sibTrans" cxnId="{29734B08-6F77-41DA-8891-98DB97EBA119}">
      <dgm:prSet/>
      <dgm:spPr/>
      <dgm:t>
        <a:bodyPr/>
        <a:lstStyle/>
        <a:p>
          <a:endParaRPr lang="en-US"/>
        </a:p>
      </dgm:t>
    </dgm:pt>
    <dgm:pt modelId="{025142EF-C4B5-4389-BB56-9837116D4938}">
      <dgm:prSet phldrT="[Text]"/>
      <dgm:spPr/>
      <dgm:t>
        <a:bodyPr/>
        <a:lstStyle/>
        <a:p>
          <a:r>
            <a:rPr lang="en-US" dirty="0"/>
            <a:t>Ensuring Learning</a:t>
          </a:r>
        </a:p>
      </dgm:t>
    </dgm:pt>
    <dgm:pt modelId="{24481401-4B7A-41DA-B576-3DFA55A13164}" type="parTrans" cxnId="{63E99A35-4E4C-488A-A31F-68B093958720}">
      <dgm:prSet/>
      <dgm:spPr/>
      <dgm:t>
        <a:bodyPr/>
        <a:lstStyle/>
        <a:p>
          <a:endParaRPr lang="en-US"/>
        </a:p>
      </dgm:t>
    </dgm:pt>
    <dgm:pt modelId="{FBE55F5E-379B-407F-BAF9-6DF2D9BBB96E}" type="sibTrans" cxnId="{63E99A35-4E4C-488A-A31F-68B093958720}">
      <dgm:prSet/>
      <dgm:spPr/>
      <dgm:t>
        <a:bodyPr/>
        <a:lstStyle/>
        <a:p>
          <a:endParaRPr lang="en-US"/>
        </a:p>
      </dgm:t>
    </dgm:pt>
    <dgm:pt modelId="{9BEB98BC-7C4B-41CC-AE5C-EAE621AB4AF5}" type="pres">
      <dgm:prSet presAssocID="{9EF8C448-AE4C-496E-9DC1-B81A1EEB473D}" presName="Name0" presStyleCnt="0">
        <dgm:presLayoutVars>
          <dgm:dir/>
          <dgm:resizeHandles val="exact"/>
        </dgm:presLayoutVars>
      </dgm:prSet>
      <dgm:spPr/>
    </dgm:pt>
    <dgm:pt modelId="{DB3B590E-E14A-4F45-8142-7DF3A330EA3C}" type="pres">
      <dgm:prSet presAssocID="{9EF8C448-AE4C-496E-9DC1-B81A1EEB473D}" presName="bkgdShp" presStyleLbl="alignAccFollowNode1" presStyleIdx="0" presStyleCnt="1"/>
      <dgm:spPr/>
    </dgm:pt>
    <dgm:pt modelId="{7A2D2007-A3E0-42ED-A16C-72EF4A9B2DD6}" type="pres">
      <dgm:prSet presAssocID="{9EF8C448-AE4C-496E-9DC1-B81A1EEB473D}" presName="linComp" presStyleCnt="0"/>
      <dgm:spPr/>
    </dgm:pt>
    <dgm:pt modelId="{E9690CA3-867C-484D-9958-76C7C109A6C0}" type="pres">
      <dgm:prSet presAssocID="{40C59114-C735-4815-BA17-3119CC50AFE8}" presName="compNode" presStyleCnt="0"/>
      <dgm:spPr/>
    </dgm:pt>
    <dgm:pt modelId="{634BF43C-66F6-416D-BD74-D594D3BDFC3A}" type="pres">
      <dgm:prSet presAssocID="{40C59114-C735-4815-BA17-3119CC50AFE8}" presName="node" presStyleLbl="node1" presStyleIdx="0" presStyleCnt="4">
        <dgm:presLayoutVars>
          <dgm:bulletEnabled val="1"/>
        </dgm:presLayoutVars>
      </dgm:prSet>
      <dgm:spPr/>
    </dgm:pt>
    <dgm:pt modelId="{0ADA3ED5-04CC-4477-B2EC-73A401BFA7A3}" type="pres">
      <dgm:prSet presAssocID="{40C59114-C735-4815-BA17-3119CC50AFE8}" presName="invisiNode" presStyleLbl="node1" presStyleIdx="0" presStyleCnt="4"/>
      <dgm:spPr/>
    </dgm:pt>
    <dgm:pt modelId="{A016AED1-2B97-4993-803A-4CCE83061F99}" type="pres">
      <dgm:prSet presAssocID="{40C59114-C735-4815-BA17-3119CC50AFE8}"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11000" r="-11000"/>
          </a:stretch>
        </a:blipFill>
      </dgm:spPr>
    </dgm:pt>
    <dgm:pt modelId="{FBBB8B64-0215-4E3B-9549-418FAD9ED6BE}" type="pres">
      <dgm:prSet presAssocID="{4BBA3AC8-A081-4A0C-8404-39ACF07699A8}" presName="sibTrans" presStyleLbl="sibTrans2D1" presStyleIdx="0" presStyleCnt="0"/>
      <dgm:spPr/>
    </dgm:pt>
    <dgm:pt modelId="{2F7542C4-BB1F-455C-8EC9-53A2B29B3C8F}" type="pres">
      <dgm:prSet presAssocID="{24E68D2A-1797-4AE9-8B1E-209696DE0B4B}" presName="compNode" presStyleCnt="0"/>
      <dgm:spPr/>
    </dgm:pt>
    <dgm:pt modelId="{CB5B4515-8C4A-40FB-AAEB-2257F1C3C6F9}" type="pres">
      <dgm:prSet presAssocID="{24E68D2A-1797-4AE9-8B1E-209696DE0B4B}" presName="node" presStyleLbl="node1" presStyleIdx="1" presStyleCnt="4">
        <dgm:presLayoutVars>
          <dgm:bulletEnabled val="1"/>
        </dgm:presLayoutVars>
      </dgm:prSet>
      <dgm:spPr/>
    </dgm:pt>
    <dgm:pt modelId="{CC5818D4-D3ED-451E-9807-C13A7955CAEC}" type="pres">
      <dgm:prSet presAssocID="{24E68D2A-1797-4AE9-8B1E-209696DE0B4B}" presName="invisiNode" presStyleLbl="node1" presStyleIdx="1" presStyleCnt="4"/>
      <dgm:spPr/>
    </dgm:pt>
    <dgm:pt modelId="{DE50CAFC-8D92-4F63-90B5-CB7604684FAE}" type="pres">
      <dgm:prSet presAssocID="{24E68D2A-1797-4AE9-8B1E-209696DE0B4B}" presName="imagNode"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000" r="-1000"/>
          </a:stretch>
        </a:blipFill>
      </dgm:spPr>
    </dgm:pt>
    <dgm:pt modelId="{E04F7300-606F-4F44-A80C-A6E4EDFAEF2C}" type="pres">
      <dgm:prSet presAssocID="{DBE95915-2C69-4603-9F8C-620F3775C56F}" presName="sibTrans" presStyleLbl="sibTrans2D1" presStyleIdx="0" presStyleCnt="0"/>
      <dgm:spPr/>
    </dgm:pt>
    <dgm:pt modelId="{10973BD3-A970-4468-BB99-5302D284E9A4}" type="pres">
      <dgm:prSet presAssocID="{1C2B922C-2F81-4959-8D81-2A9F9C362F18}" presName="compNode" presStyleCnt="0"/>
      <dgm:spPr/>
    </dgm:pt>
    <dgm:pt modelId="{81D6ACF8-A814-4F84-9014-005C4D9A220D}" type="pres">
      <dgm:prSet presAssocID="{1C2B922C-2F81-4959-8D81-2A9F9C362F18}" presName="node" presStyleLbl="node1" presStyleIdx="2" presStyleCnt="4">
        <dgm:presLayoutVars>
          <dgm:bulletEnabled val="1"/>
        </dgm:presLayoutVars>
      </dgm:prSet>
      <dgm:spPr/>
    </dgm:pt>
    <dgm:pt modelId="{AE33E72F-CCA2-41C4-B2CB-FF94EB96D598}" type="pres">
      <dgm:prSet presAssocID="{1C2B922C-2F81-4959-8D81-2A9F9C362F18}" presName="invisiNode" presStyleLbl="node1" presStyleIdx="2" presStyleCnt="4"/>
      <dgm:spPr/>
    </dgm:pt>
    <dgm:pt modelId="{E9A9C892-245E-4DA3-863D-6FA709099D42}" type="pres">
      <dgm:prSet presAssocID="{1C2B922C-2F81-4959-8D81-2A9F9C362F18}" presName="imagNode"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23000" b="-23000"/>
          </a:stretch>
        </a:blipFill>
      </dgm:spPr>
    </dgm:pt>
    <dgm:pt modelId="{4AA44E14-C0E8-443D-82EA-2E4AF60C7EAD}" type="pres">
      <dgm:prSet presAssocID="{1C46F7C6-0B57-42F8-81F0-1C13C7738F50}" presName="sibTrans" presStyleLbl="sibTrans2D1" presStyleIdx="0" presStyleCnt="0"/>
      <dgm:spPr/>
    </dgm:pt>
    <dgm:pt modelId="{E0B63849-30C7-43F8-BD77-85E4B2BF1049}" type="pres">
      <dgm:prSet presAssocID="{025142EF-C4B5-4389-BB56-9837116D4938}" presName="compNode" presStyleCnt="0"/>
      <dgm:spPr/>
    </dgm:pt>
    <dgm:pt modelId="{57F16374-C817-4E5F-981D-9D4F891DE98C}" type="pres">
      <dgm:prSet presAssocID="{025142EF-C4B5-4389-BB56-9837116D4938}" presName="node" presStyleLbl="node1" presStyleIdx="3" presStyleCnt="4">
        <dgm:presLayoutVars>
          <dgm:bulletEnabled val="1"/>
        </dgm:presLayoutVars>
      </dgm:prSet>
      <dgm:spPr/>
    </dgm:pt>
    <dgm:pt modelId="{B0D0DBDA-D50D-43C8-A8CE-EC36FC1A31FE}" type="pres">
      <dgm:prSet presAssocID="{025142EF-C4B5-4389-BB56-9837116D4938}" presName="invisiNode" presStyleLbl="node1" presStyleIdx="3" presStyleCnt="4"/>
      <dgm:spPr/>
    </dgm:pt>
    <dgm:pt modelId="{D336F26C-D4F8-4529-829B-151A2A4EF882}" type="pres">
      <dgm:prSet presAssocID="{025142EF-C4B5-4389-BB56-9837116D4938}" presName="imagNode"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6000" b="-6000"/>
          </a:stretch>
        </a:blipFill>
      </dgm:spPr>
    </dgm:pt>
  </dgm:ptLst>
  <dgm:cxnLst>
    <dgm:cxn modelId="{29734B08-6F77-41DA-8891-98DB97EBA119}" srcId="{9EF8C448-AE4C-496E-9DC1-B81A1EEB473D}" destId="{1C2B922C-2F81-4959-8D81-2A9F9C362F18}" srcOrd="2" destOrd="0" parTransId="{42EC5328-E288-400D-9514-77081EB42D7C}" sibTransId="{1C46F7C6-0B57-42F8-81F0-1C13C7738F50}"/>
    <dgm:cxn modelId="{40FE3F1A-B069-4839-BF98-CD60D367C1B5}" type="presOf" srcId="{24E68D2A-1797-4AE9-8B1E-209696DE0B4B}" destId="{CB5B4515-8C4A-40FB-AAEB-2257F1C3C6F9}" srcOrd="0" destOrd="0" presId="urn:microsoft.com/office/officeart/2005/8/layout/pList2"/>
    <dgm:cxn modelId="{56FD4734-2BA2-4AC8-8FEE-B7AD7A6B9A89}" type="presOf" srcId="{DBE95915-2C69-4603-9F8C-620F3775C56F}" destId="{E04F7300-606F-4F44-A80C-A6E4EDFAEF2C}" srcOrd="0" destOrd="0" presId="urn:microsoft.com/office/officeart/2005/8/layout/pList2"/>
    <dgm:cxn modelId="{63E99A35-4E4C-488A-A31F-68B093958720}" srcId="{9EF8C448-AE4C-496E-9DC1-B81A1EEB473D}" destId="{025142EF-C4B5-4389-BB56-9837116D4938}" srcOrd="3" destOrd="0" parTransId="{24481401-4B7A-41DA-B576-3DFA55A13164}" sibTransId="{FBE55F5E-379B-407F-BAF9-6DF2D9BBB96E}"/>
    <dgm:cxn modelId="{9072DC38-9BF9-4567-BC0A-0446263B1C73}" srcId="{9EF8C448-AE4C-496E-9DC1-B81A1EEB473D}" destId="{40C59114-C735-4815-BA17-3119CC50AFE8}" srcOrd="0" destOrd="0" parTransId="{B45290A7-1C1D-4F14-91E6-311A89597401}" sibTransId="{4BBA3AC8-A081-4A0C-8404-39ACF07699A8}"/>
    <dgm:cxn modelId="{7252C941-9C3F-4F0F-8E65-DC2803CBB7DE}" srcId="{9EF8C448-AE4C-496E-9DC1-B81A1EEB473D}" destId="{24E68D2A-1797-4AE9-8B1E-209696DE0B4B}" srcOrd="1" destOrd="0" parTransId="{B59B5C60-F93B-4DC4-B1DF-203C70525918}" sibTransId="{DBE95915-2C69-4603-9F8C-620F3775C56F}"/>
    <dgm:cxn modelId="{D5FE89B9-2529-424A-9490-0E97048CBB49}" type="presOf" srcId="{9EF8C448-AE4C-496E-9DC1-B81A1EEB473D}" destId="{9BEB98BC-7C4B-41CC-AE5C-EAE621AB4AF5}" srcOrd="0" destOrd="0" presId="urn:microsoft.com/office/officeart/2005/8/layout/pList2"/>
    <dgm:cxn modelId="{25C1A6BE-A410-4B52-B10D-942F04FD2CE2}" type="presOf" srcId="{40C59114-C735-4815-BA17-3119CC50AFE8}" destId="{634BF43C-66F6-416D-BD74-D594D3BDFC3A}" srcOrd="0" destOrd="0" presId="urn:microsoft.com/office/officeart/2005/8/layout/pList2"/>
    <dgm:cxn modelId="{4A1A1DC2-FE91-436C-8270-C78EFB7D8A07}" type="presOf" srcId="{4BBA3AC8-A081-4A0C-8404-39ACF07699A8}" destId="{FBBB8B64-0215-4E3B-9549-418FAD9ED6BE}" srcOrd="0" destOrd="0" presId="urn:microsoft.com/office/officeart/2005/8/layout/pList2"/>
    <dgm:cxn modelId="{365DA8CD-0C09-4092-9353-B42BBC86B7CD}" type="presOf" srcId="{025142EF-C4B5-4389-BB56-9837116D4938}" destId="{57F16374-C817-4E5F-981D-9D4F891DE98C}" srcOrd="0" destOrd="0" presId="urn:microsoft.com/office/officeart/2005/8/layout/pList2"/>
    <dgm:cxn modelId="{B1F901F3-D93F-4525-8021-68FEC5FF07F4}" type="presOf" srcId="{1C46F7C6-0B57-42F8-81F0-1C13C7738F50}" destId="{4AA44E14-C0E8-443D-82EA-2E4AF60C7EAD}" srcOrd="0" destOrd="0" presId="urn:microsoft.com/office/officeart/2005/8/layout/pList2"/>
    <dgm:cxn modelId="{81DEC5F8-3A34-4954-804A-57A52361452B}" type="presOf" srcId="{1C2B922C-2F81-4959-8D81-2A9F9C362F18}" destId="{81D6ACF8-A814-4F84-9014-005C4D9A220D}" srcOrd="0" destOrd="0" presId="urn:microsoft.com/office/officeart/2005/8/layout/pList2"/>
    <dgm:cxn modelId="{51F292B7-5253-4AA9-A778-2975DF32FC69}" type="presParOf" srcId="{9BEB98BC-7C4B-41CC-AE5C-EAE621AB4AF5}" destId="{DB3B590E-E14A-4F45-8142-7DF3A330EA3C}" srcOrd="0" destOrd="0" presId="urn:microsoft.com/office/officeart/2005/8/layout/pList2"/>
    <dgm:cxn modelId="{62A52EA3-61E8-4E4B-8BAD-18759F9302BE}" type="presParOf" srcId="{9BEB98BC-7C4B-41CC-AE5C-EAE621AB4AF5}" destId="{7A2D2007-A3E0-42ED-A16C-72EF4A9B2DD6}" srcOrd="1" destOrd="0" presId="urn:microsoft.com/office/officeart/2005/8/layout/pList2"/>
    <dgm:cxn modelId="{BF999A12-3DAD-445B-852C-4668C0AEA942}" type="presParOf" srcId="{7A2D2007-A3E0-42ED-A16C-72EF4A9B2DD6}" destId="{E9690CA3-867C-484D-9958-76C7C109A6C0}" srcOrd="0" destOrd="0" presId="urn:microsoft.com/office/officeart/2005/8/layout/pList2"/>
    <dgm:cxn modelId="{A0E83E52-036C-4190-A72E-E3D213288CF2}" type="presParOf" srcId="{E9690CA3-867C-484D-9958-76C7C109A6C0}" destId="{634BF43C-66F6-416D-BD74-D594D3BDFC3A}" srcOrd="0" destOrd="0" presId="urn:microsoft.com/office/officeart/2005/8/layout/pList2"/>
    <dgm:cxn modelId="{B6339107-19AE-48D5-843A-3D64013B2F97}" type="presParOf" srcId="{E9690CA3-867C-484D-9958-76C7C109A6C0}" destId="{0ADA3ED5-04CC-4477-B2EC-73A401BFA7A3}" srcOrd="1" destOrd="0" presId="urn:microsoft.com/office/officeart/2005/8/layout/pList2"/>
    <dgm:cxn modelId="{627EB82F-2C80-4255-A16F-55922860FF7E}" type="presParOf" srcId="{E9690CA3-867C-484D-9958-76C7C109A6C0}" destId="{A016AED1-2B97-4993-803A-4CCE83061F99}" srcOrd="2" destOrd="0" presId="urn:microsoft.com/office/officeart/2005/8/layout/pList2"/>
    <dgm:cxn modelId="{8929E19E-8E22-4C0E-8622-F16EAFDE73B0}" type="presParOf" srcId="{7A2D2007-A3E0-42ED-A16C-72EF4A9B2DD6}" destId="{FBBB8B64-0215-4E3B-9549-418FAD9ED6BE}" srcOrd="1" destOrd="0" presId="urn:microsoft.com/office/officeart/2005/8/layout/pList2"/>
    <dgm:cxn modelId="{DE8BC8E2-27B6-46EE-A818-33D5CF4ED7FC}" type="presParOf" srcId="{7A2D2007-A3E0-42ED-A16C-72EF4A9B2DD6}" destId="{2F7542C4-BB1F-455C-8EC9-53A2B29B3C8F}" srcOrd="2" destOrd="0" presId="urn:microsoft.com/office/officeart/2005/8/layout/pList2"/>
    <dgm:cxn modelId="{EC81A3C4-4194-4898-81E5-A7243C9778F5}" type="presParOf" srcId="{2F7542C4-BB1F-455C-8EC9-53A2B29B3C8F}" destId="{CB5B4515-8C4A-40FB-AAEB-2257F1C3C6F9}" srcOrd="0" destOrd="0" presId="urn:microsoft.com/office/officeart/2005/8/layout/pList2"/>
    <dgm:cxn modelId="{2BA575E3-D1D0-4FAA-B5DC-D5BCCC11AD75}" type="presParOf" srcId="{2F7542C4-BB1F-455C-8EC9-53A2B29B3C8F}" destId="{CC5818D4-D3ED-451E-9807-C13A7955CAEC}" srcOrd="1" destOrd="0" presId="urn:microsoft.com/office/officeart/2005/8/layout/pList2"/>
    <dgm:cxn modelId="{E5751CE5-A522-4F89-9A6E-D1771367A30F}" type="presParOf" srcId="{2F7542C4-BB1F-455C-8EC9-53A2B29B3C8F}" destId="{DE50CAFC-8D92-4F63-90B5-CB7604684FAE}" srcOrd="2" destOrd="0" presId="urn:microsoft.com/office/officeart/2005/8/layout/pList2"/>
    <dgm:cxn modelId="{01A1E75F-D011-4731-8BEC-9712AC972D6E}" type="presParOf" srcId="{7A2D2007-A3E0-42ED-A16C-72EF4A9B2DD6}" destId="{E04F7300-606F-4F44-A80C-A6E4EDFAEF2C}" srcOrd="3" destOrd="0" presId="urn:microsoft.com/office/officeart/2005/8/layout/pList2"/>
    <dgm:cxn modelId="{F6D17A9B-282A-4902-92F5-806275B650D5}" type="presParOf" srcId="{7A2D2007-A3E0-42ED-A16C-72EF4A9B2DD6}" destId="{10973BD3-A970-4468-BB99-5302D284E9A4}" srcOrd="4" destOrd="0" presId="urn:microsoft.com/office/officeart/2005/8/layout/pList2"/>
    <dgm:cxn modelId="{24DF3D70-972A-4E27-9EB6-CB45844CC972}" type="presParOf" srcId="{10973BD3-A970-4468-BB99-5302D284E9A4}" destId="{81D6ACF8-A814-4F84-9014-005C4D9A220D}" srcOrd="0" destOrd="0" presId="urn:microsoft.com/office/officeart/2005/8/layout/pList2"/>
    <dgm:cxn modelId="{7F5121A0-4C02-46AC-90E9-46EAC1D86F40}" type="presParOf" srcId="{10973BD3-A970-4468-BB99-5302D284E9A4}" destId="{AE33E72F-CCA2-41C4-B2CB-FF94EB96D598}" srcOrd="1" destOrd="0" presId="urn:microsoft.com/office/officeart/2005/8/layout/pList2"/>
    <dgm:cxn modelId="{19862383-30B3-4F4D-9086-89E70069A838}" type="presParOf" srcId="{10973BD3-A970-4468-BB99-5302D284E9A4}" destId="{E9A9C892-245E-4DA3-863D-6FA709099D42}" srcOrd="2" destOrd="0" presId="urn:microsoft.com/office/officeart/2005/8/layout/pList2"/>
    <dgm:cxn modelId="{3377A9FA-CD48-4BA5-9A32-D8D0D180CA3E}" type="presParOf" srcId="{7A2D2007-A3E0-42ED-A16C-72EF4A9B2DD6}" destId="{4AA44E14-C0E8-443D-82EA-2E4AF60C7EAD}" srcOrd="5" destOrd="0" presId="urn:microsoft.com/office/officeart/2005/8/layout/pList2"/>
    <dgm:cxn modelId="{4DA0E2E9-D2DF-41FC-AAF5-60A0471D4E38}" type="presParOf" srcId="{7A2D2007-A3E0-42ED-A16C-72EF4A9B2DD6}" destId="{E0B63849-30C7-43F8-BD77-85E4B2BF1049}" srcOrd="6" destOrd="0" presId="urn:microsoft.com/office/officeart/2005/8/layout/pList2"/>
    <dgm:cxn modelId="{850509C2-76BF-4D9D-98EC-CB7B8DC91537}" type="presParOf" srcId="{E0B63849-30C7-43F8-BD77-85E4B2BF1049}" destId="{57F16374-C817-4E5F-981D-9D4F891DE98C}" srcOrd="0" destOrd="0" presId="urn:microsoft.com/office/officeart/2005/8/layout/pList2"/>
    <dgm:cxn modelId="{EA4CA115-9372-4914-B85C-6516FC7730F3}" type="presParOf" srcId="{E0B63849-30C7-43F8-BD77-85E4B2BF1049}" destId="{B0D0DBDA-D50D-43C8-A8CE-EC36FC1A31FE}" srcOrd="1" destOrd="0" presId="urn:microsoft.com/office/officeart/2005/8/layout/pList2"/>
    <dgm:cxn modelId="{D67EA4C3-42E0-41A7-989A-4A1B82F5CB09}" type="presParOf" srcId="{E0B63849-30C7-43F8-BD77-85E4B2BF1049}" destId="{D336F26C-D4F8-4529-829B-151A2A4EF882}"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3B590E-E14A-4F45-8142-7DF3A330EA3C}">
      <dsp:nvSpPr>
        <dsp:cNvPr id="0" name=""/>
        <dsp:cNvSpPr/>
      </dsp:nvSpPr>
      <dsp:spPr>
        <a:xfrm>
          <a:off x="0" y="0"/>
          <a:ext cx="8596312" cy="1746646"/>
        </a:xfrm>
        <a:prstGeom prst="roundRect">
          <a:avLst>
            <a:gd name="adj" fmla="val 1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16AED1-2B97-4993-803A-4CCE83061F99}">
      <dsp:nvSpPr>
        <dsp:cNvPr id="0" name=""/>
        <dsp:cNvSpPr/>
      </dsp:nvSpPr>
      <dsp:spPr>
        <a:xfrm>
          <a:off x="260256" y="232886"/>
          <a:ext cx="1878092" cy="1280874"/>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1000" r="-11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4BF43C-66F6-416D-BD74-D594D3BDFC3A}">
      <dsp:nvSpPr>
        <dsp:cNvPr id="0" name=""/>
        <dsp:cNvSpPr/>
      </dsp:nvSpPr>
      <dsp:spPr>
        <a:xfrm rot="10800000">
          <a:off x="260256" y="1746646"/>
          <a:ext cx="1878092" cy="2134790"/>
        </a:xfrm>
        <a:prstGeom prst="round2SameRect">
          <a:avLst>
            <a:gd name="adj1" fmla="val 10500"/>
            <a:gd name="adj2" fmla="val 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t" anchorCtr="0">
          <a:noAutofit/>
        </a:bodyPr>
        <a:lstStyle/>
        <a:p>
          <a:pPr marL="0" lvl="0" indent="0" algn="ctr" defTabSz="1111250">
            <a:lnSpc>
              <a:spcPct val="90000"/>
            </a:lnSpc>
            <a:spcBef>
              <a:spcPct val="0"/>
            </a:spcBef>
            <a:spcAft>
              <a:spcPct val="35000"/>
            </a:spcAft>
            <a:buNone/>
          </a:pPr>
          <a:r>
            <a:rPr lang="en-US" sz="2500" kern="1200" dirty="0"/>
            <a:t>Clarifying the Path</a:t>
          </a:r>
        </a:p>
      </dsp:txBody>
      <dsp:txXfrm rot="10800000">
        <a:off x="318014" y="1746646"/>
        <a:ext cx="1762576" cy="2077032"/>
      </dsp:txXfrm>
    </dsp:sp>
    <dsp:sp modelId="{DE50CAFC-8D92-4F63-90B5-CB7604684FAE}">
      <dsp:nvSpPr>
        <dsp:cNvPr id="0" name=""/>
        <dsp:cNvSpPr/>
      </dsp:nvSpPr>
      <dsp:spPr>
        <a:xfrm>
          <a:off x="2326158" y="232886"/>
          <a:ext cx="1878092" cy="1280874"/>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000" r="-1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5B4515-8C4A-40FB-AAEB-2257F1C3C6F9}">
      <dsp:nvSpPr>
        <dsp:cNvPr id="0" name=""/>
        <dsp:cNvSpPr/>
      </dsp:nvSpPr>
      <dsp:spPr>
        <a:xfrm rot="10800000">
          <a:off x="2326158" y="1746646"/>
          <a:ext cx="1878092" cy="2134790"/>
        </a:xfrm>
        <a:prstGeom prst="round2SameRect">
          <a:avLst>
            <a:gd name="adj1" fmla="val 10500"/>
            <a:gd name="adj2" fmla="val 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t" anchorCtr="0">
          <a:noAutofit/>
        </a:bodyPr>
        <a:lstStyle/>
        <a:p>
          <a:pPr marL="0" lvl="0" indent="0" algn="ctr" defTabSz="1111250">
            <a:lnSpc>
              <a:spcPct val="90000"/>
            </a:lnSpc>
            <a:spcBef>
              <a:spcPct val="0"/>
            </a:spcBef>
            <a:spcAft>
              <a:spcPct val="35000"/>
            </a:spcAft>
            <a:buNone/>
          </a:pPr>
          <a:r>
            <a:rPr lang="en-US" sz="2500" kern="1200" dirty="0"/>
            <a:t>Enter (Hopping on) the Path</a:t>
          </a:r>
        </a:p>
      </dsp:txBody>
      <dsp:txXfrm rot="10800000">
        <a:off x="2383916" y="1746646"/>
        <a:ext cx="1762576" cy="2077032"/>
      </dsp:txXfrm>
    </dsp:sp>
    <dsp:sp modelId="{E9A9C892-245E-4DA3-863D-6FA709099D42}">
      <dsp:nvSpPr>
        <dsp:cNvPr id="0" name=""/>
        <dsp:cNvSpPr/>
      </dsp:nvSpPr>
      <dsp:spPr>
        <a:xfrm>
          <a:off x="4392060" y="232886"/>
          <a:ext cx="1878092" cy="1280874"/>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23000" b="-23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D6ACF8-A814-4F84-9014-005C4D9A220D}">
      <dsp:nvSpPr>
        <dsp:cNvPr id="0" name=""/>
        <dsp:cNvSpPr/>
      </dsp:nvSpPr>
      <dsp:spPr>
        <a:xfrm rot="10800000">
          <a:off x="4392060" y="1746646"/>
          <a:ext cx="1878092" cy="2134790"/>
        </a:xfrm>
        <a:prstGeom prst="round2SameRect">
          <a:avLst>
            <a:gd name="adj1" fmla="val 10500"/>
            <a:gd name="adj2" fmla="val 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t" anchorCtr="0">
          <a:noAutofit/>
        </a:bodyPr>
        <a:lstStyle/>
        <a:p>
          <a:pPr marL="0" lvl="0" indent="0" algn="ctr" defTabSz="1111250">
            <a:lnSpc>
              <a:spcPct val="90000"/>
            </a:lnSpc>
            <a:spcBef>
              <a:spcPct val="0"/>
            </a:spcBef>
            <a:spcAft>
              <a:spcPct val="35000"/>
            </a:spcAft>
            <a:buNone/>
          </a:pPr>
          <a:r>
            <a:rPr lang="en-US" sz="2500" kern="1200" dirty="0"/>
            <a:t>Staying on the Path</a:t>
          </a:r>
        </a:p>
      </dsp:txBody>
      <dsp:txXfrm rot="10800000">
        <a:off x="4449818" y="1746646"/>
        <a:ext cx="1762576" cy="2077032"/>
      </dsp:txXfrm>
    </dsp:sp>
    <dsp:sp modelId="{D336F26C-D4F8-4529-829B-151A2A4EF882}">
      <dsp:nvSpPr>
        <dsp:cNvPr id="0" name=""/>
        <dsp:cNvSpPr/>
      </dsp:nvSpPr>
      <dsp:spPr>
        <a:xfrm>
          <a:off x="6457962" y="232886"/>
          <a:ext cx="1878092" cy="1280874"/>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6000" b="-6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F16374-C817-4E5F-981D-9D4F891DE98C}">
      <dsp:nvSpPr>
        <dsp:cNvPr id="0" name=""/>
        <dsp:cNvSpPr/>
      </dsp:nvSpPr>
      <dsp:spPr>
        <a:xfrm rot="10800000">
          <a:off x="6457962" y="1746646"/>
          <a:ext cx="1878092" cy="2134790"/>
        </a:xfrm>
        <a:prstGeom prst="round2SameRect">
          <a:avLst>
            <a:gd name="adj1" fmla="val 10500"/>
            <a:gd name="adj2" fmla="val 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t" anchorCtr="0">
          <a:noAutofit/>
        </a:bodyPr>
        <a:lstStyle/>
        <a:p>
          <a:pPr marL="0" lvl="0" indent="0" algn="ctr" defTabSz="1111250">
            <a:lnSpc>
              <a:spcPct val="90000"/>
            </a:lnSpc>
            <a:spcBef>
              <a:spcPct val="0"/>
            </a:spcBef>
            <a:spcAft>
              <a:spcPct val="35000"/>
            </a:spcAft>
            <a:buNone/>
          </a:pPr>
          <a:r>
            <a:rPr lang="en-US" sz="2500" kern="1200" dirty="0"/>
            <a:t>Ensuring Learning</a:t>
          </a:r>
        </a:p>
      </dsp:txBody>
      <dsp:txXfrm rot="10800000">
        <a:off x="6515720" y="1746646"/>
        <a:ext cx="1762576" cy="2077032"/>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0.17913</cdr:x>
      <cdr:y>0</cdr:y>
    </cdr:from>
    <cdr:to>
      <cdr:x>0.26153</cdr:x>
      <cdr:y>0.00067</cdr:y>
    </cdr:to>
    <cdr:cxnSp macro="">
      <cdr:nvCxnSpPr>
        <cdr:cNvPr id="10" name="Straight Connector 9">
          <a:extLst xmlns:a="http://schemas.openxmlformats.org/drawingml/2006/main">
            <a:ext uri="{FF2B5EF4-FFF2-40B4-BE49-F238E27FC236}">
              <a16:creationId xmlns:a16="http://schemas.microsoft.com/office/drawing/2014/main" id="{AF60707C-9F36-4F76-8D2A-32A6E929A941}"/>
            </a:ext>
          </a:extLst>
        </cdr:cNvPr>
        <cdr:cNvCxnSpPr/>
      </cdr:nvCxnSpPr>
      <cdr:spPr>
        <a:xfrm xmlns:a="http://schemas.openxmlformats.org/drawingml/2006/main">
          <a:off x="1539874" y="0"/>
          <a:ext cx="708343" cy="2604"/>
        </a:xfrm>
        <a:prstGeom xmlns:a="http://schemas.openxmlformats.org/drawingml/2006/main" prst="line">
          <a:avLst/>
        </a:prstGeom>
        <a:ln xmlns:a="http://schemas.openxmlformats.org/drawingml/2006/main">
          <a:no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0.17913</cdr:x>
      <cdr:y>0</cdr:y>
    </cdr:from>
    <cdr:to>
      <cdr:x>0.26153</cdr:x>
      <cdr:y>0.00067</cdr:y>
    </cdr:to>
    <cdr:cxnSp macro="">
      <cdr:nvCxnSpPr>
        <cdr:cNvPr id="10" name="Straight Connector 9">
          <a:extLst xmlns:a="http://schemas.openxmlformats.org/drawingml/2006/main">
            <a:ext uri="{FF2B5EF4-FFF2-40B4-BE49-F238E27FC236}">
              <a16:creationId xmlns:a16="http://schemas.microsoft.com/office/drawing/2014/main" id="{AF60707C-9F36-4F76-8D2A-32A6E929A941}"/>
            </a:ext>
          </a:extLst>
        </cdr:cNvPr>
        <cdr:cNvCxnSpPr/>
      </cdr:nvCxnSpPr>
      <cdr:spPr>
        <a:xfrm xmlns:a="http://schemas.openxmlformats.org/drawingml/2006/main">
          <a:off x="1539874" y="0"/>
          <a:ext cx="708343" cy="2604"/>
        </a:xfrm>
        <a:prstGeom xmlns:a="http://schemas.openxmlformats.org/drawingml/2006/main" prst="line">
          <a:avLst/>
        </a:prstGeom>
        <a:ln xmlns:a="http://schemas.openxmlformats.org/drawingml/2006/main">
          <a:no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0.17913</cdr:x>
      <cdr:y>0</cdr:y>
    </cdr:from>
    <cdr:to>
      <cdr:x>0.26153</cdr:x>
      <cdr:y>0.00067</cdr:y>
    </cdr:to>
    <cdr:cxnSp macro="">
      <cdr:nvCxnSpPr>
        <cdr:cNvPr id="10" name="Straight Connector 9">
          <a:extLst xmlns:a="http://schemas.openxmlformats.org/drawingml/2006/main">
            <a:ext uri="{FF2B5EF4-FFF2-40B4-BE49-F238E27FC236}">
              <a16:creationId xmlns:a16="http://schemas.microsoft.com/office/drawing/2014/main" id="{AF60707C-9F36-4F76-8D2A-32A6E929A941}"/>
            </a:ext>
          </a:extLst>
        </cdr:cNvPr>
        <cdr:cNvCxnSpPr/>
      </cdr:nvCxnSpPr>
      <cdr:spPr>
        <a:xfrm xmlns:a="http://schemas.openxmlformats.org/drawingml/2006/main">
          <a:off x="1539874" y="0"/>
          <a:ext cx="708343" cy="2604"/>
        </a:xfrm>
        <a:prstGeom xmlns:a="http://schemas.openxmlformats.org/drawingml/2006/main" prst="line">
          <a:avLst/>
        </a:prstGeom>
        <a:ln xmlns:a="http://schemas.openxmlformats.org/drawingml/2006/main">
          <a:no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0.17913</cdr:x>
      <cdr:y>0</cdr:y>
    </cdr:from>
    <cdr:to>
      <cdr:x>0.26153</cdr:x>
      <cdr:y>0.00067</cdr:y>
    </cdr:to>
    <cdr:cxnSp macro="">
      <cdr:nvCxnSpPr>
        <cdr:cNvPr id="10" name="Straight Connector 9">
          <a:extLst xmlns:a="http://schemas.openxmlformats.org/drawingml/2006/main">
            <a:ext uri="{FF2B5EF4-FFF2-40B4-BE49-F238E27FC236}">
              <a16:creationId xmlns:a16="http://schemas.microsoft.com/office/drawing/2014/main" id="{AF60707C-9F36-4F76-8D2A-32A6E929A941}"/>
            </a:ext>
          </a:extLst>
        </cdr:cNvPr>
        <cdr:cNvCxnSpPr/>
      </cdr:nvCxnSpPr>
      <cdr:spPr>
        <a:xfrm xmlns:a="http://schemas.openxmlformats.org/drawingml/2006/main">
          <a:off x="1539874" y="0"/>
          <a:ext cx="708343" cy="2604"/>
        </a:xfrm>
        <a:prstGeom xmlns:a="http://schemas.openxmlformats.org/drawingml/2006/main" prst="line">
          <a:avLst/>
        </a:prstGeom>
        <a:ln xmlns:a="http://schemas.openxmlformats.org/drawingml/2006/main">
          <a:no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0.17913</cdr:x>
      <cdr:y>0</cdr:y>
    </cdr:from>
    <cdr:to>
      <cdr:x>0.26153</cdr:x>
      <cdr:y>0.00067</cdr:y>
    </cdr:to>
    <cdr:cxnSp macro="">
      <cdr:nvCxnSpPr>
        <cdr:cNvPr id="10" name="Straight Connector 9">
          <a:extLst xmlns:a="http://schemas.openxmlformats.org/drawingml/2006/main">
            <a:ext uri="{FF2B5EF4-FFF2-40B4-BE49-F238E27FC236}">
              <a16:creationId xmlns:a16="http://schemas.microsoft.com/office/drawing/2014/main" id="{AF60707C-9F36-4F76-8D2A-32A6E929A941}"/>
            </a:ext>
          </a:extLst>
        </cdr:cNvPr>
        <cdr:cNvCxnSpPr/>
      </cdr:nvCxnSpPr>
      <cdr:spPr>
        <a:xfrm xmlns:a="http://schemas.openxmlformats.org/drawingml/2006/main">
          <a:off x="1539874" y="0"/>
          <a:ext cx="708343" cy="2604"/>
        </a:xfrm>
        <a:prstGeom xmlns:a="http://schemas.openxmlformats.org/drawingml/2006/main" prst="line">
          <a:avLst/>
        </a:prstGeom>
        <a:ln xmlns:a="http://schemas.openxmlformats.org/drawingml/2006/main">
          <a:no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0.17913</cdr:x>
      <cdr:y>0</cdr:y>
    </cdr:from>
    <cdr:to>
      <cdr:x>0.26153</cdr:x>
      <cdr:y>0.00067</cdr:y>
    </cdr:to>
    <cdr:cxnSp macro="">
      <cdr:nvCxnSpPr>
        <cdr:cNvPr id="10" name="Straight Connector 9">
          <a:extLst xmlns:a="http://schemas.openxmlformats.org/drawingml/2006/main">
            <a:ext uri="{FF2B5EF4-FFF2-40B4-BE49-F238E27FC236}">
              <a16:creationId xmlns:a16="http://schemas.microsoft.com/office/drawing/2014/main" id="{AF60707C-9F36-4F76-8D2A-32A6E929A941}"/>
            </a:ext>
          </a:extLst>
        </cdr:cNvPr>
        <cdr:cNvCxnSpPr/>
      </cdr:nvCxnSpPr>
      <cdr:spPr>
        <a:xfrm xmlns:a="http://schemas.openxmlformats.org/drawingml/2006/main">
          <a:off x="1539874" y="0"/>
          <a:ext cx="708343" cy="2604"/>
        </a:xfrm>
        <a:prstGeom xmlns:a="http://schemas.openxmlformats.org/drawingml/2006/main" prst="line">
          <a:avLst/>
        </a:prstGeom>
        <a:ln xmlns:a="http://schemas.openxmlformats.org/drawingml/2006/main">
          <a:no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7.xml><?xml version="1.0" encoding="utf-8"?>
<c:userShapes xmlns:c="http://schemas.openxmlformats.org/drawingml/2006/chart">
  <cdr:relSizeAnchor xmlns:cdr="http://schemas.openxmlformats.org/drawingml/2006/chartDrawing">
    <cdr:from>
      <cdr:x>0.17913</cdr:x>
      <cdr:y>0</cdr:y>
    </cdr:from>
    <cdr:to>
      <cdr:x>0.26153</cdr:x>
      <cdr:y>0.00067</cdr:y>
    </cdr:to>
    <cdr:cxnSp macro="">
      <cdr:nvCxnSpPr>
        <cdr:cNvPr id="10" name="Straight Connector 9">
          <a:extLst xmlns:a="http://schemas.openxmlformats.org/drawingml/2006/main">
            <a:ext uri="{FF2B5EF4-FFF2-40B4-BE49-F238E27FC236}">
              <a16:creationId xmlns:a16="http://schemas.microsoft.com/office/drawing/2014/main" id="{AF60707C-9F36-4F76-8D2A-32A6E929A941}"/>
            </a:ext>
          </a:extLst>
        </cdr:cNvPr>
        <cdr:cNvCxnSpPr/>
      </cdr:nvCxnSpPr>
      <cdr:spPr>
        <a:xfrm xmlns:a="http://schemas.openxmlformats.org/drawingml/2006/main">
          <a:off x="1539874" y="0"/>
          <a:ext cx="708343" cy="2604"/>
        </a:xfrm>
        <a:prstGeom xmlns:a="http://schemas.openxmlformats.org/drawingml/2006/main" prst="line">
          <a:avLst/>
        </a:prstGeom>
        <a:ln xmlns:a="http://schemas.openxmlformats.org/drawingml/2006/main">
          <a:no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8.xml><?xml version="1.0" encoding="utf-8"?>
<c:userShapes xmlns:c="http://schemas.openxmlformats.org/drawingml/2006/chart">
  <cdr:relSizeAnchor xmlns:cdr="http://schemas.openxmlformats.org/drawingml/2006/chartDrawing">
    <cdr:from>
      <cdr:x>0.17913</cdr:x>
      <cdr:y>0</cdr:y>
    </cdr:from>
    <cdr:to>
      <cdr:x>0.26153</cdr:x>
      <cdr:y>0.00067</cdr:y>
    </cdr:to>
    <cdr:cxnSp macro="">
      <cdr:nvCxnSpPr>
        <cdr:cNvPr id="10" name="Straight Connector 9">
          <a:extLst xmlns:a="http://schemas.openxmlformats.org/drawingml/2006/main">
            <a:ext uri="{FF2B5EF4-FFF2-40B4-BE49-F238E27FC236}">
              <a16:creationId xmlns:a16="http://schemas.microsoft.com/office/drawing/2014/main" id="{AF60707C-9F36-4F76-8D2A-32A6E929A941}"/>
            </a:ext>
          </a:extLst>
        </cdr:cNvPr>
        <cdr:cNvCxnSpPr/>
      </cdr:nvCxnSpPr>
      <cdr:spPr>
        <a:xfrm xmlns:a="http://schemas.openxmlformats.org/drawingml/2006/main">
          <a:off x="1539874" y="0"/>
          <a:ext cx="708343" cy="2604"/>
        </a:xfrm>
        <a:prstGeom xmlns:a="http://schemas.openxmlformats.org/drawingml/2006/main" prst="line">
          <a:avLst/>
        </a:prstGeom>
        <a:ln xmlns:a="http://schemas.openxmlformats.org/drawingml/2006/main">
          <a:no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3AC7194-EB8A-4C3F-91C8-BC77BDA38307}" type="datetimeFigureOut">
              <a:rPr lang="en-US" smtClean="0"/>
              <a:t>11/13/2020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125F024-9710-4A82-8155-7C8E1D5BEC45}" type="slidenum">
              <a:rPr lang="en-US" smtClean="0"/>
              <a:t>‹#›</a:t>
            </a:fld>
            <a:endParaRPr lang="en-US"/>
          </a:p>
        </p:txBody>
      </p:sp>
    </p:spTree>
    <p:extLst>
      <p:ext uri="{BB962C8B-B14F-4D97-AF65-F5344CB8AC3E}">
        <p14:creationId xmlns:p14="http://schemas.microsoft.com/office/powerpoint/2010/main" val="6086058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A5EBA66-2A62-4449-93B8-B251FC23EF9F}" type="datetimeFigureOut">
              <a:rPr lang="en-US" smtClean="0"/>
              <a:t>11/13/2020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1851F44-32F1-44BB-A07B-D1020FFD2DEC}" type="slidenum">
              <a:rPr lang="en-US" smtClean="0"/>
              <a:t>‹#›</a:t>
            </a:fld>
            <a:endParaRPr lang="en-US"/>
          </a:p>
        </p:txBody>
      </p:sp>
    </p:spTree>
    <p:extLst>
      <p:ext uri="{BB962C8B-B14F-4D97-AF65-F5344CB8AC3E}">
        <p14:creationId xmlns:p14="http://schemas.microsoft.com/office/powerpoint/2010/main" val="3830031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Sabrina</a:t>
            </a:r>
          </a:p>
          <a:p>
            <a:r>
              <a:rPr lang="en-US" dirty="0"/>
              <a:t>20 minutes each. Materials due 10/21. Presentation on November 5. Kevin would like GP lead(s) and both Delmy and I to participate</a:t>
            </a:r>
            <a:r>
              <a:rPr lang="en-US" baseline="0" dirty="0"/>
              <a:t> in presentation to demonstrate collaboration that is taking place.</a:t>
            </a:r>
            <a:endParaRPr lang="en-US" dirty="0"/>
          </a:p>
        </p:txBody>
      </p:sp>
      <p:sp>
        <p:nvSpPr>
          <p:cNvPr id="4" name="Slide Number Placeholder 3"/>
          <p:cNvSpPr>
            <a:spLocks noGrp="1"/>
          </p:cNvSpPr>
          <p:nvPr>
            <p:ph type="sldNum" sz="quarter" idx="10"/>
          </p:nvPr>
        </p:nvSpPr>
        <p:spPr/>
        <p:txBody>
          <a:bodyPr/>
          <a:lstStyle/>
          <a:p>
            <a:fld id="{EA813119-2D46-4DD1-894F-273780AF0478}" type="slidenum">
              <a:rPr lang="en-US" smtClean="0"/>
              <a:t>9</a:t>
            </a:fld>
            <a:endParaRPr lang="en-US"/>
          </a:p>
        </p:txBody>
      </p:sp>
    </p:spTree>
    <p:extLst>
      <p:ext uri="{BB962C8B-B14F-4D97-AF65-F5344CB8AC3E}">
        <p14:creationId xmlns:p14="http://schemas.microsoft.com/office/powerpoint/2010/main" val="2154353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When faculty identify students in need of additional supports, staff are in place to intervene.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Delmy</a:t>
            </a:r>
            <a:endParaRPr lang="en-US" dirty="0"/>
          </a:p>
        </p:txBody>
      </p:sp>
      <p:sp>
        <p:nvSpPr>
          <p:cNvPr id="4" name="Slide Number Placeholder 3"/>
          <p:cNvSpPr>
            <a:spLocks noGrp="1"/>
          </p:cNvSpPr>
          <p:nvPr>
            <p:ph type="sldNum" sz="quarter" idx="10"/>
          </p:nvPr>
        </p:nvSpPr>
        <p:spPr/>
        <p:txBody>
          <a:bodyPr/>
          <a:lstStyle/>
          <a:p>
            <a:fld id="{EA813119-2D46-4DD1-894F-273780AF0478}" type="slidenum">
              <a:rPr lang="en-US" smtClean="0"/>
              <a:t>18</a:t>
            </a:fld>
            <a:endParaRPr lang="en-US"/>
          </a:p>
        </p:txBody>
      </p:sp>
    </p:spTree>
    <p:extLst>
      <p:ext uri="{BB962C8B-B14F-4D97-AF65-F5344CB8AC3E}">
        <p14:creationId xmlns:p14="http://schemas.microsoft.com/office/powerpoint/2010/main" val="1657974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indent="-171450">
              <a:buFont typeface="Arial" panose="020B0604020202020204" pitchFamily="34" charset="0"/>
              <a:buChar char="•"/>
            </a:pPr>
            <a:r>
              <a:rPr lang="en-US" dirty="0"/>
              <a:t>The number of student progress reports, kudos, referrals, and to-do Starfish items has increased from 1,432 in Fall 2017 to 9,480 in Fall 2019, a 562% (8,084) increase.</a:t>
            </a:r>
          </a:p>
          <a:p>
            <a:pPr marL="171450" indent="-171450">
              <a:buFont typeface="Arial" panose="020B0604020202020204" pitchFamily="34" charset="0"/>
              <a:buChar char="•"/>
            </a:pPr>
            <a:r>
              <a:rPr lang="en-US" dirty="0"/>
              <a:t>Students in a course that used Starfish had a substantially and statistically significantly higher course success rate (71%) than students in a comparison course that did not use Starfish (66%)</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076696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African American, Hispanic, and Multiple Race students in a Starfish supported course had a substantially and statistically significant higher course success rate (68%) than students in a comparison course that did not use Starfish (61%)</a:t>
            </a:r>
          </a:p>
          <a:p>
            <a:pPr marL="0" lvl="0" indent="0" algn="l" rtl="0">
              <a:spcBef>
                <a:spcPts val="0"/>
              </a:spcBef>
              <a:spcAft>
                <a:spcPts val="0"/>
              </a:spcAft>
              <a:buNone/>
            </a:pPr>
            <a:endParaRPr lang="en-US" sz="1800" b="0" i="0" u="none" strike="noStrike" dirty="0">
              <a:solidFill>
                <a:srgbClr val="000000"/>
              </a:solidFill>
              <a:effectLst/>
              <a:latin typeface="Calibri" panose="020F0502020204030204" pitchFamily="34" charset="0"/>
            </a:endParaRPr>
          </a:p>
          <a:p>
            <a:pPr marL="0" lvl="0" indent="0" algn="l" rtl="0">
              <a:spcBef>
                <a:spcPts val="0"/>
              </a:spcBef>
              <a:spcAft>
                <a:spcPts val="0"/>
              </a:spcAft>
              <a:buNone/>
            </a:pPr>
            <a:endParaRPr lang="en-US" sz="1800" b="0" i="0" u="none" strike="noStrike" dirty="0">
              <a:solidFill>
                <a:srgbClr val="000000"/>
              </a:solidFill>
              <a:effectLst/>
              <a:latin typeface="Calibri" panose="020F0502020204030204" pitchFamily="34" charset="0"/>
            </a:endParaRPr>
          </a:p>
          <a:p>
            <a:pPr marL="0" lvl="0" indent="0" algn="l" rtl="0">
              <a:spcBef>
                <a:spcPts val="0"/>
              </a:spcBef>
              <a:spcAft>
                <a:spcPts val="0"/>
              </a:spcAft>
              <a:buNone/>
            </a:pPr>
            <a:r>
              <a:rPr lang="en-US" sz="1800" b="0" i="0" u="none" strike="noStrike" dirty="0">
                <a:solidFill>
                  <a:srgbClr val="000000"/>
                </a:solidFill>
                <a:effectLst/>
                <a:latin typeface="Calibri" panose="020F0502020204030204" pitchFamily="34" charset="0"/>
              </a:rPr>
              <a:t>Gaps are closing (no starfish, starfish – respectively): 4.606193 (based on 66.2 overall SR for no Starfish)</a:t>
            </a:r>
            <a:r>
              <a:rPr lang="en-US" dirty="0"/>
              <a:t> </a:t>
            </a:r>
            <a:r>
              <a:rPr lang="en-US" sz="1800" b="0" i="0" u="none" strike="noStrike" dirty="0">
                <a:solidFill>
                  <a:srgbClr val="000000"/>
                </a:solidFill>
                <a:effectLst/>
                <a:latin typeface="Calibri" panose="020F0502020204030204" pitchFamily="34" charset="0"/>
              </a:rPr>
              <a:t>3.943708 (based on 72.9 overall SR for Starfish)</a:t>
            </a:r>
            <a:r>
              <a:rPr lang="en-US" dirty="0"/>
              <a:t> </a:t>
            </a:r>
            <a:endParaRPr dirty="0"/>
          </a:p>
        </p:txBody>
      </p:sp>
    </p:spTree>
    <p:extLst>
      <p:ext uri="{BB962C8B-B14F-4D97-AF65-F5344CB8AC3E}">
        <p14:creationId xmlns:p14="http://schemas.microsoft.com/office/powerpoint/2010/main" val="2774957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Font typeface="Arial" panose="020B0604020202020204" pitchFamily="34" charset="0"/>
              <a:buNone/>
            </a:pPr>
            <a:r>
              <a:rPr lang="en-US" sz="1200" kern="1200" dirty="0">
                <a:solidFill>
                  <a:schemeClr val="tx1"/>
                </a:solidFill>
                <a:effectLst/>
                <a:latin typeface="+mn-lt"/>
                <a:ea typeface="+mn-ea"/>
                <a:cs typeface="+mn-cs"/>
              </a:rPr>
              <a:t>Josh (this is additional/background information)</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number of non-transfer-level English course sections has declined since Fall 2018. From Spring 2019 to Spring 2020, the number of sections declined from 24 to 9, a 63% decline from year-to-year.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number of transfer-level English course sections has increased since Fall 2018. Specifically, the number of offerings has increased by 33% between Fall 2018 and Fall 2019, and by 30% between Spring 2019 and Spring 2020.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number of non-transfer-level math course sections has declined since Fall 2017. The Fall 2017 to Fall 2019 offerings have declined by 51%, and the Spring 2019 to Spring 2020 offerings have declined by 53%.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math department began the work of aligning its placement to AB 705 regulations in Fall 2018; therefore, Fall 2017 data are included to depict a time point prior to AB 705 implementation.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number of transfer-level math course sections in math has increased since Fall 2017. Specifically, 32 transfer-level math course sections were offered in that term compared to the 53 offered in Fall 2018, a 66% increase.</a:t>
            </a:r>
            <a:r>
              <a:rPr lang="en-US" dirty="0">
                <a:effectLst/>
              </a:rPr>
              <a:t> </a:t>
            </a:r>
            <a:r>
              <a:rPr lang="en-US" sz="1200" kern="1200" dirty="0">
                <a:solidFill>
                  <a:schemeClr val="tx1"/>
                </a:solidFill>
                <a:effectLst/>
                <a:latin typeface="+mn-lt"/>
                <a:ea typeface="+mn-ea"/>
                <a:cs typeface="+mn-cs"/>
              </a:rPr>
              <a:t>The math department began the work of aligning its placement to AB 705 regulations in Fall 2018; therefore, Fall 2017 data are included to depict a time point prior to AB 705 implementation.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number of enrollments in transfer-level English have increased since Fall 2018. From Fall 2018 to Fall 2019, the number of sections increased from 1,292 to 1,760 (36% increase). Similarly, from Spring 2019 to Spring 2020, they increased from 1,265 to 1,715 (36% increase).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Equity results in Gio’s report….</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67624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Font typeface="Arial" panose="020B0604020202020204" pitchFamily="34" charset="0"/>
              <a:buNone/>
            </a:pPr>
            <a:r>
              <a:rPr lang="en-US" sz="1200" kern="1200" dirty="0">
                <a:solidFill>
                  <a:schemeClr val="tx1"/>
                </a:solidFill>
                <a:effectLst/>
                <a:latin typeface="+mn-lt"/>
                <a:ea typeface="+mn-ea"/>
                <a:cs typeface="+mn-cs"/>
              </a:rPr>
              <a:t>Josh (this is additional/background information)</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number of non-transfer-level English course sections has declined since Fall 2018. From Spring 2019 to Spring 2020, the number of sections declined from 24 to 9, a 63% decline from year-to-year.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number of transfer-level English course sections has increased since Fall 2018. Specifically, the number of offerings has increased by 33% between Fall 2018 and Fall 2019, and by 30% between Spring 2019 and Spring 2020.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number of non-transfer-level math course sections has declined since Fall 2017. The Fall 2017 to Fall 2019 offerings have declined by 51%, and the Spring 2019 to Spring 2020 offerings have declined by 53%.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math department began the work of aligning its placement to AB 705 regulations in Fall 2018; therefore, Fall 2017 data are included to depict a time point prior to AB 705 implementation.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number of transfer-level math course sections in math has increased since Fall 2017. Specifically, 32 transfer-level math course sections were offered in that term compared to the 53 offered in Fall 2018, a 66% increase.</a:t>
            </a:r>
            <a:r>
              <a:rPr lang="en-US" dirty="0">
                <a:effectLst/>
              </a:rPr>
              <a:t> </a:t>
            </a:r>
            <a:r>
              <a:rPr lang="en-US" sz="1200" kern="1200" dirty="0">
                <a:solidFill>
                  <a:schemeClr val="tx1"/>
                </a:solidFill>
                <a:effectLst/>
                <a:latin typeface="+mn-lt"/>
                <a:ea typeface="+mn-ea"/>
                <a:cs typeface="+mn-cs"/>
              </a:rPr>
              <a:t>The math department began the work of aligning its placement to AB 705 regulations in Fall 2018; therefore, Fall 2017 data are included to depict a time point prior to AB 705 implementation.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number of enrollments in transfer-level English have increased since Fall 2018. From Fall 2018 to Fall 2019, the number of sections increased from 1,292 to 1,760 (36% increase). Similarly, from Spring 2019 to Spring 2020, they increased from 1,265 to 1,715 (36% increase).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Equity results in Gio’s report….</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287259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a:solidFill>
                  <a:schemeClr val="tx1"/>
                </a:solidFill>
                <a:effectLst/>
                <a:latin typeface="+mn-lt"/>
                <a:ea typeface="+mn-ea"/>
                <a:cs typeface="+mn-cs"/>
              </a:rPr>
              <a:t>Gio and Keith</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When faculty identify students in need of additional supports, staff are in place to intervene.</a:t>
            </a:r>
            <a:endParaRPr lang="en-US" dirty="0"/>
          </a:p>
        </p:txBody>
      </p:sp>
      <p:sp>
        <p:nvSpPr>
          <p:cNvPr id="4" name="Slide Number Placeholder 3"/>
          <p:cNvSpPr>
            <a:spLocks noGrp="1"/>
          </p:cNvSpPr>
          <p:nvPr>
            <p:ph type="sldNum" sz="quarter" idx="10"/>
          </p:nvPr>
        </p:nvSpPr>
        <p:spPr/>
        <p:txBody>
          <a:bodyPr/>
          <a:lstStyle/>
          <a:p>
            <a:fld id="{EA813119-2D46-4DD1-894F-273780AF0478}" type="slidenum">
              <a:rPr lang="en-US" smtClean="0"/>
              <a:t>23</a:t>
            </a:fld>
            <a:endParaRPr lang="en-US"/>
          </a:p>
        </p:txBody>
      </p:sp>
    </p:spTree>
    <p:extLst>
      <p:ext uri="{BB962C8B-B14F-4D97-AF65-F5344CB8AC3E}">
        <p14:creationId xmlns:p14="http://schemas.microsoft.com/office/powerpoint/2010/main" val="2652813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Sabrina</a:t>
            </a:r>
          </a:p>
          <a:p>
            <a:endParaRPr lang="en-US" dirty="0"/>
          </a:p>
          <a:p>
            <a:r>
              <a:rPr lang="en-US" dirty="0"/>
              <a:t>Web site examples: https://www.chaffey.edu/acc/, https://pasadena.edu/explore-your-career/index.php</a:t>
            </a:r>
          </a:p>
          <a:p>
            <a:r>
              <a:rPr lang="en-US" dirty="0"/>
              <a:t>I like the PCC example better, start with career,</a:t>
            </a:r>
            <a:r>
              <a:rPr lang="en-US" baseline="0" dirty="0"/>
              <a:t> then pathway, then program.</a:t>
            </a:r>
          </a:p>
          <a:p>
            <a:endParaRPr lang="en-US" baseline="0" dirty="0"/>
          </a:p>
          <a:p>
            <a:r>
              <a:rPr lang="en-US" sz="1200" b="1" kern="1200" dirty="0">
                <a:solidFill>
                  <a:schemeClr val="tx1"/>
                </a:solidFill>
                <a:effectLst/>
                <a:latin typeface="+mn-lt"/>
                <a:ea typeface="+mn-ea"/>
                <a:cs typeface="+mn-cs"/>
              </a:rPr>
              <a:t>Evaluate and propose changes to the hiring processes of the district with a lens toward racial justice and equity.</a:t>
            </a:r>
            <a:endParaRPr lang="en-US" dirty="0"/>
          </a:p>
        </p:txBody>
      </p:sp>
      <p:sp>
        <p:nvSpPr>
          <p:cNvPr id="4" name="Slide Number Placeholder 3"/>
          <p:cNvSpPr>
            <a:spLocks noGrp="1"/>
          </p:cNvSpPr>
          <p:nvPr>
            <p:ph type="sldNum" sz="quarter" idx="10"/>
          </p:nvPr>
        </p:nvSpPr>
        <p:spPr/>
        <p:txBody>
          <a:bodyPr/>
          <a:lstStyle/>
          <a:p>
            <a:fld id="{EA813119-2D46-4DD1-894F-273780AF0478}" type="slidenum">
              <a:rPr lang="en-US" smtClean="0"/>
              <a:t>24</a:t>
            </a:fld>
            <a:endParaRPr lang="en-US"/>
          </a:p>
        </p:txBody>
      </p:sp>
    </p:spTree>
    <p:extLst>
      <p:ext uri="{BB962C8B-B14F-4D97-AF65-F5344CB8AC3E}">
        <p14:creationId xmlns:p14="http://schemas.microsoft.com/office/powerpoint/2010/main" val="4387690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Possible Question: Connection to K-12 and Adult Ed pathways – Dual enrollment high school pathways with 6-12 units in high school. Help with decreasing needed units, transferability, carry a lower load. Started some of conversation.</a:t>
            </a:r>
          </a:p>
          <a:p>
            <a:endParaRPr lang="en-US" dirty="0"/>
          </a:p>
          <a:p>
            <a:endParaRPr lang="en-US" dirty="0"/>
          </a:p>
        </p:txBody>
      </p:sp>
      <p:sp>
        <p:nvSpPr>
          <p:cNvPr id="4" name="Slide Number Placeholder 3"/>
          <p:cNvSpPr>
            <a:spLocks noGrp="1"/>
          </p:cNvSpPr>
          <p:nvPr>
            <p:ph type="sldNum" sz="quarter" idx="10"/>
          </p:nvPr>
        </p:nvSpPr>
        <p:spPr/>
        <p:txBody>
          <a:bodyPr/>
          <a:lstStyle/>
          <a:p>
            <a:fld id="{EA813119-2D46-4DD1-894F-273780AF0478}" type="slidenum">
              <a:rPr lang="en-US" smtClean="0"/>
              <a:t>25</a:t>
            </a:fld>
            <a:endParaRPr lang="en-US"/>
          </a:p>
        </p:txBody>
      </p:sp>
    </p:spTree>
    <p:extLst>
      <p:ext uri="{BB962C8B-B14F-4D97-AF65-F5344CB8AC3E}">
        <p14:creationId xmlns:p14="http://schemas.microsoft.com/office/powerpoint/2010/main" val="17267329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Sabrina</a:t>
            </a:r>
          </a:p>
          <a:p>
            <a:r>
              <a:rPr lang="en-US" dirty="0"/>
              <a:t>20 minutes each. Materials due 10/21. Presentation on November 5. Kevin would like GP lead(s) and both Delmy and I to participate</a:t>
            </a:r>
            <a:r>
              <a:rPr lang="en-US" baseline="0" dirty="0"/>
              <a:t> in presentation to demonstrate collaboration that is taking place.</a:t>
            </a:r>
            <a:endParaRPr lang="en-US" dirty="0"/>
          </a:p>
        </p:txBody>
      </p:sp>
      <p:sp>
        <p:nvSpPr>
          <p:cNvPr id="4" name="Slide Number Placeholder 3"/>
          <p:cNvSpPr>
            <a:spLocks noGrp="1"/>
          </p:cNvSpPr>
          <p:nvPr>
            <p:ph type="sldNum" sz="quarter" idx="10"/>
          </p:nvPr>
        </p:nvSpPr>
        <p:spPr/>
        <p:txBody>
          <a:bodyPr/>
          <a:lstStyle/>
          <a:p>
            <a:fld id="{EA813119-2D46-4DD1-894F-273780AF0478}" type="slidenum">
              <a:rPr lang="en-US" smtClean="0"/>
              <a:t>27</a:t>
            </a:fld>
            <a:endParaRPr lang="en-US"/>
          </a:p>
        </p:txBody>
      </p:sp>
    </p:spTree>
    <p:extLst>
      <p:ext uri="{BB962C8B-B14F-4D97-AF65-F5344CB8AC3E}">
        <p14:creationId xmlns:p14="http://schemas.microsoft.com/office/powerpoint/2010/main" val="4243362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Keith</a:t>
            </a:r>
          </a:p>
        </p:txBody>
      </p:sp>
      <p:sp>
        <p:nvSpPr>
          <p:cNvPr id="4" name="Slide Number Placeholder 3"/>
          <p:cNvSpPr>
            <a:spLocks noGrp="1"/>
          </p:cNvSpPr>
          <p:nvPr>
            <p:ph type="sldNum" sz="quarter" idx="10"/>
          </p:nvPr>
        </p:nvSpPr>
        <p:spPr/>
        <p:txBody>
          <a:bodyPr/>
          <a:lstStyle/>
          <a:p>
            <a:fld id="{EA813119-2D46-4DD1-894F-273780AF0478}" type="slidenum">
              <a:rPr lang="en-US" smtClean="0"/>
              <a:t>10</a:t>
            </a:fld>
            <a:endParaRPr lang="en-US"/>
          </a:p>
        </p:txBody>
      </p:sp>
    </p:spTree>
    <p:extLst>
      <p:ext uri="{BB962C8B-B14F-4D97-AF65-F5344CB8AC3E}">
        <p14:creationId xmlns:p14="http://schemas.microsoft.com/office/powerpoint/2010/main" val="3804971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Keith</a:t>
            </a:r>
          </a:p>
        </p:txBody>
      </p:sp>
      <p:sp>
        <p:nvSpPr>
          <p:cNvPr id="4" name="Slide Number Placeholder 3"/>
          <p:cNvSpPr>
            <a:spLocks noGrp="1"/>
          </p:cNvSpPr>
          <p:nvPr>
            <p:ph type="sldNum" sz="quarter" idx="10"/>
          </p:nvPr>
        </p:nvSpPr>
        <p:spPr/>
        <p:txBody>
          <a:bodyPr/>
          <a:lstStyle/>
          <a:p>
            <a:fld id="{EA813119-2D46-4DD1-894F-273780AF0478}" type="slidenum">
              <a:rPr lang="en-US" smtClean="0"/>
              <a:t>11</a:t>
            </a:fld>
            <a:endParaRPr lang="en-US"/>
          </a:p>
        </p:txBody>
      </p:sp>
    </p:spTree>
    <p:extLst>
      <p:ext uri="{BB962C8B-B14F-4D97-AF65-F5344CB8AC3E}">
        <p14:creationId xmlns:p14="http://schemas.microsoft.com/office/powerpoint/2010/main" val="1113383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Still in the process of getting input on CAPs</a:t>
            </a:r>
            <a:r>
              <a:rPr lang="en-US" baseline="0" dirty="0"/>
              <a:t> and website</a:t>
            </a:r>
          </a:p>
          <a:p>
            <a:pPr marL="171450" indent="-171450">
              <a:buFont typeface="Arial" panose="020B0604020202020204" pitchFamily="34" charset="0"/>
              <a:buChar char="•"/>
            </a:pPr>
            <a:r>
              <a:rPr lang="en-US" baseline="0" dirty="0"/>
              <a:t>Shella, Sabrina as backup.</a:t>
            </a:r>
            <a:endParaRPr lang="en-US" dirty="0"/>
          </a:p>
        </p:txBody>
      </p:sp>
      <p:sp>
        <p:nvSpPr>
          <p:cNvPr id="4" name="Slide Number Placeholder 3"/>
          <p:cNvSpPr>
            <a:spLocks noGrp="1"/>
          </p:cNvSpPr>
          <p:nvPr>
            <p:ph type="sldNum" sz="quarter" idx="10"/>
          </p:nvPr>
        </p:nvSpPr>
        <p:spPr/>
        <p:txBody>
          <a:bodyPr/>
          <a:lstStyle/>
          <a:p>
            <a:fld id="{EA813119-2D46-4DD1-894F-273780AF0478}" type="slidenum">
              <a:rPr lang="en-US" smtClean="0"/>
              <a:t>12</a:t>
            </a:fld>
            <a:endParaRPr lang="en-US"/>
          </a:p>
        </p:txBody>
      </p:sp>
    </p:spTree>
    <p:extLst>
      <p:ext uri="{BB962C8B-B14F-4D97-AF65-F5344CB8AC3E}">
        <p14:creationId xmlns:p14="http://schemas.microsoft.com/office/powerpoint/2010/main" val="393004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Starfish-based degree planner allows the college to determine students’ progress towards achieving an award, identify students nearing the completion of an award, and determine how changes in an individual student’s enrollment activity affects their attainment of a given award</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Delmy and Shella</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A813119-2D46-4DD1-894F-273780AF0478}" type="slidenum">
              <a:rPr lang="en-US" smtClean="0"/>
              <a:t>13</a:t>
            </a:fld>
            <a:endParaRPr lang="en-US"/>
          </a:p>
        </p:txBody>
      </p:sp>
    </p:spTree>
    <p:extLst>
      <p:ext uri="{BB962C8B-B14F-4D97-AF65-F5344CB8AC3E}">
        <p14:creationId xmlns:p14="http://schemas.microsoft.com/office/powerpoint/2010/main" val="1290219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9156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25328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number of non-transfer-level math course sections has declined since Fall 2017. The Fall 2017 to Fall 2019 offerings have declined by 51%, and the Spring 2019 to Spring 2020 offerings have declined by 53%.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math department began the work of aligning its placement to AB 705 regulations in Fall 2018; therefore, Fall 2017 data are included to depict a time point prior to AB 705 implementation.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number of transfer-level math course sections in math has increased since Fall 2017. Specifically, 32 transfer-level math course sections were offered in that term compared to the 53 offered in Fall 2018, a 66% increase.</a:t>
            </a:r>
            <a:r>
              <a:rPr lang="en-US" dirty="0">
                <a:effectLst/>
              </a:rPr>
              <a:t> </a:t>
            </a:r>
            <a:r>
              <a:rPr lang="en-US" sz="1200" kern="1200" dirty="0">
                <a:solidFill>
                  <a:schemeClr val="tx1"/>
                </a:solidFill>
                <a:effectLst/>
                <a:latin typeface="+mn-lt"/>
                <a:ea typeface="+mn-ea"/>
                <a:cs typeface="+mn-cs"/>
              </a:rPr>
              <a:t>The math department began the work of aligning its placement to AB 705 regulations in Fall 2018; therefore, Fall 2017 data are included to depict a time point prior to AB 705 implementation.</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315854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The number of non-transfer-level English course sections has declined since Fall 2018. From Spring 2019 to Spring 2020, the number of sections declined from 24 to 9, a 63% decline from year-to-year.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number of transfer-level English course sections has increased since Fall 2018. Specifically, the number of offerings has increased by 33% between Fall 2018 and Fall 2019, and by 30% between Spring 2019 and Spring 2020.</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291058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11/13/2020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www.craftonhills.edu/career-and-academic-pathways/index.php"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6033" y="0"/>
            <a:ext cx="7766936" cy="997432"/>
          </a:xfrm>
        </p:spPr>
        <p:txBody>
          <a:bodyPr/>
          <a:lstStyle/>
          <a:p>
            <a:pPr algn="ctr"/>
            <a:r>
              <a:rPr lang="en-US" dirty="0"/>
              <a:t>All College Zoom</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3015" y="5697135"/>
            <a:ext cx="3032972" cy="784812"/>
          </a:xfrm>
          <a:prstGeom prst="rect">
            <a:avLst/>
          </a:prstGeom>
        </p:spPr>
      </p:pic>
      <p:pic>
        <p:nvPicPr>
          <p:cNvPr id="7" name="Picture 6" descr="A person wearing a mask&#10;&#10;Description automatically generated">
            <a:extLst>
              <a:ext uri="{FF2B5EF4-FFF2-40B4-BE49-F238E27FC236}">
                <a16:creationId xmlns:a16="http://schemas.microsoft.com/office/drawing/2014/main" id="{E6044F2D-5AE7-4753-8853-2B35F8CD7EC2}"/>
              </a:ext>
            </a:extLst>
          </p:cNvPr>
          <p:cNvPicPr>
            <a:picLocks noChangeAspect="1"/>
          </p:cNvPicPr>
          <p:nvPr/>
        </p:nvPicPr>
        <p:blipFill>
          <a:blip r:embed="rId3"/>
          <a:stretch>
            <a:fillRect/>
          </a:stretch>
        </p:blipFill>
        <p:spPr>
          <a:xfrm>
            <a:off x="2567070" y="1107003"/>
            <a:ext cx="6004862" cy="4480560"/>
          </a:xfrm>
          <a:prstGeom prst="rect">
            <a:avLst/>
          </a:prstGeom>
        </p:spPr>
      </p:pic>
    </p:spTree>
    <p:extLst>
      <p:ext uri="{BB962C8B-B14F-4D97-AF65-F5344CB8AC3E}">
        <p14:creationId xmlns:p14="http://schemas.microsoft.com/office/powerpoint/2010/main" val="1080335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1876" y="609600"/>
            <a:ext cx="6352126" cy="1320800"/>
          </a:xfrm>
        </p:spPr>
        <p:txBody>
          <a:bodyPr/>
          <a:lstStyle/>
          <a:p>
            <a:r>
              <a:rPr lang="en-US" dirty="0"/>
              <a:t>Objectives</a:t>
            </a:r>
          </a:p>
        </p:txBody>
      </p:sp>
      <p:sp>
        <p:nvSpPr>
          <p:cNvPr id="3" name="Content Placeholder 2"/>
          <p:cNvSpPr>
            <a:spLocks noGrp="1"/>
          </p:cNvSpPr>
          <p:nvPr>
            <p:ph idx="1"/>
          </p:nvPr>
        </p:nvSpPr>
        <p:spPr/>
        <p:txBody>
          <a:bodyPr/>
          <a:lstStyle/>
          <a:p>
            <a:r>
              <a:rPr lang="en-US" dirty="0"/>
              <a:t>Review the four pillars of Career and Academic Pathways (CAPs)</a:t>
            </a:r>
          </a:p>
          <a:p>
            <a:r>
              <a:rPr lang="en-US" dirty="0"/>
              <a:t>Review the progress on each pillar and next steps</a:t>
            </a:r>
          </a:p>
          <a:p>
            <a:r>
              <a:rPr lang="en-US" dirty="0"/>
              <a:t>Provide a snapshot of research on each pillar where available</a:t>
            </a:r>
          </a:p>
          <a:p>
            <a:r>
              <a:rPr lang="en-US" dirty="0"/>
              <a:t>Review the objectives for the year</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823" y="223423"/>
            <a:ext cx="2429053" cy="1421446"/>
          </a:xfrm>
          <a:prstGeom prst="rect">
            <a:avLst/>
          </a:prstGeom>
        </p:spPr>
      </p:pic>
    </p:spTree>
    <p:extLst>
      <p:ext uri="{BB962C8B-B14F-4D97-AF65-F5344CB8AC3E}">
        <p14:creationId xmlns:p14="http://schemas.microsoft.com/office/powerpoint/2010/main" val="2637867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Pillars of Career and Academic Pathways (CAPs)</a:t>
            </a:r>
          </a:p>
        </p:txBody>
      </p:sp>
      <p:graphicFrame>
        <p:nvGraphicFramePr>
          <p:cNvPr id="4" name="Content Placeholder 3"/>
          <p:cNvGraphicFramePr>
            <a:graphicFrameLocks noGrp="1"/>
          </p:cNvGraphicFramePr>
          <p:nvPr>
            <p:ph idx="1"/>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ight Arrow 4"/>
          <p:cNvSpPr/>
          <p:nvPr/>
        </p:nvSpPr>
        <p:spPr>
          <a:xfrm>
            <a:off x="981737" y="6114558"/>
            <a:ext cx="7987862" cy="3153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6826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0854" y="609600"/>
            <a:ext cx="6373147" cy="1320800"/>
          </a:xfrm>
        </p:spPr>
        <p:txBody>
          <a:bodyPr/>
          <a:lstStyle/>
          <a:p>
            <a:r>
              <a:rPr lang="en-US" dirty="0"/>
              <a:t>Clarifying the Path</a:t>
            </a:r>
          </a:p>
        </p:txBody>
      </p:sp>
      <p:sp>
        <p:nvSpPr>
          <p:cNvPr id="3" name="Content Placeholder 2"/>
          <p:cNvSpPr>
            <a:spLocks noGrp="1"/>
          </p:cNvSpPr>
          <p:nvPr>
            <p:ph idx="1"/>
          </p:nvPr>
        </p:nvSpPr>
        <p:spPr/>
        <p:txBody>
          <a:bodyPr/>
          <a:lstStyle/>
          <a:p>
            <a:r>
              <a:rPr lang="en-US" dirty="0"/>
              <a:t>Progress to Date</a:t>
            </a:r>
          </a:p>
          <a:p>
            <a:pPr lvl="1"/>
            <a:r>
              <a:rPr lang="en-US" dirty="0"/>
              <a:t>Developed and refining five Career and Academic Pathways (CAPs)</a:t>
            </a:r>
          </a:p>
          <a:p>
            <a:pPr lvl="1"/>
            <a:r>
              <a:rPr lang="en-US" dirty="0"/>
              <a:t>Developed and refining the CAPs student website</a:t>
            </a:r>
          </a:p>
          <a:p>
            <a:r>
              <a:rPr lang="en-US" dirty="0"/>
              <a:t>Next Steps</a:t>
            </a:r>
          </a:p>
          <a:p>
            <a:pPr lvl="1"/>
            <a:r>
              <a:rPr lang="en-US" dirty="0"/>
              <a:t>Finalize the CAPs and the student website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900" y="284821"/>
            <a:ext cx="2323954" cy="1307224"/>
          </a:xfrm>
          <a:prstGeom prst="rect">
            <a:avLst/>
          </a:prstGeom>
        </p:spPr>
      </p:pic>
      <p:pic>
        <p:nvPicPr>
          <p:cNvPr id="7" name="Picture 6">
            <a:hlinkClick r:id="rId4"/>
            <a:extLst>
              <a:ext uri="{FF2B5EF4-FFF2-40B4-BE49-F238E27FC236}">
                <a16:creationId xmlns:a16="http://schemas.microsoft.com/office/drawing/2014/main" id="{D30E3AFE-CECA-4B57-9012-F981C1002312}"/>
              </a:ext>
            </a:extLst>
          </p:cNvPr>
          <p:cNvPicPr>
            <a:picLocks noChangeAspect="1"/>
          </p:cNvPicPr>
          <p:nvPr/>
        </p:nvPicPr>
        <p:blipFill>
          <a:blip r:embed="rId5"/>
          <a:stretch>
            <a:fillRect/>
          </a:stretch>
        </p:blipFill>
        <p:spPr>
          <a:xfrm>
            <a:off x="1064029" y="4046207"/>
            <a:ext cx="5348232" cy="2811793"/>
          </a:xfrm>
          <a:prstGeom prst="rect">
            <a:avLst/>
          </a:prstGeom>
        </p:spPr>
      </p:pic>
    </p:spTree>
    <p:extLst>
      <p:ext uri="{BB962C8B-B14F-4D97-AF65-F5344CB8AC3E}">
        <p14:creationId xmlns:p14="http://schemas.microsoft.com/office/powerpoint/2010/main" val="3199967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0854" y="609600"/>
            <a:ext cx="6373147" cy="1320800"/>
          </a:xfrm>
        </p:spPr>
        <p:txBody>
          <a:bodyPr/>
          <a:lstStyle/>
          <a:p>
            <a:r>
              <a:rPr lang="en-US" dirty="0"/>
              <a:t>Enter (Hopping on) the Path</a:t>
            </a:r>
          </a:p>
        </p:txBody>
      </p:sp>
      <p:sp>
        <p:nvSpPr>
          <p:cNvPr id="3" name="Content Placeholder 2"/>
          <p:cNvSpPr>
            <a:spLocks noGrp="1"/>
          </p:cNvSpPr>
          <p:nvPr>
            <p:ph idx="1"/>
          </p:nvPr>
        </p:nvSpPr>
        <p:spPr/>
        <p:txBody>
          <a:bodyPr>
            <a:normAutofit fontScale="92500" lnSpcReduction="10000"/>
          </a:bodyPr>
          <a:lstStyle/>
          <a:p>
            <a:r>
              <a:rPr lang="en-US" dirty="0"/>
              <a:t>Progress to Date</a:t>
            </a:r>
          </a:p>
          <a:p>
            <a:pPr lvl="1"/>
            <a:r>
              <a:rPr lang="en-US" dirty="0"/>
              <a:t>Starfish-based degree planner</a:t>
            </a:r>
          </a:p>
          <a:p>
            <a:pPr lvl="1"/>
            <a:r>
              <a:rPr lang="en-US" dirty="0"/>
              <a:t>Career Exploration</a:t>
            </a:r>
          </a:p>
          <a:p>
            <a:pPr lvl="1"/>
            <a:r>
              <a:rPr lang="en-US" dirty="0"/>
              <a:t>College Promise</a:t>
            </a:r>
          </a:p>
          <a:p>
            <a:pPr lvl="1"/>
            <a:r>
              <a:rPr lang="en-US" dirty="0"/>
              <a:t>AB 705 – Placement into transfer level math and English</a:t>
            </a:r>
          </a:p>
          <a:p>
            <a:pPr lvl="1"/>
            <a:r>
              <a:rPr lang="en-US" dirty="0"/>
              <a:t>AB 705 – Co-Requisite math and English courses</a:t>
            </a:r>
          </a:p>
          <a:p>
            <a:pPr lvl="1"/>
            <a:r>
              <a:rPr lang="en-US" dirty="0"/>
              <a:t>Embedded Tutoring and Supplemental Instruction</a:t>
            </a:r>
          </a:p>
          <a:p>
            <a:r>
              <a:rPr lang="en-US" dirty="0"/>
              <a:t>Next Steps</a:t>
            </a:r>
          </a:p>
          <a:p>
            <a:pPr lvl="1"/>
            <a:r>
              <a:rPr lang="en-US" dirty="0"/>
              <a:t>Integrate career exploration into the onboarding process and the first-educational plan</a:t>
            </a:r>
          </a:p>
          <a:p>
            <a:pPr lvl="1"/>
            <a:r>
              <a:rPr lang="en-US" dirty="0"/>
              <a:t>Increase faculty use of Starfish to connect students to the appropriate campus support</a:t>
            </a:r>
          </a:p>
          <a:p>
            <a:pPr lvl="1"/>
            <a:r>
              <a:rPr lang="en-US" dirty="0"/>
              <a:t>Examine relationship of embedded tutoring and co-requisite classes with course success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334" y="274310"/>
            <a:ext cx="1987624" cy="1324063"/>
          </a:xfrm>
          <a:prstGeom prst="rect">
            <a:avLst/>
          </a:prstGeom>
        </p:spPr>
      </p:pic>
    </p:spTree>
    <p:extLst>
      <p:ext uri="{BB962C8B-B14F-4D97-AF65-F5344CB8AC3E}">
        <p14:creationId xmlns:p14="http://schemas.microsoft.com/office/powerpoint/2010/main" val="2544581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5" name="Google Shape;265;p26"/>
          <p:cNvSpPr txBox="1">
            <a:spLocks noGrp="1"/>
          </p:cNvSpPr>
          <p:nvPr>
            <p:ph type="sldNum" idx="12"/>
          </p:nvPr>
        </p:nvSpPr>
        <p:spPr>
          <a:xfrm>
            <a:off x="345633" y="6232133"/>
            <a:ext cx="642000" cy="326800"/>
          </a:xfrm>
          <a:prstGeom prst="rect">
            <a:avLst/>
          </a:prstGeom>
        </p:spPr>
        <p:txBody>
          <a:bodyPr spcFirstLastPara="1" wrap="square" lIns="0" tIns="0" rIns="0" bIns="0" anchor="b" anchorCtr="0">
            <a:noAutofit/>
          </a:bodyPr>
          <a:lstStyle/>
          <a:p>
            <a:pPr defTabSz="1219170">
              <a:buClr>
                <a:srgbClr val="000000"/>
              </a:buClr>
            </a:pPr>
            <a:fld id="{00000000-1234-1234-1234-123412341234}" type="slidenum">
              <a:rPr lang="en" kern="0"/>
              <a:pPr defTabSz="1219170">
                <a:buClr>
                  <a:srgbClr val="000000"/>
                </a:buClr>
              </a:pPr>
              <a:t>14</a:t>
            </a:fld>
            <a:endParaRPr kern="0"/>
          </a:p>
        </p:txBody>
      </p:sp>
      <p:sp>
        <p:nvSpPr>
          <p:cNvPr id="7" name="Google Shape;330;p31"/>
          <p:cNvSpPr txBox="1">
            <a:spLocks/>
          </p:cNvSpPr>
          <p:nvPr/>
        </p:nvSpPr>
        <p:spPr>
          <a:xfrm>
            <a:off x="192250" y="1560769"/>
            <a:ext cx="9664269" cy="792469"/>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spcBef>
                <a:spcPts val="480"/>
              </a:spcBef>
            </a:pPr>
            <a:r>
              <a:rPr lang="en-US" sz="2400" b="1" kern="0" dirty="0">
                <a:solidFill>
                  <a:srgbClr val="00001A"/>
                </a:solidFill>
                <a:latin typeface="Roboto Slab"/>
              </a:rPr>
              <a:t>Transfer-Level Math Placement: </a:t>
            </a:r>
            <a:r>
              <a:rPr lang="en-US" sz="2400" kern="0" dirty="0">
                <a:solidFill>
                  <a:srgbClr val="00001A"/>
                </a:solidFill>
                <a:latin typeface="Roboto Slab"/>
              </a:rPr>
              <a:t>The percentage of students placing into transfer-level math has almost tripled from 29% to 86%.</a:t>
            </a:r>
          </a:p>
        </p:txBody>
      </p:sp>
      <p:graphicFrame>
        <p:nvGraphicFramePr>
          <p:cNvPr id="9" name="Content Placeholder 5"/>
          <p:cNvGraphicFramePr>
            <a:graphicFrameLocks/>
          </p:cNvGraphicFramePr>
          <p:nvPr/>
        </p:nvGraphicFramePr>
        <p:xfrm>
          <a:off x="987633" y="2678221"/>
          <a:ext cx="10548524" cy="4601929"/>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a:extLst>
              <a:ext uri="{FF2B5EF4-FFF2-40B4-BE49-F238E27FC236}">
                <a16:creationId xmlns:a16="http://schemas.microsoft.com/office/drawing/2014/main" id="{20420130-1CD3-4E32-8673-B7CD2DBB1466}"/>
              </a:ext>
            </a:extLst>
          </p:cNvPr>
          <p:cNvSpPr>
            <a:spLocks noGrp="1"/>
          </p:cNvSpPr>
          <p:nvPr>
            <p:ph type="title"/>
          </p:nvPr>
        </p:nvSpPr>
        <p:spPr>
          <a:xfrm>
            <a:off x="2909426" y="134587"/>
            <a:ext cx="6373147" cy="1320800"/>
          </a:xfrm>
        </p:spPr>
        <p:txBody>
          <a:bodyPr/>
          <a:lstStyle/>
          <a:p>
            <a:r>
              <a:rPr lang="en-US" dirty="0"/>
              <a:t>Getting on the Path</a:t>
            </a:r>
            <a:br>
              <a:rPr lang="en-US" dirty="0"/>
            </a:br>
            <a:r>
              <a:rPr lang="en-US" dirty="0"/>
              <a:t>AB705 Research</a:t>
            </a:r>
          </a:p>
        </p:txBody>
      </p:sp>
    </p:spTree>
    <p:extLst>
      <p:ext uri="{BB962C8B-B14F-4D97-AF65-F5344CB8AC3E}">
        <p14:creationId xmlns:p14="http://schemas.microsoft.com/office/powerpoint/2010/main" val="1254638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5" name="Google Shape;265;p26"/>
          <p:cNvSpPr txBox="1">
            <a:spLocks noGrp="1"/>
          </p:cNvSpPr>
          <p:nvPr>
            <p:ph type="sldNum" idx="12"/>
          </p:nvPr>
        </p:nvSpPr>
        <p:spPr>
          <a:xfrm>
            <a:off x="345633" y="6232133"/>
            <a:ext cx="642000" cy="326800"/>
          </a:xfrm>
          <a:prstGeom prst="rect">
            <a:avLst/>
          </a:prstGeom>
        </p:spPr>
        <p:txBody>
          <a:bodyPr spcFirstLastPara="1" wrap="square" lIns="0" tIns="0" rIns="0" bIns="0" anchor="b" anchorCtr="0">
            <a:noAutofit/>
          </a:bodyPr>
          <a:lstStyle/>
          <a:p>
            <a:pPr defTabSz="1219170">
              <a:buClr>
                <a:srgbClr val="000000"/>
              </a:buClr>
            </a:pPr>
            <a:fld id="{00000000-1234-1234-1234-123412341234}" type="slidenum">
              <a:rPr lang="en" kern="0"/>
              <a:pPr defTabSz="1219170">
                <a:buClr>
                  <a:srgbClr val="000000"/>
                </a:buClr>
              </a:pPr>
              <a:t>15</a:t>
            </a:fld>
            <a:endParaRPr kern="0"/>
          </a:p>
        </p:txBody>
      </p:sp>
      <p:sp>
        <p:nvSpPr>
          <p:cNvPr id="7" name="Google Shape;330;p31"/>
          <p:cNvSpPr txBox="1">
            <a:spLocks/>
          </p:cNvSpPr>
          <p:nvPr/>
        </p:nvSpPr>
        <p:spPr>
          <a:xfrm>
            <a:off x="168500" y="1382394"/>
            <a:ext cx="9723646" cy="73758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spcBef>
                <a:spcPts val="480"/>
              </a:spcBef>
            </a:pPr>
            <a:r>
              <a:rPr lang="en-US" sz="2400" b="1" kern="0" dirty="0">
                <a:solidFill>
                  <a:srgbClr val="00001A"/>
                </a:solidFill>
                <a:latin typeface="Roboto Slab"/>
              </a:rPr>
              <a:t>Transfer-Level English Placement: </a:t>
            </a:r>
            <a:r>
              <a:rPr lang="en-US" sz="2400" kern="0" dirty="0">
                <a:solidFill>
                  <a:srgbClr val="00001A"/>
                </a:solidFill>
                <a:latin typeface="Roboto Slab"/>
              </a:rPr>
              <a:t>The percentage of students placing into transfer-level English has more than doubled from 45% to over 99%.</a:t>
            </a:r>
          </a:p>
        </p:txBody>
      </p:sp>
      <p:graphicFrame>
        <p:nvGraphicFramePr>
          <p:cNvPr id="9" name="Content Placeholder 5"/>
          <p:cNvGraphicFramePr>
            <a:graphicFrameLocks/>
          </p:cNvGraphicFramePr>
          <p:nvPr/>
        </p:nvGraphicFramePr>
        <p:xfrm>
          <a:off x="987633" y="2678221"/>
          <a:ext cx="10548524" cy="4601929"/>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a:extLst>
              <a:ext uri="{FF2B5EF4-FFF2-40B4-BE49-F238E27FC236}">
                <a16:creationId xmlns:a16="http://schemas.microsoft.com/office/drawing/2014/main" id="{571BC88C-5840-41AA-94AC-DB600EB4AFE8}"/>
              </a:ext>
            </a:extLst>
          </p:cNvPr>
          <p:cNvSpPr>
            <a:spLocks noGrp="1"/>
          </p:cNvSpPr>
          <p:nvPr>
            <p:ph type="title"/>
          </p:nvPr>
        </p:nvSpPr>
        <p:spPr>
          <a:xfrm>
            <a:off x="2909426" y="134587"/>
            <a:ext cx="6373147" cy="1320800"/>
          </a:xfrm>
        </p:spPr>
        <p:txBody>
          <a:bodyPr/>
          <a:lstStyle/>
          <a:p>
            <a:r>
              <a:rPr lang="en-US" dirty="0"/>
              <a:t>Getting on the Path</a:t>
            </a:r>
            <a:br>
              <a:rPr lang="en-US" dirty="0"/>
            </a:br>
            <a:r>
              <a:rPr lang="en-US" dirty="0"/>
              <a:t>AB705 Research</a:t>
            </a:r>
          </a:p>
        </p:txBody>
      </p:sp>
    </p:spTree>
    <p:extLst>
      <p:ext uri="{BB962C8B-B14F-4D97-AF65-F5344CB8AC3E}">
        <p14:creationId xmlns:p14="http://schemas.microsoft.com/office/powerpoint/2010/main" val="1803987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5" name="Google Shape;265;p26"/>
          <p:cNvSpPr txBox="1">
            <a:spLocks noGrp="1"/>
          </p:cNvSpPr>
          <p:nvPr>
            <p:ph type="sldNum" idx="12"/>
          </p:nvPr>
        </p:nvSpPr>
        <p:spPr>
          <a:xfrm>
            <a:off x="345633" y="6232133"/>
            <a:ext cx="642000" cy="326800"/>
          </a:xfrm>
          <a:prstGeom prst="rect">
            <a:avLst/>
          </a:prstGeom>
        </p:spPr>
        <p:txBody>
          <a:bodyPr spcFirstLastPara="1" wrap="square" lIns="0" tIns="0" rIns="0" bIns="0" anchor="b" anchorCtr="0">
            <a:noAutofit/>
          </a:bodyPr>
          <a:lstStyle/>
          <a:p>
            <a:pPr defTabSz="1219170">
              <a:buClr>
                <a:srgbClr val="000000"/>
              </a:buClr>
            </a:pPr>
            <a:fld id="{00000000-1234-1234-1234-123412341234}" type="slidenum">
              <a:rPr lang="en" kern="0"/>
              <a:pPr defTabSz="1219170">
                <a:buClr>
                  <a:srgbClr val="000000"/>
                </a:buClr>
              </a:pPr>
              <a:t>16</a:t>
            </a:fld>
            <a:endParaRPr kern="0"/>
          </a:p>
        </p:txBody>
      </p:sp>
      <p:sp>
        <p:nvSpPr>
          <p:cNvPr id="7" name="Google Shape;330;p31"/>
          <p:cNvSpPr txBox="1">
            <a:spLocks/>
          </p:cNvSpPr>
          <p:nvPr/>
        </p:nvSpPr>
        <p:spPr>
          <a:xfrm>
            <a:off x="168500" y="1382394"/>
            <a:ext cx="9114073" cy="73758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rtl="0">
              <a:defRPr sz="1862" b="0" i="0" u="none" strike="noStrike" kern="1200" spc="0" baseline="0">
                <a:solidFill>
                  <a:prstClr val="black">
                    <a:lumMod val="65000"/>
                    <a:lumOff val="35000"/>
                  </a:prstClr>
                </a:solidFill>
                <a:latin typeface="+mn-lt"/>
                <a:ea typeface="+mn-ea"/>
                <a:cs typeface="+mn-cs"/>
              </a:defRPr>
            </a:pPr>
            <a:r>
              <a:rPr lang="en-US" sz="2400" b="1" kern="0" dirty="0">
                <a:solidFill>
                  <a:srgbClr val="00001A"/>
                </a:solidFill>
                <a:latin typeface="Roboto Slab"/>
              </a:rPr>
              <a:t>Math Enrollments: </a:t>
            </a:r>
            <a:r>
              <a:rPr lang="en-US" sz="2400" dirty="0">
                <a:solidFill>
                  <a:schemeClr val="tx1"/>
                </a:solidFill>
              </a:rPr>
              <a:t>The number of enrollments in transfer-level</a:t>
            </a:r>
            <a:r>
              <a:rPr lang="en-US" sz="2400" baseline="0" dirty="0">
                <a:solidFill>
                  <a:schemeClr val="tx1"/>
                </a:solidFill>
              </a:rPr>
              <a:t> math increased from 1,044 in Fall 2017 to 1,568 in Fall 2019, a 50% increase.</a:t>
            </a:r>
          </a:p>
          <a:p>
            <a:pPr defTabSz="1219170">
              <a:spcBef>
                <a:spcPts val="480"/>
              </a:spcBef>
            </a:pPr>
            <a:endParaRPr lang="en-US" sz="2400" kern="0" dirty="0">
              <a:solidFill>
                <a:srgbClr val="00001A"/>
              </a:solidFill>
              <a:latin typeface="Roboto Slab"/>
            </a:endParaRPr>
          </a:p>
        </p:txBody>
      </p:sp>
      <p:graphicFrame>
        <p:nvGraphicFramePr>
          <p:cNvPr id="9" name="Content Placeholder 5"/>
          <p:cNvGraphicFramePr>
            <a:graphicFrameLocks/>
          </p:cNvGraphicFramePr>
          <p:nvPr/>
        </p:nvGraphicFramePr>
        <p:xfrm>
          <a:off x="987633" y="2677145"/>
          <a:ext cx="10548524" cy="4601929"/>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a:extLst>
              <a:ext uri="{FF2B5EF4-FFF2-40B4-BE49-F238E27FC236}">
                <a16:creationId xmlns:a16="http://schemas.microsoft.com/office/drawing/2014/main" id="{571BC88C-5840-41AA-94AC-DB600EB4AFE8}"/>
              </a:ext>
            </a:extLst>
          </p:cNvPr>
          <p:cNvSpPr>
            <a:spLocks noGrp="1"/>
          </p:cNvSpPr>
          <p:nvPr>
            <p:ph type="title"/>
          </p:nvPr>
        </p:nvSpPr>
        <p:spPr>
          <a:xfrm>
            <a:off x="2909426" y="134587"/>
            <a:ext cx="6373147" cy="1320800"/>
          </a:xfrm>
        </p:spPr>
        <p:txBody>
          <a:bodyPr/>
          <a:lstStyle/>
          <a:p>
            <a:r>
              <a:rPr lang="en-US" dirty="0"/>
              <a:t>Getting on the Path</a:t>
            </a:r>
            <a:br>
              <a:rPr lang="en-US" dirty="0"/>
            </a:br>
            <a:r>
              <a:rPr lang="en-US" dirty="0"/>
              <a:t>AB705 Research</a:t>
            </a:r>
          </a:p>
        </p:txBody>
      </p:sp>
    </p:spTree>
    <p:extLst>
      <p:ext uri="{BB962C8B-B14F-4D97-AF65-F5344CB8AC3E}">
        <p14:creationId xmlns:p14="http://schemas.microsoft.com/office/powerpoint/2010/main" val="3525408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5" name="Google Shape;265;p26"/>
          <p:cNvSpPr txBox="1">
            <a:spLocks noGrp="1"/>
          </p:cNvSpPr>
          <p:nvPr>
            <p:ph type="sldNum" idx="12"/>
          </p:nvPr>
        </p:nvSpPr>
        <p:spPr>
          <a:xfrm>
            <a:off x="345633" y="6232133"/>
            <a:ext cx="642000" cy="326800"/>
          </a:xfrm>
          <a:prstGeom prst="rect">
            <a:avLst/>
          </a:prstGeom>
        </p:spPr>
        <p:txBody>
          <a:bodyPr spcFirstLastPara="1" wrap="square" lIns="0" tIns="0" rIns="0" bIns="0" anchor="b" anchorCtr="0">
            <a:noAutofit/>
          </a:bodyPr>
          <a:lstStyle/>
          <a:p>
            <a:pPr defTabSz="1219170">
              <a:buClr>
                <a:srgbClr val="000000"/>
              </a:buClr>
            </a:pPr>
            <a:fld id="{00000000-1234-1234-1234-123412341234}" type="slidenum">
              <a:rPr lang="en" kern="0"/>
              <a:pPr defTabSz="1219170">
                <a:buClr>
                  <a:srgbClr val="000000"/>
                </a:buClr>
              </a:pPr>
              <a:t>17</a:t>
            </a:fld>
            <a:endParaRPr kern="0"/>
          </a:p>
        </p:txBody>
      </p:sp>
      <p:sp>
        <p:nvSpPr>
          <p:cNvPr id="7" name="Google Shape;330;p31"/>
          <p:cNvSpPr txBox="1">
            <a:spLocks/>
          </p:cNvSpPr>
          <p:nvPr/>
        </p:nvSpPr>
        <p:spPr>
          <a:xfrm>
            <a:off x="168500" y="1382394"/>
            <a:ext cx="9723646" cy="73758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spcBef>
                <a:spcPts val="480"/>
              </a:spcBef>
            </a:pPr>
            <a:r>
              <a:rPr lang="en-US" sz="2400" b="1" kern="0" dirty="0">
                <a:solidFill>
                  <a:srgbClr val="00001A"/>
                </a:solidFill>
                <a:latin typeface="Roboto Slab"/>
              </a:rPr>
              <a:t>English Enrollments: </a:t>
            </a:r>
            <a:r>
              <a:rPr lang="en-US" sz="2400" dirty="0"/>
              <a:t>The number of enrollments in transfer-level</a:t>
            </a:r>
            <a:r>
              <a:rPr lang="en-US" sz="2400" baseline="0" dirty="0"/>
              <a:t> English increased from 1,292 in Fall 2018 to 1,760 in Fall 2019, a 36% increase.</a:t>
            </a:r>
          </a:p>
          <a:p>
            <a:pPr defTabSz="1219170">
              <a:spcBef>
                <a:spcPts val="480"/>
              </a:spcBef>
            </a:pPr>
            <a:endParaRPr lang="en-US" sz="2400" kern="0" dirty="0">
              <a:solidFill>
                <a:srgbClr val="00001A"/>
              </a:solidFill>
              <a:latin typeface="Roboto Slab"/>
            </a:endParaRPr>
          </a:p>
        </p:txBody>
      </p:sp>
      <p:graphicFrame>
        <p:nvGraphicFramePr>
          <p:cNvPr id="9" name="Content Placeholder 5"/>
          <p:cNvGraphicFramePr>
            <a:graphicFrameLocks/>
          </p:cNvGraphicFramePr>
          <p:nvPr/>
        </p:nvGraphicFramePr>
        <p:xfrm>
          <a:off x="987633" y="2677145"/>
          <a:ext cx="10548524" cy="4601929"/>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a:extLst>
              <a:ext uri="{FF2B5EF4-FFF2-40B4-BE49-F238E27FC236}">
                <a16:creationId xmlns:a16="http://schemas.microsoft.com/office/drawing/2014/main" id="{571BC88C-5840-41AA-94AC-DB600EB4AFE8}"/>
              </a:ext>
            </a:extLst>
          </p:cNvPr>
          <p:cNvSpPr>
            <a:spLocks noGrp="1"/>
          </p:cNvSpPr>
          <p:nvPr>
            <p:ph type="title"/>
          </p:nvPr>
        </p:nvSpPr>
        <p:spPr>
          <a:xfrm>
            <a:off x="2909426" y="134587"/>
            <a:ext cx="6373147" cy="1320800"/>
          </a:xfrm>
        </p:spPr>
        <p:txBody>
          <a:bodyPr/>
          <a:lstStyle/>
          <a:p>
            <a:r>
              <a:rPr lang="en-US" dirty="0"/>
              <a:t>Getting on the Path</a:t>
            </a:r>
            <a:br>
              <a:rPr lang="en-US" dirty="0"/>
            </a:br>
            <a:r>
              <a:rPr lang="en-US" dirty="0"/>
              <a:t>AB705 Research</a:t>
            </a:r>
          </a:p>
        </p:txBody>
      </p:sp>
    </p:spTree>
    <p:extLst>
      <p:ext uri="{BB962C8B-B14F-4D97-AF65-F5344CB8AC3E}">
        <p14:creationId xmlns:p14="http://schemas.microsoft.com/office/powerpoint/2010/main" val="3289100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0854" y="609600"/>
            <a:ext cx="6373147" cy="1320800"/>
          </a:xfrm>
        </p:spPr>
        <p:txBody>
          <a:bodyPr/>
          <a:lstStyle/>
          <a:p>
            <a:r>
              <a:rPr lang="en-US" dirty="0"/>
              <a:t>Staying on the Path</a:t>
            </a:r>
          </a:p>
        </p:txBody>
      </p:sp>
      <p:sp>
        <p:nvSpPr>
          <p:cNvPr id="3" name="Content Placeholder 2"/>
          <p:cNvSpPr>
            <a:spLocks noGrp="1"/>
          </p:cNvSpPr>
          <p:nvPr>
            <p:ph idx="1"/>
          </p:nvPr>
        </p:nvSpPr>
        <p:spPr/>
        <p:txBody>
          <a:bodyPr>
            <a:normAutofit fontScale="92500" lnSpcReduction="20000"/>
          </a:bodyPr>
          <a:lstStyle/>
          <a:p>
            <a:r>
              <a:rPr lang="en-US" dirty="0"/>
              <a:t>Progress to Date</a:t>
            </a:r>
          </a:p>
          <a:p>
            <a:pPr lvl="1"/>
            <a:r>
              <a:rPr lang="en-US" dirty="0"/>
              <a:t>Starfish as a Student Retention Tool</a:t>
            </a:r>
          </a:p>
          <a:p>
            <a:pPr lvl="1"/>
            <a:r>
              <a:rPr lang="en-US" dirty="0"/>
              <a:t>Process in place that is designed to contact at-risk students and connect them with counselors and other support staff</a:t>
            </a:r>
          </a:p>
          <a:p>
            <a:pPr lvl="1"/>
            <a:r>
              <a:rPr lang="en-US" dirty="0"/>
              <a:t>College Promise</a:t>
            </a:r>
          </a:p>
          <a:p>
            <a:pPr lvl="1"/>
            <a:r>
              <a:rPr lang="en-US" dirty="0"/>
              <a:t>EOPS</a:t>
            </a:r>
          </a:p>
          <a:p>
            <a:pPr lvl="1"/>
            <a:r>
              <a:rPr lang="en-US" dirty="0"/>
              <a:t>Counseling</a:t>
            </a:r>
          </a:p>
          <a:p>
            <a:pPr lvl="1"/>
            <a:r>
              <a:rPr lang="en-US" dirty="0"/>
              <a:t>Tutoring</a:t>
            </a:r>
          </a:p>
          <a:p>
            <a:r>
              <a:rPr lang="en-US" dirty="0"/>
              <a:t>Next Steps</a:t>
            </a:r>
          </a:p>
          <a:p>
            <a:pPr lvl="1"/>
            <a:r>
              <a:rPr lang="en-US" dirty="0"/>
              <a:t>Increase faculty use of Starfish</a:t>
            </a:r>
          </a:p>
          <a:p>
            <a:pPr lvl="1"/>
            <a:r>
              <a:rPr lang="en-US" dirty="0"/>
              <a:t>Fully implement ability for students to register for classes off of their educational plans</a:t>
            </a:r>
          </a:p>
          <a:p>
            <a:pPr lvl="1"/>
            <a:r>
              <a:rPr lang="en-US" dirty="0"/>
              <a:t>Further develop process of scheduling classes that is informed by educational plans, research, and enrollment management strategies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334" y="263800"/>
            <a:ext cx="1368972" cy="1368972"/>
          </a:xfrm>
          <a:prstGeom prst="rect">
            <a:avLst/>
          </a:prstGeom>
        </p:spPr>
      </p:pic>
    </p:spTree>
    <p:extLst>
      <p:ext uri="{BB962C8B-B14F-4D97-AF65-F5344CB8AC3E}">
        <p14:creationId xmlns:p14="http://schemas.microsoft.com/office/powerpoint/2010/main" val="4051344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5" name="Google Shape;265;p26"/>
          <p:cNvSpPr txBox="1">
            <a:spLocks noGrp="1"/>
          </p:cNvSpPr>
          <p:nvPr>
            <p:ph type="sldNum" idx="12"/>
          </p:nvPr>
        </p:nvSpPr>
        <p:spPr>
          <a:xfrm>
            <a:off x="345633" y="6232133"/>
            <a:ext cx="642000" cy="326800"/>
          </a:xfrm>
          <a:prstGeom prst="rect">
            <a:avLst/>
          </a:prstGeom>
        </p:spPr>
        <p:txBody>
          <a:bodyPr spcFirstLastPara="1" wrap="square" lIns="0" tIns="0" rIns="0" bIns="0" anchor="b" anchorCtr="0">
            <a:noAutofit/>
          </a:bodyPr>
          <a:lstStyle/>
          <a:p>
            <a:pPr defTabSz="1219170">
              <a:buClr>
                <a:srgbClr val="000000"/>
              </a:buClr>
            </a:pPr>
            <a:fld id="{00000000-1234-1234-1234-123412341234}" type="slidenum">
              <a:rPr lang="en" kern="0"/>
              <a:pPr defTabSz="1219170">
                <a:buClr>
                  <a:srgbClr val="000000"/>
                </a:buClr>
              </a:pPr>
              <a:t>19</a:t>
            </a:fld>
            <a:endParaRPr kern="0"/>
          </a:p>
        </p:txBody>
      </p:sp>
      <p:sp>
        <p:nvSpPr>
          <p:cNvPr id="7" name="Google Shape;330;p31"/>
          <p:cNvSpPr txBox="1">
            <a:spLocks/>
          </p:cNvSpPr>
          <p:nvPr/>
        </p:nvSpPr>
        <p:spPr>
          <a:xfrm>
            <a:off x="168500" y="1382394"/>
            <a:ext cx="9723646" cy="73758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spcBef>
                <a:spcPts val="480"/>
              </a:spcBef>
            </a:pPr>
            <a:r>
              <a:rPr lang="en-US" sz="2400" b="1" kern="0" dirty="0">
                <a:solidFill>
                  <a:srgbClr val="00001A"/>
                </a:solidFill>
                <a:latin typeface="Roboto Slab"/>
              </a:rPr>
              <a:t>Starfish Usage (Flags, Kudos, Referrals, etc.): </a:t>
            </a:r>
            <a:r>
              <a:rPr lang="en-US" sz="2400" dirty="0"/>
              <a:t>CHC has observed a 562% increase in the use of Starfish between Fall 2017 and Fall 2019</a:t>
            </a:r>
            <a:endParaRPr lang="en-US" sz="2400" baseline="0" dirty="0"/>
          </a:p>
          <a:p>
            <a:pPr defTabSz="1219170">
              <a:spcBef>
                <a:spcPts val="480"/>
              </a:spcBef>
            </a:pPr>
            <a:endParaRPr lang="en-US" sz="2400" kern="0" dirty="0">
              <a:solidFill>
                <a:srgbClr val="00001A"/>
              </a:solidFill>
              <a:latin typeface="Roboto Slab"/>
            </a:endParaRPr>
          </a:p>
        </p:txBody>
      </p:sp>
      <p:graphicFrame>
        <p:nvGraphicFramePr>
          <p:cNvPr id="9" name="Content Placeholder 5"/>
          <p:cNvGraphicFramePr>
            <a:graphicFrameLocks/>
          </p:cNvGraphicFramePr>
          <p:nvPr/>
        </p:nvGraphicFramePr>
        <p:xfrm>
          <a:off x="987633" y="2677145"/>
          <a:ext cx="10548524" cy="4601929"/>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a:extLst>
              <a:ext uri="{FF2B5EF4-FFF2-40B4-BE49-F238E27FC236}">
                <a16:creationId xmlns:a16="http://schemas.microsoft.com/office/drawing/2014/main" id="{571BC88C-5840-41AA-94AC-DB600EB4AFE8}"/>
              </a:ext>
            </a:extLst>
          </p:cNvPr>
          <p:cNvSpPr>
            <a:spLocks noGrp="1"/>
          </p:cNvSpPr>
          <p:nvPr>
            <p:ph type="title"/>
          </p:nvPr>
        </p:nvSpPr>
        <p:spPr>
          <a:xfrm>
            <a:off x="2909426" y="134587"/>
            <a:ext cx="6373147" cy="1320800"/>
          </a:xfrm>
        </p:spPr>
        <p:txBody>
          <a:bodyPr/>
          <a:lstStyle/>
          <a:p>
            <a:r>
              <a:rPr lang="en-US" dirty="0"/>
              <a:t>Staying on the Path</a:t>
            </a:r>
            <a:br>
              <a:rPr lang="en-US" dirty="0"/>
            </a:br>
            <a:r>
              <a:rPr lang="en-US" dirty="0"/>
              <a:t>Starfish Research</a:t>
            </a:r>
          </a:p>
        </p:txBody>
      </p:sp>
    </p:spTree>
    <p:extLst>
      <p:ext uri="{BB962C8B-B14F-4D97-AF65-F5344CB8AC3E}">
        <p14:creationId xmlns:p14="http://schemas.microsoft.com/office/powerpoint/2010/main" val="1608613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7E776-4C45-4773-8A66-0A773A6A35A9}"/>
              </a:ext>
            </a:extLst>
          </p:cNvPr>
          <p:cNvSpPr>
            <a:spLocks noGrp="1"/>
          </p:cNvSpPr>
          <p:nvPr>
            <p:ph type="ctrTitle"/>
          </p:nvPr>
        </p:nvSpPr>
        <p:spPr/>
        <p:txBody>
          <a:bodyPr/>
          <a:lstStyle/>
          <a:p>
            <a:r>
              <a:rPr lang="en-US" dirty="0"/>
              <a:t>Anti-Black Racism</a:t>
            </a:r>
          </a:p>
        </p:txBody>
      </p:sp>
      <p:sp>
        <p:nvSpPr>
          <p:cNvPr id="3" name="Subtitle 2">
            <a:extLst>
              <a:ext uri="{FF2B5EF4-FFF2-40B4-BE49-F238E27FC236}">
                <a16:creationId xmlns:a16="http://schemas.microsoft.com/office/drawing/2014/main" id="{F410E9AC-4988-4899-A932-F7CCC92EC0A0}"/>
              </a:ext>
            </a:extLst>
          </p:cNvPr>
          <p:cNvSpPr>
            <a:spLocks noGrp="1"/>
          </p:cNvSpPr>
          <p:nvPr>
            <p:ph type="subTitle" idx="1"/>
          </p:nvPr>
        </p:nvSpPr>
        <p:spPr/>
        <p:txBody>
          <a:bodyPr>
            <a:normAutofit lnSpcReduction="10000"/>
          </a:bodyPr>
          <a:lstStyle/>
          <a:p>
            <a:r>
              <a:rPr lang="en-US" dirty="0"/>
              <a:t>November 13, 2020</a:t>
            </a:r>
          </a:p>
          <a:p>
            <a:r>
              <a:rPr lang="en-US" dirty="0"/>
              <a:t>Laurie Green, Veronica Lehman,</a:t>
            </a:r>
          </a:p>
          <a:p>
            <a:r>
              <a:rPr lang="en-US" dirty="0"/>
              <a:t>Krista Ivy, Monique Ware, Melissa Oshman</a:t>
            </a:r>
          </a:p>
        </p:txBody>
      </p:sp>
    </p:spTree>
    <p:extLst>
      <p:ext uri="{BB962C8B-B14F-4D97-AF65-F5344CB8AC3E}">
        <p14:creationId xmlns:p14="http://schemas.microsoft.com/office/powerpoint/2010/main" val="1691152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5" name="Google Shape;265;p26"/>
          <p:cNvSpPr txBox="1">
            <a:spLocks noGrp="1"/>
          </p:cNvSpPr>
          <p:nvPr>
            <p:ph type="sldNum" idx="12"/>
          </p:nvPr>
        </p:nvSpPr>
        <p:spPr>
          <a:xfrm>
            <a:off x="345633" y="6232133"/>
            <a:ext cx="642000" cy="326800"/>
          </a:xfrm>
          <a:prstGeom prst="rect">
            <a:avLst/>
          </a:prstGeom>
        </p:spPr>
        <p:txBody>
          <a:bodyPr spcFirstLastPara="1" wrap="square" lIns="0" tIns="0" rIns="0" bIns="0" anchor="b" anchorCtr="0">
            <a:noAutofit/>
          </a:bodyPr>
          <a:lstStyle/>
          <a:p>
            <a:pPr defTabSz="1219170">
              <a:buClr>
                <a:srgbClr val="000000"/>
              </a:buClr>
            </a:pPr>
            <a:fld id="{00000000-1234-1234-1234-123412341234}" type="slidenum">
              <a:rPr lang="en" kern="0"/>
              <a:pPr defTabSz="1219170">
                <a:buClr>
                  <a:srgbClr val="000000"/>
                </a:buClr>
              </a:pPr>
              <a:t>20</a:t>
            </a:fld>
            <a:endParaRPr kern="0"/>
          </a:p>
        </p:txBody>
      </p:sp>
      <p:sp>
        <p:nvSpPr>
          <p:cNvPr id="7" name="Google Shape;330;p31"/>
          <p:cNvSpPr txBox="1">
            <a:spLocks/>
          </p:cNvSpPr>
          <p:nvPr/>
        </p:nvSpPr>
        <p:spPr>
          <a:xfrm>
            <a:off x="216001" y="1328686"/>
            <a:ext cx="9723646" cy="73758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spcBef>
                <a:spcPts val="480"/>
              </a:spcBef>
            </a:pPr>
            <a:r>
              <a:rPr lang="en-US" sz="2400" b="1" kern="0" dirty="0">
                <a:solidFill>
                  <a:srgbClr val="00001A"/>
                </a:solidFill>
                <a:latin typeface="Roboto Slab"/>
              </a:rPr>
              <a:t>Success Rates by Starfish Usage among African American and Hispanic Students in 2018-19: </a:t>
            </a:r>
            <a:r>
              <a:rPr lang="en-US" sz="2400" dirty="0"/>
              <a:t>African and Hispanic students achieve significantly higher success rates when their instructors use Starfish.</a:t>
            </a:r>
            <a:endParaRPr lang="en-US" sz="2400" kern="0" dirty="0">
              <a:solidFill>
                <a:srgbClr val="00001A"/>
              </a:solidFill>
              <a:latin typeface="Roboto Slab"/>
            </a:endParaRPr>
          </a:p>
        </p:txBody>
      </p:sp>
      <p:graphicFrame>
        <p:nvGraphicFramePr>
          <p:cNvPr id="9" name="Content Placeholder 5"/>
          <p:cNvGraphicFramePr>
            <a:graphicFrameLocks/>
          </p:cNvGraphicFramePr>
          <p:nvPr/>
        </p:nvGraphicFramePr>
        <p:xfrm>
          <a:off x="987633" y="2677145"/>
          <a:ext cx="10548524" cy="4601929"/>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a:extLst>
              <a:ext uri="{FF2B5EF4-FFF2-40B4-BE49-F238E27FC236}">
                <a16:creationId xmlns:a16="http://schemas.microsoft.com/office/drawing/2014/main" id="{571BC88C-5840-41AA-94AC-DB600EB4AFE8}"/>
              </a:ext>
            </a:extLst>
          </p:cNvPr>
          <p:cNvSpPr>
            <a:spLocks noGrp="1"/>
          </p:cNvSpPr>
          <p:nvPr>
            <p:ph type="title"/>
          </p:nvPr>
        </p:nvSpPr>
        <p:spPr>
          <a:xfrm>
            <a:off x="2909426" y="134587"/>
            <a:ext cx="6373147" cy="1320800"/>
          </a:xfrm>
        </p:spPr>
        <p:txBody>
          <a:bodyPr/>
          <a:lstStyle/>
          <a:p>
            <a:r>
              <a:rPr lang="en-US" dirty="0"/>
              <a:t>Staying on the Path</a:t>
            </a:r>
            <a:br>
              <a:rPr lang="en-US" dirty="0"/>
            </a:br>
            <a:r>
              <a:rPr lang="en-US" dirty="0"/>
              <a:t>Starfish Research</a:t>
            </a:r>
          </a:p>
        </p:txBody>
      </p:sp>
    </p:spTree>
    <p:extLst>
      <p:ext uri="{BB962C8B-B14F-4D97-AF65-F5344CB8AC3E}">
        <p14:creationId xmlns:p14="http://schemas.microsoft.com/office/powerpoint/2010/main" val="2346800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5" name="Google Shape;265;p26"/>
          <p:cNvSpPr txBox="1">
            <a:spLocks noGrp="1"/>
          </p:cNvSpPr>
          <p:nvPr>
            <p:ph type="sldNum" idx="12"/>
          </p:nvPr>
        </p:nvSpPr>
        <p:spPr>
          <a:xfrm>
            <a:off x="345633" y="6232133"/>
            <a:ext cx="642000" cy="326800"/>
          </a:xfrm>
          <a:prstGeom prst="rect">
            <a:avLst/>
          </a:prstGeom>
        </p:spPr>
        <p:txBody>
          <a:bodyPr spcFirstLastPara="1" wrap="square" lIns="0" tIns="0" rIns="0" bIns="0" anchor="b" anchorCtr="0">
            <a:noAutofit/>
          </a:bodyPr>
          <a:lstStyle/>
          <a:p>
            <a:pPr defTabSz="1219170">
              <a:buClr>
                <a:srgbClr val="000000"/>
              </a:buClr>
            </a:pPr>
            <a:fld id="{00000000-1234-1234-1234-123412341234}" type="slidenum">
              <a:rPr lang="en" kern="0"/>
              <a:pPr defTabSz="1219170">
                <a:buClr>
                  <a:srgbClr val="000000"/>
                </a:buClr>
              </a:pPr>
              <a:t>21</a:t>
            </a:fld>
            <a:endParaRPr kern="0"/>
          </a:p>
        </p:txBody>
      </p:sp>
      <p:sp>
        <p:nvSpPr>
          <p:cNvPr id="7" name="Google Shape;330;p31"/>
          <p:cNvSpPr txBox="1">
            <a:spLocks/>
          </p:cNvSpPr>
          <p:nvPr/>
        </p:nvSpPr>
        <p:spPr>
          <a:xfrm>
            <a:off x="168500" y="1382394"/>
            <a:ext cx="9723646" cy="73758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rtl="0">
              <a:defRPr sz="1862" b="0" i="0" u="none" strike="noStrike" kern="1200" spc="0" baseline="0">
                <a:solidFill>
                  <a:prstClr val="black">
                    <a:lumMod val="65000"/>
                    <a:lumOff val="35000"/>
                  </a:prstClr>
                </a:solidFill>
                <a:latin typeface="+mn-lt"/>
                <a:ea typeface="+mn-ea"/>
                <a:cs typeface="+mn-cs"/>
              </a:defRPr>
            </a:pPr>
            <a:r>
              <a:rPr lang="en-US" sz="2400" b="1" kern="0" dirty="0">
                <a:solidFill>
                  <a:srgbClr val="00001A"/>
                </a:solidFill>
                <a:latin typeface="Roboto Slab"/>
              </a:rPr>
              <a:t>Successful Completion of Transfer-Level Coursework in Math: </a:t>
            </a:r>
            <a:r>
              <a:rPr lang="en-US" sz="2400" dirty="0">
                <a:solidFill>
                  <a:schemeClr val="tx1"/>
                </a:solidFill>
              </a:rPr>
              <a:t>The number of successful grade earners in transfer-level</a:t>
            </a:r>
            <a:r>
              <a:rPr lang="en-US" sz="2400" baseline="0" dirty="0">
                <a:solidFill>
                  <a:schemeClr val="tx1"/>
                </a:solidFill>
              </a:rPr>
              <a:t> math increased from 483 in Fall 2017 to 879 in Fall 2019, an 82% increase.</a:t>
            </a:r>
          </a:p>
          <a:p>
            <a:pPr defTabSz="1219170">
              <a:spcBef>
                <a:spcPts val="480"/>
              </a:spcBef>
            </a:pPr>
            <a:endParaRPr lang="en-US" sz="2400" kern="0" dirty="0">
              <a:solidFill>
                <a:srgbClr val="00001A"/>
              </a:solidFill>
              <a:latin typeface="Roboto Slab"/>
            </a:endParaRPr>
          </a:p>
        </p:txBody>
      </p:sp>
      <p:graphicFrame>
        <p:nvGraphicFramePr>
          <p:cNvPr id="9" name="Content Placeholder 5"/>
          <p:cNvGraphicFramePr>
            <a:graphicFrameLocks/>
          </p:cNvGraphicFramePr>
          <p:nvPr/>
        </p:nvGraphicFramePr>
        <p:xfrm>
          <a:off x="987633" y="2677145"/>
          <a:ext cx="10548524" cy="4601929"/>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a:extLst>
              <a:ext uri="{FF2B5EF4-FFF2-40B4-BE49-F238E27FC236}">
                <a16:creationId xmlns:a16="http://schemas.microsoft.com/office/drawing/2014/main" id="{571BC88C-5840-41AA-94AC-DB600EB4AFE8}"/>
              </a:ext>
            </a:extLst>
          </p:cNvPr>
          <p:cNvSpPr>
            <a:spLocks noGrp="1"/>
          </p:cNvSpPr>
          <p:nvPr>
            <p:ph type="title"/>
          </p:nvPr>
        </p:nvSpPr>
        <p:spPr>
          <a:xfrm>
            <a:off x="2909426" y="134587"/>
            <a:ext cx="6373147" cy="1320800"/>
          </a:xfrm>
        </p:spPr>
        <p:txBody>
          <a:bodyPr/>
          <a:lstStyle/>
          <a:p>
            <a:r>
              <a:rPr lang="en-US" dirty="0"/>
              <a:t>Staying on the Path</a:t>
            </a:r>
            <a:br>
              <a:rPr lang="en-US" dirty="0"/>
            </a:br>
            <a:r>
              <a:rPr lang="en-US" dirty="0"/>
              <a:t>AB705 Research</a:t>
            </a:r>
          </a:p>
        </p:txBody>
      </p:sp>
    </p:spTree>
    <p:extLst>
      <p:ext uri="{BB962C8B-B14F-4D97-AF65-F5344CB8AC3E}">
        <p14:creationId xmlns:p14="http://schemas.microsoft.com/office/powerpoint/2010/main" val="9079255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5" name="Google Shape;265;p26"/>
          <p:cNvSpPr txBox="1">
            <a:spLocks noGrp="1"/>
          </p:cNvSpPr>
          <p:nvPr>
            <p:ph type="sldNum" idx="12"/>
          </p:nvPr>
        </p:nvSpPr>
        <p:spPr>
          <a:xfrm>
            <a:off x="345633" y="6232133"/>
            <a:ext cx="642000" cy="326800"/>
          </a:xfrm>
          <a:prstGeom prst="rect">
            <a:avLst/>
          </a:prstGeom>
        </p:spPr>
        <p:txBody>
          <a:bodyPr spcFirstLastPara="1" wrap="square" lIns="0" tIns="0" rIns="0" bIns="0" anchor="b" anchorCtr="0">
            <a:noAutofit/>
          </a:bodyPr>
          <a:lstStyle/>
          <a:p>
            <a:pPr defTabSz="1219170">
              <a:buClr>
                <a:srgbClr val="000000"/>
              </a:buClr>
            </a:pPr>
            <a:fld id="{00000000-1234-1234-1234-123412341234}" type="slidenum">
              <a:rPr lang="en" kern="0"/>
              <a:pPr defTabSz="1219170">
                <a:buClr>
                  <a:srgbClr val="000000"/>
                </a:buClr>
              </a:pPr>
              <a:t>22</a:t>
            </a:fld>
            <a:endParaRPr kern="0"/>
          </a:p>
        </p:txBody>
      </p:sp>
      <p:sp>
        <p:nvSpPr>
          <p:cNvPr id="7" name="Google Shape;330;p31"/>
          <p:cNvSpPr txBox="1">
            <a:spLocks/>
          </p:cNvSpPr>
          <p:nvPr/>
        </p:nvSpPr>
        <p:spPr>
          <a:xfrm>
            <a:off x="168500" y="1382394"/>
            <a:ext cx="9723646" cy="73758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sz="1862" b="0" i="0" u="none" strike="noStrike" kern="1200" spc="0" baseline="0">
                <a:solidFill>
                  <a:prstClr val="black">
                    <a:lumMod val="65000"/>
                    <a:lumOff val="35000"/>
                  </a:prstClr>
                </a:solidFill>
                <a:latin typeface="+mn-lt"/>
                <a:ea typeface="+mn-ea"/>
                <a:cs typeface="+mn-cs"/>
              </a:defRPr>
            </a:pPr>
            <a:r>
              <a:rPr lang="en-US" sz="2400" b="1" kern="0" dirty="0">
                <a:solidFill>
                  <a:srgbClr val="00001A"/>
                </a:solidFill>
                <a:latin typeface="Roboto Slab"/>
              </a:rPr>
              <a:t>Successful Completion of Transfer-Level Coursework in English: </a:t>
            </a:r>
            <a:r>
              <a:rPr lang="en-US" sz="2400" dirty="0">
                <a:solidFill>
                  <a:schemeClr val="tx1"/>
                </a:solidFill>
              </a:rPr>
              <a:t>The number of successful grade earners in transfer-level</a:t>
            </a:r>
            <a:r>
              <a:rPr lang="en-US" sz="2400" baseline="0" dirty="0">
                <a:solidFill>
                  <a:schemeClr val="tx1"/>
                </a:solidFill>
              </a:rPr>
              <a:t> English increased from 970 in Fall 2018 to 1,270 in Fall 2019, a 31% increase.</a:t>
            </a:r>
          </a:p>
          <a:p>
            <a:pPr rtl="0">
              <a:defRPr sz="1862" b="0" i="0" u="none" strike="noStrike" kern="1200" spc="0" baseline="0">
                <a:solidFill>
                  <a:prstClr val="black">
                    <a:lumMod val="65000"/>
                    <a:lumOff val="35000"/>
                  </a:prstClr>
                </a:solidFill>
                <a:latin typeface="+mn-lt"/>
                <a:ea typeface="+mn-ea"/>
                <a:cs typeface="+mn-cs"/>
              </a:defRPr>
            </a:pPr>
            <a:endParaRPr lang="en-US" sz="2400" baseline="0" dirty="0">
              <a:solidFill>
                <a:schemeClr val="tx1"/>
              </a:solidFill>
            </a:endParaRPr>
          </a:p>
          <a:p>
            <a:pPr defTabSz="1219170">
              <a:spcBef>
                <a:spcPts val="480"/>
              </a:spcBef>
            </a:pPr>
            <a:endParaRPr lang="en-US" sz="2400" kern="0" dirty="0">
              <a:solidFill>
                <a:srgbClr val="00001A"/>
              </a:solidFill>
              <a:latin typeface="Roboto Slab"/>
            </a:endParaRPr>
          </a:p>
        </p:txBody>
      </p:sp>
      <p:graphicFrame>
        <p:nvGraphicFramePr>
          <p:cNvPr id="9" name="Content Placeholder 5"/>
          <p:cNvGraphicFramePr>
            <a:graphicFrameLocks/>
          </p:cNvGraphicFramePr>
          <p:nvPr/>
        </p:nvGraphicFramePr>
        <p:xfrm>
          <a:off x="987633" y="2677145"/>
          <a:ext cx="10548524" cy="4601929"/>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a:extLst>
              <a:ext uri="{FF2B5EF4-FFF2-40B4-BE49-F238E27FC236}">
                <a16:creationId xmlns:a16="http://schemas.microsoft.com/office/drawing/2014/main" id="{571BC88C-5840-41AA-94AC-DB600EB4AFE8}"/>
              </a:ext>
            </a:extLst>
          </p:cNvPr>
          <p:cNvSpPr>
            <a:spLocks noGrp="1"/>
          </p:cNvSpPr>
          <p:nvPr>
            <p:ph type="title"/>
          </p:nvPr>
        </p:nvSpPr>
        <p:spPr>
          <a:xfrm>
            <a:off x="2909426" y="134587"/>
            <a:ext cx="6373147" cy="1320800"/>
          </a:xfrm>
        </p:spPr>
        <p:txBody>
          <a:bodyPr/>
          <a:lstStyle/>
          <a:p>
            <a:r>
              <a:rPr lang="en-US" dirty="0"/>
              <a:t>Staying on the Path</a:t>
            </a:r>
            <a:br>
              <a:rPr lang="en-US" dirty="0"/>
            </a:br>
            <a:r>
              <a:rPr lang="en-US" dirty="0"/>
              <a:t>AB705 Research</a:t>
            </a:r>
          </a:p>
        </p:txBody>
      </p:sp>
    </p:spTree>
    <p:extLst>
      <p:ext uri="{BB962C8B-B14F-4D97-AF65-F5344CB8AC3E}">
        <p14:creationId xmlns:p14="http://schemas.microsoft.com/office/powerpoint/2010/main" val="32270494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0854" y="609600"/>
            <a:ext cx="6373147" cy="1320800"/>
          </a:xfrm>
        </p:spPr>
        <p:txBody>
          <a:bodyPr/>
          <a:lstStyle/>
          <a:p>
            <a:r>
              <a:rPr lang="en-US" dirty="0"/>
              <a:t>Ensuring Learning</a:t>
            </a:r>
          </a:p>
        </p:txBody>
      </p:sp>
      <p:sp>
        <p:nvSpPr>
          <p:cNvPr id="3" name="Content Placeholder 2"/>
          <p:cNvSpPr>
            <a:spLocks noGrp="1"/>
          </p:cNvSpPr>
          <p:nvPr>
            <p:ph idx="1"/>
          </p:nvPr>
        </p:nvSpPr>
        <p:spPr/>
        <p:txBody>
          <a:bodyPr>
            <a:normAutofit lnSpcReduction="10000"/>
          </a:bodyPr>
          <a:lstStyle/>
          <a:p>
            <a:r>
              <a:rPr lang="en-US" dirty="0"/>
              <a:t>Progress to Date</a:t>
            </a:r>
          </a:p>
          <a:p>
            <a:pPr lvl="1"/>
            <a:r>
              <a:rPr lang="en-US" dirty="0"/>
              <a:t>Learning outcomes for CTE programs align closely with relevant employment skills and labor market demand</a:t>
            </a:r>
          </a:p>
          <a:p>
            <a:pPr lvl="1"/>
            <a:r>
              <a:rPr lang="en-US" dirty="0"/>
              <a:t>Each CTE program has an advisory committee comprising employers in the field</a:t>
            </a:r>
          </a:p>
          <a:p>
            <a:pPr lvl="1"/>
            <a:r>
              <a:rPr lang="en-US" dirty="0"/>
              <a:t>Continue to apply the results of learning outcomes assessment to improve the effectiveness of instruction across programs</a:t>
            </a:r>
          </a:p>
          <a:p>
            <a:r>
              <a:rPr lang="en-US" dirty="0"/>
              <a:t>Next Steps</a:t>
            </a:r>
          </a:p>
          <a:p>
            <a:pPr lvl="1"/>
            <a:r>
              <a:rPr lang="en-US" dirty="0"/>
              <a:t>Fully implement six-year outcomes assessment with disaggregated student learning outcome results</a:t>
            </a:r>
          </a:p>
          <a:p>
            <a:pPr lvl="1"/>
            <a:r>
              <a:rPr lang="en-US" dirty="0"/>
              <a:t>Provide data at every committee meeting to inform decision making</a:t>
            </a:r>
          </a:p>
          <a:p>
            <a:pPr lvl="1"/>
            <a:r>
              <a:rPr lang="en-US" dirty="0"/>
              <a:t>Increase those trained in how to access, interpret, and apply data to decision making</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334" y="263801"/>
            <a:ext cx="1786377" cy="1368972"/>
          </a:xfrm>
          <a:prstGeom prst="rect">
            <a:avLst/>
          </a:prstGeom>
        </p:spPr>
      </p:pic>
    </p:spTree>
    <p:extLst>
      <p:ext uri="{BB962C8B-B14F-4D97-AF65-F5344CB8AC3E}">
        <p14:creationId xmlns:p14="http://schemas.microsoft.com/office/powerpoint/2010/main" val="22097209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3714" y="495071"/>
            <a:ext cx="8596668" cy="1320800"/>
          </a:xfrm>
        </p:spPr>
        <p:txBody>
          <a:bodyPr/>
          <a:lstStyle/>
          <a:p>
            <a:r>
              <a:rPr lang="en-US" dirty="0"/>
              <a:t>Objectives for the Year</a:t>
            </a:r>
          </a:p>
        </p:txBody>
      </p:sp>
      <p:sp>
        <p:nvSpPr>
          <p:cNvPr id="3" name="Content Placeholder 2"/>
          <p:cNvSpPr>
            <a:spLocks noGrp="1"/>
          </p:cNvSpPr>
          <p:nvPr>
            <p:ph idx="1"/>
          </p:nvPr>
        </p:nvSpPr>
        <p:spPr>
          <a:xfrm>
            <a:off x="677334" y="2160589"/>
            <a:ext cx="8596668" cy="4507186"/>
          </a:xfrm>
        </p:spPr>
        <p:txBody>
          <a:bodyPr>
            <a:normAutofit/>
          </a:bodyPr>
          <a:lstStyle/>
          <a:p>
            <a:r>
              <a:rPr lang="en-US" sz="2400" dirty="0"/>
              <a:t>Finalize the CAPs and the student website</a:t>
            </a:r>
          </a:p>
          <a:p>
            <a:r>
              <a:rPr lang="en-US" sz="2400" dirty="0"/>
              <a:t>Increase faculty use of Starfish</a:t>
            </a:r>
          </a:p>
          <a:p>
            <a:r>
              <a:rPr lang="en-US" sz="2400" dirty="0"/>
              <a:t>Improve registration process</a:t>
            </a:r>
          </a:p>
          <a:p>
            <a:r>
              <a:rPr lang="en-US" sz="2400" dirty="0"/>
              <a:t>Further develop process of scheduling classes</a:t>
            </a:r>
          </a:p>
          <a:p>
            <a:r>
              <a:rPr lang="en-US" sz="2400" dirty="0"/>
              <a:t>Fully implement six year outcomes assessment with disaggregated student learning outcome results</a:t>
            </a:r>
          </a:p>
          <a:p>
            <a:r>
              <a:rPr lang="en-US" sz="2400" dirty="0"/>
              <a:t>Data informed decision making</a:t>
            </a:r>
          </a:p>
          <a:p>
            <a:r>
              <a:rPr lang="en-US" sz="2400" dirty="0"/>
              <a:t>Equity and inclusion</a:t>
            </a:r>
          </a:p>
          <a:p>
            <a:r>
              <a:rPr lang="en-US" sz="2400" dirty="0"/>
              <a:t>Professional development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334" y="190225"/>
            <a:ext cx="2306380" cy="1280928"/>
          </a:xfrm>
          <a:prstGeom prst="rect">
            <a:avLst/>
          </a:prstGeom>
        </p:spPr>
      </p:pic>
    </p:spTree>
    <p:extLst>
      <p:ext uri="{BB962C8B-B14F-4D97-AF65-F5344CB8AC3E}">
        <p14:creationId xmlns:p14="http://schemas.microsoft.com/office/powerpoint/2010/main" val="27785466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 name="Picture 6"/>
          <p:cNvPicPr>
            <a:picLocks noChangeAspect="1"/>
          </p:cNvPicPr>
          <p:nvPr/>
        </p:nvPicPr>
        <p:blipFill>
          <a:blip r:embed="rId3"/>
          <a:stretch>
            <a:fillRect/>
          </a:stretch>
        </p:blipFill>
        <p:spPr>
          <a:xfrm>
            <a:off x="677333" y="2160589"/>
            <a:ext cx="8412075" cy="4350080"/>
          </a:xfrm>
          <a:prstGeom prst="rect">
            <a:avLst/>
          </a:prstGeom>
        </p:spPr>
      </p:pic>
    </p:spTree>
    <p:extLst>
      <p:ext uri="{BB962C8B-B14F-4D97-AF65-F5344CB8AC3E}">
        <p14:creationId xmlns:p14="http://schemas.microsoft.com/office/powerpoint/2010/main" val="27025494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website&#10;&#10;Description automatically generated">
            <a:extLst>
              <a:ext uri="{FF2B5EF4-FFF2-40B4-BE49-F238E27FC236}">
                <a16:creationId xmlns:a16="http://schemas.microsoft.com/office/drawing/2014/main" id="{04DE7F59-A612-4FBA-8D20-40A2B8F188F9}"/>
              </a:ext>
            </a:extLst>
          </p:cNvPr>
          <p:cNvPicPr>
            <a:picLocks noChangeAspect="1"/>
          </p:cNvPicPr>
          <p:nvPr/>
        </p:nvPicPr>
        <p:blipFill>
          <a:blip r:embed="rId2"/>
          <a:stretch>
            <a:fillRect/>
          </a:stretch>
        </p:blipFill>
        <p:spPr>
          <a:xfrm>
            <a:off x="1995659" y="777240"/>
            <a:ext cx="6966861" cy="5303520"/>
          </a:xfrm>
          <a:prstGeom prst="rect">
            <a:avLst/>
          </a:prstGeom>
        </p:spPr>
      </p:pic>
    </p:spTree>
    <p:extLst>
      <p:ext uri="{BB962C8B-B14F-4D97-AF65-F5344CB8AC3E}">
        <p14:creationId xmlns:p14="http://schemas.microsoft.com/office/powerpoint/2010/main" val="27534502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Distance Education Cameras On Policy</a:t>
            </a:r>
          </a:p>
        </p:txBody>
      </p:sp>
      <p:sp>
        <p:nvSpPr>
          <p:cNvPr id="3" name="Subtitle 2"/>
          <p:cNvSpPr>
            <a:spLocks noGrp="1"/>
          </p:cNvSpPr>
          <p:nvPr>
            <p:ph type="subTitle" idx="1"/>
          </p:nvPr>
        </p:nvSpPr>
        <p:spPr/>
        <p:txBody>
          <a:bodyPr/>
          <a:lstStyle/>
          <a:p>
            <a:r>
              <a:rPr lang="en-US" dirty="0"/>
              <a:t>Keith Wurtz and Brandi Bailes</a:t>
            </a:r>
          </a:p>
        </p:txBody>
      </p:sp>
    </p:spTree>
    <p:extLst>
      <p:ext uri="{BB962C8B-B14F-4D97-AF65-F5344CB8AC3E}">
        <p14:creationId xmlns:p14="http://schemas.microsoft.com/office/powerpoint/2010/main" val="17569013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65DBEAA0-D848-4F16-82CF-07BD4095AABA}"/>
              </a:ext>
            </a:extLst>
          </p:cNvPr>
          <p:cNvPicPr>
            <a:picLocks noChangeAspect="1"/>
          </p:cNvPicPr>
          <p:nvPr/>
        </p:nvPicPr>
        <p:blipFill>
          <a:blip r:embed="rId2"/>
          <a:stretch>
            <a:fillRect/>
          </a:stretch>
        </p:blipFill>
        <p:spPr>
          <a:xfrm>
            <a:off x="1185191" y="411480"/>
            <a:ext cx="8002267" cy="6035040"/>
          </a:xfrm>
          <a:prstGeom prst="rect">
            <a:avLst/>
          </a:prstGeom>
        </p:spPr>
      </p:pic>
    </p:spTree>
    <p:extLst>
      <p:ext uri="{BB962C8B-B14F-4D97-AF65-F5344CB8AC3E}">
        <p14:creationId xmlns:p14="http://schemas.microsoft.com/office/powerpoint/2010/main" val="25620079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Q&amp;A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3015" y="5697135"/>
            <a:ext cx="3032972" cy="784812"/>
          </a:xfrm>
          <a:prstGeom prst="rect">
            <a:avLst/>
          </a:prstGeom>
        </p:spPr>
      </p:pic>
    </p:spTree>
    <p:extLst>
      <p:ext uri="{BB962C8B-B14F-4D97-AF65-F5344CB8AC3E}">
        <p14:creationId xmlns:p14="http://schemas.microsoft.com/office/powerpoint/2010/main" val="1197093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BF524-80C2-4B87-A500-6A3BD9351259}"/>
              </a:ext>
            </a:extLst>
          </p:cNvPr>
          <p:cNvSpPr>
            <a:spLocks noGrp="1"/>
          </p:cNvSpPr>
          <p:nvPr>
            <p:ph type="title"/>
          </p:nvPr>
        </p:nvSpPr>
        <p:spPr/>
        <p:txBody>
          <a:bodyPr/>
          <a:lstStyle/>
          <a:p>
            <a:r>
              <a:rPr lang="en-US" dirty="0"/>
              <a:t>Anti-Black Racism</a:t>
            </a:r>
          </a:p>
        </p:txBody>
      </p:sp>
      <p:pic>
        <p:nvPicPr>
          <p:cNvPr id="4" name="Content Placeholder 3">
            <a:extLst>
              <a:ext uri="{FF2B5EF4-FFF2-40B4-BE49-F238E27FC236}">
                <a16:creationId xmlns:a16="http://schemas.microsoft.com/office/drawing/2014/main" id="{540CC60A-BB85-4245-8350-90162BEA9614}"/>
              </a:ext>
            </a:extLst>
          </p:cNvPr>
          <p:cNvPicPr>
            <a:picLocks noGrp="1" noChangeAspect="1"/>
          </p:cNvPicPr>
          <p:nvPr>
            <p:ph idx="1"/>
          </p:nvPr>
        </p:nvPicPr>
        <p:blipFill>
          <a:blip r:embed="rId2"/>
          <a:stretch>
            <a:fillRect/>
          </a:stretch>
        </p:blipFill>
        <p:spPr>
          <a:xfrm>
            <a:off x="1212413" y="3738880"/>
            <a:ext cx="7526510" cy="2008498"/>
          </a:xfrm>
          <a:prstGeom prst="rect">
            <a:avLst/>
          </a:prstGeom>
        </p:spPr>
      </p:pic>
      <p:sp>
        <p:nvSpPr>
          <p:cNvPr id="5" name="TextBox 4">
            <a:extLst>
              <a:ext uri="{FF2B5EF4-FFF2-40B4-BE49-F238E27FC236}">
                <a16:creationId xmlns:a16="http://schemas.microsoft.com/office/drawing/2014/main" id="{BD5E223A-3DE2-42AC-B291-0AFB4CA08F60}"/>
              </a:ext>
            </a:extLst>
          </p:cNvPr>
          <p:cNvSpPr txBox="1"/>
          <p:nvPr/>
        </p:nvSpPr>
        <p:spPr>
          <a:xfrm>
            <a:off x="782320" y="1696720"/>
            <a:ext cx="8102599" cy="646331"/>
          </a:xfrm>
          <a:prstGeom prst="rect">
            <a:avLst/>
          </a:prstGeom>
          <a:noFill/>
        </p:spPr>
        <p:txBody>
          <a:bodyPr wrap="square" rtlCol="0">
            <a:spAutoFit/>
          </a:bodyPr>
          <a:lstStyle/>
          <a:p>
            <a:r>
              <a:rPr lang="en-US" dirty="0"/>
              <a:t>Having an intense disdain for black people, black history, black intellect, and sociopolitical progress for blacks.</a:t>
            </a:r>
          </a:p>
        </p:txBody>
      </p:sp>
      <p:sp>
        <p:nvSpPr>
          <p:cNvPr id="7" name="TextBox 6">
            <a:extLst>
              <a:ext uri="{FF2B5EF4-FFF2-40B4-BE49-F238E27FC236}">
                <a16:creationId xmlns:a16="http://schemas.microsoft.com/office/drawing/2014/main" id="{D719E0EA-0B7F-4418-8CEC-3F43ABA16AAC}"/>
              </a:ext>
            </a:extLst>
          </p:cNvPr>
          <p:cNvSpPr txBox="1"/>
          <p:nvPr/>
        </p:nvSpPr>
        <p:spPr>
          <a:xfrm>
            <a:off x="1212412" y="2440801"/>
            <a:ext cx="7526511" cy="1200329"/>
          </a:xfrm>
          <a:prstGeom prst="rect">
            <a:avLst/>
          </a:prstGeom>
          <a:noFill/>
        </p:spPr>
        <p:txBody>
          <a:bodyPr wrap="square" rtlCol="0">
            <a:spAutoFit/>
          </a:bodyPr>
          <a:lstStyle/>
          <a:p>
            <a:pPr marL="285750" indent="-285750">
              <a:buFont typeface="Wingdings" panose="05000000000000000000" pitchFamily="2" charset="2"/>
              <a:buChar char="ü"/>
            </a:pPr>
            <a:r>
              <a:rPr lang="en-US" dirty="0"/>
              <a:t>It is a mindset and a practice</a:t>
            </a:r>
          </a:p>
          <a:p>
            <a:pPr marL="285750" indent="-285750">
              <a:buFont typeface="Wingdings" panose="05000000000000000000" pitchFamily="2" charset="2"/>
              <a:buChar char="ü"/>
            </a:pPr>
            <a:r>
              <a:rPr lang="en-US" dirty="0"/>
              <a:t>It is sustained by social stereotypes making is socially acceptable</a:t>
            </a:r>
          </a:p>
          <a:p>
            <a:pPr marL="285750" indent="-285750">
              <a:buFont typeface="Wingdings" panose="05000000000000000000" pitchFamily="2" charset="2"/>
              <a:buChar char="ü"/>
            </a:pPr>
            <a:r>
              <a:rPr lang="en-US" dirty="0"/>
              <a:t>It is a global issue</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597549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E3C141-0A08-4FB5-87F9-D92C8A3C1CE3}"/>
              </a:ext>
            </a:extLst>
          </p:cNvPr>
          <p:cNvSpPr txBox="1"/>
          <p:nvPr/>
        </p:nvSpPr>
        <p:spPr>
          <a:xfrm>
            <a:off x="1089350" y="1872037"/>
            <a:ext cx="10190922" cy="2739211"/>
          </a:xfrm>
          <a:prstGeom prst="rect">
            <a:avLst/>
          </a:prstGeom>
          <a:noFill/>
        </p:spPr>
        <p:txBody>
          <a:bodyPr wrap="square" rtlCol="0">
            <a:spAutoFit/>
          </a:bodyPr>
          <a:lstStyle/>
          <a:p>
            <a:r>
              <a:rPr lang="en-US" sz="2400" b="1" dirty="0"/>
              <a:t>Examine the History of Racism on Campus </a:t>
            </a:r>
          </a:p>
          <a:p>
            <a:pPr marL="1028700" lvl="1" indent="-571500">
              <a:buFont typeface="Wingdings" panose="05000000000000000000" pitchFamily="2" charset="2"/>
              <a:buChar char="ü"/>
            </a:pPr>
            <a:r>
              <a:rPr lang="en-US" sz="2000" dirty="0"/>
              <a:t>Identify concrete ways to reconcile for history of racism</a:t>
            </a:r>
          </a:p>
          <a:p>
            <a:pPr lvl="1"/>
            <a:endParaRPr lang="en-US" sz="2000" dirty="0"/>
          </a:p>
          <a:p>
            <a:r>
              <a:rPr lang="en-US" sz="2400" b="1" dirty="0"/>
              <a:t>Lift Minoritized Voices</a:t>
            </a:r>
          </a:p>
          <a:p>
            <a:pPr marL="914400" lvl="1" indent="-457200">
              <a:buFont typeface="Wingdings" panose="05000000000000000000" pitchFamily="2" charset="2"/>
              <a:buChar char="ü"/>
            </a:pPr>
            <a:r>
              <a:rPr lang="en-US" sz="2000" dirty="0"/>
              <a:t>Seek student, staff, &amp; faculty voices and experiences of racism </a:t>
            </a:r>
          </a:p>
          <a:p>
            <a:pPr lvl="1"/>
            <a:endParaRPr lang="en-US" sz="2000" dirty="0"/>
          </a:p>
          <a:p>
            <a:r>
              <a:rPr lang="en-US" sz="2400" b="1" dirty="0"/>
              <a:t>Address Racism in Teaching and Learning</a:t>
            </a:r>
          </a:p>
          <a:p>
            <a:pPr marL="1028700" lvl="1" indent="-571500">
              <a:buFont typeface="Wingdings" panose="05000000000000000000" pitchFamily="2" charset="2"/>
              <a:buChar char="ü"/>
            </a:pPr>
            <a:r>
              <a:rPr lang="en-US" sz="2000" dirty="0"/>
              <a:t>African-American contributions are absent from curricula</a:t>
            </a:r>
          </a:p>
        </p:txBody>
      </p:sp>
      <p:sp>
        <p:nvSpPr>
          <p:cNvPr id="5" name="TextBox 4">
            <a:extLst>
              <a:ext uri="{FF2B5EF4-FFF2-40B4-BE49-F238E27FC236}">
                <a16:creationId xmlns:a16="http://schemas.microsoft.com/office/drawing/2014/main" id="{C0E71D80-FF04-4B4B-B7BF-B1B2E59482DB}"/>
              </a:ext>
            </a:extLst>
          </p:cNvPr>
          <p:cNvSpPr txBox="1"/>
          <p:nvPr/>
        </p:nvSpPr>
        <p:spPr>
          <a:xfrm>
            <a:off x="505150" y="405043"/>
            <a:ext cx="7181966" cy="646331"/>
          </a:xfrm>
          <a:prstGeom prst="rect">
            <a:avLst/>
          </a:prstGeom>
          <a:noFill/>
        </p:spPr>
        <p:txBody>
          <a:bodyPr wrap="none" rtlCol="0">
            <a:spAutoFit/>
          </a:bodyPr>
          <a:lstStyle/>
          <a:p>
            <a:r>
              <a:rPr lang="en-US" sz="3600" b="1" dirty="0">
                <a:solidFill>
                  <a:schemeClr val="accent1"/>
                </a:solidFill>
              </a:rPr>
              <a:t>Anti-Racism Institutional Actions</a:t>
            </a:r>
          </a:p>
        </p:txBody>
      </p:sp>
    </p:spTree>
    <p:extLst>
      <p:ext uri="{BB962C8B-B14F-4D97-AF65-F5344CB8AC3E}">
        <p14:creationId xmlns:p14="http://schemas.microsoft.com/office/powerpoint/2010/main" val="338881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E255E1-03F6-4109-ABCE-5F0A88DF0911}"/>
              </a:ext>
            </a:extLst>
          </p:cNvPr>
          <p:cNvSpPr txBox="1"/>
          <p:nvPr/>
        </p:nvSpPr>
        <p:spPr>
          <a:xfrm>
            <a:off x="1003300" y="1687181"/>
            <a:ext cx="8521700" cy="400110"/>
          </a:xfrm>
          <a:prstGeom prst="rect">
            <a:avLst/>
          </a:prstGeom>
          <a:noFill/>
        </p:spPr>
        <p:txBody>
          <a:bodyPr wrap="square" rtlCol="0">
            <a:spAutoFit/>
          </a:bodyPr>
          <a:lstStyle/>
          <a:p>
            <a:r>
              <a:rPr lang="en-US" sz="2000" i="1" dirty="0"/>
              <a:t>Three persistent patterns of anti-blackness</a:t>
            </a:r>
          </a:p>
        </p:txBody>
      </p:sp>
      <p:sp>
        <p:nvSpPr>
          <p:cNvPr id="3" name="TextBox 2">
            <a:extLst>
              <a:ext uri="{FF2B5EF4-FFF2-40B4-BE49-F238E27FC236}">
                <a16:creationId xmlns:a16="http://schemas.microsoft.com/office/drawing/2014/main" id="{11963BE7-F01D-4D3D-8065-73C3F6296FAC}"/>
              </a:ext>
            </a:extLst>
          </p:cNvPr>
          <p:cNvSpPr txBox="1"/>
          <p:nvPr/>
        </p:nvSpPr>
        <p:spPr>
          <a:xfrm>
            <a:off x="1047750" y="2258751"/>
            <a:ext cx="2413000" cy="400110"/>
          </a:xfrm>
          <a:prstGeom prst="rect">
            <a:avLst/>
          </a:prstGeom>
          <a:noFill/>
        </p:spPr>
        <p:txBody>
          <a:bodyPr wrap="square" rtlCol="0">
            <a:spAutoFit/>
          </a:bodyPr>
          <a:lstStyle/>
          <a:p>
            <a:pPr marL="342900" indent="-342900">
              <a:buFont typeface="Wingdings" panose="05000000000000000000" pitchFamily="2" charset="2"/>
              <a:buChar char="ü"/>
            </a:pPr>
            <a:r>
              <a:rPr lang="en-US" sz="2000" dirty="0"/>
              <a:t>Underserved</a:t>
            </a:r>
          </a:p>
        </p:txBody>
      </p:sp>
      <p:sp>
        <p:nvSpPr>
          <p:cNvPr id="4" name="TextBox 3">
            <a:extLst>
              <a:ext uri="{FF2B5EF4-FFF2-40B4-BE49-F238E27FC236}">
                <a16:creationId xmlns:a16="http://schemas.microsoft.com/office/drawing/2014/main" id="{90CED434-3012-4613-A1A5-5237CAB7F18E}"/>
              </a:ext>
            </a:extLst>
          </p:cNvPr>
          <p:cNvSpPr txBox="1"/>
          <p:nvPr/>
        </p:nvSpPr>
        <p:spPr>
          <a:xfrm>
            <a:off x="6985000" y="2258751"/>
            <a:ext cx="3162300" cy="400110"/>
          </a:xfrm>
          <a:prstGeom prst="rect">
            <a:avLst/>
          </a:prstGeom>
          <a:noFill/>
        </p:spPr>
        <p:txBody>
          <a:bodyPr wrap="square" rtlCol="0">
            <a:spAutoFit/>
          </a:bodyPr>
          <a:lstStyle/>
          <a:p>
            <a:pPr marL="342900" indent="-342900">
              <a:buFont typeface="Wingdings" panose="05000000000000000000" pitchFamily="2" charset="2"/>
              <a:buChar char="ü"/>
            </a:pPr>
            <a:r>
              <a:rPr lang="en-US" sz="2000" dirty="0"/>
              <a:t>Underchallenged</a:t>
            </a:r>
          </a:p>
        </p:txBody>
      </p:sp>
      <p:sp>
        <p:nvSpPr>
          <p:cNvPr id="5" name="TextBox 4">
            <a:extLst>
              <a:ext uri="{FF2B5EF4-FFF2-40B4-BE49-F238E27FC236}">
                <a16:creationId xmlns:a16="http://schemas.microsoft.com/office/drawing/2014/main" id="{3A4162BA-D5C2-4A6E-AB35-2943B6ABC1CF}"/>
              </a:ext>
            </a:extLst>
          </p:cNvPr>
          <p:cNvSpPr txBox="1"/>
          <p:nvPr/>
        </p:nvSpPr>
        <p:spPr>
          <a:xfrm>
            <a:off x="4057650" y="2258751"/>
            <a:ext cx="2413000" cy="400110"/>
          </a:xfrm>
          <a:prstGeom prst="rect">
            <a:avLst/>
          </a:prstGeom>
          <a:noFill/>
        </p:spPr>
        <p:txBody>
          <a:bodyPr wrap="square" rtlCol="0">
            <a:spAutoFit/>
          </a:bodyPr>
          <a:lstStyle/>
          <a:p>
            <a:pPr marL="342900" indent="-342900">
              <a:buFont typeface="Wingdings" panose="05000000000000000000" pitchFamily="2" charset="2"/>
              <a:buChar char="ü"/>
            </a:pPr>
            <a:r>
              <a:rPr lang="en-US" sz="2000" dirty="0"/>
              <a:t>Unwelcomed</a:t>
            </a:r>
          </a:p>
        </p:txBody>
      </p:sp>
      <p:sp>
        <p:nvSpPr>
          <p:cNvPr id="6" name="TextBox 5">
            <a:extLst>
              <a:ext uri="{FF2B5EF4-FFF2-40B4-BE49-F238E27FC236}">
                <a16:creationId xmlns:a16="http://schemas.microsoft.com/office/drawing/2014/main" id="{2C118225-0A63-4718-9903-A67995ABA23C}"/>
              </a:ext>
            </a:extLst>
          </p:cNvPr>
          <p:cNvSpPr txBox="1"/>
          <p:nvPr/>
        </p:nvSpPr>
        <p:spPr>
          <a:xfrm>
            <a:off x="1079500" y="3423347"/>
            <a:ext cx="3162300" cy="400110"/>
          </a:xfrm>
          <a:prstGeom prst="rect">
            <a:avLst/>
          </a:prstGeom>
          <a:noFill/>
        </p:spPr>
        <p:txBody>
          <a:bodyPr wrap="square" rtlCol="0">
            <a:spAutoFit/>
          </a:bodyPr>
          <a:lstStyle/>
          <a:p>
            <a:pPr marL="342900" indent="-342900">
              <a:buFont typeface="Wingdings" panose="05000000000000000000" pitchFamily="2" charset="2"/>
              <a:buChar char="ü"/>
            </a:pPr>
            <a:r>
              <a:rPr lang="en-US" sz="2000" dirty="0"/>
              <a:t>Analysis of Data</a:t>
            </a:r>
          </a:p>
        </p:txBody>
      </p:sp>
      <p:sp>
        <p:nvSpPr>
          <p:cNvPr id="7" name="TextBox 6">
            <a:extLst>
              <a:ext uri="{FF2B5EF4-FFF2-40B4-BE49-F238E27FC236}">
                <a16:creationId xmlns:a16="http://schemas.microsoft.com/office/drawing/2014/main" id="{A81424D3-E5A7-414E-B164-C2A8827543E9}"/>
              </a:ext>
            </a:extLst>
          </p:cNvPr>
          <p:cNvSpPr txBox="1"/>
          <p:nvPr/>
        </p:nvSpPr>
        <p:spPr>
          <a:xfrm>
            <a:off x="1054100" y="3885880"/>
            <a:ext cx="4318000" cy="400110"/>
          </a:xfrm>
          <a:prstGeom prst="rect">
            <a:avLst/>
          </a:prstGeom>
          <a:noFill/>
        </p:spPr>
        <p:txBody>
          <a:bodyPr wrap="square" rtlCol="0">
            <a:spAutoFit/>
          </a:bodyPr>
          <a:lstStyle/>
          <a:p>
            <a:pPr marL="342900" indent="-342900">
              <a:buFont typeface="Wingdings" panose="05000000000000000000" pitchFamily="2" charset="2"/>
              <a:buChar char="ü"/>
            </a:pPr>
            <a:r>
              <a:rPr lang="en-US" sz="2000" dirty="0"/>
              <a:t>Complaints by Students</a:t>
            </a:r>
          </a:p>
        </p:txBody>
      </p:sp>
      <p:sp>
        <p:nvSpPr>
          <p:cNvPr id="8" name="TextBox 7">
            <a:extLst>
              <a:ext uri="{FF2B5EF4-FFF2-40B4-BE49-F238E27FC236}">
                <a16:creationId xmlns:a16="http://schemas.microsoft.com/office/drawing/2014/main" id="{E4B97820-2DBE-4142-8F50-37C1E041F7F0}"/>
              </a:ext>
            </a:extLst>
          </p:cNvPr>
          <p:cNvSpPr txBox="1"/>
          <p:nvPr/>
        </p:nvSpPr>
        <p:spPr>
          <a:xfrm>
            <a:off x="1079500" y="4369852"/>
            <a:ext cx="3162300" cy="400110"/>
          </a:xfrm>
          <a:prstGeom prst="rect">
            <a:avLst/>
          </a:prstGeom>
          <a:noFill/>
        </p:spPr>
        <p:txBody>
          <a:bodyPr wrap="square" rtlCol="0">
            <a:spAutoFit/>
          </a:bodyPr>
          <a:lstStyle/>
          <a:p>
            <a:pPr marL="342900" indent="-342900">
              <a:buFont typeface="Wingdings" panose="05000000000000000000" pitchFamily="2" charset="2"/>
              <a:buChar char="ü"/>
            </a:pPr>
            <a:r>
              <a:rPr lang="en-US" sz="2000" dirty="0"/>
              <a:t>Hiring Process</a:t>
            </a:r>
          </a:p>
        </p:txBody>
      </p:sp>
      <p:sp>
        <p:nvSpPr>
          <p:cNvPr id="9" name="TextBox 8">
            <a:extLst>
              <a:ext uri="{FF2B5EF4-FFF2-40B4-BE49-F238E27FC236}">
                <a16:creationId xmlns:a16="http://schemas.microsoft.com/office/drawing/2014/main" id="{55D4DA88-1F9F-4369-BF21-A1087C155E84}"/>
              </a:ext>
            </a:extLst>
          </p:cNvPr>
          <p:cNvSpPr txBox="1"/>
          <p:nvPr/>
        </p:nvSpPr>
        <p:spPr>
          <a:xfrm>
            <a:off x="5264150" y="3397377"/>
            <a:ext cx="4445000" cy="400110"/>
          </a:xfrm>
          <a:prstGeom prst="rect">
            <a:avLst/>
          </a:prstGeom>
          <a:noFill/>
        </p:spPr>
        <p:txBody>
          <a:bodyPr wrap="square" rtlCol="0">
            <a:spAutoFit/>
          </a:bodyPr>
          <a:lstStyle/>
          <a:p>
            <a:pPr marL="342900" indent="-342900">
              <a:buFont typeface="Wingdings" panose="05000000000000000000" pitchFamily="2" charset="2"/>
              <a:buChar char="ü"/>
            </a:pPr>
            <a:r>
              <a:rPr lang="en-US" sz="2000" dirty="0"/>
              <a:t>Performance Evaluation</a:t>
            </a:r>
          </a:p>
        </p:txBody>
      </p:sp>
      <p:sp>
        <p:nvSpPr>
          <p:cNvPr id="10" name="TextBox 9">
            <a:extLst>
              <a:ext uri="{FF2B5EF4-FFF2-40B4-BE49-F238E27FC236}">
                <a16:creationId xmlns:a16="http://schemas.microsoft.com/office/drawing/2014/main" id="{FADD9ACB-134B-4B3F-861F-45AB06AD38C4}"/>
              </a:ext>
            </a:extLst>
          </p:cNvPr>
          <p:cNvSpPr txBox="1"/>
          <p:nvPr/>
        </p:nvSpPr>
        <p:spPr>
          <a:xfrm>
            <a:off x="5270500" y="3885880"/>
            <a:ext cx="4229100" cy="400110"/>
          </a:xfrm>
          <a:prstGeom prst="rect">
            <a:avLst/>
          </a:prstGeom>
          <a:noFill/>
        </p:spPr>
        <p:txBody>
          <a:bodyPr wrap="square" rtlCol="0">
            <a:spAutoFit/>
          </a:bodyPr>
          <a:lstStyle/>
          <a:p>
            <a:pPr marL="342900" indent="-342900">
              <a:buFont typeface="Wingdings" panose="05000000000000000000" pitchFamily="2" charset="2"/>
              <a:buChar char="ü"/>
            </a:pPr>
            <a:r>
              <a:rPr lang="en-US" sz="2000" dirty="0"/>
              <a:t>Professional Development</a:t>
            </a:r>
          </a:p>
        </p:txBody>
      </p:sp>
      <p:sp>
        <p:nvSpPr>
          <p:cNvPr id="11" name="TextBox 10">
            <a:extLst>
              <a:ext uri="{FF2B5EF4-FFF2-40B4-BE49-F238E27FC236}">
                <a16:creationId xmlns:a16="http://schemas.microsoft.com/office/drawing/2014/main" id="{9FB34E42-BC27-4989-8266-10BF01A4AF2D}"/>
              </a:ext>
            </a:extLst>
          </p:cNvPr>
          <p:cNvSpPr txBox="1"/>
          <p:nvPr/>
        </p:nvSpPr>
        <p:spPr>
          <a:xfrm>
            <a:off x="5264150" y="4369852"/>
            <a:ext cx="5670550" cy="400110"/>
          </a:xfrm>
          <a:prstGeom prst="rect">
            <a:avLst/>
          </a:prstGeom>
          <a:noFill/>
        </p:spPr>
        <p:txBody>
          <a:bodyPr wrap="square" rtlCol="0">
            <a:spAutoFit/>
          </a:bodyPr>
          <a:lstStyle/>
          <a:p>
            <a:pPr marL="342900" indent="-342900">
              <a:buFont typeface="Wingdings" panose="05000000000000000000" pitchFamily="2" charset="2"/>
              <a:buChar char="ü"/>
            </a:pPr>
            <a:r>
              <a:rPr lang="en-US" sz="2000" dirty="0"/>
              <a:t>Advisory Board / Events</a:t>
            </a:r>
          </a:p>
        </p:txBody>
      </p:sp>
      <p:sp>
        <p:nvSpPr>
          <p:cNvPr id="12" name="TextBox 11">
            <a:extLst>
              <a:ext uri="{FF2B5EF4-FFF2-40B4-BE49-F238E27FC236}">
                <a16:creationId xmlns:a16="http://schemas.microsoft.com/office/drawing/2014/main" id="{2F748246-758B-4D53-B81B-0CFDA41347A3}"/>
              </a:ext>
            </a:extLst>
          </p:cNvPr>
          <p:cNvSpPr txBox="1"/>
          <p:nvPr/>
        </p:nvSpPr>
        <p:spPr>
          <a:xfrm>
            <a:off x="1054100" y="5956536"/>
            <a:ext cx="3003550" cy="400110"/>
          </a:xfrm>
          <a:prstGeom prst="rect">
            <a:avLst/>
          </a:prstGeom>
          <a:noFill/>
        </p:spPr>
        <p:txBody>
          <a:bodyPr wrap="square" rtlCol="0">
            <a:spAutoFit/>
          </a:bodyPr>
          <a:lstStyle/>
          <a:p>
            <a:pPr marL="342900" indent="-342900">
              <a:buFont typeface="Wingdings" panose="05000000000000000000" pitchFamily="2" charset="2"/>
              <a:buChar char="ü"/>
            </a:pPr>
            <a:r>
              <a:rPr lang="en-US" sz="2000" dirty="0"/>
              <a:t>Hiring Committees</a:t>
            </a:r>
          </a:p>
        </p:txBody>
      </p:sp>
      <p:sp>
        <p:nvSpPr>
          <p:cNvPr id="13" name="TextBox 12">
            <a:extLst>
              <a:ext uri="{FF2B5EF4-FFF2-40B4-BE49-F238E27FC236}">
                <a16:creationId xmlns:a16="http://schemas.microsoft.com/office/drawing/2014/main" id="{DA6415C2-DD44-4896-A146-EC35135241F7}"/>
              </a:ext>
            </a:extLst>
          </p:cNvPr>
          <p:cNvSpPr txBox="1"/>
          <p:nvPr/>
        </p:nvSpPr>
        <p:spPr>
          <a:xfrm>
            <a:off x="1054100" y="5423372"/>
            <a:ext cx="2654300" cy="400110"/>
          </a:xfrm>
          <a:prstGeom prst="rect">
            <a:avLst/>
          </a:prstGeom>
          <a:noFill/>
        </p:spPr>
        <p:txBody>
          <a:bodyPr wrap="square" rtlCol="0">
            <a:spAutoFit/>
          </a:bodyPr>
          <a:lstStyle/>
          <a:p>
            <a:pPr marL="342900" indent="-342900">
              <a:buFont typeface="Wingdings" panose="05000000000000000000" pitchFamily="2" charset="2"/>
              <a:buChar char="ü"/>
            </a:pPr>
            <a:r>
              <a:rPr lang="en-US" sz="2000" dirty="0"/>
              <a:t>Job Descriptions</a:t>
            </a:r>
          </a:p>
        </p:txBody>
      </p:sp>
      <p:sp>
        <p:nvSpPr>
          <p:cNvPr id="14" name="TextBox 13">
            <a:extLst>
              <a:ext uri="{FF2B5EF4-FFF2-40B4-BE49-F238E27FC236}">
                <a16:creationId xmlns:a16="http://schemas.microsoft.com/office/drawing/2014/main" id="{BF14BAF9-3CBA-4ED4-AFBA-6A1368AA77A5}"/>
              </a:ext>
            </a:extLst>
          </p:cNvPr>
          <p:cNvSpPr txBox="1"/>
          <p:nvPr/>
        </p:nvSpPr>
        <p:spPr>
          <a:xfrm>
            <a:off x="7823199" y="5423372"/>
            <a:ext cx="3352801" cy="400110"/>
          </a:xfrm>
          <a:prstGeom prst="rect">
            <a:avLst/>
          </a:prstGeom>
          <a:noFill/>
        </p:spPr>
        <p:txBody>
          <a:bodyPr wrap="square" rtlCol="0">
            <a:spAutoFit/>
          </a:bodyPr>
          <a:lstStyle/>
          <a:p>
            <a:pPr marL="342900" indent="-342900">
              <a:buFont typeface="Wingdings" panose="05000000000000000000" pitchFamily="2" charset="2"/>
              <a:buChar char="ü"/>
            </a:pPr>
            <a:r>
              <a:rPr lang="en-US" sz="2000" dirty="0"/>
              <a:t>Employee Grievances</a:t>
            </a:r>
          </a:p>
        </p:txBody>
      </p:sp>
      <p:sp>
        <p:nvSpPr>
          <p:cNvPr id="15" name="TextBox 14">
            <a:extLst>
              <a:ext uri="{FF2B5EF4-FFF2-40B4-BE49-F238E27FC236}">
                <a16:creationId xmlns:a16="http://schemas.microsoft.com/office/drawing/2014/main" id="{B8C239EB-816C-447B-8444-7199147A5646}"/>
              </a:ext>
            </a:extLst>
          </p:cNvPr>
          <p:cNvSpPr txBox="1"/>
          <p:nvPr/>
        </p:nvSpPr>
        <p:spPr>
          <a:xfrm>
            <a:off x="4019549" y="5423372"/>
            <a:ext cx="3689350" cy="400110"/>
          </a:xfrm>
          <a:prstGeom prst="rect">
            <a:avLst/>
          </a:prstGeom>
          <a:noFill/>
        </p:spPr>
        <p:txBody>
          <a:bodyPr wrap="square" rtlCol="0">
            <a:spAutoFit/>
          </a:bodyPr>
          <a:lstStyle/>
          <a:p>
            <a:pPr marL="342900" indent="-342900">
              <a:buFont typeface="Wingdings" panose="05000000000000000000" pitchFamily="2" charset="2"/>
              <a:buChar char="ü"/>
            </a:pPr>
            <a:r>
              <a:rPr lang="en-US" sz="2000" dirty="0"/>
              <a:t>Application Assessment</a:t>
            </a:r>
          </a:p>
        </p:txBody>
      </p:sp>
      <p:sp>
        <p:nvSpPr>
          <p:cNvPr id="16" name="TextBox 15">
            <a:extLst>
              <a:ext uri="{FF2B5EF4-FFF2-40B4-BE49-F238E27FC236}">
                <a16:creationId xmlns:a16="http://schemas.microsoft.com/office/drawing/2014/main" id="{15D2DED3-1151-4554-88AE-941D04B77A74}"/>
              </a:ext>
            </a:extLst>
          </p:cNvPr>
          <p:cNvSpPr txBox="1"/>
          <p:nvPr/>
        </p:nvSpPr>
        <p:spPr>
          <a:xfrm>
            <a:off x="4057650" y="5909961"/>
            <a:ext cx="3117849" cy="400110"/>
          </a:xfrm>
          <a:prstGeom prst="rect">
            <a:avLst/>
          </a:prstGeom>
          <a:noFill/>
        </p:spPr>
        <p:txBody>
          <a:bodyPr wrap="square" rtlCol="0">
            <a:spAutoFit/>
          </a:bodyPr>
          <a:lstStyle/>
          <a:p>
            <a:pPr marL="342900" indent="-342900">
              <a:buFont typeface="Wingdings" panose="05000000000000000000" pitchFamily="2" charset="2"/>
              <a:buChar char="ü"/>
            </a:pPr>
            <a:r>
              <a:rPr lang="en-US" sz="2000" dirty="0"/>
              <a:t>Visits and Forums</a:t>
            </a:r>
          </a:p>
        </p:txBody>
      </p:sp>
      <p:sp>
        <p:nvSpPr>
          <p:cNvPr id="17" name="TextBox 16">
            <a:extLst>
              <a:ext uri="{FF2B5EF4-FFF2-40B4-BE49-F238E27FC236}">
                <a16:creationId xmlns:a16="http://schemas.microsoft.com/office/drawing/2014/main" id="{036A5FC6-3D4A-420D-AD96-04A6EB367C10}"/>
              </a:ext>
            </a:extLst>
          </p:cNvPr>
          <p:cNvSpPr txBox="1"/>
          <p:nvPr/>
        </p:nvSpPr>
        <p:spPr>
          <a:xfrm>
            <a:off x="7823199" y="5956536"/>
            <a:ext cx="3873501" cy="400110"/>
          </a:xfrm>
          <a:prstGeom prst="rect">
            <a:avLst/>
          </a:prstGeom>
          <a:noFill/>
        </p:spPr>
        <p:txBody>
          <a:bodyPr wrap="square" rtlCol="0">
            <a:spAutoFit/>
          </a:bodyPr>
          <a:lstStyle/>
          <a:p>
            <a:pPr marL="342900" indent="-342900">
              <a:buFont typeface="Wingdings" panose="05000000000000000000" pitchFamily="2" charset="2"/>
              <a:buChar char="ü"/>
            </a:pPr>
            <a:r>
              <a:rPr lang="en-US" sz="2000" dirty="0"/>
              <a:t>Performance Evaluations</a:t>
            </a:r>
          </a:p>
        </p:txBody>
      </p:sp>
      <p:sp>
        <p:nvSpPr>
          <p:cNvPr id="19" name="TextBox 18">
            <a:extLst>
              <a:ext uri="{FF2B5EF4-FFF2-40B4-BE49-F238E27FC236}">
                <a16:creationId xmlns:a16="http://schemas.microsoft.com/office/drawing/2014/main" id="{AC4051AF-5469-4CAB-B05F-DA5D77070F20}"/>
              </a:ext>
            </a:extLst>
          </p:cNvPr>
          <p:cNvSpPr txBox="1"/>
          <p:nvPr/>
        </p:nvSpPr>
        <p:spPr>
          <a:xfrm>
            <a:off x="1008380" y="1184795"/>
            <a:ext cx="6098540" cy="461665"/>
          </a:xfrm>
          <a:prstGeom prst="rect">
            <a:avLst/>
          </a:prstGeom>
          <a:noFill/>
        </p:spPr>
        <p:txBody>
          <a:bodyPr wrap="square">
            <a:spAutoFit/>
          </a:bodyPr>
          <a:lstStyle/>
          <a:p>
            <a:r>
              <a:rPr lang="en-US" sz="2400" b="1" dirty="0">
                <a:cs typeface="Aharoni" panose="02010803020104030203" pitchFamily="2" charset="-79"/>
              </a:rPr>
              <a:t>Address Racism in Student Services</a:t>
            </a:r>
            <a:endParaRPr lang="en-US" sz="2400" b="1" dirty="0"/>
          </a:p>
        </p:txBody>
      </p:sp>
      <p:sp>
        <p:nvSpPr>
          <p:cNvPr id="21" name="TextBox 20">
            <a:extLst>
              <a:ext uri="{FF2B5EF4-FFF2-40B4-BE49-F238E27FC236}">
                <a16:creationId xmlns:a16="http://schemas.microsoft.com/office/drawing/2014/main" id="{AAC05BED-1412-4C89-8F75-31020AB970BE}"/>
              </a:ext>
            </a:extLst>
          </p:cNvPr>
          <p:cNvSpPr txBox="1"/>
          <p:nvPr/>
        </p:nvSpPr>
        <p:spPr>
          <a:xfrm>
            <a:off x="1047750" y="2866321"/>
            <a:ext cx="6098540" cy="461665"/>
          </a:xfrm>
          <a:prstGeom prst="rect">
            <a:avLst/>
          </a:prstGeom>
          <a:noFill/>
        </p:spPr>
        <p:txBody>
          <a:bodyPr wrap="square">
            <a:spAutoFit/>
          </a:bodyPr>
          <a:lstStyle/>
          <a:p>
            <a:r>
              <a:rPr lang="en-US" sz="2400" b="1" dirty="0">
                <a:cs typeface="Aharoni" panose="02010803020104030203" pitchFamily="2" charset="-79"/>
              </a:rPr>
              <a:t>Address Racism in Campus Policing</a:t>
            </a:r>
            <a:endParaRPr lang="en-US" sz="2400" b="1" dirty="0"/>
          </a:p>
        </p:txBody>
      </p:sp>
      <p:sp>
        <p:nvSpPr>
          <p:cNvPr id="23" name="TextBox 22">
            <a:extLst>
              <a:ext uri="{FF2B5EF4-FFF2-40B4-BE49-F238E27FC236}">
                <a16:creationId xmlns:a16="http://schemas.microsoft.com/office/drawing/2014/main" id="{A7FBB795-E366-4AD6-A466-66C276E32E73}"/>
              </a:ext>
            </a:extLst>
          </p:cNvPr>
          <p:cNvSpPr txBox="1"/>
          <p:nvPr/>
        </p:nvSpPr>
        <p:spPr>
          <a:xfrm>
            <a:off x="1047750" y="4927123"/>
            <a:ext cx="7252970" cy="461665"/>
          </a:xfrm>
          <a:prstGeom prst="rect">
            <a:avLst/>
          </a:prstGeom>
          <a:noFill/>
        </p:spPr>
        <p:txBody>
          <a:bodyPr wrap="square">
            <a:spAutoFit/>
          </a:bodyPr>
          <a:lstStyle/>
          <a:p>
            <a:r>
              <a:rPr lang="en-US" sz="2400" b="1" dirty="0">
                <a:cs typeface="Aharoni" panose="02010803020104030203" pitchFamily="2" charset="-79"/>
              </a:rPr>
              <a:t>Address Racism in Human Resources</a:t>
            </a:r>
            <a:endParaRPr lang="en-US" sz="2400" b="1" dirty="0"/>
          </a:p>
        </p:txBody>
      </p:sp>
      <p:sp>
        <p:nvSpPr>
          <p:cNvPr id="25" name="TextBox 24">
            <a:extLst>
              <a:ext uri="{FF2B5EF4-FFF2-40B4-BE49-F238E27FC236}">
                <a16:creationId xmlns:a16="http://schemas.microsoft.com/office/drawing/2014/main" id="{61C007A1-B756-465A-A25B-2B1CF01597E5}"/>
              </a:ext>
            </a:extLst>
          </p:cNvPr>
          <p:cNvSpPr txBox="1"/>
          <p:nvPr/>
        </p:nvSpPr>
        <p:spPr>
          <a:xfrm>
            <a:off x="546100" y="192011"/>
            <a:ext cx="7500620" cy="646331"/>
          </a:xfrm>
          <a:prstGeom prst="rect">
            <a:avLst/>
          </a:prstGeom>
          <a:noFill/>
        </p:spPr>
        <p:txBody>
          <a:bodyPr wrap="square">
            <a:spAutoFit/>
          </a:bodyPr>
          <a:lstStyle/>
          <a:p>
            <a:r>
              <a:rPr lang="en-US" sz="3600" b="1" dirty="0">
                <a:solidFill>
                  <a:schemeClr val="accent1"/>
                </a:solidFill>
              </a:rPr>
              <a:t>Anti-Racism Institutional Actions</a:t>
            </a:r>
          </a:p>
        </p:txBody>
      </p:sp>
    </p:spTree>
    <p:extLst>
      <p:ext uri="{BB962C8B-B14F-4D97-AF65-F5344CB8AC3E}">
        <p14:creationId xmlns:p14="http://schemas.microsoft.com/office/powerpoint/2010/main" val="2510322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0304F-5C29-4FE1-8E14-E69A115D5187}"/>
              </a:ext>
            </a:extLst>
          </p:cNvPr>
          <p:cNvSpPr txBox="1">
            <a:spLocks/>
          </p:cNvSpPr>
          <p:nvPr/>
        </p:nvSpPr>
        <p:spPr>
          <a:xfrm>
            <a:off x="811167" y="1310056"/>
            <a:ext cx="7421880" cy="625445"/>
          </a:xfrm>
          <a:prstGeom prst="rect">
            <a:avLst/>
          </a:prstGeom>
        </p:spPr>
        <p:txBody>
          <a:bodyP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dirty="0">
                <a:solidFill>
                  <a:schemeClr val="tx1"/>
                </a:solidFill>
                <a:latin typeface="+mn-lt"/>
                <a:cs typeface="Aharoni" panose="02010803020104030203" pitchFamily="2" charset="-79"/>
              </a:rPr>
              <a:t>Critically Examine Student Conduct Data</a:t>
            </a:r>
            <a:br>
              <a:rPr lang="en-US" sz="2400" b="1" dirty="0">
                <a:solidFill>
                  <a:schemeClr val="tx1"/>
                </a:solidFill>
                <a:latin typeface="+mn-lt"/>
                <a:cs typeface="Aharoni" panose="02010803020104030203" pitchFamily="2" charset="-79"/>
              </a:rPr>
            </a:br>
            <a:br>
              <a:rPr lang="en-US" sz="2400" b="1" dirty="0">
                <a:solidFill>
                  <a:schemeClr val="tx1"/>
                </a:solidFill>
                <a:latin typeface="+mn-lt"/>
                <a:cs typeface="Aharoni" panose="02010803020104030203" pitchFamily="2" charset="-79"/>
              </a:rPr>
            </a:br>
            <a:endParaRPr lang="en-US" sz="2400" b="1" dirty="0">
              <a:solidFill>
                <a:schemeClr val="tx1"/>
              </a:solidFill>
              <a:latin typeface="+mn-lt"/>
              <a:cs typeface="Aharoni" panose="02010803020104030203" pitchFamily="2" charset="-79"/>
            </a:endParaRPr>
          </a:p>
        </p:txBody>
      </p:sp>
      <p:sp>
        <p:nvSpPr>
          <p:cNvPr id="3" name="TextBox 2">
            <a:extLst>
              <a:ext uri="{FF2B5EF4-FFF2-40B4-BE49-F238E27FC236}">
                <a16:creationId xmlns:a16="http://schemas.microsoft.com/office/drawing/2014/main" id="{FBEB88F4-7E4B-4185-811C-2DB5453CB33B}"/>
              </a:ext>
            </a:extLst>
          </p:cNvPr>
          <p:cNvSpPr txBox="1"/>
          <p:nvPr/>
        </p:nvSpPr>
        <p:spPr>
          <a:xfrm>
            <a:off x="1079500" y="1918923"/>
            <a:ext cx="2463800" cy="307777"/>
          </a:xfrm>
          <a:prstGeom prst="rect">
            <a:avLst/>
          </a:prstGeom>
          <a:noFill/>
        </p:spPr>
        <p:txBody>
          <a:bodyPr wrap="square" rtlCol="0">
            <a:spAutoFit/>
          </a:bodyPr>
          <a:lstStyle/>
          <a:p>
            <a:pPr marL="342900" indent="-342900">
              <a:buFont typeface="Wingdings" panose="05000000000000000000" pitchFamily="2" charset="2"/>
              <a:buChar char="ü"/>
            </a:pPr>
            <a:r>
              <a:rPr lang="en-US" sz="1400" dirty="0"/>
              <a:t>Using hyper surveillance</a:t>
            </a:r>
          </a:p>
        </p:txBody>
      </p:sp>
      <p:sp>
        <p:nvSpPr>
          <p:cNvPr id="4" name="TextBox 3">
            <a:extLst>
              <a:ext uri="{FF2B5EF4-FFF2-40B4-BE49-F238E27FC236}">
                <a16:creationId xmlns:a16="http://schemas.microsoft.com/office/drawing/2014/main" id="{418AFE60-50CE-4DA9-B349-FD55A4C7C63A}"/>
              </a:ext>
            </a:extLst>
          </p:cNvPr>
          <p:cNvSpPr txBox="1"/>
          <p:nvPr/>
        </p:nvSpPr>
        <p:spPr>
          <a:xfrm>
            <a:off x="6977016" y="1933303"/>
            <a:ext cx="3162300" cy="461665"/>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t>Does our process involve state expectations for black student outcomes?</a:t>
            </a:r>
          </a:p>
        </p:txBody>
      </p:sp>
      <p:sp>
        <p:nvSpPr>
          <p:cNvPr id="5" name="TextBox 4">
            <a:extLst>
              <a:ext uri="{FF2B5EF4-FFF2-40B4-BE49-F238E27FC236}">
                <a16:creationId xmlns:a16="http://schemas.microsoft.com/office/drawing/2014/main" id="{5D297BF0-5055-47F5-96C1-964EE37AE21C}"/>
              </a:ext>
            </a:extLst>
          </p:cNvPr>
          <p:cNvSpPr txBox="1"/>
          <p:nvPr/>
        </p:nvSpPr>
        <p:spPr>
          <a:xfrm>
            <a:off x="4053658" y="1938138"/>
            <a:ext cx="2413000"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t>How does student conduct at  CHC contribute to Black students learning outcome</a:t>
            </a:r>
          </a:p>
        </p:txBody>
      </p:sp>
      <p:sp>
        <p:nvSpPr>
          <p:cNvPr id="6" name="Title 1">
            <a:extLst>
              <a:ext uri="{FF2B5EF4-FFF2-40B4-BE49-F238E27FC236}">
                <a16:creationId xmlns:a16="http://schemas.microsoft.com/office/drawing/2014/main" id="{975FA296-AA61-401E-9601-65D8EB6D2B78}"/>
              </a:ext>
            </a:extLst>
          </p:cNvPr>
          <p:cNvSpPr txBox="1">
            <a:spLocks/>
          </p:cNvSpPr>
          <p:nvPr/>
        </p:nvSpPr>
        <p:spPr>
          <a:xfrm>
            <a:off x="811167" y="2672721"/>
            <a:ext cx="5989320" cy="53027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2400" b="1" dirty="0">
              <a:latin typeface="+mn-lt"/>
              <a:cs typeface="Aharoni" panose="02010803020104030203" pitchFamily="2" charset="-79"/>
            </a:endParaRPr>
          </a:p>
          <a:p>
            <a:pPr algn="l"/>
            <a:endParaRPr lang="en-US" sz="2400" b="1" dirty="0">
              <a:latin typeface="+mn-lt"/>
              <a:cs typeface="Aharoni" panose="02010803020104030203" pitchFamily="2" charset="-79"/>
            </a:endParaRPr>
          </a:p>
          <a:p>
            <a:pPr algn="l"/>
            <a:endParaRPr lang="en-US" sz="2400" b="1" dirty="0">
              <a:latin typeface="+mn-lt"/>
              <a:cs typeface="Aharoni" panose="02010803020104030203" pitchFamily="2" charset="-79"/>
            </a:endParaRPr>
          </a:p>
          <a:p>
            <a:pPr algn="l"/>
            <a:r>
              <a:rPr lang="en-US" sz="2400" b="1" dirty="0">
                <a:latin typeface="+mn-lt"/>
                <a:cs typeface="Aharoni" panose="02010803020104030203" pitchFamily="2" charset="-79"/>
              </a:rPr>
              <a:t>Integrate Anti-Racism Actions</a:t>
            </a:r>
          </a:p>
        </p:txBody>
      </p:sp>
      <p:sp>
        <p:nvSpPr>
          <p:cNvPr id="7" name="TextBox 6">
            <a:extLst>
              <a:ext uri="{FF2B5EF4-FFF2-40B4-BE49-F238E27FC236}">
                <a16:creationId xmlns:a16="http://schemas.microsoft.com/office/drawing/2014/main" id="{2767DEC7-D974-45EC-821F-C23AACA9BFE9}"/>
              </a:ext>
            </a:extLst>
          </p:cNvPr>
          <p:cNvSpPr txBox="1"/>
          <p:nvPr/>
        </p:nvSpPr>
        <p:spPr>
          <a:xfrm>
            <a:off x="1079500" y="3321689"/>
            <a:ext cx="3162300"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t>First step we must acknowledge that the events of our society impact the practice and activities of students</a:t>
            </a:r>
          </a:p>
        </p:txBody>
      </p:sp>
      <p:sp>
        <p:nvSpPr>
          <p:cNvPr id="8" name="TextBox 7">
            <a:extLst>
              <a:ext uri="{FF2B5EF4-FFF2-40B4-BE49-F238E27FC236}">
                <a16:creationId xmlns:a16="http://schemas.microsoft.com/office/drawing/2014/main" id="{9CEBDF2A-F8FB-42DE-991A-BCBE9BDEA3E8}"/>
              </a:ext>
            </a:extLst>
          </p:cNvPr>
          <p:cNvSpPr txBox="1"/>
          <p:nvPr/>
        </p:nvSpPr>
        <p:spPr>
          <a:xfrm>
            <a:off x="1054100" y="3789360"/>
            <a:ext cx="4318000" cy="646331"/>
          </a:xfrm>
          <a:prstGeom prst="rect">
            <a:avLst/>
          </a:prstGeom>
          <a:noFill/>
        </p:spPr>
        <p:txBody>
          <a:bodyPr wrap="square" rtlCol="0">
            <a:spAutoFit/>
          </a:bodyPr>
          <a:lstStyle/>
          <a:p>
            <a:pPr marL="342900" indent="-342900">
              <a:buFont typeface="Wingdings" panose="05000000000000000000" pitchFamily="2" charset="2"/>
              <a:buChar char="ü"/>
            </a:pPr>
            <a:endParaRPr lang="en-US" sz="1200" dirty="0"/>
          </a:p>
          <a:p>
            <a:pPr marL="342900" indent="-342900">
              <a:buFont typeface="Wingdings" panose="05000000000000000000" pitchFamily="2" charset="2"/>
              <a:buChar char="ü"/>
            </a:pPr>
            <a:r>
              <a:rPr lang="en-US" sz="1200" dirty="0"/>
              <a:t>Embrace multiple, factual perspectives in our curriculum and actively work to integrate anti-racism into our teaching.</a:t>
            </a:r>
          </a:p>
        </p:txBody>
      </p:sp>
      <p:sp>
        <p:nvSpPr>
          <p:cNvPr id="9" name="TextBox 8">
            <a:extLst>
              <a:ext uri="{FF2B5EF4-FFF2-40B4-BE49-F238E27FC236}">
                <a16:creationId xmlns:a16="http://schemas.microsoft.com/office/drawing/2014/main" id="{EDFBB1D6-329B-4F65-B1DB-4ADB76537AD8}"/>
              </a:ext>
            </a:extLst>
          </p:cNvPr>
          <p:cNvSpPr txBox="1"/>
          <p:nvPr/>
        </p:nvSpPr>
        <p:spPr>
          <a:xfrm>
            <a:off x="5270500" y="3288341"/>
            <a:ext cx="4445000"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t>We must make ourselves incredibly familiar with the positive history that centers the perspectives and stories of Black people.</a:t>
            </a:r>
          </a:p>
        </p:txBody>
      </p:sp>
      <p:sp>
        <p:nvSpPr>
          <p:cNvPr id="10" name="TextBox 9">
            <a:extLst>
              <a:ext uri="{FF2B5EF4-FFF2-40B4-BE49-F238E27FC236}">
                <a16:creationId xmlns:a16="http://schemas.microsoft.com/office/drawing/2014/main" id="{8AB65917-B3A7-444A-AD15-EFEB99AE00BB}"/>
              </a:ext>
            </a:extLst>
          </p:cNvPr>
          <p:cNvSpPr txBox="1"/>
          <p:nvPr/>
        </p:nvSpPr>
        <p:spPr>
          <a:xfrm>
            <a:off x="5270500" y="3789360"/>
            <a:ext cx="4229100" cy="830997"/>
          </a:xfrm>
          <a:prstGeom prst="rect">
            <a:avLst/>
          </a:prstGeom>
          <a:noFill/>
        </p:spPr>
        <p:txBody>
          <a:bodyPr wrap="square" rtlCol="0">
            <a:spAutoFit/>
          </a:bodyPr>
          <a:lstStyle/>
          <a:p>
            <a:pPr marL="342900" indent="-342900">
              <a:buFont typeface="Wingdings" panose="05000000000000000000" pitchFamily="2" charset="2"/>
              <a:buChar char="ü"/>
            </a:pPr>
            <a:endParaRPr lang="en-US" sz="1200" dirty="0"/>
          </a:p>
          <a:p>
            <a:pPr marL="342900" indent="-342900">
              <a:buFont typeface="Wingdings" panose="05000000000000000000" pitchFamily="2" charset="2"/>
              <a:buChar char="ü"/>
            </a:pPr>
            <a:r>
              <a:rPr lang="en-US" sz="1200" dirty="0"/>
              <a:t>What narratives are you telling yourself about students, and how does that affect grading, behavior management and other interactions?</a:t>
            </a:r>
          </a:p>
        </p:txBody>
      </p:sp>
      <p:sp>
        <p:nvSpPr>
          <p:cNvPr id="11" name="Title 1">
            <a:extLst>
              <a:ext uri="{FF2B5EF4-FFF2-40B4-BE49-F238E27FC236}">
                <a16:creationId xmlns:a16="http://schemas.microsoft.com/office/drawing/2014/main" id="{CC4A588A-7CC8-4D4E-9974-24D49DBF1265}"/>
              </a:ext>
            </a:extLst>
          </p:cNvPr>
          <p:cNvSpPr txBox="1">
            <a:spLocks/>
          </p:cNvSpPr>
          <p:nvPr/>
        </p:nvSpPr>
        <p:spPr>
          <a:xfrm>
            <a:off x="-876300" y="5219153"/>
            <a:ext cx="11938000" cy="12144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800" dirty="0">
              <a:solidFill>
                <a:schemeClr val="accent1"/>
              </a:solidFill>
              <a:latin typeface="Aharoni" panose="02010803020104030203" pitchFamily="2" charset="-79"/>
              <a:cs typeface="Aharoni" panose="02010803020104030203" pitchFamily="2" charset="-79"/>
            </a:endParaRPr>
          </a:p>
        </p:txBody>
      </p:sp>
      <p:sp>
        <p:nvSpPr>
          <p:cNvPr id="12" name="TextBox 11">
            <a:extLst>
              <a:ext uri="{FF2B5EF4-FFF2-40B4-BE49-F238E27FC236}">
                <a16:creationId xmlns:a16="http://schemas.microsoft.com/office/drawing/2014/main" id="{DE34CF35-A6D8-40FB-9776-29B7425440C3}"/>
              </a:ext>
            </a:extLst>
          </p:cNvPr>
          <p:cNvSpPr txBox="1"/>
          <p:nvPr/>
        </p:nvSpPr>
        <p:spPr>
          <a:xfrm>
            <a:off x="811167" y="5659510"/>
            <a:ext cx="8743044" cy="738664"/>
          </a:xfrm>
          <a:prstGeom prst="rect">
            <a:avLst/>
          </a:prstGeom>
          <a:noFill/>
        </p:spPr>
        <p:txBody>
          <a:bodyPr wrap="square" rtlCol="0">
            <a:spAutoFit/>
          </a:bodyPr>
          <a:lstStyle/>
          <a:p>
            <a:pPr marL="342900" indent="-342900">
              <a:buFont typeface="Wingdings" panose="05000000000000000000" pitchFamily="2" charset="2"/>
              <a:buChar char="ü"/>
            </a:pPr>
            <a:r>
              <a:rPr lang="en-US" sz="1400" dirty="0"/>
              <a:t> Disaggregated data can highlight trends and disparities that may otherwise go unnoticed and help educators  allocate resources and target efforts to close educational achievement gaps and improve educational outcomes for all students</a:t>
            </a:r>
          </a:p>
        </p:txBody>
      </p:sp>
      <p:sp>
        <p:nvSpPr>
          <p:cNvPr id="14" name="TextBox 13">
            <a:extLst>
              <a:ext uri="{FF2B5EF4-FFF2-40B4-BE49-F238E27FC236}">
                <a16:creationId xmlns:a16="http://schemas.microsoft.com/office/drawing/2014/main" id="{B9578E78-2D68-4A64-BFB5-CA968B12B23C}"/>
              </a:ext>
            </a:extLst>
          </p:cNvPr>
          <p:cNvSpPr txBox="1"/>
          <p:nvPr/>
        </p:nvSpPr>
        <p:spPr>
          <a:xfrm>
            <a:off x="811167" y="4785574"/>
            <a:ext cx="8897983" cy="830997"/>
          </a:xfrm>
          <a:prstGeom prst="rect">
            <a:avLst/>
          </a:prstGeom>
          <a:noFill/>
        </p:spPr>
        <p:txBody>
          <a:bodyPr wrap="square">
            <a:spAutoFit/>
          </a:bodyPr>
          <a:lstStyle/>
          <a:p>
            <a:r>
              <a:rPr lang="en-US" sz="2400" b="1" dirty="0">
                <a:cs typeface="Aharoni" panose="02010803020104030203" pitchFamily="2" charset="-79"/>
              </a:rPr>
              <a:t>Disaggregate Student Success Data To Reveal Hidden Patterns Of Racial Inequity</a:t>
            </a:r>
          </a:p>
        </p:txBody>
      </p:sp>
      <p:sp>
        <p:nvSpPr>
          <p:cNvPr id="16" name="TextBox 15">
            <a:extLst>
              <a:ext uri="{FF2B5EF4-FFF2-40B4-BE49-F238E27FC236}">
                <a16:creationId xmlns:a16="http://schemas.microsoft.com/office/drawing/2014/main" id="{5825BA68-0E8B-41E9-A1CA-DC64F4415082}"/>
              </a:ext>
            </a:extLst>
          </p:cNvPr>
          <p:cNvSpPr txBox="1"/>
          <p:nvPr/>
        </p:nvSpPr>
        <p:spPr>
          <a:xfrm>
            <a:off x="546100" y="192011"/>
            <a:ext cx="7500620" cy="646331"/>
          </a:xfrm>
          <a:prstGeom prst="rect">
            <a:avLst/>
          </a:prstGeom>
          <a:noFill/>
        </p:spPr>
        <p:txBody>
          <a:bodyPr wrap="square">
            <a:spAutoFit/>
          </a:bodyPr>
          <a:lstStyle/>
          <a:p>
            <a:r>
              <a:rPr lang="en-US" sz="3600" b="1" dirty="0">
                <a:solidFill>
                  <a:schemeClr val="accent1"/>
                </a:solidFill>
              </a:rPr>
              <a:t>Anti-Racism Institutional Actions</a:t>
            </a:r>
          </a:p>
        </p:txBody>
      </p:sp>
    </p:spTree>
    <p:extLst>
      <p:ext uri="{BB962C8B-B14F-4D97-AF65-F5344CB8AC3E}">
        <p14:creationId xmlns:p14="http://schemas.microsoft.com/office/powerpoint/2010/main" val="136129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a:t>What Can We Do??</a:t>
            </a:r>
          </a:p>
        </p:txBody>
      </p:sp>
      <p:sp>
        <p:nvSpPr>
          <p:cNvPr id="5" name="Content Placeholder 4"/>
          <p:cNvSpPr>
            <a:spLocks noGrp="1"/>
          </p:cNvSpPr>
          <p:nvPr>
            <p:ph idx="1"/>
          </p:nvPr>
        </p:nvSpPr>
        <p:spPr/>
        <p:txBody>
          <a:bodyPr>
            <a:normAutofit fontScale="92500" lnSpcReduction="10000"/>
          </a:bodyPr>
          <a:lstStyle/>
          <a:p>
            <a:r>
              <a:rPr lang="en-US" sz="2400" b="1" dirty="0"/>
              <a:t>Student Participation</a:t>
            </a:r>
          </a:p>
          <a:p>
            <a:pPr lvl="1">
              <a:buClrTx/>
              <a:buFont typeface="Wingdings 2" panose="05020102010507070707" pitchFamily="18" charset="2"/>
              <a:buChar char=""/>
            </a:pPr>
            <a:r>
              <a:rPr lang="en-US" dirty="0"/>
              <a:t>Campus Climate Surveys</a:t>
            </a:r>
          </a:p>
          <a:p>
            <a:pPr lvl="1">
              <a:buClrTx/>
              <a:buFont typeface="Wingdings 2" panose="05020102010507070707" pitchFamily="18" charset="2"/>
              <a:buChar char=""/>
            </a:pPr>
            <a:r>
              <a:rPr lang="en-US" dirty="0"/>
              <a:t>Town Halls</a:t>
            </a:r>
          </a:p>
          <a:p>
            <a:pPr lvl="1">
              <a:buClrTx/>
              <a:buFont typeface="Wingdings 2" panose="05020102010507070707" pitchFamily="18" charset="2"/>
              <a:buChar char=""/>
            </a:pPr>
            <a:r>
              <a:rPr lang="en-US" dirty="0"/>
              <a:t>Social Justice Groups</a:t>
            </a:r>
          </a:p>
          <a:p>
            <a:pPr marL="0" indent="0">
              <a:buNone/>
            </a:pPr>
            <a:endParaRPr lang="en-US" dirty="0"/>
          </a:p>
          <a:p>
            <a:r>
              <a:rPr lang="en-US" sz="2600" b="1" dirty="0"/>
              <a:t>Campus Participation</a:t>
            </a:r>
          </a:p>
          <a:p>
            <a:pPr lvl="1">
              <a:buClrTx/>
              <a:buFont typeface="Wingdings 2" panose="05020102010507070707" pitchFamily="18" charset="2"/>
              <a:buChar char=""/>
            </a:pPr>
            <a:r>
              <a:rPr lang="en-US" dirty="0"/>
              <a:t>Social Justice Committees</a:t>
            </a:r>
          </a:p>
          <a:p>
            <a:pPr lvl="1">
              <a:buClrTx/>
              <a:buFont typeface="Wingdings 2" panose="05020102010507070707" pitchFamily="18" charset="2"/>
              <a:buChar char=""/>
            </a:pPr>
            <a:r>
              <a:rPr lang="en-US" dirty="0"/>
              <a:t>College Strategy Courses</a:t>
            </a:r>
          </a:p>
          <a:p>
            <a:pPr lvl="1">
              <a:buClrTx/>
              <a:buFont typeface="Wingdings 2" panose="05020102010507070707" pitchFamily="18" charset="2"/>
              <a:buChar char=""/>
            </a:pPr>
            <a:r>
              <a:rPr lang="en-US" dirty="0"/>
              <a:t>Inclusive Curriculum</a:t>
            </a:r>
          </a:p>
          <a:p>
            <a:pPr lvl="1">
              <a:buClrTx/>
              <a:buFont typeface="Wingdings 2" panose="05020102010507070707" pitchFamily="18" charset="2"/>
              <a:buChar char=""/>
            </a:pPr>
            <a:r>
              <a:rPr lang="en-US" dirty="0"/>
              <a:t>Equity in Strategic Plan and PPR</a:t>
            </a:r>
          </a:p>
          <a:p>
            <a:pPr lvl="1">
              <a:buClrTx/>
              <a:buFont typeface="Wingdings 2" panose="05020102010507070707" pitchFamily="18" charset="2"/>
              <a:buChar char=""/>
            </a:pPr>
            <a:r>
              <a:rPr lang="en-US" dirty="0"/>
              <a:t>Data Disaggregation</a:t>
            </a:r>
          </a:p>
        </p:txBody>
      </p:sp>
      <p:pic>
        <p:nvPicPr>
          <p:cNvPr id="6" name="Picture 5" descr="Idea Plan &lt;strong&gt;Action&lt;/strong&gt; · Free image on Pixab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3629" y="2269807"/>
            <a:ext cx="6096000" cy="2714625"/>
          </a:xfrm>
          <a:prstGeom prst="rect">
            <a:avLst/>
          </a:prstGeom>
        </p:spPr>
      </p:pic>
    </p:spTree>
    <p:extLst>
      <p:ext uri="{BB962C8B-B14F-4D97-AF65-F5344CB8AC3E}">
        <p14:creationId xmlns:p14="http://schemas.microsoft.com/office/powerpoint/2010/main" val="218837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holding a sign&#10;&#10;Description automatically generated">
            <a:extLst>
              <a:ext uri="{FF2B5EF4-FFF2-40B4-BE49-F238E27FC236}">
                <a16:creationId xmlns:a16="http://schemas.microsoft.com/office/drawing/2014/main" id="{C1CD211F-2811-4061-BFAA-F31FF822A07D}"/>
              </a:ext>
            </a:extLst>
          </p:cNvPr>
          <p:cNvPicPr>
            <a:picLocks noChangeAspect="1"/>
          </p:cNvPicPr>
          <p:nvPr/>
        </p:nvPicPr>
        <p:blipFill>
          <a:blip r:embed="rId2"/>
          <a:stretch>
            <a:fillRect/>
          </a:stretch>
        </p:blipFill>
        <p:spPr>
          <a:xfrm>
            <a:off x="2098047" y="365760"/>
            <a:ext cx="6126480" cy="6126480"/>
          </a:xfrm>
          <a:prstGeom prst="rect">
            <a:avLst/>
          </a:prstGeom>
        </p:spPr>
      </p:pic>
    </p:spTree>
    <p:extLst>
      <p:ext uri="{BB962C8B-B14F-4D97-AF65-F5344CB8AC3E}">
        <p14:creationId xmlns:p14="http://schemas.microsoft.com/office/powerpoint/2010/main" val="1973416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Career and Academic Pathways (CAPs)</a:t>
            </a:r>
          </a:p>
        </p:txBody>
      </p:sp>
      <p:sp>
        <p:nvSpPr>
          <p:cNvPr id="3" name="Subtitle 2"/>
          <p:cNvSpPr>
            <a:spLocks noGrp="1"/>
          </p:cNvSpPr>
          <p:nvPr>
            <p:ph type="subTitle" idx="1"/>
          </p:nvPr>
        </p:nvSpPr>
        <p:spPr/>
        <p:txBody>
          <a:bodyPr/>
          <a:lstStyle/>
          <a:p>
            <a:r>
              <a:rPr lang="en-US" dirty="0"/>
              <a:t>Prepared and Presented by: Sabrina Jimenez, Joshua Robles, Shella Scott, Giovani Sosa, Delmy Spencer, and Keith Wurtz</a:t>
            </a:r>
          </a:p>
        </p:txBody>
      </p:sp>
    </p:spTree>
    <p:extLst>
      <p:ext uri="{BB962C8B-B14F-4D97-AF65-F5344CB8AC3E}">
        <p14:creationId xmlns:p14="http://schemas.microsoft.com/office/powerpoint/2010/main" val="2126091431"/>
      </p:ext>
    </p:extLst>
  </p:cSld>
  <p:clrMapOvr>
    <a:masterClrMapping/>
  </p:clrMapOvr>
</p:sld>
</file>

<file path=ppt/theme/theme1.xml><?xml version="1.0" encoding="utf-8"?>
<a:theme xmlns:a="http://schemas.openxmlformats.org/drawingml/2006/main" name="Facet">
  <a:themeElements>
    <a:clrScheme name="Custom 32">
      <a:dk1>
        <a:srgbClr val="2C2C2C"/>
      </a:dk1>
      <a:lt1>
        <a:srgbClr val="FFFFFF"/>
      </a:lt1>
      <a:dk2>
        <a:srgbClr val="03663B"/>
      </a:dk2>
      <a:lt2>
        <a:srgbClr val="F2F2F2"/>
      </a:lt2>
      <a:accent1>
        <a:srgbClr val="03663B"/>
      </a:accent1>
      <a:accent2>
        <a:srgbClr val="FFC000"/>
      </a:accent2>
      <a:accent3>
        <a:srgbClr val="08CC78"/>
      </a:accent3>
      <a:accent4>
        <a:srgbClr val="C04908"/>
      </a:accent4>
      <a:accent5>
        <a:srgbClr val="2C2C2C"/>
      </a:accent5>
      <a:accent6>
        <a:srgbClr val="F56617"/>
      </a:accent6>
      <a:hlink>
        <a:srgbClr val="005DBA"/>
      </a:hlink>
      <a:folHlink>
        <a:srgbClr val="6C606A"/>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2289</TotalTime>
  <Words>2358</Words>
  <Application>Microsoft Office PowerPoint</Application>
  <PresentationFormat>Widescreen</PresentationFormat>
  <Paragraphs>221</Paragraphs>
  <Slides>29</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Aharoni</vt:lpstr>
      <vt:lpstr>Arial</vt:lpstr>
      <vt:lpstr>Calibri</vt:lpstr>
      <vt:lpstr>Roboto Slab</vt:lpstr>
      <vt:lpstr>Trebuchet MS</vt:lpstr>
      <vt:lpstr>Wingdings</vt:lpstr>
      <vt:lpstr>Wingdings 2</vt:lpstr>
      <vt:lpstr>Wingdings 3</vt:lpstr>
      <vt:lpstr>Facet</vt:lpstr>
      <vt:lpstr>All College Zoom</vt:lpstr>
      <vt:lpstr>Anti-Black Racism</vt:lpstr>
      <vt:lpstr>Anti-Black Racism</vt:lpstr>
      <vt:lpstr>PowerPoint Presentation</vt:lpstr>
      <vt:lpstr>PowerPoint Presentation</vt:lpstr>
      <vt:lpstr>PowerPoint Presentation</vt:lpstr>
      <vt:lpstr>What Can We Do??</vt:lpstr>
      <vt:lpstr>PowerPoint Presentation</vt:lpstr>
      <vt:lpstr>Career and Academic Pathways (CAPs)</vt:lpstr>
      <vt:lpstr>Objectives</vt:lpstr>
      <vt:lpstr>Four Pillars of Career and Academic Pathways (CAPs)</vt:lpstr>
      <vt:lpstr>Clarifying the Path</vt:lpstr>
      <vt:lpstr>Enter (Hopping on) the Path</vt:lpstr>
      <vt:lpstr>Getting on the Path AB705 Research</vt:lpstr>
      <vt:lpstr>Getting on the Path AB705 Research</vt:lpstr>
      <vt:lpstr>Getting on the Path AB705 Research</vt:lpstr>
      <vt:lpstr>Getting on the Path AB705 Research</vt:lpstr>
      <vt:lpstr>Staying on the Path</vt:lpstr>
      <vt:lpstr>Staying on the Path Starfish Research</vt:lpstr>
      <vt:lpstr>Staying on the Path Starfish Research</vt:lpstr>
      <vt:lpstr>Staying on the Path AB705 Research</vt:lpstr>
      <vt:lpstr>Staying on the Path AB705 Research</vt:lpstr>
      <vt:lpstr>Ensuring Learning</vt:lpstr>
      <vt:lpstr>Objectives for the Year</vt:lpstr>
      <vt:lpstr>PowerPoint Presentation</vt:lpstr>
      <vt:lpstr>PowerPoint Presentation</vt:lpstr>
      <vt:lpstr>Distance Education Cameras On Policy</vt:lpstr>
      <vt:lpstr>PowerPoint Presentation</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In-Service/Opening Day</dc:title>
  <dc:creator>Kevin Horan</dc:creator>
  <cp:lastModifiedBy>Kevin Horan</cp:lastModifiedBy>
  <cp:revision>24</cp:revision>
  <dcterms:created xsi:type="dcterms:W3CDTF">2020-08-12T12:18:07Z</dcterms:created>
  <dcterms:modified xsi:type="dcterms:W3CDTF">2020-11-13T21:35:35Z</dcterms:modified>
</cp:coreProperties>
</file>