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65" r:id="rId5"/>
    <p:sldId id="260" r:id="rId6"/>
    <p:sldId id="257" r:id="rId7"/>
    <p:sldId id="258" r:id="rId8"/>
    <p:sldId id="259" r:id="rId9"/>
    <p:sldId id="263" r:id="rId10"/>
    <p:sldId id="261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70620" autoAdjust="0"/>
  </p:normalViewPr>
  <p:slideViewPr>
    <p:cSldViewPr snapToGrid="0">
      <p:cViewPr varScale="1">
        <p:scale>
          <a:sx n="77" d="100"/>
          <a:sy n="77" d="100"/>
        </p:scale>
        <p:origin x="18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Percent of Students Enrolled by Instruction Type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Online/Remote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0%</c:formatCode>
                <c:ptCount val="1"/>
                <c:pt idx="0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9B-4F48-B44A-CFD7E3FCF33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 Person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0%</c:formatCode>
                <c:ptCount val="1"/>
                <c:pt idx="0">
                  <c:v>0.54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99B-4F48-B44A-CFD7E3FCF33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Hybrid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Sheet1!$D$2</c:f>
              <c:numCache>
                <c:formatCode>0%</c:formatCode>
                <c:ptCount val="1"/>
                <c:pt idx="0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99B-4F48-B44A-CFD7E3FCF33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97726160"/>
        <c:axId val="697719920"/>
      </c:barChart>
      <c:catAx>
        <c:axId val="697726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7719920"/>
        <c:crosses val="autoZero"/>
        <c:auto val="1"/>
        <c:lblAlgn val="ctr"/>
        <c:lblOffset val="100"/>
        <c:noMultiLvlLbl val="0"/>
      </c:catAx>
      <c:valAx>
        <c:axId val="697719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7726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Percent of Students Enrolled by Instruction Type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Online/Remote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0%</c:formatCode>
                <c:ptCount val="1"/>
                <c:pt idx="0">
                  <c:v>0.40100000000000002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9B-4F48-B44A-CFD7E3FCF33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F2F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0%</c:formatCode>
                <c:ptCount val="1"/>
                <c:pt idx="0">
                  <c:v>0.16600000000000001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99B-4F48-B44A-CFD7E3FCF33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Online/F2F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Sheet1!$D$2</c:f>
              <c:numCache>
                <c:formatCode>0%</c:formatCode>
                <c:ptCount val="1"/>
                <c:pt idx="0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99B-4F48-B44A-CFD7E3FCF33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Hybrid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Sheet1!$E$2</c:f>
              <c:numCache>
                <c:formatCode>0%</c:formatCode>
                <c:ptCount val="1"/>
                <c:pt idx="0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5A-4D22-B17B-4E8A4BF4D275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Hybrid/Online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Sheet1!$F$2</c:f>
              <c:numCache>
                <c:formatCode>0%</c:formatCode>
                <c:ptCount val="1"/>
                <c:pt idx="0">
                  <c:v>3.9E-2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D5A-4D22-B17B-4E8A4BF4D275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F2F/Hybrid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Sheet1!$G$2</c:f>
              <c:numCache>
                <c:formatCode>0%</c:formatCode>
                <c:ptCount val="1"/>
                <c:pt idx="0">
                  <c:v>1.4999999999999999E-2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D5A-4D22-B17B-4E8A4BF4D275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Online/F2F/Hybrid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Sheet1!$H$2</c:f>
              <c:numCache>
                <c:formatCode>0%</c:formatCode>
                <c:ptCount val="1"/>
                <c:pt idx="0">
                  <c:v>5.8999999999999997E-2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D5A-4D22-B17B-4E8A4BF4D27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97726160"/>
        <c:axId val="697719920"/>
      </c:barChart>
      <c:catAx>
        <c:axId val="697726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7719920"/>
        <c:crosses val="autoZero"/>
        <c:auto val="1"/>
        <c:lblAlgn val="ctr"/>
        <c:lblOffset val="100"/>
        <c:noMultiLvlLbl val="0"/>
      </c:catAx>
      <c:valAx>
        <c:axId val="697719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7726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Preferred Learning Format</a:t>
            </a:r>
            <a:r>
              <a:rPr lang="en-US" baseline="0" dirty="0" smtClean="0"/>
              <a:t> for Spring 2022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 Person Instruction Only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0.0%</c:formatCode>
                <c:ptCount val="1"/>
                <c:pt idx="0">
                  <c:v>0.379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8C-4B29-83C0-04B9065F869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Online Instruction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0.0%</c:formatCode>
                <c:ptCount val="1"/>
                <c:pt idx="0">
                  <c:v>0.48699999999999999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58C-4B29-83C0-04B9065F869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Hybrid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Sheet1!$D$2</c:f>
              <c:numCache>
                <c:formatCode>0.0%</c:formatCode>
                <c:ptCount val="1"/>
                <c:pt idx="0">
                  <c:v>0.13400000000000001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58C-4B29-83C0-04B9065F869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49174512"/>
        <c:axId val="549163280"/>
      </c:barChart>
      <c:catAx>
        <c:axId val="549174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9163280"/>
        <c:crosses val="autoZero"/>
        <c:auto val="1"/>
        <c:lblAlgn val="ctr"/>
        <c:lblOffset val="100"/>
        <c:noMultiLvlLbl val="0"/>
      </c:catAx>
      <c:valAx>
        <c:axId val="549163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9174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Type of Class Fall 2021 Student</a:t>
            </a:r>
            <a:r>
              <a:rPr lang="en-US" baseline="0" dirty="0" smtClean="0"/>
              <a:t> is Currently Enrolled In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 Person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0.0%</c:formatCode>
                <c:ptCount val="1"/>
                <c:pt idx="0">
                  <c:v>0.32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8C-4B29-83C0-04B9065F869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Online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0.0%</c:formatCode>
                <c:ptCount val="1"/>
                <c:pt idx="0">
                  <c:v>0.48499999999999999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58C-4B29-83C0-04B9065F869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Hybrid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Sheet1!$D$2</c:f>
              <c:numCache>
                <c:formatCode>0.0%</c:formatCode>
                <c:ptCount val="1"/>
                <c:pt idx="0">
                  <c:v>0.19900000000000001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58C-4B29-83C0-04B9065F869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49174512"/>
        <c:axId val="549163280"/>
      </c:barChart>
      <c:catAx>
        <c:axId val="549174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9163280"/>
        <c:crosses val="autoZero"/>
        <c:auto val="1"/>
        <c:lblAlgn val="ctr"/>
        <c:lblOffset val="100"/>
        <c:noMultiLvlLbl val="0"/>
      </c:catAx>
      <c:valAx>
        <c:axId val="549163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9174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Fall 2021 Survey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Online</c:v>
                </c:pt>
                <c:pt idx="1">
                  <c:v>In Person</c:v>
                </c:pt>
                <c:pt idx="2">
                  <c:v>Hybrid (Online and In Person)</c:v>
                </c:pt>
              </c:strCache>
            </c:strRef>
          </c:cat>
          <c:val>
            <c:numRef>
              <c:f>Sheet1!$B$2:$B$4</c:f>
              <c:numCache>
                <c:formatCode>0.0%</c:formatCode>
                <c:ptCount val="3"/>
                <c:pt idx="0">
                  <c:v>0.48699999999999999</c:v>
                </c:pt>
                <c:pt idx="1">
                  <c:v>0.379</c:v>
                </c:pt>
                <c:pt idx="2">
                  <c:v>0.13400000000000001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2D-47FD-ADE9-3172D917880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Spring 2022 Schedule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Online</c:v>
                </c:pt>
                <c:pt idx="1">
                  <c:v>In Person</c:v>
                </c:pt>
                <c:pt idx="2">
                  <c:v>Hybrid (Online and In Person)</c:v>
                </c:pt>
              </c:strCache>
            </c:strRef>
          </c:cat>
          <c:val>
            <c:numRef>
              <c:f>Sheet1!$C$2:$C$4</c:f>
              <c:numCache>
                <c:formatCode>0.0%</c:formatCode>
                <c:ptCount val="3"/>
                <c:pt idx="0">
                  <c:v>0.57299999999999995</c:v>
                </c:pt>
                <c:pt idx="1">
                  <c:v>0.35899999999999999</c:v>
                </c:pt>
                <c:pt idx="2">
                  <c:v>6.8000000000000005E-2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42D-47FD-ADE9-3172D917880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49175760"/>
        <c:axId val="549169936"/>
      </c:barChart>
      <c:catAx>
        <c:axId val="549175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9169936"/>
        <c:crosses val="autoZero"/>
        <c:auto val="1"/>
        <c:lblAlgn val="ctr"/>
        <c:lblOffset val="100"/>
        <c:noMultiLvlLbl val="0"/>
      </c:catAx>
      <c:valAx>
        <c:axId val="549169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91757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Fall 2021 Survey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Online</c:v>
                </c:pt>
                <c:pt idx="1">
                  <c:v>In Person</c:v>
                </c:pt>
                <c:pt idx="2">
                  <c:v>Hybrid (Online and In Person)</c:v>
                </c:pt>
              </c:strCache>
            </c:strRef>
          </c:cat>
          <c:val>
            <c:numRef>
              <c:f>Sheet1!$B$2:$B$4</c:f>
              <c:numCache>
                <c:formatCode>0.0%</c:formatCode>
                <c:ptCount val="3"/>
                <c:pt idx="0">
                  <c:v>0.48699999999999999</c:v>
                </c:pt>
                <c:pt idx="1">
                  <c:v>0.379</c:v>
                </c:pt>
                <c:pt idx="2">
                  <c:v>0.13400000000000001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2D-47FD-ADE9-3172D917880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Spring 2022 Schedule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Online</c:v>
                </c:pt>
                <c:pt idx="1">
                  <c:v>In Person</c:v>
                </c:pt>
                <c:pt idx="2">
                  <c:v>Hybrid (Online and In Person)</c:v>
                </c:pt>
              </c:strCache>
            </c:strRef>
          </c:cat>
          <c:val>
            <c:numRef>
              <c:f>Sheet1!$C$2:$C$4</c:f>
              <c:numCache>
                <c:formatCode>0.0%</c:formatCode>
                <c:ptCount val="3"/>
                <c:pt idx="0">
                  <c:v>0.57299999999999995</c:v>
                </c:pt>
                <c:pt idx="1">
                  <c:v>0.35899999999999999</c:v>
                </c:pt>
                <c:pt idx="2">
                  <c:v>6.8000000000000005E-2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42D-47FD-ADE9-3172D917880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49175760"/>
        <c:axId val="549169936"/>
      </c:barChart>
      <c:catAx>
        <c:axId val="549175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9169936"/>
        <c:crosses val="autoZero"/>
        <c:auto val="1"/>
        <c:lblAlgn val="ctr"/>
        <c:lblOffset val="100"/>
        <c:noMultiLvlLbl val="0"/>
      </c:catAx>
      <c:valAx>
        <c:axId val="549169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91757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662C0-0289-4C97-BE48-5E22741B5539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200D0F-2DEF-4C43-8CA7-167F2FF18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171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nowva.ebenefits.va.gov/system/templates/selfservice/va_ssnew/help/customer/locale/en-US/portal/554400000001018/content/554400000149088/School-Certifying-Official-Handbook-On-line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200D0F-2DEF-4C43-8CA7-167F2FF18DB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2164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40%</a:t>
            </a:r>
            <a:r>
              <a:rPr lang="en-US" baseline="0" dirty="0" smtClean="0"/>
              <a:t> of students are taking online only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30% are taking online and F2F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17% are taking F2F </a:t>
            </a:r>
            <a:r>
              <a:rPr lang="en-US" baseline="0" dirty="0" smtClean="0"/>
              <a:t>only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aseline="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baseline="0" dirty="0" smtClean="0"/>
              <a:t>Keep in mind we also cancelled more in-person classes and the in-person classes had lower fill rates.</a:t>
            </a:r>
            <a:endParaRPr lang="en-US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200D0F-2DEF-4C43-8CA7-167F2FF18DB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2164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 = 507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200D0F-2DEF-4C43-8CA7-167F2FF18DB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6224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 = 507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200D0F-2DEF-4C43-8CA7-167F2FF18DB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6361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Veterans can take hybrid or in person sections. 43% of sections are available to Vets.</a:t>
            </a:r>
            <a:r>
              <a:rPr lang="en-US" baseline="0" dirty="0" smtClean="0"/>
              <a:t> In addition, we made adjustment to schedule based on feedback we received from Vets.</a:t>
            </a:r>
          </a:p>
          <a:p>
            <a:endParaRPr lang="en-US" baseline="0" dirty="0" smtClean="0"/>
          </a:p>
          <a:p>
            <a:r>
              <a:rPr lang="en-US" dirty="0" smtClean="0">
                <a:hlinkClick r:id="rId3"/>
              </a:rPr>
              <a:t>https://www.knowva.ebenefits.va.gov/system/templates/selfservice/va_ssnew/help/customer/locale/en-US/portal/554400000001018/content/554400000149088/School-Certifying-Official-Handbook-On-line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200D0F-2DEF-4C43-8CA7-167F2FF18DB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401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C6519-D30A-4A4E-BC1B-AB933FE4CE19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B75FF-E910-4A9F-A499-81705FD5E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300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C6519-D30A-4A4E-BC1B-AB933FE4CE19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B75FF-E910-4A9F-A499-81705FD5E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590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C6519-D30A-4A4E-BC1B-AB933FE4CE19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B75FF-E910-4A9F-A499-81705FD5E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402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C6519-D30A-4A4E-BC1B-AB933FE4CE19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B75FF-E910-4A9F-A499-81705FD5E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897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C6519-D30A-4A4E-BC1B-AB933FE4CE19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B75FF-E910-4A9F-A499-81705FD5E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423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C6519-D30A-4A4E-BC1B-AB933FE4CE19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B75FF-E910-4A9F-A499-81705FD5E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180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C6519-D30A-4A4E-BC1B-AB933FE4CE19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B75FF-E910-4A9F-A499-81705FD5E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60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C6519-D30A-4A4E-BC1B-AB933FE4CE19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B75FF-E910-4A9F-A499-81705FD5E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538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C6519-D30A-4A4E-BC1B-AB933FE4CE19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B75FF-E910-4A9F-A499-81705FD5E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52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C6519-D30A-4A4E-BC1B-AB933FE4CE19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B75FF-E910-4A9F-A499-81705FD5E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691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C6519-D30A-4A4E-BC1B-AB933FE4CE19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B75FF-E910-4A9F-A499-81705FD5E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718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C6519-D30A-4A4E-BC1B-AB933FE4CE19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B75FF-E910-4A9F-A499-81705FD5E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563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Fall 2021 Possible COVID-19 Exposures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following number of people were potentially exposed to COVID-19</a:t>
            </a:r>
          </a:p>
          <a:p>
            <a:pPr lvl="1"/>
            <a:r>
              <a:rPr lang="en-US" dirty="0" smtClean="0"/>
              <a:t>Approximately…</a:t>
            </a:r>
          </a:p>
          <a:p>
            <a:pPr lvl="2"/>
            <a:r>
              <a:rPr lang="en-US" dirty="0" smtClean="0"/>
              <a:t>700 </a:t>
            </a:r>
            <a:r>
              <a:rPr lang="en-US" dirty="0" smtClean="0"/>
              <a:t>students</a:t>
            </a:r>
          </a:p>
          <a:p>
            <a:pPr lvl="2"/>
            <a:r>
              <a:rPr lang="en-US" dirty="0" smtClean="0"/>
              <a:t>18 </a:t>
            </a:r>
            <a:r>
              <a:rPr lang="en-US" dirty="0" smtClean="0"/>
              <a:t>faculty and staff</a:t>
            </a:r>
          </a:p>
          <a:p>
            <a:pPr lvl="2"/>
            <a:r>
              <a:rPr lang="en-US" dirty="0" smtClean="0"/>
              <a:t>34 </a:t>
            </a:r>
            <a:r>
              <a:rPr lang="en-US" dirty="0" smtClean="0"/>
              <a:t>sections were potentially exposed</a:t>
            </a:r>
          </a:p>
          <a:p>
            <a:pPr lvl="1"/>
            <a:r>
              <a:rPr lang="en-US" dirty="0" smtClean="0"/>
              <a:t>3 </a:t>
            </a:r>
            <a:r>
              <a:rPr lang="en-US" dirty="0" smtClean="0"/>
              <a:t>sections were required to meet remotely for ten days because of </a:t>
            </a:r>
            <a:r>
              <a:rPr lang="en-US" dirty="0" smtClean="0"/>
              <a:t>possible exposure to Covid</a:t>
            </a:r>
          </a:p>
          <a:p>
            <a:r>
              <a:rPr lang="en-US" dirty="0" smtClean="0"/>
              <a:t>Approximately 65 people who needed to quarantine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645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06099"/>
            <a:ext cx="10515600" cy="1325563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When looking at ten of the community colleges in Region 9, students are statistically significantly more likely to enroll at colleges with a higher proportion of online sections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1026" name="Picture 6" descr="image00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90688"/>
            <a:ext cx="10850217" cy="4853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val 3"/>
          <p:cNvSpPr/>
          <p:nvPr/>
        </p:nvSpPr>
        <p:spPr>
          <a:xfrm>
            <a:off x="6263308" y="4117423"/>
            <a:ext cx="4214192" cy="1789043"/>
          </a:xfrm>
          <a:prstGeom prst="ellipse">
            <a:avLst/>
          </a:prstGeom>
          <a:solidFill>
            <a:srgbClr val="FF0000">
              <a:alpha val="0"/>
            </a:srgbClr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400299" y="1690688"/>
            <a:ext cx="3086101" cy="2821677"/>
          </a:xfrm>
          <a:prstGeom prst="ellipse">
            <a:avLst/>
          </a:prstGeom>
          <a:solidFill>
            <a:srgbClr val="FF0000">
              <a:alpha val="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>
            <a:endCxn id="6" idx="1"/>
          </p:cNvCxnSpPr>
          <p:nvPr/>
        </p:nvCxnSpPr>
        <p:spPr>
          <a:xfrm>
            <a:off x="2400299" y="1531662"/>
            <a:ext cx="451949" cy="57225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666922" y="2103913"/>
            <a:ext cx="331966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92D050"/>
                </a:solidFill>
              </a:rPr>
              <a:t>When looking at ten of the community colleges in Region 9, students are statistically significantly less likely to enroll at colleges with a higher proportion of in-person classes</a:t>
            </a:r>
            <a:endParaRPr lang="en-US" b="1" dirty="0">
              <a:solidFill>
                <a:srgbClr val="92D050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9518373" y="3810652"/>
            <a:ext cx="924339" cy="413225"/>
          </a:xfrm>
          <a:prstGeom prst="straightConnector1">
            <a:avLst/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24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914" y="305490"/>
            <a:ext cx="10515600" cy="1325563"/>
          </a:xfrm>
        </p:spPr>
        <p:txBody>
          <a:bodyPr/>
          <a:lstStyle/>
          <a:p>
            <a:r>
              <a:rPr lang="en-US" dirty="0" smtClean="0"/>
              <a:t>80% of the Fall 2021 students are enrolled in the online/remote learning format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7518068"/>
              </p:ext>
            </p:extLst>
          </p:nvPr>
        </p:nvGraphicFramePr>
        <p:xfrm>
          <a:off x="612914" y="1976519"/>
          <a:ext cx="5927034" cy="42037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2721">
                  <a:extLst>
                    <a:ext uri="{9D8B030D-6E8A-4147-A177-3AD203B41FA5}">
                      <a16:colId xmlns:a16="http://schemas.microsoft.com/office/drawing/2014/main" val="2733263009"/>
                    </a:ext>
                  </a:extLst>
                </a:gridCol>
                <a:gridCol w="1490869">
                  <a:extLst>
                    <a:ext uri="{9D8B030D-6E8A-4147-A177-3AD203B41FA5}">
                      <a16:colId xmlns:a16="http://schemas.microsoft.com/office/drawing/2014/main" val="3716600624"/>
                    </a:ext>
                  </a:extLst>
                </a:gridCol>
                <a:gridCol w="1590261">
                  <a:extLst>
                    <a:ext uri="{9D8B030D-6E8A-4147-A177-3AD203B41FA5}">
                      <a16:colId xmlns:a16="http://schemas.microsoft.com/office/drawing/2014/main" val="3469278883"/>
                    </a:ext>
                  </a:extLst>
                </a:gridCol>
                <a:gridCol w="1113183">
                  <a:extLst>
                    <a:ext uri="{9D8B030D-6E8A-4147-A177-3AD203B41FA5}">
                      <a16:colId xmlns:a16="http://schemas.microsoft.com/office/drawing/2014/main" val="3544105717"/>
                    </a:ext>
                  </a:extLst>
                </a:gridCol>
              </a:tblGrid>
              <a:tr h="1866701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Instruction</a:t>
                      </a:r>
                      <a:r>
                        <a:rPr lang="en-US" baseline="0" dirty="0" smtClean="0"/>
                        <a:t> Type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 of Unduplicated Students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r>
                        <a:rPr lang="en-US" baseline="0" dirty="0" smtClean="0"/>
                        <a:t> of Unduplicated Students Enrolled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Percent of Students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44529219"/>
                  </a:ext>
                </a:extLst>
              </a:tr>
              <a:tr h="75705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333399"/>
                          </a:solidFill>
                          <a:effectLst/>
                          <a:latin typeface="Calibri (body)"/>
                          <a:ea typeface="Calibri" panose="020F0502020204030204" pitchFamily="34" charset="0"/>
                        </a:rPr>
                        <a:t>Online/Remote</a:t>
                      </a:r>
                      <a:endParaRPr lang="en-US" sz="1800" dirty="0">
                        <a:effectLst/>
                        <a:latin typeface="Calibri (body)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993300"/>
                          </a:solidFill>
                          <a:effectLst/>
                          <a:latin typeface="Calibri (body)"/>
                          <a:ea typeface="Calibri" panose="020F0502020204030204" pitchFamily="34" charset="0"/>
                        </a:rPr>
                        <a:t>4,593</a:t>
                      </a:r>
                      <a:endParaRPr lang="en-US" sz="1800" dirty="0">
                        <a:effectLst/>
                        <a:latin typeface="Calibri (body)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5,749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80%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53848765"/>
                  </a:ext>
                </a:extLst>
              </a:tr>
              <a:tr h="75705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333399"/>
                          </a:solidFill>
                          <a:effectLst/>
                          <a:latin typeface="Calibri (body)"/>
                          <a:ea typeface="Calibri" panose="020F0502020204030204" pitchFamily="34" charset="0"/>
                        </a:rPr>
                        <a:t>In </a:t>
                      </a:r>
                      <a:r>
                        <a:rPr lang="en-US" sz="1800" dirty="0">
                          <a:solidFill>
                            <a:srgbClr val="333399"/>
                          </a:solidFill>
                          <a:effectLst/>
                          <a:latin typeface="Calibri (body)"/>
                          <a:ea typeface="Calibri" panose="020F0502020204030204" pitchFamily="34" charset="0"/>
                        </a:rPr>
                        <a:t>Person</a:t>
                      </a:r>
                      <a:endParaRPr lang="en-US" sz="1800" dirty="0">
                        <a:effectLst/>
                        <a:latin typeface="Calibri (body)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993300"/>
                          </a:solidFill>
                          <a:effectLst/>
                          <a:latin typeface="Calibri (body)"/>
                          <a:ea typeface="Calibri" panose="020F0502020204030204" pitchFamily="34" charset="0"/>
                        </a:rPr>
                        <a:t>3,105</a:t>
                      </a:r>
                      <a:endParaRPr lang="en-US" sz="1800" dirty="0">
                        <a:effectLst/>
                        <a:latin typeface="Calibri (body)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5,749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54%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2889492"/>
                  </a:ext>
                </a:extLst>
              </a:tr>
              <a:tr h="75705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333399"/>
                          </a:solidFill>
                          <a:effectLst/>
                          <a:latin typeface="Calibri (body)"/>
                          <a:ea typeface="Calibri" panose="020F0502020204030204" pitchFamily="34" charset="0"/>
                        </a:rPr>
                        <a:t>Hybrid </a:t>
                      </a:r>
                      <a:r>
                        <a:rPr lang="en-US" sz="1800" dirty="0">
                          <a:solidFill>
                            <a:srgbClr val="333399"/>
                          </a:solidFill>
                          <a:effectLst/>
                          <a:latin typeface="Calibri (body)"/>
                          <a:ea typeface="Calibri" panose="020F0502020204030204" pitchFamily="34" charset="0"/>
                        </a:rPr>
                        <a:t>(In Person and Online)</a:t>
                      </a:r>
                      <a:endParaRPr lang="en-US" sz="1800" dirty="0">
                        <a:effectLst/>
                        <a:latin typeface="Calibri (body)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993300"/>
                          </a:solidFill>
                          <a:effectLst/>
                          <a:latin typeface="Calibri (body)"/>
                          <a:ea typeface="Calibri" panose="020F0502020204030204" pitchFamily="34" charset="0"/>
                        </a:rPr>
                        <a:t>768</a:t>
                      </a:r>
                      <a:endParaRPr lang="en-US" sz="1800" dirty="0">
                        <a:effectLst/>
                        <a:latin typeface="Calibri (body)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5,749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13%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32415369"/>
                  </a:ext>
                </a:extLst>
              </a:tr>
            </a:tbl>
          </a:graphicData>
        </a:graphic>
      </p:graphicFrame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4068399994"/>
              </p:ext>
            </p:extLst>
          </p:nvPr>
        </p:nvGraphicFramePr>
        <p:xfrm>
          <a:off x="6858000" y="1825625"/>
          <a:ext cx="4753112" cy="47342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90673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66" y="199686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40% of the Fall 2021 students are enrolled in online sections only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5937602"/>
              </p:ext>
            </p:extLst>
          </p:nvPr>
        </p:nvGraphicFramePr>
        <p:xfrm>
          <a:off x="168966" y="1690688"/>
          <a:ext cx="5927034" cy="50345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2721">
                  <a:extLst>
                    <a:ext uri="{9D8B030D-6E8A-4147-A177-3AD203B41FA5}">
                      <a16:colId xmlns:a16="http://schemas.microsoft.com/office/drawing/2014/main" val="2733263009"/>
                    </a:ext>
                  </a:extLst>
                </a:gridCol>
                <a:gridCol w="1490869">
                  <a:extLst>
                    <a:ext uri="{9D8B030D-6E8A-4147-A177-3AD203B41FA5}">
                      <a16:colId xmlns:a16="http://schemas.microsoft.com/office/drawing/2014/main" val="3716600624"/>
                    </a:ext>
                  </a:extLst>
                </a:gridCol>
                <a:gridCol w="1590261">
                  <a:extLst>
                    <a:ext uri="{9D8B030D-6E8A-4147-A177-3AD203B41FA5}">
                      <a16:colId xmlns:a16="http://schemas.microsoft.com/office/drawing/2014/main" val="3469278883"/>
                    </a:ext>
                  </a:extLst>
                </a:gridCol>
                <a:gridCol w="1113183">
                  <a:extLst>
                    <a:ext uri="{9D8B030D-6E8A-4147-A177-3AD203B41FA5}">
                      <a16:colId xmlns:a16="http://schemas.microsoft.com/office/drawing/2014/main" val="3544105717"/>
                    </a:ext>
                  </a:extLst>
                </a:gridCol>
              </a:tblGrid>
              <a:tr h="1267965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Instruction</a:t>
                      </a:r>
                      <a:r>
                        <a:rPr lang="en-US" baseline="0" dirty="0" smtClean="0"/>
                        <a:t> Type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 of Unduplicated Students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r>
                        <a:rPr lang="en-US" baseline="0" dirty="0" smtClean="0"/>
                        <a:t> of Unduplicated Students Enrolled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Percent of Students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44529219"/>
                  </a:ext>
                </a:extLst>
              </a:tr>
              <a:tr h="51423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Online Only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2303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5749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40.1%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53848765"/>
                  </a:ext>
                </a:extLst>
              </a:tr>
              <a:tr h="51423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F2F Only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953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5749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16.6%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02889492"/>
                  </a:ext>
                </a:extLst>
              </a:tr>
              <a:tr h="54823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Online and F2F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1725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5749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30.0%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32415369"/>
                  </a:ext>
                </a:extLst>
              </a:tr>
              <a:tr h="51423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Hybrid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Only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117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5749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2.0%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36841196"/>
                  </a:ext>
                </a:extLst>
              </a:tr>
              <a:tr h="580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Hybrid and Online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224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5749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3.9%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72834249"/>
                  </a:ext>
                </a:extLst>
              </a:tr>
              <a:tr h="51423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F2F and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Hybrid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 (body)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5749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1.5%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59629755"/>
                  </a:ext>
                </a:extLst>
              </a:tr>
              <a:tr h="580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Online, F2F, and Hybrid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341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5749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5.9%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4802480"/>
                  </a:ext>
                </a:extLst>
              </a:tr>
            </a:tbl>
          </a:graphicData>
        </a:graphic>
      </p:graphicFrame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541189688"/>
              </p:ext>
            </p:extLst>
          </p:nvPr>
        </p:nvGraphicFramePr>
        <p:xfrm>
          <a:off x="6096000" y="1991064"/>
          <a:ext cx="5950226" cy="47342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526060" y="1044357"/>
            <a:ext cx="4860098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60% of students are enrolled in some form of F2F section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4960307" y="3324449"/>
            <a:ext cx="1135693" cy="340081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5849656" y="1215025"/>
            <a:ext cx="676404" cy="231731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6221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Fall 2021 Enrolled Students Prefer the Online Instruction Learning </a:t>
            </a:r>
            <a:r>
              <a:rPr lang="en-US" dirty="0" smtClean="0"/>
              <a:t>Format for Spring 2022 </a:t>
            </a:r>
            <a:r>
              <a:rPr lang="en-US" dirty="0" smtClean="0"/>
              <a:t>(49%)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881840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6191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400" dirty="0"/>
              <a:t>A higher proportion of Fall 2021 In-Person students (32%) completed the Spring 2022 Interest Survey than Fall 2021 students enrolled in an online class only (17%)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908038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0321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 smtClean="0"/>
              <a:t>Spring 2022 Schedule in relation to results from currently enrolled Fall 2021 students as of September 19, 2021</a:t>
            </a:r>
            <a:endParaRPr lang="en-US" sz="30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932941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01719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43% of the Spring 2022 classes can be classified as </a:t>
            </a:r>
            <a:r>
              <a:rPr lang="en-US" sz="3200" dirty="0" smtClean="0"/>
              <a:t>“in residence” </a:t>
            </a:r>
            <a:r>
              <a:rPr lang="en-US" sz="3200" dirty="0" smtClean="0"/>
              <a:t>for veterans</a:t>
            </a:r>
            <a:endParaRPr lang="en-US" sz="30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140866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Oval 2"/>
          <p:cNvSpPr/>
          <p:nvPr/>
        </p:nvSpPr>
        <p:spPr>
          <a:xfrm>
            <a:off x="6272464" y="3497179"/>
            <a:ext cx="978568" cy="705853"/>
          </a:xfrm>
          <a:prstGeom prst="ellipse">
            <a:avLst/>
          </a:prstGeom>
          <a:solidFill>
            <a:schemeClr val="accent1">
              <a:alpha val="0"/>
            </a:schemeClr>
          </a:solidFill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9537033" y="4868779"/>
            <a:ext cx="978568" cy="705853"/>
          </a:xfrm>
          <a:prstGeom prst="ellipse">
            <a:avLst/>
          </a:prstGeom>
          <a:solidFill>
            <a:schemeClr val="accent1">
              <a:alpha val="0"/>
            </a:schemeClr>
          </a:solidFill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070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1B16FC53CA954E884C64D722BEA1C2" ma:contentTypeVersion="13" ma:contentTypeDescription="Create a new document." ma:contentTypeScope="" ma:versionID="03b9191634422dd0b97f66b1e654e9df">
  <xsd:schema xmlns:xsd="http://www.w3.org/2001/XMLSchema" xmlns:xs="http://www.w3.org/2001/XMLSchema" xmlns:p="http://schemas.microsoft.com/office/2006/metadata/properties" xmlns:ns3="d28acc13-4159-4e72-bf4b-4bebb0566522" xmlns:ns4="3a0928ec-7012-459f-a89c-324affa7fe80" targetNamespace="http://schemas.microsoft.com/office/2006/metadata/properties" ma:root="true" ma:fieldsID="ca33e89ab657d4cc1b20579e0a9cbfd1" ns3:_="" ns4:_="">
    <xsd:import namespace="d28acc13-4159-4e72-bf4b-4bebb0566522"/>
    <xsd:import namespace="3a0928ec-7012-459f-a89c-324affa7fe8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8acc13-4159-4e72-bf4b-4bebb05665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0928ec-7012-459f-a89c-324affa7fe8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70C8B3E-DDDA-429E-96AF-8599B4E3DB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8acc13-4159-4e72-bf4b-4bebb0566522"/>
    <ds:schemaRef ds:uri="3a0928ec-7012-459f-a89c-324affa7fe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3197173-5A38-4B2E-B807-77A2234EEE39}">
  <ds:schemaRefs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www.w3.org/XML/1998/namespace"/>
    <ds:schemaRef ds:uri="d28acc13-4159-4e72-bf4b-4bebb0566522"/>
    <ds:schemaRef ds:uri="http://purl.org/dc/elements/1.1/"/>
    <ds:schemaRef ds:uri="http://schemas.microsoft.com/office/2006/metadata/properties"/>
    <ds:schemaRef ds:uri="3a0928ec-7012-459f-a89c-324affa7fe80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12B4506E-8A2F-449A-B11B-41B6CC09675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5742</TotalTime>
  <Words>446</Words>
  <Application>Microsoft Office PowerPoint</Application>
  <PresentationFormat>Widescreen</PresentationFormat>
  <Paragraphs>84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(body)</vt:lpstr>
      <vt:lpstr>Calibri Light</vt:lpstr>
      <vt:lpstr>Office Theme</vt:lpstr>
      <vt:lpstr>Fall 2021 Possible COVID-19 Exposures</vt:lpstr>
      <vt:lpstr>When looking at ten of the community colleges in Region 9, students are statistically significantly more likely to enroll at colleges with a higher proportion of online sections</vt:lpstr>
      <vt:lpstr>80% of the Fall 2021 students are enrolled in the online/remote learning format</vt:lpstr>
      <vt:lpstr>40% of the Fall 2021 students are enrolled in online sections only</vt:lpstr>
      <vt:lpstr>Fall 2021 Enrolled Students Prefer the Online Instruction Learning Format for Spring 2022 (49%)</vt:lpstr>
      <vt:lpstr>A higher proportion of Fall 2021 In-Person students (32%) completed the Spring 2022 Interest Survey than Fall 2021 students enrolled in an online class only (17%)</vt:lpstr>
      <vt:lpstr>Spring 2022 Schedule in relation to results from currently enrolled Fall 2021 students as of September 19, 2021</vt:lpstr>
      <vt:lpstr>43% of the Spring 2022 classes can be classified as “in residence” for veterans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Wurtz, Keith A.</dc:creator>
  <cp:lastModifiedBy>Wurtz, Keith A.</cp:lastModifiedBy>
  <cp:revision>33</cp:revision>
  <dcterms:created xsi:type="dcterms:W3CDTF">2021-09-18T16:56:32Z</dcterms:created>
  <dcterms:modified xsi:type="dcterms:W3CDTF">2021-09-23T17:37:12Z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0x010100641B16FC53CA954E884C64D722BEA1C2</vt:lpwstr>
  </property>
</Properties>
</file>