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6"/>
  </p:notesMasterIdLst>
  <p:handoutMasterIdLst>
    <p:handoutMasterId r:id="rId37"/>
  </p:handoutMasterIdLst>
  <p:sldIdLst>
    <p:sldId id="256" r:id="rId3"/>
    <p:sldId id="271" r:id="rId4"/>
    <p:sldId id="270" r:id="rId5"/>
    <p:sldId id="273" r:id="rId6"/>
    <p:sldId id="323" r:id="rId7"/>
    <p:sldId id="274" r:id="rId8"/>
    <p:sldId id="257" r:id="rId9"/>
    <p:sldId id="296" r:id="rId10"/>
    <p:sldId id="291" r:id="rId11"/>
    <p:sldId id="288" r:id="rId12"/>
    <p:sldId id="289" r:id="rId13"/>
    <p:sldId id="292" r:id="rId14"/>
    <p:sldId id="294" r:id="rId15"/>
    <p:sldId id="297" r:id="rId16"/>
    <p:sldId id="300" r:id="rId17"/>
    <p:sldId id="319" r:id="rId18"/>
    <p:sldId id="302" r:id="rId19"/>
    <p:sldId id="265" r:id="rId20"/>
    <p:sldId id="311" r:id="rId21"/>
    <p:sldId id="313" r:id="rId22"/>
    <p:sldId id="303" r:id="rId23"/>
    <p:sldId id="263" r:id="rId24"/>
    <p:sldId id="304" r:id="rId25"/>
    <p:sldId id="320" r:id="rId26"/>
    <p:sldId id="322" r:id="rId27"/>
    <p:sldId id="307" r:id="rId28"/>
    <p:sldId id="285" r:id="rId29"/>
    <p:sldId id="268" r:id="rId30"/>
    <p:sldId id="264" r:id="rId31"/>
    <p:sldId id="316" r:id="rId32"/>
    <p:sldId id="317" r:id="rId33"/>
    <p:sldId id="308" r:id="rId34"/>
    <p:sldId id="272" r:id="rId35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College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SP11</c:v>
                </c:pt>
                <c:pt idx="1">
                  <c:v>SP12</c:v>
                </c:pt>
                <c:pt idx="2">
                  <c:v>SP13</c:v>
                </c:pt>
                <c:pt idx="3">
                  <c:v>SP14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0.86</c:v>
                </c:pt>
                <c:pt idx="1">
                  <c:v>0.875</c:v>
                </c:pt>
                <c:pt idx="2">
                  <c:v>0.90200000000000002</c:v>
                </c:pt>
                <c:pt idx="3">
                  <c:v>0.91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State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SP11</c:v>
                </c:pt>
                <c:pt idx="1">
                  <c:v>SP12</c:v>
                </c:pt>
                <c:pt idx="2">
                  <c:v>SP13</c:v>
                </c:pt>
                <c:pt idx="3">
                  <c:v>SP14</c:v>
                </c:pt>
              </c:strCache>
            </c:strRef>
          </c:cat>
          <c:val>
            <c:numRef>
              <c:f>Sheet1!$C$2:$C$5</c:f>
              <c:numCache>
                <c:formatCode>0.00%</c:formatCode>
                <c:ptCount val="4"/>
                <c:pt idx="0">
                  <c:v>0.84199999999999997</c:v>
                </c:pt>
                <c:pt idx="1">
                  <c:v>0.85</c:v>
                </c:pt>
                <c:pt idx="2">
                  <c:v>0.85899999999999999</c:v>
                </c:pt>
                <c:pt idx="3">
                  <c:v>0.85899999999999999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598208"/>
        <c:axId val="67599744"/>
      </c:barChart>
      <c:catAx>
        <c:axId val="67598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599744"/>
        <c:crosses val="autoZero"/>
        <c:auto val="1"/>
        <c:lblAlgn val="ctr"/>
        <c:lblOffset val="100"/>
        <c:noMultiLvlLbl val="0"/>
      </c:catAx>
      <c:valAx>
        <c:axId val="67599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598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College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SP11</c:v>
                </c:pt>
                <c:pt idx="1">
                  <c:v>SP12</c:v>
                </c:pt>
                <c:pt idx="2">
                  <c:v>SP13</c:v>
                </c:pt>
                <c:pt idx="3">
                  <c:v>SP14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0.69799999999999995</c:v>
                </c:pt>
                <c:pt idx="1">
                  <c:v>0.71399999999999997</c:v>
                </c:pt>
                <c:pt idx="2">
                  <c:v>0.73099999999999998</c:v>
                </c:pt>
                <c:pt idx="3">
                  <c:v>0.74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State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SP11</c:v>
                </c:pt>
                <c:pt idx="1">
                  <c:v>SP12</c:v>
                </c:pt>
                <c:pt idx="2">
                  <c:v>SP13</c:v>
                </c:pt>
                <c:pt idx="3">
                  <c:v>SP14</c:v>
                </c:pt>
              </c:strCache>
            </c:strRef>
          </c:cat>
          <c:val>
            <c:numRef>
              <c:f>Sheet1!$C$2:$C$5</c:f>
              <c:numCache>
                <c:formatCode>0.00%</c:formatCode>
                <c:ptCount val="4"/>
                <c:pt idx="0">
                  <c:v>0.68400000000000005</c:v>
                </c:pt>
                <c:pt idx="1">
                  <c:v>0.69299999999999995</c:v>
                </c:pt>
                <c:pt idx="2">
                  <c:v>0.70299999999999996</c:v>
                </c:pt>
                <c:pt idx="3">
                  <c:v>0.70099999999999996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751424"/>
        <c:axId val="75752960"/>
      </c:barChart>
      <c:catAx>
        <c:axId val="75751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752960"/>
        <c:crosses val="autoZero"/>
        <c:auto val="1"/>
        <c:lblAlgn val="ctr"/>
        <c:lblOffset val="100"/>
        <c:noMultiLvlLbl val="0"/>
      </c:catAx>
      <c:valAx>
        <c:axId val="75752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751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10/11</c:v>
                </c:pt>
                <c:pt idx="1">
                  <c:v>11/12</c:v>
                </c:pt>
                <c:pt idx="2">
                  <c:v>12/13</c:v>
                </c:pt>
                <c:pt idx="3">
                  <c:v>13/14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726</c:v>
                </c:pt>
                <c:pt idx="1">
                  <c:v>652</c:v>
                </c:pt>
                <c:pt idx="2">
                  <c:v>733</c:v>
                </c:pt>
                <c:pt idx="3">
                  <c:v>825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4525184"/>
        <c:axId val="104526976"/>
      </c:barChart>
      <c:catAx>
        <c:axId val="104525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526976"/>
        <c:crosses val="autoZero"/>
        <c:auto val="1"/>
        <c:lblAlgn val="ctr"/>
        <c:lblOffset val="100"/>
        <c:noMultiLvlLbl val="0"/>
      </c:catAx>
      <c:valAx>
        <c:axId val="104526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525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0.20806</cdr:x>
      <cdr:y>0.24135</cdr:y>
    </cdr:from>
    <cdr:to>
      <cdr:x>0.87938</cdr:x>
      <cdr:y>0.74124</cdr:y>
    </cdr:to>
    <cdr:cxnSp macro="">
      <cdr:nvCxnSpPr>
        <cdr:cNvPr id="2" name="Straight Arrow Connector 1"/>
        <cdr:cNvCxnSpPr/>
      </cdr:nvCxnSpPr>
      <cdr:spPr>
        <a:xfrm xmlns:a="http://schemas.openxmlformats.org/drawingml/2006/main" flipV="1">
          <a:off x="759041" y="874325"/>
          <a:ext cx="2449148" cy="1810916"/>
        </a:xfrm>
        <a:prstGeom xmlns:a="http://schemas.openxmlformats.org/drawingml/2006/main" prst="straightConnector1">
          <a:avLst/>
        </a:prstGeom>
        <a:ln xmlns:a="http://schemas.openxmlformats.org/drawingml/2006/main" w="76200">
          <a:solidFill>
            <a:srgbClr val="FFC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0.19472</cdr:x>
      <cdr:y>0.24364</cdr:y>
    </cdr:from>
    <cdr:to>
      <cdr:x>0.86605</cdr:x>
      <cdr:y>0.74352</cdr:y>
    </cdr:to>
    <cdr:cxnSp macro="">
      <cdr:nvCxnSpPr>
        <cdr:cNvPr id="2" name="Straight Arrow Connector 1"/>
        <cdr:cNvCxnSpPr/>
      </cdr:nvCxnSpPr>
      <cdr:spPr>
        <a:xfrm xmlns:a="http://schemas.openxmlformats.org/drawingml/2006/main" flipV="1">
          <a:off x="713695" y="906971"/>
          <a:ext cx="2460551" cy="1860841"/>
        </a:xfrm>
        <a:prstGeom xmlns:a="http://schemas.openxmlformats.org/drawingml/2006/main" prst="straightConnector1">
          <a:avLst/>
        </a:prstGeom>
        <a:ln xmlns:a="http://schemas.openxmlformats.org/drawingml/2006/main" w="76200">
          <a:solidFill>
            <a:srgbClr val="FFC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0.73244</cdr:x>
      <cdr:y>0.01847</cdr:y>
    </cdr:from>
    <cdr:to>
      <cdr:x>0.98216</cdr:x>
      <cdr:y>0.09421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79578" y="75075"/>
          <a:ext cx="845389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dirty="0" smtClean="0"/>
            <a:t>825</a:t>
          </a:r>
          <a:endParaRPr lang="en-US" sz="14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2" tIns="46966" rIns="93932" bIns="4696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2" tIns="46966" rIns="93932" bIns="46966" rtlCol="0"/>
          <a:lstStyle>
            <a:lvl1pPr algn="r">
              <a:defRPr sz="1200"/>
            </a:lvl1pPr>
          </a:lstStyle>
          <a:p>
            <a:fld id="{CC6F719E-A5C1-4299-BF14-0BF270F22AB4}" type="datetimeFigureOut">
              <a:rPr lang="en-US" smtClean="0"/>
              <a:t>8/16/2015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7"/>
            <a:ext cx="3066733" cy="468154"/>
          </a:xfrm>
          <a:prstGeom prst="rect">
            <a:avLst/>
          </a:prstGeom>
        </p:spPr>
        <p:txBody>
          <a:bodyPr vert="horz" lIns="93932" tIns="46966" rIns="93932" bIns="4696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3" cy="468154"/>
          </a:xfrm>
          <a:prstGeom prst="rect">
            <a:avLst/>
          </a:prstGeom>
        </p:spPr>
        <p:txBody>
          <a:bodyPr vert="horz" lIns="93932" tIns="46966" rIns="93932" bIns="46966" rtlCol="0" anchor="b"/>
          <a:lstStyle>
            <a:lvl1pPr algn="r">
              <a:defRPr sz="1200"/>
            </a:lvl1pPr>
          </a:lstStyle>
          <a:p>
            <a:fld id="{55DAC156-06CC-40A7-A40E-9A1ED033B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445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374" cy="468474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100" y="0"/>
            <a:ext cx="3067374" cy="468474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r">
              <a:defRPr sz="1200"/>
            </a:lvl1pPr>
          </a:lstStyle>
          <a:p>
            <a:fld id="{6BABEBF0-464B-42D9-9545-A39C878F220B}" type="datetimeFigureOut">
              <a:rPr lang="en-US" smtClean="0"/>
              <a:t>8/16/2015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81" tIns="46090" rIns="92181" bIns="4609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349" y="4448101"/>
            <a:ext cx="5660378" cy="4213064"/>
          </a:xfrm>
          <a:prstGeom prst="rect">
            <a:avLst/>
          </a:prstGeom>
        </p:spPr>
        <p:txBody>
          <a:bodyPr vert="horz" lIns="92181" tIns="46090" rIns="92181" bIns="4609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003"/>
            <a:ext cx="3067374" cy="468474"/>
          </a:xfrm>
          <a:prstGeom prst="rect">
            <a:avLst/>
          </a:prstGeom>
        </p:spPr>
        <p:txBody>
          <a:bodyPr vert="horz" lIns="92181" tIns="46090" rIns="92181" bIns="4609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100" y="8893003"/>
            <a:ext cx="3067374" cy="468474"/>
          </a:xfrm>
          <a:prstGeom prst="rect">
            <a:avLst/>
          </a:prstGeom>
        </p:spPr>
        <p:txBody>
          <a:bodyPr vert="horz" lIns="92181" tIns="46090" rIns="92181" bIns="46090" rtlCol="0" anchor="b"/>
          <a:lstStyle>
            <a:lvl1pPr algn="r">
              <a:defRPr sz="1200"/>
            </a:lvl1pPr>
          </a:lstStyle>
          <a:p>
            <a:fld id="{12E8AEC3-C11C-4158-A7E7-5E79BB79E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57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8AEC3-C11C-4158-A7E7-5E79BB79E0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60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8AEC3-C11C-4158-A7E7-5E79BB79E09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50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8AEC3-C11C-4158-A7E7-5E79BB79E09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24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8AEC3-C11C-4158-A7E7-5E79BB79E0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01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8AEC3-C11C-4158-A7E7-5E79BB79E09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23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8AEC3-C11C-4158-A7E7-5E79BB79E09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15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8AEC3-C11C-4158-A7E7-5E79BB79E09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36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8AEC3-C11C-4158-A7E7-5E79BB79E09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137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8AEC3-C11C-4158-A7E7-5E79BB79E09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746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</a:p>
          <a:p>
            <a:r>
              <a:rPr lang="en-US" dirty="0" smtClean="0"/>
              <a:t>Equity and institutional planning will focus on six major goals.</a:t>
            </a:r>
          </a:p>
          <a:p>
            <a:r>
              <a:rPr lang="en-US" dirty="0" smtClean="0"/>
              <a:t>1. Increase access for individuals with disabilities and students aged 20-39.</a:t>
            </a:r>
          </a:p>
          <a:p>
            <a:r>
              <a:rPr lang="en-US" dirty="0" smtClean="0"/>
              <a:t>2. Improve course success rates among foster youth.</a:t>
            </a:r>
          </a:p>
          <a:p>
            <a:r>
              <a:rPr lang="en-US" dirty="0" smtClean="0"/>
              <a:t>3. Increase mathematics throughput rates among African American and economically</a:t>
            </a:r>
          </a:p>
          <a:p>
            <a:r>
              <a:rPr lang="en-US" dirty="0" smtClean="0"/>
              <a:t>disadvantaged students.</a:t>
            </a:r>
          </a:p>
          <a:p>
            <a:r>
              <a:rPr lang="en-US" dirty="0" smtClean="0"/>
              <a:t>4. Increase English throughput rates among African American and Hispanic students.</a:t>
            </a:r>
          </a:p>
          <a:p>
            <a:r>
              <a:rPr lang="en-US" dirty="0" smtClean="0"/>
              <a:t>5. Increase degree and certificate completion rates among males, African Americans,</a:t>
            </a:r>
          </a:p>
          <a:p>
            <a:r>
              <a:rPr lang="en-US" dirty="0" smtClean="0"/>
              <a:t>Hispanics, Native Americans, and students aged 20-34.</a:t>
            </a:r>
          </a:p>
          <a:p>
            <a:r>
              <a:rPr lang="en-US" dirty="0" smtClean="0"/>
              <a:t>6. Increase transfer rates among African Americans, Hispanics, and students aged 20-24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8AEC3-C11C-4158-A7E7-5E79BB79E09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6693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8AEC3-C11C-4158-A7E7-5E79BB79E09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84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8AEC3-C11C-4158-A7E7-5E79BB79E0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67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8AEC3-C11C-4158-A7E7-5E79BB79E09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157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8AEC3-C11C-4158-A7E7-5E79BB79E09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013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8AEC3-C11C-4158-A7E7-5E79BB79E09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936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8AEC3-C11C-4158-A7E7-5E79BB79E09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749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8AEC3-C11C-4158-A7E7-5E79BB79E09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43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8AEC3-C11C-4158-A7E7-5E79BB79E09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965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8AEC3-C11C-4158-A7E7-5E79BB79E09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174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8AEC3-C11C-4158-A7E7-5E79BB79E09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711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8AEC3-C11C-4158-A7E7-5E79BB79E09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2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8AEC3-C11C-4158-A7E7-5E79BB79E0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54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4C6D-3179-4ECF-8F5D-E6F1873F563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300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4C6D-3179-4ECF-8F5D-E6F1873F563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753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4C6D-3179-4ECF-8F5D-E6F1873F563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753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4C6D-3179-4ECF-8F5D-E6F1873F563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65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4C6D-3179-4ECF-8F5D-E6F1873F563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41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8AEC3-C11C-4158-A7E7-5E79BB79E0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59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85A2DA-AC9A-4794-8F5A-FD566B75198B}" type="datetimeFigureOut">
              <a:rPr lang="en-US" smtClean="0">
                <a:solidFill>
                  <a:prstClr val="black"/>
                </a:solidFill>
              </a:rPr>
              <a:pPr/>
              <a:t>8/16/2015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E47ED-6273-4464-A163-69F47466993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79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85A2DA-AC9A-4794-8F5A-FD566B75198B}" type="datetimeFigureOut">
              <a:rPr lang="en-US" smtClean="0">
                <a:solidFill>
                  <a:prstClr val="black"/>
                </a:solidFill>
              </a:rPr>
              <a:pPr/>
              <a:t>8/16/2015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E47ED-6273-4464-A163-69F47466993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243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85A2DA-AC9A-4794-8F5A-FD566B75198B}" type="datetimeFigureOut">
              <a:rPr lang="en-US" smtClean="0">
                <a:solidFill>
                  <a:prstClr val="black"/>
                </a:solidFill>
              </a:rPr>
              <a:pPr/>
              <a:t>8/16/2015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E47ED-6273-4464-A163-69F47466993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505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85A2DA-AC9A-4794-8F5A-FD566B75198B}" type="datetimeFigureOut">
              <a:rPr lang="en-US" smtClean="0">
                <a:solidFill>
                  <a:prstClr val="black"/>
                </a:solidFill>
              </a:rPr>
              <a:pPr/>
              <a:t>8/16/2015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E47ED-6273-4464-A163-69F47466993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382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85A2DA-AC9A-4794-8F5A-FD566B75198B}" type="datetimeFigureOut">
              <a:rPr lang="en-US" smtClean="0">
                <a:solidFill>
                  <a:prstClr val="black"/>
                </a:solidFill>
              </a:rPr>
              <a:pPr/>
              <a:t>8/16/2015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E47ED-6273-4464-A163-69F47466993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59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85A2DA-AC9A-4794-8F5A-FD566B75198B}" type="datetimeFigureOut">
              <a:rPr lang="en-US" smtClean="0">
                <a:solidFill>
                  <a:prstClr val="black"/>
                </a:solidFill>
              </a:rPr>
              <a:pPr/>
              <a:t>8/16/2015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E47ED-6273-4464-A163-69F47466993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892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85A2DA-AC9A-4794-8F5A-FD566B75198B}" type="datetimeFigureOut">
              <a:rPr lang="en-US" smtClean="0">
                <a:solidFill>
                  <a:prstClr val="black"/>
                </a:solidFill>
              </a:rPr>
              <a:pPr/>
              <a:t>8/16/2015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E47ED-6273-4464-A163-69F47466993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636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85A2DA-AC9A-4794-8F5A-FD566B75198B}" type="datetimeFigureOut">
              <a:rPr lang="en-US" smtClean="0">
                <a:solidFill>
                  <a:prstClr val="black"/>
                </a:solidFill>
              </a:rPr>
              <a:pPr/>
              <a:t>8/16/2015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E47ED-6273-4464-A163-69F47466993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0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85A2DA-AC9A-4794-8F5A-FD566B75198B}" type="datetimeFigureOut">
              <a:rPr lang="en-US" smtClean="0">
                <a:solidFill>
                  <a:prstClr val="black"/>
                </a:solidFill>
              </a:rPr>
              <a:pPr/>
              <a:t>8/16/2015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E47ED-6273-4464-A163-69F47466993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483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85A2DA-AC9A-4794-8F5A-FD566B75198B}" type="datetimeFigureOut">
              <a:rPr lang="en-US" smtClean="0">
                <a:solidFill>
                  <a:prstClr val="black"/>
                </a:solidFill>
              </a:rPr>
              <a:pPr/>
              <a:t>8/16/2015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E47ED-6273-4464-A163-69F47466993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417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85A2DA-AC9A-4794-8F5A-FD566B75198B}" type="datetimeFigureOut">
              <a:rPr lang="en-US" smtClean="0">
                <a:solidFill>
                  <a:prstClr val="black"/>
                </a:solidFill>
              </a:rPr>
              <a:pPr/>
              <a:t>8/16/2015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E47ED-6273-4464-A163-69F47466993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931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7886700" cy="4572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90600"/>
            <a:ext cx="7886700" cy="5186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85A2DA-AC9A-4794-8F5A-FD566B75198B}" type="datetimeFigureOut">
              <a:rPr lang="en-US" smtClean="0">
                <a:solidFill>
                  <a:prstClr val="black"/>
                </a:solidFill>
              </a:rPr>
              <a:pPr/>
              <a:t>8/16/2015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E47ED-6273-4464-A163-69F47466993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415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85A2DA-AC9A-4794-8F5A-FD566B75198B}" type="datetimeFigureOut">
              <a:rPr lang="en-US" smtClean="0">
                <a:solidFill>
                  <a:prstClr val="black"/>
                </a:solidFill>
              </a:rPr>
              <a:pPr/>
              <a:t>8/16/2015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E47ED-6273-4464-A163-69F47466993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016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85A2DA-AC9A-4794-8F5A-FD566B75198B}" type="datetimeFigureOut">
              <a:rPr lang="en-US" smtClean="0">
                <a:solidFill>
                  <a:prstClr val="black"/>
                </a:solidFill>
              </a:rPr>
              <a:pPr/>
              <a:t>8/16/2015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E47ED-6273-4464-A163-69F47466993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881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85A2DA-AC9A-4794-8F5A-FD566B75198B}" type="datetimeFigureOut">
              <a:rPr lang="en-US" smtClean="0">
                <a:solidFill>
                  <a:prstClr val="black"/>
                </a:solidFill>
              </a:rPr>
              <a:pPr/>
              <a:t>8/16/2015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E47ED-6273-4464-A163-69F47466993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98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85A2DA-AC9A-4794-8F5A-FD566B75198B}" type="datetimeFigureOut">
              <a:rPr lang="en-US" smtClean="0">
                <a:solidFill>
                  <a:prstClr val="black"/>
                </a:solidFill>
              </a:rPr>
              <a:pPr/>
              <a:t>8/16/2015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E47ED-6273-4464-A163-69F47466993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36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85A2DA-AC9A-4794-8F5A-FD566B75198B}" type="datetimeFigureOut">
              <a:rPr lang="en-US" smtClean="0">
                <a:solidFill>
                  <a:prstClr val="black"/>
                </a:solidFill>
              </a:rPr>
              <a:pPr/>
              <a:t>8/16/2015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E47ED-6273-4464-A163-69F47466993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589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85A2DA-AC9A-4794-8F5A-FD566B75198B}" type="datetimeFigureOut">
              <a:rPr lang="en-US" smtClean="0">
                <a:solidFill>
                  <a:prstClr val="black"/>
                </a:solidFill>
              </a:rPr>
              <a:pPr/>
              <a:t>8/16/2015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E47ED-6273-4464-A163-69F47466993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479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85A2DA-AC9A-4794-8F5A-FD566B75198B}" type="datetimeFigureOut">
              <a:rPr lang="en-US" smtClean="0">
                <a:solidFill>
                  <a:prstClr val="black"/>
                </a:solidFill>
              </a:rPr>
              <a:pPr/>
              <a:t>8/16/2015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E47ED-6273-4464-A163-69F47466993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290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85A2DA-AC9A-4794-8F5A-FD566B75198B}" type="datetimeFigureOut">
              <a:rPr lang="en-US" smtClean="0">
                <a:solidFill>
                  <a:prstClr val="black"/>
                </a:solidFill>
              </a:rPr>
              <a:pPr/>
              <a:t>8/16/2015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E47ED-6273-4464-A163-69F47466993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51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85A2DA-AC9A-4794-8F5A-FD566B75198B}" type="datetimeFigureOut">
              <a:rPr lang="en-US" smtClean="0">
                <a:solidFill>
                  <a:prstClr val="black"/>
                </a:solidFill>
              </a:rPr>
              <a:pPr/>
              <a:t>8/16/2015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E47ED-6273-4464-A163-69F47466993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041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85A2DA-AC9A-4794-8F5A-FD566B75198B}" type="datetimeFigureOut">
              <a:rPr lang="en-US" smtClean="0">
                <a:solidFill>
                  <a:prstClr val="black"/>
                </a:solidFill>
              </a:rPr>
              <a:pPr/>
              <a:t>8/16/2015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8E47ED-6273-4464-A163-69F47466993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52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1"/>
            <a:ext cx="9143999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" y="1"/>
            <a:ext cx="9143999" cy="504547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00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1"/>
            <a:ext cx="9143999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" y="1"/>
            <a:ext cx="9143999" cy="504547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636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Welcome to </a:t>
            </a:r>
            <a:br>
              <a:rPr lang="en-US" dirty="0" smtClean="0"/>
            </a:br>
            <a:r>
              <a:rPr lang="en-US" dirty="0" smtClean="0"/>
              <a:t>Opening Day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 smtClean="0"/>
              <a:t>Fall 2015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669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2753" y="1553600"/>
            <a:ext cx="3931920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</a:rPr>
              <a:t>Course Retention Rates 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88900" y="1546195"/>
            <a:ext cx="3931920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</a:rPr>
              <a:t>Course Success Rates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2753" y="1553600"/>
            <a:ext cx="3931920" cy="478359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88900" y="1546195"/>
            <a:ext cx="3931920" cy="478359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371" y="-33629"/>
            <a:ext cx="6035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</a:rPr>
              <a:t>Great Teaching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651422363"/>
              </p:ext>
            </p:extLst>
          </p:nvPr>
        </p:nvGraphicFramePr>
        <p:xfrm>
          <a:off x="612559" y="2165612"/>
          <a:ext cx="3648257" cy="3622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4132003706"/>
              </p:ext>
            </p:extLst>
          </p:nvPr>
        </p:nvGraphicFramePr>
        <p:xfrm>
          <a:off x="4776187" y="2100598"/>
          <a:ext cx="3665188" cy="3722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268703" y="2226861"/>
            <a:ext cx="845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91.0%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36611" y="2240241"/>
            <a:ext cx="845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74.0%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6228" y="5905880"/>
            <a:ext cx="373171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prstClr val="black"/>
                </a:solidFill>
              </a:rPr>
              <a:t>6</a:t>
            </a:r>
            <a:r>
              <a:rPr lang="en-US" sz="2000" b="1" baseline="30000" dirty="0" smtClean="0">
                <a:solidFill>
                  <a:prstClr val="black"/>
                </a:solidFill>
              </a:rPr>
              <a:t>th</a:t>
            </a:r>
            <a:r>
              <a:rPr lang="en-US" sz="2000" b="1" dirty="0" smtClean="0">
                <a:solidFill>
                  <a:prstClr val="black"/>
                </a:solidFill>
              </a:rPr>
              <a:t> Highest in California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6801" y="5894867"/>
            <a:ext cx="368671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prstClr val="black"/>
                </a:solidFill>
              </a:rPr>
              <a:t>16</a:t>
            </a:r>
            <a:r>
              <a:rPr lang="en-US" sz="2000" b="1" baseline="30000" dirty="0" smtClean="0">
                <a:solidFill>
                  <a:prstClr val="black"/>
                </a:solidFill>
              </a:rPr>
              <a:t>th</a:t>
            </a:r>
            <a:r>
              <a:rPr lang="en-US" sz="2000" b="1" dirty="0" smtClean="0">
                <a:solidFill>
                  <a:prstClr val="black"/>
                </a:solidFill>
              </a:rPr>
              <a:t> Highest in California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31955" y="6301456"/>
            <a:ext cx="5975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prstClr val="black"/>
                </a:solidFill>
              </a:rPr>
              <a:t>From California Community College Chancellor’s Data Mart</a:t>
            </a:r>
          </a:p>
        </p:txBody>
      </p:sp>
      <p:sp>
        <p:nvSpPr>
          <p:cNvPr id="3" name="Rectangle 2"/>
          <p:cNvSpPr/>
          <p:nvPr/>
        </p:nvSpPr>
        <p:spPr>
          <a:xfrm>
            <a:off x="479067" y="6380714"/>
            <a:ext cx="137160" cy="137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56953" y="6379729"/>
            <a:ext cx="137160" cy="13716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5395" y="6312776"/>
            <a:ext cx="2372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prstClr val="black"/>
                </a:solidFill>
              </a:rPr>
              <a:t>Crafton Hills College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2559" y="622460"/>
            <a:ext cx="8096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95</a:t>
            </a:r>
            <a:r>
              <a:rPr lang="en-US" sz="2400" dirty="0">
                <a:solidFill>
                  <a:prstClr val="black"/>
                </a:solidFill>
              </a:rPr>
              <a:t>% </a:t>
            </a:r>
            <a:r>
              <a:rPr lang="en-US" sz="2400" dirty="0" smtClean="0">
                <a:solidFill>
                  <a:prstClr val="black"/>
                </a:solidFill>
              </a:rPr>
              <a:t>satisfied </a:t>
            </a:r>
            <a:r>
              <a:rPr lang="en-US" sz="2400" dirty="0">
                <a:solidFill>
                  <a:prstClr val="black"/>
                </a:solidFill>
              </a:rPr>
              <a:t>with </a:t>
            </a:r>
            <a:r>
              <a:rPr lang="en-US" sz="2400" dirty="0" smtClean="0">
                <a:solidFill>
                  <a:prstClr val="black"/>
                </a:solidFill>
              </a:rPr>
              <a:t>instruction/overall education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93</a:t>
            </a:r>
            <a:r>
              <a:rPr lang="en-US" sz="2400" dirty="0">
                <a:solidFill>
                  <a:prstClr val="black"/>
                </a:solidFill>
              </a:rPr>
              <a:t>% </a:t>
            </a:r>
            <a:r>
              <a:rPr lang="en-US" sz="2400" dirty="0" smtClean="0">
                <a:solidFill>
                  <a:prstClr val="black"/>
                </a:solidFill>
              </a:rPr>
              <a:t>believe receiving </a:t>
            </a:r>
            <a:r>
              <a:rPr lang="en-US" sz="2400" dirty="0">
                <a:solidFill>
                  <a:prstClr val="black"/>
                </a:solidFill>
              </a:rPr>
              <a:t>a great </a:t>
            </a:r>
            <a:r>
              <a:rPr lang="en-US" sz="2400" dirty="0" smtClean="0">
                <a:solidFill>
                  <a:prstClr val="black"/>
                </a:solidFill>
              </a:rPr>
              <a:t>education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14727" y="6313706"/>
            <a:ext cx="2372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prstClr val="black"/>
                </a:solidFill>
              </a:rPr>
              <a:t>All California CCs</a:t>
            </a:r>
          </a:p>
        </p:txBody>
      </p:sp>
    </p:spTree>
    <p:extLst>
      <p:ext uri="{BB962C8B-B14F-4D97-AF65-F5344CB8AC3E}">
        <p14:creationId xmlns:p14="http://schemas.microsoft.com/office/powerpoint/2010/main" val="19537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9561" y="1369897"/>
            <a:ext cx="7863840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</a:rPr>
              <a:t>#1 in Inland Empire for Combined Score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561" y="1369897"/>
            <a:ext cx="7863840" cy="478359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0562" y="743926"/>
            <a:ext cx="7605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Retention and Success </a:t>
            </a:r>
            <a:r>
              <a:rPr lang="en-US" sz="2400" b="1" dirty="0" smtClean="0">
                <a:solidFill>
                  <a:prstClr val="black"/>
                </a:solidFill>
              </a:rPr>
              <a:t>Comparisons—Inland Empire </a:t>
            </a:r>
            <a:endParaRPr lang="en-US" sz="2400" b="1" dirty="0">
              <a:solidFill>
                <a:prstClr val="black"/>
              </a:solidFill>
            </a:endParaRPr>
          </a:p>
          <a:p>
            <a:endParaRPr lang="en-US" sz="2400" b="1" dirty="0" smtClean="0">
              <a:solidFill>
                <a:prstClr val="black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933284"/>
              </p:ext>
            </p:extLst>
          </p:nvPr>
        </p:nvGraphicFramePr>
        <p:xfrm>
          <a:off x="685801" y="2040356"/>
          <a:ext cx="7620000" cy="409005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63506"/>
                <a:gridCol w="1233434"/>
                <a:gridCol w="1118526"/>
                <a:gridCol w="918919"/>
                <a:gridCol w="1158761"/>
                <a:gridCol w="664756"/>
                <a:gridCol w="662098"/>
              </a:tblGrid>
              <a:tr h="59401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Enrollment</a:t>
                      </a:r>
                      <a:endParaRPr lang="en-US" sz="1800" baseline="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 smtClean="0">
                          <a:effectLst/>
                        </a:rPr>
                        <a:t>Count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Retention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Rate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Success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Rate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Combined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Rate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CA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Rank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IE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Rank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9700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Crafton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Hills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14,372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91.0%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74.0%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82.5%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700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Chaffey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49,681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90.3%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71.5%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80.9%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00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Desert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23,026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87.5%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71.9%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79.7%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28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00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Moreno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Valley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16,470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86.7%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71.3%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79.0%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47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700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Copper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Mountain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4,066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87.6%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70.2%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78.9%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00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Palo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Verde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4,953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87.1%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70.9%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78.6%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55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00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Norco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17,922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86.1%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70.6%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78.3%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00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Victor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Valley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28,520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91.2%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64.6%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77.9%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00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San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Bernardino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31,691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87.9%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66.8%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77.3%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78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00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Riverside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39,474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85.6%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66.8%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76.2%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89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00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Mt. San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Jacinto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36,894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84.6%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67.4%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76.0%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92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67778" y="6142470"/>
            <a:ext cx="5975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prstClr val="black"/>
                </a:solidFill>
              </a:rPr>
              <a:t>Spring 2014 Credit Courses from California Community College Chancellor’s Data Mart</a:t>
            </a:r>
          </a:p>
          <a:p>
            <a:pPr algn="r"/>
            <a:r>
              <a:rPr lang="en-US" sz="1200" i="1" dirty="0" smtClean="0">
                <a:solidFill>
                  <a:prstClr val="black"/>
                </a:solidFill>
              </a:rPr>
              <a:t>Combined Rate = Average of Retention and Success Rates</a:t>
            </a:r>
            <a:endParaRPr lang="en-US" sz="1200" i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0563" y="113611"/>
            <a:ext cx="6035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Great Teaching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371" y="-33629"/>
            <a:ext cx="6035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</a:rPr>
              <a:t>Great Teaching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6934200" y="743926"/>
            <a:ext cx="2209800" cy="184687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751699" y="1539173"/>
            <a:ext cx="671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Impact" panose="020B0806030902050204" pitchFamily="34" charset="0"/>
              </a:rPr>
              <a:t>#1</a:t>
            </a:r>
            <a:endParaRPr lang="en-US" sz="3200" b="1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99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98414" y="2237904"/>
            <a:ext cx="2834640" cy="274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1833" y="1020930"/>
            <a:ext cx="4023360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</a:rPr>
              <a:t>Transfer Rates (General) 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1833" y="1020929"/>
            <a:ext cx="4023360" cy="534436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65477" y="1020930"/>
            <a:ext cx="4341171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</a:rPr>
              <a:t>Transfer Rates (Honors Institute)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65477" y="1020929"/>
            <a:ext cx="4341171" cy="534436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370" y="-42507"/>
            <a:ext cx="864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</a:rPr>
              <a:t>Great Support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48171"/>
              </p:ext>
            </p:extLst>
          </p:nvPr>
        </p:nvGraphicFramePr>
        <p:xfrm>
          <a:off x="426124" y="3369627"/>
          <a:ext cx="3737499" cy="282699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47564"/>
                <a:gridCol w="941033"/>
                <a:gridCol w="905268"/>
                <a:gridCol w="843634"/>
              </a:tblGrid>
              <a:tr h="35740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18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 smtClean="0">
                          <a:effectLst/>
                          <a:latin typeface="+mn-lt"/>
                        </a:rPr>
                        <a:t>HS </a:t>
                      </a:r>
                      <a:r>
                        <a:rPr lang="en-US" sz="1800" baseline="0" dirty="0" err="1" smtClean="0">
                          <a:effectLst/>
                          <a:latin typeface="+mn-lt"/>
                        </a:rPr>
                        <a:t>Avg</a:t>
                      </a:r>
                      <a:endParaRPr lang="en-US" sz="1800" dirty="0" smtClean="0"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CCC</a:t>
                      </a:r>
                      <a:r>
                        <a:rPr lang="en-US" sz="18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Avg</a:t>
                      </a:r>
                      <a:endParaRPr lang="en-US" sz="18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Crafton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527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Berkeley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17%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23%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28%</a:t>
                      </a:r>
                      <a:endParaRPr lang="en-US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27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UC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LA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18%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27%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42%</a:t>
                      </a:r>
                      <a:endParaRPr lang="en-US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27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UC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SD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33%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45%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71%</a:t>
                      </a:r>
                      <a:endParaRPr lang="en-US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7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UC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56%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62%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63%</a:t>
                      </a:r>
                      <a:endParaRPr lang="en-US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7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CSU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SB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64%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73%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94%</a:t>
                      </a:r>
                      <a:endParaRPr lang="en-US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527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Cal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Poly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39%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41%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53%</a:t>
                      </a:r>
                      <a:endParaRPr lang="en-US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7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U</a:t>
                      </a:r>
                      <a:r>
                        <a:rPr lang="en-US" sz="18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of R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63%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50%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78%</a:t>
                      </a:r>
                      <a:endParaRPr lang="en-US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26123" y="1557802"/>
            <a:ext cx="37286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80% intend to transfer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Expanded Transfer Center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63% admit rate to UC (F2014)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Nation-wide transfer eligibility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4508" y="1557802"/>
            <a:ext cx="3728619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Rigorous curriculum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Research opportunities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100% transfer rate in 2015!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Many receive full scholarships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225554"/>
              </p:ext>
            </p:extLst>
          </p:nvPr>
        </p:nvGraphicFramePr>
        <p:xfrm>
          <a:off x="4607510" y="3044619"/>
          <a:ext cx="4048220" cy="315199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757701"/>
                <a:gridCol w="2290519"/>
              </a:tblGrid>
              <a:tr h="293437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 smtClean="0">
                          <a:effectLst/>
                          <a:latin typeface="+mn-lt"/>
                        </a:rPr>
                        <a:t>CHI Students Accepted to . . .</a:t>
                      </a:r>
                      <a:endParaRPr lang="en-US" sz="1800" dirty="0" smtClean="0"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 smtClean="0"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1761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Yale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UC Santa</a:t>
                      </a:r>
                      <a:r>
                        <a:rPr lang="en-US" sz="18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Barbara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761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Sarah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Lawrence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UC San Diego</a:t>
                      </a:r>
                      <a:endParaRPr lang="en-US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761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UC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Berkeley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CSU Fullerton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61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UCLA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San Francisco State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61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UC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Riverside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CSU</a:t>
                      </a:r>
                      <a:r>
                        <a:rPr lang="en-US" sz="18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Los Angeles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761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UC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Davis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CSU East Bay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61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UC</a:t>
                      </a:r>
                      <a:r>
                        <a:rPr lang="en-US" sz="18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Irvine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CSU</a:t>
                      </a:r>
                      <a:r>
                        <a:rPr lang="en-US" sz="18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San Bernardino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61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UC</a:t>
                      </a:r>
                      <a:r>
                        <a:rPr lang="en-US" sz="18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Santa Cruz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Long</a:t>
                      </a:r>
                      <a:r>
                        <a:rPr lang="en-US" sz="18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Beach State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61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Loma Linda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Cal Poly Pomona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031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893386911"/>
              </p:ext>
            </p:extLst>
          </p:nvPr>
        </p:nvGraphicFramePr>
        <p:xfrm>
          <a:off x="568171" y="2313953"/>
          <a:ext cx="3746377" cy="3358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Straight Arrow Connector 2"/>
          <p:cNvCxnSpPr/>
          <p:nvPr/>
        </p:nvCxnSpPr>
        <p:spPr>
          <a:xfrm flipV="1">
            <a:off x="1349405" y="3266996"/>
            <a:ext cx="2503503" cy="1420427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159987"/>
              </p:ext>
            </p:extLst>
          </p:nvPr>
        </p:nvGraphicFramePr>
        <p:xfrm>
          <a:off x="4864962" y="2313205"/>
          <a:ext cx="3666479" cy="369697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731147"/>
                <a:gridCol w="1065320"/>
                <a:gridCol w="870012"/>
              </a:tblGrid>
              <a:tr h="32312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CA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en-US" sz="1800" dirty="0" smtClean="0">
                          <a:effectLst/>
                        </a:rPr>
                        <a:t>Rank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IE</a:t>
                      </a:r>
                      <a:r>
                        <a:rPr lang="en-US" sz="18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Rank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067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Crafton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Hills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067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Chaffey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67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Riverside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Norco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College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38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Mt. San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Jacinto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41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San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Bernardino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42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Victor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Valley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45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67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Copper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Mountn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62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Palo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Verde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69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Desert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73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Moreno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Valley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86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35003" y="6256389"/>
            <a:ext cx="8336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prstClr val="black"/>
                </a:solidFill>
              </a:rPr>
              <a:t>2013-2014 All Degree and Certificate Completion from California Community College Chancellor’s Data Mart. </a:t>
            </a:r>
          </a:p>
          <a:p>
            <a:pPr algn="r"/>
            <a:r>
              <a:rPr lang="en-US" sz="1200" i="1" dirty="0" smtClean="0">
                <a:solidFill>
                  <a:prstClr val="black"/>
                </a:solidFill>
              </a:rPr>
              <a:t>Rate = (#of Degree and Certificate Completers)÷(Enrolled Students)</a:t>
            </a:r>
            <a:endParaRPr lang="en-US" sz="1200" i="1" dirty="0">
              <a:solidFill>
                <a:prstClr val="black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 rot="20495300">
            <a:off x="3491684" y="2376431"/>
            <a:ext cx="552090" cy="293298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5737200"/>
            <a:ext cx="332553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prstClr val="black"/>
                </a:solidFill>
              </a:rPr>
              <a:t>18</a:t>
            </a:r>
            <a:r>
              <a:rPr lang="en-US" sz="2400" b="1" baseline="30000" dirty="0" smtClean="0">
                <a:solidFill>
                  <a:prstClr val="black"/>
                </a:solidFill>
              </a:rPr>
              <a:t>th</a:t>
            </a:r>
            <a:r>
              <a:rPr lang="en-US" sz="2400" b="1" dirty="0" smtClean="0">
                <a:solidFill>
                  <a:prstClr val="black"/>
                </a:solidFill>
              </a:rPr>
              <a:t> Highest in California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2863" y="685831"/>
            <a:ext cx="8797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96</a:t>
            </a:r>
            <a:r>
              <a:rPr lang="en-US" sz="2400" dirty="0">
                <a:solidFill>
                  <a:prstClr val="black"/>
                </a:solidFill>
              </a:rPr>
              <a:t>% </a:t>
            </a:r>
            <a:r>
              <a:rPr lang="en-US" sz="2400" dirty="0" smtClean="0">
                <a:solidFill>
                  <a:prstClr val="black"/>
                </a:solidFill>
              </a:rPr>
              <a:t>feel </a:t>
            </a:r>
            <a:r>
              <a:rPr lang="en-US" sz="2400" dirty="0">
                <a:solidFill>
                  <a:prstClr val="black"/>
                </a:solidFill>
              </a:rPr>
              <a:t>library resources </a:t>
            </a:r>
            <a:r>
              <a:rPr lang="en-US" sz="2400" dirty="0" smtClean="0">
                <a:solidFill>
                  <a:prstClr val="black"/>
                </a:solidFill>
              </a:rPr>
              <a:t>meet needs; tutoring readily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92% </a:t>
            </a:r>
            <a:r>
              <a:rPr lang="en-US" sz="2400" dirty="0">
                <a:solidFill>
                  <a:prstClr val="black"/>
                </a:solidFill>
              </a:rPr>
              <a:t>satisfied with overall services for </a:t>
            </a:r>
            <a:r>
              <a:rPr lang="en-US" sz="2400" dirty="0" smtClean="0">
                <a:solidFill>
                  <a:prstClr val="black"/>
                </a:solidFill>
              </a:rPr>
              <a:t>students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371" y="-69141"/>
            <a:ext cx="6035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</a:rPr>
              <a:t>Great Support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5003" y="1722284"/>
            <a:ext cx="4023360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</a:rPr>
              <a:t>Degree/</a:t>
            </a:r>
            <a:r>
              <a:rPr lang="en-US" sz="2400" b="1" dirty="0" err="1" smtClean="0">
                <a:solidFill>
                  <a:prstClr val="white"/>
                </a:solidFill>
              </a:rPr>
              <a:t>Certif</a:t>
            </a:r>
            <a:r>
              <a:rPr lang="en-US" sz="2400" b="1" dirty="0" smtClean="0">
                <a:solidFill>
                  <a:prstClr val="white"/>
                </a:solidFill>
              </a:rPr>
              <a:t> Completion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5003" y="1713412"/>
            <a:ext cx="4023360" cy="45275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69667" y="1722284"/>
            <a:ext cx="4023360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</a:rPr>
              <a:t>Completion Rate Comparison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69667" y="1679435"/>
            <a:ext cx="4023360" cy="45275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347" y="159147"/>
            <a:ext cx="2255837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890" y="820598"/>
            <a:ext cx="92075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66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709"/>
            <a:ext cx="7886700" cy="6096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Thank You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762000"/>
            <a:ext cx="6325868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72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7886700" cy="444500"/>
          </a:xfrm>
        </p:spPr>
        <p:txBody>
          <a:bodyPr/>
          <a:lstStyle/>
          <a:p>
            <a:r>
              <a:rPr lang="en-US" dirty="0" smtClean="0"/>
              <a:t>What’s Going On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0683"/>
            <a:ext cx="4720422" cy="3540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t="4444" r="3637" b="25454"/>
          <a:stretch/>
        </p:blipFill>
        <p:spPr bwMode="auto">
          <a:xfrm>
            <a:off x="4665149" y="1025237"/>
            <a:ext cx="4259534" cy="2479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" t="5050" r="4545" b="30506"/>
          <a:stretch/>
        </p:blipFill>
        <p:spPr bwMode="auto">
          <a:xfrm>
            <a:off x="1905000" y="3810000"/>
            <a:ext cx="4682358" cy="2514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343400"/>
            <a:ext cx="2057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From August 2008</a:t>
            </a:r>
            <a:endParaRPr lang="en-US" sz="36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916" y="3657600"/>
            <a:ext cx="2109787" cy="296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32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648"/>
            <a:ext cx="7886700" cy="701674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Becoming a Comprehensive College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38200"/>
            <a:ext cx="4419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definition from literature: A </a:t>
            </a:r>
            <a:r>
              <a:rPr lang="en-US" dirty="0"/>
              <a:t>comprehensive community college </a:t>
            </a:r>
            <a:r>
              <a:rPr lang="en-US" dirty="0" smtClean="0"/>
              <a:t>has programs and services in:</a:t>
            </a:r>
            <a:endParaRPr lang="en-US" dirty="0"/>
          </a:p>
          <a:p>
            <a:r>
              <a:rPr lang="en-US" dirty="0" smtClean="0"/>
              <a:t>Transfer Education</a:t>
            </a:r>
            <a:r>
              <a:rPr lang="en-US" dirty="0"/>
              <a:t>	</a:t>
            </a:r>
            <a:endParaRPr lang="en-US" dirty="0" smtClean="0"/>
          </a:p>
          <a:p>
            <a:r>
              <a:rPr lang="en-US" dirty="0" smtClean="0"/>
              <a:t>Career Education</a:t>
            </a:r>
          </a:p>
          <a:p>
            <a:r>
              <a:rPr lang="en-US" dirty="0" smtClean="0"/>
              <a:t>Developmental Education</a:t>
            </a:r>
          </a:p>
          <a:p>
            <a:r>
              <a:rPr lang="en-US" dirty="0"/>
              <a:t>Online Education</a:t>
            </a:r>
          </a:p>
          <a:p>
            <a:r>
              <a:rPr lang="en-US" dirty="0" smtClean="0"/>
              <a:t>Continuing </a:t>
            </a:r>
            <a:r>
              <a:rPr lang="en-US" dirty="0"/>
              <a:t>Education – Non-credit, Fee Based, and Contract Education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2057400"/>
            <a:ext cx="413385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Cheryl’s Definition</a:t>
            </a:r>
            <a:r>
              <a:rPr lang="en-US" dirty="0" smtClean="0"/>
              <a:t>:</a:t>
            </a:r>
          </a:p>
          <a:p>
            <a:r>
              <a:rPr lang="en-US" dirty="0" smtClean="0"/>
              <a:t>Full complement of </a:t>
            </a:r>
            <a:r>
              <a:rPr lang="en-US" u="sng" dirty="0" smtClean="0"/>
              <a:t>funded</a:t>
            </a:r>
            <a:r>
              <a:rPr lang="en-US" dirty="0" smtClean="0"/>
              <a:t> programs and services</a:t>
            </a:r>
          </a:p>
          <a:p>
            <a:r>
              <a:rPr lang="en-US" dirty="0" smtClean="0"/>
              <a:t>85% of students achieve their goals</a:t>
            </a:r>
          </a:p>
          <a:p>
            <a:r>
              <a:rPr lang="en-US" dirty="0" smtClean="0"/>
              <a:t>A highly valued educational institution</a:t>
            </a:r>
          </a:p>
          <a:p>
            <a:r>
              <a:rPr lang="en-US" dirty="0" smtClean="0"/>
              <a:t>A resilient, learning, kick-butt organization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33400"/>
            <a:ext cx="1858963" cy="139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37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703" y="1676400"/>
            <a:ext cx="7886700" cy="4265474"/>
          </a:xfrm>
        </p:spPr>
        <p:txBody>
          <a:bodyPr/>
          <a:lstStyle/>
          <a:p>
            <a:pPr marL="514350" indent="-514350" algn="ctr">
              <a:buFont typeface="+mj-lt"/>
              <a:buAutoNum type="arabicPeriod"/>
            </a:pPr>
            <a:r>
              <a:rPr lang="en-US" sz="3200" dirty="0" smtClean="0"/>
              <a:t>Keep the pipeline flowing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3200" dirty="0" smtClean="0"/>
              <a:t>Capitalize on new facilities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3200" dirty="0" smtClean="0"/>
              <a:t>Aim for excellence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30469" y="838200"/>
            <a:ext cx="8001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Becoming a Comprehensive College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733800"/>
            <a:ext cx="2444002" cy="285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031709"/>
            <a:ext cx="4030494" cy="2261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50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 the Pipeline Flowing - Access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School Partnerships</a:t>
            </a:r>
          </a:p>
          <a:p>
            <a:pPr lvl="1"/>
            <a:r>
              <a:rPr lang="en-US" dirty="0" smtClean="0"/>
              <a:t>Dual Enrollment</a:t>
            </a:r>
          </a:p>
          <a:p>
            <a:pPr lvl="1"/>
            <a:r>
              <a:rPr lang="en-US" dirty="0" smtClean="0"/>
              <a:t>Information Campaign</a:t>
            </a:r>
          </a:p>
          <a:p>
            <a:r>
              <a:rPr lang="en-US" dirty="0" smtClean="0"/>
              <a:t>Adult Education Partnerships</a:t>
            </a:r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00400"/>
            <a:ext cx="3863068" cy="182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43000"/>
            <a:ext cx="236537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326" y="3914375"/>
            <a:ext cx="3356192" cy="2218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345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the Pipeline Flowing - Access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Target Populations</a:t>
            </a:r>
          </a:p>
          <a:p>
            <a:pPr lvl="1"/>
            <a:r>
              <a:rPr lang="en-US" dirty="0"/>
              <a:t>Athletics</a:t>
            </a:r>
          </a:p>
          <a:p>
            <a:pPr lvl="1"/>
            <a:r>
              <a:rPr lang="en-US" dirty="0"/>
              <a:t>Vets</a:t>
            </a:r>
          </a:p>
          <a:p>
            <a:pPr lvl="1"/>
            <a:r>
              <a:rPr lang="en-US" dirty="0"/>
              <a:t>Re-entry</a:t>
            </a:r>
          </a:p>
          <a:p>
            <a:pPr lvl="1"/>
            <a:r>
              <a:rPr lang="en-US" dirty="0"/>
              <a:t>Online</a:t>
            </a:r>
          </a:p>
          <a:p>
            <a:pPr lvl="1"/>
            <a:r>
              <a:rPr lang="en-US" dirty="0"/>
              <a:t>International Students</a:t>
            </a:r>
          </a:p>
          <a:p>
            <a:r>
              <a:rPr lang="en-US" dirty="0"/>
              <a:t>FTES</a:t>
            </a:r>
          </a:p>
          <a:p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3852" r="2447" b="12679"/>
          <a:stretch/>
        </p:blipFill>
        <p:spPr bwMode="auto">
          <a:xfrm>
            <a:off x="4876800" y="914400"/>
            <a:ext cx="3628754" cy="246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833" y="3962400"/>
            <a:ext cx="5196139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29" y="4191000"/>
            <a:ext cx="3677554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77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90600"/>
            <a:ext cx="7886700" cy="5638800"/>
          </a:xfrm>
        </p:spPr>
        <p:txBody>
          <a:bodyPr>
            <a:normAutofit fontScale="85000" lnSpcReduction="20000"/>
          </a:bodyPr>
          <a:lstStyle/>
          <a:p>
            <a:r>
              <a:rPr lang="en-US" sz="3500" dirty="0" smtClean="0"/>
              <a:t>Patty </a:t>
            </a:r>
            <a:r>
              <a:rPr lang="en-US" sz="3500" dirty="0" smtClean="0"/>
              <a:t>Quach – Tutoring Center Coordinator</a:t>
            </a:r>
          </a:p>
          <a:p>
            <a:r>
              <a:rPr lang="en-US" sz="3500" dirty="0" smtClean="0"/>
              <a:t>Brandi Bales – Mathematics Faculty</a:t>
            </a:r>
          </a:p>
          <a:p>
            <a:r>
              <a:rPr lang="en-US" sz="3500" dirty="0" smtClean="0"/>
              <a:t>Daniel Rojas – Respiratory Faculty</a:t>
            </a:r>
          </a:p>
          <a:p>
            <a:r>
              <a:rPr lang="en-US" sz="3500" dirty="0" err="1" smtClean="0"/>
              <a:t>Shohreh</a:t>
            </a:r>
            <a:r>
              <a:rPr lang="en-US" sz="3500" dirty="0" smtClean="0"/>
              <a:t> </a:t>
            </a:r>
            <a:r>
              <a:rPr lang="en-US" sz="3500" dirty="0" err="1" smtClean="0"/>
              <a:t>Rahbarnia</a:t>
            </a:r>
            <a:r>
              <a:rPr lang="en-US" sz="3500" dirty="0" smtClean="0"/>
              <a:t> – Chemistry Faculty</a:t>
            </a:r>
          </a:p>
          <a:p>
            <a:r>
              <a:rPr lang="en-US" sz="3500" dirty="0" smtClean="0"/>
              <a:t>Mike Alder – Fire Faculty</a:t>
            </a:r>
          </a:p>
          <a:p>
            <a:r>
              <a:rPr lang="en-US" sz="3500" dirty="0" smtClean="0"/>
              <a:t>Soutsakhone Xayaphanthong – Counseling Faculty</a:t>
            </a:r>
          </a:p>
          <a:p>
            <a:r>
              <a:rPr lang="en-US" sz="3500" dirty="0" smtClean="0"/>
              <a:t>Larry Armstrong – </a:t>
            </a:r>
            <a:r>
              <a:rPr lang="en-US" sz="3500" dirty="0" smtClean="0"/>
              <a:t>Custodian</a:t>
            </a:r>
            <a:endParaRPr lang="en-US" sz="3500" dirty="0" smtClean="0"/>
          </a:p>
          <a:p>
            <a:r>
              <a:rPr lang="en-US" sz="3500" dirty="0" smtClean="0"/>
              <a:t>Jason Lee – </a:t>
            </a:r>
            <a:r>
              <a:rPr lang="en-US" sz="3500" dirty="0" smtClean="0"/>
              <a:t>Custodian</a:t>
            </a:r>
            <a:endParaRPr lang="en-US" sz="3500" dirty="0" smtClean="0"/>
          </a:p>
          <a:p>
            <a:r>
              <a:rPr lang="en-US" sz="3500" dirty="0" err="1" smtClean="0"/>
              <a:t>Keila</a:t>
            </a:r>
            <a:r>
              <a:rPr lang="en-US" sz="3500" dirty="0" smtClean="0"/>
              <a:t> Mendez – Counseling Secretary</a:t>
            </a:r>
          </a:p>
          <a:p>
            <a:r>
              <a:rPr lang="en-US" sz="3500" dirty="0" err="1" smtClean="0"/>
              <a:t>Brandice</a:t>
            </a:r>
            <a:r>
              <a:rPr lang="en-US" sz="3500" dirty="0" smtClean="0"/>
              <a:t> Mello – Transfer Center, SST II</a:t>
            </a:r>
          </a:p>
          <a:p>
            <a:r>
              <a:rPr lang="en-US" sz="3500" dirty="0" smtClean="0"/>
              <a:t>Melinda Wallace – </a:t>
            </a:r>
            <a:r>
              <a:rPr lang="en-US" sz="3500" dirty="0" smtClean="0"/>
              <a:t>Teacher, CDC</a:t>
            </a:r>
            <a:endParaRPr lang="en-US" sz="35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239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the Pipeline Flowing - Access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Branding</a:t>
            </a:r>
          </a:p>
          <a:p>
            <a:pPr lvl="1"/>
            <a:r>
              <a:rPr lang="en-US" dirty="0" smtClean="0"/>
              <a:t>Consistent message</a:t>
            </a:r>
          </a:p>
          <a:p>
            <a:pPr lvl="1"/>
            <a:r>
              <a:rPr lang="en-US" dirty="0" smtClean="0"/>
              <a:t>New look</a:t>
            </a:r>
            <a:endParaRPr lang="en-US" dirty="0"/>
          </a:p>
        </p:txBody>
      </p:sp>
      <p:pic>
        <p:nvPicPr>
          <p:cNvPr id="1026" name="Picture 2" descr="C:\Users\Staff\Downloads\Gloria Vertical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762000"/>
            <a:ext cx="3886200" cy="153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aff\Downloads\Debbie Horiz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651" y="2562618"/>
            <a:ext cx="3451505" cy="162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7" r="3295" b="10567"/>
          <a:stretch/>
        </p:blipFill>
        <p:spPr bwMode="auto">
          <a:xfrm>
            <a:off x="258355" y="3505200"/>
            <a:ext cx="4897378" cy="2644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13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 the Pipeline Flowing - 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Keep up the good work!!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Continue to be explorers and revolutionaries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621087"/>
            <a:ext cx="2133600" cy="294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9" y="4038600"/>
            <a:ext cx="2832101" cy="176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670" y="4147168"/>
            <a:ext cx="2860541" cy="189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869" y="685800"/>
            <a:ext cx="2709861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243" y="1600200"/>
            <a:ext cx="1878013" cy="1342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64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 - Equity</a:t>
            </a:r>
            <a:endParaRPr lang="en-US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799"/>
            <a:ext cx="5334000" cy="588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2362200"/>
            <a:ext cx="3200400" cy="4038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smtClean="0">
                <a:latin typeface="Arial Rounded MT Bold" panose="020F0704030504030204" pitchFamily="34" charset="0"/>
              </a:rPr>
              <a:t>Sameness </a:t>
            </a:r>
          </a:p>
          <a:p>
            <a:pPr marL="0" indent="0" algn="ctr">
              <a:buNone/>
            </a:pPr>
            <a:r>
              <a:rPr lang="en-US" sz="4000" b="1" dirty="0" smtClean="0">
                <a:latin typeface="Arial Rounded MT Bold" panose="020F0704030504030204" pitchFamily="34" charset="0"/>
              </a:rPr>
              <a:t>vs </a:t>
            </a:r>
          </a:p>
          <a:p>
            <a:pPr marL="0" indent="0" algn="ctr">
              <a:buNone/>
            </a:pPr>
            <a:r>
              <a:rPr lang="en-US" sz="4000" b="1" dirty="0" smtClean="0">
                <a:latin typeface="Arial Rounded MT Bold" panose="020F0704030504030204" pitchFamily="34" charset="0"/>
              </a:rPr>
              <a:t>Fairness</a:t>
            </a:r>
            <a:endParaRPr lang="en-US" sz="4000" b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8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 - Equity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Address the “achievement gaps” for individuals with disabilities, foster youth, African American &amp; Hispanic students, and economically disadvantaged students </a:t>
            </a:r>
          </a:p>
          <a:p>
            <a:pPr marL="457200" lvl="1" indent="0">
              <a:buNone/>
            </a:pPr>
            <a:r>
              <a:rPr lang="en-US" dirty="0" smtClean="0"/>
              <a:t>Examples:</a:t>
            </a:r>
          </a:p>
          <a:p>
            <a:pPr lvl="1"/>
            <a:r>
              <a:rPr lang="en-US" dirty="0" smtClean="0"/>
              <a:t>African American students are the least likely group to complete transfer level math &amp; English</a:t>
            </a:r>
          </a:p>
          <a:p>
            <a:pPr lvl="1"/>
            <a:r>
              <a:rPr lang="en-US" dirty="0" smtClean="0"/>
              <a:t>Hispanic students are the least likely to transfer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541520"/>
            <a:ext cx="2895600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75234"/>
            <a:ext cx="159702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39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886700" cy="625474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Addressing Equity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8229600" cy="4351338"/>
          </a:xfrm>
        </p:spPr>
        <p:txBody>
          <a:bodyPr/>
          <a:lstStyle/>
          <a:p>
            <a:r>
              <a:rPr lang="en-US" sz="3200" dirty="0" smtClean="0"/>
              <a:t>Long-term, proactive commitment to closing the achievement gap </a:t>
            </a:r>
          </a:p>
          <a:p>
            <a:r>
              <a:rPr lang="en-US" sz="3200" dirty="0" smtClean="0"/>
              <a:t>Developing “cultural competence” and creating a deeper </a:t>
            </a:r>
            <a:r>
              <a:rPr lang="en-US" sz="3200" dirty="0"/>
              <a:t>understanding of biases and </a:t>
            </a:r>
            <a:r>
              <a:rPr lang="en-US" sz="3200" dirty="0" smtClean="0"/>
              <a:t>barriers</a:t>
            </a:r>
          </a:p>
          <a:p>
            <a:r>
              <a:rPr lang="en-US" sz="3200" dirty="0" smtClean="0"/>
              <a:t>Real, honest, courageous </a:t>
            </a:r>
            <a:endParaRPr lang="en-US" sz="3200" dirty="0"/>
          </a:p>
          <a:p>
            <a:pPr marL="365760" indent="0">
              <a:buNone/>
            </a:pPr>
            <a:r>
              <a:rPr lang="en-US" sz="3200" dirty="0" smtClean="0"/>
              <a:t>conversations </a:t>
            </a:r>
            <a:r>
              <a:rPr lang="en-US" sz="3200" dirty="0" smtClean="0"/>
              <a:t>about race, </a:t>
            </a:r>
            <a:endParaRPr lang="en-US" sz="3200" dirty="0" smtClean="0"/>
          </a:p>
          <a:p>
            <a:pPr marL="365760" indent="0">
              <a:buNone/>
            </a:pPr>
            <a:r>
              <a:rPr lang="en-US" sz="3200" dirty="0" smtClean="0"/>
              <a:t>class</a:t>
            </a:r>
            <a:r>
              <a:rPr lang="en-US" sz="3200" dirty="0" smtClean="0"/>
              <a:t>, and disability</a:t>
            </a:r>
          </a:p>
          <a:p>
            <a:endParaRPr lang="en-US" sz="3200" dirty="0" smtClean="0"/>
          </a:p>
          <a:p>
            <a:r>
              <a:rPr lang="en-US" sz="3200" dirty="0" smtClean="0"/>
              <a:t>Move </a:t>
            </a:r>
            <a:r>
              <a:rPr lang="en-US" sz="3200" dirty="0" smtClean="0"/>
              <a:t>beyond words to actions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715000" y="601662"/>
            <a:ext cx="3276600" cy="435133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43200"/>
            <a:ext cx="3505200" cy="259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44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Addressing Equity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210550" cy="5491163"/>
          </a:xfrm>
        </p:spPr>
        <p:txBody>
          <a:bodyPr/>
          <a:lstStyle/>
          <a:p>
            <a:r>
              <a:rPr lang="en-US" sz="3200" dirty="0" smtClean="0"/>
              <a:t>Invest some professional development time and energy </a:t>
            </a:r>
          </a:p>
          <a:p>
            <a:r>
              <a:rPr lang="en-US" sz="3200" dirty="0" smtClean="0"/>
              <a:t>Look at your data and do something at the department and classroom level</a:t>
            </a:r>
          </a:p>
          <a:p>
            <a:r>
              <a:rPr lang="en-US" sz="3200" dirty="0" smtClean="0"/>
              <a:t>Embed tutoring in your class and program</a:t>
            </a:r>
          </a:p>
          <a:p>
            <a:r>
              <a:rPr lang="en-US" sz="3200" dirty="0" smtClean="0"/>
              <a:t>Provide intrusive </a:t>
            </a:r>
            <a:r>
              <a:rPr lang="en-US" sz="3200" dirty="0"/>
              <a:t>advisement and follow up</a:t>
            </a:r>
          </a:p>
          <a:p>
            <a:r>
              <a:rPr lang="en-US" sz="3200" dirty="0" smtClean="0"/>
              <a:t>Offer a variety of instructional </a:t>
            </a:r>
            <a:r>
              <a:rPr lang="en-US" sz="3200" dirty="0"/>
              <a:t>delivery </a:t>
            </a:r>
            <a:r>
              <a:rPr lang="en-US" sz="3200" dirty="0" smtClean="0"/>
              <a:t>methods and assessments</a:t>
            </a:r>
            <a:endParaRPr lang="en-US" sz="3200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760" y="4421021"/>
            <a:ext cx="3013840" cy="226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944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Capitalize on New Facilities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134350" cy="5186363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>Let the churn begin</a:t>
            </a:r>
            <a:endParaRPr 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6" y="1676400"/>
            <a:ext cx="3030537" cy="2481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2" y="3895588"/>
            <a:ext cx="3319463" cy="2662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56" y="609600"/>
            <a:ext cx="2849169" cy="213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95800"/>
            <a:ext cx="2468563" cy="18478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405" y="2556916"/>
            <a:ext cx="2852737" cy="1603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79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99395"/>
            <a:ext cx="3157780" cy="3938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7" b="38826"/>
          <a:stretch/>
        </p:blipFill>
        <p:spPr bwMode="auto">
          <a:xfrm>
            <a:off x="2895600" y="4114800"/>
            <a:ext cx="3270250" cy="235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Capitalize on New Facilities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914400"/>
            <a:ext cx="845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Capacity for up to 11,000 FTEs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Great instructional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Opportunity for bringing the community to campus</a:t>
            </a:r>
            <a:endParaRPr lang="en-US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99395"/>
            <a:ext cx="48977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 for Excellence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Leadership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70716"/>
            <a:ext cx="442595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85" y="1676400"/>
            <a:ext cx="3440463" cy="2293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4" y="4114800"/>
            <a:ext cx="456934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95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 for Excellence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Thank you, Ryan Bartlett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76399"/>
            <a:ext cx="291465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30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6868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Congratulations on Educational Achievements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90600"/>
            <a:ext cx="7448550" cy="5186363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 smtClean="0"/>
              <a:t>Ben Mudgett – MA, Management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Elizabeth Mealey – MS, </a:t>
            </a:r>
            <a:r>
              <a:rPr lang="en-US" dirty="0" smtClean="0"/>
              <a:t>Library and Information </a:t>
            </a:r>
            <a:r>
              <a:rPr lang="en-US" dirty="0" smtClean="0"/>
              <a:t>Science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Daniel Bahner – </a:t>
            </a:r>
            <a:r>
              <a:rPr lang="en-US" dirty="0" err="1" smtClean="0"/>
              <a:t>Ed.D</a:t>
            </a:r>
            <a:r>
              <a:rPr lang="en-US" dirty="0" smtClean="0"/>
              <a:t>.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Ericka Paddock – </a:t>
            </a:r>
            <a:r>
              <a:rPr lang="en-US" dirty="0" err="1" smtClean="0"/>
              <a:t>Ed.D</a:t>
            </a:r>
            <a:r>
              <a:rPr lang="en-US" dirty="0" smtClean="0"/>
              <a:t>.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Keith Wurtz – Ph.D.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14600"/>
            <a:ext cx="3858119" cy="364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02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 for Excellence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38200"/>
            <a:ext cx="7886700" cy="53387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Service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40" y="3352800"/>
            <a:ext cx="3555960" cy="32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63" y="3929742"/>
            <a:ext cx="4277341" cy="268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31"/>
          <a:stretch/>
        </p:blipFill>
        <p:spPr bwMode="auto">
          <a:xfrm>
            <a:off x="4191000" y="2000250"/>
            <a:ext cx="3278247" cy="189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23" y="1596413"/>
            <a:ext cx="3873018" cy="155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806" y="152400"/>
            <a:ext cx="246856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87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 for Excellence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38200"/>
            <a:ext cx="7886700" cy="5338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Teaching &amp; Learning</a:t>
            </a:r>
          </a:p>
          <a:p>
            <a:r>
              <a:rPr lang="en-US" dirty="0" smtClean="0"/>
              <a:t>Inspire students to be learners – metacognition and self-regulation</a:t>
            </a:r>
          </a:p>
          <a:p>
            <a:r>
              <a:rPr lang="en-US" dirty="0" smtClean="0"/>
              <a:t>Be role models of learning</a:t>
            </a:r>
          </a:p>
          <a:p>
            <a:r>
              <a:rPr lang="en-US" dirty="0" smtClean="0"/>
              <a:t>Be a learning organization</a:t>
            </a:r>
            <a:endParaRPr lang="en-US" dirty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82894"/>
            <a:ext cx="3362570" cy="250417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0" r="22225"/>
          <a:stretch/>
        </p:blipFill>
        <p:spPr bwMode="auto">
          <a:xfrm>
            <a:off x="207579" y="3582894"/>
            <a:ext cx="4821621" cy="27417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09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Big Conversations for Becoming a Comprehensive College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057400"/>
            <a:ext cx="3886200" cy="4351338"/>
          </a:xfrm>
        </p:spPr>
        <p:txBody>
          <a:bodyPr>
            <a:normAutofit/>
          </a:bodyPr>
          <a:lstStyle/>
          <a:p>
            <a:r>
              <a:rPr lang="en-US" dirty="0"/>
              <a:t>Enrollment Management</a:t>
            </a:r>
          </a:p>
          <a:p>
            <a:r>
              <a:rPr lang="en-US" dirty="0"/>
              <a:t>HS Partnerships</a:t>
            </a:r>
          </a:p>
          <a:p>
            <a:r>
              <a:rPr lang="en-US" dirty="0" smtClean="0"/>
              <a:t>Non Credit &amp; Adult Ed</a:t>
            </a:r>
          </a:p>
          <a:p>
            <a:r>
              <a:rPr lang="en-US" dirty="0" smtClean="0"/>
              <a:t>Equity</a:t>
            </a:r>
          </a:p>
          <a:p>
            <a:r>
              <a:rPr lang="en-US" dirty="0" smtClean="0"/>
              <a:t>Facilities Planning</a:t>
            </a:r>
          </a:p>
          <a:p>
            <a:r>
              <a:rPr lang="en-US" dirty="0" smtClean="0"/>
              <a:t>Equipment Planning</a:t>
            </a:r>
          </a:p>
          <a:p>
            <a:r>
              <a:rPr lang="en-US" dirty="0" smtClean="0"/>
              <a:t>Hiring Priorities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2057400"/>
            <a:ext cx="38862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Expand: Athletics, Vets, Re-entry</a:t>
            </a:r>
            <a:r>
              <a:rPr lang="en-US" dirty="0"/>
              <a:t>, Online </a:t>
            </a:r>
            <a:r>
              <a:rPr lang="en-US" dirty="0" smtClean="0"/>
              <a:t>Ed, International </a:t>
            </a:r>
            <a:r>
              <a:rPr lang="en-US" dirty="0"/>
              <a:t>Students</a:t>
            </a:r>
          </a:p>
          <a:p>
            <a:r>
              <a:rPr lang="en-US" dirty="0" smtClean="0"/>
              <a:t>EPI</a:t>
            </a:r>
          </a:p>
          <a:p>
            <a:r>
              <a:rPr lang="en-US" dirty="0" smtClean="0"/>
              <a:t>Accreditation</a:t>
            </a:r>
            <a:endParaRPr lang="en-US" dirty="0"/>
          </a:p>
          <a:p>
            <a:r>
              <a:rPr lang="en-US" dirty="0"/>
              <a:t>Leadership</a:t>
            </a:r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962400"/>
            <a:ext cx="1627187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32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98" y="1752599"/>
            <a:ext cx="7511902" cy="419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62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Classified in Teaching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7886700" cy="5186363"/>
          </a:xfrm>
        </p:spPr>
        <p:txBody>
          <a:bodyPr/>
          <a:lstStyle/>
          <a:p>
            <a:r>
              <a:rPr lang="en-US" sz="3200" dirty="0" smtClean="0"/>
              <a:t>Thomas Crane – Oceanography</a:t>
            </a:r>
          </a:p>
          <a:p>
            <a:r>
              <a:rPr lang="en-US" sz="3200" dirty="0" smtClean="0"/>
              <a:t>Tina Gimple – CIS</a:t>
            </a:r>
          </a:p>
          <a:p>
            <a:r>
              <a:rPr lang="en-US" sz="3200" dirty="0" smtClean="0"/>
              <a:t>Alicia Hallex – Learning Resources</a:t>
            </a:r>
          </a:p>
          <a:p>
            <a:r>
              <a:rPr lang="en-US" sz="3200" dirty="0" smtClean="0"/>
              <a:t>Elizabeth Mealey – Librarian</a:t>
            </a:r>
          </a:p>
          <a:p>
            <a:r>
              <a:rPr lang="en-US" sz="3200" dirty="0" smtClean="0"/>
              <a:t>Ben Mudgett – Business </a:t>
            </a:r>
          </a:p>
          <a:p>
            <a:r>
              <a:rPr lang="en-US" sz="3200" dirty="0" smtClean="0"/>
              <a:t>Ginger Sutphin – Business</a:t>
            </a:r>
          </a:p>
          <a:p>
            <a:r>
              <a:rPr lang="en-US" sz="3200" dirty="0" smtClean="0"/>
              <a:t>Michelle Tinoco – Counseling/Student Development (SBVC)</a:t>
            </a:r>
          </a:p>
          <a:p>
            <a:r>
              <a:rPr lang="en-US" sz="3200" dirty="0" smtClean="0"/>
              <a:t>Jonathan Townsend – English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767" y="4953000"/>
            <a:ext cx="2278869" cy="1643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46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3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President’s Remarks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9"/>
          <a:stretch/>
        </p:blipFill>
        <p:spPr bwMode="auto">
          <a:xfrm>
            <a:off x="914400" y="838200"/>
            <a:ext cx="2667000" cy="258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012370"/>
            <a:ext cx="3624480" cy="225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877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362200"/>
            <a:ext cx="1828800" cy="1219200"/>
          </a:xfrm>
        </p:spPr>
        <p:txBody>
          <a:bodyPr/>
          <a:lstStyle/>
          <a:p>
            <a:pPr algn="ctr"/>
            <a:r>
              <a:rPr lang="en-US" dirty="0" smtClean="0"/>
              <a:t>Synergy &amp; People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1" r="19061"/>
          <a:stretch>
            <a:fillRect/>
          </a:stretch>
        </p:blipFill>
        <p:spPr bwMode="auto">
          <a:xfrm>
            <a:off x="2362200" y="152399"/>
            <a:ext cx="6324600" cy="6658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81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Staff\Documents\word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4680">
            <a:off x="425499" y="639613"/>
            <a:ext cx="7306895" cy="469179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38600"/>
            <a:ext cx="2362200" cy="215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419600"/>
            <a:ext cx="3308238" cy="218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348721"/>
            <a:ext cx="1795463" cy="89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192554"/>
            <a:ext cx="1435214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09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72492" y="-33629"/>
            <a:ext cx="864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</a:rPr>
              <a:t>Why Crafton?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15264" y="2047765"/>
            <a:ext cx="2743200" cy="3361698"/>
            <a:chOff x="3409022" y="399486"/>
            <a:chExt cx="2743200" cy="3361698"/>
          </a:xfrm>
        </p:grpSpPr>
        <p:sp>
          <p:nvSpPr>
            <p:cNvPr id="14" name="Rectangle 13"/>
            <p:cNvSpPr/>
            <p:nvPr/>
          </p:nvSpPr>
          <p:spPr>
            <a:xfrm>
              <a:off x="3409022" y="399486"/>
              <a:ext cx="2743200" cy="336169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09022" y="399486"/>
              <a:ext cx="2743200" cy="46166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Great Support </a:t>
              </a:r>
              <a:endParaRPr lang="en-US" sz="2400" b="1" dirty="0">
                <a:solidFill>
                  <a:prstClr val="white"/>
                </a:solidFill>
              </a:endParaRPr>
            </a:p>
          </p:txBody>
        </p:sp>
        <p:pic>
          <p:nvPicPr>
            <p:cNvPr id="30" name="Picture 8" descr="http://www.craftonhills.edu/~/media/Images/SBCCD/CHC/Photos/Slideshows/2015%20Spring/New%20Commencement%20Photos/__A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6" t="114" r="17620" b="363"/>
            <a:stretch/>
          </p:blipFill>
          <p:spPr bwMode="auto">
            <a:xfrm>
              <a:off x="3462295" y="932149"/>
              <a:ext cx="2625505" cy="2743200"/>
            </a:xfrm>
            <a:prstGeom prst="rect">
              <a:avLst/>
            </a:prstGeom>
            <a:noFill/>
            <a:ln w="571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6050694" y="3186315"/>
            <a:ext cx="2743200" cy="3361698"/>
            <a:chOff x="3133814" y="1057909"/>
            <a:chExt cx="2743200" cy="3361698"/>
          </a:xfrm>
        </p:grpSpPr>
        <p:sp>
          <p:nvSpPr>
            <p:cNvPr id="24" name="Rectangle 23"/>
            <p:cNvSpPr/>
            <p:nvPr/>
          </p:nvSpPr>
          <p:spPr>
            <a:xfrm>
              <a:off x="3133814" y="1057909"/>
              <a:ext cx="2743200" cy="336169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33814" y="1057909"/>
              <a:ext cx="2743200" cy="46166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Great Campus</a:t>
              </a:r>
              <a:endParaRPr lang="en-US" sz="2400" b="1" dirty="0">
                <a:solidFill>
                  <a:prstClr val="white"/>
                </a:solidFill>
              </a:endParaRPr>
            </a:p>
          </p:txBody>
        </p:sp>
        <p:pic>
          <p:nvPicPr>
            <p:cNvPr id="31" name="Picture 10" descr="https://farm8.staticflickr.com/7765/17170714609_93891c2d4c_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97" t="33228" r="57992" b="8839"/>
            <a:stretch/>
          </p:blipFill>
          <p:spPr bwMode="auto">
            <a:xfrm>
              <a:off x="3195968" y="1597996"/>
              <a:ext cx="2627783" cy="2743200"/>
            </a:xfrm>
            <a:prstGeom prst="rect">
              <a:avLst/>
            </a:prstGeom>
            <a:noFill/>
            <a:ln w="571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228847" y="771174"/>
            <a:ext cx="2743200" cy="3361698"/>
            <a:chOff x="5977637" y="1059383"/>
            <a:chExt cx="2743200" cy="3361698"/>
          </a:xfrm>
        </p:grpSpPr>
        <p:sp>
          <p:nvSpPr>
            <p:cNvPr id="29" name="Rectangle 28"/>
            <p:cNvSpPr/>
            <p:nvPr/>
          </p:nvSpPr>
          <p:spPr>
            <a:xfrm>
              <a:off x="5977637" y="1059383"/>
              <a:ext cx="2743200" cy="336169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977637" y="1059383"/>
              <a:ext cx="2743200" cy="46166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Great Teaching</a:t>
              </a:r>
              <a:endParaRPr lang="en-US" sz="2400" b="1" dirty="0">
                <a:solidFill>
                  <a:prstClr val="white"/>
                </a:solidFill>
              </a:endParaRPr>
            </a:p>
          </p:txBody>
        </p:sp>
        <p:pic>
          <p:nvPicPr>
            <p:cNvPr id="3074" name="Picture 2" descr="http://www.craftonhills.edu/~/media/Images/SBCCD/CHC/Degrees%20and%20Certs/Department%20Photos/geology.jpg?h=492&amp;w=73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7" r="35357"/>
            <a:stretch/>
          </p:blipFill>
          <p:spPr bwMode="auto">
            <a:xfrm>
              <a:off x="6036814" y="1589098"/>
              <a:ext cx="2618912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635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2">
      <a:dk1>
        <a:srgbClr val="171616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2953</TotalTime>
  <Words>1145</Words>
  <Application>Microsoft Office PowerPoint</Application>
  <PresentationFormat>On-screen Show (4:3)</PresentationFormat>
  <Paragraphs>381</Paragraphs>
  <Slides>33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1_Office Theme</vt:lpstr>
      <vt:lpstr>2_Office Theme</vt:lpstr>
      <vt:lpstr>Welcome to  Opening Day</vt:lpstr>
      <vt:lpstr>Welcome!</vt:lpstr>
      <vt:lpstr>Congratulations on Educational Achievements</vt:lpstr>
      <vt:lpstr>Classified in Teaching Roles</vt:lpstr>
      <vt:lpstr>PowerPoint Presentation</vt:lpstr>
      <vt:lpstr>President’s Remarks</vt:lpstr>
      <vt:lpstr>Synergy &amp; People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  <vt:lpstr>What’s Going On</vt:lpstr>
      <vt:lpstr>Becoming a Comprehensive College</vt:lpstr>
      <vt:lpstr>Moving Forward</vt:lpstr>
      <vt:lpstr>Keep the Pipeline Flowing - Access</vt:lpstr>
      <vt:lpstr>Keep the Pipeline Flowing - Access</vt:lpstr>
      <vt:lpstr>Keep the Pipeline Flowing - Access</vt:lpstr>
      <vt:lpstr>Keep the Pipeline Flowing - Success</vt:lpstr>
      <vt:lpstr>Success - Equity</vt:lpstr>
      <vt:lpstr>Success - Equity</vt:lpstr>
      <vt:lpstr>Addressing Equity</vt:lpstr>
      <vt:lpstr>Addressing Equity</vt:lpstr>
      <vt:lpstr>Capitalize on New Facilities</vt:lpstr>
      <vt:lpstr>Capitalize on New Facilities</vt:lpstr>
      <vt:lpstr>Aim for Excellence</vt:lpstr>
      <vt:lpstr>Aim for Excellence</vt:lpstr>
      <vt:lpstr>Aim for Excellence</vt:lpstr>
      <vt:lpstr>Aim for Excellence</vt:lpstr>
      <vt:lpstr>Big Conversations for Becoming a Comprehensive College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cmarshal</dc:creator>
  <cp:lastModifiedBy>Cheryl Marshall</cp:lastModifiedBy>
  <cp:revision>66</cp:revision>
  <cp:lastPrinted>2015-08-17T04:00:58Z</cp:lastPrinted>
  <dcterms:created xsi:type="dcterms:W3CDTF">2015-05-27T18:34:36Z</dcterms:created>
  <dcterms:modified xsi:type="dcterms:W3CDTF">2015-08-17T04:37:31Z</dcterms:modified>
</cp:coreProperties>
</file>