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76" r:id="rId3"/>
    <p:sldId id="257" r:id="rId4"/>
    <p:sldId id="258" r:id="rId5"/>
    <p:sldId id="259" r:id="rId6"/>
    <p:sldId id="264" r:id="rId7"/>
    <p:sldId id="270" r:id="rId8"/>
    <p:sldId id="260" r:id="rId9"/>
    <p:sldId id="262" r:id="rId10"/>
    <p:sldId id="271" r:id="rId11"/>
    <p:sldId id="261" r:id="rId12"/>
    <p:sldId id="266" r:id="rId13"/>
    <p:sldId id="274" r:id="rId14"/>
    <p:sldId id="275" r:id="rId15"/>
    <p:sldId id="265" r:id="rId16"/>
    <p:sldId id="273" r:id="rId17"/>
    <p:sldId id="280" r:id="rId18"/>
    <p:sldId id="281" r:id="rId19"/>
    <p:sldId id="267" r:id="rId20"/>
    <p:sldId id="268" r:id="rId21"/>
    <p:sldId id="269" r:id="rId22"/>
    <p:sldId id="272" r:id="rId23"/>
    <p:sldId id="277" r:id="rId24"/>
  </p:sldIdLst>
  <p:sldSz cx="9144000" cy="6858000" type="screen4x3"/>
  <p:notesSz cx="6918325" cy="9204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11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0216"/>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18783" y="0"/>
            <a:ext cx="2997941" cy="460216"/>
          </a:xfrm>
          <a:prstGeom prst="rect">
            <a:avLst/>
          </a:prstGeom>
        </p:spPr>
        <p:txBody>
          <a:bodyPr vert="horz" lIns="92126" tIns="46063" rIns="92126" bIns="46063" rtlCol="0"/>
          <a:lstStyle>
            <a:lvl1pPr algn="r">
              <a:defRPr sz="1200"/>
            </a:lvl1pPr>
          </a:lstStyle>
          <a:p>
            <a:fld id="{616AD7E5-4BCD-4468-8DF2-B65CD42C40A4}" type="datetimeFigureOut">
              <a:rPr lang="en-US" smtClean="0"/>
              <a:t>9/22/2015</a:t>
            </a:fld>
            <a:endParaRPr lang="en-US"/>
          </a:p>
        </p:txBody>
      </p:sp>
      <p:sp>
        <p:nvSpPr>
          <p:cNvPr id="4" name="Footer Placeholder 3"/>
          <p:cNvSpPr>
            <a:spLocks noGrp="1"/>
          </p:cNvSpPr>
          <p:nvPr>
            <p:ph type="ftr" sz="quarter" idx="2"/>
          </p:nvPr>
        </p:nvSpPr>
        <p:spPr>
          <a:xfrm>
            <a:off x="0" y="8742511"/>
            <a:ext cx="2997941" cy="460216"/>
          </a:xfrm>
          <a:prstGeom prst="rect">
            <a:avLst/>
          </a:prstGeom>
        </p:spPr>
        <p:txBody>
          <a:bodyPr vert="horz" lIns="92126" tIns="46063" rIns="92126" bIns="46063" rtlCol="0" anchor="b"/>
          <a:lstStyle>
            <a:lvl1pPr algn="l">
              <a:defRPr sz="1200"/>
            </a:lvl1pPr>
          </a:lstStyle>
          <a:p>
            <a:endParaRPr lang="en-US"/>
          </a:p>
        </p:txBody>
      </p:sp>
      <p:sp>
        <p:nvSpPr>
          <p:cNvPr id="5" name="Slide Number Placeholder 4"/>
          <p:cNvSpPr>
            <a:spLocks noGrp="1"/>
          </p:cNvSpPr>
          <p:nvPr>
            <p:ph type="sldNum" sz="quarter" idx="3"/>
          </p:nvPr>
        </p:nvSpPr>
        <p:spPr>
          <a:xfrm>
            <a:off x="3918783" y="8742511"/>
            <a:ext cx="2997941" cy="460216"/>
          </a:xfrm>
          <a:prstGeom prst="rect">
            <a:avLst/>
          </a:prstGeom>
        </p:spPr>
        <p:txBody>
          <a:bodyPr vert="horz" lIns="92126" tIns="46063" rIns="92126" bIns="46063" rtlCol="0" anchor="b"/>
          <a:lstStyle>
            <a:lvl1pPr algn="r">
              <a:defRPr sz="1200"/>
            </a:lvl1pPr>
          </a:lstStyle>
          <a:p>
            <a:fld id="{FD11A96B-7105-414E-B08B-49A150EA2239}" type="slidenum">
              <a:rPr lang="en-US" smtClean="0"/>
              <a:t>‹#›</a:t>
            </a:fld>
            <a:endParaRPr lang="en-US"/>
          </a:p>
        </p:txBody>
      </p:sp>
    </p:spTree>
    <p:extLst>
      <p:ext uri="{BB962C8B-B14F-4D97-AF65-F5344CB8AC3E}">
        <p14:creationId xmlns:p14="http://schemas.microsoft.com/office/powerpoint/2010/main" val="811658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9DF2-4921-4B67-B484-96138923E4B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949DF2-4921-4B67-B484-96138923E4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1CFB1B-5D5C-4DD2-B3C4-5AC0465DE25B}" type="datetimeFigureOut">
              <a:rPr lang="en-US" smtClean="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49DF2-4921-4B67-B484-96138923E4B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51CFB1B-5D5C-4DD2-B3C4-5AC0465DE25B}" type="datetimeFigureOut">
              <a:rPr lang="en-US" smtClean="0"/>
              <a:pPr/>
              <a:t>9/22/2015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AB949DF2-4921-4B67-B484-96138923E4B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51CFB1B-5D5C-4DD2-B3C4-5AC0465DE25B}" type="datetimeFigureOut">
              <a:rPr lang="en-US" smtClean="0"/>
              <a:pPr/>
              <a:t>9/22/2015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949DF2-4921-4B67-B484-96138923E4B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2.ed.gov/about/offices/list/ocr/letters/colleague-20101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ederalregister.gov/articles/2014/10/20/2014-24284/violence-against-women-ac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lerycenter.org/campus-sexual-violence-elimination-save-acthttp:/clerycenter.org/campus-sexual-violence-elimination-save-ac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bccd.org/~/media/Files/SBCCD/District/Board/Temporary%20Old%20Policies%20and%20Procedures%20from%20May%202014/AP3430%20Prohibition%20of%20Harassmen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bccd.org/~/media/Files/SBCCD/District/Board/Board%20Policies/3000/BP%203540%20Sexual%20and%20Other%20Assaults%20on%20Campus%206-11-1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eginfo.legislature.ca.gov/faces/billNavClient.xhtml?bill_id=201320140SB96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8077200" cy="1828800"/>
          </a:xfrm>
        </p:spPr>
        <p:txBody>
          <a:bodyPr>
            <a:noAutofit/>
          </a:bodyPr>
          <a:lstStyle/>
          <a:p>
            <a:r>
              <a:rPr lang="en-US" sz="3600" dirty="0" smtClean="0"/>
              <a:t>Sexual Misconduct and the Law:</a:t>
            </a:r>
            <a:br>
              <a:rPr lang="en-US" sz="3600" dirty="0" smtClean="0"/>
            </a:br>
            <a:r>
              <a:rPr lang="en-US" sz="3600" dirty="0" smtClean="0"/>
              <a:t> Promoting a Culture of Civility at CHC</a:t>
            </a:r>
            <a:endParaRPr lang="en-US" sz="3600" dirty="0"/>
          </a:p>
        </p:txBody>
      </p:sp>
      <p:sp>
        <p:nvSpPr>
          <p:cNvPr id="3" name="Subtitle 2"/>
          <p:cNvSpPr>
            <a:spLocks noGrp="1"/>
          </p:cNvSpPr>
          <p:nvPr>
            <p:ph type="subTitle" idx="1"/>
          </p:nvPr>
        </p:nvSpPr>
        <p:spPr>
          <a:xfrm>
            <a:off x="762000" y="2286000"/>
            <a:ext cx="8001000" cy="914400"/>
          </a:xfrm>
        </p:spPr>
        <p:txBody>
          <a:bodyPr>
            <a:normAutofit/>
          </a:bodyPr>
          <a:lstStyle/>
          <a:p>
            <a:r>
              <a:rPr lang="en-US" sz="1600" dirty="0" smtClean="0"/>
              <a:t>Rebeccah Warren-Marlatt, </a:t>
            </a:r>
            <a:r>
              <a:rPr lang="en-US" sz="1600" dirty="0" err="1" smtClean="0"/>
              <a:t>Ed.D</a:t>
            </a:r>
            <a:r>
              <a:rPr lang="en-US" sz="1600" dirty="0" smtClean="0"/>
              <a:t>.</a:t>
            </a:r>
          </a:p>
          <a:p>
            <a:r>
              <a:rPr lang="en-US" sz="1600" dirty="0" smtClean="0"/>
              <a:t>Title IX Coordinator</a:t>
            </a:r>
          </a:p>
          <a:p>
            <a:r>
              <a:rPr lang="en-US" sz="1600" dirty="0" smtClean="0"/>
              <a:t> VP Student Services</a:t>
            </a:r>
            <a:endParaRPr lang="en-US" sz="1600" dirty="0"/>
          </a:p>
        </p:txBody>
      </p:sp>
      <p:pic>
        <p:nvPicPr>
          <p:cNvPr id="4" name="Picture 3" descr="titleix.jpg"/>
          <p:cNvPicPr>
            <a:picLocks noChangeAspect="1"/>
          </p:cNvPicPr>
          <p:nvPr/>
        </p:nvPicPr>
        <p:blipFill>
          <a:blip r:embed="rId2" cstate="print"/>
          <a:stretch>
            <a:fillRect/>
          </a:stretch>
        </p:blipFill>
        <p:spPr>
          <a:xfrm>
            <a:off x="6781800" y="381000"/>
            <a:ext cx="1370434" cy="1343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Examples of Sexual Misconduct</a:t>
            </a:r>
            <a:endParaRPr lang="en-US" dirty="0"/>
          </a:p>
        </p:txBody>
      </p:sp>
      <p:sp>
        <p:nvSpPr>
          <p:cNvPr id="3" name="Text Placeholder 2"/>
          <p:cNvSpPr>
            <a:spLocks noGrp="1"/>
          </p:cNvSpPr>
          <p:nvPr>
            <p:ph type="body" idx="1"/>
          </p:nvPr>
        </p:nvSpPr>
        <p:spPr/>
        <p:txBody>
          <a:bodyPr>
            <a:normAutofit/>
          </a:bodyPr>
          <a:lstStyle/>
          <a:p>
            <a:pPr algn="ctr"/>
            <a:r>
              <a:rPr lang="en-US" dirty="0" smtClean="0"/>
              <a:t>Alcohol-fueled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“I met this girl at a party last night..she was pretty hammered.” </a:t>
            </a:r>
          </a:p>
          <a:p>
            <a:endParaRPr lang="en-US" dirty="0" smtClean="0"/>
          </a:p>
          <a:p>
            <a:r>
              <a:rPr lang="en-US" dirty="0" smtClean="0"/>
              <a:t>“Oh man, what happened?” </a:t>
            </a:r>
          </a:p>
          <a:p>
            <a:endParaRPr lang="en-US" dirty="0" smtClean="0"/>
          </a:p>
          <a:p>
            <a:r>
              <a:rPr lang="en-US" dirty="0" smtClean="0"/>
              <a:t>“We hooked up! ..but she probably doesn’t remember. :) It was 2 easy, she was so wasted.” </a:t>
            </a:r>
          </a:p>
          <a:p>
            <a:endParaRPr lang="en-US" dirty="0" smtClean="0"/>
          </a:p>
          <a:p>
            <a:endParaRPr lang="en-US" dirty="0"/>
          </a:p>
        </p:txBody>
      </p:sp>
      <p:sp>
        <p:nvSpPr>
          <p:cNvPr id="5" name="Text Placeholder 4"/>
          <p:cNvSpPr>
            <a:spLocks noGrp="1"/>
          </p:cNvSpPr>
          <p:nvPr>
            <p:ph type="body" sz="quarter" idx="3"/>
          </p:nvPr>
        </p:nvSpPr>
        <p:spPr/>
        <p:txBody>
          <a:bodyPr>
            <a:normAutofit/>
          </a:bodyPr>
          <a:lstStyle/>
          <a:p>
            <a:pPr algn="ctr"/>
            <a:r>
              <a:rPr lang="en-US" sz="2200" dirty="0" smtClean="0"/>
              <a:t>Coercive</a:t>
            </a:r>
            <a:endParaRPr lang="en-US" sz="2200" dirty="0"/>
          </a:p>
        </p:txBody>
      </p:sp>
      <p:sp>
        <p:nvSpPr>
          <p:cNvPr id="6" name="Content Placeholder 5"/>
          <p:cNvSpPr>
            <a:spLocks noGrp="1"/>
          </p:cNvSpPr>
          <p:nvPr>
            <p:ph sz="quarter" idx="4"/>
          </p:nvPr>
        </p:nvSpPr>
        <p:spPr/>
        <p:txBody>
          <a:bodyPr>
            <a:normAutofit lnSpcReduction="10000"/>
          </a:bodyPr>
          <a:lstStyle/>
          <a:p>
            <a:r>
              <a:rPr lang="en-US" dirty="0" smtClean="0"/>
              <a:t>“He totally grabbed my butt.” </a:t>
            </a:r>
          </a:p>
          <a:p>
            <a:endParaRPr lang="en-US" dirty="0" smtClean="0"/>
          </a:p>
          <a:p>
            <a:r>
              <a:rPr lang="en-US" dirty="0" smtClean="0"/>
              <a:t>“She wouldn’t let me get out of the car until I had sex with her.”</a:t>
            </a:r>
          </a:p>
          <a:p>
            <a:endParaRPr lang="en-US" dirty="0" smtClean="0"/>
          </a:p>
          <a:p>
            <a:r>
              <a:rPr lang="en-US" dirty="0" smtClean="0"/>
              <a:t>“We were just talking…flirting a little then he pushed me up against the wall and raped me.”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Civil Rights </a:t>
            </a:r>
            <a:br>
              <a:rPr lang="en-US" dirty="0" smtClean="0"/>
            </a:br>
            <a:r>
              <a:rPr lang="en-US" dirty="0" smtClean="0">
                <a:hlinkClick r:id="rId2"/>
              </a:rPr>
              <a:t>Dear Colleague Letter</a:t>
            </a:r>
            <a:r>
              <a:rPr lang="en-US" dirty="0" smtClean="0"/>
              <a:t>, April 4, 2011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Investigate </a:t>
            </a:r>
            <a:r>
              <a:rPr lang="en-US" u="sng" dirty="0" smtClean="0"/>
              <a:t>all complaints </a:t>
            </a:r>
            <a:r>
              <a:rPr lang="en-US" dirty="0" smtClean="0"/>
              <a:t>preliminarily</a:t>
            </a:r>
          </a:p>
          <a:p>
            <a:pPr lvl="1"/>
            <a:r>
              <a:rPr lang="en-US" dirty="0" smtClean="0"/>
              <a:t>Pursue appropriate initial remedies or accommodations</a:t>
            </a:r>
          </a:p>
          <a:p>
            <a:endParaRPr lang="en-US" u="sng" dirty="0" smtClean="0"/>
          </a:p>
          <a:p>
            <a:r>
              <a:rPr lang="en-US" u="sng" dirty="0" smtClean="0"/>
              <a:t>Formal investigation </a:t>
            </a:r>
            <a:r>
              <a:rPr lang="en-US" dirty="0" smtClean="0"/>
              <a:t>if there are repeat offenses, patterns, predation, and/or future violence </a:t>
            </a:r>
          </a:p>
          <a:p>
            <a:pPr lvl="1"/>
            <a:r>
              <a:rPr lang="en-US" dirty="0" smtClean="0"/>
              <a:t>Apply remedies while safeguarding victim privacy</a:t>
            </a:r>
          </a:p>
          <a:p>
            <a:pPr lvl="1"/>
            <a:endParaRPr lang="en-US" dirty="0" smtClean="0"/>
          </a:p>
          <a:p>
            <a:r>
              <a:rPr lang="en-US" dirty="0" smtClean="0"/>
              <a:t>Breach victim privacy only when formal resolution and comprehensive investigation are necessary.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Grievance procedures must provide for:</a:t>
            </a:r>
            <a:endParaRPr lang="en-US" dirty="0"/>
          </a:p>
        </p:txBody>
      </p:sp>
      <p:sp>
        <p:nvSpPr>
          <p:cNvPr id="3" name="Content Placeholder 2"/>
          <p:cNvSpPr>
            <a:spLocks noGrp="1"/>
          </p:cNvSpPr>
          <p:nvPr>
            <p:ph idx="1"/>
          </p:nvPr>
        </p:nvSpPr>
        <p:spPr/>
        <p:txBody>
          <a:bodyPr/>
          <a:lstStyle/>
          <a:p>
            <a:r>
              <a:rPr lang="en-US" dirty="0" smtClean="0"/>
              <a:t>“Prompt and equitable resolution of complaints”</a:t>
            </a:r>
          </a:p>
          <a:p>
            <a:pPr lvl="1"/>
            <a:r>
              <a:rPr lang="en-US" dirty="0" smtClean="0"/>
              <a:t>Impartial, fair, thorough</a:t>
            </a:r>
          </a:p>
          <a:p>
            <a:pPr>
              <a:buNone/>
            </a:pPr>
            <a:endParaRPr lang="en-US" dirty="0" smtClean="0"/>
          </a:p>
          <a:p>
            <a:r>
              <a:rPr lang="en-US" dirty="0" smtClean="0"/>
              <a:t>A college-appointed coordinator who has been trained</a:t>
            </a:r>
          </a:p>
          <a:p>
            <a:pPr>
              <a:buNone/>
            </a:pPr>
            <a:endParaRPr lang="en-US" dirty="0" smtClean="0"/>
          </a:p>
          <a:p>
            <a:r>
              <a:rPr lang="en-US" dirty="0" smtClean="0"/>
              <a:t>Coordinator’s contact info must be advertised to students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Violence Against Women Act (</a:t>
            </a:r>
            <a:r>
              <a:rPr lang="en-US" dirty="0" smtClean="0">
                <a:hlinkClick r:id="rId2"/>
              </a:rPr>
              <a:t>VAWA</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Education Department Ruling on 10/14, amendment to the Student Assistance General Provisions regulations under the Higher Education Act</a:t>
            </a:r>
          </a:p>
          <a:p>
            <a:r>
              <a:rPr lang="en-US" dirty="0" smtClean="0"/>
              <a:t>Implements changes made to </a:t>
            </a:r>
            <a:r>
              <a:rPr lang="en-US" dirty="0" err="1" smtClean="0"/>
              <a:t>Clery</a:t>
            </a:r>
            <a:r>
              <a:rPr lang="en-US" dirty="0" smtClean="0"/>
              <a:t> Act by the VAWA Reauthorization Act of 2013</a:t>
            </a:r>
          </a:p>
          <a:p>
            <a:r>
              <a:rPr lang="en-US" dirty="0" smtClean="0"/>
              <a:t>Dating violence, domestic violence, hate crimes, stalking are reportable </a:t>
            </a:r>
          </a:p>
          <a:p>
            <a:r>
              <a:rPr lang="en-US" dirty="0" smtClean="0"/>
              <a:t>Services for victims must be provided</a:t>
            </a:r>
          </a:p>
          <a:p>
            <a:r>
              <a:rPr lang="en-US" dirty="0" smtClean="0"/>
              <a:t>Prevention programs must be provided</a:t>
            </a:r>
          </a:p>
          <a:p>
            <a:endParaRPr lang="en-US" dirty="0"/>
          </a:p>
        </p:txBody>
      </p:sp>
    </p:spTree>
    <p:extLst>
      <p:ext uri="{BB962C8B-B14F-4D97-AF65-F5344CB8AC3E}">
        <p14:creationId xmlns:p14="http://schemas.microsoft.com/office/powerpoint/2010/main" val="268668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normAutofit fontScale="90000"/>
          </a:bodyPr>
          <a:lstStyle/>
          <a:p>
            <a:r>
              <a:rPr lang="en-US" dirty="0" smtClean="0"/>
              <a:t>Campus Sexual Violence Elimination (</a:t>
            </a:r>
            <a:r>
              <a:rPr lang="en-US" dirty="0" err="1" smtClean="0">
                <a:hlinkClick r:id="rId2"/>
              </a:rPr>
              <a:t>SaVE</a:t>
            </a:r>
            <a:r>
              <a:rPr lang="en-US" dirty="0" smtClean="0"/>
              <a:t>) Act</a:t>
            </a:r>
            <a:endParaRPr lang="en-US" dirty="0"/>
          </a:p>
        </p:txBody>
      </p:sp>
      <p:sp>
        <p:nvSpPr>
          <p:cNvPr id="3" name="Content Placeholder 2"/>
          <p:cNvSpPr>
            <a:spLocks noGrp="1"/>
          </p:cNvSpPr>
          <p:nvPr>
            <p:ph idx="1"/>
          </p:nvPr>
        </p:nvSpPr>
        <p:spPr/>
        <p:txBody>
          <a:bodyPr/>
          <a:lstStyle/>
          <a:p>
            <a:pPr marL="118872" indent="0">
              <a:buNone/>
            </a:pPr>
            <a:r>
              <a:rPr lang="en-US" dirty="0" smtClean="0"/>
              <a:t>Amends the </a:t>
            </a:r>
            <a:r>
              <a:rPr lang="en-US" dirty="0" err="1" smtClean="0"/>
              <a:t>Clery</a:t>
            </a:r>
            <a:r>
              <a:rPr lang="en-US" dirty="0" smtClean="0"/>
              <a:t> Act to require colleges to provide prevention and awareness programs.</a:t>
            </a:r>
          </a:p>
          <a:p>
            <a:pPr marL="118872" indent="0">
              <a:buNone/>
            </a:pPr>
            <a:endParaRPr lang="en-US" dirty="0"/>
          </a:p>
          <a:p>
            <a:pPr marL="118872" indent="0">
              <a:buNone/>
            </a:pPr>
            <a:r>
              <a:rPr lang="en-US" dirty="0" smtClean="0"/>
              <a:t>Covers rape, acquaintance rape, domestic violence, dating violence, sexual assault, and stalking</a:t>
            </a:r>
          </a:p>
        </p:txBody>
      </p:sp>
    </p:spTree>
    <p:extLst>
      <p:ext uri="{BB962C8B-B14F-4D97-AF65-F5344CB8AC3E}">
        <p14:creationId xmlns:p14="http://schemas.microsoft.com/office/powerpoint/2010/main" val="98549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SBCCD </a:t>
            </a:r>
            <a:r>
              <a:rPr lang="en-US" dirty="0" smtClean="0">
                <a:hlinkClick r:id="rId2"/>
              </a:rPr>
              <a:t>AR3430</a:t>
            </a:r>
            <a:r>
              <a:rPr lang="en-US" dirty="0" smtClean="0"/>
              <a:t>:</a:t>
            </a:r>
            <a:br>
              <a:rPr lang="en-US" dirty="0" smtClean="0"/>
            </a:br>
            <a:r>
              <a:rPr lang="en-US" dirty="0" smtClean="0"/>
              <a:t>Prohibition of Harassment</a:t>
            </a:r>
            <a:endParaRPr lang="en-US" dirty="0"/>
          </a:p>
        </p:txBody>
      </p:sp>
      <p:sp>
        <p:nvSpPr>
          <p:cNvPr id="3" name="Content Placeholder 2"/>
          <p:cNvSpPr>
            <a:spLocks noGrp="1"/>
          </p:cNvSpPr>
          <p:nvPr>
            <p:ph idx="1"/>
          </p:nvPr>
        </p:nvSpPr>
        <p:spPr>
          <a:xfrm>
            <a:off x="457200" y="1828801"/>
            <a:ext cx="6629400" cy="4572000"/>
          </a:xfrm>
        </p:spPr>
        <p:txBody>
          <a:bodyPr>
            <a:normAutofit lnSpcReduction="10000"/>
          </a:bodyPr>
          <a:lstStyle/>
          <a:p>
            <a:r>
              <a:rPr lang="en-US" dirty="0" smtClean="0"/>
              <a:t>Individual complains to Title IX Coordinator</a:t>
            </a:r>
          </a:p>
          <a:p>
            <a:r>
              <a:rPr lang="en-US" dirty="0" smtClean="0"/>
              <a:t>Discuss with student options for informal and formal action, explain the grievance process</a:t>
            </a:r>
          </a:p>
          <a:p>
            <a:pPr lvl="2"/>
            <a:r>
              <a:rPr lang="en-US" dirty="0" smtClean="0"/>
              <a:t>Informal investigation takes place</a:t>
            </a:r>
          </a:p>
          <a:p>
            <a:pPr lvl="3"/>
            <a:r>
              <a:rPr lang="en-US" dirty="0" smtClean="0"/>
              <a:t>Informal resolution </a:t>
            </a:r>
          </a:p>
          <a:p>
            <a:pPr lvl="2"/>
            <a:r>
              <a:rPr lang="en-US" dirty="0" smtClean="0"/>
              <a:t>Or</a:t>
            </a:r>
          </a:p>
          <a:p>
            <a:pPr lvl="2"/>
            <a:r>
              <a:rPr lang="en-US" dirty="0" smtClean="0"/>
              <a:t>Formal investigation takes place</a:t>
            </a:r>
          </a:p>
          <a:p>
            <a:pPr lvl="3"/>
            <a:r>
              <a:rPr lang="en-US" dirty="0" smtClean="0"/>
              <a:t>Formal resolution</a:t>
            </a:r>
            <a:endParaRPr lang="en-US" dirty="0"/>
          </a:p>
        </p:txBody>
      </p:sp>
      <p:pic>
        <p:nvPicPr>
          <p:cNvPr id="4" name="Picture 3" descr="cis_pic_21.jpg"/>
          <p:cNvPicPr>
            <a:picLocks noChangeAspect="1"/>
          </p:cNvPicPr>
          <p:nvPr/>
        </p:nvPicPr>
        <p:blipFill>
          <a:blip r:embed="rId3" cstate="print"/>
          <a:stretch>
            <a:fillRect/>
          </a:stretch>
        </p:blipFill>
        <p:spPr>
          <a:xfrm rot="928484">
            <a:off x="6705600" y="3886200"/>
            <a:ext cx="1778000" cy="177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and Other Assaults on Campus, </a:t>
            </a:r>
            <a:r>
              <a:rPr lang="en-US" dirty="0" smtClean="0">
                <a:hlinkClick r:id="rId2"/>
              </a:rPr>
              <a:t>BP 3540</a:t>
            </a:r>
            <a:endParaRPr lang="en-US" dirty="0"/>
          </a:p>
        </p:txBody>
      </p:sp>
      <p:sp>
        <p:nvSpPr>
          <p:cNvPr id="3" name="Content Placeholder 2"/>
          <p:cNvSpPr>
            <a:spLocks noGrp="1"/>
          </p:cNvSpPr>
          <p:nvPr>
            <p:ph idx="1"/>
          </p:nvPr>
        </p:nvSpPr>
        <p:spPr/>
        <p:txBody>
          <a:bodyPr/>
          <a:lstStyle/>
          <a:p>
            <a:r>
              <a:rPr lang="en-US" dirty="0" smtClean="0"/>
              <a:t>Prohibits sexual assault or physical abuse, including but not limited to rape</a:t>
            </a:r>
          </a:p>
          <a:p>
            <a:pPr marL="118872" indent="0">
              <a:buNone/>
            </a:pPr>
            <a:endParaRPr lang="en-US" dirty="0" smtClean="0"/>
          </a:p>
          <a:p>
            <a:r>
              <a:rPr lang="en-US" dirty="0" smtClean="0"/>
              <a:t>Covers students, faculty, and staff</a:t>
            </a:r>
          </a:p>
          <a:p>
            <a:r>
              <a:rPr lang="en-US" dirty="0" smtClean="0"/>
              <a:t>Victims are to receive appropriate information and treatment</a:t>
            </a:r>
          </a:p>
          <a:p>
            <a:endParaRPr lang="en-US" dirty="0" smtClean="0"/>
          </a:p>
          <a:p>
            <a:r>
              <a:rPr lang="en-US" dirty="0" smtClean="0"/>
              <a:t>Educational information about prevention of sexual violence must be provided</a:t>
            </a:r>
            <a:endParaRPr lang="en-US" dirty="0"/>
          </a:p>
        </p:txBody>
      </p:sp>
    </p:spTree>
    <p:extLst>
      <p:ext uri="{BB962C8B-B14F-4D97-AF65-F5344CB8AC3E}">
        <p14:creationId xmlns:p14="http://schemas.microsoft.com/office/powerpoint/2010/main" val="370800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Consent (</a:t>
            </a:r>
            <a:r>
              <a:rPr lang="en-US" dirty="0" smtClean="0">
                <a:hlinkClick r:id="rId2"/>
              </a:rPr>
              <a:t>SB967</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SBCCD must adopt an affirmative consent standard</a:t>
            </a:r>
          </a:p>
          <a:p>
            <a:endParaRPr lang="en-US" dirty="0" smtClean="0"/>
          </a:p>
          <a:p>
            <a:r>
              <a:rPr lang="en-US" dirty="0" smtClean="0"/>
              <a:t>“Affirmative, conscious, and voluntary agreement to engage in sexual activity”</a:t>
            </a:r>
          </a:p>
          <a:p>
            <a:endParaRPr lang="en-US" dirty="0" smtClean="0"/>
          </a:p>
          <a:p>
            <a:r>
              <a:rPr lang="en-US" dirty="0" smtClean="0"/>
              <a:t>You can’t consent if:</a:t>
            </a:r>
          </a:p>
          <a:p>
            <a:pPr lvl="1"/>
            <a:r>
              <a:rPr lang="en-US" dirty="0" smtClean="0"/>
              <a:t>You are incapacitated</a:t>
            </a:r>
          </a:p>
          <a:p>
            <a:pPr lvl="1"/>
            <a:r>
              <a:rPr lang="en-US" dirty="0" smtClean="0"/>
              <a:t>You can’t communicate due to a physical or mental condition</a:t>
            </a:r>
          </a:p>
          <a:p>
            <a:pPr lvl="1"/>
            <a:r>
              <a:rPr lang="en-US" dirty="0" smtClean="0"/>
              <a:t>You are asleep or unconscious</a:t>
            </a:r>
          </a:p>
          <a:p>
            <a:pPr lvl="1"/>
            <a:r>
              <a:rPr lang="en-US" dirty="0" smtClean="0"/>
              <a:t>You are under the influence of drugs, alcohol, or medication</a:t>
            </a:r>
          </a:p>
          <a:p>
            <a:pPr lvl="1"/>
            <a:endParaRPr lang="en-US" dirty="0" smtClean="0"/>
          </a:p>
          <a:p>
            <a:pPr marL="164592" indent="0">
              <a:buNone/>
            </a:pPr>
            <a:endParaRPr lang="en-US" dirty="0" smtClean="0"/>
          </a:p>
          <a:p>
            <a:pPr marL="164592" indent="0">
              <a:buNone/>
            </a:pPr>
            <a:endParaRPr lang="en-US" dirty="0" smtClean="0"/>
          </a:p>
          <a:p>
            <a:endParaRPr lang="en-US" dirty="0"/>
          </a:p>
          <a:p>
            <a:endParaRPr lang="en-US" dirty="0"/>
          </a:p>
        </p:txBody>
      </p:sp>
    </p:spTree>
    <p:extLst>
      <p:ext uri="{BB962C8B-B14F-4D97-AF65-F5344CB8AC3E}">
        <p14:creationId xmlns:p14="http://schemas.microsoft.com/office/powerpoint/2010/main" val="351561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Excuses</a:t>
            </a:r>
            <a:endParaRPr lang="en-US" dirty="0"/>
          </a:p>
        </p:txBody>
      </p:sp>
      <p:sp>
        <p:nvSpPr>
          <p:cNvPr id="3" name="Content Placeholder 2"/>
          <p:cNvSpPr>
            <a:spLocks noGrp="1"/>
          </p:cNvSpPr>
          <p:nvPr>
            <p:ph idx="1"/>
          </p:nvPr>
        </p:nvSpPr>
        <p:spPr/>
        <p:txBody>
          <a:bodyPr/>
          <a:lstStyle/>
          <a:p>
            <a:pPr marL="118872" indent="0">
              <a:buNone/>
            </a:pPr>
            <a:r>
              <a:rPr lang="en-US" dirty="0" smtClean="0"/>
              <a:t>In evaluating complaints, the following are not valid excuses</a:t>
            </a:r>
          </a:p>
          <a:p>
            <a:r>
              <a:rPr lang="en-US" dirty="0" smtClean="0"/>
              <a:t>We used to date</a:t>
            </a:r>
          </a:p>
          <a:p>
            <a:r>
              <a:rPr lang="en-US" dirty="0" smtClean="0"/>
              <a:t>She/he didn’t say no, and I didn’t ask for consent</a:t>
            </a:r>
          </a:p>
          <a:p>
            <a:r>
              <a:rPr lang="en-US" dirty="0" smtClean="0"/>
              <a:t>She/he was wasted </a:t>
            </a:r>
          </a:p>
          <a:p>
            <a:r>
              <a:rPr lang="en-US" dirty="0" smtClean="0"/>
              <a:t>She/he wanted it at first but changed her/his mind when it was too late</a:t>
            </a:r>
          </a:p>
          <a:p>
            <a:endParaRPr lang="en-US" dirty="0"/>
          </a:p>
        </p:txBody>
      </p:sp>
    </p:spTree>
    <p:extLst>
      <p:ext uri="{BB962C8B-B14F-4D97-AF65-F5344CB8AC3E}">
        <p14:creationId xmlns:p14="http://schemas.microsoft.com/office/powerpoint/2010/main" val="71944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W</a:t>
            </a:r>
            <a:r>
              <a:rPr lang="en-US" dirty="0" smtClean="0"/>
              <a:t>hat </a:t>
            </a:r>
            <a:r>
              <a:rPr lang="en-US" dirty="0" smtClean="0"/>
              <a:t>if the student doesn’t want action?</a:t>
            </a:r>
            <a:endParaRPr lang="en-US" dirty="0"/>
          </a:p>
        </p:txBody>
      </p:sp>
      <p:sp>
        <p:nvSpPr>
          <p:cNvPr id="3" name="Content Placeholder 2"/>
          <p:cNvSpPr>
            <a:spLocks noGrp="1"/>
          </p:cNvSpPr>
          <p:nvPr>
            <p:ph idx="1"/>
          </p:nvPr>
        </p:nvSpPr>
        <p:spPr/>
        <p:txBody>
          <a:bodyPr>
            <a:normAutofit lnSpcReduction="10000"/>
          </a:bodyPr>
          <a:lstStyle/>
          <a:p>
            <a:pPr marL="118872" indent="0">
              <a:buNone/>
            </a:pPr>
            <a:r>
              <a:rPr lang="en-US" dirty="0" smtClean="0"/>
              <a:t>Under Title IX:</a:t>
            </a:r>
          </a:p>
          <a:p>
            <a:endParaRPr lang="en-US" dirty="0"/>
          </a:p>
          <a:p>
            <a:r>
              <a:rPr lang="en-US" dirty="0" smtClean="0"/>
              <a:t>College </a:t>
            </a:r>
            <a:r>
              <a:rPr lang="en-US" dirty="0" smtClean="0"/>
              <a:t>must prevent harassment</a:t>
            </a:r>
          </a:p>
          <a:p>
            <a:pPr>
              <a:buNone/>
            </a:pPr>
            <a:endParaRPr lang="en-US" dirty="0" smtClean="0"/>
          </a:p>
          <a:p>
            <a:r>
              <a:rPr lang="en-US" dirty="0" smtClean="0"/>
              <a:t>College must still investigate</a:t>
            </a:r>
          </a:p>
          <a:p>
            <a:pPr lvl="1"/>
            <a:r>
              <a:rPr lang="en-US" dirty="0" smtClean="0"/>
              <a:t>Has a duty to keep the student’s identity confidential when possible</a:t>
            </a:r>
          </a:p>
          <a:p>
            <a:pPr lvl="1"/>
            <a:r>
              <a:rPr lang="en-US" dirty="0" smtClean="0"/>
              <a:t>Must give each party a chance to rebut</a:t>
            </a:r>
          </a:p>
          <a:p>
            <a:pPr lvl="1"/>
            <a:r>
              <a:rPr lang="en-US" dirty="0" smtClean="0"/>
              <a:t>Interview all identified witnesses</a:t>
            </a:r>
          </a:p>
          <a:p>
            <a:pPr lvl="1"/>
            <a:r>
              <a:rPr lang="en-US" dirty="0" smtClean="0"/>
              <a:t>Inform students of their options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IX Education Amendments, 1972</a:t>
            </a:r>
            <a:endParaRPr lang="en-US" dirty="0"/>
          </a:p>
        </p:txBody>
      </p:sp>
      <p:sp>
        <p:nvSpPr>
          <p:cNvPr id="3" name="Content Placeholder 2"/>
          <p:cNvSpPr>
            <a:spLocks noGrp="1"/>
          </p:cNvSpPr>
          <p:nvPr>
            <p:ph idx="1"/>
          </p:nvPr>
        </p:nvSpPr>
        <p:spPr/>
        <p:txBody>
          <a:bodyPr/>
          <a:lstStyle/>
          <a:p>
            <a:r>
              <a:rPr lang="en-US" dirty="0" smtClean="0"/>
              <a:t>Prohibits sex-based discrimination in higher education</a:t>
            </a:r>
          </a:p>
          <a:p>
            <a:endParaRPr lang="en-US" dirty="0"/>
          </a:p>
          <a:p>
            <a:r>
              <a:rPr lang="en-US" dirty="0" smtClean="0"/>
              <a:t>“No persons in the United States shall, on the basis of sex, be excluded from participation in, be denied the benefits of, or be subjected to discrimination under any education program or activity receiving federal financial assistance.”</a:t>
            </a:r>
            <a:endParaRPr lang="en-US" dirty="0"/>
          </a:p>
        </p:txBody>
      </p:sp>
    </p:spTree>
    <p:extLst>
      <p:ext uri="{BB962C8B-B14F-4D97-AF65-F5344CB8AC3E}">
        <p14:creationId xmlns:p14="http://schemas.microsoft.com/office/powerpoint/2010/main" val="313450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a:t>
            </a:r>
            <a:r>
              <a:rPr lang="en-US" dirty="0" smtClean="0"/>
              <a:t>Title IX investigation</a:t>
            </a:r>
            <a:endParaRPr lang="en-US" dirty="0"/>
          </a:p>
        </p:txBody>
      </p:sp>
      <p:sp>
        <p:nvSpPr>
          <p:cNvPr id="3" name="Content Placeholder 2"/>
          <p:cNvSpPr>
            <a:spLocks noGrp="1"/>
          </p:cNvSpPr>
          <p:nvPr>
            <p:ph idx="1"/>
          </p:nvPr>
        </p:nvSpPr>
        <p:spPr/>
        <p:txBody>
          <a:bodyPr/>
          <a:lstStyle/>
          <a:p>
            <a:r>
              <a:rPr lang="en-US" dirty="0" smtClean="0"/>
              <a:t>May need to make alternative arrangements to prevent harassment</a:t>
            </a:r>
          </a:p>
          <a:p>
            <a:pPr lvl="1"/>
            <a:r>
              <a:rPr lang="en-US" dirty="0" smtClean="0"/>
              <a:t>Change student schedules, short-term suspension, notification of law enforcement</a:t>
            </a:r>
          </a:p>
          <a:p>
            <a:pPr lvl="1"/>
            <a:endParaRPr lang="en-US" dirty="0" smtClean="0"/>
          </a:p>
          <a:p>
            <a:r>
              <a:rPr lang="en-US" dirty="0" smtClean="0"/>
              <a:t>Notification of law enforcement does not absolve the college of its duty to prevent a hostile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 college violates Title IX, what remedy is there?</a:t>
            </a:r>
            <a:endParaRPr lang="en-US" dirty="0"/>
          </a:p>
        </p:txBody>
      </p:sp>
      <p:sp>
        <p:nvSpPr>
          <p:cNvPr id="3" name="Content Placeholder 2"/>
          <p:cNvSpPr>
            <a:spLocks noGrp="1"/>
          </p:cNvSpPr>
          <p:nvPr>
            <p:ph idx="1"/>
          </p:nvPr>
        </p:nvSpPr>
        <p:spPr>
          <a:xfrm>
            <a:off x="2971800" y="1828800"/>
            <a:ext cx="5715000" cy="4572000"/>
          </a:xfrm>
        </p:spPr>
        <p:txBody>
          <a:bodyPr>
            <a:normAutofit fontScale="92500" lnSpcReduction="20000"/>
          </a:bodyPr>
          <a:lstStyle/>
          <a:p>
            <a:r>
              <a:rPr lang="en-US" dirty="0" smtClean="0"/>
              <a:t>Department of Education, Office of Civil Rights (filed within 180 days from the last harassment act).</a:t>
            </a:r>
          </a:p>
          <a:p>
            <a:endParaRPr lang="en-US" dirty="0" smtClean="0"/>
          </a:p>
          <a:p>
            <a:r>
              <a:rPr lang="en-US" dirty="0" smtClean="0"/>
              <a:t>Civil lawsuit.  Student must prove a school has actual knowledge of the harassment.  Equitable relief, such as revision of the college’s policy, may be ordered.  (Student has a year from last date of discrimination).</a:t>
            </a:r>
            <a:endParaRPr lang="en-US" dirty="0"/>
          </a:p>
        </p:txBody>
      </p:sp>
      <p:pic>
        <p:nvPicPr>
          <p:cNvPr id="4" name="Picture 3" descr="untitled.png"/>
          <p:cNvPicPr>
            <a:picLocks noChangeAspect="1"/>
          </p:cNvPicPr>
          <p:nvPr/>
        </p:nvPicPr>
        <p:blipFill>
          <a:blip r:embed="rId2" cstate="print"/>
          <a:stretch>
            <a:fillRect/>
          </a:stretch>
        </p:blipFill>
        <p:spPr>
          <a:xfrm>
            <a:off x="914400" y="1752600"/>
            <a:ext cx="1524000" cy="1524000"/>
          </a:xfrm>
          <a:prstGeom prst="rect">
            <a:avLst/>
          </a:prstGeom>
        </p:spPr>
      </p:pic>
      <p:pic>
        <p:nvPicPr>
          <p:cNvPr id="5" name="Picture 4" descr="article-page-main_ehow_images_a07_qs_kl_file-civil-suit-defamation-character-800x800.jpg"/>
          <p:cNvPicPr>
            <a:picLocks noChangeAspect="1"/>
          </p:cNvPicPr>
          <p:nvPr/>
        </p:nvPicPr>
        <p:blipFill>
          <a:blip r:embed="rId3" cstate="print"/>
          <a:stretch>
            <a:fillRect/>
          </a:stretch>
        </p:blipFill>
        <p:spPr>
          <a:xfrm>
            <a:off x="685800" y="4038600"/>
            <a:ext cx="1974273" cy="193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colleges prevent harassment?</a:t>
            </a:r>
            <a:endParaRPr lang="en-US" dirty="0"/>
          </a:p>
        </p:txBody>
      </p:sp>
      <p:sp>
        <p:nvSpPr>
          <p:cNvPr id="3" name="Content Placeholder 2"/>
          <p:cNvSpPr>
            <a:spLocks noGrp="1"/>
          </p:cNvSpPr>
          <p:nvPr>
            <p:ph idx="1"/>
          </p:nvPr>
        </p:nvSpPr>
        <p:spPr/>
        <p:txBody>
          <a:bodyPr>
            <a:normAutofit lnSpcReduction="10000"/>
          </a:bodyPr>
          <a:lstStyle/>
          <a:p>
            <a:r>
              <a:rPr lang="en-US" dirty="0" smtClean="0"/>
              <a:t>Publicize the policy and process</a:t>
            </a:r>
          </a:p>
          <a:p>
            <a:pPr lvl="1"/>
            <a:r>
              <a:rPr lang="en-US" dirty="0" smtClean="0"/>
              <a:t>Catalog, “orientation” courses, New Student Orientations, Student Code of Conduct, webpage, twitter, </a:t>
            </a:r>
            <a:r>
              <a:rPr lang="en-US" dirty="0" smtClean="0"/>
              <a:t>etc</a:t>
            </a:r>
            <a:r>
              <a:rPr lang="en-US" dirty="0" smtClean="0"/>
              <a:t>.</a:t>
            </a:r>
          </a:p>
          <a:p>
            <a:pPr lvl="1"/>
            <a:endParaRPr lang="en-US" dirty="0" smtClean="0"/>
          </a:p>
          <a:p>
            <a:r>
              <a:rPr lang="en-US" dirty="0" smtClean="0"/>
              <a:t>Active awareness campaigns</a:t>
            </a:r>
          </a:p>
          <a:p>
            <a:pPr lvl="1"/>
            <a:r>
              <a:rPr lang="en-US" dirty="0" smtClean="0"/>
              <a:t>Online information, Health </a:t>
            </a:r>
            <a:r>
              <a:rPr lang="en-US" dirty="0" smtClean="0"/>
              <a:t>and Wellness, Student Organizations, </a:t>
            </a:r>
            <a:r>
              <a:rPr lang="en-US" dirty="0" smtClean="0"/>
              <a:t>Signage, Video feeds</a:t>
            </a:r>
          </a:p>
          <a:p>
            <a:pPr lvl="1"/>
            <a:endParaRPr lang="en-US" dirty="0" smtClean="0"/>
          </a:p>
          <a:p>
            <a:r>
              <a:rPr lang="en-US" dirty="0"/>
              <a:t>Culture of civility and responsibility</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18"/>
            <a:ext cx="8229600" cy="1252728"/>
          </a:xfrm>
        </p:spPr>
        <p:txBody>
          <a:bodyPr/>
          <a:lstStyle/>
          <a:p>
            <a:r>
              <a:rPr lang="en-US" dirty="0" smtClean="0"/>
              <a:t>How To Promote Civility?</a:t>
            </a:r>
            <a:endParaRPr lang="en-US" dirty="0"/>
          </a:p>
        </p:txBody>
      </p:sp>
      <p:sp>
        <p:nvSpPr>
          <p:cNvPr id="3" name="Content Placeholder 2"/>
          <p:cNvSpPr>
            <a:spLocks noGrp="1"/>
          </p:cNvSpPr>
          <p:nvPr>
            <p:ph idx="1"/>
          </p:nvPr>
        </p:nvSpPr>
        <p:spPr/>
        <p:txBody>
          <a:bodyPr/>
          <a:lstStyle/>
          <a:p>
            <a:r>
              <a:rPr lang="en-US" dirty="0" smtClean="0"/>
              <a:t>Bystander intervention is encouraged</a:t>
            </a:r>
          </a:p>
          <a:p>
            <a:endParaRPr lang="en-US" dirty="0"/>
          </a:p>
          <a:p>
            <a:r>
              <a:rPr lang="en-US" dirty="0" smtClean="0"/>
              <a:t>Reporting is encouraged</a:t>
            </a:r>
          </a:p>
          <a:p>
            <a:endParaRPr lang="en-US" dirty="0"/>
          </a:p>
          <a:p>
            <a:r>
              <a:rPr lang="en-US" dirty="0" smtClean="0"/>
              <a:t>Action is taken</a:t>
            </a:r>
          </a:p>
          <a:p>
            <a:endParaRPr lang="en-US" dirty="0"/>
          </a:p>
          <a:p>
            <a:r>
              <a:rPr lang="en-US" dirty="0" smtClean="0"/>
              <a:t>Survivors are supported</a:t>
            </a:r>
          </a:p>
          <a:p>
            <a:endParaRPr lang="en-US" dirty="0"/>
          </a:p>
          <a:p>
            <a:r>
              <a:rPr lang="en-US" dirty="0" smtClean="0"/>
              <a:t>Diversity is celebrated </a:t>
            </a:r>
          </a:p>
          <a:p>
            <a:endParaRPr lang="en-US" dirty="0"/>
          </a:p>
          <a:p>
            <a:pPr marL="118872" indent="0">
              <a:buNone/>
            </a:pPr>
            <a:endParaRPr lang="en-US" dirty="0" smtClean="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309" y="2502082"/>
            <a:ext cx="3048000" cy="20269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6185">
            <a:off x="5373057" y="3505355"/>
            <a:ext cx="2667000" cy="17743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68326">
            <a:off x="6179684" y="4611525"/>
            <a:ext cx="2194560" cy="1840992"/>
          </a:xfrm>
          <a:prstGeom prst="rect">
            <a:avLst/>
          </a:prstGeom>
        </p:spPr>
      </p:pic>
    </p:spTree>
    <p:extLst>
      <p:ext uri="{BB962C8B-B14F-4D97-AF65-F5344CB8AC3E}">
        <p14:creationId xmlns:p14="http://schemas.microsoft.com/office/powerpoint/2010/main" val="142495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law prohibits discrimination on the basis of sex in:</a:t>
            </a:r>
            <a:endParaRPr lang="en-US" dirty="0"/>
          </a:p>
        </p:txBody>
      </p:sp>
      <p:sp>
        <p:nvSpPr>
          <p:cNvPr id="3" name="Content Placeholder 2"/>
          <p:cNvSpPr>
            <a:spLocks noGrp="1"/>
          </p:cNvSpPr>
          <p:nvPr>
            <p:ph idx="1"/>
          </p:nvPr>
        </p:nvSpPr>
        <p:spPr>
          <a:xfrm>
            <a:off x="457200" y="1600200"/>
            <a:ext cx="4191000" cy="4572000"/>
          </a:xfrm>
        </p:spPr>
        <p:txBody>
          <a:bodyPr>
            <a:normAutofit fontScale="92500" lnSpcReduction="10000"/>
          </a:bodyPr>
          <a:lstStyle/>
          <a:p>
            <a:r>
              <a:rPr lang="en-US" dirty="0" smtClean="0"/>
              <a:t>Admissions</a:t>
            </a:r>
          </a:p>
          <a:p>
            <a:r>
              <a:rPr lang="en-US" dirty="0" smtClean="0"/>
              <a:t>Recruitment</a:t>
            </a:r>
          </a:p>
          <a:p>
            <a:r>
              <a:rPr lang="en-US" dirty="0" smtClean="0"/>
              <a:t>Educational Programs</a:t>
            </a:r>
          </a:p>
          <a:p>
            <a:r>
              <a:rPr lang="en-US" dirty="0" smtClean="0"/>
              <a:t>Housing</a:t>
            </a:r>
          </a:p>
          <a:p>
            <a:r>
              <a:rPr lang="en-US" dirty="0" smtClean="0"/>
              <a:t>Access to course offerings</a:t>
            </a:r>
          </a:p>
          <a:p>
            <a:r>
              <a:rPr lang="en-US" dirty="0" smtClean="0"/>
              <a:t>Comparable facilities</a:t>
            </a:r>
          </a:p>
          <a:p>
            <a:r>
              <a:rPr lang="en-US" dirty="0" smtClean="0"/>
              <a:t>Counseling and Assessment</a:t>
            </a:r>
          </a:p>
          <a:p>
            <a:r>
              <a:rPr lang="en-US" dirty="0" smtClean="0"/>
              <a:t>Financial Assistance</a:t>
            </a:r>
          </a:p>
          <a:p>
            <a:endParaRPr lang="en-US" dirty="0" smtClean="0"/>
          </a:p>
          <a:p>
            <a:endParaRPr lang="en-US" dirty="0"/>
          </a:p>
        </p:txBody>
      </p:sp>
      <p:pic>
        <p:nvPicPr>
          <p:cNvPr id="4" name="Picture 3" descr="imagesCAQZ3EFQ.jpg"/>
          <p:cNvPicPr>
            <a:picLocks noChangeAspect="1"/>
          </p:cNvPicPr>
          <p:nvPr/>
        </p:nvPicPr>
        <p:blipFill>
          <a:blip r:embed="rId2" cstate="print"/>
          <a:stretch>
            <a:fillRect/>
          </a:stretch>
        </p:blipFill>
        <p:spPr>
          <a:xfrm rot="380060">
            <a:off x="5294134" y="1796099"/>
            <a:ext cx="3193171" cy="2028416"/>
          </a:xfrm>
          <a:prstGeom prst="rect">
            <a:avLst/>
          </a:prstGeom>
        </p:spPr>
      </p:pic>
      <p:pic>
        <p:nvPicPr>
          <p:cNvPr id="5" name="Picture 4" descr="nurse-line-of-graduates_240x318.jpg"/>
          <p:cNvPicPr>
            <a:picLocks noChangeAspect="1"/>
          </p:cNvPicPr>
          <p:nvPr/>
        </p:nvPicPr>
        <p:blipFill>
          <a:blip r:embed="rId3" cstate="print"/>
          <a:stretch>
            <a:fillRect/>
          </a:stretch>
        </p:blipFill>
        <p:spPr>
          <a:xfrm rot="922750">
            <a:off x="6040081" y="3373100"/>
            <a:ext cx="2286000" cy="3028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3581400" y="1524000"/>
            <a:ext cx="5105400" cy="4602163"/>
          </a:xfrm>
        </p:spPr>
        <p:txBody>
          <a:bodyPr/>
          <a:lstStyle/>
          <a:p>
            <a:r>
              <a:rPr lang="en-US" dirty="0" smtClean="0"/>
              <a:t>Employment assistance</a:t>
            </a:r>
          </a:p>
          <a:p>
            <a:r>
              <a:rPr lang="en-US" dirty="0" smtClean="0"/>
              <a:t>Health and insurance benefits</a:t>
            </a:r>
          </a:p>
          <a:p>
            <a:r>
              <a:rPr lang="en-US" dirty="0" smtClean="0"/>
              <a:t>Marital or parental status (student’s)</a:t>
            </a:r>
          </a:p>
          <a:p>
            <a:r>
              <a:rPr lang="en-US" dirty="0" smtClean="0"/>
              <a:t>Employment, including recruitment, compensation, job classification, etc.</a:t>
            </a:r>
          </a:p>
        </p:txBody>
      </p:sp>
      <p:pic>
        <p:nvPicPr>
          <p:cNvPr id="4" name="Picture 3" descr="gender%20discrimination.jpg"/>
          <p:cNvPicPr>
            <a:picLocks noChangeAspect="1"/>
          </p:cNvPicPr>
          <p:nvPr/>
        </p:nvPicPr>
        <p:blipFill>
          <a:blip r:embed="rId2" cstate="print"/>
          <a:stretch>
            <a:fillRect/>
          </a:stretch>
        </p:blipFill>
        <p:spPr>
          <a:xfrm rot="20988497">
            <a:off x="606123" y="2287231"/>
            <a:ext cx="2760255" cy="182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Athletics</a:t>
            </a:r>
            <a:endParaRPr lang="en-US" dirty="0"/>
          </a:p>
        </p:txBody>
      </p:sp>
      <p:sp>
        <p:nvSpPr>
          <p:cNvPr id="3" name="Content Placeholder 2"/>
          <p:cNvSpPr>
            <a:spLocks noGrp="1"/>
          </p:cNvSpPr>
          <p:nvPr>
            <p:ph idx="1"/>
          </p:nvPr>
        </p:nvSpPr>
        <p:spPr>
          <a:xfrm>
            <a:off x="3581400" y="1600200"/>
            <a:ext cx="5105400" cy="4495799"/>
          </a:xfrm>
        </p:spPr>
        <p:txBody>
          <a:bodyPr>
            <a:normAutofit fontScale="85000" lnSpcReduction="10000"/>
          </a:bodyPr>
          <a:lstStyle/>
          <a:p>
            <a:r>
              <a:rPr lang="en-US" dirty="0" smtClean="0"/>
              <a:t>Equipment and supplies</a:t>
            </a:r>
          </a:p>
          <a:p>
            <a:r>
              <a:rPr lang="en-US" dirty="0" smtClean="0"/>
              <a:t>Games and practice time</a:t>
            </a:r>
          </a:p>
          <a:p>
            <a:r>
              <a:rPr lang="en-US" dirty="0" smtClean="0"/>
              <a:t>Travel and per diem allowance</a:t>
            </a:r>
          </a:p>
          <a:p>
            <a:r>
              <a:rPr lang="en-US" dirty="0" smtClean="0"/>
              <a:t>Coaching and tutoring</a:t>
            </a:r>
          </a:p>
          <a:p>
            <a:r>
              <a:rPr lang="en-US" dirty="0" smtClean="0"/>
              <a:t>Assignment and compensation of coaches</a:t>
            </a:r>
          </a:p>
          <a:p>
            <a:r>
              <a:rPr lang="en-US" dirty="0" smtClean="0"/>
              <a:t>Provision of locker rooms</a:t>
            </a:r>
          </a:p>
          <a:p>
            <a:r>
              <a:rPr lang="en-US" dirty="0" smtClean="0"/>
              <a:t>Medical and training facilities</a:t>
            </a:r>
          </a:p>
          <a:p>
            <a:r>
              <a:rPr lang="en-US" dirty="0" smtClean="0"/>
              <a:t>Housing and dining facilities</a:t>
            </a:r>
          </a:p>
          <a:p>
            <a:r>
              <a:rPr lang="en-US" dirty="0" smtClean="0"/>
              <a:t>Publicity</a:t>
            </a:r>
            <a:endParaRPr lang="en-US" dirty="0"/>
          </a:p>
        </p:txBody>
      </p:sp>
      <p:pic>
        <p:nvPicPr>
          <p:cNvPr id="4" name="Picture 3" descr="soccer2.jpg"/>
          <p:cNvPicPr>
            <a:picLocks noChangeAspect="1"/>
          </p:cNvPicPr>
          <p:nvPr/>
        </p:nvPicPr>
        <p:blipFill>
          <a:blip r:embed="rId2" cstate="print"/>
          <a:stretch>
            <a:fillRect/>
          </a:stretch>
        </p:blipFill>
        <p:spPr>
          <a:xfrm rot="20787259">
            <a:off x="377561" y="2244406"/>
            <a:ext cx="2799046" cy="1864208"/>
          </a:xfrm>
          <a:prstGeom prst="rect">
            <a:avLst/>
          </a:prstGeom>
        </p:spPr>
      </p:pic>
      <p:pic>
        <p:nvPicPr>
          <p:cNvPr id="5" name="Picture 4" descr="womensbballtix.jpg"/>
          <p:cNvPicPr>
            <a:picLocks noChangeAspect="1"/>
          </p:cNvPicPr>
          <p:nvPr/>
        </p:nvPicPr>
        <p:blipFill>
          <a:blip r:embed="rId3" cstate="print"/>
          <a:stretch>
            <a:fillRect/>
          </a:stretch>
        </p:blipFill>
        <p:spPr>
          <a:xfrm rot="713343">
            <a:off x="261305" y="4717088"/>
            <a:ext cx="3185921" cy="1579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2"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2" presetClass="entr" presetSubtype="2"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2" presetClass="entr" presetSubtype="2"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IX also </a:t>
            </a:r>
            <a:r>
              <a:rPr lang="en-US" dirty="0" smtClean="0"/>
              <a:t>protects students from sex-based harassment</a:t>
            </a:r>
            <a:endParaRPr lang="en-US" dirty="0"/>
          </a:p>
        </p:txBody>
      </p:sp>
      <p:sp>
        <p:nvSpPr>
          <p:cNvPr id="3" name="Content Placeholder 2"/>
          <p:cNvSpPr>
            <a:spLocks noGrp="1"/>
          </p:cNvSpPr>
          <p:nvPr>
            <p:ph idx="1"/>
          </p:nvPr>
        </p:nvSpPr>
        <p:spPr>
          <a:xfrm>
            <a:off x="152400" y="1752600"/>
            <a:ext cx="4800600" cy="4648200"/>
          </a:xfrm>
        </p:spPr>
        <p:txBody>
          <a:bodyPr>
            <a:normAutofit/>
          </a:bodyPr>
          <a:lstStyle/>
          <a:p>
            <a:pPr lvl="1"/>
            <a:r>
              <a:rPr lang="en-US" dirty="0" smtClean="0"/>
              <a:t>Behavior that is physically threatening, humiliating, unwelcome, interferes with the student’s learning. A reasonable person would consider the harassment hostile and offensive </a:t>
            </a:r>
          </a:p>
          <a:p>
            <a:endParaRPr lang="en-US" dirty="0" smtClean="0"/>
          </a:p>
          <a:p>
            <a:endParaRPr lang="en-US" dirty="0"/>
          </a:p>
        </p:txBody>
      </p:sp>
      <p:pic>
        <p:nvPicPr>
          <p:cNvPr id="4" name="Picture 3" descr="oshppg.jpg"/>
          <p:cNvPicPr>
            <a:picLocks noChangeAspect="1"/>
          </p:cNvPicPr>
          <p:nvPr/>
        </p:nvPicPr>
        <p:blipFill>
          <a:blip r:embed="rId2" cstate="print"/>
          <a:stretch>
            <a:fillRect/>
          </a:stretch>
        </p:blipFill>
        <p:spPr>
          <a:xfrm rot="667531">
            <a:off x="5051456" y="1983452"/>
            <a:ext cx="3546355" cy="37353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harassment, in all its forms:</a:t>
            </a:r>
            <a:endParaRPr lang="en-US" dirty="0"/>
          </a:p>
        </p:txBody>
      </p:sp>
      <p:sp>
        <p:nvSpPr>
          <p:cNvPr id="3" name="Content Placeholder 2"/>
          <p:cNvSpPr>
            <a:spLocks noGrp="1"/>
          </p:cNvSpPr>
          <p:nvPr>
            <p:ph idx="1"/>
          </p:nvPr>
        </p:nvSpPr>
        <p:spPr/>
        <p:txBody>
          <a:bodyPr/>
          <a:lstStyle/>
          <a:p>
            <a:r>
              <a:rPr lang="en-US" dirty="0" smtClean="0"/>
              <a:t>“Can Deny or limit, on the basis of sex, the student’s ability to participate in or to receive benefits, services, or opportunities in the college or university’s program.”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Violence is an extreme form of harassment:</a:t>
            </a:r>
            <a:endParaRPr lang="en-US" dirty="0"/>
          </a:p>
        </p:txBody>
      </p:sp>
      <p:sp>
        <p:nvSpPr>
          <p:cNvPr id="3" name="Content Placeholder 2"/>
          <p:cNvSpPr>
            <a:spLocks noGrp="1"/>
          </p:cNvSpPr>
          <p:nvPr>
            <p:ph idx="1"/>
          </p:nvPr>
        </p:nvSpPr>
        <p:spPr>
          <a:xfrm>
            <a:off x="457200" y="1775191"/>
            <a:ext cx="4343400" cy="4701809"/>
          </a:xfrm>
        </p:spPr>
        <p:txBody>
          <a:bodyPr/>
          <a:lstStyle/>
          <a:p>
            <a:r>
              <a:rPr lang="en-US" dirty="0" smtClean="0"/>
              <a:t>Sexual violence </a:t>
            </a:r>
            <a:endParaRPr lang="en-US" dirty="0"/>
          </a:p>
        </p:txBody>
      </p:sp>
      <p:sp>
        <p:nvSpPr>
          <p:cNvPr id="5" name="Rectangle 4"/>
          <p:cNvSpPr/>
          <p:nvPr/>
        </p:nvSpPr>
        <p:spPr>
          <a:xfrm>
            <a:off x="609600" y="2438400"/>
            <a:ext cx="3810000" cy="3539430"/>
          </a:xfrm>
          <a:prstGeom prst="rect">
            <a:avLst/>
          </a:prstGeom>
        </p:spPr>
        <p:txBody>
          <a:bodyPr wrap="square">
            <a:spAutoFit/>
          </a:bodyPr>
          <a:lstStyle/>
          <a:p>
            <a:pPr lvl="1"/>
            <a:r>
              <a:rPr lang="en-US" sz="2800" dirty="0" smtClean="0"/>
              <a:t>Stalking, rape, date rape, groping, grabbing, coercion of any sort, impeding or blocking movement.  Sexual assault is an extreme form of sexual harassment.</a:t>
            </a:r>
          </a:p>
        </p:txBody>
      </p:sp>
      <p:pic>
        <p:nvPicPr>
          <p:cNvPr id="6" name="Picture 5" descr="Sexual Assault Postcard - Definition.jpg"/>
          <p:cNvPicPr>
            <a:picLocks noChangeAspect="1"/>
          </p:cNvPicPr>
          <p:nvPr/>
        </p:nvPicPr>
        <p:blipFill>
          <a:blip r:embed="rId2" cstate="print"/>
          <a:stretch>
            <a:fillRect/>
          </a:stretch>
        </p:blipFill>
        <p:spPr>
          <a:xfrm>
            <a:off x="5257800" y="3962400"/>
            <a:ext cx="2895600" cy="2235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Sexual Harassment:</a:t>
            </a:r>
            <a:endParaRPr lang="en-US" dirty="0"/>
          </a:p>
        </p:txBody>
      </p:sp>
      <p:sp>
        <p:nvSpPr>
          <p:cNvPr id="3" name="Content Placeholder 2"/>
          <p:cNvSpPr>
            <a:spLocks noGrp="1"/>
          </p:cNvSpPr>
          <p:nvPr>
            <p:ph idx="1"/>
          </p:nvPr>
        </p:nvSpPr>
        <p:spPr>
          <a:xfrm>
            <a:off x="457200" y="1828800"/>
            <a:ext cx="5334000" cy="4724400"/>
          </a:xfrm>
        </p:spPr>
        <p:txBody>
          <a:bodyPr>
            <a:normAutofit fontScale="92500"/>
          </a:bodyPr>
          <a:lstStyle/>
          <a:p>
            <a:pPr>
              <a:buNone/>
            </a:pPr>
            <a:endParaRPr lang="en-US" dirty="0"/>
          </a:p>
          <a:p>
            <a:r>
              <a:rPr lang="en-US" dirty="0"/>
              <a:t> “They harass me because </a:t>
            </a:r>
            <a:r>
              <a:rPr lang="en-US" dirty="0" smtClean="0"/>
              <a:t>I’m </a:t>
            </a:r>
            <a:r>
              <a:rPr lang="en-US" dirty="0"/>
              <a:t>gay.” </a:t>
            </a:r>
            <a:endParaRPr lang="en-US" dirty="0" smtClean="0"/>
          </a:p>
          <a:p>
            <a:pPr>
              <a:buNone/>
            </a:pPr>
            <a:endParaRPr lang="en-US" dirty="0"/>
          </a:p>
          <a:p>
            <a:pPr>
              <a:buNone/>
            </a:pPr>
            <a:endParaRPr lang="en-US" dirty="0"/>
          </a:p>
          <a:p>
            <a:r>
              <a:rPr lang="en-US" dirty="0"/>
              <a:t>“She won’t stop texting me.” </a:t>
            </a:r>
            <a:endParaRPr lang="en-US" dirty="0" smtClean="0"/>
          </a:p>
          <a:p>
            <a:pPr>
              <a:buNone/>
            </a:pPr>
            <a:endParaRPr lang="en-US" dirty="0"/>
          </a:p>
          <a:p>
            <a:r>
              <a:rPr lang="en-US" dirty="0"/>
              <a:t>“He always makes jokes about women in the locker room.” </a:t>
            </a:r>
            <a:endParaRPr lang="en-US" dirty="0" smtClean="0"/>
          </a:p>
          <a:p>
            <a:pPr>
              <a:buNone/>
            </a:pPr>
            <a:endParaRPr lang="en-US" b="1" dirty="0"/>
          </a:p>
        </p:txBody>
      </p:sp>
      <p:pic>
        <p:nvPicPr>
          <p:cNvPr id="4" name="Picture 3" descr="sexual_harassment.jpg"/>
          <p:cNvPicPr>
            <a:picLocks noChangeAspect="1"/>
          </p:cNvPicPr>
          <p:nvPr/>
        </p:nvPicPr>
        <p:blipFill>
          <a:blip r:embed="rId2" cstate="print"/>
          <a:stretch>
            <a:fillRect/>
          </a:stretch>
        </p:blipFill>
        <p:spPr>
          <a:xfrm rot="619008">
            <a:off x="5716014" y="1926163"/>
            <a:ext cx="2968090" cy="1981200"/>
          </a:xfrm>
          <a:prstGeom prst="rect">
            <a:avLst/>
          </a:prstGeom>
        </p:spPr>
      </p:pic>
      <p:pic>
        <p:nvPicPr>
          <p:cNvPr id="5" name="Picture 4" descr="imagesCAV8OWMJ.jpg"/>
          <p:cNvPicPr>
            <a:picLocks noChangeAspect="1"/>
          </p:cNvPicPr>
          <p:nvPr/>
        </p:nvPicPr>
        <p:blipFill>
          <a:blip r:embed="rId3" cstate="print"/>
          <a:stretch>
            <a:fillRect/>
          </a:stretch>
        </p:blipFill>
        <p:spPr>
          <a:xfrm rot="20821087">
            <a:off x="6134213" y="4171891"/>
            <a:ext cx="2741498" cy="1973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000"/>
                                        <p:tgtEl>
                                          <p:spTgt spid="3">
                                            <p:txEl>
                                              <p:pRg st="4" end="4"/>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2040</TotalTime>
  <Words>1018</Words>
  <Application>Microsoft Office PowerPoint</Application>
  <PresentationFormat>On-screen Show (4:3)</PresentationFormat>
  <Paragraphs>160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Wingdings</vt:lpstr>
      <vt:lpstr>Wingdings 2</vt:lpstr>
      <vt:lpstr>Wingdings 3</vt:lpstr>
      <vt:lpstr>Module</vt:lpstr>
      <vt:lpstr>Sexual Misconduct and the Law:  Promoting a Culture of Civility at CHC</vt:lpstr>
      <vt:lpstr>Title IX Education Amendments, 1972</vt:lpstr>
      <vt:lpstr>The law prohibits discrimination on the basis of sex in:</vt:lpstr>
      <vt:lpstr>And</vt:lpstr>
      <vt:lpstr>And Athletics</vt:lpstr>
      <vt:lpstr>Title IX also protects students from sex-based harassment</vt:lpstr>
      <vt:lpstr>Sexual harassment, in all its forms:</vt:lpstr>
      <vt:lpstr>Sexual Violence is an extreme form of harassment:</vt:lpstr>
      <vt:lpstr>Examples of Sexual Harassment:</vt:lpstr>
      <vt:lpstr>Examples of Sexual Misconduct</vt:lpstr>
      <vt:lpstr>Office of Civil Rights  Dear Colleague Letter, April 4, 2011</vt:lpstr>
      <vt:lpstr>Grievance procedures must provide for:</vt:lpstr>
      <vt:lpstr>Violence Against Women Act (VAWA)</vt:lpstr>
      <vt:lpstr>Campus Sexual Violence Elimination (SaVE) Act</vt:lpstr>
      <vt:lpstr>SBCCD AR3430: Prohibition of Harassment</vt:lpstr>
      <vt:lpstr>Sexual and Other Assaults on Campus, BP 3540</vt:lpstr>
      <vt:lpstr>Affirmative Consent (SB967)</vt:lpstr>
      <vt:lpstr>No Excuses</vt:lpstr>
      <vt:lpstr>Reporting: What if the student doesn’t want action?</vt:lpstr>
      <vt:lpstr>During the Title IX investigation</vt:lpstr>
      <vt:lpstr>If a college violates Title IX, what remedy is there?</vt:lpstr>
      <vt:lpstr>How do colleges prevent harassment?</vt:lpstr>
      <vt:lpstr>How To Promote Civility?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Education  Amendments of 1972</dc:title>
  <dc:creator>rmarla</dc:creator>
  <cp:lastModifiedBy>Warren-Marlatt, Rebeccah K</cp:lastModifiedBy>
  <cp:revision>53</cp:revision>
  <cp:lastPrinted>2012-02-15T17:50:21Z</cp:lastPrinted>
  <dcterms:created xsi:type="dcterms:W3CDTF">2011-10-04T18:30:33Z</dcterms:created>
  <dcterms:modified xsi:type="dcterms:W3CDTF">2015-09-22T16:30:21Z</dcterms:modified>
</cp:coreProperties>
</file>