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12" r:id="rId4"/>
    <p:sldId id="313" r:id="rId5"/>
    <p:sldId id="314" r:id="rId6"/>
    <p:sldId id="315" r:id="rId7"/>
    <p:sldId id="317" r:id="rId8"/>
    <p:sldId id="316" r:id="rId9"/>
    <p:sldId id="325" r:id="rId10"/>
    <p:sldId id="318" r:id="rId11"/>
    <p:sldId id="319" r:id="rId12"/>
    <p:sldId id="320" r:id="rId13"/>
    <p:sldId id="321" r:id="rId14"/>
    <p:sldId id="322" r:id="rId15"/>
    <p:sldId id="32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7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69CE4-DB29-4293-9E29-ECE98EDBA76A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FC2F8-46DE-4621-9FE3-5B1B8B5CF0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749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EE0E9-AF71-40D7-B6E9-85EBF997AA86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A56F5-6B70-47B0-89F2-909E68B7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01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 Every</a:t>
            </a:r>
            <a:r>
              <a:rPr lang="en-US" baseline="0" dirty="0" smtClean="0"/>
              <a:t> aspect of the college shares in the student development of the ILOs.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0C104-2970-4E1B-9E43-5A1B767794C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FFE5DFA-2F62-48CA-9E42-5A86D439ED18}" type="datetime1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Academic Senate Presentation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12" name="Rectangle 11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4136"/>
            <a:ext cx="7772400" cy="1470025"/>
          </a:xfrm>
          <a:noFill/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007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>
            <a:lvl1pPr algn="l">
              <a:defRPr/>
            </a:lvl1pPr>
          </a:lstStyle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3802" y="285728"/>
            <a:ext cx="1500198" cy="6000791"/>
          </a:xfrm>
          <a:noFill/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>
                  <a:outerShdw blurRad="50800" dist="50800" dir="13500000" algn="tl" rotWithShape="0">
                    <a:schemeClr val="tx2"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2994" y="285730"/>
            <a:ext cx="6657964" cy="6000791"/>
          </a:xfrm>
          <a:noFill/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17345"/>
            <a:ext cx="7772400" cy="1362075"/>
          </a:xfrm>
          <a:noFill/>
        </p:spPr>
        <p:txBody>
          <a:bodyPr anchor="t"/>
          <a:lstStyle>
            <a:lvl1pPr algn="ctr">
              <a:defRPr sz="4000" b="1" cap="all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426089"/>
            <a:ext cx="6400800" cy="1500187"/>
          </a:xfrm>
          <a:noFill/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2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7668"/>
            <a:ext cx="4040188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994" y="2357433"/>
            <a:ext cx="4040188" cy="4196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819" y="1717668"/>
            <a:ext cx="4041775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820" y="2357430"/>
            <a:ext cx="4041775" cy="419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9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6" y="285728"/>
            <a:ext cx="3286146" cy="1143008"/>
          </a:xfrm>
        </p:spPr>
        <p:txBody>
          <a:bodyPr anchor="t"/>
          <a:lstStyle>
            <a:lvl1pPr algn="l">
              <a:defRPr sz="20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7341"/>
            <a:ext cx="8215338" cy="48386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4810" y="285728"/>
            <a:ext cx="4857752" cy="114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3" y="1718046"/>
            <a:ext cx="734214" cy="4834842"/>
          </a:xfrm>
          <a:noFill/>
        </p:spPr>
        <p:txBody>
          <a:bodyPr vert="eaVert" anchor="ctr"/>
          <a:lstStyle>
            <a:lvl1pPr algn="ctr">
              <a:defRPr sz="2000" b="1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5372" y="1790268"/>
            <a:ext cx="8091100" cy="4710569"/>
          </a:xfrm>
          <a:effectLst>
            <a:glow rad="101600">
              <a:schemeClr val="accent1">
                <a:alpha val="6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994" y="285728"/>
            <a:ext cx="8229600" cy="1144800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2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5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6711"/>
            <a:ext cx="8229600" cy="483873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1800000" cy="285728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A3FD-D2CE-4C33-94CD-B680F701B8F0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4000" y="6572272"/>
            <a:ext cx="2880000" cy="285728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1428736"/>
            <a:ext cx="8100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50000"/>
                  </a:schemeClr>
                </a:solidFill>
              </a:defRPr>
            </a:lvl1pPr>
          </a:lstStyle>
          <a:p>
            <a:fld id="{6F84C37C-0378-4CE2-AFE1-FF0219EB65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  <a:tileRect/>
          </a:gradFill>
          <a:effectLst>
            <a:outerShdw blurRad="50800" dist="50800" dir="18900000" algn="tl" rotWithShape="0">
              <a:schemeClr val="tx2"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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aftonhills.edu/~/media/Files/SBCCD/CHC/About%20CHC/Research%20and%20Planning/Research%20Reports/Other%20Research%20Studies/1011_CHC_Equity_Report(2).ash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President’s Remarks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Service Day</a:t>
            </a:r>
          </a:p>
          <a:p>
            <a:r>
              <a:rPr lang="en-US" dirty="0" smtClean="0"/>
              <a:t>January 11, 2013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</a:t>
            </a:r>
          </a:p>
          <a:p>
            <a:pPr lvl="1"/>
            <a:r>
              <a:rPr lang="en-US" dirty="0" smtClean="0"/>
              <a:t>Four meetings</a:t>
            </a:r>
          </a:p>
          <a:p>
            <a:pPr lvl="1"/>
            <a:r>
              <a:rPr lang="en-US" dirty="0" smtClean="0"/>
              <a:t>20 emails from the website</a:t>
            </a:r>
          </a:p>
          <a:p>
            <a:pPr lvl="1"/>
            <a:r>
              <a:rPr lang="en-US" dirty="0" smtClean="0"/>
              <a:t>8 regular emails</a:t>
            </a:r>
          </a:p>
          <a:p>
            <a:r>
              <a:rPr lang="en-US" dirty="0" smtClean="0"/>
              <a:t>Principles</a:t>
            </a:r>
          </a:p>
          <a:p>
            <a:pPr lvl="1"/>
            <a:r>
              <a:rPr lang="en-US" dirty="0" smtClean="0"/>
              <a:t>Fiscal responsibility</a:t>
            </a:r>
          </a:p>
          <a:p>
            <a:pPr lvl="1"/>
            <a:r>
              <a:rPr lang="en-US" dirty="0" smtClean="0"/>
              <a:t>Meeting program needs</a:t>
            </a:r>
          </a:p>
          <a:p>
            <a:pPr lvl="1"/>
            <a:r>
              <a:rPr lang="en-US" dirty="0" smtClean="0"/>
              <a:t>Serving students</a:t>
            </a:r>
          </a:p>
          <a:p>
            <a:pPr lvl="1"/>
            <a:r>
              <a:rPr lang="en-US" dirty="0" smtClean="0"/>
              <a:t>Long term effects on campus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Review</a:t>
            </a:r>
          </a:p>
          <a:p>
            <a:pPr lvl="1"/>
            <a:r>
              <a:rPr lang="en-US" dirty="0" smtClean="0"/>
              <a:t>Campus Input</a:t>
            </a:r>
          </a:p>
          <a:p>
            <a:pPr lvl="1"/>
            <a:r>
              <a:rPr lang="en-US" dirty="0" smtClean="0"/>
              <a:t>Construction Budget Spreadsheet</a:t>
            </a:r>
          </a:p>
          <a:p>
            <a:pPr lvl="1"/>
            <a:r>
              <a:rPr lang="en-US" dirty="0" smtClean="0"/>
              <a:t>FTEs by discipline</a:t>
            </a:r>
          </a:p>
          <a:p>
            <a:pPr lvl="1"/>
            <a:r>
              <a:rPr lang="en-US" dirty="0" smtClean="0"/>
              <a:t>Facilities Master Plan Update</a:t>
            </a:r>
          </a:p>
          <a:p>
            <a:pPr lvl="1"/>
            <a:r>
              <a:rPr lang="en-US" dirty="0" smtClean="0"/>
              <a:t>Pros and Cons for each project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</a:p>
          <a:p>
            <a:pPr lvl="1"/>
            <a:r>
              <a:rPr lang="en-US" dirty="0" smtClean="0"/>
              <a:t>Submitted a proposal with recommendations to the Chancellor and VC Fiscal in mid-December</a:t>
            </a:r>
          </a:p>
          <a:p>
            <a:pPr lvl="1"/>
            <a:r>
              <a:rPr lang="en-US" dirty="0" smtClean="0"/>
              <a:t>Doing additional “homework” per their request regarding growth and budget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Student Success Initiative</a:t>
            </a:r>
          </a:p>
          <a:p>
            <a:r>
              <a:rPr lang="en-US" dirty="0" smtClean="0"/>
              <a:t>Robust dialogue throughout Spring</a:t>
            </a:r>
          </a:p>
          <a:p>
            <a:r>
              <a:rPr lang="en-US" dirty="0" smtClean="0"/>
              <a:t>Solid Plan by end of Spring</a:t>
            </a:r>
          </a:p>
          <a:p>
            <a:r>
              <a:rPr lang="en-US" dirty="0" smtClean="0"/>
              <a:t>Fall “Event” for parents and kids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Construction</a:t>
            </a:r>
          </a:p>
          <a:p>
            <a:r>
              <a:rPr lang="en-US" dirty="0" smtClean="0"/>
              <a:t>Advocacy and decision</a:t>
            </a:r>
          </a:p>
          <a:p>
            <a:r>
              <a:rPr lang="en-US" dirty="0" smtClean="0"/>
              <a:t>Determine implementation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work on our cultural shift</a:t>
            </a:r>
          </a:p>
          <a:p>
            <a:pPr lvl="1"/>
            <a:r>
              <a:rPr lang="en-US" dirty="0" smtClean="0"/>
              <a:t>Let me know what’s working and what’s not in terms of communication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Resource Development and Grants</a:t>
            </a:r>
          </a:p>
          <a:p>
            <a:pPr lvl="1"/>
            <a:r>
              <a:rPr lang="en-US" dirty="0" smtClean="0"/>
              <a:t>Summer Session</a:t>
            </a:r>
          </a:p>
          <a:p>
            <a:pPr lvl="1"/>
            <a:r>
              <a:rPr lang="en-US" dirty="0" smtClean="0"/>
              <a:t>Foundation Board</a:t>
            </a:r>
          </a:p>
          <a:p>
            <a:pPr lvl="1"/>
            <a:r>
              <a:rPr lang="en-US" dirty="0" smtClean="0"/>
              <a:t>Alumni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</a:p>
          <a:p>
            <a:endParaRPr lang="en-US" dirty="0" smtClean="0"/>
          </a:p>
          <a:p>
            <a:r>
              <a:rPr lang="en-US" dirty="0" smtClean="0"/>
              <a:t>Budget Development for 13-14</a:t>
            </a:r>
          </a:p>
          <a:p>
            <a:endParaRPr lang="en-US" dirty="0" smtClean="0"/>
          </a:p>
          <a:p>
            <a:r>
              <a:rPr lang="en-US" dirty="0" smtClean="0"/>
              <a:t>Accreditation </a:t>
            </a:r>
          </a:p>
          <a:p>
            <a:pPr lvl="1"/>
            <a:r>
              <a:rPr lang="en-US" dirty="0" smtClean="0"/>
              <a:t>Subcommittees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16711"/>
            <a:ext cx="8686800" cy="48387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“Never doubt that a small group of thoughtful committed citizens can change the world. Indeed, it is the only thing that ever has.” — Margaret Mead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“All labor that uplifts humanity has dignity and importance and should be undertaken with painstaking excellence.” ― Martin Luther King, Jr.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“Let's </a:t>
            </a:r>
            <a:r>
              <a:rPr lang="en-US" sz="2800" dirty="0"/>
              <a:t>make a dent in the universe</a:t>
            </a:r>
            <a:r>
              <a:rPr lang="en-US" sz="2800" dirty="0" smtClean="0"/>
              <a:t>.” — </a:t>
            </a:r>
            <a:r>
              <a:rPr lang="en-US" sz="2800" dirty="0"/>
              <a:t>Steve </a:t>
            </a:r>
            <a:r>
              <a:rPr lang="en-US" sz="2800" dirty="0" smtClean="0"/>
              <a:t>Jobs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Further reflections on my perspective, vision, and goals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Update on Construction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Next Steps as a Campus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Thinking…</a:t>
            </a:r>
            <a:br>
              <a:rPr lang="en-US" dirty="0" smtClean="0"/>
            </a:br>
            <a:r>
              <a:rPr lang="en-US" sz="2400" dirty="0" smtClean="0"/>
              <a:t>Don’t groan too much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Selection PROCESS</a:t>
            </a:r>
          </a:p>
          <a:p>
            <a:pPr lvl="1"/>
            <a:r>
              <a:rPr lang="en-US" dirty="0" smtClean="0"/>
              <a:t>Opportunity to focus on most important values</a:t>
            </a:r>
          </a:p>
          <a:p>
            <a:pPr lvl="1"/>
            <a:endParaRPr lang="en-US" dirty="0"/>
          </a:p>
          <a:p>
            <a:r>
              <a:rPr lang="en-US" dirty="0" smtClean="0"/>
              <a:t>Accreditation Visit to Porterville</a:t>
            </a:r>
          </a:p>
          <a:p>
            <a:pPr lvl="1"/>
            <a:r>
              <a:rPr lang="en-US" dirty="0" smtClean="0"/>
              <a:t>Our Progress</a:t>
            </a:r>
          </a:p>
          <a:p>
            <a:pPr lvl="1"/>
            <a:r>
              <a:rPr lang="en-US" dirty="0" smtClean="0"/>
              <a:t>Leadership and Organizational Culture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496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All About the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6711"/>
            <a:ext cx="8462994" cy="4838735"/>
          </a:xfrm>
        </p:spPr>
        <p:txBody>
          <a:bodyPr>
            <a:normAutofit/>
          </a:bodyPr>
          <a:lstStyle/>
          <a:p>
            <a:r>
              <a:rPr lang="en-US" dirty="0" smtClean="0"/>
              <a:t>Student engagement and success are critical</a:t>
            </a:r>
          </a:p>
          <a:p>
            <a:pPr lvl="1"/>
            <a:r>
              <a:rPr lang="en-US" dirty="0" smtClean="0"/>
              <a:t>Making a difference in the lives of students</a:t>
            </a:r>
          </a:p>
          <a:p>
            <a:pPr lvl="1"/>
            <a:r>
              <a:rPr lang="en-US" dirty="0" smtClean="0"/>
              <a:t>Effectively serving a diverse student body</a:t>
            </a:r>
          </a:p>
          <a:p>
            <a:pPr lvl="2"/>
            <a:r>
              <a:rPr lang="en-US" dirty="0" smtClean="0"/>
              <a:t>Disaggregating the data AND doing something about it</a:t>
            </a:r>
          </a:p>
          <a:p>
            <a:pPr lvl="1"/>
            <a:r>
              <a:rPr lang="en-US" dirty="0" smtClean="0"/>
              <a:t>85% of CHC Students reach THEIR goals</a:t>
            </a:r>
          </a:p>
          <a:p>
            <a:pPr lvl="1"/>
            <a:r>
              <a:rPr lang="en-US" dirty="0" smtClean="0"/>
              <a:t>Balancing the “scorecard” with our own internal measures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98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ight Arrow 28"/>
          <p:cNvSpPr/>
          <p:nvPr/>
        </p:nvSpPr>
        <p:spPr>
          <a:xfrm rot="19399969">
            <a:off x="1680972" y="3650838"/>
            <a:ext cx="5333966" cy="7620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Student Development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05200"/>
            <a:ext cx="219220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0098" y="152400"/>
            <a:ext cx="312390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447800" y="2590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Counseling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52800" y="2971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Learning Community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4648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Political Science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00600" y="2133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English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91000" y="3581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Fine Arts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62600" y="3886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00" y="23622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505200" y="1752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Sociology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5029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Safety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15000" y="3276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Health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19800" y="5105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95600" y="4419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Government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91200" y="2514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743200" y="3657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Tutoring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24200" y="556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29200" y="5486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Math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133600" y="3124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CHC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58000" y="2514600"/>
            <a:ext cx="213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Critical Thinking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Interpersonal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Communication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Society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Info Lit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Ethics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752600" y="1905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Language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Student Equity Data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http://www.craftonhills.edu/~/media/Files/SBCCD/CHC/About%20CHC/Research%20and%20Planning/Research%20Reports/Other%20Research%20Studies/1011_CHC_Equity_Report(2).ashx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and content of programs and services</a:t>
            </a:r>
          </a:p>
          <a:p>
            <a:pPr lvl="1"/>
            <a:r>
              <a:rPr lang="en-US" dirty="0" smtClean="0"/>
              <a:t>Academic Rigor</a:t>
            </a:r>
          </a:p>
          <a:p>
            <a:pPr lvl="1"/>
            <a:r>
              <a:rPr lang="en-US" dirty="0" smtClean="0"/>
              <a:t>Accurate Information</a:t>
            </a:r>
          </a:p>
          <a:p>
            <a:pPr lvl="1"/>
            <a:r>
              <a:rPr lang="en-US" dirty="0" smtClean="0"/>
              <a:t>Meaningful services</a:t>
            </a:r>
          </a:p>
          <a:p>
            <a:r>
              <a:rPr lang="en-US" dirty="0" smtClean="0"/>
              <a:t>Trying new things and continuous improvement</a:t>
            </a:r>
          </a:p>
          <a:p>
            <a:pPr lvl="1"/>
            <a:r>
              <a:rPr lang="en-US" dirty="0" smtClean="0"/>
              <a:t>Be revolutionaries</a:t>
            </a:r>
          </a:p>
          <a:p>
            <a:r>
              <a:rPr lang="en-US" dirty="0" smtClean="0"/>
              <a:t>Celebrate accomplishments and learning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CHC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Open, honest dialogue really matters</a:t>
            </a:r>
          </a:p>
          <a:p>
            <a:pPr lvl="1"/>
            <a:r>
              <a:rPr lang="en-US" dirty="0" smtClean="0"/>
              <a:t>Transparent</a:t>
            </a:r>
          </a:p>
          <a:p>
            <a:pPr lvl="1"/>
            <a:r>
              <a:rPr lang="en-US" dirty="0" smtClean="0"/>
              <a:t>Collaborative</a:t>
            </a:r>
          </a:p>
          <a:p>
            <a:pPr lvl="1"/>
            <a:r>
              <a:rPr lang="en-US" dirty="0" smtClean="0"/>
              <a:t>Evidence-based</a:t>
            </a:r>
          </a:p>
          <a:p>
            <a:r>
              <a:rPr lang="en-US" dirty="0" smtClean="0"/>
              <a:t>Each individual is valuable</a:t>
            </a:r>
          </a:p>
          <a:p>
            <a:pPr lvl="1"/>
            <a:r>
              <a:rPr lang="en-US" dirty="0" smtClean="0"/>
              <a:t>Inclusiveness</a:t>
            </a:r>
          </a:p>
          <a:p>
            <a:r>
              <a:rPr lang="en-US" dirty="0" smtClean="0"/>
              <a:t>Respect and accountability</a:t>
            </a:r>
          </a:p>
          <a:p>
            <a:r>
              <a:rPr lang="en-US" dirty="0" smtClean="0"/>
              <a:t>Challenge bureaucracy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We’ve made progress!!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One Recent Finding</a:t>
            </a:r>
            <a:endParaRPr lang="en-US" sz="4000" dirty="0"/>
          </a:p>
        </p:txBody>
      </p:sp>
      <p:pic>
        <p:nvPicPr>
          <p:cNvPr id="8" name="Picture Placeholder 7" descr="Triage t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86400" y="304800"/>
            <a:ext cx="3112687" cy="621112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57200" y="2057400"/>
            <a:ext cx="44196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Next Great Shake Out?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3276600"/>
            <a:ext cx="44196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SLO Rubric?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4572000"/>
            <a:ext cx="4419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Performance Evaluation?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ok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Boo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標楷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oo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80000">
              <a:schemeClr val="phClr">
                <a:tint val="7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72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180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>
              <a:rot lat="0" lon="0" rev="0"/>
            </a:camera>
            <a:lightRig rig="morning" dir="bl"/>
          </a:scene3d>
          <a:sp3d extrusionH="222250" contourW="25400" prstMaterial="matte">
            <a:bevelT w="38100" h="38100" prst="softRound"/>
            <a:bevelB/>
            <a:extrusionClr>
              <a:srgbClr val="FF0000"/>
            </a:extrusionClr>
            <a:contourClr>
              <a:schemeClr val="accent3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soft" dir="bl">
              <a:rot lat="0" lon="0" rev="0"/>
            </a:lightRig>
          </a:scene3d>
          <a:sp3d prstMaterial="plastic">
            <a:bevelT w="381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8000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180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9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</Template>
  <TotalTime>6724</TotalTime>
  <Words>447</Words>
  <Application>Microsoft Office PowerPoint</Application>
  <PresentationFormat>On-screen Show (4:3)</PresentationFormat>
  <Paragraphs>133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Book</vt:lpstr>
      <vt:lpstr>President’s Remarks</vt:lpstr>
      <vt:lpstr>Overview</vt:lpstr>
      <vt:lpstr>More Thinking… Don’t groan too much</vt:lpstr>
      <vt:lpstr>It’s All About the Students</vt:lpstr>
      <vt:lpstr>Student Development</vt:lpstr>
      <vt:lpstr>Student Equity Data </vt:lpstr>
      <vt:lpstr>Doing Stuff</vt:lpstr>
      <vt:lpstr>CHC Culture</vt:lpstr>
      <vt:lpstr>One Recent Finding</vt:lpstr>
      <vt:lpstr>Construction Update</vt:lpstr>
      <vt:lpstr>Construction Update</vt:lpstr>
      <vt:lpstr>Construction Update</vt:lpstr>
      <vt:lpstr>Next Steps</vt:lpstr>
      <vt:lpstr>Next Steps</vt:lpstr>
      <vt:lpstr>Next Steps</vt:lpstr>
      <vt:lpstr>Closing Thoughts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President’s Remarks</dc:title>
  <dc:creator>cmarshal</dc:creator>
  <cp:lastModifiedBy>cmarshal</cp:lastModifiedBy>
  <cp:revision>47</cp:revision>
  <cp:lastPrinted>2013-01-10T04:49:45Z</cp:lastPrinted>
  <dcterms:created xsi:type="dcterms:W3CDTF">2012-07-23T16:02:09Z</dcterms:created>
  <dcterms:modified xsi:type="dcterms:W3CDTF">2013-02-05T20:27:51Z</dcterms:modified>
</cp:coreProperties>
</file>