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2" r:id="rId2"/>
    <p:sldId id="298" r:id="rId3"/>
    <p:sldId id="300" r:id="rId4"/>
    <p:sldId id="299" r:id="rId5"/>
    <p:sldId id="301" r:id="rId6"/>
    <p:sldId id="303" r:id="rId7"/>
    <p:sldId id="267" r:id="rId8"/>
    <p:sldId id="260" r:id="rId9"/>
    <p:sldId id="268" r:id="rId10"/>
    <p:sldId id="295" r:id="rId11"/>
    <p:sldId id="286" r:id="rId12"/>
    <p:sldId id="270" r:id="rId13"/>
    <p:sldId id="288" r:id="rId14"/>
    <p:sldId id="289" r:id="rId15"/>
    <p:sldId id="272" r:id="rId16"/>
    <p:sldId id="283" r:id="rId17"/>
    <p:sldId id="294" r:id="rId18"/>
    <p:sldId id="293" r:id="rId19"/>
    <p:sldId id="262" r:id="rId20"/>
    <p:sldId id="263" r:id="rId21"/>
    <p:sldId id="287" r:id="rId22"/>
    <p:sldId id="277" r:id="rId23"/>
    <p:sldId id="284" r:id="rId24"/>
    <p:sldId id="269" r:id="rId25"/>
    <p:sldId id="297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50E22-22A9-40F2-9F0E-41D65F32EA51}" type="datetimeFigureOut">
              <a:rPr lang="en-US" smtClean="0"/>
              <a:pPr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94CF0-7D8F-40D1-9980-8439B5401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4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12A73-A67C-416F-9C23-509528905432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59B04-B040-447A-BF13-2E2721829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B04-B040-447A-BF13-2E27218298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3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B04-B040-447A-BF13-2E27218298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B04-B040-447A-BF13-2E27218298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B04-B040-447A-BF13-2E27218298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0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163732-74A0-479B-ABDC-35B6261C1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48152-AD20-427F-A058-E4D5CE721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A619-2909-4EC7-82A4-7AFA2DF547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70EFA49-9E15-4F59-9196-E1CD4FAA1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220F4-CD1A-4A79-AEDD-D48299741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C467-EA7C-4E5A-A684-399A47AF5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DC04-87D5-4F9F-BD61-EEDD19829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E44FE-1DFC-4E45-846E-444AA7BC9C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2E77-9BBE-45D9-BA6D-561275163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01A8-FE94-45AE-BBEA-CB4DD9450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9AFC7-D55D-457E-9B1C-1FE5F6007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008AA-D2F9-45A4-8C79-D8591840A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8F963A-663F-4BC9-AB22-81A1A13271B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990600"/>
          </a:xfrm>
        </p:spPr>
        <p:txBody>
          <a:bodyPr/>
          <a:lstStyle/>
          <a:p>
            <a:r>
              <a:rPr lang="en-US" dirty="0" smtClean="0"/>
              <a:t>Opening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6400800" cy="685800"/>
          </a:xfrm>
        </p:spPr>
        <p:txBody>
          <a:bodyPr/>
          <a:lstStyle/>
          <a:p>
            <a:r>
              <a:rPr lang="en-US" dirty="0" smtClean="0"/>
              <a:t>August 16,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6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6248400" cy="4830763"/>
          </a:xfrm>
        </p:spPr>
        <p:txBody>
          <a:bodyPr/>
          <a:lstStyle/>
          <a:p>
            <a:pPr marL="0" lvl="0" indent="0" algn="ctr">
              <a:buNone/>
            </a:pPr>
            <a:endParaRPr lang="en-US" sz="4000" dirty="0" smtClean="0"/>
          </a:p>
          <a:p>
            <a:pPr marL="0" lvl="0" indent="0" algn="ctr">
              <a:buNone/>
            </a:pPr>
            <a:r>
              <a:rPr lang="en-US" sz="4000" dirty="0" smtClean="0"/>
              <a:t>Enhance </a:t>
            </a:r>
            <a:r>
              <a:rPr lang="en-US" sz="4000" dirty="0"/>
              <a:t>participative decision making allowing all voices </a:t>
            </a:r>
            <a:r>
              <a:rPr lang="en-US" sz="4000" dirty="0" smtClean="0"/>
              <a:t>to </a:t>
            </a:r>
            <a:r>
              <a:rPr lang="en-US" sz="4000" dirty="0"/>
              <a:t>be expressed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Topics Discussed in 2012-2013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sz="3200" dirty="0" smtClean="0"/>
              <a:t>Construction Projects</a:t>
            </a:r>
          </a:p>
          <a:p>
            <a:pPr>
              <a:buClr>
                <a:srgbClr val="FFFF00"/>
              </a:buClr>
            </a:pPr>
            <a:r>
              <a:rPr lang="en-US" sz="3200" dirty="0" smtClean="0"/>
              <a:t>Student Success Act &amp; Initiatives</a:t>
            </a:r>
          </a:p>
          <a:p>
            <a:pPr>
              <a:buClr>
                <a:srgbClr val="FFFF00"/>
              </a:buClr>
            </a:pPr>
            <a:r>
              <a:rPr lang="en-US" sz="3200" dirty="0" smtClean="0"/>
              <a:t>Enhancing Participation on Committees</a:t>
            </a:r>
          </a:p>
          <a:p>
            <a:pPr>
              <a:buClr>
                <a:srgbClr val="FFFF00"/>
              </a:buClr>
            </a:pPr>
            <a:r>
              <a:rPr lang="en-US" sz="3200" dirty="0" smtClean="0"/>
              <a:t>EVP or VPI &amp; VPSS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sz="3200" dirty="0"/>
              <a:t>Growth for CHC</a:t>
            </a:r>
          </a:p>
          <a:p>
            <a:pPr>
              <a:buClr>
                <a:srgbClr val="FFFF00"/>
              </a:buClr>
            </a:pPr>
            <a:r>
              <a:rPr lang="en-US" sz="3200" dirty="0" smtClean="0"/>
              <a:t>Improving </a:t>
            </a:r>
            <a:r>
              <a:rPr lang="en-US" sz="3200" dirty="0"/>
              <a:t>Communication and Appreciation</a:t>
            </a:r>
          </a:p>
          <a:p>
            <a:pPr>
              <a:buClr>
                <a:srgbClr val="FFFF00"/>
              </a:buClr>
            </a:pPr>
            <a:r>
              <a:rPr lang="en-US" sz="3200" dirty="0"/>
              <a:t>New Program Approval Process</a:t>
            </a:r>
          </a:p>
          <a:p>
            <a:pPr>
              <a:buClr>
                <a:srgbClr val="FFFF00"/>
              </a:buClr>
            </a:pPr>
            <a:r>
              <a:rPr lang="en-US" sz="3200" dirty="0"/>
              <a:t>Role of the Budget Committee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Topics for Discussion in 2013-2014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sz="3200" dirty="0" smtClean="0"/>
              <a:t>Growth </a:t>
            </a:r>
          </a:p>
          <a:p>
            <a:pPr>
              <a:buClr>
                <a:srgbClr val="FFFF00"/>
              </a:buClr>
            </a:pPr>
            <a:r>
              <a:rPr lang="en-US" sz="3200" dirty="0" smtClean="0"/>
              <a:t>Ed Master Plan</a:t>
            </a:r>
          </a:p>
          <a:p>
            <a:pPr lvl="1"/>
            <a:r>
              <a:rPr lang="en-US" sz="2800" dirty="0" smtClean="0"/>
              <a:t>Mission, Vision, Values </a:t>
            </a:r>
          </a:p>
          <a:p>
            <a:pPr>
              <a:buClr>
                <a:srgbClr val="FFFF00"/>
              </a:buClr>
            </a:pPr>
            <a:r>
              <a:rPr lang="en-US" sz="3200" dirty="0" smtClean="0"/>
              <a:t>Student Success Act/Initiatives Implementation</a:t>
            </a:r>
          </a:p>
          <a:p>
            <a:pPr>
              <a:buClr>
                <a:srgbClr val="FFFF00"/>
              </a:buClr>
            </a:pPr>
            <a:r>
              <a:rPr lang="en-US" sz="3200" dirty="0" smtClean="0"/>
              <a:t>Alignment &amp; Partnerships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sz="3200" dirty="0"/>
              <a:t>Accreditation</a:t>
            </a:r>
          </a:p>
          <a:p>
            <a:pPr>
              <a:buClr>
                <a:srgbClr val="FFFF00"/>
              </a:buClr>
            </a:pPr>
            <a:r>
              <a:rPr lang="en-US" sz="3200" dirty="0" smtClean="0"/>
              <a:t>Construction</a:t>
            </a:r>
            <a:endParaRPr lang="en-US" sz="3200" dirty="0"/>
          </a:p>
          <a:p>
            <a:pPr>
              <a:buClr>
                <a:srgbClr val="FFFF00"/>
              </a:buClr>
            </a:pPr>
            <a:r>
              <a:rPr lang="en-US" sz="3200" dirty="0"/>
              <a:t>Communication</a:t>
            </a:r>
          </a:p>
          <a:p>
            <a:pPr>
              <a:buClr>
                <a:srgbClr val="FFFF00"/>
              </a:buClr>
            </a:pPr>
            <a:r>
              <a:rPr lang="en-US" sz="3200" dirty="0"/>
              <a:t>Online, Open Ed Resources, MOOCs</a:t>
            </a:r>
          </a:p>
          <a:p>
            <a:pPr>
              <a:buClr>
                <a:srgbClr val="FFFF00"/>
              </a:buClr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626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dirty="0" smtClean="0"/>
              <a:t>Build a culture that is </a:t>
            </a:r>
          </a:p>
          <a:p>
            <a:pPr marL="0" lvl="0" indent="0" algn="ctr">
              <a:buNone/>
            </a:pPr>
            <a:r>
              <a:rPr lang="en-US" sz="3600" dirty="0" smtClean="0"/>
              <a:t>collaborative, innovative, </a:t>
            </a:r>
          </a:p>
          <a:p>
            <a:pPr marL="0" lvl="0" indent="0" algn="ctr">
              <a:buNone/>
            </a:pPr>
            <a:r>
              <a:rPr lang="en-US" sz="3600" dirty="0" smtClean="0"/>
              <a:t>appreciative, fun, </a:t>
            </a:r>
          </a:p>
          <a:p>
            <a:pPr marL="0" lvl="0" indent="0" algn="ctr">
              <a:buNone/>
            </a:pPr>
            <a:r>
              <a:rPr lang="en-US" sz="3600" dirty="0" smtClean="0"/>
              <a:t>and action-oriented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People </a:t>
            </a:r>
            <a:r>
              <a:rPr lang="en-US" sz="3600" dirty="0"/>
              <a:t>Matter</a:t>
            </a:r>
          </a:p>
          <a:p>
            <a:pPr marL="0" indent="0" algn="ctr">
              <a:buNone/>
            </a:pPr>
            <a:r>
              <a:rPr lang="en-US" sz="3600" dirty="0"/>
              <a:t>Open Communication</a:t>
            </a:r>
          </a:p>
          <a:p>
            <a:pPr marL="0" lvl="0" indent="0" algn="ctr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3600" dirty="0"/>
              <a:t>Committee </a:t>
            </a:r>
            <a:r>
              <a:rPr lang="en-US" sz="3600" dirty="0" err="1"/>
              <a:t>Eval</a:t>
            </a:r>
            <a:r>
              <a:rPr lang="en-US" sz="3600" dirty="0"/>
              <a:t> Results</a:t>
            </a:r>
          </a:p>
          <a:p>
            <a:r>
              <a:rPr lang="en-US" sz="3600" dirty="0" smtClean="0"/>
              <a:t>Climate Survey</a:t>
            </a:r>
          </a:p>
          <a:p>
            <a:r>
              <a:rPr lang="en-US" sz="3600" dirty="0" smtClean="0"/>
              <a:t>“The campus culture…has become much more positive and hopeful than it used to be, but the spirit of negativity, selfishness, and entitlement is still quite alive…What steps can/should we take to change this?”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Gain full information</a:t>
            </a:r>
          </a:p>
          <a:p>
            <a:r>
              <a:rPr lang="en-US" dirty="0" smtClean="0"/>
              <a:t>If ambiguous, ask for clarification</a:t>
            </a:r>
          </a:p>
          <a:p>
            <a:r>
              <a:rPr lang="en-US" dirty="0" smtClean="0"/>
              <a:t>Avoid assumptions</a:t>
            </a:r>
          </a:p>
          <a:p>
            <a:r>
              <a:rPr lang="en-US" dirty="0" smtClean="0"/>
              <a:t>Consider if how you are saying something is disrespectful or hurtful</a:t>
            </a:r>
          </a:p>
          <a:p>
            <a:r>
              <a:rPr lang="en-US" dirty="0" smtClean="0"/>
              <a:t>Focus on the problem not the person</a:t>
            </a:r>
          </a:p>
          <a:p>
            <a:r>
              <a:rPr lang="en-US" dirty="0" smtClean="0"/>
              <a:t>Avoid assigning motives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Some Fun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3688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669248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Content Placeholder 3" descr="CHC Dancing 1.jpg"/>
          <p:cNvPicPr>
            <a:picLocks noChangeAspect="1"/>
          </p:cNvPicPr>
          <p:nvPr/>
        </p:nvPicPr>
        <p:blipFill rotWithShape="1">
          <a:blip r:embed="rId4" cstate="print"/>
          <a:srcRect l="2489" t="36957" r="26404"/>
          <a:stretch/>
        </p:blipFill>
        <p:spPr bwMode="auto">
          <a:xfrm>
            <a:off x="838200" y="4066902"/>
            <a:ext cx="3839374" cy="25878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609600"/>
            <a:ext cx="7467600" cy="51816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b="1" dirty="0"/>
              <a:t>Build systems and processes to sustain and enhance student success and a quality learning </a:t>
            </a:r>
            <a:r>
              <a:rPr lang="en-US" b="1" dirty="0" smtClean="0"/>
              <a:t>environment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As a campus, embody our </a:t>
            </a:r>
            <a:r>
              <a:rPr lang="en-US" b="1" dirty="0"/>
              <a:t>values: creativity, inclusiveness, excellence, and learning </a:t>
            </a:r>
            <a:r>
              <a:rPr lang="en-US" b="1" dirty="0" smtClean="0"/>
              <a:t>centeredness</a:t>
            </a:r>
          </a:p>
          <a:p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We </a:t>
            </a:r>
            <a:r>
              <a:rPr lang="en-US" b="1" dirty="0"/>
              <a:t>are “revolutionary” in our efforts to help students succeed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Lee </a:t>
            </a:r>
            <a:r>
              <a:rPr lang="en-US" sz="3600" dirty="0"/>
              <a:t>Shulman &amp; The Carnegie Foundation</a:t>
            </a:r>
            <a:br>
              <a:rPr lang="en-US" sz="3600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we construct an educational world in which success is the constant?</a:t>
            </a:r>
          </a:p>
          <a:p>
            <a:endParaRPr lang="en-US" dirty="0" smtClean="0"/>
          </a:p>
          <a:p>
            <a:r>
              <a:rPr lang="en-US" dirty="0" smtClean="0"/>
              <a:t>Quality </a:t>
            </a:r>
            <a:r>
              <a:rPr lang="en-US" dirty="0"/>
              <a:t>of instruction, social connection, the experience of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Year Target</a:t>
            </a:r>
            <a:endParaRPr lang="en-US" dirty="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gray">
          <a:xfrm>
            <a:off x="5045404" y="2437263"/>
            <a:ext cx="3557235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gray">
          <a:xfrm>
            <a:off x="943114" y="2472288"/>
            <a:ext cx="3816257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gray">
          <a:xfrm>
            <a:off x="943114" y="1447800"/>
            <a:ext cx="3171686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800" b="1" dirty="0" smtClean="0"/>
              <a:t>CHC Community</a:t>
            </a:r>
            <a:endParaRPr lang="en-US" sz="2800" b="1" dirty="0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gray">
          <a:xfrm>
            <a:off x="5496635" y="1428324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smtClean="0"/>
              <a:t>Students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392120" y="2554598"/>
            <a:ext cx="21314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Inspire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3441798"/>
            <a:ext cx="28052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Enlighten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5869" y="4284974"/>
            <a:ext cx="30133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Empower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6793" y="4284974"/>
            <a:ext cx="28052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Advance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6024" y="3441799"/>
            <a:ext cx="28052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6793" y="2554598"/>
            <a:ext cx="28052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Engage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Karen </a:t>
            </a:r>
            <a:r>
              <a:rPr lang="en-US" dirty="0" err="1" smtClean="0"/>
              <a:t>Kellingsworth</a:t>
            </a:r>
            <a:endParaRPr lang="en-US" dirty="0" smtClean="0"/>
          </a:p>
          <a:p>
            <a:r>
              <a:rPr lang="en-US" dirty="0" smtClean="0"/>
              <a:t>Richard Lopez</a:t>
            </a:r>
          </a:p>
          <a:p>
            <a:r>
              <a:rPr lang="en-US" dirty="0" smtClean="0"/>
              <a:t>Heather </a:t>
            </a:r>
            <a:r>
              <a:rPr lang="en-US" dirty="0" err="1" smtClean="0"/>
              <a:t>Chittendon</a:t>
            </a:r>
            <a:endParaRPr lang="en-US" dirty="0" smtClean="0"/>
          </a:p>
          <a:p>
            <a:r>
              <a:rPr lang="en-US" dirty="0" smtClean="0"/>
              <a:t>Colleen Maloney-Hinds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Ben Gamboa</a:t>
            </a:r>
          </a:p>
          <a:p>
            <a:r>
              <a:rPr lang="en-US" dirty="0" smtClean="0"/>
              <a:t>Lorena Guadiana</a:t>
            </a:r>
          </a:p>
          <a:p>
            <a:r>
              <a:rPr lang="en-US" dirty="0" smtClean="0"/>
              <a:t>Donna Hoffmann</a:t>
            </a:r>
          </a:p>
          <a:p>
            <a:r>
              <a:rPr lang="en-US" dirty="0" smtClean="0"/>
              <a:t>Bryan Reece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35635" y="1722773"/>
            <a:ext cx="2698071" cy="3637128"/>
            <a:chOff x="3175440" y="3068472"/>
            <a:chExt cx="2698071" cy="3637128"/>
          </a:xfrm>
          <a:solidFill>
            <a:schemeClr val="accent6">
              <a:lumMod val="50000"/>
            </a:schemeClr>
          </a:solidFill>
        </p:grpSpPr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3175440" y="3068472"/>
              <a:ext cx="2698071" cy="3637128"/>
            </a:xfrm>
            <a:prstGeom prst="roundRect">
              <a:avLst>
                <a:gd name="adj" fmla="val 13745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04405" y="5024456"/>
              <a:ext cx="163492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Cohorts</a:t>
              </a:r>
              <a:endParaRPr lang="en-US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09167" y="3211879"/>
              <a:ext cx="165791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Service</a:t>
              </a:r>
              <a:endParaRPr lang="en-US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53853" y="5591034"/>
              <a:ext cx="153603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Honors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50533" y="6109453"/>
              <a:ext cx="169709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Transfer</a:t>
              </a:r>
              <a:endParaRPr lang="en-US" sz="3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40641" y="3790763"/>
              <a:ext cx="216245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Early Alert</a:t>
              </a:r>
              <a:endParaRPr lang="en-US" sz="3200" dirty="0"/>
            </a:p>
          </p:txBody>
        </p:sp>
      </p:grp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Inspire, Enlighten, Empower</a:t>
            </a:r>
            <a:endParaRPr lang="en-US" dirty="0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29518" y="1271125"/>
            <a:ext cx="2590800" cy="3657600"/>
          </a:xfrm>
          <a:prstGeom prst="roundRect">
            <a:avLst>
              <a:gd name="adj" fmla="val 13745"/>
            </a:avLst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14319" y="1364776"/>
            <a:ext cx="2468216" cy="3470238"/>
            <a:chOff x="418461" y="3212812"/>
            <a:chExt cx="2468216" cy="3470238"/>
          </a:xfrm>
        </p:grpSpPr>
        <p:sp>
          <p:nvSpPr>
            <p:cNvPr id="2" name="TextBox 1"/>
            <p:cNvSpPr txBox="1"/>
            <p:nvPr/>
          </p:nvSpPr>
          <p:spPr>
            <a:xfrm>
              <a:off x="639275" y="3212812"/>
              <a:ext cx="2018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Exposure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0735" y="4382815"/>
              <a:ext cx="2408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Assessment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7441" y="4928725"/>
              <a:ext cx="1841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Ed Plans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5122" y="5513500"/>
              <a:ext cx="22266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Orientation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8461" y="6098275"/>
              <a:ext cx="2468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Boot Camps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3306" y="3845417"/>
              <a:ext cx="2085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Alignment</a:t>
              </a:r>
              <a:endParaRPr lang="en-US" sz="3200" dirty="0">
                <a:solidFill>
                  <a:schemeClr val="bg2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207275" y="3064438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 &amp; Tutoring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23885" y="2129051"/>
            <a:ext cx="2955744" cy="3657600"/>
            <a:chOff x="6050354" y="3048000"/>
            <a:chExt cx="2667000" cy="3657600"/>
          </a:xfrm>
          <a:solidFill>
            <a:schemeClr val="accent2">
              <a:lumMod val="75000"/>
            </a:schemeClr>
          </a:solidFill>
        </p:grpSpPr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6050354" y="3048000"/>
              <a:ext cx="2667000" cy="3657600"/>
            </a:xfrm>
            <a:prstGeom prst="roundRect">
              <a:avLst>
                <a:gd name="adj" fmla="val 13745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71318" y="3279326"/>
              <a:ext cx="230891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Acceleration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46427" y="3873009"/>
              <a:ext cx="207485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Open Entry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03813" y="4594648"/>
              <a:ext cx="2443919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Web Modules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03813" y="5233455"/>
              <a:ext cx="24154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Co-Curricular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94063" y="5873961"/>
              <a:ext cx="203498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Technology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6621" y="5375825"/>
            <a:ext cx="5032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10000"/>
                  </a:schemeClr>
                </a:solidFill>
              </a:rPr>
              <a:t>85% of students achieve their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Keep up the good work!</a:t>
            </a:r>
          </a:p>
          <a:p>
            <a:r>
              <a:rPr lang="en-US" dirty="0" smtClean="0"/>
              <a:t>Experiment </a:t>
            </a:r>
          </a:p>
          <a:p>
            <a:r>
              <a:rPr lang="en-US" dirty="0" smtClean="0"/>
              <a:t>Measure </a:t>
            </a:r>
          </a:p>
          <a:p>
            <a:r>
              <a:rPr lang="en-US" dirty="0" smtClean="0"/>
              <a:t>Tolerate mistakes</a:t>
            </a:r>
          </a:p>
          <a:p>
            <a:pPr marL="57150" indent="0" algn="ctr">
              <a:buNone/>
            </a:pPr>
            <a:endParaRPr lang="en-US" sz="2400" dirty="0" smtClean="0"/>
          </a:p>
          <a:p>
            <a:pPr marL="457200" lvl="1" indent="0" algn="ctr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4648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Mistakes are the portals of discovery.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– James Joyce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Year’s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focus on students</a:t>
            </a:r>
          </a:p>
          <a:p>
            <a:pPr lvl="1"/>
            <a:r>
              <a:rPr lang="en-US" dirty="0" smtClean="0"/>
              <a:t>Everyone has a part in their educational experience</a:t>
            </a:r>
          </a:p>
          <a:p>
            <a:endParaRPr lang="en-US" dirty="0" smtClean="0"/>
          </a:p>
          <a:p>
            <a:r>
              <a:rPr lang="en-US" dirty="0" smtClean="0"/>
              <a:t>We become a community of scholars</a:t>
            </a:r>
          </a:p>
          <a:p>
            <a:pPr lvl="1"/>
            <a:r>
              <a:rPr lang="en-US" dirty="0" smtClean="0"/>
              <a:t>Learners, experts in our roles</a:t>
            </a:r>
          </a:p>
          <a:p>
            <a:pPr lvl="1"/>
            <a:r>
              <a:rPr lang="en-US" dirty="0" smtClean="0"/>
              <a:t>Interconnected</a:t>
            </a:r>
          </a:p>
          <a:p>
            <a:pPr lvl="1"/>
            <a:r>
              <a:rPr lang="en-US" dirty="0" smtClean="0"/>
              <a:t>Share information</a:t>
            </a:r>
          </a:p>
          <a:p>
            <a:pPr marL="57150" indent="0" algn="ctr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598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524000"/>
            <a:ext cx="6553200" cy="4830763"/>
          </a:xfrm>
        </p:spPr>
        <p:txBody>
          <a:bodyPr/>
          <a:lstStyle/>
          <a:p>
            <a:r>
              <a:rPr lang="en-US" dirty="0" smtClean="0"/>
              <a:t>State Budget Increase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Whom Shall We Serve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Rebuild and Redirect</a:t>
            </a:r>
          </a:p>
          <a:p>
            <a:r>
              <a:rPr lang="en-US" dirty="0" smtClean="0"/>
              <a:t>District Allocation Model</a:t>
            </a:r>
          </a:p>
          <a:p>
            <a:pPr lvl="1"/>
            <a:r>
              <a:rPr lang="en-US" dirty="0" smtClean="0"/>
              <a:t>70/30 Split: Round 2</a:t>
            </a:r>
          </a:p>
          <a:p>
            <a:pPr lvl="1"/>
            <a:r>
              <a:rPr lang="en-US" dirty="0" smtClean="0"/>
              <a:t>District Budget Committee</a:t>
            </a:r>
            <a:endParaRPr lang="en-US" dirty="0"/>
          </a:p>
        </p:txBody>
      </p:sp>
      <p:pic>
        <p:nvPicPr>
          <p:cNvPr id="1026" name="Picture 2" descr="C:\Users\Staff\AppData\Local\Microsoft\Windows\Temporary Internet Files\Content.IE5\90L1KQHX\MC91021632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56818"/>
            <a:ext cx="2110585" cy="291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CCSF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Our status</a:t>
            </a:r>
            <a:endParaRPr lang="en-US" dirty="0"/>
          </a:p>
        </p:txBody>
      </p:sp>
      <p:pic>
        <p:nvPicPr>
          <p:cNvPr id="2050" name="Picture 2" descr="C:\Users\Staff\AppData\Local\Microsoft\Windows\Temporary Internet Files\Content.IE5\03NG63A3\MC9002876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429000" cy="2707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e_Montan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3600" y="3030172"/>
            <a:ext cx="3084480" cy="381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the whole college</a:t>
            </a:r>
          </a:p>
          <a:p>
            <a:r>
              <a:rPr lang="en-US" dirty="0"/>
              <a:t>Make the tough decisions</a:t>
            </a:r>
          </a:p>
          <a:p>
            <a:r>
              <a:rPr lang="en-US" dirty="0" smtClean="0"/>
              <a:t>Operational challenges and quagmires</a:t>
            </a:r>
          </a:p>
          <a:p>
            <a:r>
              <a:rPr lang="en-US" dirty="0"/>
              <a:t>Stifle fear</a:t>
            </a:r>
          </a:p>
          <a:p>
            <a:r>
              <a:rPr lang="en-US" dirty="0" smtClean="0"/>
              <a:t>Be </a:t>
            </a:r>
            <a:r>
              <a:rPr lang="en-US" dirty="0"/>
              <a:t>a facilitator</a:t>
            </a:r>
          </a:p>
          <a:p>
            <a:r>
              <a:rPr lang="en-US" dirty="0"/>
              <a:t>Seek out information and input</a:t>
            </a:r>
          </a:p>
          <a:p>
            <a:r>
              <a:rPr lang="en-US" dirty="0"/>
              <a:t>Share the big picture</a:t>
            </a:r>
          </a:p>
          <a:p>
            <a:r>
              <a:rPr lang="en-US" dirty="0" smtClean="0"/>
              <a:t>Keep </a:t>
            </a:r>
            <a:r>
              <a:rPr lang="en-US" dirty="0"/>
              <a:t>growing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Rookie </a:t>
            </a:r>
            <a:r>
              <a:rPr lang="en-US" dirty="0" smtClean="0"/>
              <a:t>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6711"/>
            <a:ext cx="8686800" cy="48387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Education </a:t>
            </a:r>
            <a:r>
              <a:rPr lang="en-US" b="1" dirty="0">
                <a:solidFill>
                  <a:srgbClr val="FFFF00"/>
                </a:solidFill>
              </a:rPr>
              <a:t>is not filling a pail but the lighting of a fire.  </a:t>
            </a:r>
            <a:r>
              <a:rPr lang="en-US" b="1" dirty="0" smtClean="0">
                <a:solidFill>
                  <a:srgbClr val="FFFF00"/>
                </a:solidFill>
              </a:rPr>
              <a:t>~ William </a:t>
            </a:r>
            <a:r>
              <a:rPr lang="en-US" b="1" dirty="0">
                <a:solidFill>
                  <a:srgbClr val="FFFF00"/>
                </a:solidFill>
              </a:rPr>
              <a:t>Butler Yeats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Education is the ability to listen to almost anything without losing your temper or your self-confidence.  </a:t>
            </a:r>
            <a:r>
              <a:rPr lang="en-US" b="1" dirty="0" smtClean="0">
                <a:solidFill>
                  <a:srgbClr val="FFFF00"/>
                </a:solidFill>
              </a:rPr>
              <a:t>~ Robert </a:t>
            </a:r>
            <a:r>
              <a:rPr lang="en-US" b="1" dirty="0">
                <a:solidFill>
                  <a:srgbClr val="FFFF00"/>
                </a:solidFill>
              </a:rPr>
              <a:t>Frost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Let's </a:t>
            </a:r>
            <a:r>
              <a:rPr lang="en-US" b="1" dirty="0">
                <a:solidFill>
                  <a:srgbClr val="FFFF00"/>
                </a:solidFill>
              </a:rPr>
              <a:t>make a dent in the universe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~ </a:t>
            </a:r>
            <a:r>
              <a:rPr lang="en-US" b="1" dirty="0">
                <a:solidFill>
                  <a:srgbClr val="FFFF00"/>
                </a:solidFill>
              </a:rPr>
              <a:t>Steve Jobs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Joe Cabrales is Interim at Valley</a:t>
            </a:r>
          </a:p>
          <a:p>
            <a:r>
              <a:rPr lang="en-US" dirty="0" smtClean="0"/>
              <a:t>Farewell to OE2</a:t>
            </a:r>
          </a:p>
          <a:p>
            <a:pPr lvl="1"/>
            <a:r>
              <a:rPr lang="en-US" dirty="0" smtClean="0"/>
              <a:t>Fire Academy Move</a:t>
            </a:r>
          </a:p>
          <a:p>
            <a:r>
              <a:rPr lang="en-US" dirty="0" smtClean="0"/>
              <a:t>Rebeccah and Laura in LRC</a:t>
            </a:r>
          </a:p>
          <a:p>
            <a:r>
              <a:rPr lang="en-US" dirty="0" smtClean="0"/>
              <a:t>Mentoring Program starting up again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7200" y="1066800"/>
            <a:ext cx="4572000" cy="2209800"/>
          </a:xfrm>
        </p:spPr>
        <p:txBody>
          <a:bodyPr/>
          <a:lstStyle/>
          <a:p>
            <a:r>
              <a:rPr lang="en-US" dirty="0" smtClean="0"/>
              <a:t>$6,000 for mini-grants</a:t>
            </a:r>
          </a:p>
          <a:p>
            <a:pPr lvl="1"/>
            <a:r>
              <a:rPr lang="en-US" dirty="0" smtClean="0"/>
              <a:t>Up to $1,500 each</a:t>
            </a:r>
          </a:p>
          <a:p>
            <a:pPr lvl="1"/>
            <a:r>
              <a:rPr lang="en-US" dirty="0" smtClean="0"/>
              <a:t>Proposal Form</a:t>
            </a:r>
          </a:p>
          <a:p>
            <a:pPr marL="342900" lvl="1" indent="-342900">
              <a:buClr>
                <a:schemeClr val="accent2"/>
              </a:buClr>
              <a:buFontTx/>
              <a:buChar char="•"/>
            </a:pPr>
            <a:r>
              <a:rPr lang="en-US" dirty="0" smtClean="0"/>
              <a:t>5 </a:t>
            </a:r>
            <a:r>
              <a:rPr lang="en-US" dirty="0" err="1" smtClean="0"/>
              <a:t>Ipads</a:t>
            </a:r>
            <a:endParaRPr lang="en-US" dirty="0" smtClean="0"/>
          </a:p>
          <a:p>
            <a:pPr marL="342900" lvl="1" indent="-342900">
              <a:buClr>
                <a:schemeClr val="accent2"/>
              </a:buClr>
              <a:buFontTx/>
              <a:buChar char="•"/>
            </a:pPr>
            <a:r>
              <a:rPr lang="en-US" dirty="0" smtClean="0"/>
              <a:t>Committee Review</a:t>
            </a:r>
          </a:p>
          <a:p>
            <a:pPr marL="342900" lvl="1" indent="-342900">
              <a:buClr>
                <a:schemeClr val="accent2"/>
              </a:buClr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cmarshal\AppData\Local\Microsoft\Windows\Temporary Internet Files\Content.IE5\ZM84R60B\MP90044237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505200" cy="232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cmarshal\AppData\Local\Microsoft\Windows\Temporary Internet Files\Content.IE5\E0KFYUCU\MP90044223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85800"/>
            <a:ext cx="1995577" cy="2626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Latino Americans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PBS Series </a:t>
            </a:r>
          </a:p>
          <a:p>
            <a:r>
              <a:rPr lang="en-US" dirty="0" smtClean="0"/>
              <a:t>CHC will host a public screening on September 23</a:t>
            </a:r>
          </a:p>
          <a:p>
            <a:r>
              <a:rPr lang="en-US" dirty="0" smtClean="0"/>
              <a:t>Panel Discussion afterwards</a:t>
            </a:r>
          </a:p>
          <a:p>
            <a:r>
              <a:rPr lang="en-US" dirty="0" smtClean="0"/>
              <a:t>Educational Resources can be found </a:t>
            </a:r>
            <a:r>
              <a:rPr lang="en-US" dirty="0" smtClean="0"/>
              <a:t>on the web</a:t>
            </a:r>
            <a:endParaRPr lang="en-US" dirty="0" smtClean="0"/>
          </a:p>
          <a:p>
            <a:r>
              <a:rPr lang="en-US" dirty="0" smtClean="0"/>
              <a:t>Hispanic Heritage Month Activities</a:t>
            </a:r>
          </a:p>
          <a:p>
            <a:pPr lvl="1"/>
            <a:r>
              <a:rPr lang="en-US" dirty="0" smtClean="0"/>
              <a:t>Features of CHC and Other Latino Individuals</a:t>
            </a:r>
          </a:p>
          <a:p>
            <a:pPr lvl="1"/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5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Festival Family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Saturday, October 12</a:t>
            </a:r>
          </a:p>
          <a:p>
            <a:r>
              <a:rPr lang="en-US" dirty="0" smtClean="0"/>
              <a:t>Inform and Inspire Families about College</a:t>
            </a:r>
          </a:p>
          <a:p>
            <a:r>
              <a:rPr lang="en-US" dirty="0" smtClean="0"/>
              <a:t>Invitations to Yucaipa, Redlands, and Beaumont</a:t>
            </a:r>
          </a:p>
          <a:p>
            <a:r>
              <a:rPr lang="en-US" dirty="0" smtClean="0"/>
              <a:t>Some sessions in English and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0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President’s Remarks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Service Day</a:t>
            </a:r>
          </a:p>
          <a:p>
            <a:r>
              <a:rPr lang="en-US" dirty="0" smtClean="0"/>
              <a:t>August 16,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71600" y="1905000"/>
            <a:ext cx="6324600" cy="3733800"/>
            <a:chOff x="1828800" y="1905000"/>
            <a:chExt cx="5410200" cy="2743200"/>
          </a:xfrm>
        </p:grpSpPr>
        <p:sp>
          <p:nvSpPr>
            <p:cNvPr id="13318" name="AutoShape 6"/>
            <p:cNvSpPr>
              <a:spLocks noChangeArrowheads="1"/>
            </p:cNvSpPr>
            <p:nvPr/>
          </p:nvSpPr>
          <p:spPr bwMode="gray">
            <a:xfrm>
              <a:off x="1828800" y="1905000"/>
              <a:ext cx="5410200" cy="457200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 b="1" dirty="0" smtClean="0"/>
                <a:t>My Rookie Season</a:t>
              </a:r>
              <a:endParaRPr lang="en-US" sz="3200" dirty="0"/>
            </a:p>
          </p:txBody>
        </p:sp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1828800" y="2667000"/>
              <a:ext cx="5410200" cy="457200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 b="1" dirty="0" smtClean="0"/>
                <a:t>Campus Culture</a:t>
              </a:r>
              <a:endParaRPr lang="en-US" sz="3200" dirty="0"/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gray">
            <a:xfrm>
              <a:off x="1828800" y="3429000"/>
              <a:ext cx="5410200" cy="457200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 b="1" dirty="0" smtClean="0"/>
                <a:t>Student Success</a:t>
              </a:r>
              <a:endParaRPr lang="en-US" sz="3200" dirty="0"/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gray">
            <a:xfrm>
              <a:off x="1828800" y="4191000"/>
              <a:ext cx="5410200" cy="457200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200" b="1" dirty="0" smtClean="0"/>
                <a:t>Topics For Discussion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Rookie Season</a:t>
            </a:r>
            <a:endParaRPr lang="en-US" dirty="0"/>
          </a:p>
        </p:txBody>
      </p:sp>
      <p:pic>
        <p:nvPicPr>
          <p:cNvPr id="4" name="Content Placeholder 3" descr="Andrew-Lu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0" y="4135817"/>
            <a:ext cx="3381075" cy="2239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russellwilson2-600x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1922" y="1295400"/>
            <a:ext cx="3270504" cy="25128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Colin 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334" y="4222750"/>
            <a:ext cx="3436562" cy="2287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RG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5674" y="1295400"/>
            <a:ext cx="3060192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2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_BusPres_01_TP01136794 ">
  <a:themeElements>
    <a:clrScheme name="GD_BusPres_01_TP01136794 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584</Words>
  <Application>Microsoft Office PowerPoint</Application>
  <PresentationFormat>On-screen Show (4:3)</PresentationFormat>
  <Paragraphs>171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GD_BusPres_01_TP01136794 </vt:lpstr>
      <vt:lpstr>Opening Day</vt:lpstr>
      <vt:lpstr>New Employees</vt:lpstr>
      <vt:lpstr>Other Changes</vt:lpstr>
      <vt:lpstr>PowerPoint Presentation</vt:lpstr>
      <vt:lpstr>Latino Americans Screening</vt:lpstr>
      <vt:lpstr>Fall Festival Family Event</vt:lpstr>
      <vt:lpstr>President’s Remarks</vt:lpstr>
      <vt:lpstr>Key Points</vt:lpstr>
      <vt:lpstr>My Rookie Season</vt:lpstr>
      <vt:lpstr>PowerPoint Presentation</vt:lpstr>
      <vt:lpstr>Big Topics Discussed in 2012-2013</vt:lpstr>
      <vt:lpstr>Big Topics for Discussion in 2013-2014</vt:lpstr>
      <vt:lpstr>PowerPoint Presentation</vt:lpstr>
      <vt:lpstr>Campus Culture</vt:lpstr>
      <vt:lpstr>Some Suggestions</vt:lpstr>
      <vt:lpstr>Have Some Fun</vt:lpstr>
      <vt:lpstr>PowerPoint Presentation</vt:lpstr>
      <vt:lpstr> Lee Shulman &amp; The Carnegie Foundation </vt:lpstr>
      <vt:lpstr>Five Year Target</vt:lpstr>
      <vt:lpstr>Inspire, Enlighten, Empower</vt:lpstr>
      <vt:lpstr>Doing Stuff</vt:lpstr>
      <vt:lpstr>Last Year’s Proposal</vt:lpstr>
      <vt:lpstr>Planning for Growth</vt:lpstr>
      <vt:lpstr>Accreditation</vt:lpstr>
      <vt:lpstr>My Rookie Season</vt:lpstr>
      <vt:lpstr>Closing Thoughts</vt:lpstr>
    </vt:vector>
  </TitlesOfParts>
  <Company>Theme Gallery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Marshall, Cheryl</dc:creator>
  <cp:lastModifiedBy>Cheryl Marshall</cp:lastModifiedBy>
  <cp:revision>44</cp:revision>
  <cp:lastPrinted>2013-08-16T13:04:37Z</cp:lastPrinted>
  <dcterms:created xsi:type="dcterms:W3CDTF">2004-07-12T07:59:14Z</dcterms:created>
  <dcterms:modified xsi:type="dcterms:W3CDTF">2013-08-16T13:21:59Z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TC011368011033</vt:lpwstr>
  </property>
</Properties>
</file>