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77" r:id="rId3"/>
    <p:sldId id="272" r:id="rId4"/>
    <p:sldId id="273" r:id="rId5"/>
    <p:sldId id="271" r:id="rId6"/>
    <p:sldId id="274" r:id="rId7"/>
    <p:sldId id="275" r:id="rId8"/>
    <p:sldId id="278" r:id="rId9"/>
    <p:sldId id="257" r:id="rId10"/>
    <p:sldId id="279" r:id="rId11"/>
    <p:sldId id="287" r:id="rId12"/>
    <p:sldId id="286" r:id="rId13"/>
    <p:sldId id="288" r:id="rId14"/>
    <p:sldId id="289" r:id="rId15"/>
    <p:sldId id="261" r:id="rId16"/>
    <p:sldId id="262" r:id="rId17"/>
    <p:sldId id="265" r:id="rId18"/>
    <p:sldId id="290" r:id="rId19"/>
    <p:sldId id="291" r:id="rId20"/>
    <p:sldId id="268" r:id="rId21"/>
    <p:sldId id="284"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06" d="100"/>
          <a:sy n="106" d="100"/>
        </p:scale>
        <p:origin x="175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2C07621-4EF2-44C7-9787-B810ED54D375}" type="datetimeFigureOut">
              <a:rPr lang="en-US" smtClean="0"/>
              <a:pPr/>
              <a:t>2/27/2015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7A3B31-B98B-40BA-8480-BE75F6F0154D}" type="slidenum">
              <a:rPr lang="en-US" smtClean="0"/>
              <a:pPr/>
              <a:t>‹#›</a:t>
            </a:fld>
            <a:endParaRPr lang="en-US"/>
          </a:p>
        </p:txBody>
      </p:sp>
    </p:spTree>
    <p:extLst>
      <p:ext uri="{BB962C8B-B14F-4D97-AF65-F5344CB8AC3E}">
        <p14:creationId xmlns:p14="http://schemas.microsoft.com/office/powerpoint/2010/main" val="281066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7DDE08-E9C9-49F2-980B-49E06F7A4E4A}" type="datetimeFigureOut">
              <a:rPr lang="en-US" smtClean="0"/>
              <a:pPr/>
              <a:t>2/27/2015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3891B13-B04B-4B92-AACB-11679AA08D2F}" type="slidenum">
              <a:rPr lang="en-US" smtClean="0"/>
              <a:pPr/>
              <a:t>‹#›</a:t>
            </a:fld>
            <a:endParaRPr lang="en-US"/>
          </a:p>
        </p:txBody>
      </p:sp>
    </p:spTree>
    <p:extLst>
      <p:ext uri="{BB962C8B-B14F-4D97-AF65-F5344CB8AC3E}">
        <p14:creationId xmlns:p14="http://schemas.microsoft.com/office/powerpoint/2010/main" val="513012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91B13-B04B-4B92-AACB-11679AA08D2F}" type="slidenum">
              <a:rPr lang="en-US" smtClean="0"/>
              <a:pPr/>
              <a:t>1</a:t>
            </a:fld>
            <a:endParaRPr lang="en-US"/>
          </a:p>
        </p:txBody>
      </p:sp>
    </p:spTree>
    <p:extLst>
      <p:ext uri="{BB962C8B-B14F-4D97-AF65-F5344CB8AC3E}">
        <p14:creationId xmlns:p14="http://schemas.microsoft.com/office/powerpoint/2010/main" val="1767142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891B13-B04B-4B92-AACB-11679AA08D2F}" type="slidenum">
              <a:rPr lang="en-US" smtClean="0"/>
              <a:pPr/>
              <a:t>2</a:t>
            </a:fld>
            <a:endParaRPr lang="en-US"/>
          </a:p>
        </p:txBody>
      </p:sp>
    </p:spTree>
    <p:extLst>
      <p:ext uri="{BB962C8B-B14F-4D97-AF65-F5344CB8AC3E}">
        <p14:creationId xmlns:p14="http://schemas.microsoft.com/office/powerpoint/2010/main" val="7930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3</a:t>
            </a:fld>
            <a:endParaRPr lang="en-US"/>
          </a:p>
        </p:txBody>
      </p:sp>
    </p:spTree>
    <p:extLst>
      <p:ext uri="{BB962C8B-B14F-4D97-AF65-F5344CB8AC3E}">
        <p14:creationId xmlns:p14="http://schemas.microsoft.com/office/powerpoint/2010/main" val="1534497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4</a:t>
            </a:fld>
            <a:endParaRPr lang="en-US"/>
          </a:p>
        </p:txBody>
      </p:sp>
    </p:spTree>
    <p:extLst>
      <p:ext uri="{BB962C8B-B14F-4D97-AF65-F5344CB8AC3E}">
        <p14:creationId xmlns:p14="http://schemas.microsoft.com/office/powerpoint/2010/main" val="1130758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5</a:t>
            </a:fld>
            <a:endParaRPr lang="en-US"/>
          </a:p>
        </p:txBody>
      </p:sp>
    </p:spTree>
    <p:extLst>
      <p:ext uri="{BB962C8B-B14F-4D97-AF65-F5344CB8AC3E}">
        <p14:creationId xmlns:p14="http://schemas.microsoft.com/office/powerpoint/2010/main" val="263623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9</a:t>
            </a:fld>
            <a:endParaRPr lang="en-US"/>
          </a:p>
        </p:txBody>
      </p:sp>
    </p:spTree>
    <p:extLst>
      <p:ext uri="{BB962C8B-B14F-4D97-AF65-F5344CB8AC3E}">
        <p14:creationId xmlns:p14="http://schemas.microsoft.com/office/powerpoint/2010/main" val="3368315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16</a:t>
            </a:fld>
            <a:endParaRPr lang="en-US"/>
          </a:p>
        </p:txBody>
      </p:sp>
    </p:spTree>
    <p:extLst>
      <p:ext uri="{BB962C8B-B14F-4D97-AF65-F5344CB8AC3E}">
        <p14:creationId xmlns:p14="http://schemas.microsoft.com/office/powerpoint/2010/main" val="791942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17</a:t>
            </a:fld>
            <a:endParaRPr lang="en-US"/>
          </a:p>
        </p:txBody>
      </p:sp>
    </p:spTree>
    <p:extLst>
      <p:ext uri="{BB962C8B-B14F-4D97-AF65-F5344CB8AC3E}">
        <p14:creationId xmlns:p14="http://schemas.microsoft.com/office/powerpoint/2010/main" val="2380454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891B13-B04B-4B92-AACB-11679AA08D2F}" type="slidenum">
              <a:rPr lang="en-US" smtClean="0"/>
              <a:pPr/>
              <a:t>18</a:t>
            </a:fld>
            <a:endParaRPr lang="en-US"/>
          </a:p>
        </p:txBody>
      </p:sp>
    </p:spTree>
    <p:extLst>
      <p:ext uri="{BB962C8B-B14F-4D97-AF65-F5344CB8AC3E}">
        <p14:creationId xmlns:p14="http://schemas.microsoft.com/office/powerpoint/2010/main" val="369627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FBB03BC-E1AE-48F0-836D-DFA36C0CCBB3}" type="datetime1">
              <a:rPr lang="en-US" smtClean="0"/>
              <a:pPr/>
              <a:t>2/27/2015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5F6589C-DD88-4355-BE02-A7EBC617862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CFABB-51EC-4A75-B502-59FD22E0805B}" type="datetime1">
              <a:rPr lang="en-US" smtClean="0"/>
              <a:pPr/>
              <a:t>2/27/2015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6589C-DD88-4355-BE02-A7EBC61786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C3CF2D7-3AC4-43E7-8935-6D09BFDA3061}" type="datetime1">
              <a:rPr lang="en-US" smtClean="0"/>
              <a:pPr/>
              <a:t>2/27/2015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5F6589C-DD88-4355-BE02-A7EBC617862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611ACB-B23E-4705-AD29-CAB2AEB44A8C}" type="datetime1">
              <a:rPr lang="en-US" smtClean="0"/>
              <a:pPr/>
              <a:t>2/27/2015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5F6589C-DD88-4355-BE02-A7EBC617862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E9B7BFC-0211-4E91-9AEF-5B4802D2F00D}" type="datetime1">
              <a:rPr lang="en-US" smtClean="0"/>
              <a:pPr/>
              <a:t>2/27/2015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5F6589C-DD88-4355-BE02-A7EBC617862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E4E2F85-AEB7-4CA0-98AD-81EC0D476280}" type="datetime1">
              <a:rPr lang="en-US" smtClean="0"/>
              <a:pPr/>
              <a:t>2/27/2015</a:t>
            </a:fld>
            <a:endParaRPr lang="en-US"/>
          </a:p>
        </p:txBody>
      </p:sp>
      <p:sp>
        <p:nvSpPr>
          <p:cNvPr id="10" name="Slide Number Placeholder 9"/>
          <p:cNvSpPr>
            <a:spLocks noGrp="1"/>
          </p:cNvSpPr>
          <p:nvPr>
            <p:ph type="sldNum" sz="quarter" idx="16"/>
          </p:nvPr>
        </p:nvSpPr>
        <p:spPr/>
        <p:txBody>
          <a:bodyPr rtlCol="0"/>
          <a:lstStyle/>
          <a:p>
            <a:fld id="{95F6589C-DD88-4355-BE02-A7EBC617862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3C91521-EFBB-4740-AF89-FEEB8D3F7882}" type="datetime1">
              <a:rPr lang="en-US" smtClean="0"/>
              <a:pPr/>
              <a:t>2/27/2015</a:t>
            </a:fld>
            <a:endParaRPr lang="en-US"/>
          </a:p>
        </p:txBody>
      </p:sp>
      <p:sp>
        <p:nvSpPr>
          <p:cNvPr id="12" name="Slide Number Placeholder 11"/>
          <p:cNvSpPr>
            <a:spLocks noGrp="1"/>
          </p:cNvSpPr>
          <p:nvPr>
            <p:ph type="sldNum" sz="quarter" idx="16"/>
          </p:nvPr>
        </p:nvSpPr>
        <p:spPr/>
        <p:txBody>
          <a:bodyPr rtlCol="0"/>
          <a:lstStyle/>
          <a:p>
            <a:fld id="{95F6589C-DD88-4355-BE02-A7EBC617862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C5A6D2-F3B7-416C-B461-7D530C4589F8}" type="datetime1">
              <a:rPr lang="en-US" smtClean="0"/>
              <a:pPr/>
              <a:t>2/27/2015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5F6589C-DD88-4355-BE02-A7EBC61786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B0D7C8-8684-4BD9-891E-17D1D22737D0}" type="datetime1">
              <a:rPr lang="en-US" smtClean="0"/>
              <a:pPr/>
              <a:t>2/27/2015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5F6589C-DD88-4355-BE02-A7EBC61786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917FDC-131E-49D5-8054-013EA08679DD}" type="datetime1">
              <a:rPr lang="en-US" smtClean="0"/>
              <a:pPr/>
              <a:t>2/27/2015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5F6589C-DD88-4355-BE02-A7EBC617862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7ACF1D3-8BEC-47BD-BEE4-04BA97A68DEA}" type="datetime1">
              <a:rPr lang="en-US" smtClean="0"/>
              <a:pPr/>
              <a:t>2/27/2015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5F6589C-DD88-4355-BE02-A7EBC617862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0D3FEA-347F-4BBE-9B99-2FAFA88A1763}" type="datetime1">
              <a:rPr lang="en-US" smtClean="0"/>
              <a:pPr/>
              <a:t>2/27/2015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5F6589C-DD88-4355-BE02-A7EBC61786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d.gov/policy/fund/reg/edgarReg/edgar.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rantstation.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craftonhills.edu/" TargetMode="External"/><Relationship Id="rId5" Type="http://schemas.openxmlformats.org/officeDocument/2006/relationships/hyperlink" Target="http://www.grants.gov/" TargetMode="External"/><Relationship Id="rId4" Type="http://schemas.openxmlformats.org/officeDocument/2006/relationships/hyperlink" Target="http://www.foundationcenter.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Grant Management</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Crafton Hills College</a:t>
            </a:r>
          </a:p>
          <a:p>
            <a:r>
              <a:rPr lang="en-US" dirty="0" smtClean="0"/>
              <a:t>March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Award Notification</a:t>
            </a:r>
            <a:endParaRPr lang="en-US"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133600" y="1524000"/>
            <a:ext cx="4267200" cy="4820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Grant Terms and Conditions</a:t>
            </a:r>
            <a:endParaRPr lang="en-US" b="1"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2895600" y="1493048"/>
            <a:ext cx="3506131" cy="460295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Set up the Budget</a:t>
            </a:r>
            <a:endParaRPr lang="en-US" dirty="0"/>
          </a:p>
        </p:txBody>
      </p:sp>
      <p:sp>
        <p:nvSpPr>
          <p:cNvPr id="3" name="Content Placeholder 2"/>
          <p:cNvSpPr>
            <a:spLocks noGrp="1"/>
          </p:cNvSpPr>
          <p:nvPr>
            <p:ph sz="quarter" idx="1"/>
          </p:nvPr>
        </p:nvSpPr>
        <p:spPr/>
        <p:txBody>
          <a:bodyPr>
            <a:normAutofit/>
          </a:bodyPr>
          <a:lstStyle/>
          <a:p>
            <a:pPr marL="457200" indent="-457200">
              <a:lnSpc>
                <a:spcPct val="90000"/>
              </a:lnSpc>
            </a:pPr>
            <a:r>
              <a:rPr lang="en-US" sz="2800" dirty="0" smtClean="0"/>
              <a:t>Schedule Purchasing 2000 training with district (</a:t>
            </a:r>
            <a:r>
              <a:rPr lang="en-US" sz="2800" dirty="0" smtClean="0"/>
              <a:t>Jason </a:t>
            </a:r>
            <a:r>
              <a:rPr lang="en-US" sz="2800" dirty="0" err="1" smtClean="0"/>
              <a:t>Oberhelman</a:t>
            </a:r>
            <a:r>
              <a:rPr lang="en-US" sz="2800" dirty="0" smtClean="0"/>
              <a:t>) </a:t>
            </a:r>
            <a:r>
              <a:rPr lang="en-US" sz="2800" dirty="0" smtClean="0"/>
              <a:t>and CHC (Tina Gimple)</a:t>
            </a:r>
          </a:p>
          <a:p>
            <a:pPr marL="457200" indent="-457200">
              <a:lnSpc>
                <a:spcPct val="90000"/>
              </a:lnSpc>
            </a:pPr>
            <a:r>
              <a:rPr lang="en-US" sz="2800" dirty="0" smtClean="0"/>
              <a:t>SBCCD Budget Adjustment form</a:t>
            </a:r>
          </a:p>
          <a:p>
            <a:pPr marL="457200" indent="-457200">
              <a:lnSpc>
                <a:spcPct val="90000"/>
              </a:lnSpc>
            </a:pPr>
            <a:r>
              <a:rPr lang="en-US" sz="2800" dirty="0" smtClean="0"/>
              <a:t>Purchasing 2000 Account Set-Up </a:t>
            </a:r>
          </a:p>
          <a:p>
            <a:pPr marL="777240" lvl="1" indent="-457200">
              <a:lnSpc>
                <a:spcPct val="90000"/>
              </a:lnSpc>
            </a:pPr>
            <a:r>
              <a:rPr lang="en-US" sz="2500" dirty="0" smtClean="0"/>
              <a:t>Include Grants Office Director in the purchasing path</a:t>
            </a:r>
          </a:p>
          <a:p>
            <a:pPr marL="777240" lvl="1" indent="-457200">
              <a:lnSpc>
                <a:spcPct val="90000"/>
              </a:lnSpc>
            </a:pPr>
            <a:endParaRPr lang="en-US" sz="2500" dirty="0" smtClean="0"/>
          </a:p>
          <a:p>
            <a:pPr marL="457200" indent="-457200">
              <a:lnSpc>
                <a:spcPct val="90000"/>
              </a:lnSpc>
              <a:buNone/>
            </a:pPr>
            <a:endParaRPr lang="en-US" sz="28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Start a Filing System</a:t>
            </a:r>
            <a:endParaRPr lang="en-US" b="1" dirty="0"/>
          </a:p>
        </p:txBody>
      </p:sp>
      <p:sp>
        <p:nvSpPr>
          <p:cNvPr id="3" name="Content Placeholder 2"/>
          <p:cNvSpPr>
            <a:spLocks noGrp="1"/>
          </p:cNvSpPr>
          <p:nvPr>
            <p:ph sz="quarter" idx="1"/>
          </p:nvPr>
        </p:nvSpPr>
        <p:spPr/>
        <p:txBody>
          <a:bodyPr>
            <a:normAutofit fontScale="92500"/>
          </a:bodyPr>
          <a:lstStyle/>
          <a:p>
            <a:pPr marL="457200" indent="-457200">
              <a:lnSpc>
                <a:spcPct val="90000"/>
              </a:lnSpc>
            </a:pPr>
            <a:r>
              <a:rPr lang="en-US" sz="3200" dirty="0" smtClean="0"/>
              <a:t>Grant Binder</a:t>
            </a:r>
          </a:p>
          <a:p>
            <a:pPr marL="777240" lvl="1" indent="-457200">
              <a:lnSpc>
                <a:spcPct val="90000"/>
              </a:lnSpc>
            </a:pPr>
            <a:r>
              <a:rPr lang="en-US" dirty="0" smtClean="0"/>
              <a:t>GAN, grant proposal, grant agreement, Board approval, hire documents, reports, correspondence</a:t>
            </a:r>
          </a:p>
          <a:p>
            <a:pPr marL="777240" lvl="1" indent="-457200">
              <a:lnSpc>
                <a:spcPct val="90000"/>
              </a:lnSpc>
            </a:pPr>
            <a:r>
              <a:rPr lang="en-US" dirty="0" smtClean="0"/>
              <a:t>See example of index tabs</a:t>
            </a:r>
          </a:p>
          <a:p>
            <a:pPr marL="457200" indent="-457200">
              <a:lnSpc>
                <a:spcPct val="90000"/>
              </a:lnSpc>
            </a:pPr>
            <a:r>
              <a:rPr lang="en-US" sz="3200" dirty="0" smtClean="0"/>
              <a:t>Files</a:t>
            </a:r>
          </a:p>
          <a:p>
            <a:pPr marL="777240" lvl="1" indent="-457200">
              <a:lnSpc>
                <a:spcPct val="90000"/>
              </a:lnSpc>
            </a:pPr>
            <a:r>
              <a:rPr lang="en-US" dirty="0" smtClean="0"/>
              <a:t>Subcontractors, budget transfers, requisitions, purchase orders, packing slips, location of equipment, timesheets, time and effort forms, verification of insurance</a:t>
            </a:r>
          </a:p>
          <a:p>
            <a:pPr marL="457200" indent="-457200">
              <a:lnSpc>
                <a:spcPct val="90000"/>
              </a:lnSpc>
            </a:pPr>
            <a:r>
              <a:rPr lang="en-US" dirty="0" smtClean="0"/>
              <a:t>Keep everything in one place</a:t>
            </a:r>
          </a:p>
          <a:p>
            <a:pPr marL="457200" indent="-457200">
              <a:lnSpc>
                <a:spcPct val="90000"/>
              </a:lnSpc>
            </a:pPr>
            <a:r>
              <a:rPr lang="en-US" dirty="0" smtClean="0"/>
              <a:t>Keep for three years after grant </a:t>
            </a:r>
            <a:r>
              <a:rPr lang="en-US" dirty="0" smtClean="0"/>
              <a:t>ends, then discard.</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Meet with your Team</a:t>
            </a:r>
            <a:endParaRPr lang="en-US" b="1" dirty="0"/>
          </a:p>
        </p:txBody>
      </p:sp>
      <p:sp>
        <p:nvSpPr>
          <p:cNvPr id="3" name="Content Placeholder 2"/>
          <p:cNvSpPr>
            <a:spLocks noGrp="1"/>
          </p:cNvSpPr>
          <p:nvPr>
            <p:ph sz="quarter" idx="1"/>
          </p:nvPr>
        </p:nvSpPr>
        <p:spPr/>
        <p:txBody>
          <a:bodyPr/>
          <a:lstStyle/>
          <a:p>
            <a:pPr marL="457200" indent="-457200">
              <a:lnSpc>
                <a:spcPct val="90000"/>
              </a:lnSpc>
            </a:pPr>
            <a:r>
              <a:rPr lang="en-US" sz="2800" dirty="0" smtClean="0"/>
              <a:t>Schedule regular team meetings</a:t>
            </a:r>
          </a:p>
          <a:p>
            <a:r>
              <a:rPr lang="en-US" dirty="0" smtClean="0"/>
              <a:t>Make sure that each individual written into the grant has a clear understanding of recordkeeping requirements, general grant and spending guidelines and  his/her role and responsibilities in achieving grant objectives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990600"/>
          </a:xfrm>
        </p:spPr>
        <p:txBody>
          <a:bodyPr>
            <a:normAutofit fontScale="90000"/>
          </a:bodyPr>
          <a:lstStyle/>
          <a:p>
            <a:r>
              <a:rPr lang="en-US" dirty="0" smtClean="0"/>
              <a:t>Which Regulations Apply to Your Grant?</a:t>
            </a:r>
            <a:endParaRPr lang="en-US" dirty="0"/>
          </a:p>
        </p:txBody>
      </p:sp>
      <p:sp>
        <p:nvSpPr>
          <p:cNvPr id="3" name="Content Placeholder 2"/>
          <p:cNvSpPr>
            <a:spLocks noGrp="1"/>
          </p:cNvSpPr>
          <p:nvPr>
            <p:ph sz="quarter" idx="1"/>
          </p:nvPr>
        </p:nvSpPr>
        <p:spPr/>
        <p:txBody>
          <a:bodyPr/>
          <a:lstStyle/>
          <a:p>
            <a:r>
              <a:rPr lang="en-US" dirty="0" smtClean="0"/>
              <a:t>Education Department General Administrative Regulations apply to all grants awarded by the U.S. Department of Education, and is referenced by many other federal agencies as well.  EDGAR can be found at </a:t>
            </a:r>
            <a:r>
              <a:rPr lang="en-US" dirty="0" smtClean="0">
                <a:hlinkClick r:id="rId2"/>
              </a:rPr>
              <a:t>http://www.ed.gov/policy/fund/reg/edgarReg/edgar.html</a:t>
            </a: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and Reports</a:t>
            </a:r>
            <a:endParaRPr lang="en-US" dirty="0"/>
          </a:p>
        </p:txBody>
      </p:sp>
      <p:sp>
        <p:nvSpPr>
          <p:cNvPr id="3" name="Content Placeholder 2"/>
          <p:cNvSpPr>
            <a:spLocks noGrp="1"/>
          </p:cNvSpPr>
          <p:nvPr>
            <p:ph sz="quarter" idx="1"/>
          </p:nvPr>
        </p:nvSpPr>
        <p:spPr/>
        <p:txBody>
          <a:bodyPr/>
          <a:lstStyle/>
          <a:p>
            <a:r>
              <a:rPr lang="en-US" dirty="0" smtClean="0"/>
              <a:t>Follow the evaluation plan in your grant proposal</a:t>
            </a:r>
          </a:p>
          <a:p>
            <a:r>
              <a:rPr lang="en-US" dirty="0" smtClean="0"/>
              <a:t>Internal versus external</a:t>
            </a:r>
          </a:p>
          <a:p>
            <a:r>
              <a:rPr lang="en-US" dirty="0" smtClean="0"/>
              <a:t>Involve the evaluator in all discussions related to data collection and evaluation</a:t>
            </a:r>
          </a:p>
          <a:p>
            <a:r>
              <a:rPr lang="en-US" dirty="0" smtClean="0"/>
              <a:t>Incorporate data collection into the day-to-day operations of the program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and Reports, continued </a:t>
            </a:r>
            <a:endParaRPr lang="en-US" dirty="0"/>
          </a:p>
        </p:txBody>
      </p:sp>
      <p:sp>
        <p:nvSpPr>
          <p:cNvPr id="3" name="Content Placeholder 2"/>
          <p:cNvSpPr>
            <a:spLocks noGrp="1"/>
          </p:cNvSpPr>
          <p:nvPr>
            <p:ph sz="quarter" idx="1"/>
          </p:nvPr>
        </p:nvSpPr>
        <p:spPr>
          <a:xfrm>
            <a:off x="609600" y="1600200"/>
            <a:ext cx="8153400" cy="4495800"/>
          </a:xfrm>
        </p:spPr>
        <p:txBody>
          <a:bodyPr>
            <a:normAutofit fontScale="92500"/>
          </a:bodyPr>
          <a:lstStyle/>
          <a:p>
            <a:r>
              <a:rPr lang="en-US" dirty="0" smtClean="0"/>
              <a:t>Consider your data needs and the timing of requested evaluation reports</a:t>
            </a:r>
          </a:p>
          <a:p>
            <a:pPr lvl="1"/>
            <a:r>
              <a:rPr lang="en-US" dirty="0" smtClean="0"/>
              <a:t>Formative vs. summative evaluation</a:t>
            </a:r>
          </a:p>
          <a:p>
            <a:pPr lvl="1"/>
            <a:r>
              <a:rPr lang="en-US" dirty="0" smtClean="0"/>
              <a:t>Incorporation of evaluation data and reported outcomes into required reports</a:t>
            </a:r>
          </a:p>
          <a:p>
            <a:r>
              <a:rPr lang="en-US" dirty="0" smtClean="0"/>
              <a:t>A contract agreement will be needed for the external evaluator and should be done very early on</a:t>
            </a:r>
            <a:r>
              <a:rPr lang="en-US" sz="2400" dirty="0" smtClean="0"/>
              <a:t> </a:t>
            </a:r>
            <a:endParaRPr lang="en-US" sz="2000" dirty="0" smtClean="0"/>
          </a:p>
          <a:p>
            <a:r>
              <a:rPr lang="en-US" dirty="0" smtClean="0"/>
              <a:t>Use evaluation data to make program improvements on an ongoing basis and include program improvements in your reports</a:t>
            </a:r>
          </a:p>
          <a:p>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Management</a:t>
            </a:r>
            <a:endParaRPr lang="en-US" dirty="0"/>
          </a:p>
        </p:txBody>
      </p:sp>
      <p:sp>
        <p:nvSpPr>
          <p:cNvPr id="3" name="Content Placeholder 2"/>
          <p:cNvSpPr>
            <a:spLocks noGrp="1"/>
          </p:cNvSpPr>
          <p:nvPr>
            <p:ph sz="quarter" idx="1"/>
          </p:nvPr>
        </p:nvSpPr>
        <p:spPr/>
        <p:txBody>
          <a:bodyPr>
            <a:normAutofit/>
          </a:bodyPr>
          <a:lstStyle/>
          <a:p>
            <a:r>
              <a:rPr lang="en-US" dirty="0" smtClean="0"/>
              <a:t>Ongoing considerations</a:t>
            </a:r>
          </a:p>
          <a:p>
            <a:pPr lvl="1"/>
            <a:r>
              <a:rPr lang="en-US" dirty="0" smtClean="0"/>
              <a:t>Are all expenditures allowable?</a:t>
            </a:r>
          </a:p>
          <a:p>
            <a:pPr lvl="1"/>
            <a:r>
              <a:rPr lang="en-US" dirty="0" smtClean="0"/>
              <a:t>Have all required approvals been obtained?</a:t>
            </a:r>
          </a:p>
          <a:p>
            <a:pPr lvl="1"/>
            <a:r>
              <a:rPr lang="en-US" dirty="0" smtClean="0"/>
              <a:t>Are remaining funds adequate to complete all work?</a:t>
            </a:r>
          </a:p>
          <a:p>
            <a:pPr lvl="1"/>
            <a:r>
              <a:rPr lang="en-US" dirty="0" smtClean="0"/>
              <a:t>Have you remained within the specified transfer privilege limit?</a:t>
            </a:r>
          </a:p>
          <a:p>
            <a:pPr lvl="1"/>
            <a:r>
              <a:rPr lang="en-US" dirty="0" smtClean="0"/>
              <a:t>Is there a need for a budget transfer?</a:t>
            </a:r>
          </a:p>
          <a:p>
            <a:pPr lvl="1"/>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Management, continued</a:t>
            </a:r>
            <a:endParaRPr lang="en-US" dirty="0"/>
          </a:p>
        </p:txBody>
      </p:sp>
      <p:sp>
        <p:nvSpPr>
          <p:cNvPr id="3" name="Content Placeholder 2"/>
          <p:cNvSpPr>
            <a:spLocks noGrp="1"/>
          </p:cNvSpPr>
          <p:nvPr>
            <p:ph sz="quarter" idx="1"/>
          </p:nvPr>
        </p:nvSpPr>
        <p:spPr/>
        <p:txBody>
          <a:bodyPr>
            <a:normAutofit/>
          </a:bodyPr>
          <a:lstStyle/>
          <a:p>
            <a:r>
              <a:rPr lang="en-US" dirty="0" smtClean="0"/>
              <a:t>A Budget Transfer form is used to transfer funds between object codes</a:t>
            </a:r>
          </a:p>
          <a:p>
            <a:r>
              <a:rPr lang="en-US" dirty="0" smtClean="0"/>
              <a:t>Funds must be available in an object code before they are obligated</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I</a:t>
            </a:r>
            <a:endParaRPr lang="en-US" dirty="0"/>
          </a:p>
        </p:txBody>
      </p:sp>
      <p:sp>
        <p:nvSpPr>
          <p:cNvPr id="3" name="Subtitle 2"/>
          <p:cNvSpPr>
            <a:spLocks noGrp="1"/>
          </p:cNvSpPr>
          <p:nvPr>
            <p:ph type="subTitle" idx="1"/>
          </p:nvPr>
        </p:nvSpPr>
        <p:spPr/>
        <p:txBody>
          <a:bodyPr/>
          <a:lstStyle/>
          <a:p>
            <a:r>
              <a:rPr lang="en-US" dirty="0" smtClean="0"/>
              <a:t>Finding Grants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Expanded Authorities Provision</a:t>
            </a:r>
            <a:endParaRPr lang="en-US" dirty="0"/>
          </a:p>
        </p:txBody>
      </p:sp>
      <p:sp>
        <p:nvSpPr>
          <p:cNvPr id="3" name="Content Placeholder 2"/>
          <p:cNvSpPr>
            <a:spLocks noGrp="1"/>
          </p:cNvSpPr>
          <p:nvPr>
            <p:ph sz="quarter" idx="1"/>
          </p:nvPr>
        </p:nvSpPr>
        <p:spPr/>
        <p:txBody>
          <a:bodyPr>
            <a:normAutofit/>
          </a:bodyPr>
          <a:lstStyle/>
          <a:p>
            <a:r>
              <a:rPr lang="en-US" sz="3600" dirty="0" smtClean="0"/>
              <a:t>Department of Education</a:t>
            </a:r>
          </a:p>
          <a:p>
            <a:pPr lvl="1"/>
            <a:r>
              <a:rPr lang="en-US" sz="3300" dirty="0" smtClean="0"/>
              <a:t>Pre-award costs</a:t>
            </a:r>
          </a:p>
          <a:p>
            <a:pPr lvl="1"/>
            <a:r>
              <a:rPr lang="en-US" sz="3300" dirty="0" smtClean="0"/>
              <a:t>No cost extensions</a:t>
            </a:r>
          </a:p>
          <a:p>
            <a:pPr lvl="1"/>
            <a:r>
              <a:rPr lang="en-US" sz="3300" dirty="0" smtClean="0"/>
              <a:t>Budget transfers</a:t>
            </a:r>
          </a:p>
          <a:p>
            <a:pPr lvl="1"/>
            <a:r>
              <a:rPr lang="en-US" sz="3300" dirty="0" smtClean="0"/>
              <a:t>Carryover</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4" name="Content Placeholder 3"/>
          <p:cNvSpPr>
            <a:spLocks noGrp="1"/>
          </p:cNvSpPr>
          <p:nvPr>
            <p:ph sz="quarter" idx="1"/>
          </p:nvPr>
        </p:nvSpPr>
        <p:spPr>
          <a:ln>
            <a:noFill/>
          </a:ln>
        </p:spPr>
        <p:txBody>
          <a:bodyPr/>
          <a:lstStyle/>
          <a:p>
            <a:r>
              <a:rPr lang="en-US" dirty="0" smtClean="0"/>
              <a:t>Library of Resources</a:t>
            </a:r>
          </a:p>
          <a:p>
            <a:r>
              <a:rPr lang="en-US" dirty="0" smtClean="0"/>
              <a:t>CHC Grants </a:t>
            </a:r>
            <a:r>
              <a:rPr lang="en-US" dirty="0" smtClean="0"/>
              <a:t>Office </a:t>
            </a:r>
            <a:r>
              <a:rPr lang="en-US" dirty="0" smtClean="0"/>
              <a:t>in the Learning Resource Center (LRC)</a:t>
            </a:r>
          </a:p>
          <a:p>
            <a:r>
              <a:rPr lang="en-US" dirty="0" smtClean="0"/>
              <a:t>Grants Office </a:t>
            </a:r>
            <a:r>
              <a:rPr lang="en-US" dirty="0" smtClean="0"/>
              <a:t>web page</a:t>
            </a:r>
          </a:p>
          <a:p>
            <a:r>
              <a:rPr lang="en-US" dirty="0" smtClean="0"/>
              <a:t>EDGAR</a:t>
            </a:r>
            <a:endParaRPr lang="en-US" dirty="0" smtClean="0"/>
          </a:p>
          <a:p>
            <a:r>
              <a:rPr lang="en-US" dirty="0" smtClean="0"/>
              <a:t>NSF Grant Proposal Guide</a:t>
            </a:r>
          </a:p>
          <a:p>
            <a:r>
              <a:rPr lang="en-US" dirty="0" smtClean="0"/>
              <a:t>Grant leads by agency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Grants</a:t>
            </a:r>
            <a:endParaRPr lang="en-US" dirty="0"/>
          </a:p>
        </p:txBody>
      </p:sp>
      <p:sp>
        <p:nvSpPr>
          <p:cNvPr id="3" name="Content Placeholder 2"/>
          <p:cNvSpPr>
            <a:spLocks noGrp="1"/>
          </p:cNvSpPr>
          <p:nvPr>
            <p:ph sz="quarter" idx="1"/>
          </p:nvPr>
        </p:nvSpPr>
        <p:spPr/>
        <p:txBody>
          <a:bodyPr/>
          <a:lstStyle/>
          <a:p>
            <a:r>
              <a:rPr lang="en-US" dirty="0" smtClean="0"/>
              <a:t>Federal</a:t>
            </a:r>
          </a:p>
          <a:p>
            <a:r>
              <a:rPr lang="en-US" dirty="0" smtClean="0"/>
              <a:t>State</a:t>
            </a:r>
          </a:p>
          <a:p>
            <a:r>
              <a:rPr lang="en-US" dirty="0" smtClean="0"/>
              <a:t>Local</a:t>
            </a:r>
          </a:p>
          <a:p>
            <a:r>
              <a:rPr lang="en-US" dirty="0" smtClean="0"/>
              <a:t>Foundations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They?</a:t>
            </a:r>
            <a:endParaRPr lang="en-US" dirty="0"/>
          </a:p>
        </p:txBody>
      </p:sp>
      <p:sp>
        <p:nvSpPr>
          <p:cNvPr id="3" name="Content Placeholder 2"/>
          <p:cNvSpPr>
            <a:spLocks noGrp="1"/>
          </p:cNvSpPr>
          <p:nvPr>
            <p:ph sz="quarter" idx="1"/>
          </p:nvPr>
        </p:nvSpPr>
        <p:spPr/>
        <p:txBody>
          <a:bodyPr/>
          <a:lstStyle/>
          <a:p>
            <a:pPr>
              <a:buNone/>
            </a:pPr>
            <a:r>
              <a:rPr lang="en-US" b="1" dirty="0" smtClean="0"/>
              <a:t>Grant Search Websites</a:t>
            </a:r>
          </a:p>
          <a:p>
            <a:r>
              <a:rPr lang="en-US" dirty="0" smtClean="0">
                <a:hlinkClick r:id="rId3"/>
              </a:rPr>
              <a:t>www.grantstation.com</a:t>
            </a:r>
            <a:endParaRPr lang="en-US" dirty="0" smtClean="0"/>
          </a:p>
          <a:p>
            <a:r>
              <a:rPr lang="en-US" dirty="0" smtClean="0">
                <a:hlinkClick r:id="rId4"/>
              </a:rPr>
              <a:t>www.foundationcenter.org</a:t>
            </a:r>
            <a:r>
              <a:rPr lang="en-US" dirty="0" smtClean="0"/>
              <a:t> </a:t>
            </a:r>
            <a:endParaRPr lang="en-US" dirty="0" smtClean="0"/>
          </a:p>
          <a:p>
            <a:r>
              <a:rPr lang="en-US" dirty="0" smtClean="0">
                <a:hlinkClick r:id="rId5"/>
              </a:rPr>
              <a:t>www.grants.gov</a:t>
            </a:r>
            <a:endParaRPr lang="en-US" dirty="0" smtClean="0"/>
          </a:p>
          <a:p>
            <a:r>
              <a:rPr lang="en-US" dirty="0" smtClean="0"/>
              <a:t>Grants Office web page: </a:t>
            </a:r>
            <a:r>
              <a:rPr lang="en-US" dirty="0" smtClean="0">
                <a:hlinkClick r:id="rId6"/>
              </a:rPr>
              <a:t>www.craftonhills.edu</a:t>
            </a:r>
            <a:r>
              <a:rPr lang="en-US" dirty="0" smtClean="0"/>
              <a:t> </a:t>
            </a:r>
          </a:p>
          <a:p>
            <a:pPr lvl="1"/>
            <a:r>
              <a:rPr lang="en-US" dirty="0" smtClean="0"/>
              <a:t>Click on “Faculty and Staff”</a:t>
            </a:r>
          </a:p>
          <a:p>
            <a:pPr lvl="1"/>
            <a:r>
              <a:rPr lang="en-US" dirty="0" smtClean="0"/>
              <a:t>Click on “Grants Office”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www.Grantstation.com</a:t>
            </a:r>
            <a:endParaRPr lang="en-US" dirty="0"/>
          </a:p>
        </p:txBody>
      </p:sp>
      <p:sp>
        <p:nvSpPr>
          <p:cNvPr id="3" name="Content Placeholder 2"/>
          <p:cNvSpPr>
            <a:spLocks noGrp="1"/>
          </p:cNvSpPr>
          <p:nvPr>
            <p:ph idx="1"/>
          </p:nvPr>
        </p:nvSpPr>
        <p:spPr/>
        <p:txBody>
          <a:bodyPr>
            <a:normAutofit lnSpcReduction="10000"/>
          </a:bodyPr>
          <a:lstStyle/>
          <a:p>
            <a:r>
              <a:rPr lang="en-US" dirty="0" smtClean="0"/>
              <a:t>Enter </a:t>
            </a:r>
            <a:r>
              <a:rPr lang="en-US" dirty="0" smtClean="0"/>
              <a:t>u</a:t>
            </a:r>
            <a:r>
              <a:rPr lang="en-US" dirty="0" smtClean="0"/>
              <a:t>sername and password (get </a:t>
            </a:r>
            <a:r>
              <a:rPr lang="en-US" dirty="0" smtClean="0"/>
              <a:t>from the Grants Office)</a:t>
            </a:r>
            <a:endParaRPr lang="en-US" dirty="0" smtClean="0"/>
          </a:p>
          <a:p>
            <a:r>
              <a:rPr lang="en-US" dirty="0" smtClean="0"/>
              <a:t>“Tour” link</a:t>
            </a:r>
          </a:p>
          <a:p>
            <a:r>
              <a:rPr lang="en-US" dirty="0" smtClean="0"/>
              <a:t>Use the links on the left: </a:t>
            </a:r>
          </a:p>
          <a:p>
            <a:pPr lvl="1"/>
            <a:r>
              <a:rPr lang="en-US" dirty="0" smtClean="0"/>
              <a:t>Search Tips</a:t>
            </a:r>
          </a:p>
          <a:p>
            <a:pPr lvl="1"/>
            <a:r>
              <a:rPr lang="en-US" dirty="0" smtClean="0"/>
              <a:t>Getting Started</a:t>
            </a:r>
          </a:p>
          <a:p>
            <a:pPr lvl="1"/>
            <a:r>
              <a:rPr lang="en-US" dirty="0" smtClean="0"/>
              <a:t>The Grant Proposal</a:t>
            </a:r>
          </a:p>
          <a:p>
            <a:r>
              <a:rPr lang="en-US" dirty="0" smtClean="0"/>
              <a:t>Right side: webinars</a:t>
            </a:r>
          </a:p>
          <a:p>
            <a:r>
              <a:rPr lang="en-US" dirty="0" smtClean="0"/>
              <a:t>U.S. Grants link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www.Grants.gov</a:t>
            </a:r>
            <a:endParaRPr lang="en-US" dirty="0"/>
          </a:p>
        </p:txBody>
      </p:sp>
      <p:sp>
        <p:nvSpPr>
          <p:cNvPr id="3" name="Content Placeholder 2"/>
          <p:cNvSpPr>
            <a:spLocks noGrp="1"/>
          </p:cNvSpPr>
          <p:nvPr>
            <p:ph sz="quarter" idx="1"/>
          </p:nvPr>
        </p:nvSpPr>
        <p:spPr/>
        <p:txBody>
          <a:bodyPr/>
          <a:lstStyle/>
          <a:p>
            <a:r>
              <a:rPr lang="en-US" dirty="0" smtClean="0"/>
              <a:t>Find Grant Opportunities</a:t>
            </a:r>
          </a:p>
          <a:p>
            <a:r>
              <a:rPr lang="en-US" dirty="0" smtClean="0"/>
              <a:t>Browse by Category</a:t>
            </a:r>
          </a:p>
          <a:p>
            <a:r>
              <a:rPr lang="en-US" dirty="0" smtClean="0"/>
              <a:t>Browse by Agency</a:t>
            </a:r>
          </a:p>
          <a:p>
            <a:r>
              <a:rPr lang="en-US" dirty="0" smtClean="0"/>
              <a:t>Basic / Advanced Search</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They Want?</a:t>
            </a:r>
            <a:endParaRPr lang="en-US" dirty="0"/>
          </a:p>
        </p:txBody>
      </p:sp>
      <p:sp>
        <p:nvSpPr>
          <p:cNvPr id="3" name="Content Placeholder 2"/>
          <p:cNvSpPr>
            <a:spLocks noGrp="1"/>
          </p:cNvSpPr>
          <p:nvPr>
            <p:ph sz="quarter" idx="1"/>
          </p:nvPr>
        </p:nvSpPr>
        <p:spPr/>
        <p:txBody>
          <a:bodyPr/>
          <a:lstStyle/>
          <a:p>
            <a:pPr>
              <a:buNone/>
            </a:pPr>
            <a:r>
              <a:rPr lang="en-US" b="1" dirty="0" smtClean="0"/>
              <a:t>What gets funded?</a:t>
            </a:r>
          </a:p>
          <a:p>
            <a:r>
              <a:rPr lang="en-US" dirty="0" smtClean="0"/>
              <a:t>Partnership</a:t>
            </a:r>
          </a:p>
          <a:p>
            <a:r>
              <a:rPr lang="en-US" dirty="0" smtClean="0"/>
              <a:t>Collaboration</a:t>
            </a:r>
          </a:p>
          <a:p>
            <a:r>
              <a:rPr lang="en-US" dirty="0" smtClean="0"/>
              <a:t>Innovation</a:t>
            </a:r>
          </a:p>
          <a:p>
            <a:r>
              <a:rPr lang="en-US" dirty="0" smtClean="0"/>
              <a:t>Research</a:t>
            </a:r>
          </a:p>
          <a:p>
            <a:r>
              <a:rPr lang="en-US" dirty="0" smtClean="0"/>
              <a:t>Lunch special vs. </a:t>
            </a:r>
            <a:r>
              <a:rPr lang="en-US" dirty="0" smtClean="0"/>
              <a:t>cafeteria: Be specific.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II</a:t>
            </a:r>
            <a:endParaRPr lang="en-US" dirty="0"/>
          </a:p>
        </p:txBody>
      </p:sp>
      <p:sp>
        <p:nvSpPr>
          <p:cNvPr id="3" name="Subtitle 2"/>
          <p:cNvSpPr>
            <a:spLocks noGrp="1"/>
          </p:cNvSpPr>
          <p:nvPr>
            <p:ph type="subTitle" idx="1"/>
          </p:nvPr>
        </p:nvSpPr>
        <p:spPr/>
        <p:txBody>
          <a:bodyPr/>
          <a:lstStyle/>
          <a:p>
            <a:r>
              <a:rPr lang="en-US" dirty="0" smtClean="0"/>
              <a:t>Grant Management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304800"/>
            <a:ext cx="8991600" cy="1143000"/>
          </a:xfrm>
        </p:spPr>
        <p:txBody>
          <a:bodyPr>
            <a:normAutofit/>
          </a:bodyPr>
          <a:lstStyle/>
          <a:p>
            <a:r>
              <a:rPr lang="en-US" b="1" dirty="0" smtClean="0"/>
              <a:t>We got the grant! Now what</a:t>
            </a:r>
            <a:r>
              <a:rPr lang="en-US" sz="4000" b="1" dirty="0" smtClean="0"/>
              <a:t>?</a:t>
            </a:r>
            <a:endParaRPr lang="en-US" sz="4000" b="1" dirty="0"/>
          </a:p>
        </p:txBody>
      </p:sp>
      <p:sp>
        <p:nvSpPr>
          <p:cNvPr id="59395" name="Rectangle 3"/>
          <p:cNvSpPr>
            <a:spLocks noGrp="1" noChangeArrowheads="1"/>
          </p:cNvSpPr>
          <p:nvPr>
            <p:ph sz="quarter" idx="1"/>
          </p:nvPr>
        </p:nvSpPr>
        <p:spPr>
          <a:xfrm>
            <a:off x="457200" y="1295400"/>
            <a:ext cx="7772400" cy="4114800"/>
          </a:xfrm>
          <a:noFill/>
          <a:ln/>
        </p:spPr>
        <p:txBody>
          <a:bodyPr>
            <a:normAutofit/>
          </a:bodyPr>
          <a:lstStyle/>
          <a:p>
            <a:pPr marL="457200" indent="-457200">
              <a:lnSpc>
                <a:spcPct val="90000"/>
              </a:lnSpc>
              <a:buFontTx/>
              <a:buNone/>
            </a:pPr>
            <a:endParaRPr lang="en-US" sz="1800" dirty="0" smtClean="0"/>
          </a:p>
          <a:p>
            <a:pPr marL="457200" indent="-457200">
              <a:lnSpc>
                <a:spcPct val="90000"/>
              </a:lnSpc>
            </a:pPr>
            <a:r>
              <a:rPr lang="en-US" sz="2800" dirty="0" smtClean="0"/>
              <a:t>Grant Award Notification (GAN)</a:t>
            </a:r>
          </a:p>
          <a:p>
            <a:pPr marL="457200" indent="-457200">
              <a:lnSpc>
                <a:spcPct val="90000"/>
              </a:lnSpc>
            </a:pPr>
            <a:r>
              <a:rPr lang="en-US" sz="2800" dirty="0" smtClean="0"/>
              <a:t>Grant terms and conditions</a:t>
            </a:r>
          </a:p>
          <a:p>
            <a:pPr marL="457200" indent="-457200">
              <a:lnSpc>
                <a:spcPct val="90000"/>
              </a:lnSpc>
            </a:pPr>
            <a:r>
              <a:rPr lang="en-US" sz="2800" dirty="0" smtClean="0"/>
              <a:t>Meet with the Grants Office</a:t>
            </a:r>
          </a:p>
          <a:p>
            <a:pPr marL="457200" indent="-457200">
              <a:lnSpc>
                <a:spcPct val="90000"/>
              </a:lnSpc>
            </a:pPr>
            <a:r>
              <a:rPr lang="en-US" sz="2800" dirty="0" smtClean="0"/>
              <a:t>Read the proposal again</a:t>
            </a:r>
          </a:p>
          <a:p>
            <a:pPr marL="457200" indent="-457200">
              <a:lnSpc>
                <a:spcPct val="90000"/>
              </a:lnSpc>
            </a:pPr>
            <a:r>
              <a:rPr lang="en-US" sz="2800" dirty="0" smtClean="0"/>
              <a:t>Set up the budget</a:t>
            </a:r>
          </a:p>
          <a:p>
            <a:pPr marL="457200" indent="-457200">
              <a:lnSpc>
                <a:spcPct val="90000"/>
              </a:lnSpc>
            </a:pPr>
            <a:r>
              <a:rPr lang="en-US" sz="2800" dirty="0" smtClean="0"/>
              <a:t>Start a filing system</a:t>
            </a:r>
          </a:p>
          <a:p>
            <a:pPr marL="457200" indent="-457200">
              <a:lnSpc>
                <a:spcPct val="90000"/>
              </a:lnSpc>
            </a:pPr>
            <a:r>
              <a:rPr lang="en-US" sz="2800" dirty="0" smtClean="0"/>
              <a:t>Meet with your team</a:t>
            </a:r>
          </a:p>
          <a:p>
            <a:pPr marL="457200" indent="-457200">
              <a:lnSpc>
                <a:spcPct val="90000"/>
              </a:lnSpc>
            </a:pPr>
            <a:endParaRPr lang="en-US" sz="2800" dirty="0" smtClean="0"/>
          </a:p>
          <a:p>
            <a:pPr marL="457200" indent="-457200">
              <a:lnSpc>
                <a:spcPct val="90000"/>
              </a:lnSpc>
              <a:buFontTx/>
              <a:buNone/>
            </a:pPr>
            <a:endParaRPr lang="en-US" sz="2800" dirty="0"/>
          </a:p>
        </p:txBody>
      </p:sp>
      <p:sp>
        <p:nvSpPr>
          <p:cNvPr id="59397" name="Rectangle 5"/>
          <p:cNvSpPr>
            <a:spLocks noChangeArrowheads="1"/>
          </p:cNvSpPr>
          <p:nvPr/>
        </p:nvSpPr>
        <p:spPr bwMode="auto">
          <a:xfrm>
            <a:off x="457200" y="5867400"/>
            <a:ext cx="7772400" cy="990600"/>
          </a:xfrm>
          <a:prstGeom prst="rect">
            <a:avLst/>
          </a:prstGeom>
          <a:noFill/>
          <a:ln w="9525">
            <a:noFill/>
            <a:miter lim="800000"/>
            <a:headEnd/>
            <a:tailEnd/>
          </a:ln>
          <a:effectLst/>
        </p:spPr>
        <p:txBody>
          <a:bodyPr/>
          <a:lstStyle/>
          <a:p>
            <a:pPr marL="457200" indent="-457200" algn="ctr">
              <a:lnSpc>
                <a:spcPct val="90000"/>
              </a:lnSpc>
              <a:spcBef>
                <a:spcPct val="20000"/>
              </a:spcBef>
              <a:buClr>
                <a:schemeClr val="tx2"/>
              </a:buClr>
              <a:buSzPct val="90000"/>
            </a:pPr>
            <a:endParaRPr lang="en-US" sz="2800" dirty="0">
              <a:solidFill>
                <a:schemeClr val="tx2"/>
              </a:solidFill>
              <a:effectLst>
                <a:outerShdw blurRad="38100" dist="38100" dir="2700000" algn="tl">
                  <a:srgbClr val="000000"/>
                </a:outerShdw>
              </a:effectLst>
              <a:latin typeface="Arial"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9395"/>
                                        </p:tgtEl>
                                        <p:attrNameLst>
                                          <p:attrName>style.visibility</p:attrName>
                                        </p:attrNameLst>
                                      </p:cBhvr>
                                      <p:to>
                                        <p:strVal val="visible"/>
                                      </p:to>
                                    </p:set>
                                    <p:anim calcmode="lin" valueType="num">
                                      <p:cBhvr>
                                        <p:cTn id="7" dur="500" fill="hold"/>
                                        <p:tgtEl>
                                          <p:spTgt spid="59395"/>
                                        </p:tgtEl>
                                        <p:attrNameLst>
                                          <p:attrName>ppt_w</p:attrName>
                                        </p:attrNameLst>
                                      </p:cBhvr>
                                      <p:tavLst>
                                        <p:tav tm="0">
                                          <p:val>
                                            <p:fltVal val="0"/>
                                          </p:val>
                                        </p:tav>
                                        <p:tav tm="100000">
                                          <p:val>
                                            <p:strVal val="#ppt_w"/>
                                          </p:val>
                                        </p:tav>
                                      </p:tavLst>
                                    </p:anim>
                                    <p:anim calcmode="lin" valueType="num">
                                      <p:cBhvr>
                                        <p:cTn id="8" dur="500" fill="hold"/>
                                        <p:tgtEl>
                                          <p:spTgt spid="5939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nodePh="1">
                                  <p:stCondLst>
                                    <p:cond delay="0"/>
                                  </p:stCondLst>
                                  <p:endCondLst>
                                    <p:cond evt="begin" delay="0">
                                      <p:tn val="10"/>
                                    </p:cond>
                                  </p:endCondLst>
                                  <p:childTnLst>
                                    <p:set>
                                      <p:cBhvr>
                                        <p:cTn id="11" dur="1" fill="hold">
                                          <p:stCondLst>
                                            <p:cond delay="0"/>
                                          </p:stCondLst>
                                        </p:cTn>
                                        <p:tgtEl>
                                          <p:spTgt spid="59397"/>
                                        </p:tgtEl>
                                        <p:attrNameLst>
                                          <p:attrName>style.visibility</p:attrName>
                                        </p:attrNameLst>
                                      </p:cBhvr>
                                      <p:to>
                                        <p:strVal val="visible"/>
                                      </p:to>
                                    </p:set>
                                    <p:anim calcmode="lin" valueType="num">
                                      <p:cBhvr>
                                        <p:cTn id="12" dur="500" fill="hold"/>
                                        <p:tgtEl>
                                          <p:spTgt spid="59397"/>
                                        </p:tgtEl>
                                        <p:attrNameLst>
                                          <p:attrName>ppt_w</p:attrName>
                                        </p:attrNameLst>
                                      </p:cBhvr>
                                      <p:tavLst>
                                        <p:tav tm="0">
                                          <p:val>
                                            <p:fltVal val="0"/>
                                          </p:val>
                                        </p:tav>
                                        <p:tav tm="100000">
                                          <p:val>
                                            <p:strVal val="#ppt_w"/>
                                          </p:val>
                                        </p:tav>
                                      </p:tavLst>
                                    </p:anim>
                                    <p:anim calcmode="lin" valueType="num">
                                      <p:cBhvr>
                                        <p:cTn id="13" dur="500" fill="hold"/>
                                        <p:tgtEl>
                                          <p:spTgt spid="5939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autoUpdateAnimBg="0"/>
      <p:bldP spid="59397" grpId="0"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754</TotalTime>
  <Words>587</Words>
  <Application>Microsoft Office PowerPoint</Application>
  <PresentationFormat>On-screen Show (4:3)</PresentationFormat>
  <Paragraphs>115</Paragraphs>
  <Slides>21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Tw Cen MT</vt:lpstr>
      <vt:lpstr>Wingdings</vt:lpstr>
      <vt:lpstr>Wingdings 2</vt:lpstr>
      <vt:lpstr>Median</vt:lpstr>
      <vt:lpstr>Grant Management</vt:lpstr>
      <vt:lpstr>Part  I</vt:lpstr>
      <vt:lpstr>Types of Grants</vt:lpstr>
      <vt:lpstr>Where Are They?</vt:lpstr>
      <vt:lpstr>www.Grantstation.com</vt:lpstr>
      <vt:lpstr>www.Grants.gov</vt:lpstr>
      <vt:lpstr>What Do They Want?</vt:lpstr>
      <vt:lpstr>Part  II</vt:lpstr>
      <vt:lpstr>We got the grant! Now what?</vt:lpstr>
      <vt:lpstr>Grant Award Notification</vt:lpstr>
      <vt:lpstr>Grant Terms and Conditions</vt:lpstr>
      <vt:lpstr>Set up the Budget</vt:lpstr>
      <vt:lpstr>Start a Filing System</vt:lpstr>
      <vt:lpstr>Meet with your Team</vt:lpstr>
      <vt:lpstr>Which Regulations Apply to Your Grant?</vt:lpstr>
      <vt:lpstr>Evaluation and Reports</vt:lpstr>
      <vt:lpstr>Evaluation and Reports, continued </vt:lpstr>
      <vt:lpstr>Fiscal Management</vt:lpstr>
      <vt:lpstr>Fiscal Management, continued</vt:lpstr>
      <vt:lpstr>Expanded Authorities Provision</vt:lpstr>
      <vt:lpstr>Resources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kchilder</dc:creator>
  <cp:lastModifiedBy>Childers, Karen</cp:lastModifiedBy>
  <cp:revision>72</cp:revision>
  <dcterms:created xsi:type="dcterms:W3CDTF">2011-11-18T03:05:25Z</dcterms:created>
  <dcterms:modified xsi:type="dcterms:W3CDTF">2015-02-27T22:53:24Z</dcterms:modified>
</cp:coreProperties>
</file>