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2A9-16CF-4A84-9A91-6AC7BF718C29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D5D4-3458-47E1-97A3-08D6DF6EA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2A9-16CF-4A84-9A91-6AC7BF718C29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D5D4-3458-47E1-97A3-08D6DF6EA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2A9-16CF-4A84-9A91-6AC7BF718C29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D5D4-3458-47E1-97A3-08D6DF6EA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2A9-16CF-4A84-9A91-6AC7BF718C29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D5D4-3458-47E1-97A3-08D6DF6EA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2A9-16CF-4A84-9A91-6AC7BF718C29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D5D4-3458-47E1-97A3-08D6DF6EA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2A9-16CF-4A84-9A91-6AC7BF718C29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D5D4-3458-47E1-97A3-08D6DF6EA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2A9-16CF-4A84-9A91-6AC7BF718C29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D5D4-3458-47E1-97A3-08D6DF6EA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2A9-16CF-4A84-9A91-6AC7BF718C29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D5D4-3458-47E1-97A3-08D6DF6EA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2A9-16CF-4A84-9A91-6AC7BF718C29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D5D4-3458-47E1-97A3-08D6DF6EA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2A9-16CF-4A84-9A91-6AC7BF718C29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D5D4-3458-47E1-97A3-08D6DF6EA3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62A9-16CF-4A84-9A91-6AC7BF718C29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2AD5D4-3458-47E1-97A3-08D6DF6EA3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62AD5D4-3458-47E1-97A3-08D6DF6EA3B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86262A9-16CF-4A84-9A91-6AC7BF718C29}" type="datetimeFigureOut">
              <a:rPr lang="en-US" smtClean="0"/>
              <a:t>10/10/2012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Outcomes, Assessment and Improvement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Student Learning Outcomes Implementation at Crafton Hills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63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Awareness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syllabi contain course outcomes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The online and print versions of the College Catalog contain program outcomes for most programs</a:t>
            </a:r>
          </a:p>
          <a:p>
            <a:endParaRPr lang="en-US" dirty="0"/>
          </a:p>
          <a:p>
            <a:r>
              <a:rPr lang="en-US" dirty="0" smtClean="0"/>
              <a:t>Course update and modification forms require the faculty to list SLOs for each course</a:t>
            </a:r>
          </a:p>
          <a:p>
            <a:endParaRPr lang="en-US" dirty="0"/>
          </a:p>
          <a:p>
            <a:r>
              <a:rPr lang="en-US" dirty="0" smtClean="0"/>
              <a:t>Curricular approval process requires SLOs are included in the Course Outline of Record</a:t>
            </a:r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52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620000" cy="1143000"/>
          </a:xfrm>
        </p:spPr>
        <p:txBody>
          <a:bodyPr/>
          <a:lstStyle/>
          <a:p>
            <a:r>
              <a:rPr lang="en-US" dirty="0" smtClean="0"/>
              <a:t>Excellence in Integrated </a:t>
            </a:r>
            <a:r>
              <a:rPr lang="en-US" dirty="0" smtClean="0"/>
              <a:t>Planning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CHC Planning and Program Review process  won the statewide Research and Planning Group’s Excellence in Planning Award in 2012</a:t>
            </a:r>
          </a:p>
          <a:p>
            <a:pPr lvl="1"/>
            <a:r>
              <a:rPr lang="en-US" dirty="0"/>
              <a:t>The PPR cycle begins with a reflective self-evaluation of programs by departments</a:t>
            </a:r>
          </a:p>
          <a:p>
            <a:pPr lvl="1"/>
            <a:r>
              <a:rPr lang="en-US" dirty="0"/>
              <a:t>Using rubrics developed for each item, the committee reviews each program, and provides feedback</a:t>
            </a:r>
          </a:p>
          <a:p>
            <a:pPr lvl="1"/>
            <a:r>
              <a:rPr lang="en-US" dirty="0"/>
              <a:t>The cycle also provides the foundation for planning.  Unit-level objectives are prioritized campus-wide by the committee.  The cabinet receives the list of objectives and the associated resources needed to meet them.  These are used for resource allocation.</a:t>
            </a:r>
          </a:p>
          <a:p>
            <a:pPr lvl="1"/>
            <a:r>
              <a:rPr lang="en-US" dirty="0"/>
              <a:t>Expenditures are reported to the campus at the spring in-service day.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4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Excellence in Program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Life:  Increase student participation in shared governance.  Benchmark was set (80%), and planning and programming have been developed to meet the goal, e.g. assignment of committee mentors, chairs training, monitoring of student positions by AS President</a:t>
            </a:r>
            <a:endParaRPr lang="en-US" dirty="0"/>
          </a:p>
          <a:p>
            <a:r>
              <a:rPr lang="en-US" dirty="0" smtClean="0"/>
              <a:t>Maintenance and Grounds: Planning is directly aligned with program objectives.  Data supports the success of the unit in operations control, safety, equipment maintenance, tracking, and replacement.</a:t>
            </a:r>
            <a:endParaRPr lang="en-US" dirty="0"/>
          </a:p>
          <a:p>
            <a:r>
              <a:rPr lang="en-US" dirty="0" smtClean="0"/>
              <a:t>Chemistry:  Assessment of lab skills across multiple courses.  Benchmark set and student performance tracked.</a:t>
            </a:r>
          </a:p>
          <a:p>
            <a:r>
              <a:rPr lang="en-US" dirty="0" smtClean="0"/>
              <a:t>Spanish:  Use of data to increase vocabulary content in Spanish 101 and 102.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35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Excellence in Curricular Re-design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Finding: </a:t>
            </a:r>
            <a:r>
              <a:rPr lang="en-US" dirty="0" smtClean="0"/>
              <a:t>Research indicated </a:t>
            </a:r>
            <a:r>
              <a:rPr lang="en-US" dirty="0" smtClean="0"/>
              <a:t>that students who place at the lowest levels of reading, English, and math are less likely to complete their goals</a:t>
            </a:r>
          </a:p>
          <a:p>
            <a:pPr marL="411480" lvl="1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Response: The English and Reading Departments have revised pre-collegiate English to include a reading component.  Reading and English pre-requisites are now co-requisites, taken together, shortening the amount of time to complete pre-collegiate English from three to two semesters.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09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Excellence in Institutional Evaluation and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CSSEE Results indicated that </a:t>
            </a:r>
            <a:r>
              <a:rPr lang="en-US" dirty="0" smtClean="0"/>
              <a:t>41</a:t>
            </a:r>
            <a:r>
              <a:rPr lang="en-US" dirty="0" smtClean="0"/>
              <a:t>% of students felt their experiences at CHC contributed quite a bit or very much to their ability to understand people of other racial and ethnic backgrounds, an how to contribute to the community.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 smtClean="0"/>
              <a:t>Institutional Response:  </a:t>
            </a:r>
          </a:p>
          <a:p>
            <a:pPr lvl="1"/>
            <a:r>
              <a:rPr lang="en-US" dirty="0" smtClean="0"/>
              <a:t>Additional diversity-centered Learning Communities</a:t>
            </a:r>
          </a:p>
          <a:p>
            <a:pPr lvl="1"/>
            <a:r>
              <a:rPr lang="en-US" dirty="0" smtClean="0"/>
              <a:t>Professional Development theme, 2012-2013:  Diversity and Multicultural Appreciation</a:t>
            </a:r>
          </a:p>
          <a:p>
            <a:pPr lvl="1"/>
            <a:r>
              <a:rPr lang="en-US" dirty="0" smtClean="0"/>
              <a:t>Workshop and seminar series, Thomas Brown and Assoc. (supported by Title V grant funds)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14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We Improve?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common reporting mechanism</a:t>
            </a:r>
          </a:p>
          <a:p>
            <a:pPr lvl="1"/>
            <a:r>
              <a:rPr lang="en-US" dirty="0" smtClean="0"/>
              <a:t>PPR, ORP Website, or </a:t>
            </a:r>
            <a:r>
              <a:rPr lang="en-US" dirty="0" err="1" smtClean="0"/>
              <a:t>Elumen</a:t>
            </a:r>
            <a:r>
              <a:rPr lang="en-US" dirty="0" smtClean="0"/>
              <a:t>?  Campus-wide discussion during 2012-2013</a:t>
            </a:r>
          </a:p>
          <a:p>
            <a:pPr lvl="1"/>
            <a:endParaRPr lang="en-US" dirty="0"/>
          </a:p>
          <a:p>
            <a:r>
              <a:rPr lang="en-US" dirty="0" smtClean="0"/>
              <a:t>Use of existing process to increase Course-Program-Institution Level linkages</a:t>
            </a:r>
          </a:p>
          <a:p>
            <a:pPr lvl="1"/>
            <a:r>
              <a:rPr lang="en-US" dirty="0" smtClean="0"/>
              <a:t>Curriculum Committee</a:t>
            </a:r>
          </a:p>
          <a:p>
            <a:pPr lvl="1"/>
            <a:r>
              <a:rPr lang="en-US" dirty="0" smtClean="0"/>
              <a:t>Planning and Program Review</a:t>
            </a:r>
          </a:p>
          <a:p>
            <a:pPr lvl="1"/>
            <a:endParaRPr lang="en-US" dirty="0"/>
          </a:p>
          <a:p>
            <a:r>
              <a:rPr lang="en-US" dirty="0" smtClean="0"/>
              <a:t>Foster dialogue concerning the quality of assessments, including appropriate benchmarking, choice of assessments and phasing, and planning to address results of assessment</a:t>
            </a:r>
          </a:p>
          <a:p>
            <a:pPr lvl="1"/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59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100% of CHC courses have SLOs</a:t>
            </a:r>
          </a:p>
          <a:p>
            <a:endParaRPr lang="en-US" dirty="0"/>
          </a:p>
          <a:p>
            <a:r>
              <a:rPr lang="en-US" dirty="0" smtClean="0"/>
              <a:t>Of these, 66% have completed an assessment cycle and are engaged in ongoing assessment.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13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Instructional programs</a:t>
            </a:r>
          </a:p>
          <a:p>
            <a:pPr lvl="2"/>
            <a:r>
              <a:rPr lang="en-US" dirty="0" smtClean="0"/>
              <a:t>43 instructional programs have program-level outcomes</a:t>
            </a:r>
          </a:p>
          <a:p>
            <a:pPr lvl="2"/>
            <a:r>
              <a:rPr lang="en-US" dirty="0" smtClean="0"/>
              <a:t>Of these, 47% have assessed them and are engaged in ongoing assessment</a:t>
            </a:r>
          </a:p>
          <a:p>
            <a:endParaRPr lang="en-US" dirty="0"/>
          </a:p>
          <a:p>
            <a:r>
              <a:rPr lang="en-US" dirty="0" smtClean="0"/>
              <a:t>Service areas</a:t>
            </a:r>
          </a:p>
          <a:p>
            <a:pPr marL="777240" lvl="2" indent="0">
              <a:buNone/>
            </a:pPr>
            <a:r>
              <a:rPr lang="en-US" dirty="0" smtClean="0"/>
              <a:t>100% of service areas have program-level outcomes (Service Area </a:t>
            </a:r>
            <a:r>
              <a:rPr lang="en-US" dirty="0" smtClean="0"/>
              <a:t>Outcomes</a:t>
            </a:r>
            <a:endParaRPr lang="en-US" dirty="0"/>
          </a:p>
          <a:p>
            <a:pPr marL="777240" lvl="2" indent="0">
              <a:buNone/>
            </a:pPr>
            <a:r>
              <a:rPr lang="en-US" dirty="0" smtClean="0"/>
              <a:t>Of these, 81% have completed the assessment cycle and are engaged in ongoing </a:t>
            </a:r>
            <a:r>
              <a:rPr lang="en-US" dirty="0" err="1" smtClean="0"/>
              <a:t>assessement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45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college has six ILO’s: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Critical Thinking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Written and Oral Communication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Interpersonal and Group Skills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Society and Culture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Information Literacy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Ethics and Values</a:t>
            </a:r>
          </a:p>
          <a:p>
            <a:pPr marL="571500" indent="-457200">
              <a:buFont typeface="+mj-lt"/>
              <a:buAutoNum type="arabicPeriod"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ILO’s 1., 2., and 4. have been assessed:</a:t>
            </a:r>
          </a:p>
          <a:p>
            <a:pPr lvl="1"/>
            <a:r>
              <a:rPr lang="en-US" dirty="0" smtClean="0"/>
              <a:t>Course-ILO mapping (ILO’s 1. and 2.)</a:t>
            </a:r>
          </a:p>
          <a:p>
            <a:pPr lvl="1"/>
            <a:r>
              <a:rPr lang="en-US" dirty="0" smtClean="0"/>
              <a:t>Community College Survey of Student Engagement (ILO 4.)</a:t>
            </a:r>
          </a:p>
        </p:txBody>
      </p:sp>
    </p:spTree>
    <p:extLst>
      <p:ext uri="{BB962C8B-B14F-4D97-AF65-F5344CB8AC3E}">
        <p14:creationId xmlns:p14="http://schemas.microsoft.com/office/powerpoint/2010/main" val="416820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Dialogue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dirty="0" smtClean="0"/>
              <a:t>Dialogue has been widespread and continuous:</a:t>
            </a:r>
          </a:p>
          <a:p>
            <a:r>
              <a:rPr lang="en-US" dirty="0" smtClean="0"/>
              <a:t>College In-Service Days</a:t>
            </a:r>
          </a:p>
          <a:p>
            <a:r>
              <a:rPr lang="en-US" dirty="0" smtClean="0"/>
              <a:t>Academic Senate: resolution, SLOs; approval, IAP</a:t>
            </a:r>
          </a:p>
          <a:p>
            <a:r>
              <a:rPr lang="en-US" dirty="0" smtClean="0"/>
              <a:t>Student Senate, discussion, student success data</a:t>
            </a:r>
          </a:p>
          <a:p>
            <a:r>
              <a:rPr lang="en-US" dirty="0" smtClean="0"/>
              <a:t>Classified Senate</a:t>
            </a:r>
          </a:p>
          <a:p>
            <a:r>
              <a:rPr lang="en-US" dirty="0" smtClean="0"/>
              <a:t>Open Forums, Student Success predictors</a:t>
            </a:r>
          </a:p>
          <a:p>
            <a:r>
              <a:rPr lang="en-US" dirty="0" smtClean="0"/>
              <a:t>College Hour Workshops</a:t>
            </a:r>
          </a:p>
          <a:p>
            <a:r>
              <a:rPr lang="en-US" dirty="0" smtClean="0"/>
              <a:t>Planning and Program Review, committee dialogue, and participant feedback</a:t>
            </a:r>
          </a:p>
          <a:p>
            <a:r>
              <a:rPr lang="en-US" dirty="0" smtClean="0"/>
              <a:t>Educational Master Planning Committee</a:t>
            </a:r>
          </a:p>
          <a:p>
            <a:r>
              <a:rPr lang="en-US" dirty="0" smtClean="0"/>
              <a:t>Accreditation Committee</a:t>
            </a:r>
          </a:p>
          <a:p>
            <a:r>
              <a:rPr lang="en-US" dirty="0" smtClean="0"/>
              <a:t>Crafton Council</a:t>
            </a:r>
          </a:p>
          <a:p>
            <a:r>
              <a:rPr lang="en-US" dirty="0" smtClean="0"/>
              <a:t>Professional Development</a:t>
            </a:r>
          </a:p>
          <a:p>
            <a:r>
              <a:rPr lang="en-US" dirty="0" smtClean="0"/>
              <a:t>Outcomes Committee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18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and Decision-making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Educational Master Plan:  Objectives 3.1.4 and 3.1.5 </a:t>
            </a:r>
            <a:r>
              <a:rPr lang="en-US" dirty="0" smtClean="0"/>
              <a:t>make </a:t>
            </a:r>
            <a:r>
              <a:rPr lang="en-US" dirty="0" smtClean="0"/>
              <a:t>assessment an institutional priority</a:t>
            </a:r>
          </a:p>
          <a:p>
            <a:endParaRPr lang="en-US" dirty="0"/>
          </a:p>
          <a:p>
            <a:r>
              <a:rPr lang="en-US" dirty="0" smtClean="0"/>
              <a:t>Planning and Program Review elicits information about course and program-level assessments, results, and improvements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Linkages between course/program assessment and resource allocation are made in Planning and Program Review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Unit-level </a:t>
            </a:r>
            <a:r>
              <a:rPr lang="en-US" dirty="0" smtClean="0"/>
              <a:t>objectives and their accompanying resources are linked with the Educational Master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2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and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Institutional Effectiveness, Accreditation, and Outcomes Committee</a:t>
            </a:r>
          </a:p>
          <a:p>
            <a:endParaRPr lang="en-US" dirty="0"/>
          </a:p>
          <a:p>
            <a:r>
              <a:rPr lang="en-US" dirty="0"/>
              <a:t>20% Faculty Assignment, SLO Coordinator.  Plans to identify additional Coordinators</a:t>
            </a:r>
          </a:p>
          <a:p>
            <a:endParaRPr lang="en-US" dirty="0"/>
          </a:p>
          <a:p>
            <a:r>
              <a:rPr lang="en-US" dirty="0" smtClean="0"/>
              <a:t>Web tools, such as </a:t>
            </a:r>
            <a:r>
              <a:rPr lang="en-US" dirty="0" err="1" smtClean="0"/>
              <a:t>Elumen</a:t>
            </a:r>
            <a:r>
              <a:rPr lang="en-US" dirty="0" smtClean="0"/>
              <a:t> and the online Outcomes Web Tool.  The college is </a:t>
            </a:r>
            <a:r>
              <a:rPr lang="en-US" dirty="0"/>
              <a:t>c</a:t>
            </a:r>
            <a:r>
              <a:rPr lang="en-US" dirty="0" smtClean="0"/>
              <a:t>urrently </a:t>
            </a:r>
            <a:r>
              <a:rPr lang="en-US" dirty="0" smtClean="0"/>
              <a:t>revising </a:t>
            </a:r>
            <a:r>
              <a:rPr lang="en-US" dirty="0" smtClean="0"/>
              <a:t>the PPR </a:t>
            </a:r>
            <a:r>
              <a:rPr lang="en-US" dirty="0" smtClean="0"/>
              <a:t>Web Tool </a:t>
            </a:r>
            <a:r>
              <a:rPr lang="en-US" dirty="0" smtClean="0"/>
              <a:t>to be the process </a:t>
            </a:r>
            <a:r>
              <a:rPr lang="en-US" dirty="0" smtClean="0"/>
              <a:t>for reporting outcomes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Institutional Assessment </a:t>
            </a:r>
            <a:r>
              <a:rPr lang="en-US" dirty="0" smtClean="0"/>
              <a:t>Plan</a:t>
            </a:r>
            <a:r>
              <a:rPr lang="en-US" strike="sngStrike" dirty="0"/>
              <a:t>,</a:t>
            </a:r>
            <a:r>
              <a:rPr lang="en-US" dirty="0" smtClean="0"/>
              <a:t> </a:t>
            </a:r>
            <a:r>
              <a:rPr lang="en-US" dirty="0"/>
              <a:t>approved by Academic Senate</a:t>
            </a:r>
          </a:p>
          <a:p>
            <a:endParaRPr lang="en-US" dirty="0"/>
          </a:p>
          <a:p>
            <a:r>
              <a:rPr lang="en-US" dirty="0"/>
              <a:t>Workshops, training, and opportunities for dialogue in many arenas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89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Comprehensive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Several reporting formats exist:</a:t>
            </a:r>
          </a:p>
          <a:p>
            <a:r>
              <a:rPr lang="en-US" dirty="0" smtClean="0"/>
              <a:t>Course-Level</a:t>
            </a:r>
          </a:p>
          <a:p>
            <a:pPr lvl="1"/>
            <a:r>
              <a:rPr lang="en-US" dirty="0" smtClean="0"/>
              <a:t>ORP Website</a:t>
            </a:r>
          </a:p>
          <a:p>
            <a:pPr lvl="1"/>
            <a:r>
              <a:rPr lang="en-US" dirty="0" err="1" smtClean="0"/>
              <a:t>Elumen</a:t>
            </a:r>
            <a:endParaRPr lang="en-US" dirty="0" smtClean="0"/>
          </a:p>
          <a:p>
            <a:pPr lvl="1"/>
            <a:r>
              <a:rPr lang="en-US" dirty="0" smtClean="0"/>
              <a:t>Planning and Program Review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Program-Level</a:t>
            </a:r>
          </a:p>
          <a:p>
            <a:pPr lvl="1"/>
            <a:r>
              <a:rPr lang="en-US" dirty="0" smtClean="0"/>
              <a:t>ORP Website</a:t>
            </a:r>
          </a:p>
          <a:p>
            <a:pPr lvl="1"/>
            <a:r>
              <a:rPr lang="en-US" dirty="0" smtClean="0"/>
              <a:t>Planning and Program Review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Institution-Level</a:t>
            </a:r>
          </a:p>
          <a:p>
            <a:pPr lvl="1"/>
            <a:r>
              <a:rPr lang="en-US" dirty="0" smtClean="0"/>
              <a:t>ORP Website</a:t>
            </a:r>
          </a:p>
        </p:txBody>
      </p:sp>
    </p:spTree>
    <p:extLst>
      <p:ext uri="{BB962C8B-B14F-4D97-AF65-F5344CB8AC3E}">
        <p14:creationId xmlns:p14="http://schemas.microsoft.com/office/powerpoint/2010/main" val="348211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Course-Program 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of curricular-revision to meet program goals: shortening the basic skills sequence in Reading/English to improve student success (English)</a:t>
            </a:r>
          </a:p>
          <a:p>
            <a:endParaRPr lang="en-US" dirty="0"/>
          </a:p>
          <a:p>
            <a:r>
              <a:rPr lang="en-US" dirty="0" smtClean="0"/>
              <a:t>Examples of course-level revision to improve learning: use of benchmarking to improve low-end performance, and exploration of cross-grading to improve instructor objectivity and cohesiveness of expectations (Speech)</a:t>
            </a:r>
          </a:p>
          <a:p>
            <a:endParaRPr lang="en-US" dirty="0"/>
          </a:p>
          <a:p>
            <a:r>
              <a:rPr lang="en-US" dirty="0" smtClean="0"/>
              <a:t>Example of course-level intervention to reach a program-level goal; job and market information, resume assistance provided to grads (Respiratory Care)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94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507</TotalTime>
  <Words>931</Words>
  <Application>Microsoft Office PowerPoint</Application>
  <PresentationFormat>On-screen Show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Adjacency</vt:lpstr>
      <vt:lpstr>Outcomes, Assessment and Improvement</vt:lpstr>
      <vt:lpstr>Courses</vt:lpstr>
      <vt:lpstr>Programs</vt:lpstr>
      <vt:lpstr>Institution</vt:lpstr>
      <vt:lpstr>Institutional Dialogue</vt:lpstr>
      <vt:lpstr>Assessment and Decision-making</vt:lpstr>
      <vt:lpstr>Resources and Support</vt:lpstr>
      <vt:lpstr>Comprehensive Reports</vt:lpstr>
      <vt:lpstr>Course-Program Alignment</vt:lpstr>
      <vt:lpstr>Student Awareness</vt:lpstr>
      <vt:lpstr>Excellence in Integrated Planning</vt:lpstr>
      <vt:lpstr>Excellence in Program Evaluation</vt:lpstr>
      <vt:lpstr>Excellence in Curricular Re-design</vt:lpstr>
      <vt:lpstr>Excellence in Institutional Evaluation and Response</vt:lpstr>
      <vt:lpstr>How Can We Improve?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Crafton Hills College Outcomes, Assessment and Improvement</dc:title>
  <dc:creator>Warren_Marlatt, Rebeccah K.</dc:creator>
  <cp:lastModifiedBy>Warren_Marlatt, Rebeccah K.</cp:lastModifiedBy>
  <cp:revision>13</cp:revision>
  <dcterms:created xsi:type="dcterms:W3CDTF">2012-09-13T23:26:29Z</dcterms:created>
  <dcterms:modified xsi:type="dcterms:W3CDTF">2012-10-11T00:28:41Z</dcterms:modified>
</cp:coreProperties>
</file>