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5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8.xml" ContentType="application/vnd.openxmlformats-officedocument.drawingml.chart+xml"/>
  <Override PartName="/ppt/drawings/drawing8.xml" ContentType="application/vnd.openxmlformats-officedocument.drawingml.chartshape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9.xml" ContentType="application/vnd.openxmlformats-officedocument.drawingml.chart+xml"/>
  <Override PartName="/ppt/drawings/drawing9.xml" ContentType="application/vnd.openxmlformats-officedocument.drawingml.chartshapes+xml"/>
  <Override PartName="/ppt/notesSlides/notesSlide22.xml" ContentType="application/vnd.openxmlformats-officedocument.presentationml.notesSlide+xml"/>
  <Override PartName="/ppt/charts/chart10.xml" ContentType="application/vnd.openxmlformats-officedocument.drawingml.chart+xml"/>
  <Override PartName="/ppt/drawings/drawing10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11.xml" ContentType="application/vnd.openxmlformats-officedocument.drawingml.chart+xml"/>
  <Override PartName="/ppt/drawings/drawing11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12.xml" ContentType="application/vnd.openxmlformats-officedocument.drawingml.chart+xml"/>
  <Override PartName="/ppt/drawings/drawing12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13.xml" ContentType="application/vnd.openxmlformats-officedocument.drawingml.chart+xml"/>
  <Override PartName="/ppt/drawings/drawing13.xml" ContentType="application/vnd.openxmlformats-officedocument.drawingml.chartshapes+xml"/>
  <Override PartName="/ppt/notesSlides/notesSlide26.xml" ContentType="application/vnd.openxmlformats-officedocument.presentationml.notesSlide+xml"/>
  <Override PartName="/ppt/charts/chart14.xml" ContentType="application/vnd.openxmlformats-officedocument.drawingml.chart+xml"/>
  <Override PartName="/ppt/drawings/drawing1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81" r:id="rId3"/>
    <p:sldMasterId id="2147483685" r:id="rId4"/>
    <p:sldMasterId id="2147483710" r:id="rId5"/>
  </p:sldMasterIdLst>
  <p:notesMasterIdLst>
    <p:notesMasterId r:id="rId94"/>
  </p:notesMasterIdLst>
  <p:handoutMasterIdLst>
    <p:handoutMasterId r:id="rId95"/>
  </p:handoutMasterIdLst>
  <p:sldIdLst>
    <p:sldId id="261" r:id="rId6"/>
    <p:sldId id="417" r:id="rId7"/>
    <p:sldId id="265" r:id="rId8"/>
    <p:sldId id="259" r:id="rId9"/>
    <p:sldId id="361" r:id="rId10"/>
    <p:sldId id="260" r:id="rId11"/>
    <p:sldId id="416" r:id="rId12"/>
    <p:sldId id="418" r:id="rId13"/>
    <p:sldId id="419" r:id="rId14"/>
    <p:sldId id="388" r:id="rId15"/>
    <p:sldId id="389" r:id="rId16"/>
    <p:sldId id="420" r:id="rId17"/>
    <p:sldId id="271" r:id="rId18"/>
    <p:sldId id="391" r:id="rId19"/>
    <p:sldId id="421" r:id="rId20"/>
    <p:sldId id="266" r:id="rId21"/>
    <p:sldId id="267" r:id="rId22"/>
    <p:sldId id="268" r:id="rId23"/>
    <p:sldId id="393" r:id="rId24"/>
    <p:sldId id="394" r:id="rId25"/>
    <p:sldId id="264" r:id="rId26"/>
    <p:sldId id="263" r:id="rId27"/>
    <p:sldId id="308" r:id="rId28"/>
    <p:sldId id="395" r:id="rId29"/>
    <p:sldId id="422" r:id="rId30"/>
    <p:sldId id="423" r:id="rId31"/>
    <p:sldId id="424" r:id="rId32"/>
    <p:sldId id="425" r:id="rId33"/>
    <p:sldId id="426" r:id="rId34"/>
    <p:sldId id="273" r:id="rId35"/>
    <p:sldId id="427" r:id="rId36"/>
    <p:sldId id="398" r:id="rId37"/>
    <p:sldId id="363" r:id="rId38"/>
    <p:sldId id="379" r:id="rId39"/>
    <p:sldId id="302" r:id="rId40"/>
    <p:sldId id="289" r:id="rId41"/>
    <p:sldId id="301" r:id="rId42"/>
    <p:sldId id="296" r:id="rId43"/>
    <p:sldId id="298" r:id="rId44"/>
    <p:sldId id="299" r:id="rId45"/>
    <p:sldId id="380" r:id="rId46"/>
    <p:sldId id="400" r:id="rId47"/>
    <p:sldId id="401" r:id="rId48"/>
    <p:sldId id="402" r:id="rId49"/>
    <p:sldId id="403" r:id="rId50"/>
    <p:sldId id="404" r:id="rId51"/>
    <p:sldId id="283" r:id="rId52"/>
    <p:sldId id="284" r:id="rId53"/>
    <p:sldId id="285" r:id="rId54"/>
    <p:sldId id="405" r:id="rId55"/>
    <p:sldId id="287" r:id="rId56"/>
    <p:sldId id="288" r:id="rId57"/>
    <p:sldId id="406" r:id="rId58"/>
    <p:sldId id="290" r:id="rId59"/>
    <p:sldId id="407" r:id="rId60"/>
    <p:sldId id="408" r:id="rId61"/>
    <p:sldId id="409" r:id="rId62"/>
    <p:sldId id="410" r:id="rId63"/>
    <p:sldId id="411" r:id="rId64"/>
    <p:sldId id="412" r:id="rId65"/>
    <p:sldId id="413" r:id="rId66"/>
    <p:sldId id="414" r:id="rId67"/>
    <p:sldId id="415" r:id="rId68"/>
    <p:sldId id="377" r:id="rId69"/>
    <p:sldId id="331" r:id="rId70"/>
    <p:sldId id="315" r:id="rId71"/>
    <p:sldId id="378" r:id="rId72"/>
    <p:sldId id="327" r:id="rId73"/>
    <p:sldId id="309" r:id="rId74"/>
    <p:sldId id="322" r:id="rId75"/>
    <p:sldId id="319" r:id="rId76"/>
    <p:sldId id="323" r:id="rId77"/>
    <p:sldId id="320" r:id="rId78"/>
    <p:sldId id="324" r:id="rId79"/>
    <p:sldId id="321" r:id="rId80"/>
    <p:sldId id="325" r:id="rId81"/>
    <p:sldId id="334" r:id="rId82"/>
    <p:sldId id="312" r:id="rId83"/>
    <p:sldId id="313" r:id="rId84"/>
    <p:sldId id="333" r:id="rId85"/>
    <p:sldId id="328" r:id="rId86"/>
    <p:sldId id="335" r:id="rId87"/>
    <p:sldId id="318" r:id="rId88"/>
    <p:sldId id="332" r:id="rId89"/>
    <p:sldId id="330" r:id="rId90"/>
    <p:sldId id="367" r:id="rId91"/>
    <p:sldId id="369" r:id="rId92"/>
    <p:sldId id="387" r:id="rId9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442" autoAdjust="0"/>
  </p:normalViewPr>
  <p:slideViewPr>
    <p:cSldViewPr snapToGrid="0">
      <p:cViewPr varScale="1">
        <p:scale>
          <a:sx n="87" d="100"/>
          <a:sy n="87" d="100"/>
        </p:scale>
        <p:origin x="12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97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69126240667266"/>
          <c:y val="2.9838681334129969E-2"/>
          <c:w val="0.92085436446279745"/>
          <c:h val="0.65561486251141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 (2/17-8/17)</c:v>
                </c:pt>
              </c:strCache>
            </c:strRef>
          </c:tx>
          <c:spPr>
            <a:solidFill>
              <a:srgbClr val="54A02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0.0%</c:formatCode>
                <c:ptCount val="1"/>
                <c:pt idx="0">
                  <c:v>0.29399999999999998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BF-41E3-B97C-67C31C26D7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 (2/19-8/19)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0.0%</c:formatCode>
                <c:ptCount val="1"/>
                <c:pt idx="0">
                  <c:v>0.86199999999999999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BF-41E3-B97C-67C31C26D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0142463"/>
        <c:axId val="670132479"/>
      </c:barChart>
      <c:catAx>
        <c:axId val="670142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32479"/>
        <c:crosses val="autoZero"/>
        <c:auto val="1"/>
        <c:lblAlgn val="ctr"/>
        <c:lblOffset val="100"/>
        <c:noMultiLvlLbl val="0"/>
      </c:catAx>
      <c:valAx>
        <c:axId val="670132479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baseline="0" dirty="0"/>
                  <a:t>% Receiving Transfer Placement</a:t>
                </a:r>
                <a:endParaRPr lang="en-US" sz="1600" dirty="0"/>
              </a:p>
            </c:rich>
          </c:tx>
          <c:overlay val="0"/>
        </c:title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dk1">
                <a:shade val="95000"/>
                <a:satMod val="10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42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997314505801949"/>
          <c:y val="0.6975135861505033"/>
          <c:w val="0.66740287434670575"/>
          <c:h val="6.93033291039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69126240667266"/>
          <c:y val="2.9838681334129969E-2"/>
          <c:w val="0.92085436446279745"/>
          <c:h val="0.65561486251141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Non-Promise</c:v>
                </c:pt>
              </c:strCache>
            </c:strRef>
          </c:tx>
          <c:spPr>
            <a:solidFill>
              <a:srgbClr val="54A021"/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7E0-4293-8937-CA987E7F068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0.0</c:formatCode>
                <c:ptCount val="1"/>
                <c:pt idx="0">
                  <c:v>10.5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BF-41E3-B97C-67C31C26D7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Promise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0.0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BF-41E3-B97C-67C31C26D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0142463"/>
        <c:axId val="670132479"/>
      </c:barChart>
      <c:catAx>
        <c:axId val="670142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32479"/>
        <c:crosses val="autoZero"/>
        <c:auto val="1"/>
        <c:lblAlgn val="ctr"/>
        <c:lblOffset val="100"/>
        <c:noMultiLvlLbl val="0"/>
      </c:catAx>
      <c:valAx>
        <c:axId val="670132479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dk1">
                <a:shade val="95000"/>
                <a:satMod val="10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42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351902629536925"/>
          <c:y val="0.70579267188515415"/>
          <c:w val="0.66740287434670575"/>
          <c:h val="8.58615963167328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69126240667266"/>
          <c:y val="2.9838681334129969E-2"/>
          <c:w val="0.92085436446279745"/>
          <c:h val="0.65561486251141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Non-Promise</c:v>
                </c:pt>
              </c:strCache>
            </c:strRef>
          </c:tx>
          <c:spPr>
            <a:solidFill>
              <a:srgbClr val="54A021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0.0</c:formatCode>
                <c:ptCount val="1"/>
                <c:pt idx="0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BF-41E3-B97C-67C31C26D7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Promise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0.0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BF-41E3-B97C-67C31C26D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0142463"/>
        <c:axId val="670132479"/>
      </c:barChart>
      <c:catAx>
        <c:axId val="670142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32479"/>
        <c:crosses val="autoZero"/>
        <c:auto val="1"/>
        <c:lblAlgn val="ctr"/>
        <c:lblOffset val="100"/>
        <c:noMultiLvlLbl val="0"/>
      </c:catAx>
      <c:valAx>
        <c:axId val="670132479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dk1">
                <a:shade val="95000"/>
                <a:satMod val="10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42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061361588138259"/>
          <c:y val="0.71683152022905172"/>
          <c:w val="0.66740287434670575"/>
          <c:h val="8.58615963167328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69126240667266"/>
          <c:y val="2.9838681334129969E-2"/>
          <c:w val="0.92085436446279745"/>
          <c:h val="0.65561486251141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Non-Promise</c:v>
                </c:pt>
              </c:strCache>
            </c:strRef>
          </c:tx>
          <c:spPr>
            <a:solidFill>
              <a:srgbClr val="54A02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0.0%</c:formatCode>
                <c:ptCount val="1"/>
                <c:pt idx="0">
                  <c:v>0.68500000000000005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BF-41E3-B97C-67C31C26D7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Promise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0.0%</c:formatCode>
                <c:ptCount val="1"/>
                <c:pt idx="0">
                  <c:v>0.69199999999999995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BF-41E3-B97C-67C31C26D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0142463"/>
        <c:axId val="670132479"/>
      </c:barChart>
      <c:catAx>
        <c:axId val="670142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32479"/>
        <c:crosses val="autoZero"/>
        <c:auto val="1"/>
        <c:lblAlgn val="ctr"/>
        <c:lblOffset val="100"/>
        <c:noMultiLvlLbl val="0"/>
      </c:catAx>
      <c:valAx>
        <c:axId val="67013247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dk1">
                <a:shade val="95000"/>
                <a:satMod val="10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42463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38873470196715"/>
          <c:y val="0.70211305577052174"/>
          <c:w val="0.66740287434670575"/>
          <c:h val="8.58615963167328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69126240667266"/>
          <c:y val="2.9838681334129969E-2"/>
          <c:w val="0.92085436446279745"/>
          <c:h val="0.65561486251141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Non-Promise</c:v>
                </c:pt>
              </c:strCache>
            </c:strRef>
          </c:tx>
          <c:spPr>
            <a:solidFill>
              <a:srgbClr val="54A02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0.0%</c:formatCode>
                <c:ptCount val="1"/>
                <c:pt idx="0">
                  <c:v>0.91400000000000003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BF-41E3-B97C-67C31C26D7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Promise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0.0%</c:formatCode>
                <c:ptCount val="1"/>
                <c:pt idx="0">
                  <c:v>0.94399999999999995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BF-41E3-B97C-67C31C26D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0142463"/>
        <c:axId val="670132479"/>
      </c:barChart>
      <c:catAx>
        <c:axId val="670142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32479"/>
        <c:crosses val="autoZero"/>
        <c:auto val="1"/>
        <c:lblAlgn val="ctr"/>
        <c:lblOffset val="100"/>
        <c:noMultiLvlLbl val="0"/>
      </c:catAx>
      <c:valAx>
        <c:axId val="67013247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dk1">
                <a:shade val="95000"/>
                <a:satMod val="10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42463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228206714038856"/>
          <c:y val="0.69843343965588922"/>
          <c:w val="0.66740287434670575"/>
          <c:h val="8.58615963167328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69126240667266"/>
          <c:y val="2.9838681334129969E-2"/>
          <c:w val="0.92085436446279745"/>
          <c:h val="0.65561486251141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Non-Promise</c:v>
                </c:pt>
              </c:strCache>
            </c:strRef>
          </c:tx>
          <c:spPr>
            <a:solidFill>
              <a:srgbClr val="54A021"/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7E0-4293-8937-CA987E7F0688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BF-41E3-B97C-67C31C26D7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Promise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0.86799999999999999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BF-41E3-B97C-67C31C26D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0142463"/>
        <c:axId val="670132479"/>
      </c:barChart>
      <c:catAx>
        <c:axId val="670142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32479"/>
        <c:crosses val="autoZero"/>
        <c:auto val="1"/>
        <c:lblAlgn val="ctr"/>
        <c:lblOffset val="100"/>
        <c:noMultiLvlLbl val="0"/>
      </c:catAx>
      <c:valAx>
        <c:axId val="670132479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dk1">
                <a:shade val="95000"/>
                <a:satMod val="10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42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672958605393515"/>
          <c:y val="0.71315190411441931"/>
          <c:w val="0.66740287434670575"/>
          <c:h val="8.58615963167328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145670048245617E-2"/>
          <c:y val="2.9838574215291024E-2"/>
          <c:w val="0.92085436446279745"/>
          <c:h val="0.65561486251141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Fall 2017</c:v>
                </c:pt>
              </c:strCache>
            </c:strRef>
          </c:tx>
          <c:spPr>
            <a:solidFill>
              <a:srgbClr val="54A02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0.0</c:formatCode>
                <c:ptCount val="1"/>
                <c:pt idx="0">
                  <c:v>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BF-41E3-B97C-67C31C26D7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Fall 2019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0.0</c:formatCode>
                <c:ptCount val="1"/>
                <c:pt idx="0">
                  <c:v>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BF-41E3-B97C-67C31C26D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0142463"/>
        <c:axId val="670132479"/>
      </c:barChart>
      <c:catAx>
        <c:axId val="670142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32479"/>
        <c:crosses val="autoZero"/>
        <c:auto val="1"/>
        <c:lblAlgn val="ctr"/>
        <c:lblOffset val="100"/>
        <c:noMultiLvlLbl val="0"/>
      </c:catAx>
      <c:valAx>
        <c:axId val="670132479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Number Completing</a:t>
                </a:r>
              </a:p>
            </c:rich>
          </c:tx>
          <c:overlay val="0"/>
        </c:title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dk1">
                <a:shade val="95000"/>
                <a:satMod val="10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42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636123690557871"/>
          <c:y val="0.70027329843637298"/>
          <c:w val="0.66740287434670575"/>
          <c:h val="9.13810273909050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69126240667266"/>
          <c:y val="2.9838681334129969E-2"/>
          <c:w val="0.92085436446279745"/>
          <c:h val="0.65561486251141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 (2/17-8/17)</c:v>
                </c:pt>
              </c:strCache>
            </c:strRef>
          </c:tx>
          <c:spPr>
            <a:solidFill>
              <a:srgbClr val="54A02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0.0%</c:formatCode>
                <c:ptCount val="1"/>
                <c:pt idx="0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BF-41E3-B97C-67C31C26D7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 (2/19-8/19)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0.0%</c:formatCode>
                <c:ptCount val="1"/>
                <c:pt idx="0">
                  <c:v>0.99399999999999999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BF-41E3-B97C-67C31C26D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0142463"/>
        <c:axId val="670132479"/>
      </c:barChart>
      <c:catAx>
        <c:axId val="670142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32479"/>
        <c:crosses val="autoZero"/>
        <c:auto val="1"/>
        <c:lblAlgn val="ctr"/>
        <c:lblOffset val="100"/>
        <c:noMultiLvlLbl val="0"/>
      </c:catAx>
      <c:valAx>
        <c:axId val="670132479"/>
        <c:scaling>
          <c:orientation val="minMax"/>
          <c:max val="1.1000000000000001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baseline="0" dirty="0"/>
                  <a:t>% Receiving Transfer Placement</a:t>
                </a:r>
                <a:endParaRPr lang="en-US" sz="1600" dirty="0"/>
              </a:p>
            </c:rich>
          </c:tx>
          <c:overlay val="0"/>
        </c:title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dk1">
                <a:shade val="95000"/>
                <a:satMod val="10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42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997314505801949"/>
          <c:y val="0.6975135861505033"/>
          <c:w val="0.66740287434670575"/>
          <c:h val="6.93033291039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673392388451444E-2"/>
          <c:y val="4.3637135644639453E-2"/>
          <c:w val="0.92085436446279745"/>
          <c:h val="0.65561486251141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Fall 2017</c:v>
                </c:pt>
              </c:strCache>
            </c:strRef>
          </c:tx>
          <c:spPr>
            <a:solidFill>
              <a:srgbClr val="54A02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0.0</c:formatCode>
                <c:ptCount val="1"/>
                <c:pt idx="0">
                  <c:v>955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BF-41E3-B97C-67C31C26D7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Fall 2019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0.0</c:formatCode>
                <c:ptCount val="1"/>
                <c:pt idx="0">
                  <c:v>1349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BF-41E3-B97C-67C31C26D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0142463"/>
        <c:axId val="670132479"/>
      </c:barChart>
      <c:catAx>
        <c:axId val="670142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32479"/>
        <c:crosses val="autoZero"/>
        <c:auto val="1"/>
        <c:lblAlgn val="ctr"/>
        <c:lblOffset val="100"/>
        <c:noMultiLvlLbl val="0"/>
      </c:catAx>
      <c:valAx>
        <c:axId val="670132479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Number Completing</a:t>
                </a:r>
              </a:p>
            </c:rich>
          </c:tx>
          <c:overlay val="0"/>
        </c:title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dk1">
                <a:shade val="95000"/>
                <a:satMod val="10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42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636123690557871"/>
          <c:y val="0.70027329843637298"/>
          <c:w val="0.66740287434670575"/>
          <c:h val="9.13810273909050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95043702819083E-2"/>
          <c:y val="3.9368080694478613E-2"/>
          <c:w val="0.92085436446279745"/>
          <c:h val="0.65561486251141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Student Population</c:v>
                </c:pt>
              </c:strCache>
            </c:strRef>
          </c:tx>
          <c:spPr>
            <a:solidFill>
              <a:srgbClr val="54A02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</c:f>
              <c:numCache>
                <c:formatCode>General</c:formatCode>
                <c:ptCount val="1"/>
              </c:numCache>
            </c:numRef>
          </c:cat>
          <c:val>
            <c:numRef>
              <c:f>Sheet1!$B$2:$B$2</c:f>
              <c:numCache>
                <c:formatCode>0</c:formatCode>
                <c:ptCount val="1"/>
                <c:pt idx="0">
                  <c:v>6694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BF-41E3-B97C-67C31C26D7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Promise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</c:f>
              <c:numCache>
                <c:formatCode>General</c:formatCode>
                <c:ptCount val="1"/>
              </c:numCache>
            </c:numRef>
          </c:cat>
          <c:val>
            <c:numRef>
              <c:f>Sheet1!$C$2:$C$2</c:f>
              <c:numCache>
                <c:formatCode>0</c:formatCode>
                <c:ptCount val="1"/>
                <c:pt idx="0">
                  <c:v>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BF-41E3-B97C-67C31C26D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0142463"/>
        <c:axId val="670132479"/>
      </c:barChart>
      <c:catAx>
        <c:axId val="670142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32479"/>
        <c:crosses val="autoZero"/>
        <c:auto val="1"/>
        <c:lblAlgn val="ctr"/>
        <c:lblOffset val="100"/>
        <c:noMultiLvlLbl val="0"/>
      </c:catAx>
      <c:valAx>
        <c:axId val="67013247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solidFill>
              <a:schemeClr val="dk1">
                <a:shade val="95000"/>
                <a:satMod val="10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42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69126240667266"/>
          <c:y val="2.9838681334129969E-2"/>
          <c:w val="0.92085436446279745"/>
          <c:h val="0.65561486251141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Non-Promise</c:v>
                </c:pt>
              </c:strCache>
            </c:strRef>
          </c:tx>
          <c:spPr>
            <a:solidFill>
              <a:srgbClr val="54A02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African American</c:v>
                </c:pt>
                <c:pt idx="1">
                  <c:v>Asian</c:v>
                </c:pt>
                <c:pt idx="2">
                  <c:v>Caucasian</c:v>
                </c:pt>
                <c:pt idx="3">
                  <c:v>Hispanic</c:v>
                </c:pt>
                <c:pt idx="4">
                  <c:v>Multiple Races</c:v>
                </c:pt>
                <c:pt idx="5">
                  <c:v>Native American</c:v>
                </c:pt>
                <c:pt idx="6">
                  <c:v>Unknown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3.5000000000000003E-2</c:v>
                </c:pt>
                <c:pt idx="1">
                  <c:v>5.7000000000000002E-2</c:v>
                </c:pt>
                <c:pt idx="2">
                  <c:v>0.33200000000000002</c:v>
                </c:pt>
                <c:pt idx="3">
                  <c:v>0.49199999999999999</c:v>
                </c:pt>
                <c:pt idx="4">
                  <c:v>6.5000000000000002E-2</c:v>
                </c:pt>
                <c:pt idx="5">
                  <c:v>3.0000000000000001E-3</c:v>
                </c:pt>
                <c:pt idx="6">
                  <c:v>1.6E-2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BF-41E3-B97C-67C31C26D7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Promise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African American</c:v>
                </c:pt>
                <c:pt idx="1">
                  <c:v>Asian</c:v>
                </c:pt>
                <c:pt idx="2">
                  <c:v>Caucasian</c:v>
                </c:pt>
                <c:pt idx="3">
                  <c:v>Hispanic</c:v>
                </c:pt>
                <c:pt idx="4">
                  <c:v>Multiple Races</c:v>
                </c:pt>
                <c:pt idx="5">
                  <c:v>Native American</c:v>
                </c:pt>
                <c:pt idx="6">
                  <c:v>Unknown</c:v>
                </c:pt>
              </c:strCache>
            </c:strRef>
          </c:cat>
          <c:val>
            <c:numRef>
              <c:f>Sheet1!$C$2:$C$8</c:f>
              <c:numCache>
                <c:formatCode>0.0%</c:formatCode>
                <c:ptCount val="7"/>
                <c:pt idx="0">
                  <c:v>4.2000000000000003E-2</c:v>
                </c:pt>
                <c:pt idx="1">
                  <c:v>3.5000000000000003E-2</c:v>
                </c:pt>
                <c:pt idx="2">
                  <c:v>0.23499999999999999</c:v>
                </c:pt>
                <c:pt idx="3">
                  <c:v>0.56499999999999995</c:v>
                </c:pt>
                <c:pt idx="4">
                  <c:v>6.8000000000000005E-2</c:v>
                </c:pt>
                <c:pt idx="5">
                  <c:v>2E-3</c:v>
                </c:pt>
                <c:pt idx="6">
                  <c:v>5.1999999999999998E-2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BF-41E3-B97C-67C31C26D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0142463"/>
        <c:axId val="670132479"/>
      </c:barChart>
      <c:catAx>
        <c:axId val="670142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32479"/>
        <c:crosses val="autoZero"/>
        <c:auto val="1"/>
        <c:lblAlgn val="ctr"/>
        <c:lblOffset val="100"/>
        <c:noMultiLvlLbl val="0"/>
      </c:catAx>
      <c:valAx>
        <c:axId val="670132479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dk1">
                <a:shade val="95000"/>
                <a:satMod val="10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42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636123690557871"/>
          <c:y val="0.83825888307032637"/>
          <c:w val="0.66740287434670575"/>
          <c:h val="8.58615963167328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69126240667266"/>
          <c:y val="2.9838681334129969E-2"/>
          <c:w val="0.92085436446279745"/>
          <c:h val="0.65561486251141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Non-Promise</c:v>
                </c:pt>
              </c:strCache>
            </c:strRef>
          </c:tx>
          <c:spPr>
            <a:solidFill>
              <a:srgbClr val="54A02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0.54500000000000004</c:v>
                </c:pt>
                <c:pt idx="1">
                  <c:v>0.45100000000000001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BF-41E3-B97C-67C31C26D7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Promise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20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0.54600000000000004</c:v>
                </c:pt>
                <c:pt idx="1">
                  <c:v>0.45400000000000001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BF-41E3-B97C-67C31C26D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0142463"/>
        <c:axId val="670132479"/>
      </c:barChart>
      <c:catAx>
        <c:axId val="670142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70132479"/>
        <c:crosses val="autoZero"/>
        <c:auto val="1"/>
        <c:lblAlgn val="ctr"/>
        <c:lblOffset val="100"/>
        <c:noMultiLvlLbl val="0"/>
      </c:catAx>
      <c:valAx>
        <c:axId val="670132479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dk1">
                <a:shade val="95000"/>
                <a:satMod val="105000"/>
              </a:schemeClr>
            </a:solidFill>
          </a:ln>
          <a:effectLst/>
        </c:spPr>
        <c:txPr>
          <a:bodyPr rot="-60000000" vert="horz"/>
          <a:lstStyle/>
          <a:p>
            <a:pPr>
              <a:defRPr b="1"/>
            </a:pPr>
            <a:endParaRPr lang="en-US"/>
          </a:p>
        </c:txPr>
        <c:crossAx val="670142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636123690557871"/>
          <c:y val="0.83825888307032637"/>
          <c:w val="0.66740287434670575"/>
          <c:h val="8.5861596316732861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69126240667266"/>
          <c:y val="2.9838681334129969E-2"/>
          <c:w val="0.92085436446279745"/>
          <c:h val="0.65561486251141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Non-Promise</c:v>
                </c:pt>
              </c:strCache>
            </c:strRef>
          </c:tx>
          <c:spPr>
            <a:solidFill>
              <a:srgbClr val="54A02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19 or Younger</c:v>
                </c:pt>
              </c:strCache>
            </c:strRef>
          </c:cat>
          <c:val>
            <c:numRef>
              <c:f>Sheet1!$B$2:$B$2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BF-41E3-B97C-67C31C26D7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Promise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19 or Younger</c:v>
                </c:pt>
              </c:strCache>
            </c:strRef>
          </c:cat>
          <c:val>
            <c:numRef>
              <c:f>Sheet1!$C$2:$C$2</c:f>
              <c:numCache>
                <c:formatCode>0%</c:formatCode>
                <c:ptCount val="1"/>
                <c:pt idx="0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BF-41E3-B97C-67C31C26D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0142463"/>
        <c:axId val="670132479"/>
      </c:barChart>
      <c:catAx>
        <c:axId val="670142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32479"/>
        <c:crosses val="autoZero"/>
        <c:auto val="1"/>
        <c:lblAlgn val="ctr"/>
        <c:lblOffset val="100"/>
        <c:noMultiLvlLbl val="0"/>
      </c:catAx>
      <c:valAx>
        <c:axId val="670132479"/>
        <c:scaling>
          <c:orientation val="minMax"/>
          <c:max val="1.1000000000000001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dk1">
                <a:shade val="95000"/>
                <a:satMod val="10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42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636123690557865"/>
          <c:y val="0.88457827506334508"/>
          <c:w val="0.66740287434670575"/>
          <c:h val="8.58615963167328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69126240667266"/>
          <c:y val="2.9838681334129969E-2"/>
          <c:w val="0.92085436446279745"/>
          <c:h val="0.65561486251141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Non-Promise</c:v>
                </c:pt>
              </c:strCache>
            </c:strRef>
          </c:tx>
          <c:spPr>
            <a:solidFill>
              <a:srgbClr val="54A02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</c:f>
              <c:numCache>
                <c:formatCode>General</c:formatCode>
                <c:ptCount val="1"/>
              </c:numCache>
            </c:numRef>
          </c:cat>
          <c:val>
            <c:numRef>
              <c:f>Sheet1!$B$2:$B$2</c:f>
              <c:numCache>
                <c:formatCode>0.0%</c:formatCode>
                <c:ptCount val="1"/>
                <c:pt idx="0">
                  <c:v>0.441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BF-41E3-B97C-67C31C26D7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Promise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</c:f>
              <c:numCache>
                <c:formatCode>General</c:formatCode>
                <c:ptCount val="1"/>
              </c:numCache>
            </c:numRef>
          </c:cat>
          <c:val>
            <c:numRef>
              <c:f>Sheet1!$C$2:$C$2</c:f>
              <c:numCache>
                <c:formatCode>0.0%</c:formatCode>
                <c:ptCount val="1"/>
                <c:pt idx="0">
                  <c:v>0.92200000000000004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BF-41E3-B97C-67C31C26D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0142463"/>
        <c:axId val="670132479"/>
      </c:barChart>
      <c:catAx>
        <c:axId val="670142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32479"/>
        <c:crosses val="autoZero"/>
        <c:auto val="1"/>
        <c:lblAlgn val="ctr"/>
        <c:lblOffset val="100"/>
        <c:noMultiLvlLbl val="0"/>
      </c:catAx>
      <c:valAx>
        <c:axId val="670132479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dk1">
                <a:shade val="95000"/>
                <a:satMod val="10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42463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38873470196715"/>
          <c:y val="0.71683152022905172"/>
          <c:w val="0.66740287434670575"/>
          <c:h val="8.58615963167328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" Type="http://schemas.openxmlformats.org/officeDocument/2006/relationships/image" Target="../media/image31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32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C968E9-5626-4B73-AA35-7F485DE0CF54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BA2B280-0110-427A-8A74-C3D2F03A6B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Accreditation – Institutional Self Evaluation Report (ISER)</a:t>
          </a:r>
        </a:p>
      </dgm:t>
    </dgm:pt>
    <dgm:pt modelId="{99B5DFAF-5C90-4B90-9D81-BB297DCD6DF6}" type="parTrans" cxnId="{EEA29B33-8614-4F46-A2B6-712A85479574}">
      <dgm:prSet/>
      <dgm:spPr/>
      <dgm:t>
        <a:bodyPr/>
        <a:lstStyle/>
        <a:p>
          <a:endParaRPr lang="en-US"/>
        </a:p>
      </dgm:t>
    </dgm:pt>
    <dgm:pt modelId="{B87E6A84-BC99-47D0-BB0B-103A3AB2D6D6}" type="sibTrans" cxnId="{EEA29B33-8614-4F46-A2B6-712A8547957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82B007D-9261-43FB-B82C-BDE9956721D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Measure CC &amp; Measure M Priorities &amp; Allocation</a:t>
          </a:r>
        </a:p>
      </dgm:t>
    </dgm:pt>
    <dgm:pt modelId="{DA4BA54E-B799-4EB5-B9BD-966ACF16BC9D}" type="parTrans" cxnId="{EA710F3E-52F2-41DB-8ACC-B10B0C393AA0}">
      <dgm:prSet/>
      <dgm:spPr/>
      <dgm:t>
        <a:bodyPr/>
        <a:lstStyle/>
        <a:p>
          <a:endParaRPr lang="en-US"/>
        </a:p>
      </dgm:t>
    </dgm:pt>
    <dgm:pt modelId="{4BE147DB-115F-4473-B239-5846066EC263}" type="sibTrans" cxnId="{EA710F3E-52F2-41DB-8ACC-B10B0C393AA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FC99861-8A62-4A75-B480-27522E140E7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District Resource Allocation Model</a:t>
          </a:r>
        </a:p>
      </dgm:t>
    </dgm:pt>
    <dgm:pt modelId="{5BDB35E6-2EFE-4849-95F5-EEF1ED2FD282}" type="parTrans" cxnId="{9EC9A869-525D-4E54-987B-31E923020C4E}">
      <dgm:prSet/>
      <dgm:spPr/>
      <dgm:t>
        <a:bodyPr/>
        <a:lstStyle/>
        <a:p>
          <a:endParaRPr lang="en-US"/>
        </a:p>
      </dgm:t>
    </dgm:pt>
    <dgm:pt modelId="{115419F4-AC6F-4A66-9710-8C091982B20B}" type="sibTrans" cxnId="{9EC9A869-525D-4E54-987B-31E923020C4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0E19D41-7DCF-4479-965B-EEADDE77ED7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Professional Development</a:t>
          </a:r>
        </a:p>
      </dgm:t>
    </dgm:pt>
    <dgm:pt modelId="{9790AABC-6148-4754-9CA9-952D4ED85CAB}" type="parTrans" cxnId="{1C9C93AC-97B8-4D36-92FB-600CA4A77D95}">
      <dgm:prSet/>
      <dgm:spPr/>
      <dgm:t>
        <a:bodyPr/>
        <a:lstStyle/>
        <a:p>
          <a:endParaRPr lang="en-US"/>
        </a:p>
      </dgm:t>
    </dgm:pt>
    <dgm:pt modelId="{85017CCD-E4E0-4E33-9CDD-95DF5016B835}" type="sibTrans" cxnId="{1C9C93AC-97B8-4D36-92FB-600CA4A77D9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31720CB-58BD-448D-AC9E-3C18AB8C829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Foundation &amp; Institutional Advancement</a:t>
          </a:r>
        </a:p>
      </dgm:t>
    </dgm:pt>
    <dgm:pt modelId="{7B7A300A-B115-46D2-A2BF-9A0F4244875B}" type="parTrans" cxnId="{196F890F-053C-436E-B9FE-2F17CC7C4B75}">
      <dgm:prSet/>
      <dgm:spPr/>
      <dgm:t>
        <a:bodyPr/>
        <a:lstStyle/>
        <a:p>
          <a:endParaRPr lang="en-US"/>
        </a:p>
      </dgm:t>
    </dgm:pt>
    <dgm:pt modelId="{C3EFB0A3-3B15-46FD-A98F-D532F60025E9}" type="sibTrans" cxnId="{196F890F-053C-436E-B9FE-2F17CC7C4B7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5B8E950-CA83-4E06-ABBF-945D4A1CCB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Academic Program &amp; Student Support Expansion</a:t>
          </a:r>
        </a:p>
      </dgm:t>
    </dgm:pt>
    <dgm:pt modelId="{5AB9D710-2A68-4B85-84EB-34911DB7C88C}" type="parTrans" cxnId="{4B596076-F707-4D01-AABE-50833E96EBA4}">
      <dgm:prSet/>
      <dgm:spPr/>
      <dgm:t>
        <a:bodyPr/>
        <a:lstStyle/>
        <a:p>
          <a:endParaRPr lang="en-US"/>
        </a:p>
      </dgm:t>
    </dgm:pt>
    <dgm:pt modelId="{449222AE-5AB9-4DBF-96C5-407218372ACD}" type="sibTrans" cxnId="{4B596076-F707-4D01-AABE-50833E96EBA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5AF9438-4E9C-4A1B-A176-3012EA676775}" type="pres">
      <dgm:prSet presAssocID="{5EC968E9-5626-4B73-AA35-7F485DE0CF54}" presName="root" presStyleCnt="0">
        <dgm:presLayoutVars>
          <dgm:dir/>
          <dgm:resizeHandles val="exact"/>
        </dgm:presLayoutVars>
      </dgm:prSet>
      <dgm:spPr/>
    </dgm:pt>
    <dgm:pt modelId="{ED1CB94B-2800-45A2-9765-511BD92C7865}" type="pres">
      <dgm:prSet presAssocID="{5EC968E9-5626-4B73-AA35-7F485DE0CF54}" presName="container" presStyleCnt="0">
        <dgm:presLayoutVars>
          <dgm:dir/>
          <dgm:resizeHandles val="exact"/>
        </dgm:presLayoutVars>
      </dgm:prSet>
      <dgm:spPr/>
    </dgm:pt>
    <dgm:pt modelId="{E14CA7A9-12A8-4487-88DB-3DAF0A722510}" type="pres">
      <dgm:prSet presAssocID="{0BA2B280-0110-427A-8A74-C3D2F03A6BC1}" presName="compNode" presStyleCnt="0"/>
      <dgm:spPr/>
    </dgm:pt>
    <dgm:pt modelId="{7C1687F3-9ACC-4D5C-82E3-405F6EE73BB3}" type="pres">
      <dgm:prSet presAssocID="{0BA2B280-0110-427A-8A74-C3D2F03A6BC1}" presName="iconBgRect" presStyleLbl="bgShp" presStyleIdx="0" presStyleCnt="6"/>
      <dgm:spPr/>
    </dgm:pt>
    <dgm:pt modelId="{9970F067-D379-4F97-A0EE-A96736AAA141}" type="pres">
      <dgm:prSet presAssocID="{0BA2B280-0110-427A-8A74-C3D2F03A6BC1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6269096B-5A7D-4D7B-B909-525C02DDACD7}" type="pres">
      <dgm:prSet presAssocID="{0BA2B280-0110-427A-8A74-C3D2F03A6BC1}" presName="spaceRect" presStyleCnt="0"/>
      <dgm:spPr/>
    </dgm:pt>
    <dgm:pt modelId="{5E36A275-05DC-4D50-827F-E190EE405911}" type="pres">
      <dgm:prSet presAssocID="{0BA2B280-0110-427A-8A74-C3D2F03A6BC1}" presName="textRect" presStyleLbl="revTx" presStyleIdx="0" presStyleCnt="6">
        <dgm:presLayoutVars>
          <dgm:chMax val="1"/>
          <dgm:chPref val="1"/>
        </dgm:presLayoutVars>
      </dgm:prSet>
      <dgm:spPr/>
    </dgm:pt>
    <dgm:pt modelId="{590011B0-3B14-42E1-B340-463E689D52B0}" type="pres">
      <dgm:prSet presAssocID="{B87E6A84-BC99-47D0-BB0B-103A3AB2D6D6}" presName="sibTrans" presStyleLbl="sibTrans2D1" presStyleIdx="0" presStyleCnt="0"/>
      <dgm:spPr/>
    </dgm:pt>
    <dgm:pt modelId="{98431434-8714-49D1-A521-B3EBCC987C6F}" type="pres">
      <dgm:prSet presAssocID="{B82B007D-9261-43FB-B82C-BDE9956721DB}" presName="compNode" presStyleCnt="0"/>
      <dgm:spPr/>
    </dgm:pt>
    <dgm:pt modelId="{06A344E0-3D1A-4C33-BF3F-8969BF5780DC}" type="pres">
      <dgm:prSet presAssocID="{B82B007D-9261-43FB-B82C-BDE9956721DB}" presName="iconBgRect" presStyleLbl="bgShp" presStyleIdx="1" presStyleCnt="6"/>
      <dgm:spPr/>
    </dgm:pt>
    <dgm:pt modelId="{8F25EE1F-AD63-4D22-912C-9A920A09D1EB}" type="pres">
      <dgm:prSet presAssocID="{B82B007D-9261-43FB-B82C-BDE9956721D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3581C0FB-FE06-4A72-A09A-8509F657A177}" type="pres">
      <dgm:prSet presAssocID="{B82B007D-9261-43FB-B82C-BDE9956721DB}" presName="spaceRect" presStyleCnt="0"/>
      <dgm:spPr/>
    </dgm:pt>
    <dgm:pt modelId="{808BBA00-C2D9-4839-B35C-70081C74EE2E}" type="pres">
      <dgm:prSet presAssocID="{B82B007D-9261-43FB-B82C-BDE9956721DB}" presName="textRect" presStyleLbl="revTx" presStyleIdx="1" presStyleCnt="6">
        <dgm:presLayoutVars>
          <dgm:chMax val="1"/>
          <dgm:chPref val="1"/>
        </dgm:presLayoutVars>
      </dgm:prSet>
      <dgm:spPr/>
    </dgm:pt>
    <dgm:pt modelId="{98A062CA-79DF-4475-8F51-6CF996A9B607}" type="pres">
      <dgm:prSet presAssocID="{4BE147DB-115F-4473-B239-5846066EC263}" presName="sibTrans" presStyleLbl="sibTrans2D1" presStyleIdx="0" presStyleCnt="0"/>
      <dgm:spPr/>
    </dgm:pt>
    <dgm:pt modelId="{9F9294F4-EF87-4565-8D7A-BEDBDA55E4EB}" type="pres">
      <dgm:prSet presAssocID="{EFC99861-8A62-4A75-B480-27522E140E70}" presName="compNode" presStyleCnt="0"/>
      <dgm:spPr/>
    </dgm:pt>
    <dgm:pt modelId="{A50F368F-AB9D-40E1-9B2A-FC7E9542B888}" type="pres">
      <dgm:prSet presAssocID="{EFC99861-8A62-4A75-B480-27522E140E70}" presName="iconBgRect" presStyleLbl="bgShp" presStyleIdx="2" presStyleCnt="6"/>
      <dgm:spPr/>
    </dgm:pt>
    <dgm:pt modelId="{0F25A204-80F3-40EA-A6D8-72EE472F36FB}" type="pres">
      <dgm:prSet presAssocID="{EFC99861-8A62-4A75-B480-27522E140E70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228949FA-99A0-4277-826F-3BFEDFA07AD9}" type="pres">
      <dgm:prSet presAssocID="{EFC99861-8A62-4A75-B480-27522E140E70}" presName="spaceRect" presStyleCnt="0"/>
      <dgm:spPr/>
    </dgm:pt>
    <dgm:pt modelId="{8C835CC0-96D1-44D8-91B8-E3C1BA4E5525}" type="pres">
      <dgm:prSet presAssocID="{EFC99861-8A62-4A75-B480-27522E140E70}" presName="textRect" presStyleLbl="revTx" presStyleIdx="2" presStyleCnt="6">
        <dgm:presLayoutVars>
          <dgm:chMax val="1"/>
          <dgm:chPref val="1"/>
        </dgm:presLayoutVars>
      </dgm:prSet>
      <dgm:spPr/>
    </dgm:pt>
    <dgm:pt modelId="{BE1EFA3C-2096-4844-991B-458D21478700}" type="pres">
      <dgm:prSet presAssocID="{115419F4-AC6F-4A66-9710-8C091982B20B}" presName="sibTrans" presStyleLbl="sibTrans2D1" presStyleIdx="0" presStyleCnt="0"/>
      <dgm:spPr/>
    </dgm:pt>
    <dgm:pt modelId="{B1AE32C4-6B88-4FD6-90DD-3FC66BCAECCA}" type="pres">
      <dgm:prSet presAssocID="{E0E19D41-7DCF-4479-965B-EEADDE77ED72}" presName="compNode" presStyleCnt="0"/>
      <dgm:spPr/>
    </dgm:pt>
    <dgm:pt modelId="{F2EC4499-DB37-4754-A15A-720A296C0EA4}" type="pres">
      <dgm:prSet presAssocID="{E0E19D41-7DCF-4479-965B-EEADDE77ED72}" presName="iconBgRect" presStyleLbl="bgShp" presStyleIdx="3" presStyleCnt="6"/>
      <dgm:spPr/>
    </dgm:pt>
    <dgm:pt modelId="{6D1BFE55-E69F-4427-90ED-04A7568413D5}" type="pres">
      <dgm:prSet presAssocID="{E0E19D41-7DCF-4479-965B-EEADDE77ED7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735C8734-07DD-422B-887C-CF442A8DC019}" type="pres">
      <dgm:prSet presAssocID="{E0E19D41-7DCF-4479-965B-EEADDE77ED72}" presName="spaceRect" presStyleCnt="0"/>
      <dgm:spPr/>
    </dgm:pt>
    <dgm:pt modelId="{56D38E4D-ECB7-42B9-B2DE-9C2CF0A9F5F7}" type="pres">
      <dgm:prSet presAssocID="{E0E19D41-7DCF-4479-965B-EEADDE77ED72}" presName="textRect" presStyleLbl="revTx" presStyleIdx="3" presStyleCnt="6">
        <dgm:presLayoutVars>
          <dgm:chMax val="1"/>
          <dgm:chPref val="1"/>
        </dgm:presLayoutVars>
      </dgm:prSet>
      <dgm:spPr/>
    </dgm:pt>
    <dgm:pt modelId="{7A899D12-6549-4E8A-A8D4-BB567B752659}" type="pres">
      <dgm:prSet presAssocID="{85017CCD-E4E0-4E33-9CDD-95DF5016B835}" presName="sibTrans" presStyleLbl="sibTrans2D1" presStyleIdx="0" presStyleCnt="0"/>
      <dgm:spPr/>
    </dgm:pt>
    <dgm:pt modelId="{0F78B952-944C-4E6A-975B-4741020BD8E2}" type="pres">
      <dgm:prSet presAssocID="{75B8E950-CA83-4E06-ABBF-945D4A1CCB30}" presName="compNode" presStyleCnt="0"/>
      <dgm:spPr/>
    </dgm:pt>
    <dgm:pt modelId="{894903FB-9637-4E58-BA3A-58A6C0FC60A7}" type="pres">
      <dgm:prSet presAssocID="{75B8E950-CA83-4E06-ABBF-945D4A1CCB30}" presName="iconBgRect" presStyleLbl="bgShp" presStyleIdx="4" presStyleCnt="6"/>
      <dgm:spPr/>
    </dgm:pt>
    <dgm:pt modelId="{0C561281-D35E-4F11-B0C4-5C1B4E740C64}" type="pres">
      <dgm:prSet presAssocID="{75B8E950-CA83-4E06-ABBF-945D4A1CCB30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72090615-C587-4866-BA95-2C1CAA706524}" type="pres">
      <dgm:prSet presAssocID="{75B8E950-CA83-4E06-ABBF-945D4A1CCB30}" presName="spaceRect" presStyleCnt="0"/>
      <dgm:spPr/>
    </dgm:pt>
    <dgm:pt modelId="{2CC44C6E-64ED-4D26-B9A2-C046AE3A88F0}" type="pres">
      <dgm:prSet presAssocID="{75B8E950-CA83-4E06-ABBF-945D4A1CCB30}" presName="textRect" presStyleLbl="revTx" presStyleIdx="4" presStyleCnt="6">
        <dgm:presLayoutVars>
          <dgm:chMax val="1"/>
          <dgm:chPref val="1"/>
        </dgm:presLayoutVars>
      </dgm:prSet>
      <dgm:spPr/>
    </dgm:pt>
    <dgm:pt modelId="{7C16BFA8-8908-4266-B87C-9CCC60DEC628}" type="pres">
      <dgm:prSet presAssocID="{449222AE-5AB9-4DBF-96C5-407218372ACD}" presName="sibTrans" presStyleLbl="sibTrans2D1" presStyleIdx="0" presStyleCnt="0"/>
      <dgm:spPr/>
    </dgm:pt>
    <dgm:pt modelId="{749EBA9C-6F39-4395-BD53-30217D707CC5}" type="pres">
      <dgm:prSet presAssocID="{131720CB-58BD-448D-AC9E-3C18AB8C8291}" presName="compNode" presStyleCnt="0"/>
      <dgm:spPr/>
    </dgm:pt>
    <dgm:pt modelId="{4C97DE07-9FA7-4800-9A7F-A8145D5B1BD9}" type="pres">
      <dgm:prSet presAssocID="{131720CB-58BD-448D-AC9E-3C18AB8C8291}" presName="iconBgRect" presStyleLbl="bgShp" presStyleIdx="5" presStyleCnt="6"/>
      <dgm:spPr/>
    </dgm:pt>
    <dgm:pt modelId="{303F16CE-5862-4DE3-9C4A-6F2DDAB033A4}" type="pres">
      <dgm:prSet presAssocID="{131720CB-58BD-448D-AC9E-3C18AB8C8291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E703309B-97DD-4B37-A2B9-C3D144398854}" type="pres">
      <dgm:prSet presAssocID="{131720CB-58BD-448D-AC9E-3C18AB8C8291}" presName="spaceRect" presStyleCnt="0"/>
      <dgm:spPr/>
    </dgm:pt>
    <dgm:pt modelId="{39F6620C-06E3-465B-B747-4267355B9429}" type="pres">
      <dgm:prSet presAssocID="{131720CB-58BD-448D-AC9E-3C18AB8C8291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4C053200-93AB-4AA7-A21B-327315B4FF9B}" type="presOf" srcId="{131720CB-58BD-448D-AC9E-3C18AB8C8291}" destId="{39F6620C-06E3-465B-B747-4267355B9429}" srcOrd="0" destOrd="0" presId="urn:microsoft.com/office/officeart/2018/2/layout/IconCircleList"/>
    <dgm:cxn modelId="{E3A45C0A-C96C-4245-B390-FF938B21E36F}" type="presOf" srcId="{B87E6A84-BC99-47D0-BB0B-103A3AB2D6D6}" destId="{590011B0-3B14-42E1-B340-463E689D52B0}" srcOrd="0" destOrd="0" presId="urn:microsoft.com/office/officeart/2018/2/layout/IconCircleList"/>
    <dgm:cxn modelId="{196F890F-053C-436E-B9FE-2F17CC7C4B75}" srcId="{5EC968E9-5626-4B73-AA35-7F485DE0CF54}" destId="{131720CB-58BD-448D-AC9E-3C18AB8C8291}" srcOrd="5" destOrd="0" parTransId="{7B7A300A-B115-46D2-A2BF-9A0F4244875B}" sibTransId="{C3EFB0A3-3B15-46FD-A98F-D532F60025E9}"/>
    <dgm:cxn modelId="{C4A0CA16-ED18-4BAE-ACAB-598AC27545E9}" type="presOf" srcId="{EFC99861-8A62-4A75-B480-27522E140E70}" destId="{8C835CC0-96D1-44D8-91B8-E3C1BA4E5525}" srcOrd="0" destOrd="0" presId="urn:microsoft.com/office/officeart/2018/2/layout/IconCircleList"/>
    <dgm:cxn modelId="{8892EA1D-76EE-4AE7-A2E0-83C5AE49416E}" type="presOf" srcId="{75B8E950-CA83-4E06-ABBF-945D4A1CCB30}" destId="{2CC44C6E-64ED-4D26-B9A2-C046AE3A88F0}" srcOrd="0" destOrd="0" presId="urn:microsoft.com/office/officeart/2018/2/layout/IconCircleList"/>
    <dgm:cxn modelId="{EEA29B33-8614-4F46-A2B6-712A85479574}" srcId="{5EC968E9-5626-4B73-AA35-7F485DE0CF54}" destId="{0BA2B280-0110-427A-8A74-C3D2F03A6BC1}" srcOrd="0" destOrd="0" parTransId="{99B5DFAF-5C90-4B90-9D81-BB297DCD6DF6}" sibTransId="{B87E6A84-BC99-47D0-BB0B-103A3AB2D6D6}"/>
    <dgm:cxn modelId="{4F254D36-27CB-4220-A062-F1B519904976}" type="presOf" srcId="{115419F4-AC6F-4A66-9710-8C091982B20B}" destId="{BE1EFA3C-2096-4844-991B-458D21478700}" srcOrd="0" destOrd="0" presId="urn:microsoft.com/office/officeart/2018/2/layout/IconCircleList"/>
    <dgm:cxn modelId="{A8465F3B-2B9B-4EB5-988D-BB09E72A4661}" type="presOf" srcId="{5EC968E9-5626-4B73-AA35-7F485DE0CF54}" destId="{A5AF9438-4E9C-4A1B-A176-3012EA676775}" srcOrd="0" destOrd="0" presId="urn:microsoft.com/office/officeart/2018/2/layout/IconCircleList"/>
    <dgm:cxn modelId="{A2525E3C-F0E6-45BC-BFE4-01F56280D68A}" type="presOf" srcId="{E0E19D41-7DCF-4479-965B-EEADDE77ED72}" destId="{56D38E4D-ECB7-42B9-B2DE-9C2CF0A9F5F7}" srcOrd="0" destOrd="0" presId="urn:microsoft.com/office/officeart/2018/2/layout/IconCircleList"/>
    <dgm:cxn modelId="{EA710F3E-52F2-41DB-8ACC-B10B0C393AA0}" srcId="{5EC968E9-5626-4B73-AA35-7F485DE0CF54}" destId="{B82B007D-9261-43FB-B82C-BDE9956721DB}" srcOrd="1" destOrd="0" parTransId="{DA4BA54E-B799-4EB5-B9BD-966ACF16BC9D}" sibTransId="{4BE147DB-115F-4473-B239-5846066EC263}"/>
    <dgm:cxn modelId="{A1D04A5F-B542-42DF-8D0E-ED868DACDB7F}" type="presOf" srcId="{4BE147DB-115F-4473-B239-5846066EC263}" destId="{98A062CA-79DF-4475-8F51-6CF996A9B607}" srcOrd="0" destOrd="0" presId="urn:microsoft.com/office/officeart/2018/2/layout/IconCircleList"/>
    <dgm:cxn modelId="{1C2E9D5F-F3EA-4B08-A29F-9ABD7B4CAAA7}" type="presOf" srcId="{B82B007D-9261-43FB-B82C-BDE9956721DB}" destId="{808BBA00-C2D9-4839-B35C-70081C74EE2E}" srcOrd="0" destOrd="0" presId="urn:microsoft.com/office/officeart/2018/2/layout/IconCircleList"/>
    <dgm:cxn modelId="{9EC9A869-525D-4E54-987B-31E923020C4E}" srcId="{5EC968E9-5626-4B73-AA35-7F485DE0CF54}" destId="{EFC99861-8A62-4A75-B480-27522E140E70}" srcOrd="2" destOrd="0" parTransId="{5BDB35E6-2EFE-4849-95F5-EEF1ED2FD282}" sibTransId="{115419F4-AC6F-4A66-9710-8C091982B20B}"/>
    <dgm:cxn modelId="{4B596076-F707-4D01-AABE-50833E96EBA4}" srcId="{5EC968E9-5626-4B73-AA35-7F485DE0CF54}" destId="{75B8E950-CA83-4E06-ABBF-945D4A1CCB30}" srcOrd="4" destOrd="0" parTransId="{5AB9D710-2A68-4B85-84EB-34911DB7C88C}" sibTransId="{449222AE-5AB9-4DBF-96C5-407218372ACD}"/>
    <dgm:cxn modelId="{AD883F77-E432-40D7-A9D9-A818B1D9F557}" type="presOf" srcId="{0BA2B280-0110-427A-8A74-C3D2F03A6BC1}" destId="{5E36A275-05DC-4D50-827F-E190EE405911}" srcOrd="0" destOrd="0" presId="urn:microsoft.com/office/officeart/2018/2/layout/IconCircleList"/>
    <dgm:cxn modelId="{D6D02D7F-8FCA-40F8-A1CD-16BD03064D99}" type="presOf" srcId="{449222AE-5AB9-4DBF-96C5-407218372ACD}" destId="{7C16BFA8-8908-4266-B87C-9CCC60DEC628}" srcOrd="0" destOrd="0" presId="urn:microsoft.com/office/officeart/2018/2/layout/IconCircleList"/>
    <dgm:cxn modelId="{1C9C93AC-97B8-4D36-92FB-600CA4A77D95}" srcId="{5EC968E9-5626-4B73-AA35-7F485DE0CF54}" destId="{E0E19D41-7DCF-4479-965B-EEADDE77ED72}" srcOrd="3" destOrd="0" parTransId="{9790AABC-6148-4754-9CA9-952D4ED85CAB}" sibTransId="{85017CCD-E4E0-4E33-9CDD-95DF5016B835}"/>
    <dgm:cxn modelId="{CF6151E3-F750-4297-A80A-C95028E16A97}" type="presOf" srcId="{85017CCD-E4E0-4E33-9CDD-95DF5016B835}" destId="{7A899D12-6549-4E8A-A8D4-BB567B752659}" srcOrd="0" destOrd="0" presId="urn:microsoft.com/office/officeart/2018/2/layout/IconCircleList"/>
    <dgm:cxn modelId="{090500A4-CE8B-4136-9413-E4355D627B67}" type="presParOf" srcId="{A5AF9438-4E9C-4A1B-A176-3012EA676775}" destId="{ED1CB94B-2800-45A2-9765-511BD92C7865}" srcOrd="0" destOrd="0" presId="urn:microsoft.com/office/officeart/2018/2/layout/IconCircleList"/>
    <dgm:cxn modelId="{A699A2A2-B0D3-42EF-9434-CF5E6F3B7F8A}" type="presParOf" srcId="{ED1CB94B-2800-45A2-9765-511BD92C7865}" destId="{E14CA7A9-12A8-4487-88DB-3DAF0A722510}" srcOrd="0" destOrd="0" presId="urn:microsoft.com/office/officeart/2018/2/layout/IconCircleList"/>
    <dgm:cxn modelId="{DB652FC8-2473-40CC-A310-3D2B82463FAD}" type="presParOf" srcId="{E14CA7A9-12A8-4487-88DB-3DAF0A722510}" destId="{7C1687F3-9ACC-4D5C-82E3-405F6EE73BB3}" srcOrd="0" destOrd="0" presId="urn:microsoft.com/office/officeart/2018/2/layout/IconCircleList"/>
    <dgm:cxn modelId="{6873B968-ECCC-4155-92F6-946BD12A3BF0}" type="presParOf" srcId="{E14CA7A9-12A8-4487-88DB-3DAF0A722510}" destId="{9970F067-D379-4F97-A0EE-A96736AAA141}" srcOrd="1" destOrd="0" presId="urn:microsoft.com/office/officeart/2018/2/layout/IconCircleList"/>
    <dgm:cxn modelId="{4B8F3FB5-8177-4D4A-8B05-E6F74CBB8A9E}" type="presParOf" srcId="{E14CA7A9-12A8-4487-88DB-3DAF0A722510}" destId="{6269096B-5A7D-4D7B-B909-525C02DDACD7}" srcOrd="2" destOrd="0" presId="urn:microsoft.com/office/officeart/2018/2/layout/IconCircleList"/>
    <dgm:cxn modelId="{1990DC39-2C32-4993-A6BD-878409FE70CD}" type="presParOf" srcId="{E14CA7A9-12A8-4487-88DB-3DAF0A722510}" destId="{5E36A275-05DC-4D50-827F-E190EE405911}" srcOrd="3" destOrd="0" presId="urn:microsoft.com/office/officeart/2018/2/layout/IconCircleList"/>
    <dgm:cxn modelId="{E8C81193-413B-4EC0-B583-3B0EDA167A76}" type="presParOf" srcId="{ED1CB94B-2800-45A2-9765-511BD92C7865}" destId="{590011B0-3B14-42E1-B340-463E689D52B0}" srcOrd="1" destOrd="0" presId="urn:microsoft.com/office/officeart/2018/2/layout/IconCircleList"/>
    <dgm:cxn modelId="{93C34DB8-644C-40D5-9AD7-794556626ADE}" type="presParOf" srcId="{ED1CB94B-2800-45A2-9765-511BD92C7865}" destId="{98431434-8714-49D1-A521-B3EBCC987C6F}" srcOrd="2" destOrd="0" presId="urn:microsoft.com/office/officeart/2018/2/layout/IconCircleList"/>
    <dgm:cxn modelId="{2A96A5DB-053B-47A4-8A24-BCB0771578CA}" type="presParOf" srcId="{98431434-8714-49D1-A521-B3EBCC987C6F}" destId="{06A344E0-3D1A-4C33-BF3F-8969BF5780DC}" srcOrd="0" destOrd="0" presId="urn:microsoft.com/office/officeart/2018/2/layout/IconCircleList"/>
    <dgm:cxn modelId="{D8220274-096F-454C-830E-4D77602C8929}" type="presParOf" srcId="{98431434-8714-49D1-A521-B3EBCC987C6F}" destId="{8F25EE1F-AD63-4D22-912C-9A920A09D1EB}" srcOrd="1" destOrd="0" presId="urn:microsoft.com/office/officeart/2018/2/layout/IconCircleList"/>
    <dgm:cxn modelId="{F0B79F27-1575-40CF-A4B1-B3B9959CA51B}" type="presParOf" srcId="{98431434-8714-49D1-A521-B3EBCC987C6F}" destId="{3581C0FB-FE06-4A72-A09A-8509F657A177}" srcOrd="2" destOrd="0" presId="urn:microsoft.com/office/officeart/2018/2/layout/IconCircleList"/>
    <dgm:cxn modelId="{24D3606C-19F0-42FB-AC08-A3CDCF2EE616}" type="presParOf" srcId="{98431434-8714-49D1-A521-B3EBCC987C6F}" destId="{808BBA00-C2D9-4839-B35C-70081C74EE2E}" srcOrd="3" destOrd="0" presId="urn:microsoft.com/office/officeart/2018/2/layout/IconCircleList"/>
    <dgm:cxn modelId="{E58FF8F5-67D8-4074-B5B3-A84084BDCBC8}" type="presParOf" srcId="{ED1CB94B-2800-45A2-9765-511BD92C7865}" destId="{98A062CA-79DF-4475-8F51-6CF996A9B607}" srcOrd="3" destOrd="0" presId="urn:microsoft.com/office/officeart/2018/2/layout/IconCircleList"/>
    <dgm:cxn modelId="{C6EC1D8F-A223-49E6-B722-CA0C31631B47}" type="presParOf" srcId="{ED1CB94B-2800-45A2-9765-511BD92C7865}" destId="{9F9294F4-EF87-4565-8D7A-BEDBDA55E4EB}" srcOrd="4" destOrd="0" presId="urn:microsoft.com/office/officeart/2018/2/layout/IconCircleList"/>
    <dgm:cxn modelId="{97D231C8-A4F4-4302-AD43-D4A3B7DCDA81}" type="presParOf" srcId="{9F9294F4-EF87-4565-8D7A-BEDBDA55E4EB}" destId="{A50F368F-AB9D-40E1-9B2A-FC7E9542B888}" srcOrd="0" destOrd="0" presId="urn:microsoft.com/office/officeart/2018/2/layout/IconCircleList"/>
    <dgm:cxn modelId="{BD0F1C43-0E82-4034-A5D7-39ED234846E0}" type="presParOf" srcId="{9F9294F4-EF87-4565-8D7A-BEDBDA55E4EB}" destId="{0F25A204-80F3-40EA-A6D8-72EE472F36FB}" srcOrd="1" destOrd="0" presId="urn:microsoft.com/office/officeart/2018/2/layout/IconCircleList"/>
    <dgm:cxn modelId="{C0E62283-D050-44DB-90D4-9E08E9758F3F}" type="presParOf" srcId="{9F9294F4-EF87-4565-8D7A-BEDBDA55E4EB}" destId="{228949FA-99A0-4277-826F-3BFEDFA07AD9}" srcOrd="2" destOrd="0" presId="urn:microsoft.com/office/officeart/2018/2/layout/IconCircleList"/>
    <dgm:cxn modelId="{BEF60913-A0AB-49D6-8752-503EC831FF88}" type="presParOf" srcId="{9F9294F4-EF87-4565-8D7A-BEDBDA55E4EB}" destId="{8C835CC0-96D1-44D8-91B8-E3C1BA4E5525}" srcOrd="3" destOrd="0" presId="urn:microsoft.com/office/officeart/2018/2/layout/IconCircleList"/>
    <dgm:cxn modelId="{AD3D9ACE-F947-4E44-97BC-D685CFC9AABE}" type="presParOf" srcId="{ED1CB94B-2800-45A2-9765-511BD92C7865}" destId="{BE1EFA3C-2096-4844-991B-458D21478700}" srcOrd="5" destOrd="0" presId="urn:microsoft.com/office/officeart/2018/2/layout/IconCircleList"/>
    <dgm:cxn modelId="{6567FB2B-20AD-496B-B6CD-EA923391E8E9}" type="presParOf" srcId="{ED1CB94B-2800-45A2-9765-511BD92C7865}" destId="{B1AE32C4-6B88-4FD6-90DD-3FC66BCAECCA}" srcOrd="6" destOrd="0" presId="urn:microsoft.com/office/officeart/2018/2/layout/IconCircleList"/>
    <dgm:cxn modelId="{7D31A99D-9E8B-405A-B9B4-E303A2FAE84D}" type="presParOf" srcId="{B1AE32C4-6B88-4FD6-90DD-3FC66BCAECCA}" destId="{F2EC4499-DB37-4754-A15A-720A296C0EA4}" srcOrd="0" destOrd="0" presId="urn:microsoft.com/office/officeart/2018/2/layout/IconCircleList"/>
    <dgm:cxn modelId="{2B359B63-3F04-4331-997A-9A99E3A18464}" type="presParOf" srcId="{B1AE32C4-6B88-4FD6-90DD-3FC66BCAECCA}" destId="{6D1BFE55-E69F-4427-90ED-04A7568413D5}" srcOrd="1" destOrd="0" presId="urn:microsoft.com/office/officeart/2018/2/layout/IconCircleList"/>
    <dgm:cxn modelId="{FDCBA1A7-8B18-4EEA-BDEE-A487D8C9DE40}" type="presParOf" srcId="{B1AE32C4-6B88-4FD6-90DD-3FC66BCAECCA}" destId="{735C8734-07DD-422B-887C-CF442A8DC019}" srcOrd="2" destOrd="0" presId="urn:microsoft.com/office/officeart/2018/2/layout/IconCircleList"/>
    <dgm:cxn modelId="{DEA6578A-5E57-49AC-B61E-A99DFDAEACE4}" type="presParOf" srcId="{B1AE32C4-6B88-4FD6-90DD-3FC66BCAECCA}" destId="{56D38E4D-ECB7-42B9-B2DE-9C2CF0A9F5F7}" srcOrd="3" destOrd="0" presId="urn:microsoft.com/office/officeart/2018/2/layout/IconCircleList"/>
    <dgm:cxn modelId="{D58346E7-2A88-416F-8832-857F3BA4948D}" type="presParOf" srcId="{ED1CB94B-2800-45A2-9765-511BD92C7865}" destId="{7A899D12-6549-4E8A-A8D4-BB567B752659}" srcOrd="7" destOrd="0" presId="urn:microsoft.com/office/officeart/2018/2/layout/IconCircleList"/>
    <dgm:cxn modelId="{3EC10B14-9FB6-4FDC-96D6-681B16060923}" type="presParOf" srcId="{ED1CB94B-2800-45A2-9765-511BD92C7865}" destId="{0F78B952-944C-4E6A-975B-4741020BD8E2}" srcOrd="8" destOrd="0" presId="urn:microsoft.com/office/officeart/2018/2/layout/IconCircleList"/>
    <dgm:cxn modelId="{E0188939-4075-41BF-8811-5D2E9F7DA60F}" type="presParOf" srcId="{0F78B952-944C-4E6A-975B-4741020BD8E2}" destId="{894903FB-9637-4E58-BA3A-58A6C0FC60A7}" srcOrd="0" destOrd="0" presId="urn:microsoft.com/office/officeart/2018/2/layout/IconCircleList"/>
    <dgm:cxn modelId="{054F692E-3B7F-439E-9C3C-D0B01B465769}" type="presParOf" srcId="{0F78B952-944C-4E6A-975B-4741020BD8E2}" destId="{0C561281-D35E-4F11-B0C4-5C1B4E740C64}" srcOrd="1" destOrd="0" presId="urn:microsoft.com/office/officeart/2018/2/layout/IconCircleList"/>
    <dgm:cxn modelId="{3F24DA53-1248-46AB-A4E7-E1465F9195FA}" type="presParOf" srcId="{0F78B952-944C-4E6A-975B-4741020BD8E2}" destId="{72090615-C587-4866-BA95-2C1CAA706524}" srcOrd="2" destOrd="0" presId="urn:microsoft.com/office/officeart/2018/2/layout/IconCircleList"/>
    <dgm:cxn modelId="{651E9A5A-5B79-41AC-8640-4F0795E57170}" type="presParOf" srcId="{0F78B952-944C-4E6A-975B-4741020BD8E2}" destId="{2CC44C6E-64ED-4D26-B9A2-C046AE3A88F0}" srcOrd="3" destOrd="0" presId="urn:microsoft.com/office/officeart/2018/2/layout/IconCircleList"/>
    <dgm:cxn modelId="{3BBF380F-9297-4F3E-BB40-2DE1E2CB86AC}" type="presParOf" srcId="{ED1CB94B-2800-45A2-9765-511BD92C7865}" destId="{7C16BFA8-8908-4266-B87C-9CCC60DEC628}" srcOrd="9" destOrd="0" presId="urn:microsoft.com/office/officeart/2018/2/layout/IconCircleList"/>
    <dgm:cxn modelId="{BB6B44C7-B04A-4726-877E-71D39C142D79}" type="presParOf" srcId="{ED1CB94B-2800-45A2-9765-511BD92C7865}" destId="{749EBA9C-6F39-4395-BD53-30217D707CC5}" srcOrd="10" destOrd="0" presId="urn:microsoft.com/office/officeart/2018/2/layout/IconCircleList"/>
    <dgm:cxn modelId="{BA1E74A0-1F2F-4A20-B8FF-94DF7D0903DD}" type="presParOf" srcId="{749EBA9C-6F39-4395-BD53-30217D707CC5}" destId="{4C97DE07-9FA7-4800-9A7F-A8145D5B1BD9}" srcOrd="0" destOrd="0" presId="urn:microsoft.com/office/officeart/2018/2/layout/IconCircleList"/>
    <dgm:cxn modelId="{EB9253AE-0A46-4D1D-8B96-B604178678F2}" type="presParOf" srcId="{749EBA9C-6F39-4395-BD53-30217D707CC5}" destId="{303F16CE-5862-4DE3-9C4A-6F2DDAB033A4}" srcOrd="1" destOrd="0" presId="urn:microsoft.com/office/officeart/2018/2/layout/IconCircleList"/>
    <dgm:cxn modelId="{F5E4580E-4941-4B66-AB0A-5E65FF573146}" type="presParOf" srcId="{749EBA9C-6F39-4395-BD53-30217D707CC5}" destId="{E703309B-97DD-4B37-A2B9-C3D144398854}" srcOrd="2" destOrd="0" presId="urn:microsoft.com/office/officeart/2018/2/layout/IconCircleList"/>
    <dgm:cxn modelId="{F21B4C05-1D7F-487C-A0CA-EB01AA3822BC}" type="presParOf" srcId="{749EBA9C-6F39-4395-BD53-30217D707CC5}" destId="{39F6620C-06E3-465B-B747-4267355B942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1687F3-9ACC-4D5C-82E3-405F6EE73BB3}">
      <dsp:nvSpPr>
        <dsp:cNvPr id="0" name=""/>
        <dsp:cNvSpPr/>
      </dsp:nvSpPr>
      <dsp:spPr>
        <a:xfrm>
          <a:off x="1548707" y="73505"/>
          <a:ext cx="1083814" cy="108381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70F067-D379-4F97-A0EE-A96736AAA141}">
      <dsp:nvSpPr>
        <dsp:cNvPr id="0" name=""/>
        <dsp:cNvSpPr/>
      </dsp:nvSpPr>
      <dsp:spPr>
        <a:xfrm>
          <a:off x="1776308" y="301106"/>
          <a:ext cx="628612" cy="6286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36A275-05DC-4D50-827F-E190EE405911}">
      <dsp:nvSpPr>
        <dsp:cNvPr id="0" name=""/>
        <dsp:cNvSpPr/>
      </dsp:nvSpPr>
      <dsp:spPr>
        <a:xfrm>
          <a:off x="2864767" y="73505"/>
          <a:ext cx="2554705" cy="1083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Accreditation – Institutional Self Evaluation Report (ISER)</a:t>
          </a:r>
        </a:p>
      </dsp:txBody>
      <dsp:txXfrm>
        <a:off x="2864767" y="73505"/>
        <a:ext cx="2554705" cy="1083814"/>
      </dsp:txXfrm>
    </dsp:sp>
    <dsp:sp modelId="{06A344E0-3D1A-4C33-BF3F-8969BF5780DC}">
      <dsp:nvSpPr>
        <dsp:cNvPr id="0" name=""/>
        <dsp:cNvSpPr/>
      </dsp:nvSpPr>
      <dsp:spPr>
        <a:xfrm>
          <a:off x="5864611" y="73505"/>
          <a:ext cx="1083814" cy="108381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25EE1F-AD63-4D22-912C-9A920A09D1EB}">
      <dsp:nvSpPr>
        <dsp:cNvPr id="0" name=""/>
        <dsp:cNvSpPr/>
      </dsp:nvSpPr>
      <dsp:spPr>
        <a:xfrm>
          <a:off x="6092212" y="301106"/>
          <a:ext cx="628612" cy="6286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8BBA00-C2D9-4839-B35C-70081C74EE2E}">
      <dsp:nvSpPr>
        <dsp:cNvPr id="0" name=""/>
        <dsp:cNvSpPr/>
      </dsp:nvSpPr>
      <dsp:spPr>
        <a:xfrm>
          <a:off x="7180671" y="73505"/>
          <a:ext cx="2554705" cy="1083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Measure CC &amp; Measure M Priorities &amp; Allocation</a:t>
          </a:r>
        </a:p>
      </dsp:txBody>
      <dsp:txXfrm>
        <a:off x="7180671" y="73505"/>
        <a:ext cx="2554705" cy="1083814"/>
      </dsp:txXfrm>
    </dsp:sp>
    <dsp:sp modelId="{A50F368F-AB9D-40E1-9B2A-FC7E9542B888}">
      <dsp:nvSpPr>
        <dsp:cNvPr id="0" name=""/>
        <dsp:cNvSpPr/>
      </dsp:nvSpPr>
      <dsp:spPr>
        <a:xfrm>
          <a:off x="1548707" y="2032679"/>
          <a:ext cx="1083814" cy="108381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25A204-80F3-40EA-A6D8-72EE472F36FB}">
      <dsp:nvSpPr>
        <dsp:cNvPr id="0" name=""/>
        <dsp:cNvSpPr/>
      </dsp:nvSpPr>
      <dsp:spPr>
        <a:xfrm>
          <a:off x="1776308" y="2260280"/>
          <a:ext cx="628612" cy="6286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835CC0-96D1-44D8-91B8-E3C1BA4E5525}">
      <dsp:nvSpPr>
        <dsp:cNvPr id="0" name=""/>
        <dsp:cNvSpPr/>
      </dsp:nvSpPr>
      <dsp:spPr>
        <a:xfrm>
          <a:off x="2864767" y="2032679"/>
          <a:ext cx="2554705" cy="1083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District Resource Allocation Model</a:t>
          </a:r>
        </a:p>
      </dsp:txBody>
      <dsp:txXfrm>
        <a:off x="2864767" y="2032679"/>
        <a:ext cx="2554705" cy="1083814"/>
      </dsp:txXfrm>
    </dsp:sp>
    <dsp:sp modelId="{F2EC4499-DB37-4754-A15A-720A296C0EA4}">
      <dsp:nvSpPr>
        <dsp:cNvPr id="0" name=""/>
        <dsp:cNvSpPr/>
      </dsp:nvSpPr>
      <dsp:spPr>
        <a:xfrm>
          <a:off x="5864611" y="2032679"/>
          <a:ext cx="1083814" cy="108381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1BFE55-E69F-4427-90ED-04A7568413D5}">
      <dsp:nvSpPr>
        <dsp:cNvPr id="0" name=""/>
        <dsp:cNvSpPr/>
      </dsp:nvSpPr>
      <dsp:spPr>
        <a:xfrm>
          <a:off x="6092212" y="2260280"/>
          <a:ext cx="628612" cy="62861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D38E4D-ECB7-42B9-B2DE-9C2CF0A9F5F7}">
      <dsp:nvSpPr>
        <dsp:cNvPr id="0" name=""/>
        <dsp:cNvSpPr/>
      </dsp:nvSpPr>
      <dsp:spPr>
        <a:xfrm>
          <a:off x="7180671" y="2032679"/>
          <a:ext cx="2554705" cy="1083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Professional Development</a:t>
          </a:r>
        </a:p>
      </dsp:txBody>
      <dsp:txXfrm>
        <a:off x="7180671" y="2032679"/>
        <a:ext cx="2554705" cy="1083814"/>
      </dsp:txXfrm>
    </dsp:sp>
    <dsp:sp modelId="{894903FB-9637-4E58-BA3A-58A6C0FC60A7}">
      <dsp:nvSpPr>
        <dsp:cNvPr id="0" name=""/>
        <dsp:cNvSpPr/>
      </dsp:nvSpPr>
      <dsp:spPr>
        <a:xfrm>
          <a:off x="1548707" y="3991853"/>
          <a:ext cx="1083814" cy="108381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561281-D35E-4F11-B0C4-5C1B4E740C64}">
      <dsp:nvSpPr>
        <dsp:cNvPr id="0" name=""/>
        <dsp:cNvSpPr/>
      </dsp:nvSpPr>
      <dsp:spPr>
        <a:xfrm>
          <a:off x="1776308" y="4219454"/>
          <a:ext cx="628612" cy="62861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C44C6E-64ED-4D26-B9A2-C046AE3A88F0}">
      <dsp:nvSpPr>
        <dsp:cNvPr id="0" name=""/>
        <dsp:cNvSpPr/>
      </dsp:nvSpPr>
      <dsp:spPr>
        <a:xfrm>
          <a:off x="2864767" y="3991853"/>
          <a:ext cx="2554705" cy="1083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Academic Program &amp; Student Support Expansion</a:t>
          </a:r>
        </a:p>
      </dsp:txBody>
      <dsp:txXfrm>
        <a:off x="2864767" y="3991853"/>
        <a:ext cx="2554705" cy="1083814"/>
      </dsp:txXfrm>
    </dsp:sp>
    <dsp:sp modelId="{4C97DE07-9FA7-4800-9A7F-A8145D5B1BD9}">
      <dsp:nvSpPr>
        <dsp:cNvPr id="0" name=""/>
        <dsp:cNvSpPr/>
      </dsp:nvSpPr>
      <dsp:spPr>
        <a:xfrm>
          <a:off x="5864611" y="3991853"/>
          <a:ext cx="1083814" cy="108381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3F16CE-5862-4DE3-9C4A-6F2DDAB033A4}">
      <dsp:nvSpPr>
        <dsp:cNvPr id="0" name=""/>
        <dsp:cNvSpPr/>
      </dsp:nvSpPr>
      <dsp:spPr>
        <a:xfrm>
          <a:off x="6092212" y="4219454"/>
          <a:ext cx="628612" cy="62861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6620C-06E3-465B-B747-4267355B9429}">
      <dsp:nvSpPr>
        <dsp:cNvPr id="0" name=""/>
        <dsp:cNvSpPr/>
      </dsp:nvSpPr>
      <dsp:spPr>
        <a:xfrm>
          <a:off x="7180671" y="3991853"/>
          <a:ext cx="2554705" cy="1083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Foundation &amp; Institutional Advancement</a:t>
          </a:r>
        </a:p>
      </dsp:txBody>
      <dsp:txXfrm>
        <a:off x="7180671" y="3991853"/>
        <a:ext cx="2554705" cy="10838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0.17913</cdr:x>
      <cdr:y>0</cdr:y>
    </cdr:from>
    <cdr:to>
      <cdr:x>0.26153</cdr:x>
      <cdr:y>0.00067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AF60707C-9F36-4F76-8D2A-32A6E929A941}"/>
            </a:ext>
          </a:extLst>
        </cdr:cNvPr>
        <cdr:cNvCxnSpPr/>
      </cdr:nvCxnSpPr>
      <cdr:spPr>
        <a:xfrm xmlns:a="http://schemas.openxmlformats.org/drawingml/2006/main">
          <a:off x="1539874" y="0"/>
          <a:ext cx="708343" cy="2604"/>
        </a:xfrm>
        <a:prstGeom xmlns:a="http://schemas.openxmlformats.org/drawingml/2006/main" prst="line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0.17913</cdr:x>
      <cdr:y>0</cdr:y>
    </cdr:from>
    <cdr:to>
      <cdr:x>0.26153</cdr:x>
      <cdr:y>0.00067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AF60707C-9F36-4F76-8D2A-32A6E929A941}"/>
            </a:ext>
          </a:extLst>
        </cdr:cNvPr>
        <cdr:cNvCxnSpPr/>
      </cdr:nvCxnSpPr>
      <cdr:spPr>
        <a:xfrm xmlns:a="http://schemas.openxmlformats.org/drawingml/2006/main">
          <a:off x="1539874" y="0"/>
          <a:ext cx="708343" cy="2604"/>
        </a:xfrm>
        <a:prstGeom xmlns:a="http://schemas.openxmlformats.org/drawingml/2006/main" prst="line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0.32405</cdr:x>
      <cdr:y>0.81713</cdr:y>
    </cdr:from>
    <cdr:to>
      <cdr:x>0.50825</cdr:x>
      <cdr:y>0.93306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0219E9D6-17ED-4AFE-B9EA-8D4CAF4BA69E}"/>
            </a:ext>
          </a:extLst>
        </cdr:cNvPr>
        <cdr:cNvSpPr txBox="1"/>
      </cdr:nvSpPr>
      <cdr:spPr>
        <a:xfrm xmlns:a="http://schemas.openxmlformats.org/drawingml/2006/main">
          <a:off x="2563667" y="2820289"/>
          <a:ext cx="1457325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en-US" sz="2000" dirty="0"/>
            <a:t>N = 1,831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0.17913</cdr:x>
      <cdr:y>0</cdr:y>
    </cdr:from>
    <cdr:to>
      <cdr:x>0.26153</cdr:x>
      <cdr:y>0.00067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AF60707C-9F36-4F76-8D2A-32A6E929A941}"/>
            </a:ext>
          </a:extLst>
        </cdr:cNvPr>
        <cdr:cNvCxnSpPr/>
      </cdr:nvCxnSpPr>
      <cdr:spPr>
        <a:xfrm xmlns:a="http://schemas.openxmlformats.org/drawingml/2006/main">
          <a:off x="1539874" y="0"/>
          <a:ext cx="708343" cy="2604"/>
        </a:xfrm>
        <a:prstGeom xmlns:a="http://schemas.openxmlformats.org/drawingml/2006/main" prst="line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0.32207</cdr:x>
      <cdr:y>0.79819</cdr:y>
    </cdr:from>
    <cdr:to>
      <cdr:x>0.50266</cdr:x>
      <cdr:y>0.91412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0219E9D6-17ED-4AFE-B9EA-8D4CAF4BA69E}"/>
            </a:ext>
          </a:extLst>
        </cdr:cNvPr>
        <cdr:cNvSpPr txBox="1"/>
      </cdr:nvSpPr>
      <cdr:spPr>
        <a:xfrm xmlns:a="http://schemas.openxmlformats.org/drawingml/2006/main">
          <a:off x="2599195" y="2754919"/>
          <a:ext cx="1457325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en-US" sz="2000" dirty="0"/>
            <a:t>N = 1,831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0.17913</cdr:x>
      <cdr:y>0</cdr:y>
    </cdr:from>
    <cdr:to>
      <cdr:x>0.26153</cdr:x>
      <cdr:y>0.00067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AF60707C-9F36-4F76-8D2A-32A6E929A941}"/>
            </a:ext>
          </a:extLst>
        </cdr:cNvPr>
        <cdr:cNvCxnSpPr/>
      </cdr:nvCxnSpPr>
      <cdr:spPr>
        <a:xfrm xmlns:a="http://schemas.openxmlformats.org/drawingml/2006/main">
          <a:off x="1539874" y="0"/>
          <a:ext cx="708343" cy="2604"/>
        </a:xfrm>
        <a:prstGeom xmlns:a="http://schemas.openxmlformats.org/drawingml/2006/main" prst="line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0.60453</cdr:x>
      <cdr:y>0.78163</cdr:y>
    </cdr:from>
    <cdr:to>
      <cdr:x>0.75361</cdr:x>
      <cdr:y>0.89755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0659FCC1-1253-41E1-814B-8617BAA4C17C}"/>
            </a:ext>
          </a:extLst>
        </cdr:cNvPr>
        <cdr:cNvSpPr txBox="1"/>
      </cdr:nvSpPr>
      <cdr:spPr>
        <a:xfrm xmlns:a="http://schemas.openxmlformats.org/drawingml/2006/main">
          <a:off x="4782670" y="2697739"/>
          <a:ext cx="1179449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dirty="0"/>
            <a:t>N = 427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0.17913</cdr:x>
      <cdr:y>0</cdr:y>
    </cdr:from>
    <cdr:to>
      <cdr:x>0.26153</cdr:x>
      <cdr:y>0.00067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AF60707C-9F36-4F76-8D2A-32A6E929A941}"/>
            </a:ext>
          </a:extLst>
        </cdr:cNvPr>
        <cdr:cNvCxnSpPr/>
      </cdr:nvCxnSpPr>
      <cdr:spPr>
        <a:xfrm xmlns:a="http://schemas.openxmlformats.org/drawingml/2006/main">
          <a:off x="1539874" y="0"/>
          <a:ext cx="708343" cy="2604"/>
        </a:xfrm>
        <a:prstGeom xmlns:a="http://schemas.openxmlformats.org/drawingml/2006/main" prst="line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0.17913</cdr:x>
      <cdr:y>0</cdr:y>
    </cdr:from>
    <cdr:to>
      <cdr:x>0.26153</cdr:x>
      <cdr:y>0.00067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AF60707C-9F36-4F76-8D2A-32A6E929A941}"/>
            </a:ext>
          </a:extLst>
        </cdr:cNvPr>
        <cdr:cNvCxnSpPr/>
      </cdr:nvCxnSpPr>
      <cdr:spPr>
        <a:xfrm xmlns:a="http://schemas.openxmlformats.org/drawingml/2006/main">
          <a:off x="1539874" y="0"/>
          <a:ext cx="708343" cy="2604"/>
        </a:xfrm>
        <a:prstGeom xmlns:a="http://schemas.openxmlformats.org/drawingml/2006/main" prst="line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0.32766</cdr:x>
      <cdr:y>0.81713</cdr:y>
    </cdr:from>
    <cdr:to>
      <cdr:x>0.51187</cdr:x>
      <cdr:y>0.93306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0219E9D6-17ED-4AFE-B9EA-8D4CAF4BA69E}"/>
            </a:ext>
          </a:extLst>
        </cdr:cNvPr>
        <cdr:cNvSpPr txBox="1"/>
      </cdr:nvSpPr>
      <cdr:spPr>
        <a:xfrm xmlns:a="http://schemas.openxmlformats.org/drawingml/2006/main">
          <a:off x="2592242" y="2820289"/>
          <a:ext cx="1457325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en-US" sz="2000" dirty="0"/>
            <a:t>N = 1,831</a:t>
          </a:r>
        </a:p>
      </cdr:txBody>
    </cdr:sp>
  </cdr:relSizeAnchor>
  <cdr:relSizeAnchor xmlns:cdr="http://schemas.openxmlformats.org/drawingml/2006/chartDrawing">
    <cdr:from>
      <cdr:x>0.6131</cdr:x>
      <cdr:y>0.81713</cdr:y>
    </cdr:from>
    <cdr:to>
      <cdr:x>0.76218</cdr:x>
      <cdr:y>0.93306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0659FCC1-1253-41E1-814B-8617BAA4C17C}"/>
            </a:ext>
          </a:extLst>
        </cdr:cNvPr>
        <cdr:cNvSpPr txBox="1"/>
      </cdr:nvSpPr>
      <cdr:spPr>
        <a:xfrm xmlns:a="http://schemas.openxmlformats.org/drawingml/2006/main">
          <a:off x="4850461" y="2820289"/>
          <a:ext cx="1179449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dirty="0"/>
            <a:t>N = 427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0.17913</cdr:x>
      <cdr:y>0</cdr:y>
    </cdr:from>
    <cdr:to>
      <cdr:x>0.26153</cdr:x>
      <cdr:y>0.00067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AF60707C-9F36-4F76-8D2A-32A6E929A941}"/>
            </a:ext>
          </a:extLst>
        </cdr:cNvPr>
        <cdr:cNvCxnSpPr/>
      </cdr:nvCxnSpPr>
      <cdr:spPr>
        <a:xfrm xmlns:a="http://schemas.openxmlformats.org/drawingml/2006/main">
          <a:off x="1539874" y="0"/>
          <a:ext cx="708343" cy="2604"/>
        </a:xfrm>
        <a:prstGeom xmlns:a="http://schemas.openxmlformats.org/drawingml/2006/main" prst="line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0.45273</cdr:x>
      <cdr:y>0.09047</cdr:y>
    </cdr:from>
    <cdr:to>
      <cdr:x>0.57434</cdr:x>
      <cdr:y>0.27583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7709299C-D38E-4417-A6EE-482301C9B77F}"/>
            </a:ext>
          </a:extLst>
        </cdr:cNvPr>
        <cdr:cNvCxnSpPr/>
      </cdr:nvCxnSpPr>
      <cdr:spPr>
        <a:xfrm xmlns:a="http://schemas.openxmlformats.org/drawingml/2006/main" flipV="1">
          <a:off x="4775584" y="416343"/>
          <a:ext cx="1282890" cy="852985"/>
        </a:xfrm>
        <a:prstGeom xmlns:a="http://schemas.openxmlformats.org/drawingml/2006/main" prst="straightConnector1">
          <a:avLst/>
        </a:prstGeom>
        <a:ln xmlns:a="http://schemas.openxmlformats.org/drawingml/2006/main" w="50800">
          <a:solidFill>
            <a:schemeClr val="tx2">
              <a:lumMod val="50000"/>
            </a:schemeClr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0.17913</cdr:x>
      <cdr:y>0</cdr:y>
    </cdr:from>
    <cdr:to>
      <cdr:x>0.26153</cdr:x>
      <cdr:y>0.00067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AF60707C-9F36-4F76-8D2A-32A6E929A941}"/>
            </a:ext>
          </a:extLst>
        </cdr:cNvPr>
        <cdr:cNvCxnSpPr/>
      </cdr:nvCxnSpPr>
      <cdr:spPr>
        <a:xfrm xmlns:a="http://schemas.openxmlformats.org/drawingml/2006/main">
          <a:off x="1539874" y="0"/>
          <a:ext cx="708343" cy="2604"/>
        </a:xfrm>
        <a:prstGeom xmlns:a="http://schemas.openxmlformats.org/drawingml/2006/main" prst="line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0.17913</cdr:x>
      <cdr:y>0</cdr:y>
    </cdr:from>
    <cdr:to>
      <cdr:x>0.26153</cdr:x>
      <cdr:y>0.00067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AF60707C-9F36-4F76-8D2A-32A6E929A941}"/>
            </a:ext>
          </a:extLst>
        </cdr:cNvPr>
        <cdr:cNvCxnSpPr/>
      </cdr:nvCxnSpPr>
      <cdr:spPr>
        <a:xfrm xmlns:a="http://schemas.openxmlformats.org/drawingml/2006/main">
          <a:off x="1539874" y="0"/>
          <a:ext cx="708343" cy="2604"/>
        </a:xfrm>
        <a:prstGeom xmlns:a="http://schemas.openxmlformats.org/drawingml/2006/main" prst="line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0.45273</cdr:x>
      <cdr:y>0.09047</cdr:y>
    </cdr:from>
    <cdr:to>
      <cdr:x>0.57434</cdr:x>
      <cdr:y>0.27583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7709299C-D38E-4417-A6EE-482301C9B77F}"/>
            </a:ext>
          </a:extLst>
        </cdr:cNvPr>
        <cdr:cNvCxnSpPr/>
      </cdr:nvCxnSpPr>
      <cdr:spPr>
        <a:xfrm xmlns:a="http://schemas.openxmlformats.org/drawingml/2006/main" flipV="1">
          <a:off x="4775584" y="416343"/>
          <a:ext cx="1282890" cy="852985"/>
        </a:xfrm>
        <a:prstGeom xmlns:a="http://schemas.openxmlformats.org/drawingml/2006/main" prst="straightConnector1">
          <a:avLst/>
        </a:prstGeom>
        <a:ln xmlns:a="http://schemas.openxmlformats.org/drawingml/2006/main" w="50800">
          <a:solidFill>
            <a:schemeClr val="tx2">
              <a:lumMod val="50000"/>
            </a:schemeClr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0.17913</cdr:x>
      <cdr:y>0</cdr:y>
    </cdr:from>
    <cdr:to>
      <cdr:x>0.26153</cdr:x>
      <cdr:y>0.00067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AF60707C-9F36-4F76-8D2A-32A6E929A941}"/>
            </a:ext>
          </a:extLst>
        </cdr:cNvPr>
        <cdr:cNvCxnSpPr/>
      </cdr:nvCxnSpPr>
      <cdr:spPr>
        <a:xfrm xmlns:a="http://schemas.openxmlformats.org/drawingml/2006/main">
          <a:off x="1539874" y="0"/>
          <a:ext cx="708343" cy="2604"/>
        </a:xfrm>
        <a:prstGeom xmlns:a="http://schemas.openxmlformats.org/drawingml/2006/main" prst="line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0.17913</cdr:x>
      <cdr:y>0</cdr:y>
    </cdr:from>
    <cdr:to>
      <cdr:x>0.26153</cdr:x>
      <cdr:y>0.00067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AF60707C-9F36-4F76-8D2A-32A6E929A941}"/>
            </a:ext>
          </a:extLst>
        </cdr:cNvPr>
        <cdr:cNvCxnSpPr/>
      </cdr:nvCxnSpPr>
      <cdr:spPr>
        <a:xfrm xmlns:a="http://schemas.openxmlformats.org/drawingml/2006/main">
          <a:off x="1539874" y="0"/>
          <a:ext cx="708343" cy="2604"/>
        </a:xfrm>
        <a:prstGeom xmlns:a="http://schemas.openxmlformats.org/drawingml/2006/main" prst="line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0.17913</cdr:x>
      <cdr:y>0</cdr:y>
    </cdr:from>
    <cdr:to>
      <cdr:x>0.26153</cdr:x>
      <cdr:y>0.00067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AF60707C-9F36-4F76-8D2A-32A6E929A941}"/>
            </a:ext>
          </a:extLst>
        </cdr:cNvPr>
        <cdr:cNvCxnSpPr/>
      </cdr:nvCxnSpPr>
      <cdr:spPr>
        <a:xfrm xmlns:a="http://schemas.openxmlformats.org/drawingml/2006/main">
          <a:off x="1539874" y="0"/>
          <a:ext cx="708343" cy="2604"/>
        </a:xfrm>
        <a:prstGeom xmlns:a="http://schemas.openxmlformats.org/drawingml/2006/main" prst="line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0.17913</cdr:x>
      <cdr:y>0</cdr:y>
    </cdr:from>
    <cdr:to>
      <cdr:x>0.26153</cdr:x>
      <cdr:y>0.00067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AF60707C-9F36-4F76-8D2A-32A6E929A941}"/>
            </a:ext>
          </a:extLst>
        </cdr:cNvPr>
        <cdr:cNvCxnSpPr/>
      </cdr:nvCxnSpPr>
      <cdr:spPr>
        <a:xfrm xmlns:a="http://schemas.openxmlformats.org/drawingml/2006/main">
          <a:off x="1539874" y="0"/>
          <a:ext cx="708343" cy="2604"/>
        </a:xfrm>
        <a:prstGeom xmlns:a="http://schemas.openxmlformats.org/drawingml/2006/main" prst="line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0.17913</cdr:x>
      <cdr:y>0</cdr:y>
    </cdr:from>
    <cdr:to>
      <cdr:x>0.26153</cdr:x>
      <cdr:y>0.00067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AF60707C-9F36-4F76-8D2A-32A6E929A941}"/>
            </a:ext>
          </a:extLst>
        </cdr:cNvPr>
        <cdr:cNvCxnSpPr/>
      </cdr:nvCxnSpPr>
      <cdr:spPr>
        <a:xfrm xmlns:a="http://schemas.openxmlformats.org/drawingml/2006/main">
          <a:off x="1539874" y="0"/>
          <a:ext cx="708343" cy="2604"/>
        </a:xfrm>
        <a:prstGeom xmlns:a="http://schemas.openxmlformats.org/drawingml/2006/main" prst="line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0.61209</cdr:x>
      <cdr:y>0.81713</cdr:y>
    </cdr:from>
    <cdr:to>
      <cdr:x>0.76118</cdr:x>
      <cdr:y>0.93306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0219E9D6-17ED-4AFE-B9EA-8D4CAF4BA69E}"/>
            </a:ext>
          </a:extLst>
        </cdr:cNvPr>
        <cdr:cNvSpPr txBox="1"/>
      </cdr:nvSpPr>
      <cdr:spPr>
        <a:xfrm xmlns:a="http://schemas.openxmlformats.org/drawingml/2006/main">
          <a:off x="4842523" y="2820289"/>
          <a:ext cx="1179449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en-US" sz="2000" dirty="0"/>
            <a:t>N = 427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3AC7194-EB8A-4C3F-91C8-BC77BDA38307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125F024-9710-4A82-8155-7C8E1D5BE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05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5EBA66-2A62-4449-93B8-B251FC23EF9F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1851F44-32F1-44BB-A07B-D1020FFD2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31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51F44-32F1-44BB-A07B-D1020FFD2D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62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5344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5328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9477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5417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f391192_0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5159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f391192_08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2574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f391192_08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4684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f391192_08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6568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f391192_08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0690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f391192_08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1755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Safety Committee Introduction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Discussed</a:t>
            </a:r>
            <a:r>
              <a:rPr lang="en-US" baseline="0" dirty="0"/>
              <a:t> an annual safety report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Heightened concerns and awareness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DAEBA-FC93-4E02-ACCB-F1E1D00992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27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f391192_08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82623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f391192_08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33372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f391192_08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7732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f391192_08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4193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f391192_08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41565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f391192_08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69851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f391192_08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6481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51F44-32F1-44BB-A07B-D1020FFD2D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69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David Stevenson to assist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Scribe and Spokesperson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Fill out 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DAEBA-FC93-4E02-ACCB-F1E1D00992D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93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</a:t>
            </a:r>
            <a:r>
              <a:rPr lang="en-US" baseline="0" dirty="0"/>
              <a:t> for the Panel:</a:t>
            </a:r>
          </a:p>
          <a:p>
            <a:r>
              <a:rPr lang="en-US" baseline="0" dirty="0"/>
              <a:t>1) In the earthquake scenario, what should we expect if AMR is unable to respond for several hours? How should we respond.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DAEBA-FC93-4E02-ACCB-F1E1D00992D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68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2289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2058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156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rge ocean wav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6553319" cy="68579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5999" y="0"/>
            <a:ext cx="457320" cy="6858000"/>
          </a:xfrm>
          <a:prstGeom prst="rect">
            <a:avLst/>
          </a:prstGeom>
          <a:solidFill>
            <a:srgbClr val="13425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10639" y="1600200"/>
            <a:ext cx="4573192" cy="37338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639" y="5562600"/>
            <a:ext cx="4573190" cy="83502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7636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80127" y="6400800"/>
            <a:ext cx="5956385" cy="276228"/>
          </a:xfrm>
        </p:spPr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230155" y="6400800"/>
            <a:ext cx="1549062" cy="276228"/>
          </a:xfrm>
        </p:spPr>
        <p:txBody>
          <a:bodyPr/>
          <a:lstStyle/>
          <a:p>
            <a:fld id="{A43FAFC5-F11C-4205-99FD-FC66DAA2AE2D}" type="datetime1">
              <a:rPr lang="en-US" smtClean="0"/>
              <a:t>1/10/2020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9431" y="6400800"/>
            <a:ext cx="1067080" cy="276228"/>
          </a:xfrm>
        </p:spPr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7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447" y="1616075"/>
            <a:ext cx="7317103" cy="2727325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7449" y="4495801"/>
            <a:ext cx="7317103" cy="167322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AFC5-F11C-4205-99FD-FC66DAA2AE2D}" type="datetime1">
              <a:rPr lang="en-US" smtClean="0"/>
              <a:t>1/10/2020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656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0129" y="1828800"/>
            <a:ext cx="4420750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057400">
              <a:defRPr sz="1600"/>
            </a:lvl6pPr>
            <a:lvl7pPr marL="2057400">
              <a:defRPr sz="1600"/>
            </a:lvl7pPr>
            <a:lvl8pPr marL="2057400">
              <a:defRPr sz="1600"/>
            </a:lvl8pPr>
            <a:lvl9pPr marL="205740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05761" y="1828800"/>
            <a:ext cx="4420751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057400">
              <a:defRPr sz="1600"/>
            </a:lvl6pPr>
            <a:lvl7pPr marL="2057400">
              <a:defRPr sz="1600"/>
            </a:lvl7pPr>
            <a:lvl8pPr marL="2057400">
              <a:defRPr sz="1600"/>
            </a:lvl8pPr>
            <a:lvl9pPr marL="205740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2905-3DC5-49B9-B8B8-9D80D3609DB5}" type="datetime1">
              <a:rPr lang="en-US" smtClean="0"/>
              <a:t>1/10/2020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16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8537" y="1828800"/>
            <a:ext cx="4417702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78537" y="2743200"/>
            <a:ext cx="441770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2057400">
              <a:defRPr sz="1400"/>
            </a:lvl5pPr>
            <a:lvl6pPr marL="2057400">
              <a:defRPr sz="1400"/>
            </a:lvl6pPr>
            <a:lvl7pPr marL="2057400">
              <a:defRPr sz="1400"/>
            </a:lvl7pPr>
            <a:lvl8pPr marL="2057400">
              <a:defRPr sz="1400"/>
            </a:lvl8pPr>
            <a:lvl9pPr marL="2057400"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7219" y="1828800"/>
            <a:ext cx="4417702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7219" y="2743200"/>
            <a:ext cx="441770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2057400">
              <a:defRPr sz="1400"/>
            </a:lvl5pPr>
            <a:lvl6pPr marL="2057400">
              <a:defRPr sz="1400"/>
            </a:lvl6pPr>
            <a:lvl7pPr marL="2057400">
              <a:defRPr sz="1400"/>
            </a:lvl7pPr>
            <a:lvl8pPr marL="2057400">
              <a:defRPr sz="1400"/>
            </a:lvl8pPr>
            <a:lvl9pPr marL="2057400"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5298-A6F6-4AF2-832C-941EFA52AF9B}" type="datetime1">
              <a:rPr lang="en-US" smtClean="0"/>
              <a:t>1/10/2020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440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3D8C-3438-4368-AD19-D5CB0C52B1DD}" type="datetime1">
              <a:rPr lang="en-US" smtClean="0"/>
              <a:t>1/10/2020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455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rge ocean wave (semitransparent)" title="Ocean Wav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"/>
            <a:ext cx="12191999" cy="685788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1D785-D6D8-40F1-B2DD-0E2019A27A22}" type="datetime1">
              <a:rPr lang="en-US" smtClean="0"/>
              <a:t>1/10/2020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624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129" y="588964"/>
            <a:ext cx="3658553" cy="284003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2" y="588964"/>
            <a:ext cx="5487829" cy="558006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0129" y="3581400"/>
            <a:ext cx="3658553" cy="25876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9A06-02F9-41CB-8208-185A65D60B96}" type="datetime1">
              <a:rPr lang="en-US" smtClean="0"/>
              <a:t>1/10/2020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018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129" y="588963"/>
            <a:ext cx="3658553" cy="2840038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096049" y="588963"/>
            <a:ext cx="5487781" cy="5580062"/>
          </a:xfrm>
          <a:prstGeom prst="rect">
            <a:avLst/>
          </a:prstGeom>
          <a:solidFill>
            <a:srgbClr val="1B5D7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6309137" y="805658"/>
            <a:ext cx="5061604" cy="5146672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0129" y="3581400"/>
            <a:ext cx="3658553" cy="25876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051B-B340-4A72-AC7D-8FDFBF03EE12}" type="datetime1">
              <a:rPr lang="en-US" smtClean="0"/>
              <a:t>1/10/2020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358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3B6B-E340-4FC0-A085-B71A4639D1AA}" type="datetime1">
              <a:rPr lang="en-US" smtClean="0"/>
              <a:t>1/10/2020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402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794" y="609600"/>
            <a:ext cx="1981717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809" y="609600"/>
            <a:ext cx="7393324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42DF-42F7-4DF8-92F8-78154BDE12B4}" type="datetime1">
              <a:rPr lang="en-US" smtClean="0"/>
              <a:t>1/10/2020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40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159" y="-267"/>
            <a:ext cx="12191761" cy="6857181"/>
            <a:chOff x="2973586" y="5250656"/>
            <a:chExt cx="2856819" cy="1606800"/>
          </a:xfrm>
        </p:grpSpPr>
        <p:sp>
          <p:nvSpPr>
            <p:cNvPr id="11" name="Google Shape;11;p2"/>
            <p:cNvSpPr/>
            <p:nvPr/>
          </p:nvSpPr>
          <p:spPr>
            <a:xfrm>
              <a:off x="2973586" y="6221960"/>
              <a:ext cx="2856819" cy="635496"/>
            </a:xfrm>
            <a:custGeom>
              <a:avLst/>
              <a:gdLst/>
              <a:ahLst/>
              <a:cxnLst/>
              <a:rect l="l" t="t" r="r" b="b"/>
              <a:pathLst>
                <a:path w="2856819" h="635496" extrusionOk="0">
                  <a:moveTo>
                    <a:pt x="0" y="636040"/>
                  </a:moveTo>
                  <a:lnTo>
                    <a:pt x="2856819" y="636040"/>
                  </a:lnTo>
                  <a:lnTo>
                    <a:pt x="2856819" y="0"/>
                  </a:lnTo>
                  <a:lnTo>
                    <a:pt x="0" y="503857"/>
                  </a:lnTo>
                  <a:lnTo>
                    <a:pt x="0" y="6360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73586" y="6067738"/>
              <a:ext cx="642784" cy="385464"/>
            </a:xfrm>
            <a:custGeom>
              <a:avLst/>
              <a:gdLst/>
              <a:ahLst/>
              <a:cxnLst/>
              <a:rect l="l" t="t" r="r" b="b"/>
              <a:pathLst>
                <a:path w="642784" h="385464" extrusionOk="0">
                  <a:moveTo>
                    <a:pt x="0" y="113368"/>
                  </a:moveTo>
                  <a:lnTo>
                    <a:pt x="0" y="385724"/>
                  </a:lnTo>
                  <a:lnTo>
                    <a:pt x="642784" y="272355"/>
                  </a:lnTo>
                  <a:lnTo>
                    <a:pt x="642784" y="0"/>
                  </a:lnTo>
                  <a:lnTo>
                    <a:pt x="0" y="113368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78302" y="5250656"/>
              <a:ext cx="1781048" cy="314027"/>
            </a:xfrm>
            <a:custGeom>
              <a:avLst/>
              <a:gdLst/>
              <a:ahLst/>
              <a:cxnLst/>
              <a:rect l="l" t="t" r="r" b="b"/>
              <a:pathLst>
                <a:path w="1781048" h="314027" extrusionOk="0">
                  <a:moveTo>
                    <a:pt x="238155" y="0"/>
                  </a:moveTo>
                  <a:lnTo>
                    <a:pt x="0" y="42004"/>
                  </a:lnTo>
                  <a:lnTo>
                    <a:pt x="0" y="314359"/>
                  </a:lnTo>
                  <a:lnTo>
                    <a:pt x="1782389" y="0"/>
                  </a:lnTo>
                  <a:lnTo>
                    <a:pt x="23815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790344" y="5404894"/>
              <a:ext cx="1040060" cy="455414"/>
            </a:xfrm>
            <a:custGeom>
              <a:avLst/>
              <a:gdLst/>
              <a:ahLst/>
              <a:cxnLst/>
              <a:rect l="l" t="t" r="r" b="b"/>
              <a:pathLst>
                <a:path w="1040060" h="455414" extrusionOk="0">
                  <a:moveTo>
                    <a:pt x="1040061" y="0"/>
                  </a:moveTo>
                  <a:lnTo>
                    <a:pt x="0" y="184194"/>
                  </a:lnTo>
                  <a:lnTo>
                    <a:pt x="0" y="456550"/>
                  </a:lnTo>
                  <a:lnTo>
                    <a:pt x="1040061" y="272355"/>
                  </a:lnTo>
                  <a:lnTo>
                    <a:pt x="1040061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73586" y="6263466"/>
              <a:ext cx="1077258" cy="461367"/>
            </a:xfrm>
            <a:custGeom>
              <a:avLst/>
              <a:gdLst/>
              <a:ahLst/>
              <a:cxnLst/>
              <a:rect l="l" t="t" r="r" b="b"/>
              <a:pathLst>
                <a:path w="1077258" h="461367" extrusionOk="0">
                  <a:moveTo>
                    <a:pt x="0" y="189996"/>
                  </a:moveTo>
                  <a:lnTo>
                    <a:pt x="0" y="462351"/>
                  </a:lnTo>
                  <a:lnTo>
                    <a:pt x="1077259" y="272355"/>
                  </a:lnTo>
                  <a:lnTo>
                    <a:pt x="1077259" y="0"/>
                  </a:lnTo>
                  <a:lnTo>
                    <a:pt x="0" y="189996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531332" y="5949605"/>
              <a:ext cx="299073" cy="324445"/>
            </a:xfrm>
            <a:custGeom>
              <a:avLst/>
              <a:gdLst/>
              <a:ahLst/>
              <a:cxnLst/>
              <a:rect l="l" t="t" r="r" b="b"/>
              <a:pathLst>
                <a:path w="299073" h="324445" extrusionOk="0">
                  <a:moveTo>
                    <a:pt x="299073" y="0"/>
                  </a:moveTo>
                  <a:lnTo>
                    <a:pt x="0" y="52748"/>
                  </a:lnTo>
                  <a:lnTo>
                    <a:pt x="0" y="325103"/>
                  </a:lnTo>
                  <a:lnTo>
                    <a:pt x="299073" y="272355"/>
                  </a:lnTo>
                  <a:lnTo>
                    <a:pt x="299073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613394" y="5425142"/>
              <a:ext cx="557972" cy="370582"/>
            </a:xfrm>
            <a:custGeom>
              <a:avLst/>
              <a:gdLst/>
              <a:ahLst/>
              <a:cxnLst/>
              <a:rect l="l" t="t" r="r" b="b"/>
              <a:pathLst>
                <a:path w="557972" h="370582" extrusionOk="0">
                  <a:moveTo>
                    <a:pt x="0" y="98410"/>
                  </a:moveTo>
                  <a:lnTo>
                    <a:pt x="0" y="370765"/>
                  </a:lnTo>
                  <a:lnTo>
                    <a:pt x="557973" y="272355"/>
                  </a:lnTo>
                  <a:lnTo>
                    <a:pt x="557973" y="0"/>
                  </a:lnTo>
                  <a:lnTo>
                    <a:pt x="0" y="9841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36975" y="5677250"/>
              <a:ext cx="193430" cy="305097"/>
            </a:xfrm>
            <a:custGeom>
              <a:avLst/>
              <a:gdLst/>
              <a:ahLst/>
              <a:cxnLst/>
              <a:rect l="l" t="t" r="r" b="b"/>
              <a:pathLst>
                <a:path w="193430" h="305097" extrusionOk="0">
                  <a:moveTo>
                    <a:pt x="193430" y="0"/>
                  </a:moveTo>
                  <a:lnTo>
                    <a:pt x="0" y="34116"/>
                  </a:lnTo>
                  <a:lnTo>
                    <a:pt x="0" y="306471"/>
                  </a:lnTo>
                  <a:lnTo>
                    <a:pt x="193430" y="272355"/>
                  </a:lnTo>
                  <a:lnTo>
                    <a:pt x="19343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609600" y="1065700"/>
            <a:ext cx="7315200" cy="42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6978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 + 1 column + imag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6"/>
          <p:cNvGrpSpPr/>
          <p:nvPr/>
        </p:nvGrpSpPr>
        <p:grpSpPr>
          <a:xfrm>
            <a:off x="-318" y="-141"/>
            <a:ext cx="12191761" cy="6857756"/>
            <a:chOff x="6361595" y="2777133"/>
            <a:chExt cx="2856819" cy="1606935"/>
          </a:xfrm>
        </p:grpSpPr>
        <p:sp>
          <p:nvSpPr>
            <p:cNvPr id="60" name="Google Shape;60;p6"/>
            <p:cNvSpPr/>
            <p:nvPr/>
          </p:nvSpPr>
          <p:spPr>
            <a:xfrm>
              <a:off x="6361595" y="3328877"/>
              <a:ext cx="2856819" cy="1055191"/>
            </a:xfrm>
            <a:custGeom>
              <a:avLst/>
              <a:gdLst/>
              <a:ahLst/>
              <a:cxnLst/>
              <a:rect l="l" t="t" r="r" b="b"/>
              <a:pathLst>
                <a:path w="2856819" h="1055191" extrusionOk="0">
                  <a:moveTo>
                    <a:pt x="0" y="1055599"/>
                  </a:moveTo>
                  <a:lnTo>
                    <a:pt x="2856819" y="1055599"/>
                  </a:lnTo>
                  <a:lnTo>
                    <a:pt x="2856819" y="0"/>
                  </a:lnTo>
                  <a:lnTo>
                    <a:pt x="0" y="503854"/>
                  </a:lnTo>
                  <a:lnTo>
                    <a:pt x="0" y="10555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6361595" y="3581367"/>
              <a:ext cx="471672" cy="250031"/>
            </a:xfrm>
            <a:custGeom>
              <a:avLst/>
              <a:gdLst/>
              <a:ahLst/>
              <a:cxnLst/>
              <a:rect l="l" t="t" r="r" b="b"/>
              <a:pathLst>
                <a:path w="471672" h="250031" extrusionOk="0">
                  <a:moveTo>
                    <a:pt x="0" y="83189"/>
                  </a:moveTo>
                  <a:lnTo>
                    <a:pt x="0" y="251365"/>
                  </a:lnTo>
                  <a:lnTo>
                    <a:pt x="471673" y="168176"/>
                  </a:lnTo>
                  <a:lnTo>
                    <a:pt x="471673" y="0"/>
                  </a:lnTo>
                  <a:lnTo>
                    <a:pt x="0" y="83189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8188769" y="3160702"/>
              <a:ext cx="1029645" cy="349746"/>
            </a:xfrm>
            <a:custGeom>
              <a:avLst/>
              <a:gdLst/>
              <a:ahLst/>
              <a:cxnLst/>
              <a:rect l="l" t="t" r="r" b="b"/>
              <a:pathLst>
                <a:path w="1029645" h="349746" extrusionOk="0">
                  <a:moveTo>
                    <a:pt x="1029645" y="0"/>
                  </a:moveTo>
                  <a:lnTo>
                    <a:pt x="0" y="181597"/>
                  </a:lnTo>
                  <a:lnTo>
                    <a:pt x="0" y="349773"/>
                  </a:lnTo>
                  <a:lnTo>
                    <a:pt x="1029645" y="168176"/>
                  </a:lnTo>
                  <a:lnTo>
                    <a:pt x="1029645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6361595" y="3343125"/>
              <a:ext cx="868949" cy="319980"/>
            </a:xfrm>
            <a:custGeom>
              <a:avLst/>
              <a:gdLst/>
              <a:ahLst/>
              <a:cxnLst/>
              <a:rect l="l" t="t" r="r" b="b"/>
              <a:pathLst>
                <a:path w="868949" h="319980" extrusionOk="0">
                  <a:moveTo>
                    <a:pt x="0" y="153256"/>
                  </a:moveTo>
                  <a:lnTo>
                    <a:pt x="0" y="321431"/>
                  </a:lnTo>
                  <a:lnTo>
                    <a:pt x="868949" y="168176"/>
                  </a:lnTo>
                  <a:lnTo>
                    <a:pt x="868949" y="0"/>
                  </a:lnTo>
                  <a:lnTo>
                    <a:pt x="0" y="153256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6361595" y="3286479"/>
              <a:ext cx="236580" cy="209847"/>
            </a:xfrm>
            <a:custGeom>
              <a:avLst/>
              <a:gdLst/>
              <a:ahLst/>
              <a:cxnLst/>
              <a:rect l="l" t="t" r="r" b="b"/>
              <a:pathLst>
                <a:path w="236580" h="209847" extrusionOk="0">
                  <a:moveTo>
                    <a:pt x="0" y="41725"/>
                  </a:moveTo>
                  <a:lnTo>
                    <a:pt x="0" y="209901"/>
                  </a:lnTo>
                  <a:lnTo>
                    <a:pt x="236580" y="168176"/>
                  </a:lnTo>
                  <a:lnTo>
                    <a:pt x="236580" y="0"/>
                  </a:lnTo>
                  <a:lnTo>
                    <a:pt x="0" y="4172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8331610" y="2824350"/>
              <a:ext cx="886804" cy="324445"/>
            </a:xfrm>
            <a:custGeom>
              <a:avLst/>
              <a:gdLst/>
              <a:ahLst/>
              <a:cxnLst/>
              <a:rect l="l" t="t" r="r" b="b"/>
              <a:pathLst>
                <a:path w="886804" h="324445" extrusionOk="0">
                  <a:moveTo>
                    <a:pt x="886804" y="0"/>
                  </a:moveTo>
                  <a:lnTo>
                    <a:pt x="0" y="156405"/>
                  </a:lnTo>
                  <a:lnTo>
                    <a:pt x="0" y="324581"/>
                  </a:lnTo>
                  <a:lnTo>
                    <a:pt x="886804" y="168176"/>
                  </a:lnTo>
                  <a:lnTo>
                    <a:pt x="886804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6868978" y="2954026"/>
              <a:ext cx="660639" cy="284261"/>
            </a:xfrm>
            <a:custGeom>
              <a:avLst/>
              <a:gdLst/>
              <a:ahLst/>
              <a:cxnLst/>
              <a:rect l="l" t="t" r="r" b="b"/>
              <a:pathLst>
                <a:path w="660639" h="284261" extrusionOk="0">
                  <a:moveTo>
                    <a:pt x="0" y="116516"/>
                  </a:moveTo>
                  <a:lnTo>
                    <a:pt x="0" y="284692"/>
                  </a:lnTo>
                  <a:lnTo>
                    <a:pt x="660639" y="168176"/>
                  </a:lnTo>
                  <a:lnTo>
                    <a:pt x="660639" y="0"/>
                  </a:lnTo>
                  <a:lnTo>
                    <a:pt x="0" y="116516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7093655" y="2777133"/>
              <a:ext cx="1438825" cy="253007"/>
            </a:xfrm>
            <a:custGeom>
              <a:avLst/>
              <a:gdLst/>
              <a:ahLst/>
              <a:cxnLst/>
              <a:rect l="l" t="t" r="r" b="b"/>
              <a:pathLst>
                <a:path w="1438825" h="253007" extrusionOk="0">
                  <a:moveTo>
                    <a:pt x="485388" y="0"/>
                  </a:moveTo>
                  <a:lnTo>
                    <a:pt x="0" y="85607"/>
                  </a:lnTo>
                  <a:lnTo>
                    <a:pt x="0" y="253783"/>
                  </a:lnTo>
                  <a:lnTo>
                    <a:pt x="1438932" y="0"/>
                  </a:lnTo>
                  <a:lnTo>
                    <a:pt x="485388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609600" y="3192600"/>
            <a:ext cx="5486400" cy="560800"/>
          </a:xfrm>
          <a:prstGeom prst="rect">
            <a:avLst/>
          </a:prstGeom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body" idx="1"/>
          </p:nvPr>
        </p:nvSpPr>
        <p:spPr>
          <a:xfrm>
            <a:off x="4267200" y="3733567"/>
            <a:ext cx="7315200" cy="282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667"/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sldNum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16269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9"/>
          <p:cNvGrpSpPr/>
          <p:nvPr/>
        </p:nvGrpSpPr>
        <p:grpSpPr>
          <a:xfrm>
            <a:off x="-159" y="-141"/>
            <a:ext cx="12191761" cy="6857756"/>
            <a:chOff x="2973586" y="2777133"/>
            <a:chExt cx="2856819" cy="1606935"/>
          </a:xfrm>
        </p:grpSpPr>
        <p:sp>
          <p:nvSpPr>
            <p:cNvPr id="98" name="Google Shape;98;p9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p9"/>
          <p:cNvSpPr txBox="1">
            <a:spLocks noGrp="1"/>
          </p:cNvSpPr>
          <p:nvPr>
            <p:ph type="title"/>
          </p:nvPr>
        </p:nvSpPr>
        <p:spPr>
          <a:xfrm>
            <a:off x="609600" y="-133"/>
            <a:ext cx="7315200" cy="24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sldNum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4890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692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141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4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285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262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921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927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617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1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96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675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707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275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40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376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904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898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367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35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162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511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70610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274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56035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793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910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039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609600" y="1065700"/>
            <a:ext cx="7315200" cy="42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402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arge ocean wave (semitransparent)" title="Ocean Wav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"/>
            <a:ext cx="12191999" cy="6857887"/>
          </a:xfrm>
          <a:prstGeom prst="rect">
            <a:avLst/>
          </a:prstGeom>
        </p:spPr>
      </p:pic>
      <p:pic>
        <p:nvPicPr>
          <p:cNvPr id="10" name="Picture 9" descr="Large ocean wave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35080" cy="6857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06418" y="0"/>
            <a:ext cx="228661" cy="6858000"/>
          </a:xfrm>
          <a:prstGeom prst="rect">
            <a:avLst/>
          </a:prstGeom>
          <a:solidFill>
            <a:srgbClr val="13425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0128" y="381000"/>
            <a:ext cx="9146383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128" y="1828800"/>
            <a:ext cx="9146383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0127" y="6400800"/>
            <a:ext cx="5956385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30155" y="6400800"/>
            <a:ext cx="154906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5D658-8C58-46F3-AA54-0ED74F8B4CDC}" type="datetime1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9431" y="6400800"/>
            <a:ext cx="1067080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782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CA388"/>
            </a:gs>
            <a:gs pos="100000">
              <a:srgbClr val="A6D683"/>
            </a:gs>
          </a:gsLst>
          <a:lin ang="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-133"/>
            <a:ext cx="7315200" cy="2419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267200" y="2545733"/>
            <a:ext cx="7315200" cy="3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A6D683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 sz="16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1pPr>
            <a:lvl2pPr lvl="1">
              <a:buNone/>
              <a:defRPr sz="16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2pPr>
            <a:lvl3pPr lvl="2">
              <a:buNone/>
              <a:defRPr sz="16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3pPr>
            <a:lvl4pPr lvl="3">
              <a:buNone/>
              <a:defRPr sz="16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4pPr>
            <a:lvl5pPr lvl="4">
              <a:buNone/>
              <a:defRPr sz="16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5pPr>
            <a:lvl6pPr lvl="5">
              <a:buNone/>
              <a:defRPr sz="16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6pPr>
            <a:lvl7pPr lvl="6">
              <a:buNone/>
              <a:defRPr sz="16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7pPr>
            <a:lvl8pPr lvl="7">
              <a:buNone/>
              <a:defRPr sz="16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8pPr>
            <a:lvl9pPr lvl="8">
              <a:buNone/>
              <a:defRPr sz="16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55886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1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9770C-20D6-4B40-8C51-D7C0ABE5848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A42DCBE-66C8-4131-9884-8493F797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3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www.craftonhills.edu/spotlight-on-promise/index.php" TargetMode="Externa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ascending-graph-bar-graphs-progress-1173935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mailto:bandrews@craftonhills.edu" TargetMode="External"/><Relationship Id="rId2" Type="http://schemas.openxmlformats.org/officeDocument/2006/relationships/hyperlink" Target="https://www.craftonhills.edu/current-students/counseling/starfish/index.php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erivera@craftonhills.edu" TargetMode="Externa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Spring 2020 In-Service</a:t>
            </a:r>
            <a:br>
              <a:rPr lang="en-US" dirty="0"/>
            </a:br>
            <a:r>
              <a:rPr lang="en-US" dirty="0"/>
              <a:t>Welcome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35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CHC Safety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In-Service Day </a:t>
            </a:r>
          </a:p>
          <a:p>
            <a:r>
              <a:rPr lang="en-US" dirty="0"/>
              <a:t>January 10, 2020</a:t>
            </a:r>
          </a:p>
        </p:txBody>
      </p:sp>
    </p:spTree>
    <p:extLst>
      <p:ext uri="{BB962C8B-B14F-4D97-AF65-F5344CB8AC3E}">
        <p14:creationId xmlns:p14="http://schemas.microsoft.com/office/powerpoint/2010/main" val="2760773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Safety Summary Report</a:t>
            </a:r>
          </a:p>
          <a:p>
            <a:r>
              <a:rPr lang="en-US" sz="3200" dirty="0"/>
              <a:t>Safety Toolbox</a:t>
            </a:r>
          </a:p>
          <a:p>
            <a:r>
              <a:rPr lang="en-US" sz="3200" dirty="0"/>
              <a:t>In the Works 2020</a:t>
            </a:r>
          </a:p>
          <a:p>
            <a:r>
              <a:rPr lang="en-US" sz="3200" dirty="0"/>
              <a:t>Safety Concerns 2019</a:t>
            </a:r>
          </a:p>
          <a:p>
            <a:r>
              <a:rPr lang="en-US" sz="3200" dirty="0"/>
              <a:t>“Emergencies” 2019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361641" y="496447"/>
            <a:ext cx="3504847" cy="3504847"/>
            <a:chOff x="6361641" y="496447"/>
            <a:chExt cx="3504847" cy="35048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1641" y="496447"/>
              <a:ext cx="3504847" cy="350484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253" y="2047345"/>
              <a:ext cx="1557621" cy="403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7842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749" y="923538"/>
            <a:ext cx="4054129" cy="56772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96301">
            <a:off x="6655370" y="971842"/>
            <a:ext cx="3972444" cy="5585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Summary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/>
              <a:t>See Handout</a:t>
            </a:r>
          </a:p>
          <a:p>
            <a:pPr lvl="2"/>
            <a:r>
              <a:rPr lang="en-US" sz="2400" dirty="0"/>
              <a:t>Protocols</a:t>
            </a:r>
          </a:p>
          <a:p>
            <a:pPr lvl="2"/>
            <a:r>
              <a:rPr lang="en-US" sz="2400" dirty="0"/>
              <a:t>Communication</a:t>
            </a:r>
          </a:p>
          <a:p>
            <a:pPr lvl="2"/>
            <a:r>
              <a:rPr lang="en-US" sz="2400" dirty="0"/>
              <a:t>Training</a:t>
            </a:r>
          </a:p>
          <a:p>
            <a:pPr lvl="2"/>
            <a:r>
              <a:rPr lang="en-US" sz="2400" dirty="0"/>
              <a:t>Projects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74667">
            <a:off x="6055231" y="1032508"/>
            <a:ext cx="3993560" cy="560047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9853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image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06" y="0"/>
            <a:ext cx="5131681" cy="685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048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62021">
            <a:off x="5008223" y="2906208"/>
            <a:ext cx="6969334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Works 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 3550 – Emergency Response Procedure</a:t>
            </a:r>
          </a:p>
          <a:p>
            <a:r>
              <a:rPr lang="en-US" dirty="0"/>
              <a:t>Safety Plan Reviews</a:t>
            </a:r>
          </a:p>
          <a:p>
            <a:r>
              <a:rPr lang="en-US" dirty="0"/>
              <a:t>Safety Inspections</a:t>
            </a:r>
          </a:p>
          <a:p>
            <a:r>
              <a:rPr lang="en-US" dirty="0"/>
              <a:t>Safety Training</a:t>
            </a:r>
          </a:p>
          <a:p>
            <a:pPr lvl="1"/>
            <a:r>
              <a:rPr lang="en-US" dirty="0"/>
              <a:t>What safety training do I need?</a:t>
            </a:r>
          </a:p>
          <a:p>
            <a:r>
              <a:rPr lang="en-US" dirty="0"/>
              <a:t>Lockdown Capability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970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CHC Lockdown Capability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98507"/>
            <a:ext cx="8596668" cy="4442855"/>
          </a:xfrm>
        </p:spPr>
        <p:txBody>
          <a:bodyPr/>
          <a:lstStyle/>
          <a:p>
            <a:r>
              <a:rPr lang="en-US" dirty="0"/>
              <a:t>Lockdown Capability Upgrades</a:t>
            </a:r>
          </a:p>
          <a:p>
            <a:pPr lvl="1"/>
            <a:r>
              <a:rPr lang="en-US" dirty="0"/>
              <a:t>Door Hardware Standards</a:t>
            </a:r>
          </a:p>
          <a:p>
            <a:pPr lvl="1"/>
            <a:r>
              <a:rPr lang="en-US" dirty="0"/>
              <a:t>Measure CC – More Upgrades to Come</a:t>
            </a:r>
          </a:p>
          <a:p>
            <a:pPr lvl="1"/>
            <a:r>
              <a:rPr lang="en-US" dirty="0"/>
              <a:t>1025 +/- Total Doors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431" y="4310063"/>
            <a:ext cx="1866900" cy="186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63" y="3463566"/>
            <a:ext cx="5280466" cy="33693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4587" t="6864"/>
          <a:stretch/>
        </p:blipFill>
        <p:spPr>
          <a:xfrm>
            <a:off x="3671202" y="3499556"/>
            <a:ext cx="2077691" cy="3333332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357432" y="1718801"/>
          <a:ext cx="3339018" cy="1847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4268">
                  <a:extLst>
                    <a:ext uri="{9D8B030D-6E8A-4147-A177-3AD203B41FA5}">
                      <a16:colId xmlns:a16="http://schemas.microsoft.com/office/drawing/2014/main" val="393301051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118811633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16282888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Outside Lockdown Only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106/500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21%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8967203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With Key, Hex, or </a:t>
                      </a:r>
                      <a:r>
                        <a:rPr lang="en-US" sz="2000" u="none" strike="noStrike" dirty="0" err="1">
                          <a:effectLst/>
                        </a:rPr>
                        <a:t>Thumbturn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394/500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79%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2866305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With </a:t>
                      </a:r>
                      <a:r>
                        <a:rPr lang="en-US" sz="2000" u="none" strike="noStrike" dirty="0" err="1">
                          <a:effectLst/>
                        </a:rPr>
                        <a:t>Thumbturn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268/500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54%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6824267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367131" y="806981"/>
          <a:ext cx="3139791" cy="6159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7499">
                  <a:extLst>
                    <a:ext uri="{9D8B030D-6E8A-4147-A177-3AD203B41FA5}">
                      <a16:colId xmlns:a16="http://schemas.microsoft.com/office/drawing/2014/main" val="1549876957"/>
                    </a:ext>
                  </a:extLst>
                </a:gridCol>
                <a:gridCol w="705570">
                  <a:extLst>
                    <a:ext uri="{9D8B030D-6E8A-4147-A177-3AD203B41FA5}">
                      <a16:colId xmlns:a16="http://schemas.microsoft.com/office/drawing/2014/main" val="519921506"/>
                    </a:ext>
                  </a:extLst>
                </a:gridCol>
                <a:gridCol w="286722">
                  <a:extLst>
                    <a:ext uri="{9D8B030D-6E8A-4147-A177-3AD203B41FA5}">
                      <a16:colId xmlns:a16="http://schemas.microsoft.com/office/drawing/2014/main" val="55634340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Total Doors in Occupied Areas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1529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1082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Toolbox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Emergency Flipcharts</a:t>
            </a:r>
          </a:p>
          <a:p>
            <a:r>
              <a:rPr lang="en-US" sz="2800" dirty="0"/>
              <a:t>Safety Plans</a:t>
            </a:r>
          </a:p>
          <a:p>
            <a:r>
              <a:rPr lang="en-US" sz="2800" dirty="0"/>
              <a:t>Emergency Operations Plan</a:t>
            </a:r>
          </a:p>
          <a:p>
            <a:r>
              <a:rPr lang="en-US" sz="2800" dirty="0"/>
              <a:t>First Aid Kits</a:t>
            </a:r>
          </a:p>
          <a:p>
            <a:r>
              <a:rPr lang="en-US" sz="2800" dirty="0"/>
              <a:t>Trauma Kits</a:t>
            </a:r>
          </a:p>
          <a:p>
            <a:r>
              <a:rPr lang="en-US" sz="2800" dirty="0"/>
              <a:t>AED’s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 descr="Image result for safety tool 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7261">
            <a:off x="5682923" y="347014"/>
            <a:ext cx="3892668" cy="295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693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89" y="126648"/>
            <a:ext cx="8201558" cy="1143351"/>
          </a:xfrm>
        </p:spPr>
        <p:txBody>
          <a:bodyPr/>
          <a:lstStyle/>
          <a:p>
            <a:r>
              <a:rPr lang="en-US" dirty="0"/>
              <a:t>First Aid Kit Locations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45096" y="1269999"/>
          <a:ext cx="11802360" cy="5338193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44012">
                  <a:extLst>
                    <a:ext uri="{9D8B030D-6E8A-4147-A177-3AD203B41FA5}">
                      <a16:colId xmlns:a16="http://schemas.microsoft.com/office/drawing/2014/main" val="4049245807"/>
                    </a:ext>
                  </a:extLst>
                </a:gridCol>
                <a:gridCol w="5638254">
                  <a:extLst>
                    <a:ext uri="{9D8B030D-6E8A-4147-A177-3AD203B41FA5}">
                      <a16:colId xmlns:a16="http://schemas.microsoft.com/office/drawing/2014/main" val="3873194777"/>
                    </a:ext>
                  </a:extLst>
                </a:gridCol>
                <a:gridCol w="152789">
                  <a:extLst>
                    <a:ext uri="{9D8B030D-6E8A-4147-A177-3AD203B41FA5}">
                      <a16:colId xmlns:a16="http://schemas.microsoft.com/office/drawing/2014/main" val="761455846"/>
                    </a:ext>
                  </a:extLst>
                </a:gridCol>
                <a:gridCol w="444012">
                  <a:extLst>
                    <a:ext uri="{9D8B030D-6E8A-4147-A177-3AD203B41FA5}">
                      <a16:colId xmlns:a16="http://schemas.microsoft.com/office/drawing/2014/main" val="51623016"/>
                    </a:ext>
                  </a:extLst>
                </a:gridCol>
                <a:gridCol w="5123293">
                  <a:extLst>
                    <a:ext uri="{9D8B030D-6E8A-4147-A177-3AD203B41FA5}">
                      <a16:colId xmlns:a16="http://schemas.microsoft.com/office/drawing/2014/main" val="2943805178"/>
                    </a:ext>
                  </a:extLst>
                </a:gridCol>
              </a:tblGrid>
              <a:tr h="408505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effectLst/>
                        </a:rPr>
                        <a:t>1</a:t>
                      </a:r>
                      <a:endParaRPr lang="en-US" sz="20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effectLst/>
                        </a:rPr>
                        <a:t>CYN Hall, Room 201</a:t>
                      </a:r>
                      <a:endParaRPr lang="en-US" sz="20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effectLst/>
                        </a:rPr>
                        <a:t> </a:t>
                      </a:r>
                      <a:endParaRPr lang="en-US" sz="20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effectLst/>
                        </a:rPr>
                        <a:t>14</a:t>
                      </a:r>
                      <a:endParaRPr lang="en-US" sz="20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effectLst/>
                        </a:rPr>
                        <a:t>CDC, Pre-School Classroom 1</a:t>
                      </a:r>
                      <a:endParaRPr lang="en-US" sz="20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extLst>
                  <a:ext uri="{0D108BD9-81ED-4DB2-BD59-A6C34878D82A}">
                    <a16:rowId xmlns:a16="http://schemas.microsoft.com/office/drawing/2014/main" val="3037665110"/>
                  </a:ext>
                </a:extLst>
              </a:tr>
              <a:tr h="408505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2</a:t>
                      </a:r>
                      <a:endParaRPr lang="en-US" sz="20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CYN Hall, Room 203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 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15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CDC, Pre-School Classroom 2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extLst>
                  <a:ext uri="{0D108BD9-81ED-4DB2-BD59-A6C34878D82A}">
                    <a16:rowId xmlns:a16="http://schemas.microsoft.com/office/drawing/2014/main" val="2412721518"/>
                  </a:ext>
                </a:extLst>
              </a:tr>
              <a:tr h="408505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3</a:t>
                      </a:r>
                      <a:endParaRPr lang="en-US" sz="20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CYN Hall, Chemistry Lab Prep Area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 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16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effectLst/>
                        </a:rPr>
                        <a:t>CCR, Admin Storage Room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extLst>
                  <a:ext uri="{0D108BD9-81ED-4DB2-BD59-A6C34878D82A}">
                    <a16:rowId xmlns:a16="http://schemas.microsoft.com/office/drawing/2014/main" val="1159794038"/>
                  </a:ext>
                </a:extLst>
              </a:tr>
              <a:tr h="408505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4</a:t>
                      </a:r>
                      <a:endParaRPr lang="en-US" sz="20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CYN Hall, Biology/</a:t>
                      </a:r>
                      <a:r>
                        <a:rPr lang="en-US" sz="2000" kern="1200" dirty="0" err="1">
                          <a:effectLst/>
                        </a:rPr>
                        <a:t>MicroBiology</a:t>
                      </a:r>
                      <a:r>
                        <a:rPr lang="en-US" sz="2000" kern="1200" baseline="0" dirty="0">
                          <a:effectLst/>
                        </a:rPr>
                        <a:t> Lab Prep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 </a:t>
                      </a:r>
                      <a:endParaRPr lang="en-US" sz="20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17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effectLst/>
                        </a:rPr>
                        <a:t>LRC, Tech Services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extLst>
                  <a:ext uri="{0D108BD9-81ED-4DB2-BD59-A6C34878D82A}">
                    <a16:rowId xmlns:a16="http://schemas.microsoft.com/office/drawing/2014/main" val="37622323"/>
                  </a:ext>
                </a:extLst>
              </a:tr>
              <a:tr h="408505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5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CNTL, 249, Physics Storage Room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 </a:t>
                      </a:r>
                      <a:endParaRPr lang="en-US" sz="20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18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effectLst/>
                        </a:rPr>
                        <a:t>LRC, Library Circulation Desk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extLst>
                  <a:ext uri="{0D108BD9-81ED-4DB2-BD59-A6C34878D82A}">
                    <a16:rowId xmlns:a16="http://schemas.microsoft.com/office/drawing/2014/main" val="3726249922"/>
                  </a:ext>
                </a:extLst>
              </a:tr>
              <a:tr h="408505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6</a:t>
                      </a:r>
                      <a:endParaRPr lang="en-US" sz="20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PSAH, EMS Copy Room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 </a:t>
                      </a:r>
                      <a:endParaRPr lang="en-US" sz="20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19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effectLst/>
                        </a:rPr>
                        <a:t>KHA, 104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extLst>
                  <a:ext uri="{0D108BD9-81ED-4DB2-BD59-A6C34878D82A}">
                    <a16:rowId xmlns:a16="http://schemas.microsoft.com/office/drawing/2014/main" val="2878789205"/>
                  </a:ext>
                </a:extLst>
              </a:tr>
              <a:tr h="408505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7</a:t>
                      </a:r>
                      <a:endParaRPr lang="en-US" sz="20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PSAH, Fire Academy</a:t>
                      </a:r>
                      <a:r>
                        <a:rPr lang="en-US" sz="2000" kern="1200" baseline="0" dirty="0">
                          <a:effectLst/>
                        </a:rPr>
                        <a:t> Classroom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 </a:t>
                      </a:r>
                      <a:endParaRPr lang="en-US" sz="20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20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effectLst/>
                        </a:rPr>
                        <a:t>KHA,</a:t>
                      </a:r>
                      <a:r>
                        <a:rPr lang="en-US" sz="2000" kern="1200" baseline="0" dirty="0">
                          <a:effectLst/>
                        </a:rPr>
                        <a:t> Aquatic </a:t>
                      </a:r>
                      <a:r>
                        <a:rPr lang="en-US" sz="2000" kern="1200" dirty="0">
                          <a:effectLst/>
                        </a:rPr>
                        <a:t>Director's Office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extLst>
                  <a:ext uri="{0D108BD9-81ED-4DB2-BD59-A6C34878D82A}">
                    <a16:rowId xmlns:a16="http://schemas.microsoft.com/office/drawing/2014/main" val="3402602939"/>
                  </a:ext>
                </a:extLst>
              </a:tr>
              <a:tr h="408505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8</a:t>
                      </a:r>
                      <a:endParaRPr lang="en-US" sz="20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PSAH, Fire Academy</a:t>
                      </a:r>
                      <a:r>
                        <a:rPr lang="en-US" sz="2000" kern="1200" baseline="0" dirty="0">
                          <a:effectLst/>
                        </a:rPr>
                        <a:t> </a:t>
                      </a:r>
                      <a:r>
                        <a:rPr lang="en-US" sz="2000" kern="1200" dirty="0">
                          <a:effectLst/>
                        </a:rPr>
                        <a:t>Apparatus Bay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 </a:t>
                      </a:r>
                      <a:endParaRPr lang="en-US" sz="20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21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effectLst/>
                        </a:rPr>
                        <a:t>KHA Fitness Center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extLst>
                  <a:ext uri="{0D108BD9-81ED-4DB2-BD59-A6C34878D82A}">
                    <a16:rowId xmlns:a16="http://schemas.microsoft.com/office/drawing/2014/main" val="3630177244"/>
                  </a:ext>
                </a:extLst>
              </a:tr>
              <a:tr h="344982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9</a:t>
                      </a:r>
                      <a:endParaRPr lang="en-US" sz="20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ART, 101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 </a:t>
                      </a:r>
                      <a:endParaRPr lang="en-US" sz="20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 marL="41645" marR="4164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Queen Bean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extLst>
                  <a:ext uri="{0D108BD9-81ED-4DB2-BD59-A6C34878D82A}">
                    <a16:rowId xmlns:a16="http://schemas.microsoft.com/office/drawing/2014/main" val="1863630650"/>
                  </a:ext>
                </a:extLst>
              </a:tr>
              <a:tr h="626702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10</a:t>
                      </a:r>
                      <a:endParaRPr lang="en-US" sz="20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ART, 130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 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</a:t>
                      </a:r>
                    </a:p>
                  </a:txBody>
                  <a:tcPr marL="41645" marR="4164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Follett (Shipping and Receiving, Break Room)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extLst>
                  <a:ext uri="{0D108BD9-81ED-4DB2-BD59-A6C34878D82A}">
                    <a16:rowId xmlns:a16="http://schemas.microsoft.com/office/drawing/2014/main" val="4279046358"/>
                  </a:ext>
                </a:extLst>
              </a:tr>
              <a:tr h="408505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11</a:t>
                      </a:r>
                      <a:endParaRPr lang="en-US" sz="20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PAC, Tech Booth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 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</a:t>
                      </a:r>
                    </a:p>
                  </a:txBody>
                  <a:tcPr marL="41645" marR="4164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Health and Wellness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extLst>
                  <a:ext uri="{0D108BD9-81ED-4DB2-BD59-A6C34878D82A}">
                    <a16:rowId xmlns:a16="http://schemas.microsoft.com/office/drawing/2014/main" val="3151617295"/>
                  </a:ext>
                </a:extLst>
              </a:tr>
              <a:tr h="344982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12</a:t>
                      </a:r>
                      <a:endParaRPr lang="en-US" sz="20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PAC, Theatre Tech Office (Backstage)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 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</a:p>
                  </a:txBody>
                  <a:tcPr marL="41645" marR="4164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Police - Police Station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extLst>
                  <a:ext uri="{0D108BD9-81ED-4DB2-BD59-A6C34878D82A}">
                    <a16:rowId xmlns:a16="http://schemas.microsoft.com/office/drawing/2014/main" val="1474149508"/>
                  </a:ext>
                </a:extLst>
              </a:tr>
              <a:tr h="344982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13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M&amp;O, </a:t>
                      </a:r>
                      <a:r>
                        <a:rPr lang="en-US" sz="2000" kern="1200" dirty="0" err="1">
                          <a:effectLst/>
                        </a:rPr>
                        <a:t>Conf</a:t>
                      </a:r>
                      <a:r>
                        <a:rPr lang="en-US" sz="2000" kern="1200" dirty="0">
                          <a:effectLst/>
                        </a:rPr>
                        <a:t> Room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 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</a:t>
                      </a:r>
                    </a:p>
                  </a:txBody>
                  <a:tcPr marL="41645" marR="4164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Police - Patrol Cars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645" marR="41645" marT="0" marB="0" anchor="b"/>
                </a:tc>
                <a:extLst>
                  <a:ext uri="{0D108BD9-81ED-4DB2-BD59-A6C34878D82A}">
                    <a16:rowId xmlns:a16="http://schemas.microsoft.com/office/drawing/2014/main" val="2046932411"/>
                  </a:ext>
                </a:extLst>
              </a:tr>
            </a:tbl>
          </a:graphicData>
        </a:graphic>
      </p:graphicFrame>
      <p:pic>
        <p:nvPicPr>
          <p:cNvPr id="1026" name="Picture 2" descr="https://images.uline.com/is/image/content/dam/images/H/H4000/H-3795_US.jpg?$Small$&amp;iccEmbed=1&amp;icc=Adobe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464" y="0"/>
            <a:ext cx="1447446" cy="144744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ages.uline.com/is/image/content/dam/images/H/H4000/H-3795_1.jpg?$Small$&amp;iccEmbed=1&amp;icc=Adobe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8179" cy="159077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052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Trauma Kit &amp; AED Locations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28889" y="4216487"/>
          <a:ext cx="5091289" cy="204252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71669">
                  <a:extLst>
                    <a:ext uri="{9D8B030D-6E8A-4147-A177-3AD203B41FA5}">
                      <a16:colId xmlns:a16="http://schemas.microsoft.com/office/drawing/2014/main" val="1556099510"/>
                    </a:ext>
                  </a:extLst>
                </a:gridCol>
                <a:gridCol w="4719620">
                  <a:extLst>
                    <a:ext uri="{9D8B030D-6E8A-4147-A177-3AD203B41FA5}">
                      <a16:colId xmlns:a16="http://schemas.microsoft.com/office/drawing/2014/main" val="1632621167"/>
                    </a:ext>
                  </a:extLst>
                </a:gridCol>
              </a:tblGrid>
              <a:tr h="408505"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effectLst/>
                        </a:rPr>
                        <a:t>1</a:t>
                      </a:r>
                      <a:endParaRPr lang="en-US" sz="20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864" marR="58864" marT="0" marB="0" anchor="b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effectLst/>
                        </a:rPr>
                        <a:t>PSAH, Fire Academy</a:t>
                      </a:r>
                      <a:r>
                        <a:rPr lang="en-US" sz="2000" b="0" kern="1200" baseline="0" dirty="0">
                          <a:effectLst/>
                        </a:rPr>
                        <a:t> </a:t>
                      </a:r>
                      <a:r>
                        <a:rPr lang="en-US" sz="2000" b="0" kern="1200" dirty="0">
                          <a:effectLst/>
                        </a:rPr>
                        <a:t>Apparatus Bay</a:t>
                      </a:r>
                      <a:endParaRPr lang="en-US" sz="20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864" marR="58864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84380978"/>
                  </a:ext>
                </a:extLst>
              </a:tr>
              <a:tr h="408505"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2</a:t>
                      </a:r>
                      <a:endParaRPr lang="en-US" sz="20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864" marR="58864" marT="0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effectLst/>
                        </a:rPr>
                        <a:t>CCR, 1</a:t>
                      </a:r>
                      <a:r>
                        <a:rPr lang="en-US" sz="2000" kern="1200" baseline="30000" dirty="0">
                          <a:effectLst/>
                        </a:rPr>
                        <a:t>st</a:t>
                      </a:r>
                      <a:r>
                        <a:rPr lang="en-US" sz="2000" kern="1200" dirty="0">
                          <a:effectLst/>
                        </a:rPr>
                        <a:t> Floor Elevator</a:t>
                      </a:r>
                      <a:r>
                        <a:rPr lang="en-US" sz="2000" kern="1200" baseline="0" dirty="0">
                          <a:effectLst/>
                        </a:rPr>
                        <a:t> Area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864" marR="58864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97987659"/>
                  </a:ext>
                </a:extLst>
              </a:tr>
              <a:tr h="408505"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3</a:t>
                      </a:r>
                      <a:endParaRPr lang="en-US" sz="20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864" marR="58864" marT="0" marB="0" anchor="b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LRC Circulation Desk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864" marR="58864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782295"/>
                  </a:ext>
                </a:extLst>
              </a:tr>
              <a:tr h="408505"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58864" marR="58864" marT="0" marB="0" anchor="b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KHA, First Aid Room next to the Pool</a:t>
                      </a:r>
                    </a:p>
                  </a:txBody>
                  <a:tcPr marL="58864" marR="58864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19210566"/>
                  </a:ext>
                </a:extLst>
              </a:tr>
              <a:tr h="408505"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58864" marR="58864" marT="0" marB="0" anchor="b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KHA, Fitness Center</a:t>
                      </a:r>
                    </a:p>
                  </a:txBody>
                  <a:tcPr marL="58864" marR="58864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28024309"/>
                  </a:ext>
                </a:extLst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677334" y="1546578"/>
            <a:ext cx="8596668" cy="449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9BD5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Trauma Bags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9BD5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bags in custodial closets throughout the campus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9BD5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 Captain Bags (Emergency Prep)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9BD5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 bags throughout the campus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9BD5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AED’s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9BD5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9BD5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Philips 989803136531 Compact Surface Mount AED Cabinet with Alar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r="2399" b="6201"/>
          <a:stretch/>
        </p:blipFill>
        <p:spPr bwMode="auto">
          <a:xfrm>
            <a:off x="6423377" y="4036102"/>
            <a:ext cx="2641601" cy="264692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729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Shooter Preparedness Training</a:t>
            </a:r>
          </a:p>
        </p:txBody>
      </p:sp>
      <p:pic>
        <p:nvPicPr>
          <p:cNvPr id="7174" name="Picture 6" descr="Image result for run hide f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7277"/>
            <a:ext cx="5238045" cy="218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active shooter preparedn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044" y="3194405"/>
            <a:ext cx="6953955" cy="36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 result for sbccd pol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11" y="1461687"/>
            <a:ext cx="2336800" cy="288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629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mage006">
            <a:extLst>
              <a:ext uri="{FF2B5EF4-FFF2-40B4-BE49-F238E27FC236}">
                <a16:creationId xmlns:a16="http://schemas.microsoft.com/office/drawing/2014/main" id="{2CDDFDCB-98D5-4566-850F-1E3EEA8D41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972" y="0"/>
            <a:ext cx="5062265" cy="676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75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  <a:p>
            <a:pPr lvl="1"/>
            <a:r>
              <a:rPr lang="en-US" dirty="0"/>
              <a:t>Departmental Walk-Throughs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04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B23A1-748C-48F1-A7A2-B1F10B9A1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337" y="1265314"/>
            <a:ext cx="4299666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Interim Chancellor,</a:t>
            </a:r>
            <a:b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Jose Torres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D9E85A-CAFB-43D4-BECA-CF40CB7BB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888604" y="1550139"/>
            <a:ext cx="3765692" cy="37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95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B23A1-748C-48F1-A7A2-B1F10B9A1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337" y="1265314"/>
            <a:ext cx="4299666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Board of Trustees President, </a:t>
            </a:r>
            <a:br>
              <a:rPr lang="en-US" sz="46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46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Dr. Anne Viricel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D9E85A-CAFB-43D4-BECA-CF40CB7BB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28" y="1265315"/>
            <a:ext cx="3099768" cy="4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52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8974" y="2303950"/>
            <a:ext cx="8405029" cy="1646299"/>
          </a:xfrm>
        </p:spPr>
        <p:txBody>
          <a:bodyPr/>
          <a:lstStyle/>
          <a:p>
            <a:r>
              <a:rPr lang="en-US" b="1" dirty="0">
                <a:latin typeface="Trebuchet MS" panose="020B0603020202020204" pitchFamily="34" charset="0"/>
              </a:rPr>
              <a:t>Campus Safety – Part Two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6936" y="4251960"/>
            <a:ext cx="616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Mike Strong </a:t>
            </a:r>
          </a:p>
        </p:txBody>
      </p:sp>
    </p:spTree>
    <p:extLst>
      <p:ext uri="{BB962C8B-B14F-4D97-AF65-F5344CB8AC3E}">
        <p14:creationId xmlns:p14="http://schemas.microsoft.com/office/powerpoint/2010/main" val="3857634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41815"/>
          </a:xfrm>
        </p:spPr>
        <p:txBody>
          <a:bodyPr/>
          <a:lstStyle/>
          <a:p>
            <a:r>
              <a:rPr lang="en-US" dirty="0"/>
              <a:t>CHC Safety Scenarios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8560" y="2995946"/>
            <a:ext cx="9144000" cy="1655762"/>
          </a:xfrm>
        </p:spPr>
        <p:txBody>
          <a:bodyPr/>
          <a:lstStyle/>
          <a:p>
            <a:r>
              <a:rPr lang="en-US" dirty="0"/>
              <a:t>In-Service Day </a:t>
            </a:r>
          </a:p>
          <a:p>
            <a:r>
              <a:rPr lang="en-US" dirty="0"/>
              <a:t>January 10, 2020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3855" y="4989689"/>
            <a:ext cx="10044289" cy="1424543"/>
            <a:chOff x="838199" y="2156178"/>
            <a:chExt cx="10044289" cy="14245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199" y="2160473"/>
              <a:ext cx="2264269" cy="141403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7065" y="2162391"/>
              <a:ext cx="2278743" cy="141833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03744" y="2156178"/>
              <a:ext cx="2278744" cy="141833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0404" y="2160473"/>
              <a:ext cx="2264269" cy="141403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l="23689" t="25390" r="11125" b="65142"/>
            <a:stretch/>
          </p:blipFill>
          <p:spPr>
            <a:xfrm>
              <a:off x="9057476" y="3249503"/>
              <a:ext cx="1371279" cy="289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6531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Scenarios – What do I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0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800" dirty="0">
                <a:solidFill>
                  <a:schemeClr val="tx1"/>
                </a:solidFill>
              </a:rPr>
              <a:t>What actions do you take?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1</a:t>
            </a:r>
            <a:r>
              <a:rPr lang="en-US" sz="2400" baseline="30000" dirty="0">
                <a:solidFill>
                  <a:schemeClr val="tx1"/>
                </a:solidFill>
              </a:rPr>
              <a:t>st</a:t>
            </a:r>
            <a:r>
              <a:rPr lang="en-US" sz="2400" dirty="0">
                <a:solidFill>
                  <a:schemeClr val="tx1"/>
                </a:solidFill>
              </a:rPr>
              <a:t> few minutes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Considerations for 1</a:t>
            </a:r>
            <a:r>
              <a:rPr lang="en-US" sz="2400" baseline="30000" dirty="0">
                <a:solidFill>
                  <a:schemeClr val="tx1"/>
                </a:solidFill>
              </a:rPr>
              <a:t>st</a:t>
            </a:r>
            <a:r>
              <a:rPr lang="en-US" sz="2400" dirty="0">
                <a:solidFill>
                  <a:schemeClr val="tx1"/>
                </a:solidFill>
              </a:rPr>
              <a:t> few hours</a:t>
            </a:r>
          </a:p>
          <a:p>
            <a:r>
              <a:rPr lang="en-US" sz="2800" dirty="0">
                <a:solidFill>
                  <a:schemeClr val="tx1"/>
                </a:solidFill>
              </a:rPr>
              <a:t>What questions &amp; concerns arise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838199" y="2156178"/>
            <a:ext cx="10044289" cy="1424543"/>
            <a:chOff x="838199" y="2156178"/>
            <a:chExt cx="10044289" cy="14245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199" y="2160473"/>
              <a:ext cx="2264269" cy="141403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7065" y="2162391"/>
              <a:ext cx="2278743" cy="141833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03744" y="2156178"/>
              <a:ext cx="2278744" cy="141833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10404" y="2160473"/>
              <a:ext cx="2264269" cy="141403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/>
            <a:srcRect l="23689" t="25390" r="11125" b="65142"/>
            <a:stretch/>
          </p:blipFill>
          <p:spPr>
            <a:xfrm>
              <a:off x="9057476" y="3249503"/>
              <a:ext cx="1371279" cy="289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023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Scenarios – What do they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SBCCD Police</a:t>
            </a:r>
          </a:p>
          <a:p>
            <a:r>
              <a:rPr lang="en-US" sz="2400" dirty="0" err="1">
                <a:solidFill>
                  <a:schemeClr val="tx1"/>
                </a:solidFill>
              </a:rPr>
              <a:t>CalFire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EMS</a:t>
            </a:r>
          </a:p>
          <a:p>
            <a:r>
              <a:rPr lang="en-US" sz="2400" dirty="0">
                <a:solidFill>
                  <a:schemeClr val="tx1"/>
                </a:solidFill>
              </a:rPr>
              <a:t>M&amp;O</a:t>
            </a:r>
          </a:p>
          <a:p>
            <a:r>
              <a:rPr lang="en-US" sz="2400" dirty="0">
                <a:solidFill>
                  <a:schemeClr val="tx1"/>
                </a:solidFill>
              </a:rPr>
              <a:t>BIT</a:t>
            </a:r>
          </a:p>
          <a:p>
            <a:r>
              <a:rPr lang="en-US" sz="2400" dirty="0">
                <a:solidFill>
                  <a:schemeClr val="tx1"/>
                </a:solidFill>
              </a:rPr>
              <a:t>CHC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859314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12621"/>
            <a:ext cx="9138920" cy="39643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</a:rPr>
              <a:t>Scenario A: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/>
              <a:t>During finals week, a student comes to you and says this is the worst day of my life. As he walks away, he states “I’m going to get a gun and end it.” What actions would you take?</a:t>
            </a:r>
          </a:p>
          <a:p>
            <a:pPr marL="0" indent="0">
              <a:buNone/>
            </a:pPr>
            <a:r>
              <a:rPr lang="en-US" sz="2400" dirty="0"/>
              <a:t> </a:t>
            </a:r>
          </a:p>
          <a:p>
            <a:pPr marL="0" indent="0">
              <a:buNone/>
            </a:pPr>
            <a:r>
              <a:rPr lang="en-US" sz="2400" u="sng" dirty="0"/>
              <a:t>Read after a few minutes of discussion:</a:t>
            </a:r>
          </a:p>
          <a:p>
            <a:pPr marL="0" indent="0">
              <a:buNone/>
            </a:pPr>
            <a:r>
              <a:rPr lang="en-US" sz="2400" dirty="0"/>
              <a:t>After 10 minutes, the police have not been able to locate the person.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38199" y="318740"/>
            <a:ext cx="2808111" cy="1893881"/>
            <a:chOff x="4687711" y="272358"/>
            <a:chExt cx="2278744" cy="14183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7711" y="272358"/>
              <a:ext cx="2278744" cy="141833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23689" t="25390" r="11125" b="65142"/>
            <a:stretch/>
          </p:blipFill>
          <p:spPr>
            <a:xfrm>
              <a:off x="5141443" y="1365683"/>
              <a:ext cx="1371279" cy="289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4581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28889"/>
          </a:xfrm>
        </p:spPr>
        <p:txBody>
          <a:bodyPr/>
          <a:lstStyle/>
          <a:p>
            <a:r>
              <a:rPr lang="en-US" dirty="0"/>
              <a:t>BIT (Behavioral Intervention Team)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33" y="812800"/>
            <a:ext cx="11589174" cy="6045200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2800" dirty="0"/>
              <a:t>When Should I make a B.I.T. Report?</a:t>
            </a:r>
          </a:p>
          <a:p>
            <a:pPr lvl="1">
              <a:spcBef>
                <a:spcPts val="300"/>
              </a:spcBef>
            </a:pPr>
            <a:r>
              <a:rPr lang="en-US" sz="2400" dirty="0"/>
              <a:t>If someone you know is...</a:t>
            </a:r>
          </a:p>
          <a:p>
            <a:pPr lvl="2">
              <a:spcBef>
                <a:spcPts val="300"/>
              </a:spcBef>
            </a:pPr>
            <a:r>
              <a:rPr lang="en-US" sz="2000" dirty="0"/>
              <a:t>Experiencing a decline in work and/or academic performance.</a:t>
            </a:r>
          </a:p>
          <a:p>
            <a:pPr lvl="2">
              <a:spcBef>
                <a:spcPts val="300"/>
              </a:spcBef>
            </a:pPr>
            <a:r>
              <a:rPr lang="en-US" sz="2000" dirty="0"/>
              <a:t>Demonstrating disruptive and/or disturbing behavior.</a:t>
            </a:r>
          </a:p>
          <a:p>
            <a:pPr lvl="2">
              <a:spcBef>
                <a:spcPts val="300"/>
              </a:spcBef>
            </a:pPr>
            <a:r>
              <a:rPr lang="en-US" sz="2000" dirty="0"/>
              <a:t>Showing dramatic changes in appearance, behavior, and/or weight.</a:t>
            </a:r>
          </a:p>
          <a:p>
            <a:pPr lvl="2">
              <a:spcBef>
                <a:spcPts val="300"/>
              </a:spcBef>
            </a:pPr>
            <a:r>
              <a:rPr lang="en-US" sz="2000" dirty="0"/>
              <a:t>Having problems at home, with classes and/or work.</a:t>
            </a:r>
          </a:p>
          <a:p>
            <a:pPr lvl="2">
              <a:spcBef>
                <a:spcPts val="300"/>
              </a:spcBef>
            </a:pPr>
            <a:r>
              <a:rPr lang="en-US" sz="2000" dirty="0"/>
              <a:t>Making disturbing comments in conversation, email, letters, social media postings and/or papers.</a:t>
            </a:r>
          </a:p>
          <a:p>
            <a:pPr lvl="2">
              <a:spcBef>
                <a:spcPts val="300"/>
              </a:spcBef>
            </a:pPr>
            <a:r>
              <a:rPr lang="en-US" sz="2000" dirty="0"/>
              <a:t>Sad, anxious and/or experiencing dramatic mood shifts.</a:t>
            </a:r>
          </a:p>
          <a:p>
            <a:pPr lvl="2">
              <a:spcBef>
                <a:spcPts val="300"/>
              </a:spcBef>
            </a:pPr>
            <a:r>
              <a:rPr lang="en-US" sz="2000" dirty="0"/>
              <a:t>Abusing alcohol and/or drugs.</a:t>
            </a:r>
          </a:p>
          <a:p>
            <a:pPr lvl="2">
              <a:spcBef>
                <a:spcPts val="300"/>
              </a:spcBef>
            </a:pPr>
            <a:r>
              <a:rPr lang="en-US" sz="2000" dirty="0"/>
              <a:t>Isolating himself/herself socially.</a:t>
            </a:r>
          </a:p>
          <a:p>
            <a:pPr lvl="2">
              <a:spcBef>
                <a:spcPts val="300"/>
              </a:spcBef>
            </a:pPr>
            <a:r>
              <a:rPr lang="en-US" sz="2000" dirty="0"/>
              <a:t>Acting paranoid and/or suspicious.</a:t>
            </a:r>
          </a:p>
          <a:p>
            <a:pPr lvl="2">
              <a:spcBef>
                <a:spcPts val="300"/>
              </a:spcBef>
            </a:pPr>
            <a:r>
              <a:rPr lang="en-US" sz="2000" dirty="0"/>
              <a:t>Frequently angry and/or easily frustrated.</a:t>
            </a:r>
          </a:p>
          <a:p>
            <a:pPr lvl="2">
              <a:spcBef>
                <a:spcPts val="300"/>
              </a:spcBef>
            </a:pPr>
            <a:r>
              <a:rPr lang="en-US" sz="2000" dirty="0"/>
              <a:t>Struggling with heal problems.</a:t>
            </a:r>
          </a:p>
          <a:p>
            <a:pPr>
              <a:spcBef>
                <a:spcPts val="300"/>
              </a:spcBef>
            </a:pPr>
            <a:r>
              <a:rPr lang="en-US" sz="2800" dirty="0">
                <a:hlinkClick r:id="" action="ppaction://noaction"/>
              </a:rPr>
              <a:t>Reporting Form:</a:t>
            </a:r>
          </a:p>
          <a:p>
            <a:pPr lvl="1">
              <a:spcBef>
                <a:spcPts val="300"/>
              </a:spcBef>
            </a:pPr>
            <a:r>
              <a:rPr lang="en-US" sz="2400" dirty="0">
                <a:hlinkClick r:id="" action="ppaction://noaction"/>
              </a:rPr>
              <a:t>https://cm.maxient.com/reportingform.php?SanBernardinoCCD&amp;layout_id=2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5563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9028853" cy="42673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bg2">
                    <a:lumMod val="25000"/>
                  </a:schemeClr>
                </a:solidFill>
              </a:rPr>
              <a:t>Scenario B:</a:t>
            </a:r>
          </a:p>
          <a:p>
            <a:pPr marL="0" indent="0">
              <a:buNone/>
            </a:pPr>
            <a:r>
              <a:rPr lang="en-US" sz="2400" dirty="0"/>
              <a:t>From your location, you see someone walk by with what appears to be a gun. What actions would you take?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u="sng" dirty="0"/>
              <a:t>Read after a few minutes of discussion: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After 10 minutes, the police have not been able to locate the person. </a:t>
            </a:r>
          </a:p>
          <a:p>
            <a:pPr marL="0" indent="0">
              <a:buNone/>
            </a:pPr>
            <a:endParaRPr lang="en-US" sz="3000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4332" y="156180"/>
            <a:ext cx="2808111" cy="1893881"/>
            <a:chOff x="4687711" y="272358"/>
            <a:chExt cx="2278744" cy="14183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7711" y="272358"/>
              <a:ext cx="2278744" cy="141833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3689" t="25390" r="11125" b="65142"/>
            <a:stretch/>
          </p:blipFill>
          <p:spPr>
            <a:xfrm>
              <a:off x="5141443" y="1365683"/>
              <a:ext cx="1371279" cy="289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83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259" y="1254877"/>
            <a:ext cx="1428750" cy="2000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658" y="4068060"/>
            <a:ext cx="1428750" cy="2000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94" y="1269519"/>
            <a:ext cx="1428750" cy="2000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" r="6327"/>
          <a:stretch/>
        </p:blipFill>
        <p:spPr>
          <a:xfrm>
            <a:off x="6202812" y="4025875"/>
            <a:ext cx="1476898" cy="19957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524" y="1269519"/>
            <a:ext cx="1428750" cy="2000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81" y="4049904"/>
            <a:ext cx="1428750" cy="2000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35" y="4049904"/>
            <a:ext cx="1428750" cy="20002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32581" y="6158276"/>
            <a:ext cx="1428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old" panose="00000800000000000000" pitchFamily="50" charset="0"/>
                <a:ea typeface="+mn-ea"/>
                <a:cs typeface="Arial" panose="020B0604020202020204" pitchFamily="34" charset="0"/>
              </a:rPr>
              <a:t>Trustee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robat Bold" panose="00000800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old" panose="00000800000000000000" pitchFamily="50" charset="0"/>
                <a:ea typeface="+mn-ea"/>
                <a:cs typeface="Arial" panose="020B0604020202020204" pitchFamily="34" charset="0"/>
              </a:rPr>
              <a:t>John Longville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78576" y="3387707"/>
            <a:ext cx="1781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old" panose="00000800000000000000" pitchFamily="50" charset="0"/>
                <a:ea typeface="+mn-ea"/>
                <a:cs typeface="Arial" panose="020B0604020202020204" pitchFamily="34" charset="0"/>
              </a:rPr>
              <a:t>Board President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old" panose="00000800000000000000" pitchFamily="50" charset="0"/>
                <a:ea typeface="+mn-ea"/>
                <a:cs typeface="Arial" panose="020B0604020202020204" pitchFamily="34" charset="0"/>
              </a:rPr>
              <a:t>Dr. Anne L. Viricel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1219" y="6158276"/>
            <a:ext cx="1428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old" panose="00000800000000000000" pitchFamily="50" charset="0"/>
                <a:ea typeface="+mn-ea"/>
                <a:cs typeface="Arial" panose="020B0604020202020204" pitchFamily="34" charset="0"/>
              </a:rPr>
              <a:t>Board Clerk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old" panose="00000800000000000000" pitchFamily="50" charset="0"/>
                <a:ea typeface="+mn-ea"/>
                <a:cs typeface="Arial" panose="020B0604020202020204" pitchFamily="34" charset="0"/>
              </a:rPr>
              <a:t>Joseph Williams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76573" y="3373852"/>
            <a:ext cx="1886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old" panose="00000800000000000000" pitchFamily="50" charset="0"/>
                <a:ea typeface="+mn-ea"/>
                <a:cs typeface="Arial" panose="020B0604020202020204" pitchFamily="34" charset="0"/>
              </a:rPr>
              <a:t>Board Clerk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old" panose="00000800000000000000" pitchFamily="50" charset="0"/>
                <a:ea typeface="+mn-ea"/>
                <a:cs typeface="Arial" panose="020B0604020202020204" pitchFamily="34" charset="0"/>
              </a:rPr>
              <a:t>Gloria Macias Harrison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30390" y="3359210"/>
            <a:ext cx="1958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old" panose="00000800000000000000" pitchFamily="50" charset="0"/>
                <a:ea typeface="+mn-ea"/>
                <a:cs typeface="Arial" panose="020B0604020202020204" pitchFamily="34" charset="0"/>
              </a:rPr>
              <a:t>Board Vice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old" panose="00000800000000000000" pitchFamily="50" charset="0"/>
                <a:ea typeface="+mn-ea"/>
                <a:cs typeface="Arial" panose="020B0604020202020204" pitchFamily="34" charset="0"/>
              </a:rPr>
              <a:t> President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robat Bold" panose="00000800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old" panose="00000800000000000000" pitchFamily="50" charset="0"/>
                <a:ea typeface="+mn-ea"/>
                <a:cs typeface="Arial" panose="020B0604020202020204" pitchFamily="34" charset="0"/>
              </a:rPr>
              <a:t>Dr. Stephanie Houston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36765" y="6158276"/>
            <a:ext cx="1428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old" panose="00000800000000000000" pitchFamily="50" charset="0"/>
                <a:ea typeface="+mn-ea"/>
                <a:cs typeface="Arial" panose="020B0604020202020204" pitchFamily="34" charset="0"/>
              </a:rPr>
              <a:t>Trustee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old" panose="00000800000000000000" pitchFamily="50" charset="0"/>
                <a:ea typeface="+mn-ea"/>
                <a:cs typeface="Arial" panose="020B0604020202020204" pitchFamily="34" charset="0"/>
              </a:rPr>
              <a:t>Frank Reyes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93993" y="6158276"/>
            <a:ext cx="1428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old" panose="00000800000000000000" pitchFamily="50" charset="0"/>
                <a:ea typeface="+mn-ea"/>
                <a:cs typeface="Arial" panose="020B0604020202020204" pitchFamily="34" charset="0"/>
              </a:rPr>
              <a:t>Trustee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old" panose="00000800000000000000" pitchFamily="50" charset="0"/>
                <a:ea typeface="+mn-ea"/>
                <a:cs typeface="Arial" panose="020B0604020202020204" pitchFamily="34" charset="0"/>
              </a:rPr>
              <a:t>Dr. Donald L. Singer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219" y="33426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old" panose="00000800000000000000" pitchFamily="50" charset="0"/>
                <a:ea typeface="+mn-ea"/>
                <a:cs typeface="Arial" panose="020B0604020202020204" pitchFamily="34" charset="0"/>
              </a:rPr>
              <a:t>San Bernardino Community College District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old" panose="00000800000000000000" pitchFamily="50" charset="0"/>
                <a:ea typeface="+mn-ea"/>
                <a:cs typeface="Arial" panose="020B0604020202020204" pitchFamily="34" charset="0"/>
              </a:rPr>
              <a:t>Board of Trustees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48443" y="6158276"/>
            <a:ext cx="1581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old" panose="00000800000000000000" pitchFamily="50" charset="0"/>
                <a:ea typeface="+mn-ea"/>
                <a:cs typeface="Arial" panose="020B0604020202020204" pitchFamily="34" charset="0"/>
              </a:rPr>
              <a:t>Student Trustee, CHC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old" panose="00000800000000000000" pitchFamily="50" charset="0"/>
                <a:ea typeface="+mn-ea"/>
                <a:cs typeface="Arial" panose="020B0604020202020204" pitchFamily="34" charset="0"/>
              </a:rPr>
              <a:t>Elijah Gerard</a:t>
            </a:r>
          </a:p>
        </p:txBody>
      </p:sp>
      <p:pic>
        <p:nvPicPr>
          <p:cNvPr id="1026" name="Picture 2" descr="Elijah Gerar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" r="3876"/>
          <a:stretch/>
        </p:blipFill>
        <p:spPr bwMode="auto">
          <a:xfrm>
            <a:off x="7941037" y="4025875"/>
            <a:ext cx="1463041" cy="199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ritza Mariscal-Medin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403" y="4039713"/>
            <a:ext cx="1321296" cy="19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468513" y="6158276"/>
            <a:ext cx="171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old" panose="00000800000000000000" pitchFamily="50" charset="0"/>
                <a:ea typeface="+mn-ea"/>
                <a:cs typeface="Arial" panose="020B0604020202020204" pitchFamily="34" charset="0"/>
              </a:rPr>
              <a:t>Student Trustee, SBVC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old" panose="00000800000000000000" pitchFamily="50" charset="0"/>
                <a:ea typeface="+mn-ea"/>
                <a:cs typeface="Arial" panose="020B0604020202020204" pitchFamily="34" charset="0"/>
              </a:rPr>
              <a:t>Maritza, Mariscal-Medina</a:t>
            </a:r>
          </a:p>
        </p:txBody>
      </p:sp>
    </p:spTree>
    <p:extLst>
      <p:ext uri="{BB962C8B-B14F-4D97-AF65-F5344CB8AC3E}">
        <p14:creationId xmlns:p14="http://schemas.microsoft.com/office/powerpoint/2010/main" val="1292430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94844"/>
            <a:ext cx="9077960" cy="36821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It is another wonderful Monday and you’re excited to be at work, at 10:15am the building starts shaking violently. What actions do you take?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u="sng" dirty="0"/>
              <a:t>Read after a few minutes of discussion:</a:t>
            </a:r>
          </a:p>
          <a:p>
            <a:pPr marL="0" indent="0">
              <a:buNone/>
            </a:pPr>
            <a:r>
              <a:rPr lang="en-US" sz="2400" dirty="0"/>
              <a:t>When you exit the building, you notice there are multiple injuries and some people are in a panic. You notice severe building damage. You have no cell signal. Power is down in some places and people are calling for help.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3204043" cy="199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06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38399"/>
            <a:ext cx="8989907" cy="3738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You’re on campus, it’s 11:00am on a Thursday—one more day and you can relax for the weekend. You’re a bit stressed about a big task you are working on when the power goes out. What actions do you take? 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u="sng" dirty="0">
                <a:solidFill>
                  <a:schemeClr val="tx1"/>
                </a:solidFill>
              </a:rPr>
              <a:t>Read after a few minutes of discussion: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It’s 15 minutes later and the power is still out. You’ve not heard anything from those lousy administrators and you can’t get anyone to pick up their phone.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0888"/>
            <a:ext cx="3101507" cy="193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28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36800"/>
            <a:ext cx="9057640" cy="3840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It’s a hot and windy October day in sunny SoCal. Shortly after lunch, you see plumes of smoke that appears to be very close to the east side of the college. 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u="sng" dirty="0">
                <a:solidFill>
                  <a:schemeClr val="tx1"/>
                </a:solidFill>
              </a:rPr>
              <a:t>Read after a few minutes of discussion: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You can now hear the fire alarm in the distance and people are starting to evacuate the PSAH building.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2994518" cy="187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85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8974" y="2303950"/>
            <a:ext cx="8405029" cy="1646299"/>
          </a:xfrm>
        </p:spPr>
        <p:txBody>
          <a:bodyPr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Transformational Success Stories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6936" y="4251960"/>
            <a:ext cx="616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6666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A021"/>
            </a:gs>
            <a:gs pos="100000">
              <a:srgbClr val="A6D683"/>
            </a:gs>
          </a:gsLst>
          <a:lin ang="0" scaled="0"/>
        </a:gra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01" y="1234440"/>
            <a:ext cx="8481067" cy="219456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4917731" y="5747771"/>
            <a:ext cx="8008219" cy="9430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Scott Rippy and Jonathan Anderson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Spring 2020 In-Service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AC90B65-6012-4AD9-8ACD-588A3A9AA656}"/>
              </a:ext>
            </a:extLst>
          </p:cNvPr>
          <p:cNvSpPr txBox="1">
            <a:spLocks/>
          </p:cNvSpPr>
          <p:nvPr/>
        </p:nvSpPr>
        <p:spPr>
          <a:xfrm>
            <a:off x="1983025" y="3645287"/>
            <a:ext cx="8008219" cy="9430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Transformational Success: AB705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A021"/>
            </a:gs>
            <a:gs pos="100000">
              <a:srgbClr val="A6D683"/>
            </a:gs>
          </a:gsLst>
          <a:lin ang="0" scaled="0"/>
        </a:gra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6"/>
          <p:cNvSpPr txBox="1">
            <a:spLocks noGrp="1"/>
          </p:cNvSpPr>
          <p:nvPr>
            <p:ph type="title"/>
          </p:nvPr>
        </p:nvSpPr>
        <p:spPr>
          <a:xfrm>
            <a:off x="2283188" y="2114557"/>
            <a:ext cx="7625623" cy="2174331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Background on AB705 Efforts</a:t>
            </a:r>
            <a:endParaRPr sz="4800" dirty="0">
              <a:solidFill>
                <a:schemeClr val="tx1"/>
              </a:solidFill>
            </a:endParaRPr>
          </a:p>
        </p:txBody>
      </p:sp>
      <p:sp>
        <p:nvSpPr>
          <p:cNvPr id="265" name="Google Shape;265;p26"/>
          <p:cNvSpPr txBox="1">
            <a:spLocks noGrp="1"/>
          </p:cNvSpPr>
          <p:nvPr>
            <p:ph type="sldNum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Chivo"/>
                <a:sym typeface="Chivo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35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Chivo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31457270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A021"/>
            </a:gs>
            <a:gs pos="100000">
              <a:srgbClr val="A6D683"/>
            </a:gs>
          </a:gsLst>
          <a:lin ang="0" scaled="0"/>
        </a:gra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6"/>
          <p:cNvSpPr txBox="1">
            <a:spLocks noGrp="1"/>
          </p:cNvSpPr>
          <p:nvPr>
            <p:ph type="title"/>
          </p:nvPr>
        </p:nvSpPr>
        <p:spPr>
          <a:xfrm>
            <a:off x="2283188" y="2114557"/>
            <a:ext cx="7625623" cy="2174331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Student Access and Achievement: 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Data Overview</a:t>
            </a:r>
            <a:endParaRPr sz="4800" dirty="0">
              <a:solidFill>
                <a:schemeClr val="tx1"/>
              </a:solidFill>
            </a:endParaRPr>
          </a:p>
        </p:txBody>
      </p:sp>
      <p:sp>
        <p:nvSpPr>
          <p:cNvPr id="265" name="Google Shape;265;p26"/>
          <p:cNvSpPr txBox="1">
            <a:spLocks noGrp="1"/>
          </p:cNvSpPr>
          <p:nvPr>
            <p:ph type="sldNum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Chivo"/>
                <a:sym typeface="Chivo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36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Chivo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40869482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A021"/>
            </a:gs>
            <a:gs pos="100000">
              <a:srgbClr val="A6D683"/>
            </a:gs>
          </a:gsLst>
          <a:lin ang="0" scaled="0"/>
        </a:gra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"/>
          <p:cNvSpPr txBox="1">
            <a:spLocks noGrp="1"/>
          </p:cNvSpPr>
          <p:nvPr>
            <p:ph type="sldNum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Chivo"/>
                <a:sym typeface="Chivo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37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Chivo"/>
              <a:sym typeface="Chivo"/>
            </a:endParaRPr>
          </a:p>
        </p:txBody>
      </p:sp>
      <p:sp>
        <p:nvSpPr>
          <p:cNvPr id="7" name="Google Shape;330;p31"/>
          <p:cNvSpPr txBox="1">
            <a:spLocks/>
          </p:cNvSpPr>
          <p:nvPr/>
        </p:nvSpPr>
        <p:spPr>
          <a:xfrm>
            <a:off x="157214" y="259947"/>
            <a:ext cx="12139289" cy="13946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1A"/>
                </a:solidFill>
                <a:effectLst/>
                <a:uLnTx/>
                <a:uFillTx/>
                <a:latin typeface="Roboto Slab"/>
                <a:cs typeface="Arial"/>
                <a:sym typeface="Arial"/>
              </a:rPr>
              <a:t>Transfer-Level Math Placement: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1A"/>
                </a:solidFill>
                <a:effectLst/>
                <a:uLnTx/>
                <a:uFillTx/>
                <a:latin typeface="Roboto Slab"/>
                <a:cs typeface="Arial"/>
                <a:sym typeface="Arial"/>
              </a:rPr>
              <a:t>The percentage of students placing into transfer-level math has almost tripled from 29% to 86%.</a:t>
            </a: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/>
        </p:nvGraphicFramePr>
        <p:xfrm>
          <a:off x="987633" y="2678221"/>
          <a:ext cx="10548524" cy="4601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546382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A021"/>
            </a:gs>
            <a:gs pos="100000">
              <a:srgbClr val="A6D683"/>
            </a:gs>
          </a:gsLst>
          <a:lin ang="0" scaled="0"/>
        </a:gra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"/>
          <p:cNvSpPr txBox="1">
            <a:spLocks noGrp="1"/>
          </p:cNvSpPr>
          <p:nvPr>
            <p:ph type="sldNum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Chivo"/>
                <a:sym typeface="Chivo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38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Chivo"/>
              <a:sym typeface="Chivo"/>
            </a:endParaRPr>
          </a:p>
        </p:txBody>
      </p:sp>
      <p:sp>
        <p:nvSpPr>
          <p:cNvPr id="7" name="Google Shape;330;p31"/>
          <p:cNvSpPr txBox="1">
            <a:spLocks/>
          </p:cNvSpPr>
          <p:nvPr/>
        </p:nvSpPr>
        <p:spPr>
          <a:xfrm>
            <a:off x="157214" y="259947"/>
            <a:ext cx="12139289" cy="13946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1A"/>
                </a:solidFill>
                <a:effectLst/>
                <a:uLnTx/>
                <a:uFillTx/>
                <a:latin typeface="Roboto Slab"/>
                <a:cs typeface="Arial"/>
                <a:sym typeface="Arial"/>
              </a:rPr>
              <a:t>Successful Completion of Transfer-Level Math Courses: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1A"/>
                </a:solidFill>
                <a:effectLst/>
                <a:uLnTx/>
                <a:uFillTx/>
                <a:latin typeface="Roboto Slab"/>
                <a:cs typeface="Arial"/>
                <a:sym typeface="Arial"/>
              </a:rPr>
              <a:t>The number of students successfully completing transfer-level math increased from 483 in Fall 2017 to 777 in Fall 2019, a 61% increase.</a:t>
            </a: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/>
        </p:nvGraphicFramePr>
        <p:xfrm>
          <a:off x="987633" y="2616824"/>
          <a:ext cx="10972800" cy="4601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05DC704-4F2A-46EB-B8C1-62D1D53130E3}"/>
              </a:ext>
            </a:extLst>
          </p:cNvPr>
          <p:cNvSpPr txBox="1"/>
          <p:nvPr/>
        </p:nvSpPr>
        <p:spPr>
          <a:xfrm>
            <a:off x="6027068" y="3059668"/>
            <a:ext cx="8939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0327415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A021"/>
            </a:gs>
            <a:gs pos="100000">
              <a:srgbClr val="A6D683"/>
            </a:gs>
          </a:gsLst>
          <a:lin ang="0" scaled="0"/>
        </a:gra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"/>
          <p:cNvSpPr txBox="1">
            <a:spLocks noGrp="1"/>
          </p:cNvSpPr>
          <p:nvPr>
            <p:ph type="sldNum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Chivo"/>
                <a:sym typeface="Chivo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39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Chivo"/>
              <a:sym typeface="Chivo"/>
            </a:endParaRPr>
          </a:p>
        </p:txBody>
      </p:sp>
      <p:sp>
        <p:nvSpPr>
          <p:cNvPr id="7" name="Google Shape;330;p31"/>
          <p:cNvSpPr txBox="1">
            <a:spLocks/>
          </p:cNvSpPr>
          <p:nvPr/>
        </p:nvSpPr>
        <p:spPr>
          <a:xfrm>
            <a:off x="157214" y="259947"/>
            <a:ext cx="12139289" cy="13946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1A"/>
                </a:solidFill>
                <a:effectLst/>
                <a:uLnTx/>
                <a:uFillTx/>
                <a:latin typeface="Roboto Slab"/>
                <a:cs typeface="Arial"/>
                <a:sym typeface="Arial"/>
              </a:rPr>
              <a:t>Transfer-Level English Placement: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1A"/>
                </a:solidFill>
                <a:effectLst/>
                <a:uLnTx/>
                <a:uFillTx/>
                <a:latin typeface="Roboto Slab"/>
                <a:cs typeface="Arial"/>
                <a:sym typeface="Arial"/>
              </a:rPr>
              <a:t>The percentage of students placing into transfer-level English has more than doubled from 45% to over 99%.</a:t>
            </a: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/>
        </p:nvGraphicFramePr>
        <p:xfrm>
          <a:off x="987633" y="2678221"/>
          <a:ext cx="10548524" cy="4601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3987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4A132CE-22C4-44DE-8A74-28BAFD3F1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5" r="11276" b="-1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7E3F0-05F1-40EC-B895-7F65F3C2D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3217"/>
            <a:ext cx="3851122" cy="6465651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sz="2400" b="1" dirty="0"/>
              <a:t>New Permanent Employees</a:t>
            </a:r>
          </a:p>
          <a:p>
            <a:pPr lvl="0"/>
            <a:r>
              <a:rPr lang="en-US" sz="2400" dirty="0"/>
              <a:t>Suzanne Delahanty, Alternate Media &amp; Assistive Technology Specialist</a:t>
            </a:r>
          </a:p>
          <a:p>
            <a:pPr lvl="0"/>
            <a:r>
              <a:rPr lang="en-US" sz="2400" dirty="0"/>
              <a:t>Juan </a:t>
            </a:r>
            <a:r>
              <a:rPr lang="en-US" sz="2400" dirty="0" err="1"/>
              <a:t>Nevares</a:t>
            </a:r>
            <a:r>
              <a:rPr lang="en-US" sz="2400" dirty="0"/>
              <a:t>, Technology Support Specialist</a:t>
            </a:r>
          </a:p>
          <a:p>
            <a:pPr lvl="0"/>
            <a:r>
              <a:rPr lang="en-US" sz="2400" dirty="0"/>
              <a:t>Alek </a:t>
            </a:r>
            <a:r>
              <a:rPr lang="en-US" sz="2400" dirty="0" err="1"/>
              <a:t>Kunf</a:t>
            </a:r>
            <a:r>
              <a:rPr lang="en-US" sz="2400" dirty="0"/>
              <a:t>, Aquatics Center Pool Attendant</a:t>
            </a:r>
          </a:p>
          <a:p>
            <a:pPr lvl="0"/>
            <a:r>
              <a:rPr lang="en-US" sz="2400" dirty="0"/>
              <a:t>Dr. Delmy Spencer, Vice President, Student Services</a:t>
            </a:r>
          </a:p>
          <a:p>
            <a:pPr lvl="0"/>
            <a:r>
              <a:rPr lang="en-US" sz="2400" dirty="0"/>
              <a:t>Dr. Kay Weiss, Dean of Letters, Arts and Mathematics (LAM)</a:t>
            </a:r>
          </a:p>
          <a:p>
            <a:pPr lvl="0"/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6922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A021"/>
            </a:gs>
            <a:gs pos="100000">
              <a:srgbClr val="A6D683"/>
            </a:gs>
          </a:gsLst>
          <a:lin ang="0" scaled="0"/>
        </a:gra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"/>
          <p:cNvSpPr txBox="1">
            <a:spLocks noGrp="1"/>
          </p:cNvSpPr>
          <p:nvPr>
            <p:ph type="sldNum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Chivo"/>
                <a:sym typeface="Chivo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40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Chivo"/>
              <a:sym typeface="Chivo"/>
            </a:endParaRPr>
          </a:p>
        </p:txBody>
      </p:sp>
      <p:sp>
        <p:nvSpPr>
          <p:cNvPr id="7" name="Google Shape;330;p31"/>
          <p:cNvSpPr txBox="1">
            <a:spLocks/>
          </p:cNvSpPr>
          <p:nvPr/>
        </p:nvSpPr>
        <p:spPr>
          <a:xfrm>
            <a:off x="157214" y="259947"/>
            <a:ext cx="12139289" cy="13946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1A"/>
                </a:solidFill>
                <a:effectLst/>
                <a:uLnTx/>
                <a:uFillTx/>
                <a:latin typeface="Roboto Slab"/>
                <a:cs typeface="Arial"/>
                <a:sym typeface="Arial"/>
              </a:rPr>
              <a:t>Successful Completion of Transfer-Level English Courses: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1A"/>
                </a:solidFill>
                <a:effectLst/>
                <a:uLnTx/>
                <a:uFillTx/>
                <a:latin typeface="Roboto Slab"/>
                <a:cs typeface="Arial"/>
                <a:sym typeface="Arial"/>
              </a:rPr>
              <a:t>The number of students successfully completing transfer-level English increased from 955 in Fall 2017 to 1,349 in Fall 2019, a 41% increase.</a:t>
            </a: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/>
        </p:nvGraphicFramePr>
        <p:xfrm>
          <a:off x="1086129" y="2744043"/>
          <a:ext cx="10972800" cy="4601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05DC704-4F2A-46EB-B8C1-62D1D53130E3}"/>
              </a:ext>
            </a:extLst>
          </p:cNvPr>
          <p:cNvSpPr txBox="1"/>
          <p:nvPr/>
        </p:nvSpPr>
        <p:spPr>
          <a:xfrm>
            <a:off x="6126061" y="3151805"/>
            <a:ext cx="8939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41%</a:t>
            </a:r>
          </a:p>
        </p:txBody>
      </p:sp>
    </p:spTree>
    <p:extLst>
      <p:ext uri="{BB962C8B-B14F-4D97-AF65-F5344CB8AC3E}">
        <p14:creationId xmlns:p14="http://schemas.microsoft.com/office/powerpoint/2010/main" val="28937850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A021"/>
            </a:gs>
            <a:gs pos="100000">
              <a:srgbClr val="A6D683"/>
            </a:gs>
          </a:gsLst>
          <a:lin ang="0" scaled="0"/>
        </a:gra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6"/>
          <p:cNvSpPr txBox="1">
            <a:spLocks noGrp="1"/>
          </p:cNvSpPr>
          <p:nvPr>
            <p:ph type="title"/>
          </p:nvPr>
        </p:nvSpPr>
        <p:spPr>
          <a:xfrm>
            <a:off x="2283188" y="2114557"/>
            <a:ext cx="7625623" cy="2174331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Future Directions</a:t>
            </a:r>
            <a:endParaRPr sz="4800" dirty="0">
              <a:solidFill>
                <a:schemeClr val="tx1"/>
              </a:solidFill>
            </a:endParaRPr>
          </a:p>
        </p:txBody>
      </p:sp>
      <p:sp>
        <p:nvSpPr>
          <p:cNvPr id="265" name="Google Shape;265;p26"/>
          <p:cNvSpPr txBox="1">
            <a:spLocks noGrp="1"/>
          </p:cNvSpPr>
          <p:nvPr>
            <p:ph type="sldNum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Chivo"/>
                <a:sym typeface="Chivo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41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Chivo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22605024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78" y="4284729"/>
            <a:ext cx="2997029" cy="775511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808238" y="5624247"/>
            <a:ext cx="7968985" cy="9430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Souts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Xayaphanthong &amp;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Gio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Sosa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Spring 2020 In-Service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AC90B65-6012-4AD9-8ACD-588A3A9AA656}"/>
              </a:ext>
            </a:extLst>
          </p:cNvPr>
          <p:cNvSpPr txBox="1">
            <a:spLocks/>
          </p:cNvSpPr>
          <p:nvPr/>
        </p:nvSpPr>
        <p:spPr>
          <a:xfrm>
            <a:off x="1157148" y="1236200"/>
            <a:ext cx="8008219" cy="9430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Crafton Hills College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Free College Promise Program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First Semester Update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580" y="3953348"/>
            <a:ext cx="2219325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5280" y="3953348"/>
            <a:ext cx="14001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228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66" y="320842"/>
            <a:ext cx="11300700" cy="1320800"/>
          </a:xfrm>
        </p:spPr>
        <p:txBody>
          <a:bodyPr>
            <a:noAutofit/>
          </a:bodyPr>
          <a:lstStyle/>
          <a:p>
            <a:r>
              <a:rPr lang="en-US" b="1" dirty="0"/>
              <a:t>Requirements for current Promise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66" y="1793849"/>
            <a:ext cx="6897997" cy="4606784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Attend a summer bridge program.</a:t>
            </a:r>
          </a:p>
          <a:p>
            <a:r>
              <a:rPr lang="en-US" sz="2400" dirty="0"/>
              <a:t>Enroll in and complete a minimum of 12 units each semester.  </a:t>
            </a:r>
          </a:p>
          <a:p>
            <a:r>
              <a:rPr lang="en-US" sz="2400" dirty="0"/>
              <a:t>Maintain a minimum 2.0 GPA or above each semester.</a:t>
            </a:r>
          </a:p>
          <a:p>
            <a:r>
              <a:rPr lang="en-US" sz="2400" dirty="0"/>
              <a:t>Meet with a counselor at least once each semester to update their student educational plan. </a:t>
            </a:r>
          </a:p>
          <a:p>
            <a:r>
              <a:rPr lang="en-US" sz="2400" dirty="0"/>
              <a:t>Attend semester check-in meetings and submit progress reports for all enrolled classes. </a:t>
            </a:r>
          </a:p>
          <a:p>
            <a:r>
              <a:rPr lang="en-US" sz="2400" dirty="0"/>
              <a:t>Participate in at least one campus activity each semester.</a:t>
            </a:r>
            <a:endParaRPr lang="en-US" sz="32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787141" y="2537180"/>
            <a:ext cx="3619063" cy="27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463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6"/>
          <p:cNvSpPr txBox="1">
            <a:spLocks noGrp="1"/>
          </p:cNvSpPr>
          <p:nvPr>
            <p:ph type="title"/>
          </p:nvPr>
        </p:nvSpPr>
        <p:spPr>
          <a:xfrm>
            <a:off x="414048" y="216629"/>
            <a:ext cx="11777953" cy="159613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5067" b="1" dirty="0"/>
              <a:t>Benefits for current Promise Students</a:t>
            </a:r>
            <a:endParaRPr sz="5067" b="1" dirty="0"/>
          </a:p>
        </p:txBody>
      </p:sp>
      <p:sp>
        <p:nvSpPr>
          <p:cNvPr id="265" name="Google Shape;265;p2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1200" cap="none" spc="0" normalizeH="0" baseline="0" noProof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8445" y="1870674"/>
            <a:ext cx="73468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 consecutive years of free tuition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Free access to textbooks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Free access to a Chromebook rental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$300 per year for college expenses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Priority B class registration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Individual student support and college advising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Opportunity for paid work experience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 Summer Bridge program to help assist transition from high school to college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20" y="1587810"/>
            <a:ext cx="3056393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571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77334" y="1121979"/>
          <a:ext cx="6271906" cy="426803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402414">
                  <a:extLst>
                    <a:ext uri="{9D8B030D-6E8A-4147-A177-3AD203B41FA5}">
                      <a16:colId xmlns:a16="http://schemas.microsoft.com/office/drawing/2014/main" val="891560358"/>
                    </a:ext>
                  </a:extLst>
                </a:gridCol>
                <a:gridCol w="2132878">
                  <a:extLst>
                    <a:ext uri="{9D8B030D-6E8A-4147-A177-3AD203B41FA5}">
                      <a16:colId xmlns:a16="http://schemas.microsoft.com/office/drawing/2014/main" val="751029953"/>
                    </a:ext>
                  </a:extLst>
                </a:gridCol>
                <a:gridCol w="1736614">
                  <a:extLst>
                    <a:ext uri="{9D8B030D-6E8A-4147-A177-3AD203B41FA5}">
                      <a16:colId xmlns:a16="http://schemas.microsoft.com/office/drawing/2014/main" val="4286528066"/>
                    </a:ext>
                  </a:extLst>
                </a:gridCol>
              </a:tblGrid>
              <a:tr h="675290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Promise Summer Bridge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Students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264232"/>
                  </a:ext>
                </a:extLst>
              </a:tr>
              <a:tr h="4219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July 9 - 11, 2019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9:00 am – 12:00 pm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5011176"/>
                  </a:ext>
                </a:extLst>
              </a:tr>
              <a:tr h="4427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July 16 - 18, 2019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9:00 am – 12:00 pm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1811521"/>
                  </a:ext>
                </a:extLst>
              </a:tr>
              <a:tr h="409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July 23 - 25, 2019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9:00 am – 12:00 pm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8368898"/>
                  </a:ext>
                </a:extLst>
              </a:tr>
              <a:tr h="4306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July 30 – August 1, 2019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9:00 am – 12:00 pm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678800"/>
                  </a:ext>
                </a:extLst>
              </a:tr>
              <a:tr h="4017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July 30 – August 1, 2019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3:00 pm – 6:00 pm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8704606"/>
                  </a:ext>
                </a:extLst>
              </a:tr>
              <a:tr h="4285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August 6 – 8, 2019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9:00 am – 12:00 pm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2695769"/>
                  </a:ext>
                </a:extLst>
              </a:tr>
              <a:tr h="4358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August 6 – 8, 2019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2:00 pm – 5:00 pm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4308509"/>
                  </a:ext>
                </a:extLst>
              </a:tr>
              <a:tr h="6213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Total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0848479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216520" y="-800370"/>
            <a:ext cx="2222632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 </a:t>
            </a: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 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753" y="3504451"/>
            <a:ext cx="3392666" cy="2546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753" y="539557"/>
            <a:ext cx="3392666" cy="2546153"/>
          </a:xfrm>
          <a:prstGeom prst="rect">
            <a:avLst/>
          </a:prstGeom>
        </p:spPr>
      </p:pic>
      <p:sp>
        <p:nvSpPr>
          <p:cNvPr id="10" name="Explosion 1 9"/>
          <p:cNvSpPr/>
          <p:nvPr/>
        </p:nvSpPr>
        <p:spPr>
          <a:xfrm>
            <a:off x="5048654" y="4280169"/>
            <a:ext cx="1507787" cy="1770435"/>
          </a:xfrm>
          <a:prstGeom prst="irregularSeal1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427</a:t>
            </a:r>
          </a:p>
        </p:txBody>
      </p:sp>
    </p:spTree>
    <p:extLst>
      <p:ext uri="{BB962C8B-B14F-4D97-AF65-F5344CB8AC3E}">
        <p14:creationId xmlns:p14="http://schemas.microsoft.com/office/powerpoint/2010/main" val="2774791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10" y="1279643"/>
            <a:ext cx="8596668" cy="3880773"/>
          </a:xfrm>
        </p:spPr>
        <p:txBody>
          <a:bodyPr/>
          <a:lstStyle/>
          <a:p>
            <a:r>
              <a:rPr lang="en-US" sz="2400" dirty="0"/>
              <a:t>Spotlight on Promise: </a:t>
            </a:r>
          </a:p>
          <a:p>
            <a:pPr lvl="1"/>
            <a:r>
              <a:rPr lang="en-US" dirty="0">
                <a:hlinkClick r:id="rId2"/>
              </a:rPr>
              <a:t>https://www.craftonhills.edu/spotlight-on-promise/index.php</a:t>
            </a: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49" y="326917"/>
            <a:ext cx="9108213" cy="719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837" y="2060142"/>
            <a:ext cx="5936978" cy="452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760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"/>
          <p:cNvSpPr txBox="1">
            <a:spLocks noGrp="1"/>
          </p:cNvSpPr>
          <p:nvPr>
            <p:ph type="sldNum" sz="quarter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1200" cap="none" spc="0" normalizeH="0" baseline="0" noProof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Google Shape;330;p31"/>
          <p:cNvSpPr txBox="1">
            <a:spLocks/>
          </p:cNvSpPr>
          <p:nvPr/>
        </p:nvSpPr>
        <p:spPr>
          <a:xfrm>
            <a:off x="345633" y="561017"/>
            <a:ext cx="11625712" cy="13946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67" b="1" i="0" u="none" strike="noStrike" kern="1200" cap="none" spc="0" normalizeH="0" baseline="0" noProof="0" dirty="0">
                <a:ln>
                  <a:noFill/>
                </a:ln>
                <a:solidFill>
                  <a:srgbClr val="00001A"/>
                </a:solidFill>
                <a:effectLst/>
                <a:uLnTx/>
                <a:uFillTx/>
                <a:latin typeface="Roboto Slab"/>
                <a:cs typeface="Arial"/>
                <a:sym typeface="Arial"/>
              </a:rPr>
              <a:t>Unduplicated Headcount in Fall 2019</a:t>
            </a: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/>
        </p:nvGraphicFramePr>
        <p:xfrm>
          <a:off x="2055933" y="2643164"/>
          <a:ext cx="9003439" cy="3793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741979" y="3185814"/>
            <a:ext cx="2231011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6.4% of Student Population</a:t>
            </a:r>
          </a:p>
        </p:txBody>
      </p:sp>
    </p:spTree>
    <p:extLst>
      <p:ext uri="{BB962C8B-B14F-4D97-AF65-F5344CB8AC3E}">
        <p14:creationId xmlns:p14="http://schemas.microsoft.com/office/powerpoint/2010/main" val="34919768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"/>
          <p:cNvSpPr txBox="1">
            <a:spLocks noGrp="1"/>
          </p:cNvSpPr>
          <p:nvPr>
            <p:ph type="sldNum" sz="quarter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1200" cap="none" spc="0" normalizeH="0" baseline="0" noProof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Google Shape;330;p31"/>
          <p:cNvSpPr txBox="1">
            <a:spLocks/>
          </p:cNvSpPr>
          <p:nvPr/>
        </p:nvSpPr>
        <p:spPr>
          <a:xfrm>
            <a:off x="157214" y="259947"/>
            <a:ext cx="11589573" cy="13946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1A"/>
                </a:solidFill>
                <a:effectLst/>
                <a:uLnTx/>
                <a:uFillTx/>
                <a:latin typeface="Roboto Slab"/>
                <a:cs typeface="Arial"/>
                <a:sym typeface="Arial"/>
              </a:rPr>
              <a:t>Ethnicity Comparison Between Promise and Non-Promise Students in Fall 2019</a:t>
            </a: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/>
        </p:nvGraphicFramePr>
        <p:xfrm>
          <a:off x="1086129" y="2101669"/>
          <a:ext cx="10548524" cy="4601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24220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"/>
          <p:cNvSpPr txBox="1">
            <a:spLocks noGrp="1"/>
          </p:cNvSpPr>
          <p:nvPr>
            <p:ph type="sldNum" sz="quarter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1200" cap="none" spc="0" normalizeH="0" baseline="0" noProof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Google Shape;330;p31"/>
          <p:cNvSpPr txBox="1">
            <a:spLocks/>
          </p:cNvSpPr>
          <p:nvPr/>
        </p:nvSpPr>
        <p:spPr>
          <a:xfrm>
            <a:off x="666633" y="388284"/>
            <a:ext cx="10705996" cy="13946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1A"/>
                </a:solidFill>
                <a:effectLst/>
                <a:uLnTx/>
                <a:uFillTx/>
                <a:latin typeface="Roboto Slab"/>
                <a:cs typeface="Arial"/>
                <a:sym typeface="Arial"/>
              </a:rPr>
              <a:t>Gender Comparison Between Promise and Non-Promise Students in Fall 2019</a:t>
            </a: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/>
        </p:nvGraphicFramePr>
        <p:xfrm>
          <a:off x="1086129" y="2101669"/>
          <a:ext cx="10548524" cy="4601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35359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7E3F0-05F1-40EC-B895-7F65F3C2D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b="1" dirty="0"/>
              <a:t>NEW Interim FT Faculty</a:t>
            </a:r>
          </a:p>
          <a:p>
            <a:pPr lvl="0"/>
            <a:r>
              <a:rPr lang="en-US" sz="2400" dirty="0"/>
              <a:t>Lisa Mills, Counselor Veteran’s Resources</a:t>
            </a:r>
          </a:p>
          <a:p>
            <a:pPr lvl="0"/>
            <a:r>
              <a:rPr lang="en-US" sz="2400" dirty="0"/>
              <a:t>Suzann Youssef, Chemistry</a:t>
            </a:r>
          </a:p>
          <a:p>
            <a:pPr lvl="0"/>
            <a:r>
              <a:rPr lang="en-US" sz="2400" dirty="0"/>
              <a:t>Edward Ferrari, English</a:t>
            </a:r>
          </a:p>
          <a:p>
            <a:endParaRPr lang="en-US" dirty="0"/>
          </a:p>
        </p:txBody>
      </p:sp>
      <p:pic>
        <p:nvPicPr>
          <p:cNvPr id="7" name="Picture 6" descr="A close up of a sandy beach&#10;&#10;Description automatically generated">
            <a:extLst>
              <a:ext uri="{FF2B5EF4-FFF2-40B4-BE49-F238E27FC236}">
                <a16:creationId xmlns:a16="http://schemas.microsoft.com/office/drawing/2014/main" id="{113A8AA4-48D7-4491-8684-2A460138D0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35" r="13355" b="-2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380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"/>
          <p:cNvSpPr txBox="1">
            <a:spLocks noGrp="1"/>
          </p:cNvSpPr>
          <p:nvPr>
            <p:ph type="sldNum" sz="quarter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1200" cap="none" spc="0" normalizeH="0" baseline="0" noProof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Google Shape;330;p31"/>
          <p:cNvSpPr txBox="1">
            <a:spLocks/>
          </p:cNvSpPr>
          <p:nvPr/>
        </p:nvSpPr>
        <p:spPr>
          <a:xfrm>
            <a:off x="542224" y="324116"/>
            <a:ext cx="10445717" cy="13946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1A"/>
                </a:solidFill>
                <a:effectLst/>
                <a:uLnTx/>
                <a:uFillTx/>
                <a:latin typeface="Roboto Slab"/>
                <a:cs typeface="Arial"/>
                <a:sym typeface="Arial"/>
              </a:rPr>
              <a:t>Age Comparison Between Promise and Non-Promise Students in Fall 2019</a:t>
            </a: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/>
        </p:nvGraphicFramePr>
        <p:xfrm>
          <a:off x="2270389" y="2210776"/>
          <a:ext cx="7651223" cy="4348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17519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6"/>
          <p:cNvSpPr txBox="1">
            <a:spLocks noGrp="1"/>
          </p:cNvSpPr>
          <p:nvPr>
            <p:ph type="title"/>
          </p:nvPr>
        </p:nvSpPr>
        <p:spPr>
          <a:xfrm>
            <a:off x="987633" y="2375326"/>
            <a:ext cx="9096055" cy="2174331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6133" dirty="0"/>
              <a:t>Achievement Outcomes in Fall 2019: </a:t>
            </a:r>
            <a:br>
              <a:rPr lang="en-US" sz="6133" dirty="0"/>
            </a:br>
            <a:r>
              <a:rPr lang="en-US" sz="6133" dirty="0"/>
              <a:t>A Comparison to Students 19 or Younger</a:t>
            </a:r>
            <a:br>
              <a:rPr lang="en-US" sz="5067" dirty="0"/>
            </a:br>
            <a:endParaRPr sz="5067" dirty="0"/>
          </a:p>
        </p:txBody>
      </p:sp>
      <p:sp>
        <p:nvSpPr>
          <p:cNvPr id="265" name="Google Shape;265;p26"/>
          <p:cNvSpPr txBox="1">
            <a:spLocks noGrp="1"/>
          </p:cNvSpPr>
          <p:nvPr>
            <p:ph type="sldNum" sz="quarter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Chivo"/>
                <a:ea typeface="+mn-ea"/>
                <a:cs typeface="+mn-cs"/>
                <a:sym typeface="Chivo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51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Chivo"/>
              <a:ea typeface="+mn-ea"/>
              <a:cs typeface="+mn-cs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27559325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"/>
          <p:cNvSpPr txBox="1">
            <a:spLocks noGrp="1"/>
          </p:cNvSpPr>
          <p:nvPr>
            <p:ph type="sldNum" sz="quarter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1200" cap="none" spc="0" normalizeH="0" baseline="0" noProof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Google Shape;330;p31"/>
          <p:cNvSpPr txBox="1">
            <a:spLocks/>
          </p:cNvSpPr>
          <p:nvPr/>
        </p:nvSpPr>
        <p:spPr>
          <a:xfrm>
            <a:off x="157214" y="259947"/>
            <a:ext cx="12139289" cy="13946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1A"/>
                </a:solidFill>
                <a:effectLst/>
                <a:uLnTx/>
                <a:uFillTx/>
                <a:latin typeface="Roboto Slab"/>
                <a:cs typeface="Arial"/>
                <a:sym typeface="Arial"/>
              </a:rPr>
              <a:t>Full-Time Status Comparison by Promise and Non-Promise Students (19 or Younger)</a:t>
            </a: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/>
        </p:nvGraphicFramePr>
        <p:xfrm>
          <a:off x="1086129" y="2101669"/>
          <a:ext cx="10548524" cy="4601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219E9D6-17ED-4AFE-B9EA-8D4CAF4BA69E}"/>
              </a:ext>
            </a:extLst>
          </p:cNvPr>
          <p:cNvSpPr txBox="1"/>
          <p:nvPr/>
        </p:nvSpPr>
        <p:spPr>
          <a:xfrm>
            <a:off x="4417290" y="5862054"/>
            <a:ext cx="19431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 = 1,831</a:t>
            </a:r>
          </a:p>
        </p:txBody>
      </p:sp>
    </p:spTree>
    <p:extLst>
      <p:ext uri="{BB962C8B-B14F-4D97-AF65-F5344CB8AC3E}">
        <p14:creationId xmlns:p14="http://schemas.microsoft.com/office/powerpoint/2010/main" val="20119288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"/>
          <p:cNvSpPr txBox="1">
            <a:spLocks noGrp="1"/>
          </p:cNvSpPr>
          <p:nvPr>
            <p:ph type="sldNum" sz="quarter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1200" cap="none" spc="0" normalizeH="0" baseline="0" noProof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Google Shape;330;p31"/>
          <p:cNvSpPr txBox="1">
            <a:spLocks/>
          </p:cNvSpPr>
          <p:nvPr/>
        </p:nvSpPr>
        <p:spPr>
          <a:xfrm>
            <a:off x="345633" y="259947"/>
            <a:ext cx="11950870" cy="13946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1A"/>
                </a:solidFill>
                <a:effectLst/>
                <a:uLnTx/>
                <a:uFillTx/>
                <a:latin typeface="Roboto Slab"/>
                <a:cs typeface="Arial"/>
                <a:sym typeface="Arial"/>
              </a:rPr>
              <a:t>Average (Median) Units Attempted by Promise  and Non-Promise Students (19 or Younger)</a:t>
            </a: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/>
        </p:nvGraphicFramePr>
        <p:xfrm>
          <a:off x="1086129" y="2101669"/>
          <a:ext cx="10548524" cy="4601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1">
            <a:extLst>
              <a:ext uri="{FF2B5EF4-FFF2-40B4-BE49-F238E27FC236}">
                <a16:creationId xmlns:a16="http://schemas.microsoft.com/office/drawing/2014/main" id="{0659FCC1-1253-41E1-814B-8617BAA4C17C}"/>
              </a:ext>
            </a:extLst>
          </p:cNvPr>
          <p:cNvSpPr txBox="1"/>
          <p:nvPr/>
        </p:nvSpPr>
        <p:spPr>
          <a:xfrm>
            <a:off x="7490927" y="5862054"/>
            <a:ext cx="157259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 = 427</a:t>
            </a:r>
          </a:p>
        </p:txBody>
      </p:sp>
    </p:spTree>
    <p:extLst>
      <p:ext uri="{BB962C8B-B14F-4D97-AF65-F5344CB8AC3E}">
        <p14:creationId xmlns:p14="http://schemas.microsoft.com/office/powerpoint/2010/main" val="23341926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"/>
          <p:cNvSpPr txBox="1">
            <a:spLocks noGrp="1"/>
          </p:cNvSpPr>
          <p:nvPr>
            <p:ph type="sldNum" sz="quarter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1200" cap="none" spc="0" normalizeH="0" baseline="0" noProof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Google Shape;330;p31"/>
          <p:cNvSpPr txBox="1">
            <a:spLocks/>
          </p:cNvSpPr>
          <p:nvPr/>
        </p:nvSpPr>
        <p:spPr>
          <a:xfrm>
            <a:off x="157214" y="259947"/>
            <a:ext cx="12139289" cy="13946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1A"/>
                </a:solidFill>
                <a:effectLst/>
                <a:uLnTx/>
                <a:uFillTx/>
                <a:latin typeface="Roboto Slab"/>
                <a:cs typeface="Arial"/>
                <a:sym typeface="Arial"/>
              </a:rPr>
              <a:t>Average (Median) Units Completed by Promise and Non-Promise Students (19 or Younger)</a:t>
            </a: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/>
        </p:nvGraphicFramePr>
        <p:xfrm>
          <a:off x="987633" y="2061564"/>
          <a:ext cx="10760239" cy="4601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1">
            <a:extLst>
              <a:ext uri="{FF2B5EF4-FFF2-40B4-BE49-F238E27FC236}">
                <a16:creationId xmlns:a16="http://schemas.microsoft.com/office/drawing/2014/main" id="{0659FCC1-1253-41E1-814B-8617BAA4C17C}"/>
              </a:ext>
            </a:extLst>
          </p:cNvPr>
          <p:cNvSpPr txBox="1"/>
          <p:nvPr/>
        </p:nvSpPr>
        <p:spPr>
          <a:xfrm>
            <a:off x="7624278" y="5774894"/>
            <a:ext cx="157259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 = 427</a:t>
            </a:r>
          </a:p>
        </p:txBody>
      </p:sp>
    </p:spTree>
    <p:extLst>
      <p:ext uri="{BB962C8B-B14F-4D97-AF65-F5344CB8AC3E}">
        <p14:creationId xmlns:p14="http://schemas.microsoft.com/office/powerpoint/2010/main" val="26472804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"/>
          <p:cNvSpPr txBox="1">
            <a:spLocks noGrp="1"/>
          </p:cNvSpPr>
          <p:nvPr>
            <p:ph type="sldNum" sz="quarter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1200" cap="none" spc="0" normalizeH="0" baseline="0" noProof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Google Shape;330;p31"/>
          <p:cNvSpPr txBox="1">
            <a:spLocks/>
          </p:cNvSpPr>
          <p:nvPr/>
        </p:nvSpPr>
        <p:spPr>
          <a:xfrm>
            <a:off x="157214" y="259947"/>
            <a:ext cx="12139289" cy="13946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1A"/>
                </a:solidFill>
                <a:effectLst/>
                <a:uLnTx/>
                <a:uFillTx/>
                <a:latin typeface="Roboto Slab"/>
                <a:cs typeface="Arial"/>
                <a:sym typeface="Arial"/>
              </a:rPr>
              <a:t>Success Rate Among Promise and Non-Promise Students (19 or Younger)</a:t>
            </a: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/>
        </p:nvGraphicFramePr>
        <p:xfrm>
          <a:off x="1086129" y="2101669"/>
          <a:ext cx="10548524" cy="4601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98B646-7575-43AE-919D-67DBC7E12C68}"/>
              </a:ext>
            </a:extLst>
          </p:cNvPr>
          <p:cNvSpPr txBox="1"/>
          <p:nvPr/>
        </p:nvSpPr>
        <p:spPr>
          <a:xfrm>
            <a:off x="4493490" y="5698654"/>
            <a:ext cx="19431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 = 1,831</a:t>
            </a:r>
          </a:p>
        </p:txBody>
      </p:sp>
    </p:spTree>
    <p:extLst>
      <p:ext uri="{BB962C8B-B14F-4D97-AF65-F5344CB8AC3E}">
        <p14:creationId xmlns:p14="http://schemas.microsoft.com/office/powerpoint/2010/main" val="37842117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"/>
          <p:cNvSpPr txBox="1">
            <a:spLocks noGrp="1"/>
          </p:cNvSpPr>
          <p:nvPr>
            <p:ph type="sldNum" sz="quarter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1200" cap="none" spc="0" normalizeH="0" baseline="0" noProof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Google Shape;330;p31"/>
          <p:cNvSpPr txBox="1">
            <a:spLocks/>
          </p:cNvSpPr>
          <p:nvPr/>
        </p:nvSpPr>
        <p:spPr>
          <a:xfrm>
            <a:off x="157214" y="259947"/>
            <a:ext cx="12139289" cy="13946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1A"/>
                </a:solidFill>
                <a:effectLst/>
                <a:uLnTx/>
                <a:uFillTx/>
                <a:latin typeface="Roboto Slab"/>
                <a:cs typeface="Arial"/>
                <a:sym typeface="Arial"/>
              </a:rPr>
              <a:t>Retention Rate Among Promise and Non-Promise Students (19 or Younger)</a:t>
            </a: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/>
        </p:nvGraphicFramePr>
        <p:xfrm>
          <a:off x="1086129" y="2101669"/>
          <a:ext cx="10548524" cy="4601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A09968-6907-4A51-9D2B-60C3979E2BDA}"/>
              </a:ext>
            </a:extLst>
          </p:cNvPr>
          <p:cNvSpPr txBox="1"/>
          <p:nvPr/>
        </p:nvSpPr>
        <p:spPr>
          <a:xfrm>
            <a:off x="4569690" y="5862054"/>
            <a:ext cx="19431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 = 1,831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659FCC1-1253-41E1-814B-8617BAA4C17C}"/>
              </a:ext>
            </a:extLst>
          </p:cNvPr>
          <p:cNvSpPr txBox="1"/>
          <p:nvPr/>
        </p:nvSpPr>
        <p:spPr>
          <a:xfrm>
            <a:off x="7576651" y="5862054"/>
            <a:ext cx="157259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 = 427</a:t>
            </a:r>
          </a:p>
        </p:txBody>
      </p:sp>
    </p:spTree>
    <p:extLst>
      <p:ext uri="{BB962C8B-B14F-4D97-AF65-F5344CB8AC3E}">
        <p14:creationId xmlns:p14="http://schemas.microsoft.com/office/powerpoint/2010/main" val="11512810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"/>
          <p:cNvSpPr txBox="1">
            <a:spLocks noGrp="1"/>
          </p:cNvSpPr>
          <p:nvPr>
            <p:ph type="sldNum" sz="quarter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1200" cap="none" spc="0" normalizeH="0" baseline="0" noProof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Google Shape;330;p31"/>
          <p:cNvSpPr txBox="1">
            <a:spLocks/>
          </p:cNvSpPr>
          <p:nvPr/>
        </p:nvSpPr>
        <p:spPr>
          <a:xfrm>
            <a:off x="157214" y="259947"/>
            <a:ext cx="12139289" cy="13946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1A"/>
                </a:solidFill>
                <a:effectLst/>
                <a:uLnTx/>
                <a:uFillTx/>
                <a:latin typeface="Roboto Slab"/>
                <a:cs typeface="Arial"/>
                <a:sym typeface="Arial"/>
              </a:rPr>
              <a:t>Fall 2019 to Spring 2020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001A"/>
                </a:solidFill>
                <a:effectLst/>
                <a:uLnTx/>
                <a:uFillTx/>
                <a:latin typeface="Roboto Slab"/>
                <a:cs typeface="Arial"/>
                <a:sym typeface="Arial"/>
              </a:rPr>
              <a:t>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1A"/>
                </a:solidFill>
                <a:effectLst/>
                <a:uLnTx/>
                <a:uFillTx/>
                <a:latin typeface="Roboto Slab"/>
                <a:cs typeface="Arial"/>
                <a:sym typeface="Arial"/>
              </a:rPr>
              <a:t> Enrollment by Promise and Non-Promise Students (19 or Younger)</a:t>
            </a: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/>
        </p:nvGraphicFramePr>
        <p:xfrm>
          <a:off x="1086129" y="2101669"/>
          <a:ext cx="10548524" cy="4601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AF0F053-83AA-4229-9AA9-9A63803FF1F6}"/>
              </a:ext>
            </a:extLst>
          </p:cNvPr>
          <p:cNvSpPr txBox="1"/>
          <p:nvPr/>
        </p:nvSpPr>
        <p:spPr>
          <a:xfrm>
            <a:off x="838199" y="6232133"/>
            <a:ext cx="325755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Through 1/7/2020</a:t>
            </a:r>
          </a:p>
        </p:txBody>
      </p:sp>
    </p:spTree>
    <p:extLst>
      <p:ext uri="{BB962C8B-B14F-4D97-AF65-F5344CB8AC3E}">
        <p14:creationId xmlns:p14="http://schemas.microsoft.com/office/powerpoint/2010/main" val="16782333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4109" y="3514552"/>
            <a:ext cx="9835376" cy="2223721"/>
          </a:xfrm>
        </p:spPr>
        <p:txBody>
          <a:bodyPr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Applications accepted October 1, 2019 – January 31, 2020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3600" u="sng" dirty="0">
                <a:solidFill>
                  <a:schemeClr val="tx1"/>
                </a:solidFill>
              </a:rPr>
              <a:t>www.freecollegepromise.com</a:t>
            </a:r>
          </a:p>
        </p:txBody>
      </p:sp>
      <p:pic>
        <p:nvPicPr>
          <p:cNvPr id="4" name="Picture 3" descr="http://s3.amazonaws.com/collegewikis/user_mce_images/17427587/horizontal%20logo.png?AWSAccessKeyId=AKIAIWWG2L6A6RKA3X3A&amp;Expires=2147407200&amp;Signature=4%2BdXUBtRPLqOUeSKpQfP9I95zUg%3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05" y="2564757"/>
            <a:ext cx="9316459" cy="876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938" y="754930"/>
            <a:ext cx="3973392" cy="130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721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668" y="1366182"/>
            <a:ext cx="8596668" cy="920531"/>
          </a:xfrm>
        </p:spPr>
        <p:txBody>
          <a:bodyPr/>
          <a:lstStyle/>
          <a:p>
            <a:r>
              <a:rPr lang="en-US" dirty="0"/>
              <a:t>Program Benefits: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668" y="2286713"/>
            <a:ext cx="7214829" cy="3880773"/>
          </a:xfrm>
        </p:spPr>
        <p:txBody>
          <a:bodyPr>
            <a:normAutofit/>
          </a:bodyPr>
          <a:lstStyle/>
          <a:p>
            <a:r>
              <a:rPr lang="en-US" sz="2400" b="1" dirty="0"/>
              <a:t>2 consecutive years of free tuition</a:t>
            </a:r>
            <a:r>
              <a:rPr lang="en-US" sz="2400" dirty="0"/>
              <a:t>  </a:t>
            </a:r>
          </a:p>
          <a:p>
            <a:r>
              <a:rPr lang="en-US" sz="2400" dirty="0"/>
              <a:t>Free access to textbooks</a:t>
            </a:r>
          </a:p>
          <a:p>
            <a:r>
              <a:rPr lang="en-US" sz="2400" dirty="0"/>
              <a:t>Priority B class registration </a:t>
            </a:r>
          </a:p>
          <a:p>
            <a:r>
              <a:rPr lang="en-US" sz="2400" dirty="0"/>
              <a:t>Individual student support and college advising</a:t>
            </a:r>
          </a:p>
          <a:p>
            <a:r>
              <a:rPr lang="en-US" sz="2400" dirty="0"/>
              <a:t>A Summer Bridge program to help you transition from high school to college</a:t>
            </a:r>
          </a:p>
          <a:p>
            <a:endParaRPr lang="en-US" dirty="0"/>
          </a:p>
        </p:txBody>
      </p:sp>
      <p:pic>
        <p:nvPicPr>
          <p:cNvPr id="4" name="Picture 3" descr="http://s3.amazonaws.com/collegewikis/user_mce_images/17427587/horizontal%20logo.png?AWSAccessKeyId=AKIAIWWG2L6A6RKA3X3A&amp;Expires=2147407200&amp;Signature=4%2BdXUBtRPLqOUeSKpQfP9I95zUg%3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68" y="345614"/>
            <a:ext cx="9186815" cy="726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223" y="4125567"/>
            <a:ext cx="3136520" cy="2353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873" y="1505415"/>
            <a:ext cx="3062870" cy="22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38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755B9-B6EE-49AE-B665-31A9001EF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847" y="1343951"/>
            <a:ext cx="3737268" cy="1320800"/>
          </a:xfrm>
        </p:spPr>
        <p:txBody>
          <a:bodyPr>
            <a:normAutofit/>
          </a:bodyPr>
          <a:lstStyle/>
          <a:p>
            <a:r>
              <a:rPr lang="en-US" dirty="0"/>
              <a:t>New Assignments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7E3F0-05F1-40EC-B895-7F65F3C2D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 lvl="0"/>
            <a:r>
              <a:rPr lang="en-US" sz="2400" dirty="0" err="1"/>
              <a:t>Souts</a:t>
            </a:r>
            <a:r>
              <a:rPr lang="en-US" sz="2400" dirty="0"/>
              <a:t> Xayaphanthong, Interim Director of Outreach and Educational Partnerships</a:t>
            </a:r>
          </a:p>
          <a:p>
            <a:pPr lvl="0"/>
            <a:r>
              <a:rPr lang="en-US" sz="2400" dirty="0"/>
              <a:t>Christina Sweeting, Administrative Secretary, Office of Instruction (SINS</a:t>
            </a:r>
            <a:r>
              <a:rPr lang="en-US" dirty="0"/>
              <a:t>)</a:t>
            </a:r>
          </a:p>
        </p:txBody>
      </p:sp>
      <p:pic>
        <p:nvPicPr>
          <p:cNvPr id="7" name="Picture 6" descr="A picture containing cup, outdoor, coffee, grass&#10;&#10;Description automatically generated">
            <a:extLst>
              <a:ext uri="{FF2B5EF4-FFF2-40B4-BE49-F238E27FC236}">
                <a16:creationId xmlns:a16="http://schemas.microsoft.com/office/drawing/2014/main" id="{80EBF693-C780-428C-8B59-B2FB76703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69" r="1" b="580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8839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355" y="1479981"/>
            <a:ext cx="8596668" cy="1320800"/>
          </a:xfrm>
        </p:spPr>
        <p:txBody>
          <a:bodyPr/>
          <a:lstStyle/>
          <a:p>
            <a:r>
              <a:rPr lang="en-US" dirty="0"/>
              <a:t>Students Who Are Accepted Must: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1355" y="2645838"/>
            <a:ext cx="9046529" cy="3880773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Attend a summer bridge program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Enroll in and complete a minimum of 12 units each semester 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Maintain a minimum 2.0 GPA or above each semester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Meet with a counselor at once each semester 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Submit mid-term progress reports each semester  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Participate in assigned campus activities and workshops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355" y="556551"/>
            <a:ext cx="9187468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419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054" y="1151790"/>
            <a:ext cx="8596668" cy="1320800"/>
          </a:xfrm>
        </p:spPr>
        <p:txBody>
          <a:bodyPr/>
          <a:lstStyle/>
          <a:p>
            <a:r>
              <a:rPr lang="en-US" dirty="0"/>
              <a:t>Frequently Asked Questions: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054" y="2345864"/>
            <a:ext cx="8596668" cy="4282068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Is there a minimum high school GPA required to qualify? 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No. However, you are required to submit an official high school transcript to the Admissions and Records Office at your chosen college.</a:t>
            </a:r>
          </a:p>
          <a:p>
            <a:pPr marL="457200" lvl="1" indent="0">
              <a:buNone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How will I know if I am accepted? 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An email of acceptance will be sent in February 2020 to students inviting them to attend a mandatory Free College Promise Orientation. Dates to be determined. </a:t>
            </a:r>
          </a:p>
          <a:p>
            <a:pPr marL="457200" lvl="1" indent="0">
              <a:buNone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Is it mandatory that I participate in Summer Bridge the summer after high school graduation? 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Yes, it is mandatory that Promise students attend Summer Bridge.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054" y="456775"/>
            <a:ext cx="9187468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643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68654" y="1227930"/>
            <a:ext cx="8596668" cy="1320800"/>
          </a:xfrm>
        </p:spPr>
        <p:txBody>
          <a:bodyPr/>
          <a:lstStyle/>
          <a:p>
            <a:r>
              <a:rPr lang="en-US" dirty="0"/>
              <a:t>Frequently Asked Questions: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654" y="2428414"/>
            <a:ext cx="8596668" cy="3880773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When is Summer Bridge offered at Crafton Hills College? 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Summer Bridge will be held between June through August 2020. Students will be assigned to one session.</a:t>
            </a:r>
          </a:p>
          <a:p>
            <a:pPr marL="457200" lvl="1" indent="0">
              <a:buNone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If I do not have a high school diploma from a priority school district, am I still eligible to apply? 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Yes, but students who earned their high school diploma in the priority School Districts will receive priority consideration. </a:t>
            </a:r>
          </a:p>
          <a:p>
            <a:pPr marL="457200" lvl="1" indent="0">
              <a:buNone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When do classes start in Fall 2020? 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Monday, August 17, 2020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654" y="551066"/>
            <a:ext cx="9187468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050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46" y="2138286"/>
            <a:ext cx="8596668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Contact us at Crafton Hills College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Student Support Building (SSB) - 201</a:t>
            </a:r>
          </a:p>
          <a:p>
            <a:pPr marL="0" indent="0" algn="ctr">
              <a:buNone/>
            </a:pPr>
            <a:r>
              <a:rPr lang="en-US" sz="3200" dirty="0"/>
              <a:t>(909) 389-3267 </a:t>
            </a:r>
          </a:p>
          <a:p>
            <a:pPr marL="0" indent="0" algn="ctr">
              <a:buNone/>
            </a:pPr>
            <a:r>
              <a:rPr lang="en-US" sz="3200" dirty="0"/>
              <a:t>chccollegepromise@sbccd.edu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00" y="823293"/>
            <a:ext cx="9187468" cy="725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257" y="4011842"/>
            <a:ext cx="3066151" cy="2044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1257" y="1742628"/>
            <a:ext cx="3107962" cy="207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33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934200" y="609601"/>
            <a:ext cx="4724400" cy="1677009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Swimmin</a:t>
            </a:r>
            <a:r>
              <a:rPr lang="en-US" dirty="0"/>
              <a:t>’ with STARFISH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979279" y="2706472"/>
            <a:ext cx="4800600" cy="1864921"/>
          </a:xfrm>
        </p:spPr>
        <p:txBody>
          <a:bodyPr>
            <a:noAutofit/>
          </a:bodyPr>
          <a:lstStyle/>
          <a:p>
            <a:pPr algn="ctr"/>
            <a:r>
              <a:rPr lang="it-IT" sz="3600" dirty="0"/>
              <a:t>A look at Backstroke and Freestyle</a:t>
            </a:r>
            <a:br>
              <a:rPr lang="it-IT" sz="3200" dirty="0"/>
            </a:br>
            <a:r>
              <a:rPr lang="it-IT" sz="2400" dirty="0"/>
              <a:t>(translation: past data and where we’re headed)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44B187-D14B-43BE-A264-C6B453517E2E}"/>
              </a:ext>
            </a:extLst>
          </p:cNvPr>
          <p:cNvSpPr txBox="1"/>
          <p:nvPr/>
        </p:nvSpPr>
        <p:spPr>
          <a:xfrm>
            <a:off x="7086600" y="5867401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entury Gothic"/>
              </a:rPr>
              <a:t>by Breanna Andrews and Ernesto Rivera</a:t>
            </a:r>
          </a:p>
          <a:p>
            <a:pPr algn="ctr" defTabSz="914400"/>
            <a:r>
              <a:rPr lang="en-US" dirty="0">
                <a:solidFill>
                  <a:prstClr val="white"/>
                </a:solidFill>
                <a:latin typeface="Century Gothic"/>
              </a:rPr>
              <a:t>Spring 2020 In Service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8948E29-7545-4ED6-84B6-23AE33DE5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083" y="4896231"/>
            <a:ext cx="2492992" cy="646331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E41774-5018-4F25-AF2E-C20968A91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5243903"/>
            <a:ext cx="1598612" cy="160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222B2-D2AB-41CD-8BBE-35AF610F2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280" y="228601"/>
            <a:ext cx="4572000" cy="1216891"/>
          </a:xfrm>
        </p:spPr>
        <p:txBody>
          <a:bodyPr/>
          <a:lstStyle/>
          <a:p>
            <a:pPr algn="ctr"/>
            <a:r>
              <a:rPr lang="en-US" dirty="0"/>
              <a:t>Video Tutorials and Resources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A2781-7FB7-4793-A51B-4E2135AEF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116"/>
          <a:stretch/>
        </p:blipFill>
        <p:spPr>
          <a:xfrm>
            <a:off x="1328562" y="1752600"/>
            <a:ext cx="4767439" cy="487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43E60-DC8A-423D-A238-98CF9BDEF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309" y="609600"/>
            <a:ext cx="5702104" cy="5791200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E3AC6403-0524-4FC8-8E8C-2608F8F7CD61}"/>
              </a:ext>
            </a:extLst>
          </p:cNvPr>
          <p:cNvSpPr/>
          <p:nvPr/>
        </p:nvSpPr>
        <p:spPr>
          <a:xfrm>
            <a:off x="4724400" y="5181600"/>
            <a:ext cx="1143000" cy="228600"/>
          </a:xfrm>
          <a:prstGeom prst="leftArrow">
            <a:avLst/>
          </a:prstGeom>
          <a:solidFill>
            <a:schemeClr val="accent5"/>
          </a:solidFill>
          <a:ln>
            <a:solidFill>
              <a:srgbClr val="008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ED40536E-66E6-4398-92F3-A86C16536315}"/>
              </a:ext>
            </a:extLst>
          </p:cNvPr>
          <p:cNvSpPr/>
          <p:nvPr/>
        </p:nvSpPr>
        <p:spPr>
          <a:xfrm>
            <a:off x="10291940" y="4343400"/>
            <a:ext cx="1143000" cy="228600"/>
          </a:xfrm>
          <a:prstGeom prst="leftArrow">
            <a:avLst/>
          </a:prstGeom>
          <a:solidFill>
            <a:schemeClr val="accent5"/>
          </a:solidFill>
          <a:ln>
            <a:solidFill>
              <a:srgbClr val="008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025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79B00-B75E-4B95-99C5-65E2F0577654}"/>
              </a:ext>
            </a:extLst>
          </p:cNvPr>
          <p:cNvSpPr txBox="1">
            <a:spLocks/>
          </p:cNvSpPr>
          <p:nvPr/>
        </p:nvSpPr>
        <p:spPr>
          <a:xfrm>
            <a:off x="2209800" y="2209800"/>
            <a:ext cx="7315198" cy="838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prstClr val="white"/>
                </a:solidFill>
                <a:latin typeface="Century Gothic"/>
              </a:rPr>
              <a:t>Communication Tool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95399" y="3616147"/>
            <a:ext cx="9144001" cy="2438400"/>
          </a:xfrm>
          <a:prstGeom prst="rect">
            <a:avLst/>
          </a:prstGeom>
        </p:spPr>
        <p:txBody>
          <a:bodyPr/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prstClr val="white"/>
                </a:solidFill>
                <a:latin typeface="Century Gothic"/>
              </a:rPr>
              <a:t>Campus Pilot in Spring 2017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Century Gothic"/>
              </a:rPr>
              <a:t>Full campus rollout in Fall 2017</a:t>
            </a:r>
          </a:p>
        </p:txBody>
      </p:sp>
    </p:spTree>
    <p:extLst>
      <p:ext uri="{BB962C8B-B14F-4D97-AF65-F5344CB8AC3E}">
        <p14:creationId xmlns:p14="http://schemas.microsoft.com/office/powerpoint/2010/main" val="10652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752601" y="234950"/>
            <a:ext cx="9144001" cy="990600"/>
          </a:xfrm>
        </p:spPr>
        <p:txBody>
          <a:bodyPr>
            <a:normAutofit/>
          </a:bodyPr>
          <a:lstStyle/>
          <a:p>
            <a:r>
              <a:rPr lang="en-US" sz="4400" dirty="0"/>
              <a:t>Usage Report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990601" y="5791200"/>
            <a:ext cx="11199813" cy="1066800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In fall 2019, 73% of courses completed a progress report through Starfish during our main release for 12-18wk classes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7867C4C-AEB5-41B8-9C39-DD4B4DB9F7C1}"/>
              </a:ext>
            </a:extLst>
          </p:cNvPr>
          <p:cNvGraphicFramePr>
            <a:graphicFrameLocks noGrp="1"/>
          </p:cNvGraphicFramePr>
          <p:nvPr/>
        </p:nvGraphicFramePr>
        <p:xfrm>
          <a:off x="1752600" y="1524000"/>
          <a:ext cx="9906000" cy="4102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000">
                  <a:extLst>
                    <a:ext uri="{9D8B030D-6E8A-4147-A177-3AD203B41FA5}">
                      <a16:colId xmlns:a16="http://schemas.microsoft.com/office/drawing/2014/main" val="226753276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916254572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497254462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574144886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688792023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3205900494"/>
                    </a:ext>
                  </a:extLst>
                </a:gridCol>
              </a:tblGrid>
              <a:tr h="54610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Flags </a:t>
                      </a:r>
                    </a:p>
                    <a:p>
                      <a:pPr algn="ctr"/>
                      <a:r>
                        <a:rPr lang="en-US" sz="1600" dirty="0"/>
                        <a:t>(manual, automatic, and progress reports)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Kudos</a:t>
                      </a:r>
                    </a:p>
                    <a:p>
                      <a:pPr algn="ctr"/>
                      <a:r>
                        <a:rPr lang="en-US" sz="1600" dirty="0"/>
                        <a:t>(manual and progress reports)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Referrals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To-Do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Total Tracking Items Raised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6337850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Fall 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1,432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3771344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Spring 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1,532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1,263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2,804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2819463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Fall 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1,746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2,091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3,897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216582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Spring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1,403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2,191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3,617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7888988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Fall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4,347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5,078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9,480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3544557"/>
                  </a:ext>
                </a:extLst>
              </a:tr>
            </a:tbl>
          </a:graphicData>
        </a:graphic>
      </p:graphicFrame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E461069-B223-480D-BE61-28CF9E4460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90506" y="120650"/>
            <a:ext cx="19812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0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981201" y="228600"/>
            <a:ext cx="9144001" cy="1219200"/>
          </a:xfrm>
        </p:spPr>
        <p:txBody>
          <a:bodyPr>
            <a:normAutofit/>
          </a:bodyPr>
          <a:lstStyle/>
          <a:p>
            <a:r>
              <a:rPr lang="en-US" sz="4400" dirty="0"/>
              <a:t>Student Success: The Data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752600" y="1752600"/>
            <a:ext cx="9906000" cy="4876800"/>
          </a:xfrm>
        </p:spPr>
        <p:txBody>
          <a:bodyPr>
            <a:normAutofit/>
          </a:bodyPr>
          <a:lstStyle/>
          <a:p>
            <a:pPr lvl="0"/>
            <a:r>
              <a:rPr lang="en-US" sz="3200" dirty="0"/>
              <a:t>Courses with sections that used Starfish were compared to other sections that did not.</a:t>
            </a:r>
          </a:p>
          <a:p>
            <a:pPr lvl="1"/>
            <a:r>
              <a:rPr lang="en-US" sz="3200" dirty="0"/>
              <a:t>if at least 1 section of ACCT-208 used Starfish, then all ACCT-208 courses were included in the analysis</a:t>
            </a:r>
          </a:p>
          <a:p>
            <a:pPr lvl="1"/>
            <a:r>
              <a:rPr lang="en-US" sz="3200" dirty="0"/>
              <a:t>if no sections of ACCT-209 used Starfish, it was removed from the dataset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Research was conducted through the Office of Research and Planning</a:t>
            </a:r>
          </a:p>
        </p:txBody>
      </p:sp>
    </p:spTree>
    <p:extLst>
      <p:ext uri="{BB962C8B-B14F-4D97-AF65-F5344CB8AC3E}">
        <p14:creationId xmlns:p14="http://schemas.microsoft.com/office/powerpoint/2010/main" val="149139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253" y="28042"/>
            <a:ext cx="9982201" cy="1219200"/>
          </a:xfrm>
        </p:spPr>
        <p:txBody>
          <a:bodyPr/>
          <a:lstStyle/>
          <a:p>
            <a:r>
              <a:rPr lang="en-US" dirty="0"/>
              <a:t>Success Rates Among Courses Using Starfish by Race </a:t>
            </a:r>
            <a:r>
              <a:rPr lang="en-US" sz="2400" dirty="0">
                <a:solidFill>
                  <a:schemeClr val="accent5"/>
                </a:solidFill>
              </a:rPr>
              <a:t>(2017-2018)</a:t>
            </a:r>
            <a:endParaRPr sz="2400" dirty="0">
              <a:solidFill>
                <a:schemeClr val="accent5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0942914-C968-4A9D-87CE-934FDC257169}"/>
              </a:ext>
            </a:extLst>
          </p:cNvPr>
          <p:cNvGraphicFramePr>
            <a:graphicFrameLocks noGrp="1"/>
          </p:cNvGraphicFramePr>
          <p:nvPr/>
        </p:nvGraphicFramePr>
        <p:xfrm>
          <a:off x="1523999" y="1439418"/>
          <a:ext cx="10424706" cy="47330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6472">
                  <a:extLst>
                    <a:ext uri="{9D8B030D-6E8A-4147-A177-3AD203B41FA5}">
                      <a16:colId xmlns:a16="http://schemas.microsoft.com/office/drawing/2014/main" val="4087859256"/>
                    </a:ext>
                  </a:extLst>
                </a:gridCol>
                <a:gridCol w="1766472">
                  <a:extLst>
                    <a:ext uri="{9D8B030D-6E8A-4147-A177-3AD203B41FA5}">
                      <a16:colId xmlns:a16="http://schemas.microsoft.com/office/drawing/2014/main" val="567115325"/>
                    </a:ext>
                  </a:extLst>
                </a:gridCol>
                <a:gridCol w="1766472">
                  <a:extLst>
                    <a:ext uri="{9D8B030D-6E8A-4147-A177-3AD203B41FA5}">
                      <a16:colId xmlns:a16="http://schemas.microsoft.com/office/drawing/2014/main" val="112113328"/>
                    </a:ext>
                  </a:extLst>
                </a:gridCol>
                <a:gridCol w="1766472">
                  <a:extLst>
                    <a:ext uri="{9D8B030D-6E8A-4147-A177-3AD203B41FA5}">
                      <a16:colId xmlns:a16="http://schemas.microsoft.com/office/drawing/2014/main" val="388274333"/>
                    </a:ext>
                  </a:extLst>
                </a:gridCol>
                <a:gridCol w="1766472">
                  <a:extLst>
                    <a:ext uri="{9D8B030D-6E8A-4147-A177-3AD203B41FA5}">
                      <a16:colId xmlns:a16="http://schemas.microsoft.com/office/drawing/2014/main" val="2407209212"/>
                    </a:ext>
                  </a:extLst>
                </a:gridCol>
                <a:gridCol w="1592346">
                  <a:extLst>
                    <a:ext uri="{9D8B030D-6E8A-4147-A177-3AD203B41FA5}">
                      <a16:colId xmlns:a16="http://schemas.microsoft.com/office/drawing/2014/main" val="1120353010"/>
                    </a:ext>
                  </a:extLst>
                </a:gridCol>
              </a:tblGrid>
              <a:tr h="4655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Courses Not Using Starfish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Courses Using Starfish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6123273"/>
                  </a:ext>
                </a:extLst>
              </a:tr>
              <a:tr h="7640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Race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# of Successful Grades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% of Successful Grades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# of Successful Grades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% of Successful Grades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Difference (Percentage Points)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4856273"/>
                  </a:ext>
                </a:extLst>
              </a:tr>
              <a:tr h="5761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African American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56.6%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67.0%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10.4%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6655406"/>
                  </a:ext>
                </a:extLst>
              </a:tr>
              <a:tr h="2805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Asian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72.2%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80.6%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8.3%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0997301"/>
                  </a:ext>
                </a:extLst>
              </a:tr>
              <a:tr h="2805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Caucasian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1095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71.8%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2355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74.3%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9971669"/>
                  </a:ext>
                </a:extLst>
              </a:tr>
              <a:tr h="2805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Hispanic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60.9%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66.8%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5.9%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6924094"/>
                  </a:ext>
                </a:extLst>
              </a:tr>
              <a:tr h="5761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Multiple Races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67.5%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75.0%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7.5%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0952497"/>
                  </a:ext>
                </a:extLst>
              </a:tr>
              <a:tr h="5761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Native American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50.0%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45.7%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-4.3%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4457307"/>
                  </a:ext>
                </a:extLst>
              </a:tr>
              <a:tr h="2805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Unknown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83.3%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70.0%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-13.3%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106670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BA937E7-819C-40E3-945F-1D2BB8A584AE}"/>
              </a:ext>
            </a:extLst>
          </p:cNvPr>
          <p:cNvSpPr txBox="1"/>
          <p:nvPr/>
        </p:nvSpPr>
        <p:spPr>
          <a:xfrm>
            <a:off x="2507252" y="64008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entury Gothic"/>
              </a:rPr>
              <a:t>Note: A successful grade is defined as any grade that is an A, B, C, or P. </a:t>
            </a:r>
          </a:p>
        </p:txBody>
      </p:sp>
    </p:spTree>
    <p:extLst>
      <p:ext uri="{BB962C8B-B14F-4D97-AF65-F5344CB8AC3E}">
        <p14:creationId xmlns:p14="http://schemas.microsoft.com/office/powerpoint/2010/main" val="210213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755B9-B6EE-49AE-B665-31A9001EF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156237"/>
            <a:ext cx="3737268" cy="1320800"/>
          </a:xfrm>
        </p:spPr>
        <p:txBody>
          <a:bodyPr>
            <a:normAutofit/>
          </a:bodyPr>
          <a:lstStyle/>
          <a:p>
            <a:r>
              <a:rPr lang="en-US" dirty="0"/>
              <a:t>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7E3F0-05F1-40EC-B895-7F65F3C2D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3430" y="816637"/>
            <a:ext cx="3800572" cy="4692460"/>
          </a:xfrm>
        </p:spPr>
        <p:txBody>
          <a:bodyPr>
            <a:noAutofit/>
          </a:bodyPr>
          <a:lstStyle/>
          <a:p>
            <a:pPr lvl="0"/>
            <a:r>
              <a:rPr lang="en-US" sz="2000" dirty="0"/>
              <a:t>Preparing for a Deep Dive into Equity &amp; Inclusion</a:t>
            </a:r>
          </a:p>
          <a:p>
            <a:pPr lvl="1"/>
            <a:r>
              <a:rPr lang="en-US" sz="2000" dirty="0"/>
              <a:t>In/Dignity (January 20</a:t>
            </a:r>
            <a:r>
              <a:rPr lang="en-US" sz="2000" baseline="30000" dirty="0"/>
              <a:t>th</a:t>
            </a:r>
            <a:r>
              <a:rPr lang="en-US" sz="2000" dirty="0"/>
              <a:t> – 31</a:t>
            </a:r>
            <a:r>
              <a:rPr lang="en-US" sz="2000" baseline="30000" dirty="0"/>
              <a:t>st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One College/One Book – Leading from the Middle (LFM) Planning Group (Spring 20)</a:t>
            </a:r>
          </a:p>
          <a:p>
            <a:pPr lvl="1"/>
            <a:r>
              <a:rPr lang="en-US" sz="2000" dirty="0"/>
              <a:t>CCCCO Faculty &amp; Staff Diversification Symposium (March 19 &amp; 20)</a:t>
            </a:r>
          </a:p>
          <a:p>
            <a:pPr lvl="1"/>
            <a:r>
              <a:rPr lang="en-US" sz="2000" dirty="0"/>
              <a:t>National Conference on Race &amp; Ethnicity (NCORE – May 26</a:t>
            </a:r>
            <a:r>
              <a:rPr lang="en-US" sz="2000" baseline="30000" dirty="0"/>
              <a:t>th</a:t>
            </a:r>
            <a:r>
              <a:rPr lang="en-US" sz="2000" dirty="0"/>
              <a:t> – 30</a:t>
            </a:r>
            <a:r>
              <a:rPr lang="en-US" sz="2000" baseline="30000" dirty="0"/>
              <a:t>th</a:t>
            </a:r>
            <a:r>
              <a:rPr lang="en-US" sz="2000" dirty="0"/>
              <a:t>)</a:t>
            </a:r>
          </a:p>
        </p:txBody>
      </p:sp>
      <p:pic>
        <p:nvPicPr>
          <p:cNvPr id="5" name="Picture 4" descr="A green sign with white text&#10;&#10;Description automatically generated">
            <a:extLst>
              <a:ext uri="{FF2B5EF4-FFF2-40B4-BE49-F238E27FC236}">
                <a16:creationId xmlns:a16="http://schemas.microsoft.com/office/drawing/2014/main" id="{035ADC85-C2C7-4342-AE43-86F7781CF8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95" r="1" b="9154"/>
          <a:stretch/>
        </p:blipFill>
        <p:spPr>
          <a:xfrm>
            <a:off x="20" y="-1"/>
            <a:ext cx="5369648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5108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253" y="28042"/>
            <a:ext cx="9982201" cy="1219200"/>
          </a:xfrm>
        </p:spPr>
        <p:txBody>
          <a:bodyPr/>
          <a:lstStyle/>
          <a:p>
            <a:r>
              <a:rPr lang="en-US" dirty="0"/>
              <a:t>Success Rates Among Courses Using Starfish by Race </a:t>
            </a:r>
            <a:r>
              <a:rPr lang="en-US" sz="2400" dirty="0">
                <a:solidFill>
                  <a:schemeClr val="accent4"/>
                </a:solidFill>
              </a:rPr>
              <a:t>(2018-2019)</a:t>
            </a:r>
            <a:endParaRPr sz="2400" dirty="0">
              <a:solidFill>
                <a:schemeClr val="accent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A937E7-819C-40E3-945F-1D2BB8A584AE}"/>
              </a:ext>
            </a:extLst>
          </p:cNvPr>
          <p:cNvSpPr txBox="1"/>
          <p:nvPr/>
        </p:nvSpPr>
        <p:spPr>
          <a:xfrm>
            <a:off x="2507252" y="64008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entury Gothic"/>
              </a:rPr>
              <a:t>Note: A successful grade is defined as any grade that is an A, B, C, or P.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DAE0942-3DCA-46C6-A8A1-D816BE68C7E4}"/>
              </a:ext>
            </a:extLst>
          </p:cNvPr>
          <p:cNvGraphicFramePr>
            <a:graphicFrameLocks noGrp="1"/>
          </p:cNvGraphicFramePr>
          <p:nvPr/>
        </p:nvGraphicFramePr>
        <p:xfrm>
          <a:off x="1523999" y="1439418"/>
          <a:ext cx="10424706" cy="4722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6472">
                  <a:extLst>
                    <a:ext uri="{9D8B030D-6E8A-4147-A177-3AD203B41FA5}">
                      <a16:colId xmlns:a16="http://schemas.microsoft.com/office/drawing/2014/main" val="4087859256"/>
                    </a:ext>
                  </a:extLst>
                </a:gridCol>
                <a:gridCol w="1766472">
                  <a:extLst>
                    <a:ext uri="{9D8B030D-6E8A-4147-A177-3AD203B41FA5}">
                      <a16:colId xmlns:a16="http://schemas.microsoft.com/office/drawing/2014/main" val="567115325"/>
                    </a:ext>
                  </a:extLst>
                </a:gridCol>
                <a:gridCol w="1766472">
                  <a:extLst>
                    <a:ext uri="{9D8B030D-6E8A-4147-A177-3AD203B41FA5}">
                      <a16:colId xmlns:a16="http://schemas.microsoft.com/office/drawing/2014/main" val="112113328"/>
                    </a:ext>
                  </a:extLst>
                </a:gridCol>
                <a:gridCol w="1766472">
                  <a:extLst>
                    <a:ext uri="{9D8B030D-6E8A-4147-A177-3AD203B41FA5}">
                      <a16:colId xmlns:a16="http://schemas.microsoft.com/office/drawing/2014/main" val="388274333"/>
                    </a:ext>
                  </a:extLst>
                </a:gridCol>
                <a:gridCol w="1766472">
                  <a:extLst>
                    <a:ext uri="{9D8B030D-6E8A-4147-A177-3AD203B41FA5}">
                      <a16:colId xmlns:a16="http://schemas.microsoft.com/office/drawing/2014/main" val="2407209212"/>
                    </a:ext>
                  </a:extLst>
                </a:gridCol>
                <a:gridCol w="1592346">
                  <a:extLst>
                    <a:ext uri="{9D8B030D-6E8A-4147-A177-3AD203B41FA5}">
                      <a16:colId xmlns:a16="http://schemas.microsoft.com/office/drawing/2014/main" val="1120353010"/>
                    </a:ext>
                  </a:extLst>
                </a:gridCol>
              </a:tblGrid>
              <a:tr h="4655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Courses Not Using Starfish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Courses Using Starfish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6123273"/>
                  </a:ext>
                </a:extLst>
              </a:tr>
              <a:tr h="7640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Race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# of Successful Grades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% of Successful Grades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# of Successful Grades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% of Successful Grades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Difference (Percentage Points)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4856273"/>
                  </a:ext>
                </a:extLst>
              </a:tr>
              <a:tr h="5761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African American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170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58.0%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367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59.4%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1.4%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6655406"/>
                  </a:ext>
                </a:extLst>
              </a:tr>
              <a:tr h="2805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Asian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403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75.6%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783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81.4%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5.8%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0997301"/>
                  </a:ext>
                </a:extLst>
              </a:tr>
              <a:tr h="2805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Caucasian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2200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71.4%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4871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77.1%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5.8%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9971669"/>
                  </a:ext>
                </a:extLst>
              </a:tr>
              <a:tr h="2805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Hispanic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2884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61.8%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6043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69.6%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7.7%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6924094"/>
                  </a:ext>
                </a:extLst>
              </a:tr>
              <a:tr h="5761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Multiple Races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426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68.8%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837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73.9%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5.1%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0952497"/>
                  </a:ext>
                </a:extLst>
              </a:tr>
              <a:tr h="5761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Native American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60.0%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75.4%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15.4%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4457307"/>
                  </a:ext>
                </a:extLst>
              </a:tr>
              <a:tr h="2805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Unknown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87.5%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83.8%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-3.7%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1066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4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252" y="87868"/>
            <a:ext cx="9982201" cy="978932"/>
          </a:xfrm>
        </p:spPr>
        <p:txBody>
          <a:bodyPr/>
          <a:lstStyle/>
          <a:p>
            <a:r>
              <a:rPr lang="en-US" dirty="0"/>
              <a:t>Success Rates … by Age </a:t>
            </a:r>
            <a:r>
              <a:rPr lang="en-US" sz="2400" dirty="0">
                <a:solidFill>
                  <a:schemeClr val="accent5"/>
                </a:solidFill>
              </a:rPr>
              <a:t>(2017-2018)</a:t>
            </a:r>
            <a:endParaRPr sz="2400" dirty="0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A937E7-819C-40E3-945F-1D2BB8A584AE}"/>
              </a:ext>
            </a:extLst>
          </p:cNvPr>
          <p:cNvSpPr txBox="1"/>
          <p:nvPr/>
        </p:nvSpPr>
        <p:spPr>
          <a:xfrm>
            <a:off x="2507252" y="64008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entury Gothic"/>
              </a:rPr>
              <a:t>Note: A successful grade is defined as any grade that is an A, B, C, or P.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88ED7E8-39BE-419B-BD6C-9DD637CFF95F}"/>
              </a:ext>
            </a:extLst>
          </p:cNvPr>
          <p:cNvGraphicFramePr>
            <a:graphicFrameLocks noGrp="1"/>
          </p:cNvGraphicFramePr>
          <p:nvPr/>
        </p:nvGraphicFramePr>
        <p:xfrm>
          <a:off x="1447801" y="1392712"/>
          <a:ext cx="10363197" cy="47449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3599">
                  <a:extLst>
                    <a:ext uri="{9D8B030D-6E8A-4147-A177-3AD203B41FA5}">
                      <a16:colId xmlns:a16="http://schemas.microsoft.com/office/drawing/2014/main" val="645579037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52062839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2423322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643513529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795178776"/>
                    </a:ext>
                  </a:extLst>
                </a:gridCol>
                <a:gridCol w="1447798">
                  <a:extLst>
                    <a:ext uri="{9D8B030D-6E8A-4147-A177-3AD203B41FA5}">
                      <a16:colId xmlns:a16="http://schemas.microsoft.com/office/drawing/2014/main" val="718807307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Courses Not Using Starfish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Courses Using Starfish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967017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Age Group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# of Successful Grades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% of Successful Grades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# of Successful Grades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% of Successful Grades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Difference </a:t>
                      </a:r>
                      <a:r>
                        <a:rPr lang="en-US" sz="1600" dirty="0">
                          <a:effectLst/>
                        </a:rPr>
                        <a:t>(Percentage Points)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0381889"/>
                  </a:ext>
                </a:extLst>
              </a:tr>
              <a:tr h="5125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 or Younger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64.8%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2573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70.5%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8141752"/>
                  </a:ext>
                </a:extLst>
              </a:tr>
              <a:tr h="5125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20-24 Years Old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64.1%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67.7%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3.6%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7171665"/>
                  </a:ext>
                </a:extLst>
              </a:tr>
              <a:tr h="5125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25-29 Years Old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67.3%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73.0%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7847527"/>
                  </a:ext>
                </a:extLst>
              </a:tr>
              <a:tr h="5125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30-34 Years Old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65.0%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76.1%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11.2%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26241622"/>
                  </a:ext>
                </a:extLst>
              </a:tr>
              <a:tr h="5125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35-39 Years Old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73.2%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76.4%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3.2%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4425672"/>
                  </a:ext>
                </a:extLst>
              </a:tr>
              <a:tr h="5125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40-49 Years Old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82.1%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81.0%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-1.1%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1002344"/>
                  </a:ext>
                </a:extLst>
              </a:tr>
              <a:tr h="2496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50 or Older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67.3%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79.0%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11.7%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5155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403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252" y="87868"/>
            <a:ext cx="9982201" cy="978932"/>
          </a:xfrm>
        </p:spPr>
        <p:txBody>
          <a:bodyPr/>
          <a:lstStyle/>
          <a:p>
            <a:r>
              <a:rPr lang="en-US" dirty="0"/>
              <a:t>Success Rates … by Age </a:t>
            </a:r>
            <a:r>
              <a:rPr lang="en-US" sz="2400" dirty="0">
                <a:solidFill>
                  <a:schemeClr val="accent4"/>
                </a:solidFill>
              </a:rPr>
              <a:t>(2018-2019)</a:t>
            </a:r>
            <a:endParaRPr sz="2400" dirty="0">
              <a:solidFill>
                <a:schemeClr val="accent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A937E7-819C-40E3-945F-1D2BB8A584AE}"/>
              </a:ext>
            </a:extLst>
          </p:cNvPr>
          <p:cNvSpPr txBox="1"/>
          <p:nvPr/>
        </p:nvSpPr>
        <p:spPr>
          <a:xfrm>
            <a:off x="2507252" y="64008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entury Gothic"/>
              </a:rPr>
              <a:t>Note: A successful grade is defined as any grade that is an A, B, C, or P.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DEB6465-9D22-47C9-B9FB-F1D0C98461AC}"/>
              </a:ext>
            </a:extLst>
          </p:cNvPr>
          <p:cNvGraphicFramePr>
            <a:graphicFrameLocks noGrp="1"/>
          </p:cNvGraphicFramePr>
          <p:nvPr/>
        </p:nvGraphicFramePr>
        <p:xfrm>
          <a:off x="1447801" y="1295401"/>
          <a:ext cx="10363197" cy="47422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3599">
                  <a:extLst>
                    <a:ext uri="{9D8B030D-6E8A-4147-A177-3AD203B41FA5}">
                      <a16:colId xmlns:a16="http://schemas.microsoft.com/office/drawing/2014/main" val="645579037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52062839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2423322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643513529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795178776"/>
                    </a:ext>
                  </a:extLst>
                </a:gridCol>
                <a:gridCol w="1447798">
                  <a:extLst>
                    <a:ext uri="{9D8B030D-6E8A-4147-A177-3AD203B41FA5}">
                      <a16:colId xmlns:a16="http://schemas.microsoft.com/office/drawing/2014/main" val="718807307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Courses Not Using Starfish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Courses Using Starfish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967017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Age Group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# of Successful Grades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% of Successful Grades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# of Successful Grades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% of Successful Grades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Difference </a:t>
                      </a:r>
                      <a:r>
                        <a:rPr lang="en-US" sz="1600" dirty="0">
                          <a:effectLst/>
                        </a:rPr>
                        <a:t>(Percentage Points)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0381889"/>
                  </a:ext>
                </a:extLst>
              </a:tr>
              <a:tr h="5125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 or Younger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2339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64.0%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4712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71.8%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7.8%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8141752"/>
                  </a:ext>
                </a:extLst>
              </a:tr>
              <a:tr h="5125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20-24 Years Old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2242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66.1%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4709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72.6%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6.5%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7171665"/>
                  </a:ext>
                </a:extLst>
              </a:tr>
              <a:tr h="5125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25-29 Years Old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786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68.1%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1771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73.3%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5.2%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7847527"/>
                  </a:ext>
                </a:extLst>
              </a:tr>
              <a:tr h="5125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30-34 Years Old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344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71.2%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720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74.8%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3.5%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6241622"/>
                  </a:ext>
                </a:extLst>
              </a:tr>
              <a:tr h="5125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35-39 Years Old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74.0%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501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76.1%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2.1%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4425672"/>
                  </a:ext>
                </a:extLst>
              </a:tr>
              <a:tr h="5125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40-49 Years Old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139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69.2%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376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77.4%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8.2%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1002344"/>
                  </a:ext>
                </a:extLst>
              </a:tr>
              <a:tr h="2496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50 or Older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76.8%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186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80.2%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3.3%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5155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167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252" y="87868"/>
            <a:ext cx="9982201" cy="978932"/>
          </a:xfrm>
        </p:spPr>
        <p:txBody>
          <a:bodyPr/>
          <a:lstStyle/>
          <a:p>
            <a:r>
              <a:rPr lang="en-US" dirty="0"/>
              <a:t>Success Rates … by Gender </a:t>
            </a:r>
            <a:r>
              <a:rPr lang="en-US" sz="2400" dirty="0">
                <a:solidFill>
                  <a:schemeClr val="accent5"/>
                </a:solidFill>
              </a:rPr>
              <a:t>(2017-2018)</a:t>
            </a:r>
            <a:endParaRPr sz="2400" dirty="0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A937E7-819C-40E3-945F-1D2BB8A584AE}"/>
              </a:ext>
            </a:extLst>
          </p:cNvPr>
          <p:cNvSpPr txBox="1"/>
          <p:nvPr/>
        </p:nvSpPr>
        <p:spPr>
          <a:xfrm>
            <a:off x="2507252" y="64008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entury Gothic"/>
              </a:rPr>
              <a:t>Note: A successful grade is defined as any grade that is an A, B, C, or P.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04AE594-3B05-4B27-8CE3-51D1CCEB7081}"/>
              </a:ext>
            </a:extLst>
          </p:cNvPr>
          <p:cNvGraphicFramePr>
            <a:graphicFrameLocks noGrp="1"/>
          </p:cNvGraphicFramePr>
          <p:nvPr/>
        </p:nvGraphicFramePr>
        <p:xfrm>
          <a:off x="1600201" y="1676400"/>
          <a:ext cx="10127251" cy="27535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5763">
                  <a:extLst>
                    <a:ext uri="{9D8B030D-6E8A-4147-A177-3AD203B41FA5}">
                      <a16:colId xmlns:a16="http://schemas.microsoft.com/office/drawing/2014/main" val="79321381"/>
                    </a:ext>
                  </a:extLst>
                </a:gridCol>
                <a:gridCol w="1715763">
                  <a:extLst>
                    <a:ext uri="{9D8B030D-6E8A-4147-A177-3AD203B41FA5}">
                      <a16:colId xmlns:a16="http://schemas.microsoft.com/office/drawing/2014/main" val="2804516648"/>
                    </a:ext>
                  </a:extLst>
                </a:gridCol>
                <a:gridCol w="1715763">
                  <a:extLst>
                    <a:ext uri="{9D8B030D-6E8A-4147-A177-3AD203B41FA5}">
                      <a16:colId xmlns:a16="http://schemas.microsoft.com/office/drawing/2014/main" val="2209626311"/>
                    </a:ext>
                  </a:extLst>
                </a:gridCol>
                <a:gridCol w="1715763">
                  <a:extLst>
                    <a:ext uri="{9D8B030D-6E8A-4147-A177-3AD203B41FA5}">
                      <a16:colId xmlns:a16="http://schemas.microsoft.com/office/drawing/2014/main" val="949475644"/>
                    </a:ext>
                  </a:extLst>
                </a:gridCol>
                <a:gridCol w="1715763">
                  <a:extLst>
                    <a:ext uri="{9D8B030D-6E8A-4147-A177-3AD203B41FA5}">
                      <a16:colId xmlns:a16="http://schemas.microsoft.com/office/drawing/2014/main" val="3139446055"/>
                    </a:ext>
                  </a:extLst>
                </a:gridCol>
                <a:gridCol w="1548436">
                  <a:extLst>
                    <a:ext uri="{9D8B030D-6E8A-4147-A177-3AD203B41FA5}">
                      <a16:colId xmlns:a16="http://schemas.microsoft.com/office/drawing/2014/main" val="2863271228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Courses Not Using Starfish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Courses Using Starfish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6128664"/>
                  </a:ext>
                </a:extLst>
              </a:tr>
              <a:tr h="9798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Gender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# of Successful Grades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% of Successful Grades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# of Successful Grades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% of Successful Grades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Difference (Percentage Points)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4790330"/>
                  </a:ext>
                </a:extLst>
              </a:tr>
              <a:tr h="4134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Female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67.8%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3572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72.2%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4.4%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4900395"/>
                  </a:ext>
                </a:extLst>
              </a:tr>
              <a:tr h="4134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Male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63.0%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2862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68.9%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5.9%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8061019"/>
                  </a:ext>
                </a:extLst>
              </a:tr>
              <a:tr h="4134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Unknown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41.7%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16.7%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2314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001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252" y="87868"/>
            <a:ext cx="9982201" cy="978932"/>
          </a:xfrm>
        </p:spPr>
        <p:txBody>
          <a:bodyPr/>
          <a:lstStyle/>
          <a:p>
            <a:r>
              <a:rPr lang="en-US" dirty="0"/>
              <a:t>Success Rates … by Gender </a:t>
            </a:r>
            <a:r>
              <a:rPr lang="en-US" sz="2400" dirty="0">
                <a:solidFill>
                  <a:schemeClr val="accent4"/>
                </a:solidFill>
              </a:rPr>
              <a:t>(2018-2019)</a:t>
            </a:r>
            <a:endParaRPr sz="2400" dirty="0">
              <a:solidFill>
                <a:schemeClr val="accent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A937E7-819C-40E3-945F-1D2BB8A584AE}"/>
              </a:ext>
            </a:extLst>
          </p:cNvPr>
          <p:cNvSpPr txBox="1"/>
          <p:nvPr/>
        </p:nvSpPr>
        <p:spPr>
          <a:xfrm>
            <a:off x="2507252" y="64008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entury Gothic"/>
              </a:rPr>
              <a:t>Note: A successful grade is defined as any grade that is an A, B, C, or P.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F99BE63-3AC3-462A-AFFA-72E0FBF06A2E}"/>
              </a:ext>
            </a:extLst>
          </p:cNvPr>
          <p:cNvGraphicFramePr>
            <a:graphicFrameLocks noGrp="1"/>
          </p:cNvGraphicFramePr>
          <p:nvPr/>
        </p:nvGraphicFramePr>
        <p:xfrm>
          <a:off x="1600201" y="1676400"/>
          <a:ext cx="10127251" cy="27535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5763">
                  <a:extLst>
                    <a:ext uri="{9D8B030D-6E8A-4147-A177-3AD203B41FA5}">
                      <a16:colId xmlns:a16="http://schemas.microsoft.com/office/drawing/2014/main" val="79321381"/>
                    </a:ext>
                  </a:extLst>
                </a:gridCol>
                <a:gridCol w="1715763">
                  <a:extLst>
                    <a:ext uri="{9D8B030D-6E8A-4147-A177-3AD203B41FA5}">
                      <a16:colId xmlns:a16="http://schemas.microsoft.com/office/drawing/2014/main" val="2804516648"/>
                    </a:ext>
                  </a:extLst>
                </a:gridCol>
                <a:gridCol w="1715763">
                  <a:extLst>
                    <a:ext uri="{9D8B030D-6E8A-4147-A177-3AD203B41FA5}">
                      <a16:colId xmlns:a16="http://schemas.microsoft.com/office/drawing/2014/main" val="2209626311"/>
                    </a:ext>
                  </a:extLst>
                </a:gridCol>
                <a:gridCol w="1715763">
                  <a:extLst>
                    <a:ext uri="{9D8B030D-6E8A-4147-A177-3AD203B41FA5}">
                      <a16:colId xmlns:a16="http://schemas.microsoft.com/office/drawing/2014/main" val="949475644"/>
                    </a:ext>
                  </a:extLst>
                </a:gridCol>
                <a:gridCol w="1715763">
                  <a:extLst>
                    <a:ext uri="{9D8B030D-6E8A-4147-A177-3AD203B41FA5}">
                      <a16:colId xmlns:a16="http://schemas.microsoft.com/office/drawing/2014/main" val="3139446055"/>
                    </a:ext>
                  </a:extLst>
                </a:gridCol>
                <a:gridCol w="1548436">
                  <a:extLst>
                    <a:ext uri="{9D8B030D-6E8A-4147-A177-3AD203B41FA5}">
                      <a16:colId xmlns:a16="http://schemas.microsoft.com/office/drawing/2014/main" val="2863271228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Courses Not Using Starfish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Courses Using Starfish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6128664"/>
                  </a:ext>
                </a:extLst>
              </a:tr>
              <a:tr h="9798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Gender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# of Successful Grades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% of Successful Grades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# of Successful Grades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% of Successful Grades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Difference (Percentage Points)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4790330"/>
                  </a:ext>
                </a:extLst>
              </a:tr>
              <a:tr h="4134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Female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3462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67.08%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7447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74.03%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6.9%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4900395"/>
                  </a:ext>
                </a:extLst>
              </a:tr>
              <a:tr h="4134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Male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2650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65.06%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5500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71.32%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6.3%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8061019"/>
                  </a:ext>
                </a:extLst>
              </a:tr>
              <a:tr h="4134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Unknown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54.55%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28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71.79%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17.2%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2314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58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252" y="240270"/>
            <a:ext cx="9982201" cy="1283732"/>
          </a:xfrm>
        </p:spPr>
        <p:txBody>
          <a:bodyPr>
            <a:normAutofit/>
          </a:bodyPr>
          <a:lstStyle/>
          <a:p>
            <a:r>
              <a:rPr lang="en-US" dirty="0"/>
              <a:t>Success Rates … by Types of tracking items raised </a:t>
            </a:r>
            <a:r>
              <a:rPr lang="en-US" sz="2400" dirty="0">
                <a:solidFill>
                  <a:schemeClr val="accent5"/>
                </a:solidFill>
              </a:rPr>
              <a:t>(2017-2018)</a:t>
            </a:r>
            <a:endParaRPr sz="2400" dirty="0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A937E7-819C-40E3-945F-1D2BB8A584AE}"/>
              </a:ext>
            </a:extLst>
          </p:cNvPr>
          <p:cNvSpPr txBox="1"/>
          <p:nvPr/>
        </p:nvSpPr>
        <p:spPr>
          <a:xfrm>
            <a:off x="2507252" y="64008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entury Gothic"/>
              </a:rPr>
              <a:t>Note: A successful grade is defined as any grade that is an A, B, C, or P.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23C215E-C13F-466D-9C92-DCCDC701099C}"/>
              </a:ext>
            </a:extLst>
          </p:cNvPr>
          <p:cNvGraphicFramePr>
            <a:graphicFrameLocks noGrp="1"/>
          </p:cNvGraphicFramePr>
          <p:nvPr/>
        </p:nvGraphicFramePr>
        <p:xfrm>
          <a:off x="1524001" y="1981201"/>
          <a:ext cx="10203451" cy="3505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0423">
                  <a:extLst>
                    <a:ext uri="{9D8B030D-6E8A-4147-A177-3AD203B41FA5}">
                      <a16:colId xmlns:a16="http://schemas.microsoft.com/office/drawing/2014/main" val="1544949215"/>
                    </a:ext>
                  </a:extLst>
                </a:gridCol>
                <a:gridCol w="3401514">
                  <a:extLst>
                    <a:ext uri="{9D8B030D-6E8A-4147-A177-3AD203B41FA5}">
                      <a16:colId xmlns:a16="http://schemas.microsoft.com/office/drawing/2014/main" val="2707658584"/>
                    </a:ext>
                  </a:extLst>
                </a:gridCol>
                <a:gridCol w="3401514">
                  <a:extLst>
                    <a:ext uri="{9D8B030D-6E8A-4147-A177-3AD203B41FA5}">
                      <a16:colId xmlns:a16="http://schemas.microsoft.com/office/drawing/2014/main" val="1995704308"/>
                    </a:ext>
                  </a:extLst>
                </a:gridCol>
              </a:tblGrid>
              <a:tr h="7006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Item Type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# of Successful Grades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 of Successful Grades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9930884"/>
                  </a:ext>
                </a:extLst>
              </a:tr>
              <a:tr h="7011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Flag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242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54.6%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35019392"/>
                  </a:ext>
                </a:extLst>
              </a:tr>
              <a:tr h="7011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Kudos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789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87.5%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9161556"/>
                  </a:ext>
                </a:extLst>
              </a:tr>
              <a:tr h="7011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Referral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61.0%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2280786"/>
                  </a:ext>
                </a:extLst>
              </a:tr>
              <a:tr h="7011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To-Do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75.0%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5042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288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252" y="304800"/>
            <a:ext cx="9982201" cy="1283732"/>
          </a:xfrm>
        </p:spPr>
        <p:txBody>
          <a:bodyPr>
            <a:normAutofit/>
          </a:bodyPr>
          <a:lstStyle/>
          <a:p>
            <a:r>
              <a:rPr lang="en-US" dirty="0"/>
              <a:t>Success Rates … by Types of tracking items raised </a:t>
            </a:r>
            <a:r>
              <a:rPr lang="en-US" sz="2400" dirty="0">
                <a:solidFill>
                  <a:schemeClr val="accent4"/>
                </a:solidFill>
              </a:rPr>
              <a:t>(2018-2019)</a:t>
            </a:r>
            <a:endParaRPr sz="2400" dirty="0">
              <a:solidFill>
                <a:schemeClr val="accent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A937E7-819C-40E3-945F-1D2BB8A584AE}"/>
              </a:ext>
            </a:extLst>
          </p:cNvPr>
          <p:cNvSpPr txBox="1"/>
          <p:nvPr/>
        </p:nvSpPr>
        <p:spPr>
          <a:xfrm>
            <a:off x="2507252" y="64008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entury Gothic"/>
              </a:rPr>
              <a:t>Note: A successful grade is defined as any grade that is an A, B, C, or P.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091AD6-CF9D-4650-A4D2-50806910C6D4}"/>
              </a:ext>
            </a:extLst>
          </p:cNvPr>
          <p:cNvGraphicFramePr>
            <a:graphicFrameLocks noGrp="1"/>
          </p:cNvGraphicFramePr>
          <p:nvPr/>
        </p:nvGraphicFramePr>
        <p:xfrm>
          <a:off x="1524001" y="1981201"/>
          <a:ext cx="10203451" cy="3505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0423">
                  <a:extLst>
                    <a:ext uri="{9D8B030D-6E8A-4147-A177-3AD203B41FA5}">
                      <a16:colId xmlns:a16="http://schemas.microsoft.com/office/drawing/2014/main" val="1544949215"/>
                    </a:ext>
                  </a:extLst>
                </a:gridCol>
                <a:gridCol w="3401514">
                  <a:extLst>
                    <a:ext uri="{9D8B030D-6E8A-4147-A177-3AD203B41FA5}">
                      <a16:colId xmlns:a16="http://schemas.microsoft.com/office/drawing/2014/main" val="2707658584"/>
                    </a:ext>
                  </a:extLst>
                </a:gridCol>
                <a:gridCol w="3401514">
                  <a:extLst>
                    <a:ext uri="{9D8B030D-6E8A-4147-A177-3AD203B41FA5}">
                      <a16:colId xmlns:a16="http://schemas.microsoft.com/office/drawing/2014/main" val="1995704308"/>
                    </a:ext>
                  </a:extLst>
                </a:gridCol>
              </a:tblGrid>
              <a:tr h="7006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Item Type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# of Successful Grades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 of Successful Grades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9930884"/>
                  </a:ext>
                </a:extLst>
              </a:tr>
              <a:tr h="7011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Flag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813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60.45%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35019392"/>
                  </a:ext>
                </a:extLst>
              </a:tr>
              <a:tr h="7011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Kudos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88.95%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9161556"/>
                  </a:ext>
                </a:extLst>
              </a:tr>
              <a:tr h="7011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Referral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40.0%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2280786"/>
                  </a:ext>
                </a:extLst>
              </a:tr>
              <a:tr h="7011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To-Do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16.67%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5042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292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0" y="152400"/>
            <a:ext cx="5029200" cy="1676400"/>
          </a:xfrm>
        </p:spPr>
        <p:txBody>
          <a:bodyPr/>
          <a:lstStyle/>
          <a:p>
            <a:r>
              <a:rPr lang="en-US" dirty="0"/>
              <a:t>Wipe Out!</a:t>
            </a:r>
            <a:br>
              <a:rPr lang="en-US" dirty="0"/>
            </a:br>
            <a:br>
              <a:rPr lang="en-US" sz="1200" dirty="0"/>
            </a:br>
            <a:r>
              <a:rPr lang="en-US" sz="4000" dirty="0"/>
              <a:t>Our short comings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81800" y="2362200"/>
            <a:ext cx="5181600" cy="41910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Success rates are high for students with kudos… </a:t>
            </a:r>
            <a:br>
              <a:rPr lang="en-US" sz="2800" dirty="0"/>
            </a:br>
            <a:r>
              <a:rPr lang="en-US" sz="2800" dirty="0"/>
              <a:t>We recognize those may be our “higher achieving” students anyway.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We are understaffed in terms of reaching out to students and closing flags</a:t>
            </a:r>
          </a:p>
        </p:txBody>
      </p:sp>
    </p:spTree>
    <p:extLst>
      <p:ext uri="{BB962C8B-B14F-4D97-AF65-F5344CB8AC3E}">
        <p14:creationId xmlns:p14="http://schemas.microsoft.com/office/powerpoint/2010/main" val="261738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447801"/>
            <a:ext cx="7315198" cy="1584325"/>
          </a:xfrm>
        </p:spPr>
        <p:txBody>
          <a:bodyPr/>
          <a:lstStyle/>
          <a:p>
            <a:r>
              <a:rPr lang="en-US" dirty="0"/>
              <a:t>Education Planning Tool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95399" y="3616147"/>
            <a:ext cx="9144001" cy="2438400"/>
          </a:xfrm>
          <a:prstGeom prst="rect">
            <a:avLst/>
          </a:prstGeom>
        </p:spPr>
        <p:txBody>
          <a:bodyPr/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prstClr val="white"/>
                </a:solidFill>
                <a:latin typeface="Century Gothic"/>
              </a:rPr>
              <a:t>Campus Pilot in Spring 2018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Century Gothic"/>
              </a:rPr>
              <a:t>Full campus rollout in November 1, 2018</a:t>
            </a:r>
          </a:p>
        </p:txBody>
      </p:sp>
    </p:spTree>
    <p:extLst>
      <p:ext uri="{BB962C8B-B14F-4D97-AF65-F5344CB8AC3E}">
        <p14:creationId xmlns:p14="http://schemas.microsoft.com/office/powerpoint/2010/main" val="421288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1" y="76200"/>
            <a:ext cx="9144001" cy="1447800"/>
          </a:xfrm>
        </p:spPr>
        <p:txBody>
          <a:bodyPr/>
          <a:lstStyle/>
          <a:p>
            <a:r>
              <a:rPr lang="en-US" dirty="0"/>
              <a:t>What is Degree Planner and </a:t>
            </a:r>
            <a:br>
              <a:rPr lang="en-US" dirty="0"/>
            </a:br>
            <a:r>
              <a:rPr lang="en-US" dirty="0"/>
              <a:t>What does it look like?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52600"/>
            <a:ext cx="10406134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9755B9-B6EE-49AE-B665-31A9001EF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Priorities continued..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AB5CC54-B0A7-4092-808E-685CCF9BA1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8371493"/>
              </p:ext>
            </p:extLst>
          </p:nvPr>
        </p:nvGraphicFramePr>
        <p:xfrm>
          <a:off x="246434" y="1387813"/>
          <a:ext cx="11284085" cy="5149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81122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143001"/>
            <a:ext cx="10523502" cy="521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1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9144001" cy="1066800"/>
          </a:xfrm>
        </p:spPr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0F3225-58B2-478B-96BE-2F10AE4E2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Here are the total educational plans created in Starfish as of 1/8/2020:</a:t>
            </a:r>
          </a:p>
          <a:p>
            <a:r>
              <a:rPr lang="en-US" dirty="0"/>
              <a:t>Total Ed Plans since Nov 1st launch = 9,219</a:t>
            </a:r>
          </a:p>
          <a:p>
            <a:r>
              <a:rPr lang="en-US" dirty="0"/>
              <a:t>Total Undeleted = 8,489</a:t>
            </a:r>
          </a:p>
          <a:p>
            <a:r>
              <a:rPr lang="en-US" dirty="0"/>
              <a:t>Total Approved = 5,979</a:t>
            </a:r>
          </a:p>
          <a:p>
            <a:r>
              <a:rPr lang="en-US" dirty="0"/>
              <a:t>Total Comprehensive = 3,149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8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9144001" cy="1066800"/>
          </a:xfrm>
        </p:spPr>
        <p:txBody>
          <a:bodyPr/>
          <a:lstStyle/>
          <a:p>
            <a:r>
              <a:rPr lang="en-US" dirty="0"/>
              <a:t>Data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1480CA6-6263-423E-AA50-D0EF77916399}"/>
              </a:ext>
            </a:extLst>
          </p:cNvPr>
          <p:cNvGraphicFramePr>
            <a:graphicFrameLocks noGrp="1"/>
          </p:cNvGraphicFramePr>
          <p:nvPr/>
        </p:nvGraphicFramePr>
        <p:xfrm>
          <a:off x="1524001" y="1066801"/>
          <a:ext cx="6801937" cy="56086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0423">
                  <a:extLst>
                    <a:ext uri="{9D8B030D-6E8A-4147-A177-3AD203B41FA5}">
                      <a16:colId xmlns:a16="http://schemas.microsoft.com/office/drawing/2014/main" val="1544949215"/>
                    </a:ext>
                  </a:extLst>
                </a:gridCol>
                <a:gridCol w="3401514">
                  <a:extLst>
                    <a:ext uri="{9D8B030D-6E8A-4147-A177-3AD203B41FA5}">
                      <a16:colId xmlns:a16="http://schemas.microsoft.com/office/drawing/2014/main" val="2707658584"/>
                    </a:ext>
                  </a:extLst>
                </a:gridCol>
              </a:tblGrid>
              <a:tr h="7006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Term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# of Ed Plans Entered in Starfish*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9930884"/>
                  </a:ext>
                </a:extLst>
              </a:tr>
              <a:tr h="7011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Fall 2017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35019392"/>
                  </a:ext>
                </a:extLst>
              </a:tr>
              <a:tr h="7011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Spring 2018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9161556"/>
                  </a:ext>
                </a:extLst>
              </a:tr>
              <a:tr h="7011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Summer 2018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2280786"/>
                  </a:ext>
                </a:extLst>
              </a:tr>
              <a:tr h="7011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Fall 2018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1399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5042265"/>
                  </a:ext>
                </a:extLst>
              </a:tr>
              <a:tr h="7011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Spring 2019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2893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9362256"/>
                  </a:ext>
                </a:extLst>
              </a:tr>
              <a:tr h="7011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Summer 2019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1819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9924877"/>
                  </a:ext>
                </a:extLst>
              </a:tr>
              <a:tr h="7011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Fall 2019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3455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69768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C21B11C-C038-4FCC-B72D-AB1A70FAD791}"/>
              </a:ext>
            </a:extLst>
          </p:cNvPr>
          <p:cNvSpPr txBox="1"/>
          <p:nvPr/>
        </p:nvSpPr>
        <p:spPr>
          <a:xfrm>
            <a:off x="8763000" y="1066800"/>
            <a:ext cx="281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entury Gothic"/>
              </a:rPr>
              <a:t>*Includes all plans created and/or approved by Counseling during this time.</a:t>
            </a:r>
          </a:p>
          <a:p>
            <a:pPr defTabSz="914400"/>
            <a:endParaRPr lang="en-US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794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1" y="914401"/>
            <a:ext cx="7315198" cy="2727325"/>
          </a:xfrm>
        </p:spPr>
        <p:txBody>
          <a:bodyPr/>
          <a:lstStyle/>
          <a:p>
            <a:pPr algn="ctr"/>
            <a:r>
              <a:rPr lang="en-US" dirty="0"/>
              <a:t>What’s Next?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2" y="3810001"/>
            <a:ext cx="7772397" cy="1673225"/>
          </a:xfrm>
        </p:spPr>
        <p:txBody>
          <a:bodyPr/>
          <a:lstStyle/>
          <a:p>
            <a:pPr algn="ctr"/>
            <a:r>
              <a:rPr lang="en-US" dirty="0"/>
              <a:t>For Degree Planner and the Communication Tool</a:t>
            </a:r>
          </a:p>
        </p:txBody>
      </p:sp>
    </p:spTree>
    <p:extLst>
      <p:ext uri="{BB962C8B-B14F-4D97-AF65-F5344CB8AC3E}">
        <p14:creationId xmlns:p14="http://schemas.microsoft.com/office/powerpoint/2010/main" val="164293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381000"/>
            <a:ext cx="9144001" cy="914400"/>
          </a:xfrm>
        </p:spPr>
        <p:txBody>
          <a:bodyPr>
            <a:normAutofit/>
          </a:bodyPr>
          <a:lstStyle/>
          <a:p>
            <a:r>
              <a:rPr lang="en-US" sz="4400" dirty="0"/>
              <a:t>Goals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0F3225-58B2-478B-96BE-2F10AE4E2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1" y="1676400"/>
            <a:ext cx="10058399" cy="5029200"/>
          </a:xfrm>
        </p:spPr>
        <p:txBody>
          <a:bodyPr>
            <a:noAutofit/>
          </a:bodyPr>
          <a:lstStyle/>
          <a:p>
            <a:r>
              <a:rPr lang="en-US" sz="3200" dirty="0"/>
              <a:t>80% Ed Plans completed and approved by end of spring 2020 (and beyond).</a:t>
            </a:r>
          </a:p>
          <a:p>
            <a:r>
              <a:rPr lang="en-US" sz="3200" dirty="0"/>
              <a:t>80% course submission of Progress Reports in Starfish by end of spring 2020 (and beyond).</a:t>
            </a:r>
          </a:p>
          <a:p>
            <a:r>
              <a:rPr lang="en-US" sz="3200" dirty="0"/>
              <a:t>Continue to increase student retention, completion, and success, as well as degree/certificate attainment</a:t>
            </a:r>
          </a:p>
        </p:txBody>
      </p:sp>
    </p:spTree>
    <p:extLst>
      <p:ext uri="{BB962C8B-B14F-4D97-AF65-F5344CB8AC3E}">
        <p14:creationId xmlns:p14="http://schemas.microsoft.com/office/powerpoint/2010/main" val="242299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9144001" cy="914400"/>
          </a:xfrm>
        </p:spPr>
        <p:txBody>
          <a:bodyPr>
            <a:normAutofit/>
          </a:bodyPr>
          <a:lstStyle/>
          <a:p>
            <a:r>
              <a:rPr lang="en-US" sz="4400" dirty="0"/>
              <a:t>Help?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0F3225-58B2-478B-96BE-2F10AE4E2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066800"/>
            <a:ext cx="10668000" cy="5638800"/>
          </a:xfrm>
        </p:spPr>
        <p:txBody>
          <a:bodyPr>
            <a:noAutofit/>
          </a:bodyPr>
          <a:lstStyle/>
          <a:p>
            <a:r>
              <a:rPr lang="en-US" sz="2800" dirty="0"/>
              <a:t>Visit our campus’s online Starfish Resource Page at </a:t>
            </a:r>
            <a:r>
              <a:rPr lang="en-US" sz="2800" dirty="0">
                <a:hlinkClick r:id="rId2"/>
              </a:rPr>
              <a:t>https://www.craftonhills.edu/current-students/counseling/starfish/index.php</a:t>
            </a:r>
            <a:endParaRPr lang="en-US" sz="2800" dirty="0"/>
          </a:p>
          <a:p>
            <a:r>
              <a:rPr lang="en-US" sz="2800" dirty="0"/>
              <a:t>Contact Breanna Andrews </a:t>
            </a:r>
            <a:r>
              <a:rPr lang="en-US" sz="2200" dirty="0"/>
              <a:t>(</a:t>
            </a:r>
            <a:r>
              <a:rPr lang="en-US" sz="2200" dirty="0">
                <a:hlinkClick r:id="rId3"/>
              </a:rPr>
              <a:t>bandrews@craftonhills.edu</a:t>
            </a:r>
            <a:r>
              <a:rPr lang="en-US" sz="2200" dirty="0"/>
              <a:t>)</a:t>
            </a:r>
            <a:r>
              <a:rPr lang="en-US" sz="2800" dirty="0"/>
              <a:t> if you…</a:t>
            </a:r>
          </a:p>
          <a:p>
            <a:pPr lvl="1"/>
            <a:r>
              <a:rPr lang="en-US" sz="2800" dirty="0"/>
              <a:t>would like to set up Automatic flags for your courses</a:t>
            </a:r>
          </a:p>
          <a:p>
            <a:pPr lvl="1"/>
            <a:r>
              <a:rPr lang="en-US" sz="2800" dirty="0"/>
              <a:t>want a personalized demo or tutorial on Starfish Communication tool</a:t>
            </a:r>
          </a:p>
          <a:p>
            <a:pPr lvl="1"/>
            <a:r>
              <a:rPr lang="en-US" sz="2800" dirty="0"/>
              <a:t>have questions or need to troubleshoot an issue</a:t>
            </a:r>
          </a:p>
          <a:p>
            <a:pPr lvl="1"/>
            <a:r>
              <a:rPr lang="en-US" sz="2800" dirty="0"/>
              <a:t>have an idea to make the system better</a:t>
            </a:r>
          </a:p>
          <a:p>
            <a:r>
              <a:rPr lang="en-US" sz="2800" dirty="0"/>
              <a:t>Contact Ernesto Rivera </a:t>
            </a:r>
            <a:r>
              <a:rPr lang="en-US" sz="2200" dirty="0"/>
              <a:t>(</a:t>
            </a:r>
            <a:r>
              <a:rPr lang="en-US" sz="2200" dirty="0">
                <a:hlinkClick r:id="rId4"/>
              </a:rPr>
              <a:t>erivera@craftonhills.edu</a:t>
            </a:r>
            <a:r>
              <a:rPr lang="en-US" sz="2200" dirty="0"/>
              <a:t>)</a:t>
            </a:r>
            <a:r>
              <a:rPr lang="en-US" sz="2800" dirty="0"/>
              <a:t> if you…</a:t>
            </a:r>
          </a:p>
          <a:p>
            <a:pPr lvl="1"/>
            <a:r>
              <a:rPr lang="en-US" sz="2800" dirty="0"/>
              <a:t>have a question about Degree Planner</a:t>
            </a:r>
          </a:p>
          <a:p>
            <a:pPr lvl="1"/>
            <a:r>
              <a:rPr lang="en-US" sz="2800" dirty="0"/>
              <a:t>want to schedule a class presentation</a:t>
            </a:r>
          </a:p>
        </p:txBody>
      </p:sp>
    </p:spTree>
    <p:extLst>
      <p:ext uri="{BB962C8B-B14F-4D97-AF65-F5344CB8AC3E}">
        <p14:creationId xmlns:p14="http://schemas.microsoft.com/office/powerpoint/2010/main" val="351759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8974" y="2303950"/>
            <a:ext cx="8405029" cy="1646299"/>
          </a:xfrm>
        </p:spPr>
        <p:txBody>
          <a:bodyPr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Guided Pathways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7413" y="4229950"/>
            <a:ext cx="6426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Sabrina Jimenez, Kenny George, Joshua Robles, Shella Scott </a:t>
            </a:r>
          </a:p>
        </p:txBody>
      </p:sp>
    </p:spTree>
    <p:extLst>
      <p:ext uri="{BB962C8B-B14F-4D97-AF65-F5344CB8AC3E}">
        <p14:creationId xmlns:p14="http://schemas.microsoft.com/office/powerpoint/2010/main" val="25321896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467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10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1DCEA-AE37-492B-802B-1CC79C6E9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</a:t>
            </a:r>
            <a:r>
              <a:rPr lang="en-US" dirty="0" err="1"/>
              <a:t>babyroadrunnersofinstagram</a:t>
            </a:r>
            <a:endParaRPr lang="en-US" dirty="0"/>
          </a:p>
        </p:txBody>
      </p:sp>
      <p:pic>
        <p:nvPicPr>
          <p:cNvPr id="6" name="Content Placeholder 5" descr="A picture containing person, indoor, child, boy&#10;&#10;Description automatically generated">
            <a:extLst>
              <a:ext uri="{FF2B5EF4-FFF2-40B4-BE49-F238E27FC236}">
                <a16:creationId xmlns:a16="http://schemas.microsoft.com/office/drawing/2014/main" id="{631FD2CD-E665-4528-A299-265D1CE94D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3034949" y="1897368"/>
            <a:ext cx="3881438" cy="2911078"/>
          </a:xfrm>
        </p:spPr>
      </p:pic>
      <p:pic>
        <p:nvPicPr>
          <p:cNvPr id="8" name="Content Placeholder 7" descr="A hand holding a baby&#10;&#10;Description automatically generated">
            <a:extLst>
              <a:ext uri="{FF2B5EF4-FFF2-40B4-BE49-F238E27FC236}">
                <a16:creationId xmlns:a16="http://schemas.microsoft.com/office/drawing/2014/main" id="{05597F52-43F1-448A-98DE-87E1595030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6026352" y="1897369"/>
            <a:ext cx="3881437" cy="2911077"/>
          </a:xfrm>
        </p:spPr>
      </p:pic>
      <p:pic>
        <p:nvPicPr>
          <p:cNvPr id="10" name="Picture 9" descr="A small child is holding a baby&#10;&#10;Description automatically generated">
            <a:extLst>
              <a:ext uri="{FF2B5EF4-FFF2-40B4-BE49-F238E27FC236}">
                <a16:creationId xmlns:a16="http://schemas.microsoft.com/office/drawing/2014/main" id="{266A6FBE-9192-4F71-8AA9-E4BDCB64F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27" y="1412188"/>
            <a:ext cx="2911079" cy="38814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9F5A03-B058-456D-BE35-B1980C481D6F}"/>
              </a:ext>
            </a:extLst>
          </p:cNvPr>
          <p:cNvSpPr txBox="1"/>
          <p:nvPr/>
        </p:nvSpPr>
        <p:spPr>
          <a:xfrm>
            <a:off x="712794" y="5354080"/>
            <a:ext cx="2542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Julien</a:t>
            </a:r>
          </a:p>
          <a:p>
            <a:pPr algn="ctr"/>
            <a:r>
              <a:rPr lang="en-US" i="1" dirty="0"/>
              <a:t>Lauren Bond (English)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C69ED2-7A60-4127-A63F-57A9E49C6087}"/>
              </a:ext>
            </a:extLst>
          </p:cNvPr>
          <p:cNvSpPr txBox="1"/>
          <p:nvPr/>
        </p:nvSpPr>
        <p:spPr>
          <a:xfrm>
            <a:off x="3704196" y="5362253"/>
            <a:ext cx="2542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Alexander</a:t>
            </a:r>
          </a:p>
          <a:p>
            <a:pPr algn="ctr"/>
            <a:r>
              <a:rPr lang="en-US" i="1" dirty="0"/>
              <a:t>Ernesto Rivera (Counseling)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B4EFD2-1066-47FE-8B99-BF64724D4207}"/>
              </a:ext>
            </a:extLst>
          </p:cNvPr>
          <p:cNvSpPr txBox="1"/>
          <p:nvPr/>
        </p:nvSpPr>
        <p:spPr>
          <a:xfrm>
            <a:off x="6695598" y="5368738"/>
            <a:ext cx="2542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Inari</a:t>
            </a:r>
          </a:p>
          <a:p>
            <a:pPr algn="ctr"/>
            <a:r>
              <a:rPr lang="en-US" i="1" dirty="0"/>
              <a:t>Jimmy Grabow</a:t>
            </a:r>
          </a:p>
          <a:p>
            <a:pPr algn="ctr"/>
            <a:r>
              <a:rPr lang="en-US" i="1" dirty="0"/>
              <a:t>(Counseling)</a:t>
            </a:r>
          </a:p>
        </p:txBody>
      </p:sp>
    </p:spTree>
    <p:extLst>
      <p:ext uri="{BB962C8B-B14F-4D97-AF65-F5344CB8AC3E}">
        <p14:creationId xmlns:p14="http://schemas.microsoft.com/office/powerpoint/2010/main" val="103035245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32">
      <a:dk1>
        <a:srgbClr val="2C2C2C"/>
      </a:dk1>
      <a:lt1>
        <a:srgbClr val="FFFFFF"/>
      </a:lt1>
      <a:dk2>
        <a:srgbClr val="03663B"/>
      </a:dk2>
      <a:lt2>
        <a:srgbClr val="F2F2F2"/>
      </a:lt2>
      <a:accent1>
        <a:srgbClr val="03663B"/>
      </a:accent1>
      <a:accent2>
        <a:srgbClr val="FFC000"/>
      </a:accent2>
      <a:accent3>
        <a:srgbClr val="08CC78"/>
      </a:accent3>
      <a:accent4>
        <a:srgbClr val="C04908"/>
      </a:accent4>
      <a:accent5>
        <a:srgbClr val="2C2C2C"/>
      </a:accent5>
      <a:accent6>
        <a:srgbClr val="F56617"/>
      </a:accent6>
      <a:hlink>
        <a:srgbClr val="005DBA"/>
      </a:hlink>
      <a:folHlink>
        <a:srgbClr val="6C606A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cean Waves 16x9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ean waves nature presentation (widescreen).potx" id="{1FE9163D-5548-432F-82B6-65BFDB1BFAF3}" vid="{2D48191D-94F2-482B-9433-3810ECBC6178}"/>
    </a:ext>
  </a:extLst>
</a:theme>
</file>

<file path=ppt/theme/theme3.xml><?xml version="1.0" encoding="utf-8"?>
<a:theme xmlns:a="http://schemas.openxmlformats.org/drawingml/2006/main" name="Macmorri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3568</Words>
  <Application>Microsoft Office PowerPoint</Application>
  <PresentationFormat>Widescreen</PresentationFormat>
  <Paragraphs>841</Paragraphs>
  <Slides>88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88</vt:i4>
      </vt:variant>
    </vt:vector>
  </HeadingPairs>
  <TitlesOfParts>
    <vt:vector size="102" baseType="lpstr">
      <vt:lpstr>Akrobat Bold</vt:lpstr>
      <vt:lpstr>Arial</vt:lpstr>
      <vt:lpstr>Calibri</vt:lpstr>
      <vt:lpstr>Calibri Light</vt:lpstr>
      <vt:lpstr>Century Gothic</vt:lpstr>
      <vt:lpstr>Chivo</vt:lpstr>
      <vt:lpstr>Roboto Slab</vt:lpstr>
      <vt:lpstr>Trebuchet MS</vt:lpstr>
      <vt:lpstr>Wingdings 3</vt:lpstr>
      <vt:lpstr>Facet</vt:lpstr>
      <vt:lpstr>Ocean Waves 16x9</vt:lpstr>
      <vt:lpstr>Macmorris template</vt:lpstr>
      <vt:lpstr>Office Theme</vt:lpstr>
      <vt:lpstr>1_Facet</vt:lpstr>
      <vt:lpstr>Spring 2020 In-Service Welcome</vt:lpstr>
      <vt:lpstr>PowerPoint Presentation</vt:lpstr>
      <vt:lpstr>PowerPoint Presentation</vt:lpstr>
      <vt:lpstr>PowerPoint Presentation</vt:lpstr>
      <vt:lpstr>PowerPoint Presentation</vt:lpstr>
      <vt:lpstr>New Assignments</vt:lpstr>
      <vt:lpstr>Priorities</vt:lpstr>
      <vt:lpstr>Priorities continued..</vt:lpstr>
      <vt:lpstr>#babyroadrunnersofinstagram</vt:lpstr>
      <vt:lpstr>CHC Safety </vt:lpstr>
      <vt:lpstr>Safety Report</vt:lpstr>
      <vt:lpstr>Safety Summary Report</vt:lpstr>
      <vt:lpstr>PowerPoint Presentation</vt:lpstr>
      <vt:lpstr>In the Works 2020</vt:lpstr>
      <vt:lpstr>CHC Lockdown Capability</vt:lpstr>
      <vt:lpstr>Safety Toolbox</vt:lpstr>
      <vt:lpstr>First Aid Kit Locations</vt:lpstr>
      <vt:lpstr>Trauma Kit &amp; AED Locations</vt:lpstr>
      <vt:lpstr>Active Shooter Preparedness Training</vt:lpstr>
      <vt:lpstr>Next Steps</vt:lpstr>
      <vt:lpstr>Interim Chancellor, Jose Torres</vt:lpstr>
      <vt:lpstr>Board of Trustees President,  Dr. Anne Viricel</vt:lpstr>
      <vt:lpstr>Campus Safety – Part Two</vt:lpstr>
      <vt:lpstr>CHC Safety Scenarios</vt:lpstr>
      <vt:lpstr>Safety Scenarios – What do I do?</vt:lpstr>
      <vt:lpstr>Safety Scenarios – What do they do?</vt:lpstr>
      <vt:lpstr>PowerPoint Presentation</vt:lpstr>
      <vt:lpstr>BIT (Behavioral Intervention Team)</vt:lpstr>
      <vt:lpstr>PowerPoint Presentation</vt:lpstr>
      <vt:lpstr>PowerPoint Presentation</vt:lpstr>
      <vt:lpstr>PowerPoint Presentation</vt:lpstr>
      <vt:lpstr>PowerPoint Presentation</vt:lpstr>
      <vt:lpstr>Transformational Success Stories</vt:lpstr>
      <vt:lpstr>PowerPoint Presentation</vt:lpstr>
      <vt:lpstr>Background on AB705 Efforts</vt:lpstr>
      <vt:lpstr>Student Access and Achievement:  Data Overview</vt:lpstr>
      <vt:lpstr>PowerPoint Presentation</vt:lpstr>
      <vt:lpstr>PowerPoint Presentation</vt:lpstr>
      <vt:lpstr>PowerPoint Presentation</vt:lpstr>
      <vt:lpstr>PowerPoint Presentation</vt:lpstr>
      <vt:lpstr>Future Directions</vt:lpstr>
      <vt:lpstr>PowerPoint Presentation</vt:lpstr>
      <vt:lpstr>Requirements for current Promise Students</vt:lpstr>
      <vt:lpstr>Benefits for current Promise Students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Achievement Outcomes in Fall 2019:  A Comparison to Students 19 or Younger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 Benefits:</vt:lpstr>
      <vt:lpstr>Students Who Are Accepted Must: </vt:lpstr>
      <vt:lpstr>Frequently Asked Questions:</vt:lpstr>
      <vt:lpstr>Frequently Asked Questions:</vt:lpstr>
      <vt:lpstr>PowerPoint Presentation</vt:lpstr>
      <vt:lpstr>Swimmin’ with STARFISH</vt:lpstr>
      <vt:lpstr>Video Tutorials and Resources </vt:lpstr>
      <vt:lpstr>PowerPoint Presentation</vt:lpstr>
      <vt:lpstr>Usage Report</vt:lpstr>
      <vt:lpstr>Student Success: The Data</vt:lpstr>
      <vt:lpstr>Success Rates Among Courses Using Starfish by Race (2017-2018)</vt:lpstr>
      <vt:lpstr>Success Rates Among Courses Using Starfish by Race (2018-2019)</vt:lpstr>
      <vt:lpstr>Success Rates … by Age (2017-2018)</vt:lpstr>
      <vt:lpstr>Success Rates … by Age (2018-2019)</vt:lpstr>
      <vt:lpstr>Success Rates … by Gender (2017-2018)</vt:lpstr>
      <vt:lpstr>Success Rates … by Gender (2018-2019)</vt:lpstr>
      <vt:lpstr>Success Rates … by Types of tracking items raised (2017-2018)</vt:lpstr>
      <vt:lpstr>Success Rates … by Types of tracking items raised (2018-2019)</vt:lpstr>
      <vt:lpstr>Wipe Out!  Our short comings</vt:lpstr>
      <vt:lpstr>Education Planning Tool</vt:lpstr>
      <vt:lpstr>What is Degree Planner and  What does it look like?</vt:lpstr>
      <vt:lpstr>PowerPoint Presentation</vt:lpstr>
      <vt:lpstr>Data</vt:lpstr>
      <vt:lpstr>Data</vt:lpstr>
      <vt:lpstr>What’s Next?</vt:lpstr>
      <vt:lpstr>Goals</vt:lpstr>
      <vt:lpstr>Help?</vt:lpstr>
      <vt:lpstr>Guided Pathways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2020 In-Service Welcome</dc:title>
  <dc:creator>Horan, Kevin</dc:creator>
  <cp:lastModifiedBy>St. Jean, Cynthia</cp:lastModifiedBy>
  <cp:revision>7</cp:revision>
  <dcterms:created xsi:type="dcterms:W3CDTF">2020-01-10T04:05:39Z</dcterms:created>
  <dcterms:modified xsi:type="dcterms:W3CDTF">2020-01-10T15:20:18Z</dcterms:modified>
</cp:coreProperties>
</file>