
<file path=[Content_Types].xml><?xml version="1.0" encoding="utf-8"?>
<Types xmlns="http://schemas.openxmlformats.org/package/2006/content-types">
  <Default Extension="emf" ContentType="image/x-emf"/>
  <Default Extension="jfif" ContentType="image/jpeg"/>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148" r:id="rId4"/>
  </p:sldMasterIdLst>
  <p:notesMasterIdLst>
    <p:notesMasterId r:id="rId96"/>
  </p:notesMasterIdLst>
  <p:sldIdLst>
    <p:sldId id="475" r:id="rId5"/>
    <p:sldId id="520" r:id="rId6"/>
    <p:sldId id="521" r:id="rId7"/>
    <p:sldId id="531" r:id="rId8"/>
    <p:sldId id="532" r:id="rId9"/>
    <p:sldId id="533" r:id="rId10"/>
    <p:sldId id="411" r:id="rId11"/>
    <p:sldId id="534" r:id="rId12"/>
    <p:sldId id="472" r:id="rId13"/>
    <p:sldId id="535" r:id="rId14"/>
    <p:sldId id="527" r:id="rId15"/>
    <p:sldId id="528" r:id="rId16"/>
    <p:sldId id="523" r:id="rId17"/>
    <p:sldId id="536" r:id="rId18"/>
    <p:sldId id="529" r:id="rId19"/>
    <p:sldId id="537" r:id="rId20"/>
    <p:sldId id="471" r:id="rId21"/>
    <p:sldId id="538" r:id="rId22"/>
    <p:sldId id="539" r:id="rId23"/>
    <p:sldId id="540" r:id="rId24"/>
    <p:sldId id="541" r:id="rId25"/>
    <p:sldId id="542" r:id="rId26"/>
    <p:sldId id="543" r:id="rId27"/>
    <p:sldId id="506" r:id="rId28"/>
    <p:sldId id="476" r:id="rId29"/>
    <p:sldId id="477" r:id="rId30"/>
    <p:sldId id="478" r:id="rId31"/>
    <p:sldId id="480" r:id="rId32"/>
    <p:sldId id="479" r:id="rId33"/>
    <p:sldId id="481" r:id="rId34"/>
    <p:sldId id="482" r:id="rId35"/>
    <p:sldId id="508" r:id="rId36"/>
    <p:sldId id="298" r:id="rId37"/>
    <p:sldId id="395" r:id="rId38"/>
    <p:sldId id="383" r:id="rId39"/>
    <p:sldId id="393" r:id="rId40"/>
    <p:sldId id="382" r:id="rId41"/>
    <p:sldId id="390" r:id="rId42"/>
    <p:sldId id="396" r:id="rId43"/>
    <p:sldId id="391" r:id="rId44"/>
    <p:sldId id="394" r:id="rId45"/>
    <p:sldId id="392" r:id="rId46"/>
    <p:sldId id="483" r:id="rId47"/>
    <p:sldId id="484" r:id="rId48"/>
    <p:sldId id="485" r:id="rId49"/>
    <p:sldId id="486" r:id="rId50"/>
    <p:sldId id="487" r:id="rId51"/>
    <p:sldId id="488" r:id="rId52"/>
    <p:sldId id="519" r:id="rId53"/>
    <p:sldId id="489" r:id="rId54"/>
    <p:sldId id="490" r:id="rId55"/>
    <p:sldId id="491" r:id="rId56"/>
    <p:sldId id="492" r:id="rId57"/>
    <p:sldId id="493" r:id="rId58"/>
    <p:sldId id="494" r:id="rId59"/>
    <p:sldId id="259" r:id="rId60"/>
    <p:sldId id="442" r:id="rId61"/>
    <p:sldId id="443" r:id="rId62"/>
    <p:sldId id="444" r:id="rId63"/>
    <p:sldId id="257" r:id="rId64"/>
    <p:sldId id="258" r:id="rId65"/>
    <p:sldId id="260" r:id="rId66"/>
    <p:sldId id="441" r:id="rId67"/>
    <p:sldId id="263" r:id="rId68"/>
    <p:sldId id="495" r:id="rId69"/>
    <p:sldId id="496" r:id="rId70"/>
    <p:sldId id="497" r:id="rId71"/>
    <p:sldId id="510" r:id="rId72"/>
    <p:sldId id="511" r:id="rId73"/>
    <p:sldId id="512" r:id="rId74"/>
    <p:sldId id="513" r:id="rId75"/>
    <p:sldId id="514" r:id="rId76"/>
    <p:sldId id="515" r:id="rId77"/>
    <p:sldId id="516" r:id="rId78"/>
    <p:sldId id="289" r:id="rId79"/>
    <p:sldId id="290" r:id="rId80"/>
    <p:sldId id="287" r:id="rId81"/>
    <p:sldId id="517" r:id="rId82"/>
    <p:sldId id="498" r:id="rId83"/>
    <p:sldId id="499" r:id="rId84"/>
    <p:sldId id="268" r:id="rId85"/>
    <p:sldId id="500" r:id="rId86"/>
    <p:sldId id="266" r:id="rId87"/>
    <p:sldId id="267" r:id="rId88"/>
    <p:sldId id="501" r:id="rId89"/>
    <p:sldId id="502" r:id="rId90"/>
    <p:sldId id="503" r:id="rId91"/>
    <p:sldId id="504" r:id="rId92"/>
    <p:sldId id="505" r:id="rId93"/>
    <p:sldId id="518" r:id="rId94"/>
    <p:sldId id="509" r:id="rId9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12" userDrawn="1">
          <p15:clr>
            <a:srgbClr val="A4A3A4"/>
          </p15:clr>
        </p15:guide>
        <p15:guide id="2" pos="3816"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345"/>
    <a:srgbClr val="96989A"/>
    <a:srgbClr val="FFC629"/>
    <a:srgbClr val="CC9700"/>
    <a:srgbClr val="F3B403"/>
    <a:srgbClr val="EAAD00"/>
    <a:srgbClr val="FFD14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91" autoAdjust="0"/>
    <p:restoredTop sz="94660"/>
  </p:normalViewPr>
  <p:slideViewPr>
    <p:cSldViewPr snapToGrid="0" showGuides="1">
      <p:cViewPr varScale="1">
        <p:scale>
          <a:sx n="109" d="100"/>
          <a:sy n="109" d="100"/>
        </p:scale>
        <p:origin x="78" y="114"/>
      </p:cViewPr>
      <p:guideLst>
        <p:guide orient="horz" pos="2112"/>
        <p:guide pos="3816"/>
      </p:guideLst>
    </p:cSldViewPr>
  </p:slideViewPr>
  <p:notesTextViewPr>
    <p:cViewPr>
      <p:scale>
        <a:sx n="3" d="2"/>
        <a:sy n="3" d="2"/>
      </p:scale>
      <p:origin x="0" y="0"/>
    </p:cViewPr>
  </p:notesTextViewPr>
  <p:sorterViewPr>
    <p:cViewPr>
      <p:scale>
        <a:sx n="100" d="100"/>
        <a:sy n="100" d="100"/>
      </p:scale>
      <p:origin x="0" y="-6883"/>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slide" Target="slides/slide64.xml"/><Relationship Id="rId76" Type="http://schemas.openxmlformats.org/officeDocument/2006/relationships/slide" Target="slides/slide72.xml"/><Relationship Id="rId84" Type="http://schemas.openxmlformats.org/officeDocument/2006/relationships/slide" Target="slides/slide80.xml"/><Relationship Id="rId89" Type="http://schemas.openxmlformats.org/officeDocument/2006/relationships/slide" Target="slides/slide85.xml"/><Relationship Id="rId97" Type="http://schemas.openxmlformats.org/officeDocument/2006/relationships/presProps" Target="presProps.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slide" Target="slides/slide70.xml"/><Relationship Id="rId79" Type="http://schemas.openxmlformats.org/officeDocument/2006/relationships/slide" Target="slides/slide75.xml"/><Relationship Id="rId87" Type="http://schemas.openxmlformats.org/officeDocument/2006/relationships/slide" Target="slides/slide83.xml"/><Relationship Id="rId5" Type="http://schemas.openxmlformats.org/officeDocument/2006/relationships/slide" Target="slides/slide1.xml"/><Relationship Id="rId61" Type="http://schemas.openxmlformats.org/officeDocument/2006/relationships/slide" Target="slides/slide57.xml"/><Relationship Id="rId82" Type="http://schemas.openxmlformats.org/officeDocument/2006/relationships/slide" Target="slides/slide78.xml"/><Relationship Id="rId90" Type="http://schemas.openxmlformats.org/officeDocument/2006/relationships/slide" Target="slides/slide86.xml"/><Relationship Id="rId95" Type="http://schemas.openxmlformats.org/officeDocument/2006/relationships/slide" Target="slides/slide9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100"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slide" Target="slides/slide81.xml"/><Relationship Id="rId93" Type="http://schemas.openxmlformats.org/officeDocument/2006/relationships/slide" Target="slides/slide89.xml"/><Relationship Id="rId98"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slide" Target="slides/slide87.xml"/><Relationship Id="rId96"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Endowment</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Sheet1!$A$2:$A$3</c:f>
              <c:numCache>
                <c:formatCode>General</c:formatCode>
                <c:ptCount val="2"/>
                <c:pt idx="0">
                  <c:v>2019</c:v>
                </c:pt>
                <c:pt idx="1">
                  <c:v>2023</c:v>
                </c:pt>
              </c:numCache>
            </c:numRef>
          </c:cat>
          <c:val>
            <c:numRef>
              <c:f>Sheet1!$B$2:$B$3</c:f>
              <c:numCache>
                <c:formatCode>_("$"* #,##0.00_);_("$"* \(#,##0.00\);_("$"* "-"??_);_(@_)</c:formatCode>
                <c:ptCount val="2"/>
                <c:pt idx="0">
                  <c:v>2319447</c:v>
                </c:pt>
                <c:pt idx="1">
                  <c:v>5018140</c:v>
                </c:pt>
              </c:numCache>
            </c:numRef>
          </c:val>
          <c:extLst>
            <c:ext xmlns:c16="http://schemas.microsoft.com/office/drawing/2014/chart" uri="{C3380CC4-5D6E-409C-BE32-E72D297353CC}">
              <c16:uniqueId val="{00000000-8B8F-42C2-8A93-A7E1AB99FF0C}"/>
            </c:ext>
          </c:extLst>
        </c:ser>
        <c:dLbls>
          <c:showLegendKey val="0"/>
          <c:showVal val="0"/>
          <c:showCatName val="0"/>
          <c:showSerName val="0"/>
          <c:showPercent val="0"/>
          <c:showBubbleSize val="0"/>
        </c:dLbls>
        <c:gapWidth val="219"/>
        <c:overlap val="-27"/>
        <c:axId val="446990416"/>
        <c:axId val="446990776"/>
      </c:barChart>
      <c:catAx>
        <c:axId val="4469904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3600" b="0" i="0" u="none" strike="noStrike" kern="1200" baseline="0">
                <a:solidFill>
                  <a:schemeClr val="tx1">
                    <a:lumMod val="65000"/>
                    <a:lumOff val="35000"/>
                  </a:schemeClr>
                </a:solidFill>
                <a:latin typeface="+mn-lt"/>
                <a:ea typeface="+mn-ea"/>
                <a:cs typeface="+mn-cs"/>
              </a:defRPr>
            </a:pPr>
            <a:endParaRPr lang="en-US"/>
          </a:p>
        </c:txPr>
        <c:crossAx val="446990776"/>
        <c:crosses val="autoZero"/>
        <c:auto val="1"/>
        <c:lblAlgn val="ctr"/>
        <c:lblOffset val="100"/>
        <c:noMultiLvlLbl val="0"/>
      </c:catAx>
      <c:valAx>
        <c:axId val="446990776"/>
        <c:scaling>
          <c:orientation val="minMax"/>
        </c:scaling>
        <c:delete val="1"/>
        <c:axPos val="l"/>
        <c:majorGridlines>
          <c:spPr>
            <a:ln w="9525" cap="flat" cmpd="sng" algn="ctr">
              <a:solidFill>
                <a:schemeClr val="tx1">
                  <a:lumMod val="15000"/>
                  <a:lumOff val="85000"/>
                </a:schemeClr>
              </a:solidFill>
              <a:round/>
            </a:ln>
            <a:effectLst/>
          </c:spPr>
        </c:majorGridlines>
        <c:numFmt formatCode="_(&quot;$&quot;* #,##0.00_);_(&quot;$&quot;* \(#,##0.00\);_(&quot;$&quot;* &quot;-&quot;??_);_(@_)" sourceLinked="1"/>
        <c:majorTickMark val="none"/>
        <c:minorTickMark val="none"/>
        <c:tickLblPos val="nextTo"/>
        <c:crossAx val="44699041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cked"/>
        <c:varyColors val="0"/>
        <c:ser>
          <c:idx val="0"/>
          <c:order val="0"/>
          <c:tx>
            <c:strRef>
              <c:f>Sheet1!$B$1</c:f>
              <c:strCache>
                <c:ptCount val="1"/>
                <c:pt idx="0">
                  <c:v>Series 1</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d\-mmm</c:formatCode>
                <c:ptCount val="5"/>
                <c:pt idx="0">
                  <c:v>45142</c:v>
                </c:pt>
                <c:pt idx="1">
                  <c:v>45144</c:v>
                </c:pt>
                <c:pt idx="2">
                  <c:v>45146</c:v>
                </c:pt>
                <c:pt idx="3">
                  <c:v>45147</c:v>
                </c:pt>
                <c:pt idx="4">
                  <c:v>45148</c:v>
                </c:pt>
              </c:numCache>
            </c:numRef>
          </c:cat>
          <c:val>
            <c:numRef>
              <c:f>Sheet1!$B$2:$B$6</c:f>
              <c:numCache>
                <c:formatCode>#,##0</c:formatCode>
                <c:ptCount val="5"/>
                <c:pt idx="0">
                  <c:v>1538.87</c:v>
                </c:pt>
                <c:pt idx="1">
                  <c:v>1552.69</c:v>
                </c:pt>
                <c:pt idx="2">
                  <c:v>1605.5</c:v>
                </c:pt>
                <c:pt idx="3">
                  <c:v>1676.57</c:v>
                </c:pt>
                <c:pt idx="4">
                  <c:v>1705.65</c:v>
                </c:pt>
              </c:numCache>
            </c:numRef>
          </c:val>
          <c:smooth val="0"/>
          <c:extLst>
            <c:ext xmlns:c16="http://schemas.microsoft.com/office/drawing/2014/chart" uri="{C3380CC4-5D6E-409C-BE32-E72D297353CC}">
              <c16:uniqueId val="{00000000-1AFC-4210-8E8D-95BB29C05926}"/>
            </c:ext>
          </c:extLst>
        </c:ser>
        <c:dLbls>
          <c:dLblPos val="t"/>
          <c:showLegendKey val="0"/>
          <c:showVal val="1"/>
          <c:showCatName val="0"/>
          <c:showSerName val="0"/>
          <c:showPercent val="0"/>
          <c:showBubbleSize val="0"/>
        </c:dLbls>
        <c:marker val="1"/>
        <c:smooth val="0"/>
        <c:axId val="886164352"/>
        <c:axId val="886160032"/>
      </c:lineChart>
      <c:dateAx>
        <c:axId val="886164352"/>
        <c:scaling>
          <c:orientation val="minMax"/>
        </c:scaling>
        <c:delete val="0"/>
        <c:axPos val="b"/>
        <c:numFmt formatCode="d\-mmm"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86160032"/>
        <c:crosses val="autoZero"/>
        <c:auto val="1"/>
        <c:lblOffset val="100"/>
        <c:baseTimeUnit val="days"/>
      </c:dateAx>
      <c:valAx>
        <c:axId val="886160032"/>
        <c:scaling>
          <c:orientation val="minMax"/>
          <c:max val="1800"/>
          <c:min val="1500"/>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86164352"/>
        <c:crosses val="autoZero"/>
        <c:crossBetween val="between"/>
      </c:valAx>
      <c:spPr>
        <a:noFill/>
        <a:ln>
          <a:noFill/>
        </a:ln>
        <a:effectLst/>
      </c:spPr>
    </c:plotArea>
    <c:plotVisOnly val="1"/>
    <c:dispBlanksAs val="zero"/>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21-22</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Black/African American</c:v>
                </c:pt>
                <c:pt idx="1">
                  <c:v>Hispanic/Latinx</c:v>
                </c:pt>
                <c:pt idx="2">
                  <c:v>Native American</c:v>
                </c:pt>
                <c:pt idx="3">
                  <c:v>Pacific Islander</c:v>
                </c:pt>
              </c:strCache>
            </c:strRef>
          </c:cat>
          <c:val>
            <c:numRef>
              <c:f>Sheet1!$B$2:$B$5</c:f>
              <c:numCache>
                <c:formatCode>0.0%</c:formatCode>
                <c:ptCount val="4"/>
                <c:pt idx="0">
                  <c:v>0.65090000000000003</c:v>
                </c:pt>
                <c:pt idx="1">
                  <c:v>0.68489999999999995</c:v>
                </c:pt>
                <c:pt idx="2">
                  <c:v>0.54549999999999998</c:v>
                </c:pt>
                <c:pt idx="3">
                  <c:v>0.65790000000000004</c:v>
                </c:pt>
              </c:numCache>
            </c:numRef>
          </c:val>
          <c:extLst>
            <c:ext xmlns:c16="http://schemas.microsoft.com/office/drawing/2014/chart" uri="{C3380CC4-5D6E-409C-BE32-E72D297353CC}">
              <c16:uniqueId val="{00000000-1B9A-45D8-ADC3-E1337953413B}"/>
            </c:ext>
          </c:extLst>
        </c:ser>
        <c:ser>
          <c:idx val="1"/>
          <c:order val="1"/>
          <c:tx>
            <c:strRef>
              <c:f>Sheet1!$C$1</c:f>
              <c:strCache>
                <c:ptCount val="1"/>
                <c:pt idx="0">
                  <c:v>22-23</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Black/African American</c:v>
                </c:pt>
                <c:pt idx="1">
                  <c:v>Hispanic/Latinx</c:v>
                </c:pt>
                <c:pt idx="2">
                  <c:v>Native American</c:v>
                </c:pt>
                <c:pt idx="3">
                  <c:v>Pacific Islander</c:v>
                </c:pt>
              </c:strCache>
            </c:strRef>
          </c:cat>
          <c:val>
            <c:numRef>
              <c:f>Sheet1!$C$2:$C$5</c:f>
              <c:numCache>
                <c:formatCode>0.0%</c:formatCode>
                <c:ptCount val="4"/>
                <c:pt idx="0">
                  <c:v>0.6663</c:v>
                </c:pt>
                <c:pt idx="1">
                  <c:v>0.71020000000000005</c:v>
                </c:pt>
                <c:pt idx="2">
                  <c:v>0.84</c:v>
                </c:pt>
                <c:pt idx="3">
                  <c:v>0.76470000000000005</c:v>
                </c:pt>
              </c:numCache>
            </c:numRef>
          </c:val>
          <c:extLst>
            <c:ext xmlns:c16="http://schemas.microsoft.com/office/drawing/2014/chart" uri="{C3380CC4-5D6E-409C-BE32-E72D297353CC}">
              <c16:uniqueId val="{00000001-1B9A-45D8-ADC3-E1337953413B}"/>
            </c:ext>
          </c:extLst>
        </c:ser>
        <c:dLbls>
          <c:dLblPos val="inEnd"/>
          <c:showLegendKey val="0"/>
          <c:showVal val="1"/>
          <c:showCatName val="0"/>
          <c:showSerName val="0"/>
          <c:showPercent val="0"/>
          <c:showBubbleSize val="0"/>
        </c:dLbls>
        <c:gapWidth val="219"/>
        <c:overlap val="-27"/>
        <c:axId val="857552072"/>
        <c:axId val="857552792"/>
      </c:barChart>
      <c:catAx>
        <c:axId val="85755207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57552792"/>
        <c:crosses val="autoZero"/>
        <c:auto val="1"/>
        <c:lblAlgn val="ctr"/>
        <c:lblOffset val="100"/>
        <c:noMultiLvlLbl val="0"/>
      </c:catAx>
      <c:valAx>
        <c:axId val="857552792"/>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5755207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1A8680B-3DCB-439E-AF43-995BFA07D631}" type="datetimeFigureOut">
              <a:rPr lang="en-US" smtClean="0"/>
              <a:t>8/11/2023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044FD52-BFB6-443B-886D-7DBC346B450E}" type="slidenum">
              <a:rPr lang="en-US" smtClean="0"/>
              <a:t>‹#›</a:t>
            </a:fld>
            <a:endParaRPr lang="en-US"/>
          </a:p>
        </p:txBody>
      </p:sp>
    </p:spTree>
    <p:extLst>
      <p:ext uri="{BB962C8B-B14F-4D97-AF65-F5344CB8AC3E}">
        <p14:creationId xmlns:p14="http://schemas.microsoft.com/office/powerpoint/2010/main" val="38458686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22-23 when compared to the reference group, Filipino students (84.8%), one group had DI (84.8*80% = 67.9%).</a:t>
            </a:r>
          </a:p>
          <a:p>
            <a:r>
              <a:rPr lang="en-US" dirty="0"/>
              <a:t>That was black students, with 66.6% DI.</a:t>
            </a:r>
          </a:p>
          <a:p>
            <a:endParaRPr lang="en-US" dirty="0"/>
          </a:p>
          <a:p>
            <a:r>
              <a:rPr lang="en-US" dirty="0"/>
              <a:t>In 21-22 when compared to the reference group, Filipino students (79.4%), one group had DI (79.4*80% = 63.5).</a:t>
            </a:r>
          </a:p>
          <a:p>
            <a:r>
              <a:rPr lang="en-US" dirty="0"/>
              <a:t>That was Native American students</a:t>
            </a:r>
          </a:p>
          <a:p>
            <a:endParaRPr lang="en-US" dirty="0"/>
          </a:p>
        </p:txBody>
      </p:sp>
      <p:sp>
        <p:nvSpPr>
          <p:cNvPr id="4" name="Slide Number Placeholder 3"/>
          <p:cNvSpPr>
            <a:spLocks noGrp="1"/>
          </p:cNvSpPr>
          <p:nvPr>
            <p:ph type="sldNum" sz="quarter" idx="5"/>
          </p:nvPr>
        </p:nvSpPr>
        <p:spPr/>
        <p:txBody>
          <a:bodyPr/>
          <a:lstStyle/>
          <a:p>
            <a:fld id="{9451D7DF-2A87-48C1-AB6E-016F63E78CDD}" type="slidenum">
              <a:rPr lang="en-US" smtClean="0"/>
              <a:t>63</a:t>
            </a:fld>
            <a:endParaRPr lang="en-US"/>
          </a:p>
        </p:txBody>
      </p:sp>
    </p:spTree>
    <p:extLst>
      <p:ext uri="{BB962C8B-B14F-4D97-AF65-F5344CB8AC3E}">
        <p14:creationId xmlns:p14="http://schemas.microsoft.com/office/powerpoint/2010/main" val="19251853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Review Projects – Handout</a:t>
            </a:r>
          </a:p>
          <a:p>
            <a:r>
              <a:rPr lang="en-US" dirty="0"/>
              <a:t>Inflation</a:t>
            </a:r>
          </a:p>
          <a:p>
            <a:r>
              <a:rPr lang="en-US" dirty="0"/>
              <a:t>Tree Removal</a:t>
            </a:r>
          </a:p>
        </p:txBody>
      </p:sp>
      <p:sp>
        <p:nvSpPr>
          <p:cNvPr id="4" name="Slide Number Placeholder 3"/>
          <p:cNvSpPr>
            <a:spLocks noGrp="1"/>
          </p:cNvSpPr>
          <p:nvPr>
            <p:ph type="sldNum" sz="quarter" idx="5"/>
          </p:nvPr>
        </p:nvSpPr>
        <p:spPr/>
        <p:txBody>
          <a:bodyPr/>
          <a:lstStyle/>
          <a:p>
            <a:fld id="{F4BCC89E-00AB-45C3-B3B8-CFBB938DC25E}" type="slidenum">
              <a:rPr lang="en-US" smtClean="0"/>
              <a:t>81</a:t>
            </a:fld>
            <a:endParaRPr lang="en-US"/>
          </a:p>
        </p:txBody>
      </p:sp>
    </p:spTree>
    <p:extLst>
      <p:ext uri="{BB962C8B-B14F-4D97-AF65-F5344CB8AC3E}">
        <p14:creationId xmlns:p14="http://schemas.microsoft.com/office/powerpoint/2010/main" val="25920574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Virtual Annual Parking Permit</a:t>
            </a:r>
          </a:p>
          <a:p>
            <a:pPr marL="171450" indent="-171450">
              <a:buFont typeface="Arial" panose="020B0604020202020204" pitchFamily="34" charset="0"/>
              <a:buChar char="•"/>
            </a:pPr>
            <a:r>
              <a:rPr lang="en-US" dirty="0"/>
              <a:t>Employees can register 2 license plates</a:t>
            </a:r>
          </a:p>
          <a:p>
            <a:pPr marL="171450" indent="-171450">
              <a:buFont typeface="Arial" panose="020B0604020202020204" pitchFamily="34" charset="0"/>
              <a:buChar char="•"/>
            </a:pPr>
            <a:r>
              <a:rPr lang="en-US" dirty="0"/>
              <a:t>If you’re a new employee, and you get an error message, contact Tina Gimple (temporary permit, and make sure you get added to the database)</a:t>
            </a:r>
          </a:p>
          <a:p>
            <a:pPr marL="171450" indent="-171450">
              <a:buFont typeface="Arial" panose="020B0604020202020204" pitchFamily="34" charset="0"/>
              <a:buChar char="•"/>
            </a:pPr>
            <a:r>
              <a:rPr lang="en-US" dirty="0"/>
              <a:t>Permits required 8/28</a:t>
            </a:r>
          </a:p>
          <a:p>
            <a:pPr marL="171450" indent="-171450">
              <a:buFont typeface="Arial" panose="020B0604020202020204" pitchFamily="34" charset="0"/>
              <a:buChar char="•"/>
            </a:pPr>
            <a:r>
              <a:rPr lang="en-US" dirty="0"/>
              <a:t>Students will need a permit - Semester</a:t>
            </a:r>
          </a:p>
        </p:txBody>
      </p:sp>
      <p:sp>
        <p:nvSpPr>
          <p:cNvPr id="4" name="Slide Number Placeholder 3"/>
          <p:cNvSpPr>
            <a:spLocks noGrp="1"/>
          </p:cNvSpPr>
          <p:nvPr>
            <p:ph type="sldNum" sz="quarter" idx="5"/>
          </p:nvPr>
        </p:nvSpPr>
        <p:spPr/>
        <p:txBody>
          <a:bodyPr/>
          <a:lstStyle/>
          <a:p>
            <a:fld id="{8044FD52-BFB6-443B-886D-7DBC346B450E}" type="slidenum">
              <a:rPr lang="en-US" smtClean="0"/>
              <a:t>86</a:t>
            </a:fld>
            <a:endParaRPr lang="en-US"/>
          </a:p>
        </p:txBody>
      </p:sp>
    </p:spTree>
    <p:extLst>
      <p:ext uri="{BB962C8B-B14F-4D97-AF65-F5344CB8AC3E}">
        <p14:creationId xmlns:p14="http://schemas.microsoft.com/office/powerpoint/2010/main" val="26997753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is MFA? – This adds an extra layer of protection to ensure that only you are logging into your account. </a:t>
            </a:r>
          </a:p>
          <a:p>
            <a:r>
              <a:rPr lang="en-US" dirty="0"/>
              <a:t>Why do we need MFA? - Our Cyber Insurance Policy requires us to have MFA implemented in our District.</a:t>
            </a:r>
          </a:p>
          <a:p>
            <a:r>
              <a:rPr lang="en-US" dirty="0"/>
              <a:t>How does it work? – You install an application on your smart phone, and when you log in, you will be prompted to approve the login</a:t>
            </a:r>
          </a:p>
          <a:p>
            <a:r>
              <a:rPr lang="en-US" dirty="0"/>
              <a:t>How do I get this setup? – We will be contacting you to schedule a time to get your account setup.  You can also submit a help desk ticket when you are ready.</a:t>
            </a:r>
          </a:p>
          <a:p>
            <a:r>
              <a:rPr lang="en-US" dirty="0"/>
              <a:t>Technology Services will coordinate with your departments to setup time to setup MFA and to make sure you are working properly.</a:t>
            </a:r>
          </a:p>
          <a:p>
            <a:endParaRPr lang="en-US" dirty="0"/>
          </a:p>
        </p:txBody>
      </p:sp>
      <p:sp>
        <p:nvSpPr>
          <p:cNvPr id="4" name="Slide Number Placeholder 3"/>
          <p:cNvSpPr>
            <a:spLocks noGrp="1"/>
          </p:cNvSpPr>
          <p:nvPr>
            <p:ph type="sldNum" sz="quarter" idx="5"/>
          </p:nvPr>
        </p:nvSpPr>
        <p:spPr/>
        <p:txBody>
          <a:bodyPr/>
          <a:lstStyle/>
          <a:p>
            <a:fld id="{8044FD52-BFB6-443B-886D-7DBC346B450E}" type="slidenum">
              <a:rPr lang="en-US" smtClean="0"/>
              <a:t>87</a:t>
            </a:fld>
            <a:endParaRPr lang="en-US"/>
          </a:p>
        </p:txBody>
      </p:sp>
    </p:spTree>
    <p:extLst>
      <p:ext uri="{BB962C8B-B14F-4D97-AF65-F5344CB8AC3E}">
        <p14:creationId xmlns:p14="http://schemas.microsoft.com/office/powerpoint/2010/main" val="20187755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does it work? – You install an application on your smart phone, and when you log in, you will be prompted to approve the login</a:t>
            </a:r>
          </a:p>
          <a:p>
            <a:r>
              <a:rPr lang="en-US" dirty="0"/>
              <a:t>How do I get this setup? – We will be contacting you to schedule a time to get your account setup.  You can also submit a help desk ticket when you are ready.</a:t>
            </a:r>
          </a:p>
          <a:p>
            <a:r>
              <a:rPr lang="en-US" dirty="0"/>
              <a:t>Technology Services will coordinate with your departments to setup time to setup MFA and to make sure you are working properly.</a:t>
            </a:r>
          </a:p>
          <a:p>
            <a:endParaRPr lang="en-US" dirty="0"/>
          </a:p>
        </p:txBody>
      </p:sp>
      <p:sp>
        <p:nvSpPr>
          <p:cNvPr id="4" name="Slide Number Placeholder 3"/>
          <p:cNvSpPr>
            <a:spLocks noGrp="1"/>
          </p:cNvSpPr>
          <p:nvPr>
            <p:ph type="sldNum" sz="quarter" idx="5"/>
          </p:nvPr>
        </p:nvSpPr>
        <p:spPr/>
        <p:txBody>
          <a:bodyPr/>
          <a:lstStyle/>
          <a:p>
            <a:fld id="{8044FD52-BFB6-443B-886D-7DBC346B450E}" type="slidenum">
              <a:rPr lang="en-US" smtClean="0"/>
              <a:t>88</a:t>
            </a:fld>
            <a:endParaRPr lang="en-US"/>
          </a:p>
        </p:txBody>
      </p:sp>
    </p:spTree>
    <p:extLst>
      <p:ext uri="{BB962C8B-B14F-4D97-AF65-F5344CB8AC3E}">
        <p14:creationId xmlns:p14="http://schemas.microsoft.com/office/powerpoint/2010/main" val="17679953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4DE1780-1CF8-4B57-B2A6-B77047001DD1}" type="datetimeFigureOut">
              <a:rPr lang="en-US" smtClean="0"/>
              <a:t>8/11/2023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120D78-C07A-4466-B0AC-CB724CFF925E}" type="slidenum">
              <a:rPr lang="en-US" smtClean="0"/>
              <a:t>‹#›</a:t>
            </a:fld>
            <a:endParaRPr lang="en-US"/>
          </a:p>
        </p:txBody>
      </p:sp>
    </p:spTree>
    <p:extLst>
      <p:ext uri="{BB962C8B-B14F-4D97-AF65-F5344CB8AC3E}">
        <p14:creationId xmlns:p14="http://schemas.microsoft.com/office/powerpoint/2010/main" val="325146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4DE1780-1CF8-4B57-B2A6-B77047001DD1}" type="datetimeFigureOut">
              <a:rPr lang="en-US" smtClean="0"/>
              <a:t>8/11/2023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120D78-C07A-4466-B0AC-CB724CFF925E}" type="slidenum">
              <a:rPr lang="en-US" smtClean="0"/>
              <a:t>‹#›</a:t>
            </a:fld>
            <a:endParaRPr lang="en-US"/>
          </a:p>
        </p:txBody>
      </p:sp>
    </p:spTree>
    <p:extLst>
      <p:ext uri="{BB962C8B-B14F-4D97-AF65-F5344CB8AC3E}">
        <p14:creationId xmlns:p14="http://schemas.microsoft.com/office/powerpoint/2010/main" val="6696733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4DE1780-1CF8-4B57-B2A6-B77047001DD1}" type="datetimeFigureOut">
              <a:rPr lang="en-US" smtClean="0"/>
              <a:t>8/11/2023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120D78-C07A-4466-B0AC-CB724CFF925E}" type="slidenum">
              <a:rPr lang="en-US" smtClean="0"/>
              <a:t>‹#›</a:t>
            </a:fld>
            <a:endParaRPr lang="en-US"/>
          </a:p>
        </p:txBody>
      </p:sp>
    </p:spTree>
    <p:extLst>
      <p:ext uri="{BB962C8B-B14F-4D97-AF65-F5344CB8AC3E}">
        <p14:creationId xmlns:p14="http://schemas.microsoft.com/office/powerpoint/2010/main" val="24926629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4DE1780-1CF8-4B57-B2A6-B77047001DD1}" type="datetimeFigureOut">
              <a:rPr lang="en-US" smtClean="0"/>
              <a:pPr/>
              <a:t>8/11/2023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D120D78-C07A-4466-B0AC-CB724CFF925E}" type="slidenum">
              <a:rPr lang="en-US" smtClean="0"/>
              <a:pPr/>
              <a:t>‹#›</a:t>
            </a:fld>
            <a:endParaRPr lang="en-US" dirty="0"/>
          </a:p>
        </p:txBody>
      </p:sp>
      <p:sp>
        <p:nvSpPr>
          <p:cNvPr id="15" name="Title Placeholder 1"/>
          <p:cNvSpPr>
            <a:spLocks noGrp="1"/>
          </p:cNvSpPr>
          <p:nvPr>
            <p:ph type="title"/>
          </p:nvPr>
        </p:nvSpPr>
        <p:spPr>
          <a:xfrm>
            <a:off x="500515" y="634631"/>
            <a:ext cx="10853286" cy="453633"/>
          </a:xfrm>
          <a:prstGeom prst="rect">
            <a:avLst/>
          </a:prstGeom>
        </p:spPr>
        <p:txBody>
          <a:bodyPr vert="horz" lIns="91440" tIns="45720" rIns="91440" bIns="45720" rtlCol="0" anchor="t">
            <a:normAutofit/>
          </a:bodyPr>
          <a:lstStyle/>
          <a:p>
            <a:r>
              <a:rPr lang="en-US" dirty="0"/>
              <a:t>Click to edit Master title style</a:t>
            </a:r>
          </a:p>
        </p:txBody>
      </p:sp>
    </p:spTree>
    <p:extLst>
      <p:ext uri="{BB962C8B-B14F-4D97-AF65-F5344CB8AC3E}">
        <p14:creationId xmlns:p14="http://schemas.microsoft.com/office/powerpoint/2010/main" val="2758460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4DE1780-1CF8-4B57-B2A6-B77047001DD1}" type="datetimeFigureOut">
              <a:rPr lang="en-US" smtClean="0"/>
              <a:pPr/>
              <a:t>8/11/2023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D120D78-C07A-4466-B0AC-CB724CFF925E}" type="slidenum">
              <a:rPr lang="en-US" smtClean="0"/>
              <a:pPr/>
              <a:t>‹#›</a:t>
            </a:fld>
            <a:endParaRPr lang="en-US" dirty="0"/>
          </a:p>
        </p:txBody>
      </p:sp>
    </p:spTree>
    <p:extLst>
      <p:ext uri="{BB962C8B-B14F-4D97-AF65-F5344CB8AC3E}">
        <p14:creationId xmlns:p14="http://schemas.microsoft.com/office/powerpoint/2010/main" val="26981242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4DE1780-1CF8-4B57-B2A6-B77047001DD1}" type="datetimeFigureOut">
              <a:rPr lang="en-US" smtClean="0"/>
              <a:t>8/11/2023</a:t>
            </a:fld>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120D78-C07A-4466-B0AC-CB724CFF925E}" type="slidenum">
              <a:rPr lang="en-US" smtClean="0"/>
              <a:t>‹#›</a:t>
            </a:fld>
            <a:endParaRPr lang="en-US"/>
          </a:p>
        </p:txBody>
      </p:sp>
    </p:spTree>
    <p:extLst>
      <p:ext uri="{BB962C8B-B14F-4D97-AF65-F5344CB8AC3E}">
        <p14:creationId xmlns:p14="http://schemas.microsoft.com/office/powerpoint/2010/main" val="23070148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4DE1780-1CF8-4B57-B2A6-B77047001DD1}" type="datetimeFigureOut">
              <a:rPr lang="en-US" smtClean="0"/>
              <a:t>8/11/2023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D120D78-C07A-4466-B0AC-CB724CFF925E}" type="slidenum">
              <a:rPr lang="en-US" smtClean="0"/>
              <a:t>‹#›</a:t>
            </a:fld>
            <a:endParaRPr lang="en-US"/>
          </a:p>
        </p:txBody>
      </p:sp>
    </p:spTree>
    <p:extLst>
      <p:ext uri="{BB962C8B-B14F-4D97-AF65-F5344CB8AC3E}">
        <p14:creationId xmlns:p14="http://schemas.microsoft.com/office/powerpoint/2010/main" val="5752399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4DE1780-1CF8-4B57-B2A6-B77047001DD1}" type="datetimeFigureOut">
              <a:rPr lang="en-US" smtClean="0"/>
              <a:t>8/11/2023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D120D78-C07A-4466-B0AC-CB724CFF925E}" type="slidenum">
              <a:rPr lang="en-US" smtClean="0"/>
              <a:t>‹#›</a:t>
            </a:fld>
            <a:endParaRPr lang="en-US"/>
          </a:p>
        </p:txBody>
      </p:sp>
    </p:spTree>
    <p:extLst>
      <p:ext uri="{BB962C8B-B14F-4D97-AF65-F5344CB8AC3E}">
        <p14:creationId xmlns:p14="http://schemas.microsoft.com/office/powerpoint/2010/main" val="37125381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4DE1780-1CF8-4B57-B2A6-B77047001DD1}" type="datetimeFigureOut">
              <a:rPr lang="en-US" smtClean="0"/>
              <a:t>8/11/2023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D120D78-C07A-4466-B0AC-CB724CFF925E}" type="slidenum">
              <a:rPr lang="en-US" smtClean="0"/>
              <a:t>‹#›</a:t>
            </a:fld>
            <a:endParaRPr lang="en-US"/>
          </a:p>
        </p:txBody>
      </p:sp>
    </p:spTree>
    <p:extLst>
      <p:ext uri="{BB962C8B-B14F-4D97-AF65-F5344CB8AC3E}">
        <p14:creationId xmlns:p14="http://schemas.microsoft.com/office/powerpoint/2010/main" val="35990908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4DE1780-1CF8-4B57-B2A6-B77047001DD1}" type="datetimeFigureOut">
              <a:rPr lang="en-US" smtClean="0"/>
              <a:t>8/11/2023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D120D78-C07A-4466-B0AC-CB724CFF925E}" type="slidenum">
              <a:rPr lang="en-US" smtClean="0"/>
              <a:t>‹#›</a:t>
            </a:fld>
            <a:endParaRPr lang="en-US"/>
          </a:p>
        </p:txBody>
      </p:sp>
      <p:sp>
        <p:nvSpPr>
          <p:cNvPr id="5" name="Rectangle 4">
            <a:extLst>
              <a:ext uri="{FF2B5EF4-FFF2-40B4-BE49-F238E27FC236}">
                <a16:creationId xmlns:a16="http://schemas.microsoft.com/office/drawing/2014/main" id="{E7186633-06BC-1F55-DBA4-9EF1F5AE4403}"/>
              </a:ext>
            </a:extLst>
          </p:cNvPr>
          <p:cNvSpPr/>
          <p:nvPr userDrawn="1"/>
        </p:nvSpPr>
        <p:spPr>
          <a:xfrm>
            <a:off x="510139" y="1328286"/>
            <a:ext cx="1405288" cy="5967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536411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4DE1780-1CF8-4B57-B2A6-B77047001DD1}" type="datetimeFigureOut">
              <a:rPr lang="en-US" smtClean="0"/>
              <a:t>8/11/2023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D120D78-C07A-4466-B0AC-CB724CFF925E}" type="slidenum">
              <a:rPr lang="en-US" smtClean="0"/>
              <a:t>‹#›</a:t>
            </a:fld>
            <a:endParaRPr lang="en-US"/>
          </a:p>
        </p:txBody>
      </p:sp>
    </p:spTree>
    <p:extLst>
      <p:ext uri="{BB962C8B-B14F-4D97-AF65-F5344CB8AC3E}">
        <p14:creationId xmlns:p14="http://schemas.microsoft.com/office/powerpoint/2010/main" val="35736209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4DE1780-1CF8-4B57-B2A6-B77047001DD1}" type="datetimeFigureOut">
              <a:rPr lang="en-US" smtClean="0"/>
              <a:t>8/11/2023</a:t>
            </a:fld>
            <a:endParaRPr lang="en-US"/>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D120D78-C07A-4466-B0AC-CB724CFF925E}" type="slidenum">
              <a:rPr lang="en-US" smtClean="0"/>
              <a:t>‹#›</a:t>
            </a:fld>
            <a:endParaRPr lang="en-US"/>
          </a:p>
        </p:txBody>
      </p:sp>
    </p:spTree>
    <p:extLst>
      <p:ext uri="{BB962C8B-B14F-4D97-AF65-F5344CB8AC3E}">
        <p14:creationId xmlns:p14="http://schemas.microsoft.com/office/powerpoint/2010/main" val="28483467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4DE1780-1CF8-4B57-B2A6-B77047001DD1}" type="datetimeFigureOut">
              <a:rPr lang="en-US" smtClean="0"/>
              <a:t>8/11/2023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D120D78-C07A-4466-B0AC-CB724CFF925E}" type="slidenum">
              <a:rPr lang="en-US" smtClean="0"/>
              <a:t>‹#›</a:t>
            </a:fld>
            <a:endParaRPr lang="en-US"/>
          </a:p>
        </p:txBody>
      </p:sp>
    </p:spTree>
    <p:extLst>
      <p:ext uri="{BB962C8B-B14F-4D97-AF65-F5344CB8AC3E}">
        <p14:creationId xmlns:p14="http://schemas.microsoft.com/office/powerpoint/2010/main" val="2519524072"/>
      </p:ext>
    </p:extLst>
  </p:cSld>
  <p:clrMap bg1="lt1" tx1="dk1" bg2="lt2" tx2="dk2" accent1="accent1" accent2="accent2" accent3="accent3" accent4="accent4" accent5="accent5" accent6="accent6" hlink="hlink" folHlink="folHlink"/>
  <p:sldLayoutIdLst>
    <p:sldLayoutId id="2147484149" r:id="rId1"/>
    <p:sldLayoutId id="2147484150" r:id="rId2"/>
    <p:sldLayoutId id="2147484151" r:id="rId3"/>
    <p:sldLayoutId id="2147484152" r:id="rId4"/>
    <p:sldLayoutId id="2147484153" r:id="rId5"/>
    <p:sldLayoutId id="2147484154" r:id="rId6"/>
    <p:sldLayoutId id="2147484155" r:id="rId7"/>
    <p:sldLayoutId id="2147484156" r:id="rId8"/>
    <p:sldLayoutId id="2147484157" r:id="rId9"/>
    <p:sldLayoutId id="2147484158" r:id="rId10"/>
    <p:sldLayoutId id="2147484159" r:id="rId11"/>
    <p:sldLayoutId id="214748375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8" Type="http://schemas.openxmlformats.org/officeDocument/2006/relationships/image" Target="../media/image9.jpg"/><Relationship Id="rId3" Type="http://schemas.openxmlformats.org/officeDocument/2006/relationships/image" Target="../media/image4.jpg"/><Relationship Id="rId7" Type="http://schemas.openxmlformats.org/officeDocument/2006/relationships/image" Target="../media/image8.jp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7.jpg"/><Relationship Id="rId11" Type="http://schemas.openxmlformats.org/officeDocument/2006/relationships/image" Target="../media/image12.jpeg"/><Relationship Id="rId5" Type="http://schemas.openxmlformats.org/officeDocument/2006/relationships/image" Target="../media/image6.jpg"/><Relationship Id="rId10" Type="http://schemas.openxmlformats.org/officeDocument/2006/relationships/image" Target="../media/image11.jpeg"/><Relationship Id="rId4" Type="http://schemas.openxmlformats.org/officeDocument/2006/relationships/image" Target="../media/image5.jpg"/><Relationship Id="rId9" Type="http://schemas.openxmlformats.org/officeDocument/2006/relationships/image" Target="../media/image10.jpg"/></Relationships>
</file>

<file path=ppt/slides/_rels/slide2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2" Type="http://schemas.openxmlformats.org/officeDocument/2006/relationships/image" Target="../media/image33.jfi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https://www.institutmontaigne.org/en/expressions/university-challenged-higher-education-and-student-debt-america" TargetMode="External"/><Relationship Id="rId2" Type="http://schemas.openxmlformats.org/officeDocument/2006/relationships/hyperlink" Target="https://studentaid.gov/data-center/student/portfolio" TargetMode="Externa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hyperlink" Target="http://pellinstitute.org/indicators/" TargetMode="External"/><Relationship Id="rId2" Type="http://schemas.openxmlformats.org/officeDocument/2006/relationships/hyperlink" Target="https://ticas.org/files/pub_files/qf_about_student_debt.pdf" TargetMode="External"/><Relationship Id="rId1" Type="http://schemas.openxmlformats.org/officeDocument/2006/relationships/slideLayout" Target="../slideLayouts/slideLayout2.xml"/><Relationship Id="rId6" Type="http://schemas.openxmlformats.org/officeDocument/2006/relationships/hyperlink" Target="https://www.forbes.com/sites/scottpulsipher/2023/01/10/3-ways-higher-education-can-flip-the-script-on-value/?sh=5f1b71722acd" TargetMode="External"/><Relationship Id="rId5" Type="http://schemas.openxmlformats.org/officeDocument/2006/relationships/hyperlink" Target="https://www.insidehighered.com/news/2022/01/25/returns-investment-low-income-students" TargetMode="External"/><Relationship Id="rId4" Type="http://schemas.openxmlformats.org/officeDocument/2006/relationships/hyperlink" Target="https://www.theatlantic.com/education/archive/2014/07/why-do-low-income-students-take-longer-to-graduate/374221/" TargetMode="External"/></Relationships>
</file>

<file path=ppt/slides/_rels/slide27.xml.rels><?xml version="1.0" encoding="UTF-8" standalone="yes"?>
<Relationships xmlns="http://schemas.openxmlformats.org/package/2006/relationships"><Relationship Id="rId3" Type="http://schemas.openxmlformats.org/officeDocument/2006/relationships/hyperlink" Target="https://hechingerreport.org/proof-points-american-confidence-in-higher-education-hits-a-new-low-yet-most-still-see-value-in-a-college-degree/" TargetMode="External"/><Relationship Id="rId2" Type="http://schemas.openxmlformats.org/officeDocument/2006/relationships/hyperlink" Target="https://news.gallup.com/poll/508352/americans-confidence-higher-education-down-sharply.aspx" TargetMode="Externa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hyperlink" Target="https://www.cnbc.com/2023/06/17/why-more-and-more-colleges-are-closing-down-across-the-us.html" TargetMode="Externa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hyperlink" Target="https://www.usnews.com/news/best-states/california/articles/2022-12-19/154-year-old-california-university-to-close-next-year#:~:text=Holy%20Names%20University%20in%20Oakland,completion%20of%20the%20spring%20semester" TargetMode="External"/><Relationship Id="rId2" Type="http://schemas.openxmlformats.org/officeDocument/2006/relationships/hyperlink" Target="https://hnu.edu/news/holy-names-university-in-oakland-to-close-after-spring-semester-in-may-2023/" TargetMode="External"/><Relationship Id="rId1" Type="http://schemas.openxmlformats.org/officeDocument/2006/relationships/slideLayout" Target="../slideLayouts/slideLayout2.xml"/><Relationship Id="rId6" Type="http://schemas.openxmlformats.org/officeDocument/2006/relationships/hyperlink" Target="https://www.latimes.com/california/story/2023-03-30/whittier-college-hit-with-low-enrollment-financial-woes" TargetMode="External"/><Relationship Id="rId5" Type="http://schemas.openxmlformats.org/officeDocument/2006/relationships/hyperlink" Target="https://news.stanford.edu/2021/09/28/stanford-takes-steps-acquire-notre-dame-de-namur-university-campus-belmont/" TargetMode="External"/><Relationship Id="rId4" Type="http://schemas.openxmlformats.org/officeDocument/2006/relationships/hyperlink" Target="https://huntnewsnu.com/68799/campus/mills-college-merger-with-northeastern-university-raises-unanswered-questions-concerns/" TargetMode="Externa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https://www.redlandscommunitynews.com/news/education/budget-concerns-cause-university-of-redlands-layoffs/article_8bb8f5c6-bc8d-11ea-8c5c-473c54ef49a1.html" TargetMode="External"/><Relationship Id="rId2" Type="http://schemas.openxmlformats.org/officeDocument/2006/relationships/hyperlink" Target="https://news.stanford.edu/2021/09/28/stanford-takes-steps-acquire-notre-dame-de-namur-university-campus-belmont/" TargetMode="External"/><Relationship Id="rId1" Type="http://schemas.openxmlformats.org/officeDocument/2006/relationships/slideLayout" Target="../slideLayouts/slideLayout2.xml"/><Relationship Id="rId4" Type="http://schemas.openxmlformats.org/officeDocument/2006/relationships/hyperlink" Target="https://www.redlandsdailyfacts.com/2021/06/04/enrollment-declines-at-university-of-redlands-prompt-layoffs-reorganization/" TargetMode="External"/></Relationships>
</file>

<file path=ppt/slides/_rels/slide31.xml.rels><?xml version="1.0" encoding="UTF-8" standalone="yes"?>
<Relationships xmlns="http://schemas.openxmlformats.org/package/2006/relationships"><Relationship Id="rId3" Type="http://schemas.openxmlformats.org/officeDocument/2006/relationships/hyperlink" Target="https://www.ccccurriculum.net/associate-degrees-for-transfer/" TargetMode="External"/><Relationship Id="rId7" Type="http://schemas.openxmlformats.org/officeDocument/2006/relationships/hyperlink" Target="https://asccc.org/sites/default/files/2022-10/FAQ%20AB928%20and%20General%20Education%20final%20R.pdf" TargetMode="External"/><Relationship Id="rId2" Type="http://schemas.openxmlformats.org/officeDocument/2006/relationships/hyperlink" Target="https://edsource.org/2023/why-are-new-laws-shrinking-our-community-colleges/685056" TargetMode="External"/><Relationship Id="rId1" Type="http://schemas.openxmlformats.org/officeDocument/2006/relationships/slideLayout" Target="../slideLayouts/slideLayout2.xml"/><Relationship Id="rId6" Type="http://schemas.openxmlformats.org/officeDocument/2006/relationships/hyperlink" Target="https://www.asccc.org/content/ab-705-and-its-unintended-consequences" TargetMode="External"/><Relationship Id="rId5" Type="http://schemas.openxmlformats.org/officeDocument/2006/relationships/hyperlink" Target="https://rpgroup.org/guided_pathways" TargetMode="External"/><Relationship Id="rId4" Type="http://schemas.openxmlformats.org/officeDocument/2006/relationships/hyperlink" Target="https://www.asccc.org/content/repeatability-dealing-new-regulations#:~:text=Under%20new%20Title%205%20regulation,subject%20to%20the%20limitations%20on"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slideLayout" Target="../slideLayouts/slideLayout12.xml"/><Relationship Id="rId1" Type="http://schemas.openxmlformats.org/officeDocument/2006/relationships/video" Target="https://embed.ted.com/talks/julia_galef_why_you_think_you_re_right_even_if_you_re_wrong"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slideLayout" Target="../slideLayouts/slideLayout7.xml"/><Relationship Id="rId1" Type="http://schemas.openxmlformats.org/officeDocument/2006/relationships/video" Target="https://www.youtube.com/embed/2viOmPMGjuk?feature=oembed" TargetMode="External"/></Relationships>
</file>

<file path=ppt/slides/_rels/slide3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slideLayout" Target="../slideLayouts/slideLayout2.xml"/><Relationship Id="rId1" Type="http://schemas.openxmlformats.org/officeDocument/2006/relationships/video" Target="https://www.youtube.com/embed/OWa_dx0ApHE?feature=oembed"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9.xml"/></Relationships>
</file>

<file path=ppt/slides/_rels/slide50.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9.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9.xml"/></Relationships>
</file>

<file path=ppt/slides/_rels/slide70.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hyperlink" Target="https://laserfiche.craftonhills.edu/Forms/EOPS_Program_App" TargetMode="Externa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2.xml"/><Relationship Id="rId4" Type="http://schemas.openxmlformats.org/officeDocument/2006/relationships/image" Target="../media/image63.jpeg"/></Relationships>
</file>

<file path=ppt/slides/_rels/slide74.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9.xml"/></Relationships>
</file>

<file path=ppt/slides/_rels/slide8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emf"/><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78.png"/></Relationships>
</file>

<file path=ppt/slides/_rels/slide88.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80.png"/></Relationships>
</file>

<file path=ppt/slides/_rels/slide89.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9.xml"/></Relationships>
</file>

<file path=ppt/slides/_rels/slide90.xml.rels><?xml version="1.0" encoding="UTF-8" standalone="yes"?>
<Relationships xmlns="http://schemas.openxmlformats.org/package/2006/relationships"><Relationship Id="rId2" Type="http://schemas.openxmlformats.org/officeDocument/2006/relationships/image" Target="../media/image82.jp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slideLayout" Target="../slideLayouts/slideLayout12.xml"/><Relationship Id="rId1" Type="http://schemas.openxmlformats.org/officeDocument/2006/relationships/video" Target="https://www.youtube.com/embed/fgsK_7Gs51M?feature=oembed"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D45D000F-F37F-B2F3-6330-218DD7201989}"/>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p:cNvSpPr>
            <a:spLocks noGrp="1"/>
          </p:cNvSpPr>
          <p:nvPr>
            <p:ph type="title"/>
          </p:nvPr>
        </p:nvSpPr>
        <p:spPr>
          <a:xfrm>
            <a:off x="3644030" y="2403510"/>
            <a:ext cx="10060172" cy="2308915"/>
          </a:xfrm>
        </p:spPr>
        <p:txBody>
          <a:bodyPr anchor="t">
            <a:noAutofit/>
          </a:bodyPr>
          <a:lstStyle/>
          <a:p>
            <a:br>
              <a:rPr lang="en-US" b="1" dirty="0">
                <a:latin typeface="DAILYNEWS-MEDIUM" pitchFamily="2" charset="77"/>
                <a:cs typeface="Arial" panose="020B0604020202020204" pitchFamily="34" charset="0"/>
              </a:rPr>
            </a:br>
            <a:r>
              <a:rPr lang="en-US" b="1" dirty="0">
                <a:solidFill>
                  <a:schemeClr val="bg1"/>
                </a:solidFill>
                <a:latin typeface="DAILYNEWS-MEDIUM" pitchFamily="2" charset="77"/>
                <a:cs typeface="Arial" panose="020B0604020202020204" pitchFamily="34" charset="0"/>
              </a:rPr>
              <a:t>In-Service Opening Day Fall 2023</a:t>
            </a:r>
          </a:p>
        </p:txBody>
      </p:sp>
      <p:cxnSp>
        <p:nvCxnSpPr>
          <p:cNvPr id="13" name="Straight Connector 12">
            <a:extLst>
              <a:ext uri="{FF2B5EF4-FFF2-40B4-BE49-F238E27FC236}">
                <a16:creationId xmlns:a16="http://schemas.microsoft.com/office/drawing/2014/main" id="{D829A5E0-EEC0-5A85-23BA-432AB49B228B}"/>
              </a:ext>
            </a:extLst>
          </p:cNvPr>
          <p:cNvCxnSpPr/>
          <p:nvPr/>
        </p:nvCxnSpPr>
        <p:spPr>
          <a:xfrm>
            <a:off x="3644030" y="3682652"/>
            <a:ext cx="7729603" cy="0"/>
          </a:xfrm>
          <a:prstGeom prst="line">
            <a:avLst/>
          </a:prstGeom>
          <a:ln w="12700">
            <a:solidFill>
              <a:srgbClr val="FFC629"/>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6522191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183BA19-113F-F153-7BF9-8F3509A18091}"/>
              </a:ext>
            </a:extLst>
          </p:cNvPr>
          <p:cNvSpPr>
            <a:spLocks noGrp="1"/>
          </p:cNvSpPr>
          <p:nvPr>
            <p:ph type="title"/>
          </p:nvPr>
        </p:nvSpPr>
        <p:spPr>
          <a:xfrm>
            <a:off x="823442" y="921715"/>
            <a:ext cx="5163022" cy="2635993"/>
          </a:xfrm>
        </p:spPr>
        <p:txBody>
          <a:bodyPr vert="horz" lIns="91440" tIns="45720" rIns="91440" bIns="45720" rtlCol="0" anchor="b">
            <a:normAutofit/>
          </a:bodyPr>
          <a:lstStyle/>
          <a:p>
            <a:r>
              <a:rPr lang="en-US" sz="3000" kern="1200" dirty="0">
                <a:solidFill>
                  <a:schemeClr val="tx1"/>
                </a:solidFill>
                <a:latin typeface="+mj-lt"/>
                <a:ea typeface="+mj-ea"/>
                <a:cs typeface="+mj-cs"/>
              </a:rPr>
              <a:t>Welcome!</a:t>
            </a:r>
            <a:br>
              <a:rPr lang="en-US" sz="3000" kern="1200" dirty="0">
                <a:solidFill>
                  <a:schemeClr val="tx1"/>
                </a:solidFill>
                <a:latin typeface="+mj-lt"/>
                <a:ea typeface="+mj-ea"/>
                <a:cs typeface="+mj-cs"/>
              </a:rPr>
            </a:br>
            <a:r>
              <a:rPr lang="en-US" sz="3000" kern="1200" dirty="0">
                <a:solidFill>
                  <a:schemeClr val="tx1"/>
                </a:solidFill>
                <a:latin typeface="+mj-lt"/>
                <a:ea typeface="+mj-ea"/>
                <a:cs typeface="+mj-cs"/>
              </a:rPr>
              <a:t> </a:t>
            </a:r>
            <a:br>
              <a:rPr lang="en-US" sz="3000" kern="1200" dirty="0">
                <a:solidFill>
                  <a:schemeClr val="tx1"/>
                </a:solidFill>
                <a:latin typeface="+mj-lt"/>
                <a:ea typeface="+mj-ea"/>
                <a:cs typeface="+mj-cs"/>
              </a:rPr>
            </a:br>
            <a:r>
              <a:rPr lang="en-US" sz="4100" b="1" kern="1200" dirty="0">
                <a:solidFill>
                  <a:schemeClr val="tx1"/>
                </a:solidFill>
                <a:latin typeface="+mj-lt"/>
                <a:ea typeface="+mj-ea"/>
                <a:cs typeface="+mj-cs"/>
              </a:rPr>
              <a:t>Vance Davidson</a:t>
            </a:r>
            <a:br>
              <a:rPr lang="en-US" sz="4400" kern="1200" dirty="0">
                <a:solidFill>
                  <a:schemeClr val="tx1"/>
                </a:solidFill>
                <a:latin typeface="+mj-lt"/>
                <a:ea typeface="+mj-ea"/>
                <a:cs typeface="+mj-cs"/>
              </a:rPr>
            </a:br>
            <a:br>
              <a:rPr lang="en-US" sz="4400" kern="1200" dirty="0">
                <a:solidFill>
                  <a:schemeClr val="tx1"/>
                </a:solidFill>
                <a:latin typeface="+mj-lt"/>
                <a:ea typeface="+mj-ea"/>
                <a:cs typeface="+mj-cs"/>
              </a:rPr>
            </a:br>
            <a:r>
              <a:rPr lang="en-US" sz="3300" dirty="0"/>
              <a:t>Maintenance Technician</a:t>
            </a:r>
            <a:endParaRPr lang="en-US" sz="3300" kern="1200" dirty="0">
              <a:solidFill>
                <a:schemeClr val="tx1"/>
              </a:solidFill>
              <a:latin typeface="+mj-lt"/>
              <a:ea typeface="+mj-ea"/>
              <a:cs typeface="+mj-cs"/>
            </a:endParaRPr>
          </a:p>
        </p:txBody>
      </p:sp>
      <p:sp>
        <p:nvSpPr>
          <p:cNvPr id="12" name="Rectangle 11">
            <a:extLst>
              <a:ext uri="{FF2B5EF4-FFF2-40B4-BE49-F238E27FC236}">
                <a16:creationId xmlns:a16="http://schemas.microsoft.com/office/drawing/2014/main" id="{BC05CA36-AD6A-4ABF-9A05-52E5A143D2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4022214"/>
            <a:ext cx="12192000" cy="2835786"/>
          </a:xfrm>
          <a:prstGeom prst="rect">
            <a:avLst/>
          </a:prstGeom>
          <a:gradFill>
            <a:gsLst>
              <a:gs pos="0">
                <a:schemeClr val="accent1"/>
              </a:gs>
              <a:gs pos="78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D4331EE8-85A4-4588-8D9E-70E534D477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4022220"/>
            <a:ext cx="8153398" cy="2835780"/>
          </a:xfrm>
          <a:prstGeom prst="rect">
            <a:avLst/>
          </a:prstGeom>
          <a:gradFill>
            <a:gsLst>
              <a:gs pos="0">
                <a:srgbClr val="000000">
                  <a:alpha val="63000"/>
                </a:srgbClr>
              </a:gs>
              <a:gs pos="100000">
                <a:schemeClr val="accent1">
                  <a:lumMod val="75000"/>
                </a:schemeClr>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49D6C862-61CC-4B46-8080-96583D653B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4022219"/>
            <a:ext cx="12253472" cy="2835781"/>
          </a:xfrm>
          <a:prstGeom prst="rect">
            <a:avLst/>
          </a:prstGeom>
          <a:gradFill>
            <a:gsLst>
              <a:gs pos="39000">
                <a:schemeClr val="accent1">
                  <a:lumMod val="50000"/>
                  <a:alpha val="0"/>
                </a:schemeClr>
              </a:gs>
              <a:gs pos="100000">
                <a:srgbClr val="000000">
                  <a:alpha val="72000"/>
                </a:srgb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E37EECFC-A684-4391-AE85-4CDAF5565F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6400797"/>
            <a:ext cx="12191998" cy="457203"/>
          </a:xfrm>
          <a:prstGeom prst="rect">
            <a:avLst/>
          </a:prstGeom>
          <a:gradFill>
            <a:gsLst>
              <a:gs pos="0">
                <a:srgbClr val="000000">
                  <a:alpha val="43000"/>
                </a:srgbClr>
              </a:gs>
              <a:gs pos="79000">
                <a:schemeClr val="accent1">
                  <a:lumMod val="75000"/>
                  <a:alpha val="22000"/>
                </a:schemeClr>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4" name="Picture 3" descr="A person wearing a hat and blue shirt&#10;&#10;Description automatically generated">
            <a:extLst>
              <a:ext uri="{FF2B5EF4-FFF2-40B4-BE49-F238E27FC236}">
                <a16:creationId xmlns:a16="http://schemas.microsoft.com/office/drawing/2014/main" id="{0530C831-CB2A-127F-D1DC-C69D1F26B11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2406" t="14567" r="15326" b="7724"/>
          <a:stretch/>
        </p:blipFill>
        <p:spPr>
          <a:xfrm rot="5400000">
            <a:off x="6679757" y="1048731"/>
            <a:ext cx="5086140" cy="4760538"/>
          </a:xfrm>
          <a:prstGeom prst="rect">
            <a:avLst/>
          </a:prstGeom>
        </p:spPr>
      </p:pic>
    </p:spTree>
    <p:extLst>
      <p:ext uri="{BB962C8B-B14F-4D97-AF65-F5344CB8AC3E}">
        <p14:creationId xmlns:p14="http://schemas.microsoft.com/office/powerpoint/2010/main" val="5595748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9" name="Title 1">
            <a:extLst>
              <a:ext uri="{FF2B5EF4-FFF2-40B4-BE49-F238E27FC236}">
                <a16:creationId xmlns:a16="http://schemas.microsoft.com/office/drawing/2014/main" id="{4F2FACC0-9E76-7FFB-E33C-4E74CF10BC33}"/>
              </a:ext>
            </a:extLst>
          </p:cNvPr>
          <p:cNvSpPr>
            <a:spLocks noGrp="1"/>
          </p:cNvSpPr>
          <p:nvPr>
            <p:ph type="title"/>
          </p:nvPr>
        </p:nvSpPr>
        <p:spPr>
          <a:xfrm>
            <a:off x="823442" y="921715"/>
            <a:ext cx="5163022" cy="2635993"/>
          </a:xfrm>
        </p:spPr>
        <p:txBody>
          <a:bodyPr vert="horz" lIns="91440" tIns="45720" rIns="91440" bIns="45720" rtlCol="0" anchor="b">
            <a:normAutofit fontScale="90000"/>
          </a:bodyPr>
          <a:lstStyle/>
          <a:p>
            <a:r>
              <a:rPr lang="en-US" sz="3700" kern="1200" dirty="0">
                <a:solidFill>
                  <a:schemeClr val="tx1"/>
                </a:solidFill>
                <a:latin typeface="+mj-lt"/>
                <a:ea typeface="+mj-ea"/>
                <a:cs typeface="+mj-cs"/>
              </a:rPr>
              <a:t>Welcome! </a:t>
            </a:r>
            <a:br>
              <a:rPr lang="en-US" sz="3700" kern="1200" dirty="0">
                <a:solidFill>
                  <a:schemeClr val="tx1"/>
                </a:solidFill>
                <a:latin typeface="+mj-lt"/>
                <a:ea typeface="+mj-ea"/>
                <a:cs typeface="+mj-cs"/>
              </a:rPr>
            </a:br>
            <a:br>
              <a:rPr lang="en-US" sz="3700" kern="1200" dirty="0">
                <a:solidFill>
                  <a:schemeClr val="tx1"/>
                </a:solidFill>
                <a:latin typeface="+mj-lt"/>
                <a:ea typeface="+mj-ea"/>
                <a:cs typeface="+mj-cs"/>
              </a:rPr>
            </a:br>
            <a:r>
              <a:rPr lang="en-US" sz="4600" b="1" kern="1200" dirty="0">
                <a:solidFill>
                  <a:schemeClr val="tx1"/>
                </a:solidFill>
                <a:latin typeface="+mj-lt"/>
                <a:ea typeface="+mj-ea"/>
                <a:cs typeface="+mj-cs"/>
              </a:rPr>
              <a:t>Ciera Divens</a:t>
            </a:r>
            <a:br>
              <a:rPr lang="en-US" sz="3700" kern="1200" dirty="0">
                <a:solidFill>
                  <a:schemeClr val="tx1"/>
                </a:solidFill>
                <a:latin typeface="+mj-lt"/>
                <a:ea typeface="+mj-ea"/>
                <a:cs typeface="+mj-cs"/>
              </a:rPr>
            </a:br>
            <a:br>
              <a:rPr lang="en-US" sz="3700" kern="1200" dirty="0">
                <a:solidFill>
                  <a:schemeClr val="tx1"/>
                </a:solidFill>
                <a:latin typeface="+mj-lt"/>
                <a:ea typeface="+mj-ea"/>
                <a:cs typeface="+mj-cs"/>
              </a:rPr>
            </a:br>
            <a:r>
              <a:rPr lang="en-US" sz="3700" kern="1200" dirty="0">
                <a:solidFill>
                  <a:schemeClr val="tx1"/>
                </a:solidFill>
                <a:latin typeface="+mj-lt"/>
                <a:ea typeface="+mj-ea"/>
                <a:cs typeface="+mj-cs"/>
              </a:rPr>
              <a:t>Library Technical Assistant</a:t>
            </a:r>
          </a:p>
        </p:txBody>
      </p:sp>
      <p:sp>
        <p:nvSpPr>
          <p:cNvPr id="16" name="Rectangle 15">
            <a:extLst>
              <a:ext uri="{FF2B5EF4-FFF2-40B4-BE49-F238E27FC236}">
                <a16:creationId xmlns:a16="http://schemas.microsoft.com/office/drawing/2014/main" id="{BC05CA36-AD6A-4ABF-9A05-52E5A143D2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4022214"/>
            <a:ext cx="12192000" cy="2835786"/>
          </a:xfrm>
          <a:prstGeom prst="rect">
            <a:avLst/>
          </a:prstGeom>
          <a:gradFill>
            <a:gsLst>
              <a:gs pos="0">
                <a:schemeClr val="accent1"/>
              </a:gs>
              <a:gs pos="78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D4331EE8-85A4-4588-8D9E-70E534D477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4022220"/>
            <a:ext cx="8153398" cy="2835780"/>
          </a:xfrm>
          <a:prstGeom prst="rect">
            <a:avLst/>
          </a:prstGeom>
          <a:gradFill>
            <a:gsLst>
              <a:gs pos="0">
                <a:srgbClr val="000000">
                  <a:alpha val="63000"/>
                </a:srgbClr>
              </a:gs>
              <a:gs pos="100000">
                <a:schemeClr val="accent1">
                  <a:lumMod val="75000"/>
                </a:schemeClr>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49D6C862-61CC-4B46-8080-96583D653B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4022219"/>
            <a:ext cx="12253472" cy="2835781"/>
          </a:xfrm>
          <a:prstGeom prst="rect">
            <a:avLst/>
          </a:prstGeom>
          <a:gradFill>
            <a:gsLst>
              <a:gs pos="39000">
                <a:schemeClr val="accent1">
                  <a:lumMod val="50000"/>
                  <a:alpha val="0"/>
                </a:schemeClr>
              </a:gs>
              <a:gs pos="100000">
                <a:srgbClr val="000000">
                  <a:alpha val="72000"/>
                </a:srgb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E37EECFC-A684-4391-AE85-4CDAF5565F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6400797"/>
            <a:ext cx="12191998" cy="457203"/>
          </a:xfrm>
          <a:prstGeom prst="rect">
            <a:avLst/>
          </a:prstGeom>
          <a:gradFill>
            <a:gsLst>
              <a:gs pos="0">
                <a:srgbClr val="000000">
                  <a:alpha val="43000"/>
                </a:srgbClr>
              </a:gs>
              <a:gs pos="79000">
                <a:schemeClr val="accent1">
                  <a:lumMod val="75000"/>
                  <a:alpha val="22000"/>
                </a:schemeClr>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6" name="Picture Placeholder 5" descr="A person smiling at the camera&#10;&#10;Description automatically generated">
            <a:extLst>
              <a:ext uri="{FF2B5EF4-FFF2-40B4-BE49-F238E27FC236}">
                <a16:creationId xmlns:a16="http://schemas.microsoft.com/office/drawing/2014/main" id="{9DD2C5AE-B54E-C106-D221-D6F37C7B456D}"/>
              </a:ext>
            </a:extLst>
          </p:cNvPr>
          <p:cNvPicPr>
            <a:picLocks noGrp="1" noChangeAspect="1"/>
          </p:cNvPicPr>
          <p:nvPr>
            <p:ph type="pic" idx="1"/>
          </p:nvPr>
        </p:nvPicPr>
        <p:blipFill rotWithShape="1">
          <a:blip r:embed="rId2" cstate="print">
            <a:extLst>
              <a:ext uri="{28A0092B-C50C-407E-A947-70E740481C1C}">
                <a14:useLocalDpi xmlns:a14="http://schemas.microsoft.com/office/drawing/2010/main" val="0"/>
              </a:ext>
            </a:extLst>
          </a:blip>
          <a:srcRect l="26117" r="29654" b="21614"/>
          <a:stretch/>
        </p:blipFill>
        <p:spPr>
          <a:xfrm>
            <a:off x="6989017" y="904675"/>
            <a:ext cx="4273096" cy="5048650"/>
          </a:xfrm>
        </p:spPr>
      </p:pic>
    </p:spTree>
    <p:extLst>
      <p:ext uri="{BB962C8B-B14F-4D97-AF65-F5344CB8AC3E}">
        <p14:creationId xmlns:p14="http://schemas.microsoft.com/office/powerpoint/2010/main" val="35212498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BC05CA36-AD6A-4ABF-9A05-52E5A143D2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4022214"/>
            <a:ext cx="12192000" cy="2835786"/>
          </a:xfrm>
          <a:prstGeom prst="rect">
            <a:avLst/>
          </a:prstGeom>
          <a:gradFill>
            <a:gsLst>
              <a:gs pos="0">
                <a:schemeClr val="accent1"/>
              </a:gs>
              <a:gs pos="78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D4331EE8-85A4-4588-8D9E-70E534D477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4022220"/>
            <a:ext cx="8153398" cy="2835780"/>
          </a:xfrm>
          <a:prstGeom prst="rect">
            <a:avLst/>
          </a:prstGeom>
          <a:gradFill>
            <a:gsLst>
              <a:gs pos="0">
                <a:srgbClr val="000000">
                  <a:alpha val="63000"/>
                </a:srgbClr>
              </a:gs>
              <a:gs pos="100000">
                <a:schemeClr val="accent1">
                  <a:lumMod val="75000"/>
                </a:schemeClr>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49D6C862-61CC-4B46-8080-96583D653B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4022219"/>
            <a:ext cx="12253472" cy="2835781"/>
          </a:xfrm>
          <a:prstGeom prst="rect">
            <a:avLst/>
          </a:prstGeom>
          <a:gradFill>
            <a:gsLst>
              <a:gs pos="39000">
                <a:schemeClr val="accent1">
                  <a:lumMod val="50000"/>
                  <a:alpha val="0"/>
                </a:schemeClr>
              </a:gs>
              <a:gs pos="100000">
                <a:srgbClr val="000000">
                  <a:alpha val="72000"/>
                </a:srgb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E37EECFC-A684-4391-AE85-4CDAF5565F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6400797"/>
            <a:ext cx="12191998" cy="457203"/>
          </a:xfrm>
          <a:prstGeom prst="rect">
            <a:avLst/>
          </a:prstGeom>
          <a:gradFill>
            <a:gsLst>
              <a:gs pos="0">
                <a:srgbClr val="000000">
                  <a:alpha val="43000"/>
                </a:srgbClr>
              </a:gs>
              <a:gs pos="79000">
                <a:schemeClr val="accent1">
                  <a:lumMod val="75000"/>
                  <a:alpha val="22000"/>
                </a:schemeClr>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8" name="Title 1">
            <a:extLst>
              <a:ext uri="{FF2B5EF4-FFF2-40B4-BE49-F238E27FC236}">
                <a16:creationId xmlns:a16="http://schemas.microsoft.com/office/drawing/2014/main" id="{BA929FF9-70C0-515C-F9ED-38F926366C0B}"/>
              </a:ext>
            </a:extLst>
          </p:cNvPr>
          <p:cNvSpPr txBox="1">
            <a:spLocks/>
          </p:cNvSpPr>
          <p:nvPr/>
        </p:nvSpPr>
        <p:spPr>
          <a:xfrm>
            <a:off x="823442" y="921715"/>
            <a:ext cx="5163022" cy="263599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000" b="0" i="0" u="none" strike="noStrike" kern="1200" cap="none" spc="0" normalizeH="0" baseline="0" noProof="0" dirty="0">
                <a:ln>
                  <a:noFill/>
                </a:ln>
                <a:solidFill>
                  <a:srgbClr val="000000"/>
                </a:solidFill>
                <a:effectLst/>
                <a:uLnTx/>
                <a:uFillTx/>
                <a:latin typeface="Calibri Light" panose="020F0302020204030204"/>
                <a:ea typeface="+mj-ea"/>
                <a:cs typeface="+mj-cs"/>
              </a:rPr>
              <a:t>Welcome!</a:t>
            </a:r>
            <a:br>
              <a:rPr kumimoji="0" lang="en-US" sz="3000" b="0" i="0" u="none" strike="noStrike" kern="1200" cap="none" spc="0" normalizeH="0" baseline="0" noProof="0" dirty="0">
                <a:ln>
                  <a:noFill/>
                </a:ln>
                <a:solidFill>
                  <a:srgbClr val="000000"/>
                </a:solidFill>
                <a:effectLst/>
                <a:uLnTx/>
                <a:uFillTx/>
                <a:latin typeface="Calibri Light" panose="020F0302020204030204"/>
                <a:ea typeface="+mj-ea"/>
                <a:cs typeface="+mj-cs"/>
              </a:rPr>
            </a:br>
            <a:r>
              <a:rPr kumimoji="0" lang="en-US" sz="3000" b="0" i="0" u="none" strike="noStrike" kern="1200" cap="none" spc="0" normalizeH="0" baseline="0" noProof="0" dirty="0">
                <a:ln>
                  <a:noFill/>
                </a:ln>
                <a:solidFill>
                  <a:srgbClr val="000000"/>
                </a:solidFill>
                <a:effectLst/>
                <a:uLnTx/>
                <a:uFillTx/>
                <a:latin typeface="Calibri Light" panose="020F0302020204030204"/>
                <a:ea typeface="+mj-ea"/>
                <a:cs typeface="+mj-cs"/>
              </a:rPr>
              <a:t> </a:t>
            </a:r>
            <a:br>
              <a:rPr kumimoji="0" lang="en-US" sz="3000" b="0" i="0" u="none" strike="noStrike" kern="1200" cap="none" spc="0" normalizeH="0" baseline="0" noProof="0" dirty="0">
                <a:ln>
                  <a:noFill/>
                </a:ln>
                <a:solidFill>
                  <a:srgbClr val="000000"/>
                </a:solidFill>
                <a:effectLst/>
                <a:uLnTx/>
                <a:uFillTx/>
                <a:latin typeface="Calibri Light" panose="020F0302020204030204"/>
                <a:ea typeface="+mj-ea"/>
                <a:cs typeface="+mj-cs"/>
              </a:rPr>
            </a:br>
            <a:r>
              <a:rPr kumimoji="0" lang="en-US" sz="4100" b="1" i="0" u="none" strike="noStrike" kern="1200" cap="none" spc="0" normalizeH="0" baseline="0" noProof="0" dirty="0">
                <a:ln>
                  <a:noFill/>
                </a:ln>
                <a:solidFill>
                  <a:srgbClr val="000000"/>
                </a:solidFill>
                <a:effectLst/>
                <a:uLnTx/>
                <a:uFillTx/>
                <a:latin typeface="Calibri Light" panose="020F0302020204030204"/>
                <a:ea typeface="+mj-ea"/>
                <a:cs typeface="+mj-cs"/>
              </a:rPr>
              <a:t>Jeanette Frausto</a:t>
            </a:r>
            <a:br>
              <a:rPr kumimoji="0" lang="en-US" sz="3000" b="0" i="0" u="none" strike="noStrike" kern="1200" cap="none" spc="0" normalizeH="0" baseline="0" noProof="0" dirty="0">
                <a:ln>
                  <a:noFill/>
                </a:ln>
                <a:solidFill>
                  <a:srgbClr val="000000"/>
                </a:solidFill>
                <a:effectLst/>
                <a:uLnTx/>
                <a:uFillTx/>
                <a:latin typeface="Calibri Light" panose="020F0302020204030204"/>
                <a:ea typeface="+mj-ea"/>
                <a:cs typeface="+mj-cs"/>
              </a:rPr>
            </a:br>
            <a:br>
              <a:rPr kumimoji="0" lang="en-US" sz="3000" b="0" i="0" u="none" strike="noStrike" kern="1200" cap="none" spc="0" normalizeH="0" baseline="0" noProof="0" dirty="0">
                <a:ln>
                  <a:noFill/>
                </a:ln>
                <a:solidFill>
                  <a:srgbClr val="000000"/>
                </a:solidFill>
                <a:effectLst/>
                <a:uLnTx/>
                <a:uFillTx/>
                <a:latin typeface="Calibri Light" panose="020F0302020204030204"/>
                <a:ea typeface="+mj-ea"/>
                <a:cs typeface="+mj-cs"/>
              </a:rPr>
            </a:br>
            <a:r>
              <a:rPr kumimoji="0" lang="en-US" sz="3000" b="0" i="0" u="none" strike="noStrike" kern="1200" cap="none" spc="0" normalizeH="0" baseline="0" noProof="0" dirty="0">
                <a:ln>
                  <a:noFill/>
                </a:ln>
                <a:solidFill>
                  <a:srgbClr val="000000"/>
                </a:solidFill>
                <a:effectLst/>
                <a:uLnTx/>
                <a:uFillTx/>
                <a:latin typeface="Calibri Light" panose="020F0302020204030204"/>
                <a:ea typeface="+mj-ea"/>
                <a:cs typeface="+mj-cs"/>
              </a:rPr>
              <a:t>Interim Specialist, Financial Aid</a:t>
            </a:r>
          </a:p>
        </p:txBody>
      </p:sp>
      <p:pic>
        <p:nvPicPr>
          <p:cNvPr id="5" name="Picture Placeholder 4" descr="A person wearing glasses and smiling&#10;&#10;Description automatically generated">
            <a:extLst>
              <a:ext uri="{FF2B5EF4-FFF2-40B4-BE49-F238E27FC236}">
                <a16:creationId xmlns:a16="http://schemas.microsoft.com/office/drawing/2014/main" id="{1BA4CB92-A05C-1977-2028-8B615B705AAD}"/>
              </a:ext>
            </a:extLst>
          </p:cNvPr>
          <p:cNvPicPr>
            <a:picLocks noGrp="1" noChangeAspect="1"/>
          </p:cNvPicPr>
          <p:nvPr>
            <p:ph type="pic" idx="1"/>
          </p:nvPr>
        </p:nvPicPr>
        <p:blipFill rotWithShape="1">
          <a:blip r:embed="rId2" cstate="print">
            <a:extLst>
              <a:ext uri="{28A0092B-C50C-407E-A947-70E740481C1C}">
                <a14:useLocalDpi xmlns:a14="http://schemas.microsoft.com/office/drawing/2010/main" val="0"/>
              </a:ext>
            </a:extLst>
          </a:blip>
          <a:srcRect t="255" b="175"/>
          <a:stretch/>
        </p:blipFill>
        <p:spPr>
          <a:xfrm>
            <a:off x="7293703" y="1094017"/>
            <a:ext cx="3591058" cy="4423526"/>
          </a:xfrm>
        </p:spPr>
      </p:pic>
    </p:spTree>
    <p:extLst>
      <p:ext uri="{BB962C8B-B14F-4D97-AF65-F5344CB8AC3E}">
        <p14:creationId xmlns:p14="http://schemas.microsoft.com/office/powerpoint/2010/main" val="34141574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183BA19-113F-F153-7BF9-8F3509A18091}"/>
              </a:ext>
            </a:extLst>
          </p:cNvPr>
          <p:cNvSpPr>
            <a:spLocks noGrp="1"/>
          </p:cNvSpPr>
          <p:nvPr>
            <p:ph type="title"/>
          </p:nvPr>
        </p:nvSpPr>
        <p:spPr>
          <a:xfrm>
            <a:off x="823442" y="921715"/>
            <a:ext cx="5163022" cy="2635993"/>
          </a:xfrm>
        </p:spPr>
        <p:txBody>
          <a:bodyPr vert="horz" lIns="91440" tIns="45720" rIns="91440" bIns="45720" rtlCol="0" anchor="b">
            <a:normAutofit/>
          </a:bodyPr>
          <a:lstStyle/>
          <a:p>
            <a:r>
              <a:rPr lang="en-US" sz="3000" kern="1200" dirty="0">
                <a:solidFill>
                  <a:schemeClr val="tx1"/>
                </a:solidFill>
                <a:latin typeface="+mj-lt"/>
                <a:ea typeface="+mj-ea"/>
                <a:cs typeface="+mj-cs"/>
              </a:rPr>
              <a:t>Welcome!</a:t>
            </a:r>
            <a:br>
              <a:rPr lang="en-US" sz="3000" kern="1200" dirty="0">
                <a:solidFill>
                  <a:schemeClr val="tx1"/>
                </a:solidFill>
                <a:latin typeface="+mj-lt"/>
                <a:ea typeface="+mj-ea"/>
                <a:cs typeface="+mj-cs"/>
              </a:rPr>
            </a:br>
            <a:r>
              <a:rPr lang="en-US" sz="3000" kern="1200" dirty="0">
                <a:solidFill>
                  <a:schemeClr val="tx1"/>
                </a:solidFill>
                <a:latin typeface="+mj-lt"/>
                <a:ea typeface="+mj-ea"/>
                <a:cs typeface="+mj-cs"/>
              </a:rPr>
              <a:t> </a:t>
            </a:r>
            <a:br>
              <a:rPr lang="en-US" sz="3000" kern="1200" dirty="0">
                <a:solidFill>
                  <a:schemeClr val="tx1"/>
                </a:solidFill>
                <a:latin typeface="+mj-lt"/>
                <a:ea typeface="+mj-ea"/>
                <a:cs typeface="+mj-cs"/>
              </a:rPr>
            </a:br>
            <a:r>
              <a:rPr lang="en-US" sz="4100" b="1" kern="1200" dirty="0">
                <a:solidFill>
                  <a:schemeClr val="tx1"/>
                </a:solidFill>
                <a:latin typeface="+mj-lt"/>
                <a:ea typeface="+mj-ea"/>
                <a:cs typeface="+mj-cs"/>
              </a:rPr>
              <a:t>Luis Gomez</a:t>
            </a:r>
            <a:br>
              <a:rPr lang="en-US" sz="3000" kern="1200" dirty="0">
                <a:solidFill>
                  <a:schemeClr val="tx1"/>
                </a:solidFill>
                <a:latin typeface="+mj-lt"/>
                <a:ea typeface="+mj-ea"/>
                <a:cs typeface="+mj-cs"/>
              </a:rPr>
            </a:br>
            <a:br>
              <a:rPr lang="en-US" sz="3000" kern="1200" dirty="0">
                <a:solidFill>
                  <a:schemeClr val="tx1"/>
                </a:solidFill>
                <a:latin typeface="+mj-lt"/>
                <a:ea typeface="+mj-ea"/>
                <a:cs typeface="+mj-cs"/>
              </a:rPr>
            </a:br>
            <a:r>
              <a:rPr lang="en-US" sz="3200" dirty="0"/>
              <a:t>Grounds Caretaker - Facilities</a:t>
            </a:r>
            <a:endParaRPr lang="en-US" sz="3000" kern="1200" dirty="0">
              <a:solidFill>
                <a:schemeClr val="tx1"/>
              </a:solidFill>
              <a:latin typeface="+mj-lt"/>
              <a:ea typeface="+mj-ea"/>
              <a:cs typeface="+mj-cs"/>
            </a:endParaRPr>
          </a:p>
        </p:txBody>
      </p:sp>
      <p:sp>
        <p:nvSpPr>
          <p:cNvPr id="10" name="Rectangle 9">
            <a:extLst>
              <a:ext uri="{FF2B5EF4-FFF2-40B4-BE49-F238E27FC236}">
                <a16:creationId xmlns:a16="http://schemas.microsoft.com/office/drawing/2014/main" id="{BC05CA36-AD6A-4ABF-9A05-52E5A143D2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4022214"/>
            <a:ext cx="12192000" cy="2835786"/>
          </a:xfrm>
          <a:prstGeom prst="rect">
            <a:avLst/>
          </a:prstGeom>
          <a:gradFill>
            <a:gsLst>
              <a:gs pos="0">
                <a:schemeClr val="accent1"/>
              </a:gs>
              <a:gs pos="78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D4331EE8-85A4-4588-8D9E-70E534D477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4022220"/>
            <a:ext cx="8153398" cy="2835780"/>
          </a:xfrm>
          <a:prstGeom prst="rect">
            <a:avLst/>
          </a:prstGeom>
          <a:gradFill>
            <a:gsLst>
              <a:gs pos="0">
                <a:srgbClr val="000000">
                  <a:alpha val="63000"/>
                </a:srgbClr>
              </a:gs>
              <a:gs pos="100000">
                <a:schemeClr val="accent1">
                  <a:lumMod val="75000"/>
                </a:schemeClr>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49D6C862-61CC-4B46-8080-96583D653B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4022219"/>
            <a:ext cx="12253472" cy="2835781"/>
          </a:xfrm>
          <a:prstGeom prst="rect">
            <a:avLst/>
          </a:prstGeom>
          <a:gradFill>
            <a:gsLst>
              <a:gs pos="39000">
                <a:schemeClr val="accent1">
                  <a:lumMod val="50000"/>
                  <a:alpha val="0"/>
                </a:schemeClr>
              </a:gs>
              <a:gs pos="100000">
                <a:srgbClr val="000000">
                  <a:alpha val="72000"/>
                </a:srgb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E37EECFC-A684-4391-AE85-4CDAF5565F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6400797"/>
            <a:ext cx="12191998" cy="457203"/>
          </a:xfrm>
          <a:prstGeom prst="rect">
            <a:avLst/>
          </a:prstGeom>
          <a:gradFill>
            <a:gsLst>
              <a:gs pos="0">
                <a:srgbClr val="000000">
                  <a:alpha val="43000"/>
                </a:srgbClr>
              </a:gs>
              <a:gs pos="79000">
                <a:schemeClr val="accent1">
                  <a:lumMod val="75000"/>
                  <a:alpha val="22000"/>
                </a:schemeClr>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7" name="Picture Placeholder 6" descr="A person standing on a road&#10;&#10;Description automatically generated">
            <a:extLst>
              <a:ext uri="{FF2B5EF4-FFF2-40B4-BE49-F238E27FC236}">
                <a16:creationId xmlns:a16="http://schemas.microsoft.com/office/drawing/2014/main" id="{BCA5A190-BE4C-8790-4F5C-BB61DCE02AE9}"/>
              </a:ext>
            </a:extLst>
          </p:cNvPr>
          <p:cNvPicPr>
            <a:picLocks noGrp="1" noChangeAspect="1"/>
          </p:cNvPicPr>
          <p:nvPr>
            <p:ph type="pic" idx="1"/>
          </p:nvPr>
        </p:nvPicPr>
        <p:blipFill rotWithShape="1">
          <a:blip r:embed="rId2" cstate="print">
            <a:extLst>
              <a:ext uri="{28A0092B-C50C-407E-A947-70E740481C1C}">
                <a14:useLocalDpi xmlns:a14="http://schemas.microsoft.com/office/drawing/2010/main" val="0"/>
              </a:ext>
            </a:extLst>
          </a:blip>
          <a:srcRect l="20390" t="10833" r="20390" b="8525"/>
          <a:stretch/>
        </p:blipFill>
        <p:spPr>
          <a:xfrm rot="5400000">
            <a:off x="6859538" y="1047420"/>
            <a:ext cx="4663895" cy="4763159"/>
          </a:xfrm>
        </p:spPr>
      </p:pic>
    </p:spTree>
    <p:extLst>
      <p:ext uri="{BB962C8B-B14F-4D97-AF65-F5344CB8AC3E}">
        <p14:creationId xmlns:p14="http://schemas.microsoft.com/office/powerpoint/2010/main" val="2529839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183BA19-113F-F153-7BF9-8F3509A18091}"/>
              </a:ext>
            </a:extLst>
          </p:cNvPr>
          <p:cNvSpPr>
            <a:spLocks noGrp="1"/>
          </p:cNvSpPr>
          <p:nvPr>
            <p:ph type="title"/>
          </p:nvPr>
        </p:nvSpPr>
        <p:spPr>
          <a:xfrm>
            <a:off x="823442" y="921715"/>
            <a:ext cx="5163022" cy="2635993"/>
          </a:xfrm>
        </p:spPr>
        <p:txBody>
          <a:bodyPr vert="horz" lIns="91440" tIns="45720" rIns="91440" bIns="45720" rtlCol="0" anchor="b">
            <a:normAutofit fontScale="90000"/>
          </a:bodyPr>
          <a:lstStyle/>
          <a:p>
            <a:r>
              <a:rPr lang="en-US" sz="3000" kern="1200" dirty="0">
                <a:solidFill>
                  <a:schemeClr val="tx1"/>
                </a:solidFill>
                <a:latin typeface="+mj-lt"/>
                <a:ea typeface="+mj-ea"/>
                <a:cs typeface="+mj-cs"/>
              </a:rPr>
              <a:t>Welcome!</a:t>
            </a:r>
            <a:br>
              <a:rPr lang="en-US" sz="3000" kern="1200" dirty="0">
                <a:solidFill>
                  <a:schemeClr val="tx1"/>
                </a:solidFill>
                <a:latin typeface="+mj-lt"/>
                <a:ea typeface="+mj-ea"/>
                <a:cs typeface="+mj-cs"/>
              </a:rPr>
            </a:br>
            <a:br>
              <a:rPr lang="en-US" sz="3000" kern="1200" dirty="0">
                <a:solidFill>
                  <a:schemeClr val="tx1"/>
                </a:solidFill>
                <a:latin typeface="+mj-lt"/>
                <a:ea typeface="+mj-ea"/>
                <a:cs typeface="+mj-cs"/>
              </a:rPr>
            </a:br>
            <a:r>
              <a:rPr lang="en-US" sz="4600" b="1" kern="1200" dirty="0">
                <a:solidFill>
                  <a:schemeClr val="tx1"/>
                </a:solidFill>
                <a:latin typeface="+mj-lt"/>
                <a:ea typeface="+mj-ea"/>
                <a:cs typeface="+mj-cs"/>
              </a:rPr>
              <a:t>Luna Lagrima</a:t>
            </a:r>
            <a:br>
              <a:rPr lang="en-US" sz="3000" kern="1200" dirty="0">
                <a:solidFill>
                  <a:schemeClr val="tx1"/>
                </a:solidFill>
                <a:latin typeface="+mj-lt"/>
                <a:ea typeface="+mj-ea"/>
                <a:cs typeface="+mj-cs"/>
              </a:rPr>
            </a:br>
            <a:br>
              <a:rPr lang="en-US" sz="3000" kern="1200" dirty="0">
                <a:solidFill>
                  <a:schemeClr val="tx1"/>
                </a:solidFill>
                <a:latin typeface="+mj-lt"/>
                <a:ea typeface="+mj-ea"/>
                <a:cs typeface="+mj-cs"/>
              </a:rPr>
            </a:br>
            <a:r>
              <a:rPr lang="en-US" sz="3000" dirty="0"/>
              <a:t>Student Service Technician, Admissions and Records</a:t>
            </a:r>
            <a:endParaRPr lang="en-US" sz="3000" kern="1200" dirty="0">
              <a:solidFill>
                <a:schemeClr val="tx1"/>
              </a:solidFill>
              <a:latin typeface="+mj-lt"/>
              <a:ea typeface="+mj-ea"/>
              <a:cs typeface="+mj-cs"/>
            </a:endParaRPr>
          </a:p>
        </p:txBody>
      </p:sp>
      <p:sp>
        <p:nvSpPr>
          <p:cNvPr id="12" name="Rectangle 11">
            <a:extLst>
              <a:ext uri="{FF2B5EF4-FFF2-40B4-BE49-F238E27FC236}">
                <a16:creationId xmlns:a16="http://schemas.microsoft.com/office/drawing/2014/main" id="{BC05CA36-AD6A-4ABF-9A05-52E5A143D2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4022214"/>
            <a:ext cx="12192000" cy="2835786"/>
          </a:xfrm>
          <a:prstGeom prst="rect">
            <a:avLst/>
          </a:prstGeom>
          <a:gradFill>
            <a:gsLst>
              <a:gs pos="0">
                <a:schemeClr val="accent1"/>
              </a:gs>
              <a:gs pos="78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D4331EE8-85A4-4588-8D9E-70E534D477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4022220"/>
            <a:ext cx="8153398" cy="2835780"/>
          </a:xfrm>
          <a:prstGeom prst="rect">
            <a:avLst/>
          </a:prstGeom>
          <a:gradFill>
            <a:gsLst>
              <a:gs pos="0">
                <a:srgbClr val="000000">
                  <a:alpha val="63000"/>
                </a:srgbClr>
              </a:gs>
              <a:gs pos="100000">
                <a:schemeClr val="accent1">
                  <a:lumMod val="75000"/>
                </a:schemeClr>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49D6C862-61CC-4B46-8080-96583D653B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4022219"/>
            <a:ext cx="12253472" cy="2835781"/>
          </a:xfrm>
          <a:prstGeom prst="rect">
            <a:avLst/>
          </a:prstGeom>
          <a:gradFill>
            <a:gsLst>
              <a:gs pos="39000">
                <a:schemeClr val="accent1">
                  <a:lumMod val="50000"/>
                  <a:alpha val="0"/>
                </a:schemeClr>
              </a:gs>
              <a:gs pos="100000">
                <a:srgbClr val="000000">
                  <a:alpha val="72000"/>
                </a:srgb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E37EECFC-A684-4391-AE85-4CDAF5565F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6400797"/>
            <a:ext cx="12191998" cy="457203"/>
          </a:xfrm>
          <a:prstGeom prst="rect">
            <a:avLst/>
          </a:prstGeom>
          <a:gradFill>
            <a:gsLst>
              <a:gs pos="0">
                <a:srgbClr val="000000">
                  <a:alpha val="43000"/>
                </a:srgbClr>
              </a:gs>
              <a:gs pos="79000">
                <a:schemeClr val="accent1">
                  <a:lumMod val="75000"/>
                  <a:alpha val="22000"/>
                </a:schemeClr>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9" name="Picture Placeholder 8" descr="A person with long hair and a white shirt&#10;&#10;Description automatically generated">
            <a:extLst>
              <a:ext uri="{FF2B5EF4-FFF2-40B4-BE49-F238E27FC236}">
                <a16:creationId xmlns:a16="http://schemas.microsoft.com/office/drawing/2014/main" id="{C11A8501-0BA2-A5DB-D947-23A942380AC3}"/>
              </a:ext>
            </a:extLst>
          </p:cNvPr>
          <p:cNvPicPr>
            <a:picLocks noGrp="1" noChangeAspect="1"/>
          </p:cNvPicPr>
          <p:nvPr>
            <p:ph type="pic" idx="1"/>
          </p:nvPr>
        </p:nvPicPr>
        <p:blipFill rotWithShape="1">
          <a:blip r:embed="rId2" cstate="print">
            <a:extLst>
              <a:ext uri="{28A0092B-C50C-407E-A947-70E740481C1C}">
                <a14:useLocalDpi xmlns:a14="http://schemas.microsoft.com/office/drawing/2010/main" val="0"/>
              </a:ext>
            </a:extLst>
          </a:blip>
          <a:srcRect t="4368" b="17294"/>
          <a:stretch/>
        </p:blipFill>
        <p:spPr>
          <a:xfrm>
            <a:off x="6994689" y="997613"/>
            <a:ext cx="4192692" cy="4520871"/>
          </a:xfrm>
        </p:spPr>
      </p:pic>
    </p:spTree>
    <p:extLst>
      <p:ext uri="{BB962C8B-B14F-4D97-AF65-F5344CB8AC3E}">
        <p14:creationId xmlns:p14="http://schemas.microsoft.com/office/powerpoint/2010/main" val="7708867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183BA19-113F-F153-7BF9-8F3509A18091}"/>
              </a:ext>
            </a:extLst>
          </p:cNvPr>
          <p:cNvSpPr>
            <a:spLocks noGrp="1"/>
          </p:cNvSpPr>
          <p:nvPr>
            <p:ph type="title"/>
          </p:nvPr>
        </p:nvSpPr>
        <p:spPr>
          <a:xfrm>
            <a:off x="823442" y="921715"/>
            <a:ext cx="5163022" cy="2635993"/>
          </a:xfrm>
        </p:spPr>
        <p:txBody>
          <a:bodyPr vert="horz" lIns="91440" tIns="45720" rIns="91440" bIns="45720" rtlCol="0" anchor="b">
            <a:normAutofit/>
          </a:bodyPr>
          <a:lstStyle/>
          <a:p>
            <a:r>
              <a:rPr lang="en-US" sz="3000" kern="1200" dirty="0">
                <a:solidFill>
                  <a:schemeClr val="tx1"/>
                </a:solidFill>
                <a:latin typeface="+mj-lt"/>
                <a:ea typeface="+mj-ea"/>
                <a:cs typeface="+mj-cs"/>
              </a:rPr>
              <a:t>Welcome!</a:t>
            </a:r>
            <a:br>
              <a:rPr lang="en-US" sz="3000" kern="1200" dirty="0">
                <a:solidFill>
                  <a:schemeClr val="tx1"/>
                </a:solidFill>
                <a:latin typeface="+mj-lt"/>
                <a:ea typeface="+mj-ea"/>
                <a:cs typeface="+mj-cs"/>
              </a:rPr>
            </a:br>
            <a:r>
              <a:rPr lang="en-US" sz="3000" kern="1200" dirty="0">
                <a:solidFill>
                  <a:schemeClr val="tx1"/>
                </a:solidFill>
                <a:latin typeface="+mj-lt"/>
                <a:ea typeface="+mj-ea"/>
                <a:cs typeface="+mj-cs"/>
              </a:rPr>
              <a:t> </a:t>
            </a:r>
            <a:br>
              <a:rPr lang="en-US" sz="3000" kern="1200" dirty="0">
                <a:solidFill>
                  <a:schemeClr val="tx1"/>
                </a:solidFill>
                <a:latin typeface="+mj-lt"/>
                <a:ea typeface="+mj-ea"/>
                <a:cs typeface="+mj-cs"/>
              </a:rPr>
            </a:br>
            <a:r>
              <a:rPr lang="en-US" sz="4100" b="1" dirty="0"/>
              <a:t>Eugenia Livingston</a:t>
            </a:r>
            <a:br>
              <a:rPr lang="en-US" sz="3000" kern="1200" dirty="0">
                <a:solidFill>
                  <a:schemeClr val="tx1"/>
                </a:solidFill>
                <a:latin typeface="+mj-lt"/>
                <a:ea typeface="+mj-ea"/>
                <a:cs typeface="+mj-cs"/>
              </a:rPr>
            </a:br>
            <a:br>
              <a:rPr lang="en-US" sz="3000" dirty="0"/>
            </a:br>
            <a:r>
              <a:rPr lang="en-US" sz="3000" dirty="0"/>
              <a:t>Library Technical Assistant</a:t>
            </a:r>
            <a:endParaRPr lang="en-US" sz="3000" kern="1200" dirty="0">
              <a:solidFill>
                <a:schemeClr val="tx1"/>
              </a:solidFill>
              <a:latin typeface="+mj-lt"/>
              <a:ea typeface="+mj-ea"/>
              <a:cs typeface="+mj-cs"/>
            </a:endParaRPr>
          </a:p>
        </p:txBody>
      </p:sp>
      <p:sp>
        <p:nvSpPr>
          <p:cNvPr id="12" name="Rectangle 11">
            <a:extLst>
              <a:ext uri="{FF2B5EF4-FFF2-40B4-BE49-F238E27FC236}">
                <a16:creationId xmlns:a16="http://schemas.microsoft.com/office/drawing/2014/main" id="{BC05CA36-AD6A-4ABF-9A05-52E5A143D2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4022214"/>
            <a:ext cx="12192000" cy="2835786"/>
          </a:xfrm>
          <a:prstGeom prst="rect">
            <a:avLst/>
          </a:prstGeom>
          <a:gradFill>
            <a:gsLst>
              <a:gs pos="0">
                <a:schemeClr val="accent1"/>
              </a:gs>
              <a:gs pos="78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D4331EE8-85A4-4588-8D9E-70E534D477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4022220"/>
            <a:ext cx="8153398" cy="2835780"/>
          </a:xfrm>
          <a:prstGeom prst="rect">
            <a:avLst/>
          </a:prstGeom>
          <a:gradFill>
            <a:gsLst>
              <a:gs pos="0">
                <a:srgbClr val="000000">
                  <a:alpha val="63000"/>
                </a:srgbClr>
              </a:gs>
              <a:gs pos="100000">
                <a:schemeClr val="accent1">
                  <a:lumMod val="75000"/>
                </a:schemeClr>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49D6C862-61CC-4B46-8080-96583D653B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4022219"/>
            <a:ext cx="12253472" cy="2835781"/>
          </a:xfrm>
          <a:prstGeom prst="rect">
            <a:avLst/>
          </a:prstGeom>
          <a:gradFill>
            <a:gsLst>
              <a:gs pos="39000">
                <a:schemeClr val="accent1">
                  <a:lumMod val="50000"/>
                  <a:alpha val="0"/>
                </a:schemeClr>
              </a:gs>
              <a:gs pos="100000">
                <a:srgbClr val="000000">
                  <a:alpha val="72000"/>
                </a:srgb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E37EECFC-A684-4391-AE85-4CDAF5565F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6400797"/>
            <a:ext cx="12191998" cy="457203"/>
          </a:xfrm>
          <a:prstGeom prst="rect">
            <a:avLst/>
          </a:prstGeom>
          <a:gradFill>
            <a:gsLst>
              <a:gs pos="0">
                <a:srgbClr val="000000">
                  <a:alpha val="43000"/>
                </a:srgbClr>
              </a:gs>
              <a:gs pos="79000">
                <a:schemeClr val="accent1">
                  <a:lumMod val="75000"/>
                  <a:alpha val="22000"/>
                </a:schemeClr>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5" name="Picture 4" descr="A person in a purple sweater&#10;&#10;Description automatically generated">
            <a:extLst>
              <a:ext uri="{FF2B5EF4-FFF2-40B4-BE49-F238E27FC236}">
                <a16:creationId xmlns:a16="http://schemas.microsoft.com/office/drawing/2014/main" id="{055B4EC8-BB3C-2555-198D-88746B0D856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9403" t="12372" r="30174" b="19037"/>
          <a:stretch/>
        </p:blipFill>
        <p:spPr>
          <a:xfrm>
            <a:off x="7210354" y="1205720"/>
            <a:ext cx="4158204" cy="4703976"/>
          </a:xfrm>
          <a:prstGeom prst="rect">
            <a:avLst/>
          </a:prstGeom>
        </p:spPr>
      </p:pic>
    </p:spTree>
    <p:extLst>
      <p:ext uri="{BB962C8B-B14F-4D97-AF65-F5344CB8AC3E}">
        <p14:creationId xmlns:p14="http://schemas.microsoft.com/office/powerpoint/2010/main" val="10640441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183BA19-113F-F153-7BF9-8F3509A18091}"/>
              </a:ext>
            </a:extLst>
          </p:cNvPr>
          <p:cNvSpPr>
            <a:spLocks noGrp="1"/>
          </p:cNvSpPr>
          <p:nvPr>
            <p:ph type="title"/>
          </p:nvPr>
        </p:nvSpPr>
        <p:spPr>
          <a:xfrm>
            <a:off x="823441" y="921715"/>
            <a:ext cx="6623733" cy="2635993"/>
          </a:xfrm>
        </p:spPr>
        <p:txBody>
          <a:bodyPr vert="horz" lIns="91440" tIns="45720" rIns="91440" bIns="45720" rtlCol="0" anchor="b">
            <a:normAutofit/>
          </a:bodyPr>
          <a:lstStyle/>
          <a:p>
            <a:r>
              <a:rPr lang="en-US" sz="3000" kern="1200" dirty="0">
                <a:solidFill>
                  <a:schemeClr val="tx1"/>
                </a:solidFill>
                <a:latin typeface="+mj-lt"/>
                <a:ea typeface="+mj-ea"/>
                <a:cs typeface="+mj-cs"/>
              </a:rPr>
              <a:t>Welcome!</a:t>
            </a:r>
            <a:br>
              <a:rPr lang="en-US" sz="3000" kern="1200" dirty="0">
                <a:solidFill>
                  <a:schemeClr val="tx1"/>
                </a:solidFill>
                <a:latin typeface="+mj-lt"/>
                <a:ea typeface="+mj-ea"/>
                <a:cs typeface="+mj-cs"/>
              </a:rPr>
            </a:br>
            <a:br>
              <a:rPr lang="en-US" sz="3000" kern="1200" dirty="0">
                <a:solidFill>
                  <a:schemeClr val="tx1"/>
                </a:solidFill>
                <a:latin typeface="+mj-lt"/>
                <a:ea typeface="+mj-ea"/>
                <a:cs typeface="+mj-cs"/>
              </a:rPr>
            </a:br>
            <a:r>
              <a:rPr lang="en-US" sz="4100" b="1" kern="1200" dirty="0">
                <a:solidFill>
                  <a:schemeClr val="tx1"/>
                </a:solidFill>
                <a:latin typeface="+mj-lt"/>
                <a:ea typeface="+mj-ea"/>
                <a:cs typeface="+mj-cs"/>
              </a:rPr>
              <a:t>George Mora</a:t>
            </a:r>
            <a:br>
              <a:rPr lang="en-US" sz="3000" kern="1200" dirty="0">
                <a:solidFill>
                  <a:schemeClr val="tx1"/>
                </a:solidFill>
                <a:latin typeface="+mj-lt"/>
                <a:ea typeface="+mj-ea"/>
                <a:cs typeface="+mj-cs"/>
              </a:rPr>
            </a:br>
            <a:br>
              <a:rPr lang="en-US" sz="3000" kern="1200" dirty="0">
                <a:solidFill>
                  <a:schemeClr val="tx1"/>
                </a:solidFill>
                <a:latin typeface="+mj-lt"/>
                <a:ea typeface="+mj-ea"/>
                <a:cs typeface="+mj-cs"/>
              </a:rPr>
            </a:br>
            <a:r>
              <a:rPr lang="en-US" sz="3000" kern="1200" dirty="0">
                <a:solidFill>
                  <a:schemeClr val="tx1"/>
                </a:solidFill>
                <a:latin typeface="+mj-lt"/>
                <a:ea typeface="+mj-ea"/>
                <a:cs typeface="+mj-cs"/>
              </a:rPr>
              <a:t>Student Service Technician, EOPS</a:t>
            </a:r>
          </a:p>
        </p:txBody>
      </p:sp>
      <p:sp>
        <p:nvSpPr>
          <p:cNvPr id="12" name="Rectangle 11">
            <a:extLst>
              <a:ext uri="{FF2B5EF4-FFF2-40B4-BE49-F238E27FC236}">
                <a16:creationId xmlns:a16="http://schemas.microsoft.com/office/drawing/2014/main" id="{BC05CA36-AD6A-4ABF-9A05-52E5A143D2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4022214"/>
            <a:ext cx="12192000" cy="2835786"/>
          </a:xfrm>
          <a:prstGeom prst="rect">
            <a:avLst/>
          </a:prstGeom>
          <a:gradFill>
            <a:gsLst>
              <a:gs pos="0">
                <a:schemeClr val="accent1"/>
              </a:gs>
              <a:gs pos="78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D4331EE8-85A4-4588-8D9E-70E534D477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4022220"/>
            <a:ext cx="8153398" cy="2835780"/>
          </a:xfrm>
          <a:prstGeom prst="rect">
            <a:avLst/>
          </a:prstGeom>
          <a:gradFill>
            <a:gsLst>
              <a:gs pos="0">
                <a:srgbClr val="000000">
                  <a:alpha val="63000"/>
                </a:srgbClr>
              </a:gs>
              <a:gs pos="100000">
                <a:schemeClr val="accent1">
                  <a:lumMod val="75000"/>
                </a:schemeClr>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49D6C862-61CC-4B46-8080-96583D653B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4022219"/>
            <a:ext cx="12253472" cy="2835781"/>
          </a:xfrm>
          <a:prstGeom prst="rect">
            <a:avLst/>
          </a:prstGeom>
          <a:gradFill>
            <a:gsLst>
              <a:gs pos="39000">
                <a:schemeClr val="accent1">
                  <a:lumMod val="50000"/>
                  <a:alpha val="0"/>
                </a:schemeClr>
              </a:gs>
              <a:gs pos="100000">
                <a:srgbClr val="000000">
                  <a:alpha val="72000"/>
                </a:srgb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E37EECFC-A684-4391-AE85-4CDAF5565F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6400797"/>
            <a:ext cx="12191998" cy="457203"/>
          </a:xfrm>
          <a:prstGeom prst="rect">
            <a:avLst/>
          </a:prstGeom>
          <a:gradFill>
            <a:gsLst>
              <a:gs pos="0">
                <a:srgbClr val="000000">
                  <a:alpha val="43000"/>
                </a:srgbClr>
              </a:gs>
              <a:gs pos="79000">
                <a:schemeClr val="accent1">
                  <a:lumMod val="75000"/>
                  <a:alpha val="22000"/>
                </a:schemeClr>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4" name="Picture Placeholder 6">
            <a:extLst>
              <a:ext uri="{FF2B5EF4-FFF2-40B4-BE49-F238E27FC236}">
                <a16:creationId xmlns:a16="http://schemas.microsoft.com/office/drawing/2014/main" id="{2644E7E5-9165-8B42-E570-A4E0CD0B3B7B}"/>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l="9544" r="9544"/>
          <a:stretch/>
        </p:blipFill>
        <p:spPr>
          <a:xfrm>
            <a:off x="7124700" y="992187"/>
            <a:ext cx="3929064" cy="4873625"/>
          </a:xfrm>
        </p:spPr>
      </p:pic>
    </p:spTree>
    <p:extLst>
      <p:ext uri="{BB962C8B-B14F-4D97-AF65-F5344CB8AC3E}">
        <p14:creationId xmlns:p14="http://schemas.microsoft.com/office/powerpoint/2010/main" val="42701238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183BA19-113F-F153-7BF9-8F3509A18091}"/>
              </a:ext>
            </a:extLst>
          </p:cNvPr>
          <p:cNvSpPr>
            <a:spLocks noGrp="1"/>
          </p:cNvSpPr>
          <p:nvPr>
            <p:ph type="title"/>
          </p:nvPr>
        </p:nvSpPr>
        <p:spPr>
          <a:xfrm>
            <a:off x="823441" y="921715"/>
            <a:ext cx="5782457" cy="2635993"/>
          </a:xfrm>
        </p:spPr>
        <p:txBody>
          <a:bodyPr vert="horz" lIns="91440" tIns="45720" rIns="91440" bIns="45720" rtlCol="0" anchor="b">
            <a:normAutofit fontScale="90000"/>
          </a:bodyPr>
          <a:lstStyle/>
          <a:p>
            <a:r>
              <a:rPr lang="en-US" sz="3000" kern="1200" dirty="0">
                <a:solidFill>
                  <a:schemeClr val="tx1"/>
                </a:solidFill>
                <a:latin typeface="+mj-lt"/>
                <a:ea typeface="+mj-ea"/>
                <a:cs typeface="+mj-cs"/>
              </a:rPr>
              <a:t>Welcome!</a:t>
            </a:r>
            <a:br>
              <a:rPr lang="en-US" sz="3000" kern="1200" dirty="0">
                <a:solidFill>
                  <a:schemeClr val="tx1"/>
                </a:solidFill>
                <a:latin typeface="+mj-lt"/>
                <a:ea typeface="+mj-ea"/>
                <a:cs typeface="+mj-cs"/>
              </a:rPr>
            </a:br>
            <a:r>
              <a:rPr lang="en-US" sz="3000" kern="1200" dirty="0">
                <a:solidFill>
                  <a:schemeClr val="tx1"/>
                </a:solidFill>
                <a:latin typeface="+mj-lt"/>
                <a:ea typeface="+mj-ea"/>
                <a:cs typeface="+mj-cs"/>
              </a:rPr>
              <a:t> </a:t>
            </a:r>
            <a:br>
              <a:rPr lang="en-US" sz="3000" kern="1200" dirty="0">
                <a:solidFill>
                  <a:schemeClr val="tx1"/>
                </a:solidFill>
                <a:latin typeface="+mj-lt"/>
                <a:ea typeface="+mj-ea"/>
                <a:cs typeface="+mj-cs"/>
              </a:rPr>
            </a:br>
            <a:r>
              <a:rPr lang="en-US" sz="4100" b="1" dirty="0"/>
              <a:t>Krista Ornelas-Mora</a:t>
            </a:r>
            <a:br>
              <a:rPr lang="en-US" sz="3000" kern="1200" dirty="0">
                <a:solidFill>
                  <a:schemeClr val="tx1"/>
                </a:solidFill>
                <a:latin typeface="+mj-lt"/>
                <a:ea typeface="+mj-ea"/>
                <a:cs typeface="+mj-cs"/>
              </a:rPr>
            </a:br>
            <a:br>
              <a:rPr lang="en-US" sz="3000" kern="1200" dirty="0">
                <a:solidFill>
                  <a:schemeClr val="tx1"/>
                </a:solidFill>
                <a:latin typeface="+mj-lt"/>
                <a:ea typeface="+mj-ea"/>
                <a:cs typeface="+mj-cs"/>
              </a:rPr>
            </a:br>
            <a:r>
              <a:rPr lang="en-US" sz="3000" kern="1200" dirty="0">
                <a:solidFill>
                  <a:schemeClr val="tx1"/>
                </a:solidFill>
                <a:latin typeface="+mj-lt"/>
                <a:ea typeface="+mj-ea"/>
                <a:cs typeface="+mj-cs"/>
              </a:rPr>
              <a:t>Student Service Technician, Counseling</a:t>
            </a:r>
          </a:p>
        </p:txBody>
      </p:sp>
      <p:sp>
        <p:nvSpPr>
          <p:cNvPr id="12" name="Rectangle 11">
            <a:extLst>
              <a:ext uri="{FF2B5EF4-FFF2-40B4-BE49-F238E27FC236}">
                <a16:creationId xmlns:a16="http://schemas.microsoft.com/office/drawing/2014/main" id="{BC05CA36-AD6A-4ABF-9A05-52E5A143D2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4022214"/>
            <a:ext cx="12192000" cy="2835786"/>
          </a:xfrm>
          <a:prstGeom prst="rect">
            <a:avLst/>
          </a:prstGeom>
          <a:gradFill>
            <a:gsLst>
              <a:gs pos="0">
                <a:schemeClr val="accent1"/>
              </a:gs>
              <a:gs pos="78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D4331EE8-85A4-4588-8D9E-70E534D477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4022220"/>
            <a:ext cx="8153398" cy="2835780"/>
          </a:xfrm>
          <a:prstGeom prst="rect">
            <a:avLst/>
          </a:prstGeom>
          <a:gradFill>
            <a:gsLst>
              <a:gs pos="0">
                <a:srgbClr val="000000">
                  <a:alpha val="63000"/>
                </a:srgbClr>
              </a:gs>
              <a:gs pos="100000">
                <a:schemeClr val="accent1">
                  <a:lumMod val="75000"/>
                </a:schemeClr>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49D6C862-61CC-4B46-8080-96583D653B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4022219"/>
            <a:ext cx="12253472" cy="2835781"/>
          </a:xfrm>
          <a:prstGeom prst="rect">
            <a:avLst/>
          </a:prstGeom>
          <a:gradFill>
            <a:gsLst>
              <a:gs pos="39000">
                <a:schemeClr val="accent1">
                  <a:lumMod val="50000"/>
                  <a:alpha val="0"/>
                </a:schemeClr>
              </a:gs>
              <a:gs pos="100000">
                <a:srgbClr val="000000">
                  <a:alpha val="72000"/>
                </a:srgb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E37EECFC-A684-4391-AE85-4CDAF5565F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6400797"/>
            <a:ext cx="12191998" cy="457203"/>
          </a:xfrm>
          <a:prstGeom prst="rect">
            <a:avLst/>
          </a:prstGeom>
          <a:gradFill>
            <a:gsLst>
              <a:gs pos="0">
                <a:srgbClr val="000000">
                  <a:alpha val="43000"/>
                </a:srgbClr>
              </a:gs>
              <a:gs pos="79000">
                <a:schemeClr val="accent1">
                  <a:lumMod val="75000"/>
                  <a:alpha val="22000"/>
                </a:schemeClr>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7" name="Picture Placeholder 6" descr="A person in a white shirt&#10;&#10;Description automatically generated">
            <a:extLst>
              <a:ext uri="{FF2B5EF4-FFF2-40B4-BE49-F238E27FC236}">
                <a16:creationId xmlns:a16="http://schemas.microsoft.com/office/drawing/2014/main" id="{915409D4-AD5C-328B-6328-C6A5E7F7AC16}"/>
              </a:ext>
            </a:extLst>
          </p:cNvPr>
          <p:cNvPicPr>
            <a:picLocks noGrp="1" noChangeAspect="1"/>
          </p:cNvPicPr>
          <p:nvPr>
            <p:ph type="pic" idx="1"/>
          </p:nvPr>
        </p:nvPicPr>
        <p:blipFill rotWithShape="1">
          <a:blip r:embed="rId2" cstate="print">
            <a:extLst>
              <a:ext uri="{28A0092B-C50C-407E-A947-70E740481C1C}">
                <a14:useLocalDpi xmlns:a14="http://schemas.microsoft.com/office/drawing/2010/main" val="0"/>
              </a:ext>
            </a:extLst>
          </a:blip>
          <a:srcRect l="20271" r="25983"/>
          <a:stretch/>
        </p:blipFill>
        <p:spPr>
          <a:xfrm>
            <a:off x="7124700" y="992187"/>
            <a:ext cx="3929064" cy="4873625"/>
          </a:xfrm>
        </p:spPr>
      </p:pic>
    </p:spTree>
    <p:extLst>
      <p:ext uri="{BB962C8B-B14F-4D97-AF65-F5344CB8AC3E}">
        <p14:creationId xmlns:p14="http://schemas.microsoft.com/office/powerpoint/2010/main" val="3574654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183BA19-113F-F153-7BF9-8F3509A18091}"/>
              </a:ext>
            </a:extLst>
          </p:cNvPr>
          <p:cNvSpPr>
            <a:spLocks noGrp="1"/>
          </p:cNvSpPr>
          <p:nvPr>
            <p:ph type="title"/>
          </p:nvPr>
        </p:nvSpPr>
        <p:spPr>
          <a:xfrm>
            <a:off x="823442" y="921715"/>
            <a:ext cx="5163022" cy="2635993"/>
          </a:xfrm>
        </p:spPr>
        <p:txBody>
          <a:bodyPr vert="horz" lIns="91440" tIns="45720" rIns="91440" bIns="45720" rtlCol="0" anchor="b">
            <a:normAutofit fontScale="90000"/>
          </a:bodyPr>
          <a:lstStyle/>
          <a:p>
            <a:r>
              <a:rPr lang="en-US" sz="3700" kern="1200" dirty="0">
                <a:solidFill>
                  <a:schemeClr val="tx1"/>
                </a:solidFill>
                <a:latin typeface="+mj-lt"/>
                <a:ea typeface="+mj-ea"/>
                <a:cs typeface="+mj-cs"/>
              </a:rPr>
              <a:t>Welcome!</a:t>
            </a:r>
            <a:br>
              <a:rPr lang="en-US" sz="3700" kern="1200" dirty="0">
                <a:solidFill>
                  <a:schemeClr val="tx1"/>
                </a:solidFill>
                <a:latin typeface="+mj-lt"/>
                <a:ea typeface="+mj-ea"/>
                <a:cs typeface="+mj-cs"/>
              </a:rPr>
            </a:br>
            <a:r>
              <a:rPr lang="en-US" sz="3700" kern="1200" dirty="0">
                <a:solidFill>
                  <a:schemeClr val="tx1"/>
                </a:solidFill>
                <a:latin typeface="+mj-lt"/>
                <a:ea typeface="+mj-ea"/>
                <a:cs typeface="+mj-cs"/>
              </a:rPr>
              <a:t> </a:t>
            </a:r>
            <a:br>
              <a:rPr lang="en-US" sz="3700" kern="1200" dirty="0">
                <a:solidFill>
                  <a:schemeClr val="tx1"/>
                </a:solidFill>
                <a:latin typeface="+mj-lt"/>
                <a:ea typeface="+mj-ea"/>
                <a:cs typeface="+mj-cs"/>
              </a:rPr>
            </a:br>
            <a:r>
              <a:rPr lang="en-US" sz="4600" b="1" kern="1200" dirty="0">
                <a:solidFill>
                  <a:schemeClr val="tx1"/>
                </a:solidFill>
                <a:latin typeface="+mj-lt"/>
                <a:ea typeface="+mj-ea"/>
                <a:cs typeface="+mj-cs"/>
              </a:rPr>
              <a:t>Vannesa Ramirez</a:t>
            </a:r>
            <a:br>
              <a:rPr lang="en-US" sz="3700" kern="1200" dirty="0">
                <a:solidFill>
                  <a:schemeClr val="tx1"/>
                </a:solidFill>
                <a:latin typeface="+mj-lt"/>
                <a:ea typeface="+mj-ea"/>
                <a:cs typeface="+mj-cs"/>
              </a:rPr>
            </a:br>
            <a:br>
              <a:rPr lang="en-US" sz="3700" kern="1200" dirty="0">
                <a:solidFill>
                  <a:schemeClr val="tx1"/>
                </a:solidFill>
                <a:latin typeface="+mj-lt"/>
                <a:ea typeface="+mj-ea"/>
                <a:cs typeface="+mj-cs"/>
              </a:rPr>
            </a:br>
            <a:r>
              <a:rPr lang="en-US" sz="3700" kern="1200" dirty="0">
                <a:solidFill>
                  <a:schemeClr val="tx1"/>
                </a:solidFill>
                <a:latin typeface="+mj-lt"/>
                <a:ea typeface="+mj-ea"/>
                <a:cs typeface="+mj-cs"/>
              </a:rPr>
              <a:t>Interim Director of Student Accessibility Services</a:t>
            </a:r>
          </a:p>
        </p:txBody>
      </p:sp>
      <p:sp>
        <p:nvSpPr>
          <p:cNvPr id="12" name="Rectangle 11">
            <a:extLst>
              <a:ext uri="{FF2B5EF4-FFF2-40B4-BE49-F238E27FC236}">
                <a16:creationId xmlns:a16="http://schemas.microsoft.com/office/drawing/2014/main" id="{BC05CA36-AD6A-4ABF-9A05-52E5A143D2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4022214"/>
            <a:ext cx="12192000" cy="2835786"/>
          </a:xfrm>
          <a:prstGeom prst="rect">
            <a:avLst/>
          </a:prstGeom>
          <a:gradFill>
            <a:gsLst>
              <a:gs pos="0">
                <a:schemeClr val="accent1"/>
              </a:gs>
              <a:gs pos="78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D4331EE8-85A4-4588-8D9E-70E534D477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4022220"/>
            <a:ext cx="8153398" cy="2835780"/>
          </a:xfrm>
          <a:prstGeom prst="rect">
            <a:avLst/>
          </a:prstGeom>
          <a:gradFill>
            <a:gsLst>
              <a:gs pos="0">
                <a:srgbClr val="000000">
                  <a:alpha val="63000"/>
                </a:srgbClr>
              </a:gs>
              <a:gs pos="100000">
                <a:schemeClr val="accent1">
                  <a:lumMod val="75000"/>
                </a:schemeClr>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49D6C862-61CC-4B46-8080-96583D653B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4022219"/>
            <a:ext cx="12253472" cy="2835781"/>
          </a:xfrm>
          <a:prstGeom prst="rect">
            <a:avLst/>
          </a:prstGeom>
          <a:gradFill>
            <a:gsLst>
              <a:gs pos="39000">
                <a:schemeClr val="accent1">
                  <a:lumMod val="50000"/>
                  <a:alpha val="0"/>
                </a:schemeClr>
              </a:gs>
              <a:gs pos="100000">
                <a:srgbClr val="000000">
                  <a:alpha val="72000"/>
                </a:srgb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E37EECFC-A684-4391-AE85-4CDAF5565F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6400797"/>
            <a:ext cx="12191998" cy="457203"/>
          </a:xfrm>
          <a:prstGeom prst="rect">
            <a:avLst/>
          </a:prstGeom>
          <a:gradFill>
            <a:gsLst>
              <a:gs pos="0">
                <a:srgbClr val="000000">
                  <a:alpha val="43000"/>
                </a:srgbClr>
              </a:gs>
              <a:gs pos="79000">
                <a:schemeClr val="accent1">
                  <a:lumMod val="75000"/>
                  <a:alpha val="22000"/>
                </a:schemeClr>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5" name="Picture Placeholder 4" descr="A person in a white shirt&#10;&#10;Description automatically generated">
            <a:extLst>
              <a:ext uri="{FF2B5EF4-FFF2-40B4-BE49-F238E27FC236}">
                <a16:creationId xmlns:a16="http://schemas.microsoft.com/office/drawing/2014/main" id="{3B523BC2-D783-51D6-8264-0CA2418FE6DE}"/>
              </a:ext>
            </a:extLst>
          </p:cNvPr>
          <p:cNvPicPr>
            <a:picLocks noGrp="1" noChangeAspect="1"/>
          </p:cNvPicPr>
          <p:nvPr>
            <p:ph type="pic" idx="1"/>
          </p:nvPr>
        </p:nvPicPr>
        <p:blipFill>
          <a:blip r:embed="rId2" cstate="print">
            <a:extLst>
              <a:ext uri="{28A0092B-C50C-407E-A947-70E740481C1C}">
                <a14:useLocalDpi xmlns:a14="http://schemas.microsoft.com/office/drawing/2010/main" val="0"/>
              </a:ext>
            </a:extLst>
          </a:blip>
          <a:srcRect l="19598" r="19598"/>
          <a:stretch>
            <a:fillRect/>
          </a:stretch>
        </p:blipFill>
        <p:spPr>
          <a:xfrm>
            <a:off x="6910388" y="987425"/>
            <a:ext cx="4445000" cy="4873625"/>
          </a:xfrm>
        </p:spPr>
      </p:pic>
    </p:spTree>
    <p:extLst>
      <p:ext uri="{BB962C8B-B14F-4D97-AF65-F5344CB8AC3E}">
        <p14:creationId xmlns:p14="http://schemas.microsoft.com/office/powerpoint/2010/main" val="35332248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183BA19-113F-F153-7BF9-8F3509A18091}"/>
              </a:ext>
            </a:extLst>
          </p:cNvPr>
          <p:cNvSpPr>
            <a:spLocks noGrp="1"/>
          </p:cNvSpPr>
          <p:nvPr>
            <p:ph type="title"/>
          </p:nvPr>
        </p:nvSpPr>
        <p:spPr>
          <a:xfrm>
            <a:off x="823442" y="921715"/>
            <a:ext cx="5163022" cy="2635993"/>
          </a:xfrm>
        </p:spPr>
        <p:txBody>
          <a:bodyPr vert="horz" lIns="91440" tIns="45720" rIns="91440" bIns="45720" rtlCol="0" anchor="b">
            <a:normAutofit/>
          </a:bodyPr>
          <a:lstStyle/>
          <a:p>
            <a:r>
              <a:rPr lang="en-US" sz="3000" kern="1200" dirty="0">
                <a:solidFill>
                  <a:schemeClr val="tx1"/>
                </a:solidFill>
                <a:latin typeface="+mj-lt"/>
                <a:ea typeface="+mj-ea"/>
                <a:cs typeface="+mj-cs"/>
              </a:rPr>
              <a:t>Welcome!</a:t>
            </a:r>
            <a:br>
              <a:rPr lang="en-US" sz="3000" kern="1200" dirty="0">
                <a:solidFill>
                  <a:schemeClr val="tx1"/>
                </a:solidFill>
                <a:latin typeface="+mj-lt"/>
                <a:ea typeface="+mj-ea"/>
                <a:cs typeface="+mj-cs"/>
              </a:rPr>
            </a:br>
            <a:br>
              <a:rPr lang="en-US" sz="3000" kern="1200" dirty="0">
                <a:solidFill>
                  <a:schemeClr val="tx1"/>
                </a:solidFill>
                <a:latin typeface="+mj-lt"/>
                <a:ea typeface="+mj-ea"/>
                <a:cs typeface="+mj-cs"/>
              </a:rPr>
            </a:br>
            <a:r>
              <a:rPr lang="en-US" sz="4100" b="1" kern="1200" dirty="0">
                <a:solidFill>
                  <a:schemeClr val="tx1"/>
                </a:solidFill>
                <a:latin typeface="+mj-lt"/>
                <a:ea typeface="+mj-ea"/>
                <a:cs typeface="+mj-cs"/>
              </a:rPr>
              <a:t>Issac Santibanez</a:t>
            </a:r>
            <a:br>
              <a:rPr lang="en-US" sz="3000" kern="1200" dirty="0">
                <a:solidFill>
                  <a:schemeClr val="tx1"/>
                </a:solidFill>
                <a:latin typeface="+mj-lt"/>
                <a:ea typeface="+mj-ea"/>
                <a:cs typeface="+mj-cs"/>
              </a:rPr>
            </a:br>
            <a:br>
              <a:rPr lang="en-US" sz="3000" kern="1200" dirty="0">
                <a:solidFill>
                  <a:schemeClr val="tx1"/>
                </a:solidFill>
                <a:latin typeface="+mj-lt"/>
                <a:ea typeface="+mj-ea"/>
                <a:cs typeface="+mj-cs"/>
              </a:rPr>
            </a:br>
            <a:r>
              <a:rPr lang="en-US" sz="3000" kern="1200" dirty="0">
                <a:solidFill>
                  <a:schemeClr val="tx1"/>
                </a:solidFill>
                <a:latin typeface="+mj-lt"/>
                <a:ea typeface="+mj-ea"/>
                <a:cs typeface="+mj-cs"/>
              </a:rPr>
              <a:t>Custodian</a:t>
            </a:r>
          </a:p>
        </p:txBody>
      </p:sp>
      <p:sp>
        <p:nvSpPr>
          <p:cNvPr id="12" name="Rectangle 11">
            <a:extLst>
              <a:ext uri="{FF2B5EF4-FFF2-40B4-BE49-F238E27FC236}">
                <a16:creationId xmlns:a16="http://schemas.microsoft.com/office/drawing/2014/main" id="{BC05CA36-AD6A-4ABF-9A05-52E5A143D2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4022214"/>
            <a:ext cx="12192000" cy="2835786"/>
          </a:xfrm>
          <a:prstGeom prst="rect">
            <a:avLst/>
          </a:prstGeom>
          <a:gradFill>
            <a:gsLst>
              <a:gs pos="0">
                <a:schemeClr val="accent1"/>
              </a:gs>
              <a:gs pos="78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D4331EE8-85A4-4588-8D9E-70E534D477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4022220"/>
            <a:ext cx="8153398" cy="2835780"/>
          </a:xfrm>
          <a:prstGeom prst="rect">
            <a:avLst/>
          </a:prstGeom>
          <a:gradFill>
            <a:gsLst>
              <a:gs pos="0">
                <a:srgbClr val="000000">
                  <a:alpha val="63000"/>
                </a:srgbClr>
              </a:gs>
              <a:gs pos="100000">
                <a:schemeClr val="accent1">
                  <a:lumMod val="75000"/>
                </a:schemeClr>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49D6C862-61CC-4B46-8080-96583D653B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4022219"/>
            <a:ext cx="12253472" cy="2835781"/>
          </a:xfrm>
          <a:prstGeom prst="rect">
            <a:avLst/>
          </a:prstGeom>
          <a:gradFill>
            <a:gsLst>
              <a:gs pos="39000">
                <a:schemeClr val="accent1">
                  <a:lumMod val="50000"/>
                  <a:alpha val="0"/>
                </a:schemeClr>
              </a:gs>
              <a:gs pos="100000">
                <a:srgbClr val="000000">
                  <a:alpha val="72000"/>
                </a:srgb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E37EECFC-A684-4391-AE85-4CDAF5565F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6400797"/>
            <a:ext cx="12191998" cy="457203"/>
          </a:xfrm>
          <a:prstGeom prst="rect">
            <a:avLst/>
          </a:prstGeom>
          <a:gradFill>
            <a:gsLst>
              <a:gs pos="0">
                <a:srgbClr val="000000">
                  <a:alpha val="43000"/>
                </a:srgbClr>
              </a:gs>
              <a:gs pos="79000">
                <a:schemeClr val="accent1">
                  <a:lumMod val="75000"/>
                  <a:alpha val="22000"/>
                </a:schemeClr>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7" name="Picture Placeholder 6" descr="A person in a uniform&#10;&#10;Description automatically generated">
            <a:extLst>
              <a:ext uri="{FF2B5EF4-FFF2-40B4-BE49-F238E27FC236}">
                <a16:creationId xmlns:a16="http://schemas.microsoft.com/office/drawing/2014/main" id="{57976CC3-2982-CC52-583C-02B93D027C9B}"/>
              </a:ext>
            </a:extLst>
          </p:cNvPr>
          <p:cNvPicPr>
            <a:picLocks noGrp="1" noChangeAspect="1"/>
          </p:cNvPicPr>
          <p:nvPr>
            <p:ph type="pic" idx="1"/>
          </p:nvPr>
        </p:nvPicPr>
        <p:blipFill rotWithShape="1">
          <a:blip r:embed="rId2" cstate="print">
            <a:extLst>
              <a:ext uri="{28A0092B-C50C-407E-A947-70E740481C1C}">
                <a14:useLocalDpi xmlns:a14="http://schemas.microsoft.com/office/drawing/2010/main" val="0"/>
              </a:ext>
            </a:extLst>
          </a:blip>
          <a:srcRect l="21770" r="14308"/>
          <a:stretch/>
        </p:blipFill>
        <p:spPr>
          <a:xfrm>
            <a:off x="6488342" y="992187"/>
            <a:ext cx="4672994" cy="4873625"/>
          </a:xfrm>
        </p:spPr>
      </p:pic>
    </p:spTree>
    <p:extLst>
      <p:ext uri="{BB962C8B-B14F-4D97-AF65-F5344CB8AC3E}">
        <p14:creationId xmlns:p14="http://schemas.microsoft.com/office/powerpoint/2010/main" val="29921961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5029E9-768C-D23B-1DD9-4CB376814F1F}"/>
              </a:ext>
            </a:extLst>
          </p:cNvPr>
          <p:cNvSpPr>
            <a:spLocks noGrp="1"/>
          </p:cNvSpPr>
          <p:nvPr>
            <p:ph type="title"/>
          </p:nvPr>
        </p:nvSpPr>
        <p:spPr>
          <a:xfrm>
            <a:off x="3531268" y="365126"/>
            <a:ext cx="7822532" cy="1098742"/>
          </a:xfrm>
        </p:spPr>
        <p:txBody>
          <a:bodyPr/>
          <a:lstStyle/>
          <a:p>
            <a:r>
              <a:rPr lang="en-US" dirty="0"/>
              <a:t>SBCCD Board of Trustees</a:t>
            </a:r>
          </a:p>
        </p:txBody>
      </p:sp>
      <p:pic>
        <p:nvPicPr>
          <p:cNvPr id="5" name="Content Placeholder 4">
            <a:extLst>
              <a:ext uri="{FF2B5EF4-FFF2-40B4-BE49-F238E27FC236}">
                <a16:creationId xmlns:a16="http://schemas.microsoft.com/office/drawing/2014/main" id="{A29F9B85-FC69-4FB8-80C3-9D5CA296B88E}"/>
              </a:ext>
            </a:extLst>
          </p:cNvPr>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23922" t="8321" r="23663" b="61216"/>
          <a:stretch/>
        </p:blipFill>
        <p:spPr>
          <a:xfrm>
            <a:off x="360947" y="571441"/>
            <a:ext cx="2729761" cy="892427"/>
          </a:xfrm>
        </p:spPr>
      </p:pic>
      <p:pic>
        <p:nvPicPr>
          <p:cNvPr id="7" name="Picture 6">
            <a:extLst>
              <a:ext uri="{FF2B5EF4-FFF2-40B4-BE49-F238E27FC236}">
                <a16:creationId xmlns:a16="http://schemas.microsoft.com/office/drawing/2014/main" id="{54B1C56F-B639-40F7-A11C-6F1AF47AFE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10266" y="3922630"/>
            <a:ext cx="1575853" cy="1583772"/>
          </a:xfrm>
          <a:prstGeom prst="rect">
            <a:avLst/>
          </a:prstGeom>
        </p:spPr>
      </p:pic>
      <p:pic>
        <p:nvPicPr>
          <p:cNvPr id="8" name="Picture 7">
            <a:extLst>
              <a:ext uri="{FF2B5EF4-FFF2-40B4-BE49-F238E27FC236}">
                <a16:creationId xmlns:a16="http://schemas.microsoft.com/office/drawing/2014/main" id="{ADA3BAAB-2059-49F3-A6DA-C09397FB75E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31350" y="1589491"/>
            <a:ext cx="1583772" cy="1583772"/>
          </a:xfrm>
          <a:prstGeom prst="rect">
            <a:avLst/>
          </a:prstGeom>
        </p:spPr>
      </p:pic>
      <p:pic>
        <p:nvPicPr>
          <p:cNvPr id="9" name="Picture 8">
            <a:extLst>
              <a:ext uri="{FF2B5EF4-FFF2-40B4-BE49-F238E27FC236}">
                <a16:creationId xmlns:a16="http://schemas.microsoft.com/office/drawing/2014/main" id="{06331EDE-C893-41A3-9CB3-945D22EB884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87351" y="1599995"/>
            <a:ext cx="1583772" cy="1583772"/>
          </a:xfrm>
          <a:prstGeom prst="rect">
            <a:avLst/>
          </a:prstGeom>
        </p:spPr>
      </p:pic>
      <p:pic>
        <p:nvPicPr>
          <p:cNvPr id="10" name="Picture 9">
            <a:extLst>
              <a:ext uri="{FF2B5EF4-FFF2-40B4-BE49-F238E27FC236}">
                <a16:creationId xmlns:a16="http://schemas.microsoft.com/office/drawing/2014/main" id="{69F4989C-AE4B-47FF-A3CA-8403535750E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3479" y="3922630"/>
            <a:ext cx="1583772" cy="1583772"/>
          </a:xfrm>
          <a:prstGeom prst="rect">
            <a:avLst/>
          </a:prstGeom>
        </p:spPr>
      </p:pic>
      <p:pic>
        <p:nvPicPr>
          <p:cNvPr id="11" name="Picture 10">
            <a:extLst>
              <a:ext uri="{FF2B5EF4-FFF2-40B4-BE49-F238E27FC236}">
                <a16:creationId xmlns:a16="http://schemas.microsoft.com/office/drawing/2014/main" id="{7CA6573B-B26B-49C7-8D33-D59BFF5BE06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80832" y="3922630"/>
            <a:ext cx="1575853" cy="1583772"/>
          </a:xfrm>
          <a:prstGeom prst="rect">
            <a:avLst/>
          </a:prstGeom>
        </p:spPr>
      </p:pic>
      <p:pic>
        <p:nvPicPr>
          <p:cNvPr id="12" name="Picture 11">
            <a:extLst>
              <a:ext uri="{FF2B5EF4-FFF2-40B4-BE49-F238E27FC236}">
                <a16:creationId xmlns:a16="http://schemas.microsoft.com/office/drawing/2014/main" id="{BF6004A7-DFFA-46BA-93FD-4F8DA8F5747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239700" y="3917442"/>
            <a:ext cx="1583772" cy="1575853"/>
          </a:xfrm>
          <a:prstGeom prst="rect">
            <a:avLst/>
          </a:prstGeom>
        </p:spPr>
      </p:pic>
      <p:pic>
        <p:nvPicPr>
          <p:cNvPr id="13" name="Picture 12">
            <a:extLst>
              <a:ext uri="{FF2B5EF4-FFF2-40B4-BE49-F238E27FC236}">
                <a16:creationId xmlns:a16="http://schemas.microsoft.com/office/drawing/2014/main" id="{120BB7FC-1C83-478B-92AD-F3F02015C23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243351" y="1596906"/>
            <a:ext cx="1575853" cy="1575853"/>
          </a:xfrm>
          <a:prstGeom prst="rect">
            <a:avLst/>
          </a:prstGeom>
        </p:spPr>
      </p:pic>
      <p:sp>
        <p:nvSpPr>
          <p:cNvPr id="14" name="TextBox 13">
            <a:extLst>
              <a:ext uri="{FF2B5EF4-FFF2-40B4-BE49-F238E27FC236}">
                <a16:creationId xmlns:a16="http://schemas.microsoft.com/office/drawing/2014/main" id="{FB51EC74-001B-4771-91CA-F762C64BD3D5}"/>
              </a:ext>
            </a:extLst>
          </p:cNvPr>
          <p:cNvSpPr txBox="1"/>
          <p:nvPr/>
        </p:nvSpPr>
        <p:spPr>
          <a:xfrm>
            <a:off x="3333123" y="3245640"/>
            <a:ext cx="1958738" cy="461665"/>
          </a:xfrm>
          <a:prstGeom prst="rect">
            <a:avLst/>
          </a:prstGeom>
          <a:noFill/>
        </p:spPr>
        <p:txBody>
          <a:bodyPr wrap="square" rtlCol="0">
            <a:spAutoFit/>
          </a:bodyPr>
          <a:lstStyle/>
          <a:p>
            <a:pPr algn="ctr"/>
            <a:r>
              <a:rPr lang="en-US" sz="1200" b="1" dirty="0">
                <a:latin typeface="Arial" panose="020B0604020202020204" pitchFamily="34" charset="0"/>
                <a:cs typeface="Arial" panose="020B0604020202020204" pitchFamily="34" charset="0"/>
              </a:rPr>
              <a:t>Board Chair</a:t>
            </a:r>
          </a:p>
          <a:p>
            <a:pPr algn="ctr"/>
            <a:r>
              <a:rPr lang="en-US" sz="1200" b="1" dirty="0">
                <a:latin typeface="Arial" panose="020B0604020202020204" pitchFamily="34" charset="0"/>
                <a:cs typeface="Arial" panose="020B0604020202020204" pitchFamily="34" charset="0"/>
              </a:rPr>
              <a:t>Dr. Stephanie Houston</a:t>
            </a:r>
          </a:p>
        </p:txBody>
      </p:sp>
      <p:sp>
        <p:nvSpPr>
          <p:cNvPr id="15" name="TextBox 14">
            <a:extLst>
              <a:ext uri="{FF2B5EF4-FFF2-40B4-BE49-F238E27FC236}">
                <a16:creationId xmlns:a16="http://schemas.microsoft.com/office/drawing/2014/main" id="{C1C187C4-9F11-4779-866F-53303248775E}"/>
              </a:ext>
            </a:extLst>
          </p:cNvPr>
          <p:cNvSpPr txBox="1"/>
          <p:nvPr/>
        </p:nvSpPr>
        <p:spPr>
          <a:xfrm>
            <a:off x="5194645" y="3245640"/>
            <a:ext cx="1909986" cy="461665"/>
          </a:xfrm>
          <a:prstGeom prst="rect">
            <a:avLst/>
          </a:prstGeom>
          <a:noFill/>
        </p:spPr>
        <p:txBody>
          <a:bodyPr wrap="square" rtlCol="0">
            <a:spAutoFit/>
          </a:bodyPr>
          <a:lstStyle/>
          <a:p>
            <a:pPr algn="ctr"/>
            <a:r>
              <a:rPr lang="en-US" sz="1200" b="1" dirty="0">
                <a:latin typeface="Arial" panose="020B0604020202020204" pitchFamily="34" charset="0"/>
                <a:cs typeface="Arial" panose="020B0604020202020204" pitchFamily="34" charset="0"/>
              </a:rPr>
              <a:t>Board Vice Chair</a:t>
            </a:r>
          </a:p>
          <a:p>
            <a:pPr algn="ctr"/>
            <a:r>
              <a:rPr lang="en-US" sz="1200" b="1" dirty="0">
                <a:latin typeface="Arial" panose="020B0604020202020204" pitchFamily="34" charset="0"/>
                <a:cs typeface="Arial" panose="020B0604020202020204" pitchFamily="34" charset="0"/>
              </a:rPr>
              <a:t>Dr. Anne Viricel</a:t>
            </a:r>
          </a:p>
        </p:txBody>
      </p:sp>
      <p:sp>
        <p:nvSpPr>
          <p:cNvPr id="16" name="TextBox 15">
            <a:extLst>
              <a:ext uri="{FF2B5EF4-FFF2-40B4-BE49-F238E27FC236}">
                <a16:creationId xmlns:a16="http://schemas.microsoft.com/office/drawing/2014/main" id="{706E3CD1-D957-4564-BBCC-B3BC827081CC}"/>
              </a:ext>
            </a:extLst>
          </p:cNvPr>
          <p:cNvSpPr txBox="1"/>
          <p:nvPr/>
        </p:nvSpPr>
        <p:spPr>
          <a:xfrm>
            <a:off x="7077309" y="3245640"/>
            <a:ext cx="1835853" cy="461665"/>
          </a:xfrm>
          <a:prstGeom prst="rect">
            <a:avLst/>
          </a:prstGeom>
          <a:noFill/>
        </p:spPr>
        <p:txBody>
          <a:bodyPr wrap="square" rtlCol="0">
            <a:spAutoFit/>
          </a:bodyPr>
          <a:lstStyle/>
          <a:p>
            <a:pPr algn="ctr"/>
            <a:r>
              <a:rPr lang="en-US" sz="1200" b="1" dirty="0">
                <a:latin typeface="Arial" panose="020B0604020202020204" pitchFamily="34" charset="0"/>
                <a:cs typeface="Arial" panose="020B0604020202020204" pitchFamily="34" charset="0"/>
              </a:rPr>
              <a:t>Board Clerk</a:t>
            </a:r>
          </a:p>
          <a:p>
            <a:pPr algn="ctr"/>
            <a:r>
              <a:rPr lang="en-US" sz="1200" b="1" dirty="0">
                <a:latin typeface="Arial" panose="020B0604020202020204" pitchFamily="34" charset="0"/>
                <a:cs typeface="Arial" panose="020B0604020202020204" pitchFamily="34" charset="0"/>
              </a:rPr>
              <a:t>Joseph Williams</a:t>
            </a:r>
          </a:p>
        </p:txBody>
      </p:sp>
      <p:sp>
        <p:nvSpPr>
          <p:cNvPr id="17" name="TextBox 16">
            <a:extLst>
              <a:ext uri="{FF2B5EF4-FFF2-40B4-BE49-F238E27FC236}">
                <a16:creationId xmlns:a16="http://schemas.microsoft.com/office/drawing/2014/main" id="{8261EA56-DC3B-4E8D-8469-886F381C41A4}"/>
              </a:ext>
            </a:extLst>
          </p:cNvPr>
          <p:cNvSpPr txBox="1"/>
          <p:nvPr/>
        </p:nvSpPr>
        <p:spPr>
          <a:xfrm>
            <a:off x="661840" y="5590958"/>
            <a:ext cx="1701629" cy="461665"/>
          </a:xfrm>
          <a:prstGeom prst="rect">
            <a:avLst/>
          </a:prstGeom>
          <a:noFill/>
        </p:spPr>
        <p:txBody>
          <a:bodyPr wrap="square" rtlCol="0">
            <a:spAutoFit/>
          </a:bodyPr>
          <a:lstStyle/>
          <a:p>
            <a:pPr algn="ctr"/>
            <a:r>
              <a:rPr lang="en-US" sz="1200" b="1" dirty="0">
                <a:latin typeface="Arial" panose="020B0604020202020204" pitchFamily="34" charset="0"/>
                <a:cs typeface="Arial" panose="020B0604020202020204" pitchFamily="34" charset="0"/>
              </a:rPr>
              <a:t>Trustee</a:t>
            </a:r>
          </a:p>
          <a:p>
            <a:pPr algn="ctr"/>
            <a:r>
              <a:rPr lang="en-US" sz="1200" b="1" dirty="0">
                <a:latin typeface="Arial" panose="020B0604020202020204" pitchFamily="34" charset="0"/>
                <a:cs typeface="Arial" panose="020B0604020202020204" pitchFamily="34" charset="0"/>
              </a:rPr>
              <a:t>Dr. Nathan Gonzales</a:t>
            </a:r>
          </a:p>
        </p:txBody>
      </p:sp>
      <p:sp>
        <p:nvSpPr>
          <p:cNvPr id="18" name="TextBox 17">
            <a:extLst>
              <a:ext uri="{FF2B5EF4-FFF2-40B4-BE49-F238E27FC236}">
                <a16:creationId xmlns:a16="http://schemas.microsoft.com/office/drawing/2014/main" id="{82C1ECCD-E4D5-4A5E-98F5-310D83761AC4}"/>
              </a:ext>
            </a:extLst>
          </p:cNvPr>
          <p:cNvSpPr txBox="1"/>
          <p:nvPr/>
        </p:nvSpPr>
        <p:spPr>
          <a:xfrm>
            <a:off x="2603535" y="5590958"/>
            <a:ext cx="1583772" cy="461665"/>
          </a:xfrm>
          <a:prstGeom prst="rect">
            <a:avLst/>
          </a:prstGeom>
          <a:noFill/>
        </p:spPr>
        <p:txBody>
          <a:bodyPr wrap="square" rtlCol="0">
            <a:spAutoFit/>
          </a:bodyPr>
          <a:lstStyle/>
          <a:p>
            <a:pPr algn="ctr"/>
            <a:r>
              <a:rPr lang="en-US" sz="1200" b="1" dirty="0">
                <a:latin typeface="Arial" panose="020B0604020202020204" pitchFamily="34" charset="0"/>
                <a:cs typeface="Arial" panose="020B0604020202020204" pitchFamily="34" charset="0"/>
              </a:rPr>
              <a:t>Trustee</a:t>
            </a:r>
          </a:p>
          <a:p>
            <a:pPr algn="ctr"/>
            <a:r>
              <a:rPr lang="en-US" sz="1200" b="1" dirty="0">
                <a:latin typeface="Arial" panose="020B0604020202020204" pitchFamily="34" charset="0"/>
                <a:cs typeface="Arial" panose="020B0604020202020204" pitchFamily="34" charset="0"/>
              </a:rPr>
              <a:t>John Longville</a:t>
            </a:r>
          </a:p>
        </p:txBody>
      </p:sp>
      <p:sp>
        <p:nvSpPr>
          <p:cNvPr id="19" name="TextBox 18">
            <a:extLst>
              <a:ext uri="{FF2B5EF4-FFF2-40B4-BE49-F238E27FC236}">
                <a16:creationId xmlns:a16="http://schemas.microsoft.com/office/drawing/2014/main" id="{50540F25-37F4-4EF3-BA79-B0C6F274D3F5}"/>
              </a:ext>
            </a:extLst>
          </p:cNvPr>
          <p:cNvSpPr txBox="1"/>
          <p:nvPr/>
        </p:nvSpPr>
        <p:spPr>
          <a:xfrm>
            <a:off x="4288665" y="5590958"/>
            <a:ext cx="1909986" cy="461665"/>
          </a:xfrm>
          <a:prstGeom prst="rect">
            <a:avLst/>
          </a:prstGeom>
          <a:noFill/>
        </p:spPr>
        <p:txBody>
          <a:bodyPr wrap="square" rtlCol="0">
            <a:spAutoFit/>
          </a:bodyPr>
          <a:lstStyle/>
          <a:p>
            <a:pPr algn="ctr"/>
            <a:r>
              <a:rPr lang="en-US" sz="1200" b="1" dirty="0">
                <a:latin typeface="Arial" panose="020B0604020202020204" pitchFamily="34" charset="0"/>
                <a:cs typeface="Arial" panose="020B0604020202020204" pitchFamily="34" charset="0"/>
              </a:rPr>
              <a:t>Trustee</a:t>
            </a:r>
          </a:p>
          <a:p>
            <a:pPr algn="ctr"/>
            <a:r>
              <a:rPr lang="en-US" sz="1200" b="1" dirty="0">
                <a:latin typeface="Arial" panose="020B0604020202020204" pitchFamily="34" charset="0"/>
                <a:cs typeface="Arial" panose="020B0604020202020204" pitchFamily="34" charset="0"/>
              </a:rPr>
              <a:t>Gloria Macias Harrison</a:t>
            </a:r>
          </a:p>
        </p:txBody>
      </p:sp>
      <p:sp>
        <p:nvSpPr>
          <p:cNvPr id="20" name="TextBox 19">
            <a:extLst>
              <a:ext uri="{FF2B5EF4-FFF2-40B4-BE49-F238E27FC236}">
                <a16:creationId xmlns:a16="http://schemas.microsoft.com/office/drawing/2014/main" id="{8ECB3C10-90AA-4A1F-B24E-D26A115D4017}"/>
              </a:ext>
            </a:extLst>
          </p:cNvPr>
          <p:cNvSpPr txBox="1"/>
          <p:nvPr/>
        </p:nvSpPr>
        <p:spPr>
          <a:xfrm>
            <a:off x="6214311" y="5618919"/>
            <a:ext cx="1575853" cy="461665"/>
          </a:xfrm>
          <a:prstGeom prst="rect">
            <a:avLst/>
          </a:prstGeom>
          <a:noFill/>
        </p:spPr>
        <p:txBody>
          <a:bodyPr wrap="square" rtlCol="0">
            <a:spAutoFit/>
          </a:bodyPr>
          <a:lstStyle/>
          <a:p>
            <a:pPr algn="ctr"/>
            <a:r>
              <a:rPr lang="en-US" sz="1200" b="1" dirty="0">
                <a:latin typeface="Arial" panose="020B0604020202020204" pitchFamily="34" charset="0"/>
                <a:cs typeface="Arial" panose="020B0604020202020204" pitchFamily="34" charset="0"/>
              </a:rPr>
              <a:t>Trustee</a:t>
            </a:r>
          </a:p>
          <a:p>
            <a:pPr algn="ctr"/>
            <a:r>
              <a:rPr lang="en-US" sz="1200" b="1" dirty="0">
                <a:latin typeface="Arial" panose="020B0604020202020204" pitchFamily="34" charset="0"/>
                <a:cs typeface="Arial" panose="020B0604020202020204" pitchFamily="34" charset="0"/>
              </a:rPr>
              <a:t>Frank Reyes</a:t>
            </a:r>
          </a:p>
        </p:txBody>
      </p:sp>
      <p:sp>
        <p:nvSpPr>
          <p:cNvPr id="21" name="TextBox 20">
            <a:extLst>
              <a:ext uri="{FF2B5EF4-FFF2-40B4-BE49-F238E27FC236}">
                <a16:creationId xmlns:a16="http://schemas.microsoft.com/office/drawing/2014/main" id="{BF8EB347-8AE9-40C4-93B2-A6F2010AA112}"/>
              </a:ext>
            </a:extLst>
          </p:cNvPr>
          <p:cNvSpPr txBox="1"/>
          <p:nvPr/>
        </p:nvSpPr>
        <p:spPr>
          <a:xfrm>
            <a:off x="7921457" y="5618919"/>
            <a:ext cx="1835852" cy="461665"/>
          </a:xfrm>
          <a:prstGeom prst="rect">
            <a:avLst/>
          </a:prstGeom>
          <a:noFill/>
        </p:spPr>
        <p:txBody>
          <a:bodyPr wrap="square" rtlCol="0">
            <a:spAutoFit/>
          </a:bodyPr>
          <a:lstStyle/>
          <a:p>
            <a:pPr algn="ctr"/>
            <a:r>
              <a:rPr lang="en-US" sz="1200" b="1" dirty="0">
                <a:latin typeface="Arial" panose="020B0604020202020204" pitchFamily="34" charset="0"/>
                <a:cs typeface="Arial" panose="020B0604020202020204" pitchFamily="34" charset="0"/>
              </a:rPr>
              <a:t>Student Trustee</a:t>
            </a:r>
          </a:p>
          <a:p>
            <a:pPr algn="ctr"/>
            <a:r>
              <a:rPr lang="en-US" sz="1200" b="1" dirty="0">
                <a:latin typeface="Arial" panose="020B0604020202020204" pitchFamily="34" charset="0"/>
                <a:cs typeface="Arial" panose="020B0604020202020204" pitchFamily="34" charset="0"/>
              </a:rPr>
              <a:t>Michelle Ly</a:t>
            </a:r>
          </a:p>
        </p:txBody>
      </p:sp>
      <p:sp>
        <p:nvSpPr>
          <p:cNvPr id="22" name="TextBox 21">
            <a:extLst>
              <a:ext uri="{FF2B5EF4-FFF2-40B4-BE49-F238E27FC236}">
                <a16:creationId xmlns:a16="http://schemas.microsoft.com/office/drawing/2014/main" id="{64E05888-F19F-4CD5-8CB3-B2FCFA542BFA}"/>
              </a:ext>
            </a:extLst>
          </p:cNvPr>
          <p:cNvSpPr txBox="1"/>
          <p:nvPr/>
        </p:nvSpPr>
        <p:spPr>
          <a:xfrm>
            <a:off x="9888602" y="5618919"/>
            <a:ext cx="1698524" cy="461665"/>
          </a:xfrm>
          <a:prstGeom prst="rect">
            <a:avLst/>
          </a:prstGeom>
          <a:noFill/>
        </p:spPr>
        <p:txBody>
          <a:bodyPr wrap="square" rtlCol="0">
            <a:spAutoFit/>
          </a:bodyPr>
          <a:lstStyle/>
          <a:p>
            <a:pPr algn="ctr"/>
            <a:r>
              <a:rPr lang="en-US" sz="1200" b="1" dirty="0">
                <a:latin typeface="Arial" panose="020B0604020202020204" pitchFamily="34" charset="0"/>
                <a:cs typeface="Arial" panose="020B0604020202020204" pitchFamily="34" charset="0"/>
              </a:rPr>
              <a:t>Student Trustee</a:t>
            </a:r>
          </a:p>
          <a:p>
            <a:pPr algn="ctr"/>
            <a:r>
              <a:rPr lang="en-US" sz="1200" b="1" dirty="0">
                <a:latin typeface="Arial" panose="020B0604020202020204" pitchFamily="34" charset="0"/>
                <a:cs typeface="Arial" panose="020B0604020202020204" pitchFamily="34" charset="0"/>
              </a:rPr>
              <a:t>Dyami Ruiz-Martinez</a:t>
            </a:r>
          </a:p>
        </p:txBody>
      </p:sp>
      <p:pic>
        <p:nvPicPr>
          <p:cNvPr id="23" name="Picture 2" descr="Image of Michelle Ly">
            <a:extLst>
              <a:ext uri="{FF2B5EF4-FFF2-40B4-BE49-F238E27FC236}">
                <a16:creationId xmlns:a16="http://schemas.microsoft.com/office/drawing/2014/main" id="{4EC50875-F6C9-4454-A2AC-83C58B7B7C7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077053" y="3913721"/>
            <a:ext cx="1579574" cy="1579574"/>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4" descr="Image of Dyami Ruiz-Martinez">
            <a:extLst>
              <a:ext uri="{FF2B5EF4-FFF2-40B4-BE49-F238E27FC236}">
                <a16:creationId xmlns:a16="http://schemas.microsoft.com/office/drawing/2014/main" id="{2712209C-4D97-40A1-A78C-CCEFD6896416}"/>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910210" y="3913721"/>
            <a:ext cx="1579574" cy="15795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088151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183BA19-113F-F153-7BF9-8F3509A18091}"/>
              </a:ext>
            </a:extLst>
          </p:cNvPr>
          <p:cNvSpPr>
            <a:spLocks noGrp="1"/>
          </p:cNvSpPr>
          <p:nvPr>
            <p:ph type="title"/>
          </p:nvPr>
        </p:nvSpPr>
        <p:spPr>
          <a:xfrm>
            <a:off x="823442" y="921715"/>
            <a:ext cx="5163022" cy="2635993"/>
          </a:xfrm>
        </p:spPr>
        <p:txBody>
          <a:bodyPr vert="horz" lIns="91440" tIns="45720" rIns="91440" bIns="45720" rtlCol="0" anchor="b">
            <a:normAutofit/>
          </a:bodyPr>
          <a:lstStyle/>
          <a:p>
            <a:r>
              <a:rPr lang="en-US" sz="3000" kern="1200" dirty="0">
                <a:solidFill>
                  <a:schemeClr val="tx1"/>
                </a:solidFill>
                <a:latin typeface="+mj-lt"/>
                <a:ea typeface="+mj-ea"/>
                <a:cs typeface="+mj-cs"/>
              </a:rPr>
              <a:t>Welcome!</a:t>
            </a:r>
            <a:br>
              <a:rPr lang="en-US" sz="3000" kern="1200" dirty="0">
                <a:solidFill>
                  <a:schemeClr val="tx1"/>
                </a:solidFill>
                <a:latin typeface="+mj-lt"/>
                <a:ea typeface="+mj-ea"/>
                <a:cs typeface="+mj-cs"/>
              </a:rPr>
            </a:br>
            <a:r>
              <a:rPr lang="en-US" sz="3000" kern="1200" dirty="0">
                <a:solidFill>
                  <a:schemeClr val="tx1"/>
                </a:solidFill>
                <a:latin typeface="+mj-lt"/>
                <a:ea typeface="+mj-ea"/>
                <a:cs typeface="+mj-cs"/>
              </a:rPr>
              <a:t> </a:t>
            </a:r>
            <a:br>
              <a:rPr lang="en-US" sz="3000" kern="1200" dirty="0">
                <a:solidFill>
                  <a:schemeClr val="tx1"/>
                </a:solidFill>
                <a:latin typeface="+mj-lt"/>
                <a:ea typeface="+mj-ea"/>
                <a:cs typeface="+mj-cs"/>
              </a:rPr>
            </a:br>
            <a:r>
              <a:rPr lang="en-US" sz="4100" b="1" kern="1200" dirty="0">
                <a:latin typeface="+mj-lt"/>
                <a:ea typeface="+mj-ea"/>
                <a:cs typeface="+mj-cs"/>
              </a:rPr>
              <a:t>Jeffrey Smith</a:t>
            </a:r>
            <a:br>
              <a:rPr lang="en-US" sz="3200" kern="1200" dirty="0">
                <a:latin typeface="+mj-lt"/>
                <a:ea typeface="+mj-ea"/>
                <a:cs typeface="+mj-cs"/>
              </a:rPr>
            </a:br>
            <a:br>
              <a:rPr lang="en-US" sz="3200" kern="1200" dirty="0">
                <a:latin typeface="+mj-lt"/>
                <a:ea typeface="+mj-ea"/>
                <a:cs typeface="+mj-cs"/>
              </a:rPr>
            </a:br>
            <a:r>
              <a:rPr lang="en-US" sz="3200" kern="1200" dirty="0">
                <a:latin typeface="+mj-lt"/>
                <a:ea typeface="+mj-ea"/>
                <a:cs typeface="+mj-cs"/>
              </a:rPr>
              <a:t>SINS Dean</a:t>
            </a:r>
            <a:endParaRPr lang="en-US" sz="3000" kern="1200" dirty="0">
              <a:latin typeface="+mj-lt"/>
              <a:ea typeface="+mj-ea"/>
              <a:cs typeface="+mj-cs"/>
            </a:endParaRPr>
          </a:p>
        </p:txBody>
      </p:sp>
      <p:sp>
        <p:nvSpPr>
          <p:cNvPr id="10" name="Rectangle 9">
            <a:extLst>
              <a:ext uri="{FF2B5EF4-FFF2-40B4-BE49-F238E27FC236}">
                <a16:creationId xmlns:a16="http://schemas.microsoft.com/office/drawing/2014/main" id="{BC05CA36-AD6A-4ABF-9A05-52E5A143D2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4022214"/>
            <a:ext cx="12192000" cy="2835786"/>
          </a:xfrm>
          <a:prstGeom prst="rect">
            <a:avLst/>
          </a:prstGeom>
          <a:gradFill>
            <a:gsLst>
              <a:gs pos="0">
                <a:schemeClr val="accent1"/>
              </a:gs>
              <a:gs pos="78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D4331EE8-85A4-4588-8D9E-70E534D477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4022220"/>
            <a:ext cx="8153398" cy="2835780"/>
          </a:xfrm>
          <a:prstGeom prst="rect">
            <a:avLst/>
          </a:prstGeom>
          <a:gradFill>
            <a:gsLst>
              <a:gs pos="0">
                <a:srgbClr val="000000">
                  <a:alpha val="63000"/>
                </a:srgbClr>
              </a:gs>
              <a:gs pos="100000">
                <a:schemeClr val="accent1">
                  <a:lumMod val="75000"/>
                </a:schemeClr>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49D6C862-61CC-4B46-8080-96583D653B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4022219"/>
            <a:ext cx="12253472" cy="2835781"/>
          </a:xfrm>
          <a:prstGeom prst="rect">
            <a:avLst/>
          </a:prstGeom>
          <a:gradFill>
            <a:gsLst>
              <a:gs pos="39000">
                <a:schemeClr val="accent1">
                  <a:lumMod val="50000"/>
                  <a:alpha val="0"/>
                </a:schemeClr>
              </a:gs>
              <a:gs pos="100000">
                <a:srgbClr val="000000">
                  <a:alpha val="72000"/>
                </a:srgb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E37EECFC-A684-4391-AE85-4CDAF5565F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6400797"/>
            <a:ext cx="12191998" cy="457203"/>
          </a:xfrm>
          <a:prstGeom prst="rect">
            <a:avLst/>
          </a:prstGeom>
          <a:gradFill>
            <a:gsLst>
              <a:gs pos="0">
                <a:srgbClr val="000000">
                  <a:alpha val="43000"/>
                </a:srgbClr>
              </a:gs>
              <a:gs pos="79000">
                <a:schemeClr val="accent1">
                  <a:lumMod val="75000"/>
                  <a:alpha val="22000"/>
                </a:schemeClr>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4" name="Picture 3" descr="A person smiling at the camera&#10;&#10;Description automatically generated">
            <a:extLst>
              <a:ext uri="{FF2B5EF4-FFF2-40B4-BE49-F238E27FC236}">
                <a16:creationId xmlns:a16="http://schemas.microsoft.com/office/drawing/2014/main" id="{F04D607B-FC10-5C75-88C6-844E868ED33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2463" r="26814" b="18265"/>
          <a:stretch/>
        </p:blipFill>
        <p:spPr>
          <a:xfrm>
            <a:off x="6956982" y="1251707"/>
            <a:ext cx="4053527" cy="4354585"/>
          </a:xfrm>
          <a:prstGeom prst="rect">
            <a:avLst/>
          </a:prstGeom>
        </p:spPr>
      </p:pic>
    </p:spTree>
    <p:extLst>
      <p:ext uri="{BB962C8B-B14F-4D97-AF65-F5344CB8AC3E}">
        <p14:creationId xmlns:p14="http://schemas.microsoft.com/office/powerpoint/2010/main" val="412757137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8495" y="2660473"/>
            <a:ext cx="4355594" cy="4038603"/>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0882" y="1638085"/>
            <a:ext cx="6857572" cy="358140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183BA19-113F-F153-7BF9-8F3509A18091}"/>
              </a:ext>
            </a:extLst>
          </p:cNvPr>
          <p:cNvSpPr>
            <a:spLocks noGrp="1"/>
          </p:cNvSpPr>
          <p:nvPr>
            <p:ph type="title"/>
          </p:nvPr>
        </p:nvSpPr>
        <p:spPr>
          <a:xfrm>
            <a:off x="207034" y="2767106"/>
            <a:ext cx="3717985" cy="3071906"/>
          </a:xfrm>
        </p:spPr>
        <p:txBody>
          <a:bodyPr vert="horz" lIns="91440" tIns="45720" rIns="91440" bIns="45720" rtlCol="0" anchor="t">
            <a:normAutofit/>
          </a:bodyPr>
          <a:lstStyle/>
          <a:p>
            <a:r>
              <a:rPr lang="en-US" sz="1900" kern="1200" dirty="0">
                <a:solidFill>
                  <a:srgbClr val="FFFFFF"/>
                </a:solidFill>
                <a:latin typeface="+mj-lt"/>
                <a:ea typeface="+mj-ea"/>
                <a:cs typeface="+mj-cs"/>
              </a:rPr>
              <a:t>Congratulations!</a:t>
            </a:r>
            <a:br>
              <a:rPr lang="en-US" sz="1900" kern="1200" dirty="0">
                <a:solidFill>
                  <a:srgbClr val="FFFFFF"/>
                </a:solidFill>
                <a:latin typeface="+mj-lt"/>
                <a:ea typeface="+mj-ea"/>
                <a:cs typeface="+mj-cs"/>
              </a:rPr>
            </a:br>
            <a:br>
              <a:rPr lang="en-US" sz="1900" kern="1200" dirty="0">
                <a:solidFill>
                  <a:srgbClr val="FFFFFF"/>
                </a:solidFill>
                <a:latin typeface="+mj-lt"/>
                <a:ea typeface="+mj-ea"/>
                <a:cs typeface="+mj-cs"/>
              </a:rPr>
            </a:br>
            <a:r>
              <a:rPr lang="en-US" sz="4100" b="1" kern="1200" dirty="0">
                <a:solidFill>
                  <a:srgbClr val="FFFFFF"/>
                </a:solidFill>
                <a:latin typeface="+mj-lt"/>
                <a:ea typeface="+mj-ea"/>
                <a:cs typeface="+mj-cs"/>
              </a:rPr>
              <a:t>Geoffrey Booth</a:t>
            </a:r>
            <a:br>
              <a:rPr lang="en-US" sz="1900" kern="1200" dirty="0">
                <a:solidFill>
                  <a:srgbClr val="FFFFFF"/>
                </a:solidFill>
                <a:latin typeface="+mj-lt"/>
                <a:ea typeface="+mj-ea"/>
                <a:cs typeface="+mj-cs"/>
              </a:rPr>
            </a:br>
            <a:br>
              <a:rPr lang="en-US" sz="1900" kern="1200" dirty="0">
                <a:solidFill>
                  <a:srgbClr val="FFFFFF"/>
                </a:solidFill>
                <a:latin typeface="+mj-lt"/>
                <a:ea typeface="+mj-ea"/>
                <a:cs typeface="+mj-cs"/>
              </a:rPr>
            </a:br>
            <a:r>
              <a:rPr lang="en-US" sz="1900" kern="1200" dirty="0">
                <a:solidFill>
                  <a:srgbClr val="FFFFFF"/>
                </a:solidFill>
                <a:latin typeface="+mj-lt"/>
                <a:ea typeface="+mj-ea"/>
                <a:cs typeface="+mj-cs"/>
              </a:rPr>
              <a:t>Full time </a:t>
            </a:r>
            <a:r>
              <a:rPr lang="en-US" sz="1900" dirty="0">
                <a:solidFill>
                  <a:srgbClr val="FFFFFF"/>
                </a:solidFill>
              </a:rPr>
              <a:t>t</a:t>
            </a:r>
            <a:r>
              <a:rPr lang="en-US" sz="1900" kern="1200" dirty="0">
                <a:solidFill>
                  <a:srgbClr val="FFFFFF"/>
                </a:solidFill>
                <a:latin typeface="+mj-lt"/>
                <a:ea typeface="+mj-ea"/>
                <a:cs typeface="+mj-cs"/>
              </a:rPr>
              <a:t>emp Faculty, </a:t>
            </a:r>
            <a:r>
              <a:rPr lang="en-US" sz="1900" dirty="0">
                <a:solidFill>
                  <a:srgbClr val="FFFFFF"/>
                </a:solidFill>
              </a:rPr>
              <a:t>Respiratory</a:t>
            </a:r>
            <a:endParaRPr lang="en-US" sz="1900" kern="1200" dirty="0">
              <a:solidFill>
                <a:srgbClr val="FFFFFF"/>
              </a:solidFill>
              <a:latin typeface="+mj-lt"/>
              <a:ea typeface="+mj-ea"/>
              <a:cs typeface="+mj-cs"/>
            </a:endParaRPr>
          </a:p>
        </p:txBody>
      </p:sp>
      <p:pic>
        <p:nvPicPr>
          <p:cNvPr id="4" name="Picture Placeholder 1" descr="A green bird mascot with yellow shirt&#10;&#10;Description automatically generated">
            <a:extLst>
              <a:ext uri="{FF2B5EF4-FFF2-40B4-BE49-F238E27FC236}">
                <a16:creationId xmlns:a16="http://schemas.microsoft.com/office/drawing/2014/main" id="{96E8BCBC-8A96-27E3-5E3B-830E38EA05B8}"/>
              </a:ext>
            </a:extLst>
          </p:cNvPr>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t="3118" b="11279"/>
          <a:stretch/>
        </p:blipFill>
        <p:spPr>
          <a:xfrm>
            <a:off x="6224185" y="481650"/>
            <a:ext cx="4449763" cy="5387248"/>
          </a:xfrm>
          <a:prstGeom prst="rect">
            <a:avLst/>
          </a:prstGeom>
        </p:spPr>
      </p:pic>
    </p:spTree>
    <p:extLst>
      <p:ext uri="{BB962C8B-B14F-4D97-AF65-F5344CB8AC3E}">
        <p14:creationId xmlns:p14="http://schemas.microsoft.com/office/powerpoint/2010/main" val="112830195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8495" y="2660473"/>
            <a:ext cx="4355594" cy="4038603"/>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0882" y="1638085"/>
            <a:ext cx="6857572" cy="358140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183BA19-113F-F153-7BF9-8F3509A18091}"/>
              </a:ext>
            </a:extLst>
          </p:cNvPr>
          <p:cNvSpPr>
            <a:spLocks noGrp="1"/>
          </p:cNvSpPr>
          <p:nvPr>
            <p:ph type="title"/>
          </p:nvPr>
        </p:nvSpPr>
        <p:spPr>
          <a:xfrm>
            <a:off x="207034" y="2767106"/>
            <a:ext cx="3717985" cy="3071906"/>
          </a:xfrm>
        </p:spPr>
        <p:txBody>
          <a:bodyPr vert="horz" lIns="91440" tIns="45720" rIns="91440" bIns="45720" rtlCol="0" anchor="t">
            <a:normAutofit/>
          </a:bodyPr>
          <a:lstStyle/>
          <a:p>
            <a:r>
              <a:rPr lang="en-US" sz="1900" kern="1200" dirty="0">
                <a:solidFill>
                  <a:srgbClr val="FFFFFF"/>
                </a:solidFill>
                <a:latin typeface="+mj-lt"/>
                <a:ea typeface="+mj-ea"/>
                <a:cs typeface="+mj-cs"/>
              </a:rPr>
              <a:t>Congratulations!</a:t>
            </a:r>
            <a:br>
              <a:rPr lang="en-US" sz="1900" kern="1200" dirty="0">
                <a:solidFill>
                  <a:srgbClr val="FFFFFF"/>
                </a:solidFill>
                <a:latin typeface="+mj-lt"/>
                <a:ea typeface="+mj-ea"/>
                <a:cs typeface="+mj-cs"/>
              </a:rPr>
            </a:br>
            <a:br>
              <a:rPr lang="en-US" sz="1900" kern="1200" dirty="0">
                <a:solidFill>
                  <a:srgbClr val="FFFFFF"/>
                </a:solidFill>
                <a:latin typeface="+mj-lt"/>
                <a:ea typeface="+mj-ea"/>
                <a:cs typeface="+mj-cs"/>
              </a:rPr>
            </a:br>
            <a:r>
              <a:rPr lang="en-US" sz="4100" b="1" kern="1200" dirty="0">
                <a:solidFill>
                  <a:srgbClr val="FFFFFF"/>
                </a:solidFill>
                <a:latin typeface="+mj-lt"/>
                <a:ea typeface="+mj-ea"/>
                <a:cs typeface="+mj-cs"/>
              </a:rPr>
              <a:t>Josh Estrada</a:t>
            </a:r>
            <a:br>
              <a:rPr lang="en-US" sz="1900" kern="1200" dirty="0">
                <a:solidFill>
                  <a:srgbClr val="FFFFFF"/>
                </a:solidFill>
                <a:latin typeface="+mj-lt"/>
                <a:ea typeface="+mj-ea"/>
                <a:cs typeface="+mj-cs"/>
              </a:rPr>
            </a:br>
            <a:br>
              <a:rPr lang="en-US" sz="1900" kern="1200" dirty="0">
                <a:solidFill>
                  <a:srgbClr val="FFFFFF"/>
                </a:solidFill>
                <a:latin typeface="+mj-lt"/>
                <a:ea typeface="+mj-ea"/>
                <a:cs typeface="+mj-cs"/>
              </a:rPr>
            </a:br>
            <a:r>
              <a:rPr lang="en-US" sz="1900" kern="1200" dirty="0">
                <a:solidFill>
                  <a:srgbClr val="FFFFFF"/>
                </a:solidFill>
                <a:latin typeface="+mj-lt"/>
                <a:ea typeface="+mj-ea"/>
                <a:cs typeface="+mj-cs"/>
              </a:rPr>
              <a:t>Full time </a:t>
            </a:r>
            <a:r>
              <a:rPr lang="en-US" sz="1900" dirty="0">
                <a:solidFill>
                  <a:srgbClr val="FFFFFF"/>
                </a:solidFill>
              </a:rPr>
              <a:t>t</a:t>
            </a:r>
            <a:r>
              <a:rPr lang="en-US" sz="1900" kern="1200" dirty="0">
                <a:solidFill>
                  <a:srgbClr val="FFFFFF"/>
                </a:solidFill>
                <a:latin typeface="+mj-lt"/>
                <a:ea typeface="+mj-ea"/>
                <a:cs typeface="+mj-cs"/>
              </a:rPr>
              <a:t>emp Faculty, </a:t>
            </a:r>
            <a:r>
              <a:rPr lang="en-US" sz="1900" dirty="0">
                <a:solidFill>
                  <a:srgbClr val="FFFFFF"/>
                </a:solidFill>
              </a:rPr>
              <a:t>Kinesiology</a:t>
            </a:r>
            <a:endParaRPr lang="en-US" sz="1900" kern="1200" dirty="0">
              <a:solidFill>
                <a:srgbClr val="FFFFFF"/>
              </a:solidFill>
              <a:latin typeface="+mj-lt"/>
              <a:ea typeface="+mj-ea"/>
              <a:cs typeface="+mj-cs"/>
            </a:endParaRPr>
          </a:p>
        </p:txBody>
      </p:sp>
      <p:pic>
        <p:nvPicPr>
          <p:cNvPr id="6" name="Picture Placeholder 5" descr="A person in a suit and tie&#10;&#10;Description automatically generated">
            <a:extLst>
              <a:ext uri="{FF2B5EF4-FFF2-40B4-BE49-F238E27FC236}">
                <a16:creationId xmlns:a16="http://schemas.microsoft.com/office/drawing/2014/main" id="{0546F840-05C7-22BA-5CE2-7F11200E5681}"/>
              </a:ext>
            </a:extLst>
          </p:cNvPr>
          <p:cNvPicPr>
            <a:picLocks noGrp="1" noChangeAspect="1"/>
          </p:cNvPicPr>
          <p:nvPr>
            <p:ph type="pic" idx="1"/>
          </p:nvPr>
        </p:nvPicPr>
        <p:blipFill rotWithShape="1">
          <a:blip r:embed="rId2" cstate="print">
            <a:extLst>
              <a:ext uri="{28A0092B-C50C-407E-A947-70E740481C1C}">
                <a14:useLocalDpi xmlns:a14="http://schemas.microsoft.com/office/drawing/2010/main" val="0"/>
              </a:ext>
            </a:extLst>
          </a:blip>
          <a:srcRect l="-3971" t="-6634" r="3971" b="28975"/>
          <a:stretch/>
        </p:blipFill>
        <p:spPr>
          <a:xfrm>
            <a:off x="6739093" y="595494"/>
            <a:ext cx="4454297" cy="4843771"/>
          </a:xfrm>
        </p:spPr>
      </p:pic>
    </p:spTree>
    <p:extLst>
      <p:ext uri="{BB962C8B-B14F-4D97-AF65-F5344CB8AC3E}">
        <p14:creationId xmlns:p14="http://schemas.microsoft.com/office/powerpoint/2010/main" val="124974289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8495" y="2660473"/>
            <a:ext cx="4355594" cy="4038603"/>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0882" y="1638085"/>
            <a:ext cx="6857572" cy="358140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183BA19-113F-F153-7BF9-8F3509A18091}"/>
              </a:ext>
            </a:extLst>
          </p:cNvPr>
          <p:cNvSpPr>
            <a:spLocks noGrp="1"/>
          </p:cNvSpPr>
          <p:nvPr>
            <p:ph type="title"/>
          </p:nvPr>
        </p:nvSpPr>
        <p:spPr>
          <a:xfrm>
            <a:off x="207034" y="2767106"/>
            <a:ext cx="3717985" cy="3071906"/>
          </a:xfrm>
        </p:spPr>
        <p:txBody>
          <a:bodyPr vert="horz" lIns="91440" tIns="45720" rIns="91440" bIns="45720" rtlCol="0" anchor="t">
            <a:normAutofit/>
          </a:bodyPr>
          <a:lstStyle/>
          <a:p>
            <a:r>
              <a:rPr lang="en-US" sz="1900" kern="1200" dirty="0">
                <a:solidFill>
                  <a:srgbClr val="FFFFFF"/>
                </a:solidFill>
                <a:latin typeface="+mj-lt"/>
                <a:ea typeface="+mj-ea"/>
                <a:cs typeface="+mj-cs"/>
              </a:rPr>
              <a:t>Congratulations!</a:t>
            </a:r>
            <a:br>
              <a:rPr lang="en-US" sz="1900" kern="1200" dirty="0">
                <a:solidFill>
                  <a:srgbClr val="FFFFFF"/>
                </a:solidFill>
                <a:latin typeface="+mj-lt"/>
                <a:ea typeface="+mj-ea"/>
                <a:cs typeface="+mj-cs"/>
              </a:rPr>
            </a:br>
            <a:br>
              <a:rPr lang="en-US" sz="1900" kern="1200" dirty="0">
                <a:solidFill>
                  <a:srgbClr val="FFFFFF"/>
                </a:solidFill>
                <a:latin typeface="+mj-lt"/>
                <a:ea typeface="+mj-ea"/>
                <a:cs typeface="+mj-cs"/>
              </a:rPr>
            </a:br>
            <a:r>
              <a:rPr lang="en-US" sz="4100" b="1" kern="1200" dirty="0">
                <a:solidFill>
                  <a:srgbClr val="FFFFFF"/>
                </a:solidFill>
                <a:latin typeface="+mj-lt"/>
                <a:ea typeface="+mj-ea"/>
                <a:cs typeface="+mj-cs"/>
              </a:rPr>
              <a:t>Ryan Harold</a:t>
            </a:r>
            <a:br>
              <a:rPr lang="en-US" sz="1900" kern="1200" dirty="0">
                <a:solidFill>
                  <a:srgbClr val="FFFFFF"/>
                </a:solidFill>
                <a:latin typeface="+mj-lt"/>
                <a:ea typeface="+mj-ea"/>
                <a:cs typeface="+mj-cs"/>
              </a:rPr>
            </a:br>
            <a:br>
              <a:rPr lang="en-US" sz="1900" kern="1200" dirty="0">
                <a:solidFill>
                  <a:srgbClr val="FFFFFF"/>
                </a:solidFill>
                <a:latin typeface="+mj-lt"/>
                <a:ea typeface="+mj-ea"/>
                <a:cs typeface="+mj-cs"/>
              </a:rPr>
            </a:br>
            <a:r>
              <a:rPr lang="en-US" sz="1900" kern="1200" dirty="0">
                <a:solidFill>
                  <a:srgbClr val="FFFFFF"/>
                </a:solidFill>
                <a:latin typeface="+mj-lt"/>
                <a:ea typeface="+mj-ea"/>
                <a:cs typeface="+mj-cs"/>
              </a:rPr>
              <a:t>Interim </a:t>
            </a:r>
            <a:r>
              <a:rPr lang="en-US" sz="1900" dirty="0">
                <a:solidFill>
                  <a:srgbClr val="FFFFFF"/>
                </a:solidFill>
              </a:rPr>
              <a:t>Fire Chief</a:t>
            </a:r>
            <a:endParaRPr lang="en-US" sz="1900" kern="1200" dirty="0">
              <a:solidFill>
                <a:srgbClr val="FFFFFF"/>
              </a:solidFill>
              <a:latin typeface="+mj-lt"/>
              <a:ea typeface="+mj-ea"/>
              <a:cs typeface="+mj-cs"/>
            </a:endParaRPr>
          </a:p>
        </p:txBody>
      </p:sp>
      <p:pic>
        <p:nvPicPr>
          <p:cNvPr id="3" name="Picture Placeholder 6">
            <a:extLst>
              <a:ext uri="{FF2B5EF4-FFF2-40B4-BE49-F238E27FC236}">
                <a16:creationId xmlns:a16="http://schemas.microsoft.com/office/drawing/2014/main" id="{A207121C-5B57-B882-C959-46565DB56CA7}"/>
              </a:ext>
            </a:extLst>
          </p:cNvPr>
          <p:cNvPicPr>
            <a:picLocks noGrp="1" noChangeAspect="1"/>
          </p:cNvPicPr>
          <p:nvPr>
            <p:ph type="pic" idx="1"/>
          </p:nvPr>
        </p:nvPicPr>
        <p:blipFill>
          <a:blip r:embed="rId2" cstate="print">
            <a:extLst>
              <a:ext uri="{28A0092B-C50C-407E-A947-70E740481C1C}">
                <a14:useLocalDpi xmlns:a14="http://schemas.microsoft.com/office/drawing/2010/main" val="0"/>
              </a:ext>
            </a:extLst>
          </a:blip>
          <a:srcRect l="17063" r="17063"/>
          <a:stretch/>
        </p:blipFill>
        <p:spPr>
          <a:xfrm>
            <a:off x="6759019" y="1038578"/>
            <a:ext cx="4364610" cy="4414134"/>
          </a:xfrm>
        </p:spPr>
      </p:pic>
    </p:spTree>
    <p:extLst>
      <p:ext uri="{BB962C8B-B14F-4D97-AF65-F5344CB8AC3E}">
        <p14:creationId xmlns:p14="http://schemas.microsoft.com/office/powerpoint/2010/main" val="142627579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descr="A person with short hair and a blue background&#10;&#10;Description automatically generated">
            <a:extLst>
              <a:ext uri="{FF2B5EF4-FFF2-40B4-BE49-F238E27FC236}">
                <a16:creationId xmlns:a16="http://schemas.microsoft.com/office/drawing/2014/main" id="{E7F40281-CBF6-6769-E8BC-565164A83C4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45893" y="268177"/>
            <a:ext cx="7700213" cy="5852160"/>
          </a:xfrm>
        </p:spPr>
      </p:pic>
    </p:spTree>
    <p:extLst>
      <p:ext uri="{BB962C8B-B14F-4D97-AF65-F5344CB8AC3E}">
        <p14:creationId xmlns:p14="http://schemas.microsoft.com/office/powerpoint/2010/main" val="153198035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E104CB9-1750-EDA7-07C2-CD89E96E22FE}"/>
              </a:ext>
            </a:extLst>
          </p:cNvPr>
          <p:cNvSpPr>
            <a:spLocks noGrp="1"/>
          </p:cNvSpPr>
          <p:nvPr>
            <p:ph idx="1"/>
          </p:nvPr>
        </p:nvSpPr>
        <p:spPr>
          <a:xfrm>
            <a:off x="838200" y="347201"/>
            <a:ext cx="10515600" cy="5763041"/>
          </a:xfrm>
        </p:spPr>
        <p:txBody>
          <a:bodyPr/>
          <a:lstStyle/>
          <a:p>
            <a:pPr marL="0" indent="0">
              <a:buNone/>
            </a:pPr>
            <a:endParaRPr lang="en-US" b="0" i="0" dirty="0">
              <a:solidFill>
                <a:srgbClr val="872339"/>
              </a:solidFill>
              <a:effectLst/>
              <a:latin typeface="myriad-variable"/>
            </a:endParaRPr>
          </a:p>
          <a:p>
            <a:pPr marL="0" indent="0">
              <a:buNone/>
            </a:pPr>
            <a:r>
              <a:rPr lang="en-US" sz="5400" dirty="0">
                <a:solidFill>
                  <a:srgbClr val="872339"/>
                </a:solidFill>
                <a:latin typeface="myriad-variable"/>
              </a:rPr>
              <a:t>“</a:t>
            </a:r>
            <a:r>
              <a:rPr lang="en-US" sz="5400" b="0" i="0" dirty="0">
                <a:solidFill>
                  <a:srgbClr val="872339"/>
                </a:solidFill>
                <a:effectLst/>
                <a:latin typeface="myriad-variable"/>
              </a:rPr>
              <a:t>As of </a:t>
            </a:r>
            <a:r>
              <a:rPr lang="en-US" sz="5400" b="0" i="0" u="none" strike="noStrike" dirty="0">
                <a:solidFill>
                  <a:srgbClr val="08275E"/>
                </a:solidFill>
                <a:effectLst/>
                <a:latin typeface="myriad-variable"/>
                <a:hlinkClick r:id="rId2"/>
              </a:rPr>
              <a:t>March 2021</a:t>
            </a:r>
            <a:r>
              <a:rPr lang="en-US" sz="5400" b="0" i="0" dirty="0">
                <a:solidFill>
                  <a:srgbClr val="872339"/>
                </a:solidFill>
                <a:effectLst/>
                <a:latin typeface="myriad-variable"/>
              </a:rPr>
              <a:t>, almost 43 million Americans - one in five adults - collectively hold approximately $1.6 trillion in federal student loans.”</a:t>
            </a:r>
          </a:p>
          <a:p>
            <a:pPr marL="0" indent="0">
              <a:buNone/>
            </a:pPr>
            <a:endParaRPr lang="en-US" sz="5400" dirty="0">
              <a:solidFill>
                <a:srgbClr val="872339"/>
              </a:solidFill>
              <a:latin typeface="myriad-variable"/>
            </a:endParaRPr>
          </a:p>
          <a:p>
            <a:pPr marL="0" indent="0">
              <a:buNone/>
            </a:pPr>
            <a:r>
              <a:rPr lang="en-US" sz="1200" dirty="0">
                <a:hlinkClick r:id="rId3"/>
              </a:rPr>
              <a:t>https://www.institutmontaigne.org/en/expressions/university-challenged-higher-education-and-student-debt-america</a:t>
            </a:r>
            <a:endParaRPr lang="en-US" sz="1200" dirty="0"/>
          </a:p>
          <a:p>
            <a:pPr marL="0" indent="0">
              <a:buNone/>
            </a:pPr>
            <a:endParaRPr lang="en-US" sz="1200" dirty="0"/>
          </a:p>
        </p:txBody>
      </p:sp>
    </p:spTree>
    <p:extLst>
      <p:ext uri="{BB962C8B-B14F-4D97-AF65-F5344CB8AC3E}">
        <p14:creationId xmlns:p14="http://schemas.microsoft.com/office/powerpoint/2010/main" val="77969353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E104CB9-1750-EDA7-07C2-CD89E96E22FE}"/>
              </a:ext>
            </a:extLst>
          </p:cNvPr>
          <p:cNvSpPr>
            <a:spLocks noGrp="1"/>
          </p:cNvSpPr>
          <p:nvPr>
            <p:ph idx="1"/>
          </p:nvPr>
        </p:nvSpPr>
        <p:spPr>
          <a:xfrm>
            <a:off x="838200" y="347201"/>
            <a:ext cx="10515600" cy="5763041"/>
          </a:xfrm>
        </p:spPr>
        <p:txBody>
          <a:bodyPr>
            <a:normAutofit fontScale="92500"/>
          </a:bodyPr>
          <a:lstStyle/>
          <a:p>
            <a:pPr marL="0" indent="0">
              <a:buNone/>
            </a:pPr>
            <a:r>
              <a:rPr lang="en-US" sz="4400" b="0" i="0" dirty="0">
                <a:solidFill>
                  <a:srgbClr val="333333"/>
                </a:solidFill>
                <a:effectLst/>
                <a:latin typeface="Georgia" panose="02040502050405020303" pitchFamily="18" charset="0"/>
              </a:rPr>
              <a:t>Data on postsecondary outcomes show our most vulnerable students are disproportionately likely to leave college with </a:t>
            </a:r>
            <a:r>
              <a:rPr lang="en-US" sz="4400" b="0" i="0" u="none" strike="noStrike" dirty="0">
                <a:solidFill>
                  <a:srgbClr val="003891"/>
                </a:solidFill>
                <a:effectLst/>
                <a:latin typeface="Georgia" panose="02040502050405020303" pitchFamily="18" charset="0"/>
                <a:hlinkClick r:id="rId2" tooltip="https://ticas.org/files/pub_files/qf_about_student_debt.pdf"/>
              </a:rPr>
              <a:t>considerable debt</a:t>
            </a:r>
            <a:r>
              <a:rPr lang="en-US" sz="4400" b="0" i="0" dirty="0">
                <a:solidFill>
                  <a:srgbClr val="333333"/>
                </a:solidFill>
                <a:effectLst/>
                <a:latin typeface="Georgia" panose="02040502050405020303" pitchFamily="18" charset="0"/>
              </a:rPr>
              <a:t> and </a:t>
            </a:r>
            <a:r>
              <a:rPr lang="en-US" sz="4400" b="0" i="0" u="none" strike="noStrike" dirty="0">
                <a:solidFill>
                  <a:srgbClr val="003891"/>
                </a:solidFill>
                <a:effectLst/>
                <a:latin typeface="Georgia" panose="02040502050405020303" pitchFamily="18" charset="0"/>
                <a:hlinkClick r:id="rId3" tooltip="http://pellinstitute.org/indicators/"/>
              </a:rPr>
              <a:t>no degree</a:t>
            </a:r>
            <a:r>
              <a:rPr lang="en-US" sz="4400" b="0" i="0" dirty="0">
                <a:solidFill>
                  <a:srgbClr val="333333"/>
                </a:solidFill>
                <a:effectLst/>
                <a:latin typeface="Georgia" panose="02040502050405020303" pitchFamily="18" charset="0"/>
              </a:rPr>
              <a:t>, or at best one that took </a:t>
            </a:r>
            <a:r>
              <a:rPr lang="en-US" sz="4400" b="0" i="0" u="none" strike="noStrike" dirty="0">
                <a:solidFill>
                  <a:srgbClr val="003891"/>
                </a:solidFill>
                <a:effectLst/>
                <a:latin typeface="Georgia" panose="02040502050405020303" pitchFamily="18" charset="0"/>
                <a:hlinkClick r:id="rId4" tooltip="https://www.theatlantic.com/education/archive/2014/07/why-do-low-income-students-take-longer-to-graduate/374221/"/>
              </a:rPr>
              <a:t>far more than four years</a:t>
            </a:r>
            <a:r>
              <a:rPr lang="en-US" sz="4400" b="0" i="0" dirty="0">
                <a:solidFill>
                  <a:srgbClr val="333333"/>
                </a:solidFill>
                <a:effectLst/>
                <a:latin typeface="Georgia" panose="02040502050405020303" pitchFamily="18" charset="0"/>
              </a:rPr>
              <a:t> to earn; and </a:t>
            </a:r>
            <a:r>
              <a:rPr lang="en-US" sz="4400" b="0" i="0" u="none" strike="noStrike" dirty="0">
                <a:solidFill>
                  <a:srgbClr val="003891"/>
                </a:solidFill>
                <a:effectLst/>
                <a:latin typeface="Georgia" panose="02040502050405020303" pitchFamily="18" charset="0"/>
                <a:hlinkClick r:id="rId5" tooltip="https://www.insidehighered.com/news/2022/01/25/returns-investment-low-income-students"/>
              </a:rPr>
              <a:t>post-college earnings</a:t>
            </a:r>
            <a:r>
              <a:rPr lang="en-US" sz="4400" b="0" i="0" dirty="0">
                <a:solidFill>
                  <a:srgbClr val="333333"/>
                </a:solidFill>
                <a:effectLst/>
                <a:latin typeface="Georgia" panose="02040502050405020303" pitchFamily="18" charset="0"/>
              </a:rPr>
              <a:t> for low-income students are generally lower than those of their wealthier peers.</a:t>
            </a:r>
          </a:p>
          <a:p>
            <a:pPr marL="0" indent="0">
              <a:buNone/>
            </a:pPr>
            <a:endParaRPr lang="en-US" sz="5400" dirty="0">
              <a:solidFill>
                <a:srgbClr val="872339"/>
              </a:solidFill>
              <a:latin typeface="myriad-variable"/>
            </a:endParaRPr>
          </a:p>
          <a:p>
            <a:pPr marL="0" indent="0">
              <a:buNone/>
            </a:pPr>
            <a:r>
              <a:rPr lang="en-US" sz="1200" dirty="0">
                <a:hlinkClick r:id="rId6"/>
              </a:rPr>
              <a:t>https://www.forbes.com/sites/scottpulsipher/2023/01/10/3-ways-higher-education-can-flip-the-script-on-value/?sh=5f1b71722acd</a:t>
            </a:r>
            <a:endParaRPr lang="en-US" sz="1200" dirty="0"/>
          </a:p>
          <a:p>
            <a:pPr marL="0" indent="0">
              <a:buNone/>
            </a:pPr>
            <a:endParaRPr lang="en-US" sz="1200" dirty="0"/>
          </a:p>
        </p:txBody>
      </p:sp>
    </p:spTree>
    <p:extLst>
      <p:ext uri="{BB962C8B-B14F-4D97-AF65-F5344CB8AC3E}">
        <p14:creationId xmlns:p14="http://schemas.microsoft.com/office/powerpoint/2010/main" val="179361588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E104CB9-1750-EDA7-07C2-CD89E96E22FE}"/>
              </a:ext>
            </a:extLst>
          </p:cNvPr>
          <p:cNvSpPr>
            <a:spLocks noGrp="1"/>
          </p:cNvSpPr>
          <p:nvPr>
            <p:ph idx="1"/>
          </p:nvPr>
        </p:nvSpPr>
        <p:spPr>
          <a:xfrm>
            <a:off x="838200" y="347201"/>
            <a:ext cx="10515600" cy="5763041"/>
          </a:xfrm>
        </p:spPr>
        <p:txBody>
          <a:bodyPr>
            <a:normAutofit/>
          </a:bodyPr>
          <a:lstStyle/>
          <a:p>
            <a:pPr marL="0" indent="0">
              <a:buNone/>
            </a:pPr>
            <a:r>
              <a:rPr lang="en-US" sz="4000" b="0" i="0" dirty="0">
                <a:solidFill>
                  <a:srgbClr val="111111"/>
                </a:solidFill>
                <a:effectLst/>
                <a:latin typeface="Tiempos"/>
              </a:rPr>
              <a:t>Americans’ confidence in the nation’s colleges and universities has </a:t>
            </a:r>
            <a:r>
              <a:rPr lang="en-US" sz="4000" b="0" i="0" u="sng" dirty="0">
                <a:solidFill>
                  <a:srgbClr val="696969"/>
                </a:solidFill>
                <a:effectLst/>
                <a:latin typeface="Tiempos"/>
                <a:hlinkClick r:id="rId2"/>
              </a:rPr>
              <a:t>plummeted</a:t>
            </a:r>
            <a:r>
              <a:rPr lang="en-US" sz="4000" b="0" i="0" dirty="0">
                <a:solidFill>
                  <a:srgbClr val="111111"/>
                </a:solidFill>
                <a:effectLst/>
                <a:latin typeface="Tiempos"/>
              </a:rPr>
              <a:t>, according to a new Gallup poll. If that lack of support continues, it could have long-term ramifications for both higher education and the U.S. economy as a whole. Fewer educated workers could stymie innovation, aggravate labor shortages and hinder social mobility.</a:t>
            </a:r>
          </a:p>
          <a:p>
            <a:pPr marL="0" indent="0">
              <a:buNone/>
            </a:pPr>
            <a:endParaRPr lang="en-US" sz="4000" dirty="0">
              <a:solidFill>
                <a:srgbClr val="872339"/>
              </a:solidFill>
              <a:latin typeface="myriad-variable"/>
            </a:endParaRPr>
          </a:p>
          <a:p>
            <a:pPr marL="0" indent="0">
              <a:buNone/>
            </a:pPr>
            <a:r>
              <a:rPr lang="en-US" sz="1200" dirty="0">
                <a:hlinkClick r:id="rId3"/>
              </a:rPr>
              <a:t>https://hechingerreport.org/proof-points-american-confidence-in-higher-education-hits-a-new-low-yet-most-still-see-value-in-a-college-degree/</a:t>
            </a:r>
            <a:endParaRPr lang="en-US" sz="1200" dirty="0"/>
          </a:p>
          <a:p>
            <a:pPr marL="0" indent="0">
              <a:buNone/>
            </a:pPr>
            <a:endParaRPr lang="en-US" sz="1200" dirty="0"/>
          </a:p>
        </p:txBody>
      </p:sp>
    </p:spTree>
    <p:extLst>
      <p:ext uri="{BB962C8B-B14F-4D97-AF65-F5344CB8AC3E}">
        <p14:creationId xmlns:p14="http://schemas.microsoft.com/office/powerpoint/2010/main" val="252223408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E104CB9-1750-EDA7-07C2-CD89E96E22FE}"/>
              </a:ext>
            </a:extLst>
          </p:cNvPr>
          <p:cNvSpPr>
            <a:spLocks noGrp="1"/>
          </p:cNvSpPr>
          <p:nvPr>
            <p:ph idx="1"/>
          </p:nvPr>
        </p:nvSpPr>
        <p:spPr>
          <a:xfrm>
            <a:off x="838200" y="347201"/>
            <a:ext cx="10515600" cy="5763041"/>
          </a:xfrm>
        </p:spPr>
        <p:txBody>
          <a:bodyPr>
            <a:normAutofit/>
          </a:bodyPr>
          <a:lstStyle/>
          <a:p>
            <a:pPr marL="0" indent="0">
              <a:buNone/>
            </a:pPr>
            <a:r>
              <a:rPr lang="en-US" sz="3600" b="0" i="0" dirty="0">
                <a:solidFill>
                  <a:srgbClr val="000000"/>
                </a:solidFill>
                <a:effectLst/>
                <a:latin typeface="Lyon"/>
              </a:rPr>
              <a:t>“We’ll be graduating our lowest high school classes by population in 2025. And most enrollment professionals have been wringing their hands about this date of 2025, but many schools have seen those enrollment declines already.”</a:t>
            </a:r>
          </a:p>
          <a:p>
            <a:pPr marL="0" indent="0">
              <a:buNone/>
            </a:pPr>
            <a:endParaRPr lang="en-US" sz="3600" b="0" i="0" dirty="0">
              <a:solidFill>
                <a:srgbClr val="000000"/>
              </a:solidFill>
              <a:effectLst/>
              <a:latin typeface="Lyon"/>
            </a:endParaRPr>
          </a:p>
          <a:p>
            <a:pPr marL="0" indent="0">
              <a:buNone/>
            </a:pPr>
            <a:r>
              <a:rPr lang="en-US" sz="1200" dirty="0">
                <a:hlinkClick r:id="rId2"/>
              </a:rPr>
              <a:t>https://www.cnbc.com/2023/06/17/why-more-and-more-colleges-are-closing-down-across-the-us.html</a:t>
            </a:r>
            <a:endParaRPr lang="en-US" sz="1200" dirty="0"/>
          </a:p>
          <a:p>
            <a:pPr marL="0" indent="0">
              <a:buNone/>
            </a:pPr>
            <a:endParaRPr lang="en-US" sz="1200" dirty="0"/>
          </a:p>
          <a:p>
            <a:pPr marL="0" indent="0">
              <a:buNone/>
            </a:pPr>
            <a:endParaRPr lang="en-US" sz="1200" dirty="0"/>
          </a:p>
        </p:txBody>
      </p:sp>
    </p:spTree>
    <p:extLst>
      <p:ext uri="{BB962C8B-B14F-4D97-AF65-F5344CB8AC3E}">
        <p14:creationId xmlns:p14="http://schemas.microsoft.com/office/powerpoint/2010/main" val="272597759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E104CB9-1750-EDA7-07C2-CD89E96E22FE}"/>
              </a:ext>
            </a:extLst>
          </p:cNvPr>
          <p:cNvSpPr>
            <a:spLocks noGrp="1"/>
          </p:cNvSpPr>
          <p:nvPr>
            <p:ph idx="1"/>
          </p:nvPr>
        </p:nvSpPr>
        <p:spPr>
          <a:xfrm>
            <a:off x="838200" y="347201"/>
            <a:ext cx="10515600" cy="6002324"/>
          </a:xfrm>
        </p:spPr>
        <p:txBody>
          <a:bodyPr>
            <a:normAutofit/>
          </a:bodyPr>
          <a:lstStyle/>
          <a:p>
            <a:pPr marL="0" indent="0">
              <a:buNone/>
            </a:pPr>
            <a:r>
              <a:rPr lang="en-US" sz="2400" b="0" i="0" dirty="0">
                <a:solidFill>
                  <a:srgbClr val="1A1D26"/>
                </a:solidFill>
                <a:effectLst/>
                <a:latin typeface="Roboto" panose="02000000000000000000" pitchFamily="2" charset="0"/>
                <a:ea typeface="Roboto" panose="02000000000000000000" pitchFamily="2" charset="0"/>
                <a:cs typeface="Roboto" panose="02000000000000000000" pitchFamily="2" charset="0"/>
              </a:rPr>
              <a:t>Holy Names University in Oakland, which opened in 1868, announced in a </a:t>
            </a:r>
            <a:r>
              <a:rPr lang="en-US" sz="2400" b="0" i="0" u="none" strike="noStrike" dirty="0">
                <a:effectLst/>
                <a:latin typeface="Roboto" panose="02000000000000000000" pitchFamily="2" charset="0"/>
                <a:ea typeface="Roboto" panose="02000000000000000000" pitchFamily="2" charset="0"/>
                <a:cs typeface="Roboto" panose="02000000000000000000" pitchFamily="2" charset="0"/>
                <a:hlinkClick r:id="rId2"/>
              </a:rPr>
              <a:t>news release</a:t>
            </a:r>
            <a:r>
              <a:rPr lang="en-US" sz="2400" b="0" i="0" dirty="0">
                <a:solidFill>
                  <a:srgbClr val="1A1D26"/>
                </a:solidFill>
                <a:effectLst/>
                <a:latin typeface="Roboto" panose="02000000000000000000" pitchFamily="2" charset="0"/>
                <a:ea typeface="Roboto" panose="02000000000000000000" pitchFamily="2" charset="0"/>
                <a:cs typeface="Roboto" panose="02000000000000000000" pitchFamily="2" charset="0"/>
              </a:rPr>
              <a:t> that it will cease operations in May 2023 after the completion of the spring semester.</a:t>
            </a:r>
            <a:endParaRPr lang="en-US" sz="2400" dirty="0">
              <a:solidFill>
                <a:srgbClr val="872339"/>
              </a:solidFill>
              <a:latin typeface="Roboto" panose="02000000000000000000" pitchFamily="2" charset="0"/>
              <a:ea typeface="Roboto" panose="02000000000000000000" pitchFamily="2" charset="0"/>
              <a:cs typeface="Roboto" panose="02000000000000000000" pitchFamily="2" charset="0"/>
            </a:endParaRPr>
          </a:p>
          <a:p>
            <a:pPr marL="0" indent="0">
              <a:buNone/>
            </a:pPr>
            <a:r>
              <a:rPr lang="en-US" sz="1200" dirty="0">
                <a:hlinkClick r:id="rId3"/>
              </a:rPr>
              <a:t>https://www.usnews.com/news/best-states/california/articles/2022-12-19/154-year-old-california-university-to-close-next-year#:~:text=Holy%20Names%20University%20in%20Oakland,completion%20of%20the%20spring%20semester</a:t>
            </a:r>
            <a:r>
              <a:rPr lang="en-US" sz="1200" dirty="0"/>
              <a:t>.</a:t>
            </a:r>
          </a:p>
          <a:p>
            <a:pPr marL="0" indent="0">
              <a:buNone/>
            </a:pPr>
            <a:endParaRPr lang="en-US" sz="1200" dirty="0"/>
          </a:p>
          <a:p>
            <a:pPr marL="0" indent="0">
              <a:buNone/>
            </a:pPr>
            <a:r>
              <a:rPr lang="en-US" sz="2400" b="0" i="0" dirty="0">
                <a:solidFill>
                  <a:srgbClr val="000000"/>
                </a:solidFill>
                <a:effectLst/>
                <a:latin typeface="Roboto" panose="02000000000000000000" pitchFamily="2" charset="0"/>
                <a:ea typeface="Roboto" panose="02000000000000000000" pitchFamily="2" charset="0"/>
                <a:cs typeface="Roboto" panose="02000000000000000000" pitchFamily="2" charset="0"/>
              </a:rPr>
              <a:t>Mills College merger with Northeastern University raises unanswered questions, concerns</a:t>
            </a:r>
          </a:p>
          <a:p>
            <a:pPr marL="0" indent="0">
              <a:buNone/>
            </a:pPr>
            <a:r>
              <a:rPr lang="en-US" sz="1200" dirty="0">
                <a:hlinkClick r:id="rId4"/>
              </a:rPr>
              <a:t>https://huntnewsnu.com/68799/campus/mills-college-merger-with-northeastern-university-raises-unanswered-questions-concerns/</a:t>
            </a:r>
            <a:endParaRPr lang="en-US" sz="1200" dirty="0"/>
          </a:p>
          <a:p>
            <a:pPr marL="0" indent="0">
              <a:buNone/>
            </a:pPr>
            <a:endParaRPr lang="en-US" sz="1200" b="0" i="0" dirty="0">
              <a:solidFill>
                <a:srgbClr val="000000"/>
              </a:solidFill>
              <a:effectLst/>
              <a:latin typeface="Roboto" panose="02000000000000000000" pitchFamily="2" charset="0"/>
              <a:ea typeface="Roboto" panose="02000000000000000000" pitchFamily="2" charset="0"/>
              <a:cs typeface="Roboto" panose="02000000000000000000" pitchFamily="2" charset="0"/>
            </a:endParaRPr>
          </a:p>
          <a:p>
            <a:pPr marL="0" indent="0">
              <a:buNone/>
            </a:pPr>
            <a:r>
              <a:rPr lang="en-US" sz="2400" i="0" dirty="0">
                <a:solidFill>
                  <a:srgbClr val="000000"/>
                </a:solidFill>
                <a:effectLst/>
                <a:latin typeface="Roboto" panose="02000000000000000000" pitchFamily="2" charset="0"/>
                <a:ea typeface="Roboto" panose="02000000000000000000" pitchFamily="2" charset="0"/>
                <a:cs typeface="Roboto" panose="02000000000000000000" pitchFamily="2" charset="0"/>
              </a:rPr>
              <a:t>Stanford takes steps to acquire Notre Dame de Namur University campus in Belmont</a:t>
            </a:r>
          </a:p>
          <a:p>
            <a:pPr marL="0" indent="0">
              <a:buNone/>
            </a:pPr>
            <a:r>
              <a:rPr lang="en-US" sz="1200" b="0" i="0" dirty="0">
                <a:solidFill>
                  <a:srgbClr val="000000"/>
                </a:solidFill>
                <a:effectLst/>
                <a:latin typeface="Roboto" panose="02000000000000000000" pitchFamily="2" charset="0"/>
                <a:ea typeface="Roboto" panose="02000000000000000000" pitchFamily="2" charset="0"/>
                <a:cs typeface="Roboto" panose="02000000000000000000" pitchFamily="2" charset="0"/>
                <a:hlinkClick r:id="rId5"/>
              </a:rPr>
              <a:t>https://news.stanford.edu/2021/09/28/stanford-takes-steps-acquire-notre-dame-de-namur-university-campus-belmont/</a:t>
            </a:r>
            <a:endParaRPr lang="en-US" sz="1200" b="0" i="0" dirty="0">
              <a:solidFill>
                <a:srgbClr val="000000"/>
              </a:solidFill>
              <a:effectLst/>
              <a:latin typeface="Roboto" panose="02000000000000000000" pitchFamily="2" charset="0"/>
              <a:ea typeface="Roboto" panose="02000000000000000000" pitchFamily="2" charset="0"/>
              <a:cs typeface="Roboto" panose="02000000000000000000" pitchFamily="2" charset="0"/>
            </a:endParaRPr>
          </a:p>
          <a:p>
            <a:pPr marL="0" indent="0">
              <a:buNone/>
            </a:pPr>
            <a:endParaRPr lang="en-US" sz="1200" b="0" i="0" dirty="0">
              <a:solidFill>
                <a:srgbClr val="000000"/>
              </a:solidFill>
              <a:effectLst/>
              <a:latin typeface="Roboto" panose="02000000000000000000" pitchFamily="2" charset="0"/>
              <a:ea typeface="Roboto" panose="02000000000000000000" pitchFamily="2" charset="0"/>
              <a:cs typeface="Roboto" panose="02000000000000000000" pitchFamily="2" charset="0"/>
            </a:endParaRPr>
          </a:p>
          <a:p>
            <a:pPr marL="0" indent="0" algn="l">
              <a:buNone/>
            </a:pPr>
            <a:r>
              <a:rPr lang="en-US" sz="2400" b="0" i="0" dirty="0">
                <a:solidFill>
                  <a:srgbClr val="000000"/>
                </a:solidFill>
                <a:effectLst/>
                <a:latin typeface="Roboto" panose="02000000000000000000" pitchFamily="2" charset="0"/>
                <a:ea typeface="Roboto" panose="02000000000000000000" pitchFamily="2" charset="0"/>
                <a:cs typeface="Roboto" panose="02000000000000000000" pitchFamily="2" charset="0"/>
              </a:rPr>
              <a:t>Plunging enrollment, financial woes, trustee exodus. Whittier College confronts crisis</a:t>
            </a:r>
          </a:p>
          <a:p>
            <a:pPr marL="0" indent="0">
              <a:buNone/>
            </a:pPr>
            <a:r>
              <a:rPr lang="en-US" sz="1300" b="0" i="0" dirty="0">
                <a:solidFill>
                  <a:srgbClr val="000000"/>
                </a:solidFill>
                <a:effectLst/>
                <a:latin typeface="Roboto" panose="02000000000000000000" pitchFamily="2" charset="0"/>
                <a:ea typeface="Roboto" panose="02000000000000000000" pitchFamily="2" charset="0"/>
                <a:cs typeface="Roboto" panose="02000000000000000000" pitchFamily="2" charset="0"/>
                <a:hlinkClick r:id="rId6"/>
              </a:rPr>
              <a:t>https://www.latimes.com/california/story/2023-03-30/whittier-college-hit-with-low-enrollment-financial-woes</a:t>
            </a:r>
            <a:endParaRPr lang="en-US" sz="1300" b="0" i="0" dirty="0">
              <a:solidFill>
                <a:srgbClr val="000000"/>
              </a:solidFill>
              <a:effectLst/>
              <a:latin typeface="Roboto" panose="02000000000000000000" pitchFamily="2" charset="0"/>
              <a:ea typeface="Roboto" panose="02000000000000000000" pitchFamily="2" charset="0"/>
              <a:cs typeface="Roboto" panose="02000000000000000000" pitchFamily="2" charset="0"/>
            </a:endParaRPr>
          </a:p>
          <a:p>
            <a:pPr marL="0" indent="0">
              <a:buNone/>
            </a:pPr>
            <a:endParaRPr lang="en-US" sz="2400" b="1" i="0" dirty="0">
              <a:solidFill>
                <a:srgbClr val="000000"/>
              </a:solidFill>
              <a:effectLst/>
              <a:latin typeface="Roboto" panose="02000000000000000000" pitchFamily="2" charset="0"/>
              <a:ea typeface="Roboto" panose="02000000000000000000" pitchFamily="2" charset="0"/>
              <a:cs typeface="Roboto" panose="02000000000000000000" pitchFamily="2" charset="0"/>
            </a:endParaRPr>
          </a:p>
          <a:p>
            <a:pPr marL="0" indent="0">
              <a:buNone/>
            </a:pPr>
            <a:endParaRPr lang="en-US" sz="1200" dirty="0"/>
          </a:p>
          <a:p>
            <a:pPr marL="0" indent="0">
              <a:buNone/>
            </a:pPr>
            <a:endParaRPr lang="en-US" sz="1200" dirty="0"/>
          </a:p>
          <a:p>
            <a:pPr marL="0" indent="0">
              <a:buNone/>
            </a:pPr>
            <a:endParaRPr lang="en-US" sz="1200" dirty="0"/>
          </a:p>
        </p:txBody>
      </p:sp>
    </p:spTree>
    <p:extLst>
      <p:ext uri="{BB962C8B-B14F-4D97-AF65-F5344CB8AC3E}">
        <p14:creationId xmlns:p14="http://schemas.microsoft.com/office/powerpoint/2010/main" val="39552809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D45D000F-F37F-B2F3-6330-218DD7201989}"/>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p:cNvSpPr>
            <a:spLocks noGrp="1"/>
          </p:cNvSpPr>
          <p:nvPr>
            <p:ph type="title"/>
          </p:nvPr>
        </p:nvSpPr>
        <p:spPr>
          <a:xfrm>
            <a:off x="3644030" y="2403510"/>
            <a:ext cx="10060172" cy="2308915"/>
          </a:xfrm>
        </p:spPr>
        <p:txBody>
          <a:bodyPr anchor="t">
            <a:noAutofit/>
          </a:bodyPr>
          <a:lstStyle/>
          <a:p>
            <a:br>
              <a:rPr lang="en-US" b="1" dirty="0">
                <a:latin typeface="DAILYNEWS-MEDIUM" pitchFamily="2" charset="77"/>
                <a:cs typeface="Arial" panose="020B0604020202020204" pitchFamily="34" charset="0"/>
              </a:rPr>
            </a:br>
            <a:r>
              <a:rPr lang="en-US" b="1" dirty="0">
                <a:solidFill>
                  <a:schemeClr val="bg1"/>
                </a:solidFill>
                <a:latin typeface="DAILYNEWS-MEDIUM" pitchFamily="2" charset="77"/>
                <a:cs typeface="Arial" panose="020B0604020202020204" pitchFamily="34" charset="0"/>
              </a:rPr>
              <a:t>New Roadrunners</a:t>
            </a:r>
          </a:p>
        </p:txBody>
      </p:sp>
      <p:cxnSp>
        <p:nvCxnSpPr>
          <p:cNvPr id="13" name="Straight Connector 12">
            <a:extLst>
              <a:ext uri="{FF2B5EF4-FFF2-40B4-BE49-F238E27FC236}">
                <a16:creationId xmlns:a16="http://schemas.microsoft.com/office/drawing/2014/main" id="{D829A5E0-EEC0-5A85-23BA-432AB49B228B}"/>
              </a:ext>
            </a:extLst>
          </p:cNvPr>
          <p:cNvCxnSpPr/>
          <p:nvPr/>
        </p:nvCxnSpPr>
        <p:spPr>
          <a:xfrm>
            <a:off x="3644030" y="3682652"/>
            <a:ext cx="7729603" cy="0"/>
          </a:xfrm>
          <a:prstGeom prst="line">
            <a:avLst/>
          </a:prstGeom>
          <a:ln w="12700">
            <a:solidFill>
              <a:srgbClr val="FFC629"/>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378088021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E104CB9-1750-EDA7-07C2-CD89E96E22FE}"/>
              </a:ext>
            </a:extLst>
          </p:cNvPr>
          <p:cNvSpPr>
            <a:spLocks noGrp="1"/>
          </p:cNvSpPr>
          <p:nvPr>
            <p:ph idx="1"/>
          </p:nvPr>
        </p:nvSpPr>
        <p:spPr>
          <a:xfrm>
            <a:off x="838200" y="347201"/>
            <a:ext cx="10515600" cy="6002324"/>
          </a:xfrm>
        </p:spPr>
        <p:txBody>
          <a:bodyPr>
            <a:normAutofit/>
          </a:bodyPr>
          <a:lstStyle/>
          <a:p>
            <a:pPr marL="0" indent="0">
              <a:buNone/>
            </a:pPr>
            <a:r>
              <a:rPr lang="en-US" sz="2400" b="0" i="0" dirty="0">
                <a:solidFill>
                  <a:srgbClr val="202124"/>
                </a:solidFill>
                <a:effectLst/>
                <a:latin typeface="Roboto" panose="02000000000000000000" pitchFamily="2" charset="0"/>
                <a:ea typeface="Roboto" panose="02000000000000000000" pitchFamily="2" charset="0"/>
                <a:cs typeface="Roboto" panose="02000000000000000000" pitchFamily="2" charset="0"/>
              </a:rPr>
              <a:t>Presidio is the second graduate institution that Redlands has absorbed in recent years, after acquiring the </a:t>
            </a:r>
            <a:r>
              <a:rPr lang="en-US" sz="2400" b="0" i="0" dirty="0">
                <a:solidFill>
                  <a:srgbClr val="040C28"/>
                </a:solidFill>
                <a:effectLst/>
                <a:latin typeface="Roboto" panose="02000000000000000000" pitchFamily="2" charset="0"/>
                <a:ea typeface="Roboto" panose="02000000000000000000" pitchFamily="2" charset="0"/>
                <a:cs typeface="Roboto" panose="02000000000000000000" pitchFamily="2" charset="0"/>
              </a:rPr>
              <a:t>San Francisco Theological Seminary</a:t>
            </a:r>
            <a:r>
              <a:rPr lang="en-US" sz="2400" b="0" i="0" dirty="0">
                <a:solidFill>
                  <a:srgbClr val="202124"/>
                </a:solidFill>
                <a:effectLst/>
                <a:latin typeface="Roboto" panose="02000000000000000000" pitchFamily="2" charset="0"/>
                <a:ea typeface="Roboto" panose="02000000000000000000" pitchFamily="2" charset="0"/>
                <a:cs typeface="Roboto" panose="02000000000000000000" pitchFamily="2" charset="0"/>
              </a:rPr>
              <a:t> in 2019. The move caps off a year of high-profile mergers, which have become an increasingly common strategy for struggling institutions on the brink of closure.</a:t>
            </a:r>
          </a:p>
          <a:p>
            <a:pPr marL="0" indent="0">
              <a:buNone/>
            </a:pPr>
            <a:r>
              <a:rPr lang="en-US" sz="1300" b="0" i="0" dirty="0">
                <a:solidFill>
                  <a:srgbClr val="000000"/>
                </a:solidFill>
                <a:effectLst/>
                <a:latin typeface="Roboto" panose="02000000000000000000" pitchFamily="2" charset="0"/>
                <a:ea typeface="Roboto" panose="02000000000000000000" pitchFamily="2" charset="0"/>
                <a:cs typeface="Roboto" panose="02000000000000000000" pitchFamily="2" charset="0"/>
                <a:hlinkClick r:id="rId2"/>
              </a:rPr>
              <a:t>https://news.stanford.edu/2021/09/28/stanford-takes-steps-acquire-notre-dame-de-namur-university-campus-belmont/</a:t>
            </a:r>
            <a:endParaRPr lang="en-US" sz="1300" b="0" i="0" dirty="0">
              <a:solidFill>
                <a:srgbClr val="000000"/>
              </a:solidFill>
              <a:effectLst/>
              <a:latin typeface="Roboto" panose="02000000000000000000" pitchFamily="2" charset="0"/>
              <a:ea typeface="Roboto" panose="02000000000000000000" pitchFamily="2" charset="0"/>
              <a:cs typeface="Roboto" panose="02000000000000000000" pitchFamily="2" charset="0"/>
            </a:endParaRPr>
          </a:p>
          <a:p>
            <a:pPr marL="0" indent="0">
              <a:buNone/>
            </a:pPr>
            <a:endParaRPr lang="en-US" sz="2400" b="1" i="0" dirty="0">
              <a:solidFill>
                <a:srgbClr val="000000"/>
              </a:solidFill>
              <a:effectLst/>
              <a:latin typeface="Roboto" panose="02000000000000000000" pitchFamily="2" charset="0"/>
              <a:ea typeface="Roboto" panose="02000000000000000000" pitchFamily="2" charset="0"/>
              <a:cs typeface="Roboto" panose="02000000000000000000" pitchFamily="2" charset="0"/>
            </a:endParaRPr>
          </a:p>
          <a:p>
            <a:pPr marL="0" indent="0">
              <a:buNone/>
            </a:pPr>
            <a:r>
              <a:rPr lang="en-US" sz="2400" b="0" i="0" dirty="0">
                <a:solidFill>
                  <a:srgbClr val="333333"/>
                </a:solidFill>
                <a:effectLst/>
                <a:latin typeface="Roboto" panose="02000000000000000000" pitchFamily="2" charset="0"/>
                <a:ea typeface="Roboto" panose="02000000000000000000" pitchFamily="2" charset="0"/>
                <a:cs typeface="Roboto" panose="02000000000000000000" pitchFamily="2" charset="0"/>
              </a:rPr>
              <a:t>Budget concerns cause University of Redlands layoffs (July 2020)</a:t>
            </a:r>
          </a:p>
          <a:p>
            <a:pPr marL="0" indent="0">
              <a:buNone/>
            </a:pPr>
            <a:r>
              <a:rPr lang="en-US" sz="1200" b="0" i="0" dirty="0">
                <a:solidFill>
                  <a:srgbClr val="000000"/>
                </a:solidFill>
                <a:effectLst/>
                <a:latin typeface="Roboto" panose="02000000000000000000" pitchFamily="2" charset="0"/>
                <a:ea typeface="Roboto" panose="02000000000000000000" pitchFamily="2" charset="0"/>
                <a:cs typeface="Roboto" panose="02000000000000000000" pitchFamily="2" charset="0"/>
                <a:hlinkClick r:id="rId3"/>
              </a:rPr>
              <a:t>https://www.redlandscommunitynews.com/news/education/budget-concerns-cause-university-of-redlands-layoffs/article_8bb8f5c6-bc8d-11ea-8c5c-473c54ef49a1.html</a:t>
            </a:r>
            <a:endParaRPr lang="en-US" sz="1200" b="0" i="0" dirty="0">
              <a:solidFill>
                <a:srgbClr val="000000"/>
              </a:solidFill>
              <a:effectLst/>
              <a:latin typeface="Roboto" panose="02000000000000000000" pitchFamily="2" charset="0"/>
              <a:ea typeface="Roboto" panose="02000000000000000000" pitchFamily="2" charset="0"/>
              <a:cs typeface="Roboto" panose="02000000000000000000" pitchFamily="2" charset="0"/>
            </a:endParaRPr>
          </a:p>
          <a:p>
            <a:pPr marL="0" indent="0">
              <a:buNone/>
            </a:pPr>
            <a:endParaRPr lang="en-US" sz="1200" dirty="0"/>
          </a:p>
          <a:p>
            <a:pPr marL="0" indent="0">
              <a:buNone/>
            </a:pPr>
            <a:r>
              <a:rPr lang="en-US" sz="2400" i="0" dirty="0">
                <a:solidFill>
                  <a:srgbClr val="000000"/>
                </a:solidFill>
                <a:effectLst/>
                <a:latin typeface="Roboto" panose="02000000000000000000" pitchFamily="2" charset="0"/>
                <a:ea typeface="Roboto" panose="02000000000000000000" pitchFamily="2" charset="0"/>
                <a:cs typeface="Roboto" panose="02000000000000000000" pitchFamily="2" charset="0"/>
              </a:rPr>
              <a:t>Enrollment declines at University of Redlands prompt layoffs, reorganization (June 2021)</a:t>
            </a:r>
            <a:endParaRPr lang="en-US" sz="2400" dirty="0">
              <a:latin typeface="Roboto" panose="02000000000000000000" pitchFamily="2" charset="0"/>
              <a:ea typeface="Roboto" panose="02000000000000000000" pitchFamily="2" charset="0"/>
              <a:cs typeface="Roboto" panose="02000000000000000000" pitchFamily="2" charset="0"/>
            </a:endParaRPr>
          </a:p>
          <a:p>
            <a:pPr marL="0" indent="0">
              <a:buNone/>
            </a:pPr>
            <a:r>
              <a:rPr lang="en-US" sz="1200" b="0" i="0" dirty="0">
                <a:solidFill>
                  <a:srgbClr val="000000"/>
                </a:solidFill>
                <a:effectLst/>
                <a:latin typeface="Roboto" panose="02000000000000000000" pitchFamily="2" charset="0"/>
                <a:ea typeface="Roboto" panose="02000000000000000000" pitchFamily="2" charset="0"/>
                <a:cs typeface="Roboto" panose="02000000000000000000" pitchFamily="2" charset="0"/>
                <a:hlinkClick r:id="rId4"/>
              </a:rPr>
              <a:t>https://www.redlandsdailyfacts.com/2021/06/04/enrollment-declines-at-university-of-redlands-prompt-layoffs-reorganization/</a:t>
            </a:r>
            <a:endParaRPr lang="en-US" sz="1200" b="0" i="0" dirty="0">
              <a:solidFill>
                <a:srgbClr val="000000"/>
              </a:solidFill>
              <a:effectLst/>
              <a:latin typeface="Roboto" panose="02000000000000000000" pitchFamily="2" charset="0"/>
              <a:ea typeface="Roboto" panose="02000000000000000000" pitchFamily="2" charset="0"/>
              <a:cs typeface="Roboto" panose="02000000000000000000" pitchFamily="2" charset="0"/>
            </a:endParaRPr>
          </a:p>
          <a:p>
            <a:pPr marL="0" indent="0">
              <a:buNone/>
            </a:pPr>
            <a:endParaRPr lang="en-US" sz="1200" dirty="0"/>
          </a:p>
        </p:txBody>
      </p:sp>
    </p:spTree>
    <p:extLst>
      <p:ext uri="{BB962C8B-B14F-4D97-AF65-F5344CB8AC3E}">
        <p14:creationId xmlns:p14="http://schemas.microsoft.com/office/powerpoint/2010/main" val="302577676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E104CB9-1750-EDA7-07C2-CD89E96E22FE}"/>
              </a:ext>
            </a:extLst>
          </p:cNvPr>
          <p:cNvSpPr>
            <a:spLocks noGrp="1"/>
          </p:cNvSpPr>
          <p:nvPr>
            <p:ph idx="1"/>
          </p:nvPr>
        </p:nvSpPr>
        <p:spPr>
          <a:xfrm>
            <a:off x="838200" y="347201"/>
            <a:ext cx="10515600" cy="6002324"/>
          </a:xfrm>
        </p:spPr>
        <p:txBody>
          <a:bodyPr>
            <a:normAutofit fontScale="92500" lnSpcReduction="10000"/>
          </a:bodyPr>
          <a:lstStyle/>
          <a:p>
            <a:pPr marL="0" indent="0">
              <a:buNone/>
            </a:pPr>
            <a:r>
              <a:rPr lang="en-US" sz="3500" b="1" i="0" dirty="0">
                <a:solidFill>
                  <a:srgbClr val="333333"/>
                </a:solidFill>
                <a:effectLst/>
                <a:latin typeface="Roboto" panose="02000000000000000000" pitchFamily="2" charset="0"/>
                <a:ea typeface="Roboto" panose="02000000000000000000" pitchFamily="2" charset="0"/>
                <a:cs typeface="Roboto" panose="02000000000000000000" pitchFamily="2" charset="0"/>
              </a:rPr>
              <a:t>Why are new laws shrinking our community colleges?</a:t>
            </a:r>
          </a:p>
          <a:p>
            <a:pPr marL="0" indent="0">
              <a:buNone/>
            </a:pPr>
            <a:r>
              <a:rPr lang="en-US" sz="1600" b="0" i="0" dirty="0">
                <a:solidFill>
                  <a:srgbClr val="000000"/>
                </a:solidFill>
                <a:effectLst/>
                <a:latin typeface="Roboto" panose="02000000000000000000" pitchFamily="2" charset="0"/>
                <a:ea typeface="Roboto" panose="02000000000000000000" pitchFamily="2" charset="0"/>
                <a:cs typeface="Roboto" panose="02000000000000000000" pitchFamily="2" charset="0"/>
                <a:hlinkClick r:id="rId2"/>
              </a:rPr>
              <a:t>https://edsource.org/2023/why-are-new-laws-shrinking-our-community-colleges/685056</a:t>
            </a:r>
            <a:endParaRPr lang="en-US" sz="1600" b="0" i="0" dirty="0">
              <a:solidFill>
                <a:srgbClr val="000000"/>
              </a:solidFill>
              <a:effectLst/>
              <a:latin typeface="Roboto" panose="02000000000000000000" pitchFamily="2" charset="0"/>
              <a:ea typeface="Roboto" panose="02000000000000000000" pitchFamily="2" charset="0"/>
              <a:cs typeface="Roboto" panose="02000000000000000000" pitchFamily="2" charset="0"/>
            </a:endParaRPr>
          </a:p>
          <a:p>
            <a:pPr marL="0" indent="0" algn="l">
              <a:buNone/>
            </a:pPr>
            <a:endParaRPr lang="en-US" sz="1600" b="0" i="0" dirty="0">
              <a:solidFill>
                <a:srgbClr val="0A0A0A"/>
              </a:solidFill>
              <a:effectLst/>
              <a:latin typeface="Lato" panose="020F0502020204030203" pitchFamily="34" charset="0"/>
            </a:endParaRPr>
          </a:p>
          <a:p>
            <a:pPr marL="0" indent="0">
              <a:buNone/>
            </a:pPr>
            <a:r>
              <a:rPr lang="en-US" sz="2400" dirty="0">
                <a:effectLst/>
                <a:latin typeface="Roboto" panose="02000000000000000000" pitchFamily="2" charset="0"/>
                <a:ea typeface="Roboto" panose="02000000000000000000" pitchFamily="2" charset="0"/>
                <a:cs typeface="Roboto" panose="02000000000000000000" pitchFamily="2" charset="0"/>
              </a:rPr>
              <a:t>Associate Degrees for Transfer SB 1440 (2010)</a:t>
            </a:r>
          </a:p>
          <a:p>
            <a:pPr marL="0" indent="0">
              <a:buNone/>
            </a:pPr>
            <a:r>
              <a:rPr lang="en-US" sz="1200" b="0" i="0" dirty="0">
                <a:solidFill>
                  <a:srgbClr val="000000"/>
                </a:solidFill>
                <a:effectLst/>
                <a:latin typeface="Roboto" panose="02000000000000000000" pitchFamily="2" charset="0"/>
                <a:ea typeface="Roboto" panose="02000000000000000000" pitchFamily="2" charset="0"/>
                <a:cs typeface="Roboto" panose="02000000000000000000" pitchFamily="2" charset="0"/>
                <a:hlinkClick r:id="rId3"/>
              </a:rPr>
              <a:t>https://www.ccccurriculum.net/associate-degrees-for-transfer/</a:t>
            </a:r>
            <a:endParaRPr lang="en-US" sz="1200" b="0" i="0" dirty="0">
              <a:solidFill>
                <a:srgbClr val="000000"/>
              </a:solidFill>
              <a:effectLst/>
              <a:latin typeface="Roboto" panose="02000000000000000000" pitchFamily="2" charset="0"/>
              <a:ea typeface="Roboto" panose="02000000000000000000" pitchFamily="2" charset="0"/>
              <a:cs typeface="Roboto" panose="02000000000000000000" pitchFamily="2" charset="0"/>
            </a:endParaRPr>
          </a:p>
          <a:p>
            <a:pPr marL="0" indent="0">
              <a:buNone/>
            </a:pPr>
            <a:endParaRPr lang="en-US" sz="1600" b="0" i="0" dirty="0">
              <a:solidFill>
                <a:srgbClr val="0A0A0A"/>
              </a:solidFill>
              <a:effectLst/>
              <a:latin typeface="Lato" panose="020F0502020204030203" pitchFamily="34" charset="0"/>
            </a:endParaRPr>
          </a:p>
          <a:p>
            <a:pPr marL="0" indent="0" algn="l">
              <a:buNone/>
            </a:pPr>
            <a:r>
              <a:rPr lang="en-US" sz="2400" b="0" i="0" dirty="0">
                <a:solidFill>
                  <a:srgbClr val="0A0A0A"/>
                </a:solidFill>
                <a:effectLst/>
                <a:latin typeface="Lato" panose="020F0502020204030203" pitchFamily="34" charset="0"/>
              </a:rPr>
              <a:t>Repeatability: Dealing with the New Regulations (2012)</a:t>
            </a:r>
          </a:p>
          <a:p>
            <a:pPr marL="0" indent="0">
              <a:buNone/>
            </a:pPr>
            <a:r>
              <a:rPr lang="en-US" sz="1300" b="0" i="0" dirty="0">
                <a:solidFill>
                  <a:srgbClr val="000000"/>
                </a:solidFill>
                <a:effectLst/>
                <a:latin typeface="Roboto" panose="02000000000000000000" pitchFamily="2" charset="0"/>
                <a:ea typeface="Roboto" panose="02000000000000000000" pitchFamily="2" charset="0"/>
                <a:cs typeface="Roboto" panose="02000000000000000000" pitchFamily="2" charset="0"/>
                <a:hlinkClick r:id="rId4"/>
              </a:rPr>
              <a:t>https://www.asccc.org/content/repeatability-dealing-new-regulations#:~:text=Under%20new%20Title%205%20regulation,subject%20to%20the%20limitations%20on</a:t>
            </a:r>
            <a:endParaRPr lang="en-US" sz="1300" b="0" i="0" dirty="0">
              <a:solidFill>
                <a:srgbClr val="000000"/>
              </a:solidFill>
              <a:effectLst/>
              <a:latin typeface="Roboto" panose="02000000000000000000" pitchFamily="2" charset="0"/>
              <a:ea typeface="Roboto" panose="02000000000000000000" pitchFamily="2" charset="0"/>
              <a:cs typeface="Roboto" panose="02000000000000000000" pitchFamily="2" charset="0"/>
            </a:endParaRPr>
          </a:p>
          <a:p>
            <a:pPr marL="0" indent="0">
              <a:buNone/>
            </a:pPr>
            <a:endParaRPr lang="en-US" sz="1300" dirty="0">
              <a:solidFill>
                <a:srgbClr val="000000"/>
              </a:solidFill>
              <a:latin typeface="Roboto" panose="02000000000000000000" pitchFamily="2" charset="0"/>
              <a:ea typeface="Roboto" panose="02000000000000000000" pitchFamily="2" charset="0"/>
              <a:cs typeface="Roboto" panose="02000000000000000000" pitchFamily="2" charset="0"/>
            </a:endParaRPr>
          </a:p>
          <a:p>
            <a:pPr marL="0" indent="0">
              <a:buNone/>
            </a:pPr>
            <a:r>
              <a:rPr lang="en-US" sz="2400" b="0" i="0" dirty="0">
                <a:solidFill>
                  <a:srgbClr val="000000"/>
                </a:solidFill>
                <a:effectLst/>
                <a:latin typeface="Roboto" panose="02000000000000000000" pitchFamily="2" charset="0"/>
                <a:ea typeface="Roboto" panose="02000000000000000000" pitchFamily="2" charset="0"/>
                <a:cs typeface="Roboto" panose="02000000000000000000" pitchFamily="2" charset="0"/>
              </a:rPr>
              <a:t>Guided Pathways (2017)</a:t>
            </a:r>
          </a:p>
          <a:p>
            <a:pPr marL="0" indent="0">
              <a:buNone/>
            </a:pPr>
            <a:r>
              <a:rPr lang="en-US" sz="1300" b="0" i="0" dirty="0">
                <a:solidFill>
                  <a:srgbClr val="000000"/>
                </a:solidFill>
                <a:effectLst/>
                <a:latin typeface="Roboto" panose="02000000000000000000" pitchFamily="2" charset="0"/>
                <a:ea typeface="Roboto" panose="02000000000000000000" pitchFamily="2" charset="0"/>
                <a:cs typeface="Roboto" panose="02000000000000000000" pitchFamily="2" charset="0"/>
                <a:hlinkClick r:id="rId5"/>
              </a:rPr>
              <a:t>https://rpgroup.org/guided_pathways</a:t>
            </a:r>
            <a:endParaRPr lang="en-US" sz="1300" b="0" i="0" dirty="0">
              <a:solidFill>
                <a:srgbClr val="000000"/>
              </a:solidFill>
              <a:effectLst/>
              <a:latin typeface="Roboto" panose="02000000000000000000" pitchFamily="2" charset="0"/>
              <a:ea typeface="Roboto" panose="02000000000000000000" pitchFamily="2" charset="0"/>
              <a:cs typeface="Roboto" panose="02000000000000000000" pitchFamily="2" charset="0"/>
            </a:endParaRPr>
          </a:p>
          <a:p>
            <a:pPr marL="0" indent="0">
              <a:buNone/>
            </a:pPr>
            <a:endParaRPr lang="en-US" sz="2400" b="1" dirty="0">
              <a:solidFill>
                <a:srgbClr val="000000"/>
              </a:solidFill>
              <a:latin typeface="Roboto" panose="02000000000000000000" pitchFamily="2" charset="0"/>
              <a:ea typeface="Roboto" panose="02000000000000000000" pitchFamily="2" charset="0"/>
              <a:cs typeface="Roboto" panose="02000000000000000000" pitchFamily="2" charset="0"/>
            </a:endParaRPr>
          </a:p>
          <a:p>
            <a:pPr marL="0" indent="0" algn="l">
              <a:buNone/>
            </a:pPr>
            <a:r>
              <a:rPr lang="en-US" sz="2400" b="0" i="0" dirty="0">
                <a:solidFill>
                  <a:srgbClr val="0A0A0A"/>
                </a:solidFill>
                <a:effectLst/>
                <a:latin typeface="Lato" panose="020F0502020204030203" pitchFamily="34" charset="0"/>
              </a:rPr>
              <a:t>AB 705 and Its Unintended Consequences (2018)</a:t>
            </a:r>
          </a:p>
          <a:p>
            <a:pPr marL="0" indent="0">
              <a:buNone/>
            </a:pPr>
            <a:r>
              <a:rPr lang="en-US" sz="1200" b="0" i="0" dirty="0">
                <a:solidFill>
                  <a:srgbClr val="000000"/>
                </a:solidFill>
                <a:effectLst/>
                <a:latin typeface="Roboto" panose="02000000000000000000" pitchFamily="2" charset="0"/>
                <a:ea typeface="Roboto" panose="02000000000000000000" pitchFamily="2" charset="0"/>
                <a:cs typeface="Roboto" panose="02000000000000000000" pitchFamily="2" charset="0"/>
                <a:hlinkClick r:id="rId6"/>
              </a:rPr>
              <a:t>https://www.asccc.org/content/ab-705-and-its-unintended-consequences</a:t>
            </a:r>
            <a:endParaRPr lang="en-US" sz="1200" dirty="0">
              <a:solidFill>
                <a:srgbClr val="000000"/>
              </a:solidFill>
              <a:latin typeface="Roboto" panose="02000000000000000000" pitchFamily="2" charset="0"/>
              <a:ea typeface="Roboto" panose="02000000000000000000" pitchFamily="2" charset="0"/>
              <a:cs typeface="Roboto" panose="02000000000000000000" pitchFamily="2" charset="0"/>
            </a:endParaRPr>
          </a:p>
          <a:p>
            <a:pPr marL="0" indent="0">
              <a:buNone/>
            </a:pPr>
            <a:endParaRPr lang="en-US" sz="1200" b="0" i="0" dirty="0">
              <a:solidFill>
                <a:srgbClr val="000000"/>
              </a:solidFill>
              <a:effectLst/>
              <a:latin typeface="Roboto" panose="02000000000000000000" pitchFamily="2" charset="0"/>
              <a:ea typeface="Roboto" panose="02000000000000000000" pitchFamily="2" charset="0"/>
              <a:cs typeface="Roboto" panose="02000000000000000000" pitchFamily="2" charset="0"/>
            </a:endParaRPr>
          </a:p>
          <a:p>
            <a:pPr marL="0" indent="0">
              <a:buNone/>
            </a:pPr>
            <a:r>
              <a:rPr lang="en-US" sz="2400" b="0" i="0" dirty="0">
                <a:solidFill>
                  <a:srgbClr val="1A1A1A"/>
                </a:solidFill>
                <a:effectLst/>
                <a:latin typeface="Roboto" panose="02000000000000000000" pitchFamily="2" charset="0"/>
                <a:ea typeface="Roboto" panose="02000000000000000000" pitchFamily="2" charset="0"/>
                <a:cs typeface="Roboto" panose="02000000000000000000" pitchFamily="2" charset="0"/>
              </a:rPr>
              <a:t>AB-928: Student Transfer Achievement Reform Act of 2021</a:t>
            </a:r>
          </a:p>
          <a:p>
            <a:pPr marL="0" indent="0">
              <a:buNone/>
            </a:pPr>
            <a:r>
              <a:rPr lang="en-US" sz="1200" b="0" i="0" dirty="0">
                <a:solidFill>
                  <a:srgbClr val="000000"/>
                </a:solidFill>
                <a:effectLst/>
                <a:latin typeface="Roboto" panose="02000000000000000000" pitchFamily="2" charset="0"/>
                <a:ea typeface="Roboto" panose="02000000000000000000" pitchFamily="2" charset="0"/>
                <a:cs typeface="Roboto" panose="02000000000000000000" pitchFamily="2" charset="0"/>
                <a:hlinkClick r:id="rId7"/>
              </a:rPr>
              <a:t>https://asccc.org/sites/default/files/2022-10/FAQ%20AB928%20and%20General%20Education%20final%20R.pdf</a:t>
            </a:r>
            <a:endParaRPr lang="en-US" sz="1200" b="0" i="0" dirty="0">
              <a:solidFill>
                <a:srgbClr val="000000"/>
              </a:solidFill>
              <a:effectLst/>
              <a:latin typeface="Roboto" panose="02000000000000000000" pitchFamily="2" charset="0"/>
              <a:ea typeface="Roboto" panose="02000000000000000000" pitchFamily="2" charset="0"/>
              <a:cs typeface="Roboto" panose="02000000000000000000" pitchFamily="2" charset="0"/>
            </a:endParaRPr>
          </a:p>
          <a:p>
            <a:pPr marL="0" indent="0">
              <a:buNone/>
            </a:pPr>
            <a:endParaRPr lang="en-US" sz="2400" i="0" dirty="0">
              <a:solidFill>
                <a:srgbClr val="333333"/>
              </a:solidFill>
              <a:effectLst/>
              <a:latin typeface="Roboto" panose="02000000000000000000" pitchFamily="2" charset="0"/>
              <a:ea typeface="Roboto" panose="02000000000000000000" pitchFamily="2" charset="0"/>
              <a:cs typeface="Roboto" panose="02000000000000000000" pitchFamily="2" charset="0"/>
            </a:endParaRPr>
          </a:p>
          <a:p>
            <a:pPr marL="0" indent="0">
              <a:buNone/>
            </a:pPr>
            <a:endParaRPr lang="en-US" sz="1200" dirty="0"/>
          </a:p>
          <a:p>
            <a:pPr marL="0" indent="0">
              <a:buNone/>
            </a:pPr>
            <a:endParaRPr lang="en-US" sz="1200" dirty="0"/>
          </a:p>
        </p:txBody>
      </p:sp>
    </p:spTree>
    <p:extLst>
      <p:ext uri="{BB962C8B-B14F-4D97-AF65-F5344CB8AC3E}">
        <p14:creationId xmlns:p14="http://schemas.microsoft.com/office/powerpoint/2010/main" val="314351654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nline Media 3" title="Julia Galef: Why you think you're right -- even if you're wrong">
            <a:hlinkClick r:id="" action="ppaction://media"/>
            <a:extLst>
              <a:ext uri="{FF2B5EF4-FFF2-40B4-BE49-F238E27FC236}">
                <a16:creationId xmlns:a16="http://schemas.microsoft.com/office/drawing/2014/main" id="{06E15756-DF63-1BFC-BE3B-0B7DE7FEE7A2}"/>
              </a:ext>
            </a:extLst>
          </p:cNvPr>
          <p:cNvPicPr>
            <a:picLocks noGrp="1" noRot="1" noChangeAspect="1"/>
          </p:cNvPicPr>
          <p:nvPr>
            <p:ph idx="1"/>
            <a:videoFile r:link="rId1"/>
          </p:nvPr>
        </p:nvPicPr>
        <p:blipFill>
          <a:blip r:embed="rId3"/>
          <a:stretch>
            <a:fillRect/>
          </a:stretch>
        </p:blipFill>
        <p:spPr>
          <a:xfrm>
            <a:off x="830026" y="211572"/>
            <a:ext cx="10531947" cy="5943600"/>
          </a:xfrm>
          <a:prstGeom prst="rect">
            <a:avLst/>
          </a:prstGeom>
        </p:spPr>
      </p:pic>
    </p:spTree>
    <p:extLst>
      <p:ext uri="{BB962C8B-B14F-4D97-AF65-F5344CB8AC3E}">
        <p14:creationId xmlns:p14="http://schemas.microsoft.com/office/powerpoint/2010/main" val="1889646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D45D000F-F37F-B2F3-6330-218DD7201989}"/>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p:cNvSpPr>
            <a:spLocks noGrp="1"/>
          </p:cNvSpPr>
          <p:nvPr>
            <p:ph type="title"/>
          </p:nvPr>
        </p:nvSpPr>
        <p:spPr>
          <a:xfrm>
            <a:off x="3644030" y="2403510"/>
            <a:ext cx="10060172" cy="2308915"/>
          </a:xfrm>
        </p:spPr>
        <p:txBody>
          <a:bodyPr anchor="t">
            <a:noAutofit/>
          </a:bodyPr>
          <a:lstStyle/>
          <a:p>
            <a:br>
              <a:rPr lang="en-US" b="1" dirty="0">
                <a:solidFill>
                  <a:schemeClr val="bg1"/>
                </a:solidFill>
                <a:latin typeface="DAILYNEWS-MEDIUM" pitchFamily="2" charset="77"/>
                <a:cs typeface="Arial" panose="020B0604020202020204" pitchFamily="34" charset="0"/>
              </a:rPr>
            </a:br>
            <a:r>
              <a:rPr lang="en-US" b="1" dirty="0">
                <a:solidFill>
                  <a:schemeClr val="bg1"/>
                </a:solidFill>
                <a:latin typeface="DAILYNEWS-MEDIUM" pitchFamily="2" charset="77"/>
                <a:cs typeface="Arial" panose="020B0604020202020204" pitchFamily="34" charset="0"/>
              </a:rPr>
              <a:t>One Book/One College</a:t>
            </a:r>
          </a:p>
        </p:txBody>
      </p:sp>
      <p:sp>
        <p:nvSpPr>
          <p:cNvPr id="5" name="TextBox 4">
            <a:extLst>
              <a:ext uri="{FF2B5EF4-FFF2-40B4-BE49-F238E27FC236}">
                <a16:creationId xmlns:a16="http://schemas.microsoft.com/office/drawing/2014/main" id="{22D2A677-72F7-3043-854E-70102AFEC652}"/>
              </a:ext>
            </a:extLst>
          </p:cNvPr>
          <p:cNvSpPr txBox="1"/>
          <p:nvPr/>
        </p:nvSpPr>
        <p:spPr>
          <a:xfrm>
            <a:off x="3644030" y="3848128"/>
            <a:ext cx="5132675" cy="369332"/>
          </a:xfrm>
          <a:prstGeom prst="rect">
            <a:avLst/>
          </a:prstGeom>
          <a:noFill/>
        </p:spPr>
        <p:txBody>
          <a:bodyPr wrap="square" lIns="0" tIns="0" rIns="0" bIns="0" rtlCol="0">
            <a:spAutoFit/>
          </a:bodyPr>
          <a:lstStyle/>
          <a:p>
            <a:r>
              <a:rPr lang="en-US" sz="2400" b="1" dirty="0">
                <a:solidFill>
                  <a:schemeClr val="bg1"/>
                </a:solidFill>
                <a:latin typeface="Gill Sans" panose="020B0502020104020203" pitchFamily="34" charset="77"/>
                <a:ea typeface="Fira Sans Medium" panose="020B0503050000020004" pitchFamily="34" charset="0"/>
                <a:cs typeface="Arial" panose="020B0604020202020204" pitchFamily="34" charset="0"/>
              </a:rPr>
              <a:t>2023-2024</a:t>
            </a:r>
          </a:p>
        </p:txBody>
      </p:sp>
      <p:cxnSp>
        <p:nvCxnSpPr>
          <p:cNvPr id="13" name="Straight Connector 12">
            <a:extLst>
              <a:ext uri="{FF2B5EF4-FFF2-40B4-BE49-F238E27FC236}">
                <a16:creationId xmlns:a16="http://schemas.microsoft.com/office/drawing/2014/main" id="{D829A5E0-EEC0-5A85-23BA-432AB49B228B}"/>
              </a:ext>
            </a:extLst>
          </p:cNvPr>
          <p:cNvCxnSpPr/>
          <p:nvPr/>
        </p:nvCxnSpPr>
        <p:spPr>
          <a:xfrm>
            <a:off x="3644030" y="3682652"/>
            <a:ext cx="7729603" cy="0"/>
          </a:xfrm>
          <a:prstGeom prst="line">
            <a:avLst/>
          </a:prstGeom>
          <a:ln w="12700">
            <a:solidFill>
              <a:srgbClr val="FFC629"/>
            </a:solidFill>
          </a:ln>
        </p:spPr>
        <p:style>
          <a:lnRef idx="1">
            <a:schemeClr val="accent2"/>
          </a:lnRef>
          <a:fillRef idx="0">
            <a:schemeClr val="accent2"/>
          </a:fillRef>
          <a:effectRef idx="0">
            <a:schemeClr val="accent2"/>
          </a:effectRef>
          <a:fontRef idx="minor">
            <a:schemeClr val="tx1"/>
          </a:fontRef>
        </p:style>
      </p:cxnSp>
      <p:pic>
        <p:nvPicPr>
          <p:cNvPr id="4" name="Picture 3">
            <a:extLst>
              <a:ext uri="{FF2B5EF4-FFF2-40B4-BE49-F238E27FC236}">
                <a16:creationId xmlns:a16="http://schemas.microsoft.com/office/drawing/2014/main" id="{D1F00881-AA04-7907-FA34-E29DADC0576D}"/>
              </a:ext>
            </a:extLst>
          </p:cNvPr>
          <p:cNvPicPr>
            <a:picLocks noChangeAspect="1"/>
          </p:cNvPicPr>
          <p:nvPr/>
        </p:nvPicPr>
        <p:blipFill>
          <a:blip r:embed="rId3"/>
          <a:stretch>
            <a:fillRect/>
          </a:stretch>
        </p:blipFill>
        <p:spPr>
          <a:xfrm>
            <a:off x="466307" y="1668657"/>
            <a:ext cx="2359356" cy="2834886"/>
          </a:xfrm>
          <a:prstGeom prst="rect">
            <a:avLst/>
          </a:prstGeom>
        </p:spPr>
      </p:pic>
    </p:spTree>
    <p:extLst>
      <p:ext uri="{BB962C8B-B14F-4D97-AF65-F5344CB8AC3E}">
        <p14:creationId xmlns:p14="http://schemas.microsoft.com/office/powerpoint/2010/main" val="75569705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71C8FA-3F23-6D5B-52A0-F445B2E8B380}"/>
              </a:ext>
            </a:extLst>
          </p:cNvPr>
          <p:cNvSpPr>
            <a:spLocks noGrp="1"/>
          </p:cNvSpPr>
          <p:nvPr>
            <p:ph type="title"/>
          </p:nvPr>
        </p:nvSpPr>
        <p:spPr/>
        <p:txBody>
          <a:bodyPr/>
          <a:lstStyle/>
          <a:p>
            <a:r>
              <a:rPr lang="en-US" dirty="0"/>
              <a:t>Thank you, One Book Team!</a:t>
            </a:r>
          </a:p>
        </p:txBody>
      </p:sp>
      <p:sp>
        <p:nvSpPr>
          <p:cNvPr id="3" name="Content Placeholder 2">
            <a:extLst>
              <a:ext uri="{FF2B5EF4-FFF2-40B4-BE49-F238E27FC236}">
                <a16:creationId xmlns:a16="http://schemas.microsoft.com/office/drawing/2014/main" id="{9063891A-D2A7-4648-AB2A-C3B00445886E}"/>
              </a:ext>
            </a:extLst>
          </p:cNvPr>
          <p:cNvSpPr>
            <a:spLocks noGrp="1"/>
          </p:cNvSpPr>
          <p:nvPr>
            <p:ph idx="1"/>
          </p:nvPr>
        </p:nvSpPr>
        <p:spPr>
          <a:xfrm>
            <a:off x="4008690" y="1594888"/>
            <a:ext cx="3468880" cy="4351338"/>
          </a:xfrm>
        </p:spPr>
        <p:txBody>
          <a:bodyPr>
            <a:normAutofit fontScale="92500" lnSpcReduction="20000"/>
          </a:bodyPr>
          <a:lstStyle/>
          <a:p>
            <a:r>
              <a:rPr lang="en-US" dirty="0"/>
              <a:t>Judy Cannon</a:t>
            </a:r>
          </a:p>
          <a:p>
            <a:r>
              <a:rPr lang="en-US" dirty="0"/>
              <a:t>Rejoice Chavira</a:t>
            </a:r>
          </a:p>
          <a:p>
            <a:r>
              <a:rPr lang="en-US" dirty="0"/>
              <a:t>Chloe de los Reyes</a:t>
            </a:r>
          </a:p>
          <a:p>
            <a:r>
              <a:rPr lang="en-US" dirty="0"/>
              <a:t>Ed Ferrari</a:t>
            </a:r>
          </a:p>
          <a:p>
            <a:r>
              <a:rPr lang="en-US" dirty="0"/>
              <a:t>Kashaunda Harris</a:t>
            </a:r>
          </a:p>
          <a:p>
            <a:r>
              <a:rPr lang="en-US" dirty="0"/>
              <a:t>Krista Ivy</a:t>
            </a:r>
          </a:p>
          <a:p>
            <a:r>
              <a:rPr lang="en-US" dirty="0"/>
              <a:t>Monica </a:t>
            </a:r>
            <a:r>
              <a:rPr lang="en-US" dirty="0" err="1"/>
              <a:t>Khalaj-LeCorre</a:t>
            </a:r>
            <a:endParaRPr lang="en-US" dirty="0"/>
          </a:p>
          <a:p>
            <a:r>
              <a:rPr lang="en-US" dirty="0"/>
              <a:t>Natalie Lopez</a:t>
            </a:r>
          </a:p>
          <a:p>
            <a:r>
              <a:rPr lang="en-US" dirty="0"/>
              <a:t>Ericka Paddock</a:t>
            </a:r>
          </a:p>
          <a:p>
            <a:r>
              <a:rPr lang="en-US" dirty="0"/>
              <a:t>Michelle Riggs</a:t>
            </a:r>
          </a:p>
          <a:p>
            <a:endParaRPr lang="en-US" dirty="0"/>
          </a:p>
        </p:txBody>
      </p:sp>
    </p:spTree>
    <p:extLst>
      <p:ext uri="{BB962C8B-B14F-4D97-AF65-F5344CB8AC3E}">
        <p14:creationId xmlns:p14="http://schemas.microsoft.com/office/powerpoint/2010/main" val="322286368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latin typeface="Gill Sans" panose="020B0502020104020203" pitchFamily="34" charset="77"/>
              </a:rPr>
              <a:t>Criteria for Book Selections</a:t>
            </a:r>
          </a:p>
        </p:txBody>
      </p:sp>
      <p:sp>
        <p:nvSpPr>
          <p:cNvPr id="3" name="TextBox 2">
            <a:extLst>
              <a:ext uri="{FF2B5EF4-FFF2-40B4-BE49-F238E27FC236}">
                <a16:creationId xmlns:a16="http://schemas.microsoft.com/office/drawing/2014/main" id="{9A0E1CF6-59F4-4846-8349-824D61A8DD3C}"/>
              </a:ext>
            </a:extLst>
          </p:cNvPr>
          <p:cNvSpPr txBox="1"/>
          <p:nvPr/>
        </p:nvSpPr>
        <p:spPr>
          <a:xfrm>
            <a:off x="1229802" y="2122093"/>
            <a:ext cx="4399722" cy="276999"/>
          </a:xfrm>
          <a:prstGeom prst="rect">
            <a:avLst/>
          </a:prstGeom>
          <a:noFill/>
        </p:spPr>
        <p:txBody>
          <a:bodyPr wrap="square" lIns="0" tIns="0" rIns="0" bIns="0" rtlCol="0">
            <a:spAutoFit/>
          </a:bodyPr>
          <a:lstStyle/>
          <a:p>
            <a:r>
              <a:rPr lang="en-US" b="1" dirty="0">
                <a:latin typeface="Gill Sans" panose="020B0502020104020203" pitchFamily="34" charset="77"/>
                <a:ea typeface="Fira Sans" panose="020B0503050000020004" pitchFamily="34" charset="0"/>
                <a:cs typeface="Arial" panose="020B0604020202020204" pitchFamily="34" charset="0"/>
              </a:rPr>
              <a:t>Addresses issues of Equity and Inclusion</a:t>
            </a:r>
            <a:endParaRPr lang="en-US" sz="1600" dirty="0">
              <a:latin typeface="GILLSANS-MEDIUM" panose="020B0502020104020203" pitchFamily="34" charset="77"/>
              <a:ea typeface="Fira Sans Book" panose="020B0503050000020004" pitchFamily="34" charset="0"/>
              <a:cs typeface="Arial" panose="020B0604020202020204" pitchFamily="34" charset="0"/>
            </a:endParaRPr>
          </a:p>
        </p:txBody>
      </p:sp>
      <p:sp>
        <p:nvSpPr>
          <p:cNvPr id="4" name="TextBox 3">
            <a:extLst>
              <a:ext uri="{FF2B5EF4-FFF2-40B4-BE49-F238E27FC236}">
                <a16:creationId xmlns:a16="http://schemas.microsoft.com/office/drawing/2014/main" id="{679571AE-D0E2-AE4F-81F2-2C5391C7CF6B}"/>
              </a:ext>
            </a:extLst>
          </p:cNvPr>
          <p:cNvSpPr txBox="1"/>
          <p:nvPr/>
        </p:nvSpPr>
        <p:spPr>
          <a:xfrm>
            <a:off x="609600" y="1928958"/>
            <a:ext cx="686462" cy="553998"/>
          </a:xfrm>
          <a:prstGeom prst="rect">
            <a:avLst/>
          </a:prstGeom>
          <a:noFill/>
        </p:spPr>
        <p:txBody>
          <a:bodyPr wrap="square" lIns="0" tIns="0" rIns="0" bIns="0" rtlCol="0">
            <a:spAutoFit/>
          </a:bodyPr>
          <a:lstStyle/>
          <a:p>
            <a:r>
              <a:rPr lang="en-US" sz="3600" b="1" dirty="0">
                <a:solidFill>
                  <a:srgbClr val="FFB81D"/>
                </a:solidFill>
                <a:latin typeface="Jaeger Daily News" pitchFamily="2" charset="77"/>
                <a:ea typeface="Fira Sans" panose="020B0503050000020004" pitchFamily="34" charset="0"/>
                <a:cs typeface="Arial" panose="020B0604020202020204" pitchFamily="34" charset="0"/>
              </a:rPr>
              <a:t>1</a:t>
            </a:r>
            <a:endParaRPr lang="en-US" sz="3600" b="1" dirty="0">
              <a:solidFill>
                <a:srgbClr val="FFB81D"/>
              </a:solidFill>
              <a:latin typeface="Jaeger Daily News" pitchFamily="2" charset="77"/>
              <a:ea typeface="Fira Sans Book" panose="020B0503050000020004" pitchFamily="34" charset="0"/>
              <a:cs typeface="Arial" panose="020B0604020202020204" pitchFamily="34" charset="0"/>
            </a:endParaRPr>
          </a:p>
        </p:txBody>
      </p:sp>
      <p:sp>
        <p:nvSpPr>
          <p:cNvPr id="5" name="TextBox 4">
            <a:extLst>
              <a:ext uri="{FF2B5EF4-FFF2-40B4-BE49-F238E27FC236}">
                <a16:creationId xmlns:a16="http://schemas.microsoft.com/office/drawing/2014/main" id="{AC4E8562-2BEF-5D40-9BA6-DB828447AD63}"/>
              </a:ext>
            </a:extLst>
          </p:cNvPr>
          <p:cNvSpPr txBox="1"/>
          <p:nvPr/>
        </p:nvSpPr>
        <p:spPr>
          <a:xfrm>
            <a:off x="1229802" y="3371328"/>
            <a:ext cx="4399722" cy="276999"/>
          </a:xfrm>
          <a:prstGeom prst="rect">
            <a:avLst/>
          </a:prstGeom>
          <a:noFill/>
        </p:spPr>
        <p:txBody>
          <a:bodyPr wrap="square" lIns="0" tIns="0" rIns="0" bIns="0" rtlCol="0">
            <a:spAutoFit/>
          </a:bodyPr>
          <a:lstStyle/>
          <a:p>
            <a:r>
              <a:rPr lang="en-US" b="1" dirty="0">
                <a:latin typeface="Gill Sans" panose="020B0502020104020203" pitchFamily="34" charset="77"/>
                <a:ea typeface="Fira Sans" panose="020B0503050000020004" pitchFamily="34" charset="0"/>
                <a:cs typeface="Arial" panose="020B0604020202020204" pitchFamily="34" charset="0"/>
              </a:rPr>
              <a:t>Relevant to the current student population</a:t>
            </a:r>
            <a:endParaRPr lang="en-US" sz="1600" dirty="0">
              <a:latin typeface="GILLSANS-MEDIUM" panose="020B0502020104020203" pitchFamily="34" charset="77"/>
              <a:ea typeface="Fira Sans Book" panose="020B0503050000020004" pitchFamily="34" charset="0"/>
              <a:cs typeface="Arial" panose="020B0604020202020204" pitchFamily="34" charset="0"/>
            </a:endParaRPr>
          </a:p>
        </p:txBody>
      </p:sp>
      <p:sp>
        <p:nvSpPr>
          <p:cNvPr id="6" name="TextBox 5">
            <a:extLst>
              <a:ext uri="{FF2B5EF4-FFF2-40B4-BE49-F238E27FC236}">
                <a16:creationId xmlns:a16="http://schemas.microsoft.com/office/drawing/2014/main" id="{581BABCE-6E04-F944-82DC-7DC797906CDF}"/>
              </a:ext>
            </a:extLst>
          </p:cNvPr>
          <p:cNvSpPr txBox="1"/>
          <p:nvPr/>
        </p:nvSpPr>
        <p:spPr>
          <a:xfrm>
            <a:off x="609600" y="3271801"/>
            <a:ext cx="686462" cy="553998"/>
          </a:xfrm>
          <a:prstGeom prst="rect">
            <a:avLst/>
          </a:prstGeom>
          <a:noFill/>
        </p:spPr>
        <p:txBody>
          <a:bodyPr wrap="square" lIns="0" tIns="0" rIns="0" bIns="0" rtlCol="0">
            <a:spAutoFit/>
          </a:bodyPr>
          <a:lstStyle/>
          <a:p>
            <a:r>
              <a:rPr lang="en-US" sz="3600" b="1" dirty="0">
                <a:solidFill>
                  <a:srgbClr val="FFB81D"/>
                </a:solidFill>
                <a:latin typeface="Jaeger Daily News" pitchFamily="2" charset="77"/>
                <a:ea typeface="Fira Sans Book" panose="020B0503050000020004" pitchFamily="34" charset="0"/>
                <a:cs typeface="Arial" panose="020B0604020202020204" pitchFamily="34" charset="0"/>
              </a:rPr>
              <a:t>2</a:t>
            </a:r>
          </a:p>
        </p:txBody>
      </p:sp>
      <p:sp>
        <p:nvSpPr>
          <p:cNvPr id="7" name="TextBox 6">
            <a:extLst>
              <a:ext uri="{FF2B5EF4-FFF2-40B4-BE49-F238E27FC236}">
                <a16:creationId xmlns:a16="http://schemas.microsoft.com/office/drawing/2014/main" id="{C16E4E23-E261-DF4F-9E58-250E20EC6B54}"/>
              </a:ext>
            </a:extLst>
          </p:cNvPr>
          <p:cNvSpPr txBox="1"/>
          <p:nvPr/>
        </p:nvSpPr>
        <p:spPr>
          <a:xfrm>
            <a:off x="1229802" y="4750256"/>
            <a:ext cx="4399722" cy="276999"/>
          </a:xfrm>
          <a:prstGeom prst="rect">
            <a:avLst/>
          </a:prstGeom>
          <a:noFill/>
        </p:spPr>
        <p:txBody>
          <a:bodyPr wrap="square" lIns="0" tIns="0" rIns="0" bIns="0" rtlCol="0">
            <a:spAutoFit/>
          </a:bodyPr>
          <a:lstStyle/>
          <a:p>
            <a:pPr lvl="0"/>
            <a:r>
              <a:rPr lang="en-US" b="1" dirty="0">
                <a:solidFill>
                  <a:prstClr val="black"/>
                </a:solidFill>
                <a:latin typeface="Gill Sans" panose="020B0502020104020203" pitchFamily="34" charset="77"/>
                <a:ea typeface="Fira Sans" panose="020B0503050000020004" pitchFamily="34" charset="0"/>
                <a:cs typeface="Arial" panose="020B0604020202020204" pitchFamily="34" charset="0"/>
              </a:rPr>
              <a:t>Interdisciplinary and accessible</a:t>
            </a:r>
            <a:endParaRPr lang="en-US" sz="1600" dirty="0">
              <a:solidFill>
                <a:prstClr val="black"/>
              </a:solidFill>
              <a:latin typeface="GILLSANS-MEDIUM" panose="020B0502020104020203" pitchFamily="34" charset="77"/>
              <a:ea typeface="Fira Sans Book" panose="020B0503050000020004" pitchFamily="34" charset="0"/>
              <a:cs typeface="Arial" panose="020B0604020202020204" pitchFamily="34" charset="0"/>
            </a:endParaRPr>
          </a:p>
        </p:txBody>
      </p:sp>
      <p:sp>
        <p:nvSpPr>
          <p:cNvPr id="8" name="TextBox 7">
            <a:extLst>
              <a:ext uri="{FF2B5EF4-FFF2-40B4-BE49-F238E27FC236}">
                <a16:creationId xmlns:a16="http://schemas.microsoft.com/office/drawing/2014/main" id="{1E2F57B6-405E-D64E-832D-16344A2355E2}"/>
              </a:ext>
            </a:extLst>
          </p:cNvPr>
          <p:cNvSpPr txBox="1"/>
          <p:nvPr/>
        </p:nvSpPr>
        <p:spPr>
          <a:xfrm>
            <a:off x="609600" y="4650729"/>
            <a:ext cx="686462" cy="553998"/>
          </a:xfrm>
          <a:prstGeom prst="rect">
            <a:avLst/>
          </a:prstGeom>
          <a:noFill/>
        </p:spPr>
        <p:txBody>
          <a:bodyPr wrap="square" lIns="0" tIns="0" rIns="0" bIns="0" rtlCol="0">
            <a:spAutoFit/>
          </a:bodyPr>
          <a:lstStyle/>
          <a:p>
            <a:pPr lvl="0"/>
            <a:r>
              <a:rPr lang="en-US" sz="3600" b="1" dirty="0">
                <a:solidFill>
                  <a:srgbClr val="FFB81D"/>
                </a:solidFill>
                <a:latin typeface="Jaeger Daily News" pitchFamily="2" charset="77"/>
                <a:ea typeface="Fira Sans" panose="020B0503050000020004" pitchFamily="34" charset="0"/>
                <a:cs typeface="Arial" panose="020B0604020202020204" pitchFamily="34" charset="0"/>
              </a:rPr>
              <a:t>3</a:t>
            </a:r>
            <a:endParaRPr lang="en-US" sz="3600" b="1" dirty="0">
              <a:solidFill>
                <a:srgbClr val="FFB81D"/>
              </a:solidFill>
              <a:latin typeface="Jaeger Daily News" pitchFamily="2" charset="77"/>
              <a:ea typeface="Fira Sans Book" panose="020B0503050000020004" pitchFamily="34" charset="0"/>
              <a:cs typeface="Arial" panose="020B0604020202020204" pitchFamily="34" charset="0"/>
            </a:endParaRPr>
          </a:p>
        </p:txBody>
      </p:sp>
      <p:sp>
        <p:nvSpPr>
          <p:cNvPr id="9" name="TextBox 8">
            <a:extLst>
              <a:ext uri="{FF2B5EF4-FFF2-40B4-BE49-F238E27FC236}">
                <a16:creationId xmlns:a16="http://schemas.microsoft.com/office/drawing/2014/main" id="{D96073E8-7ED2-1041-B5A3-8B8A9759B821}"/>
              </a:ext>
            </a:extLst>
          </p:cNvPr>
          <p:cNvSpPr txBox="1"/>
          <p:nvPr/>
        </p:nvSpPr>
        <p:spPr>
          <a:xfrm>
            <a:off x="6869928" y="2028485"/>
            <a:ext cx="4399722" cy="276999"/>
          </a:xfrm>
          <a:prstGeom prst="rect">
            <a:avLst/>
          </a:prstGeom>
          <a:noFill/>
        </p:spPr>
        <p:txBody>
          <a:bodyPr wrap="square" lIns="0" tIns="0" rIns="0" bIns="0" rtlCol="0">
            <a:spAutoFit/>
          </a:bodyPr>
          <a:lstStyle/>
          <a:p>
            <a:pPr lvl="0"/>
            <a:r>
              <a:rPr lang="en-US" b="1" dirty="0">
                <a:solidFill>
                  <a:prstClr val="black"/>
                </a:solidFill>
                <a:latin typeface="Gill Sans" panose="020B0502020104020203" pitchFamily="34" charset="77"/>
                <a:ea typeface="Fira Sans" panose="020B0503050000020004" pitchFamily="34" charset="0"/>
                <a:cs typeface="Arial" panose="020B0604020202020204" pitchFamily="34" charset="0"/>
              </a:rPr>
              <a:t>Has a message that can develop empathy</a:t>
            </a:r>
            <a:endParaRPr lang="en-US" sz="1600" dirty="0">
              <a:solidFill>
                <a:prstClr val="black"/>
              </a:solidFill>
              <a:latin typeface="GILLSANS-MEDIUM" panose="020B0502020104020203" pitchFamily="34" charset="77"/>
              <a:ea typeface="Fira Sans Book" panose="020B0503050000020004" pitchFamily="34" charset="0"/>
              <a:cs typeface="Arial" panose="020B0604020202020204" pitchFamily="34" charset="0"/>
            </a:endParaRPr>
          </a:p>
        </p:txBody>
      </p:sp>
      <p:sp>
        <p:nvSpPr>
          <p:cNvPr id="10" name="TextBox 9">
            <a:extLst>
              <a:ext uri="{FF2B5EF4-FFF2-40B4-BE49-F238E27FC236}">
                <a16:creationId xmlns:a16="http://schemas.microsoft.com/office/drawing/2014/main" id="{8FA94869-1C4E-B64A-8309-DE8D24013B9C}"/>
              </a:ext>
            </a:extLst>
          </p:cNvPr>
          <p:cNvSpPr txBox="1"/>
          <p:nvPr/>
        </p:nvSpPr>
        <p:spPr>
          <a:xfrm>
            <a:off x="6249726" y="1928958"/>
            <a:ext cx="686462" cy="553998"/>
          </a:xfrm>
          <a:prstGeom prst="rect">
            <a:avLst/>
          </a:prstGeom>
          <a:noFill/>
        </p:spPr>
        <p:txBody>
          <a:bodyPr wrap="square" lIns="0" tIns="0" rIns="0" bIns="0" rtlCol="0">
            <a:spAutoFit/>
          </a:bodyPr>
          <a:lstStyle/>
          <a:p>
            <a:r>
              <a:rPr lang="en-US" sz="3600" b="1" dirty="0">
                <a:solidFill>
                  <a:srgbClr val="FFB81D"/>
                </a:solidFill>
                <a:latin typeface="Jaeger Daily News" pitchFamily="2" charset="77"/>
                <a:ea typeface="Fira Sans" panose="020B0503050000020004" pitchFamily="34" charset="0"/>
                <a:cs typeface="Arial" panose="020B0604020202020204" pitchFamily="34" charset="0"/>
              </a:rPr>
              <a:t>4</a:t>
            </a:r>
            <a:endParaRPr lang="en-US" sz="3600" b="1" dirty="0">
              <a:solidFill>
                <a:srgbClr val="FFB81D"/>
              </a:solidFill>
              <a:latin typeface="Jaeger Daily News" pitchFamily="2" charset="77"/>
              <a:ea typeface="Fira Sans Book" panose="020B0503050000020004" pitchFamily="34" charset="0"/>
              <a:cs typeface="Arial" panose="020B0604020202020204" pitchFamily="34" charset="0"/>
            </a:endParaRPr>
          </a:p>
        </p:txBody>
      </p:sp>
      <p:sp>
        <p:nvSpPr>
          <p:cNvPr id="11" name="TextBox 10">
            <a:extLst>
              <a:ext uri="{FF2B5EF4-FFF2-40B4-BE49-F238E27FC236}">
                <a16:creationId xmlns:a16="http://schemas.microsoft.com/office/drawing/2014/main" id="{E7487DE0-9EB5-1148-AB0D-B897A118381D}"/>
              </a:ext>
            </a:extLst>
          </p:cNvPr>
          <p:cNvSpPr txBox="1"/>
          <p:nvPr/>
        </p:nvSpPr>
        <p:spPr>
          <a:xfrm>
            <a:off x="6869928" y="3371328"/>
            <a:ext cx="4399722" cy="553998"/>
          </a:xfrm>
          <a:prstGeom prst="rect">
            <a:avLst/>
          </a:prstGeom>
          <a:noFill/>
        </p:spPr>
        <p:txBody>
          <a:bodyPr wrap="square" lIns="0" tIns="0" rIns="0" bIns="0" rtlCol="0">
            <a:spAutoFit/>
          </a:bodyPr>
          <a:lstStyle/>
          <a:p>
            <a:pPr lvl="0"/>
            <a:r>
              <a:rPr lang="en-US" b="1" dirty="0">
                <a:solidFill>
                  <a:prstClr val="black"/>
                </a:solidFill>
                <a:latin typeface="Gill Sans" panose="020B0502020104020203" pitchFamily="34" charset="77"/>
                <a:ea typeface="Fira Sans" panose="020B0503050000020004" pitchFamily="34" charset="0"/>
                <a:cs typeface="Arial" panose="020B0604020202020204" pitchFamily="34" charset="0"/>
              </a:rPr>
              <a:t>Helps build community amongst students and employees</a:t>
            </a:r>
            <a:endParaRPr lang="en-US" sz="1600" dirty="0">
              <a:solidFill>
                <a:prstClr val="black"/>
              </a:solidFill>
              <a:latin typeface="GILLSANS-MEDIUM" panose="020B0502020104020203" pitchFamily="34" charset="77"/>
              <a:ea typeface="Fira Sans Book" panose="020B0503050000020004" pitchFamily="34" charset="0"/>
              <a:cs typeface="Arial" panose="020B0604020202020204" pitchFamily="34" charset="0"/>
            </a:endParaRPr>
          </a:p>
        </p:txBody>
      </p:sp>
      <p:sp>
        <p:nvSpPr>
          <p:cNvPr id="12" name="TextBox 11">
            <a:extLst>
              <a:ext uri="{FF2B5EF4-FFF2-40B4-BE49-F238E27FC236}">
                <a16:creationId xmlns:a16="http://schemas.microsoft.com/office/drawing/2014/main" id="{B6EE81AB-45BD-0F4B-A0B9-D0BF04FBEE34}"/>
              </a:ext>
            </a:extLst>
          </p:cNvPr>
          <p:cNvSpPr txBox="1"/>
          <p:nvPr/>
        </p:nvSpPr>
        <p:spPr>
          <a:xfrm>
            <a:off x="6249726" y="3271801"/>
            <a:ext cx="686462" cy="553998"/>
          </a:xfrm>
          <a:prstGeom prst="rect">
            <a:avLst/>
          </a:prstGeom>
          <a:noFill/>
        </p:spPr>
        <p:txBody>
          <a:bodyPr wrap="square" lIns="0" tIns="0" rIns="0" bIns="0" rtlCol="0">
            <a:spAutoFit/>
          </a:bodyPr>
          <a:lstStyle/>
          <a:p>
            <a:r>
              <a:rPr lang="en-US" sz="3600" b="1" dirty="0">
                <a:solidFill>
                  <a:srgbClr val="FFB81D"/>
                </a:solidFill>
                <a:latin typeface="Jaeger Daily News" pitchFamily="2" charset="77"/>
                <a:ea typeface="Fira Sans" panose="020B0503050000020004" pitchFamily="34" charset="0"/>
                <a:cs typeface="Arial" panose="020B0604020202020204" pitchFamily="34" charset="0"/>
              </a:rPr>
              <a:t>5</a:t>
            </a:r>
            <a:endParaRPr lang="en-US" sz="3600" b="1" dirty="0">
              <a:solidFill>
                <a:srgbClr val="FFB81D"/>
              </a:solidFill>
              <a:latin typeface="Jaeger Daily News" pitchFamily="2" charset="77"/>
              <a:ea typeface="Fira Sans Book" panose="020B0503050000020004" pitchFamily="34" charset="0"/>
              <a:cs typeface="Arial" panose="020B0604020202020204" pitchFamily="34" charset="0"/>
            </a:endParaRPr>
          </a:p>
        </p:txBody>
      </p:sp>
    </p:spTree>
    <p:extLst>
      <p:ext uri="{BB962C8B-B14F-4D97-AF65-F5344CB8AC3E}">
        <p14:creationId xmlns:p14="http://schemas.microsoft.com/office/powerpoint/2010/main" val="400461085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title="George Takei  “They Called Us Enemy” - One morning in Los Angeles">
            <a:hlinkClick r:id="" action="ppaction://media"/>
            <a:extLst>
              <a:ext uri="{FF2B5EF4-FFF2-40B4-BE49-F238E27FC236}">
                <a16:creationId xmlns:a16="http://schemas.microsoft.com/office/drawing/2014/main" id="{90EA1C7A-9721-8B29-DB72-C5524EBA7D82}"/>
              </a:ext>
            </a:extLst>
          </p:cNvPr>
          <p:cNvPicPr>
            <a:picLocks noRot="1" noChangeAspect="1"/>
          </p:cNvPicPr>
          <p:nvPr>
            <a:videoFile r:link="rId1"/>
          </p:nvPr>
        </p:nvPicPr>
        <p:blipFill>
          <a:blip r:embed="rId3"/>
          <a:stretch>
            <a:fillRect/>
          </a:stretch>
        </p:blipFill>
        <p:spPr>
          <a:xfrm>
            <a:off x="1696916" y="874800"/>
            <a:ext cx="8721969" cy="4927913"/>
          </a:xfrm>
          <a:prstGeom prst="rect">
            <a:avLst/>
          </a:prstGeom>
        </p:spPr>
      </p:pic>
    </p:spTree>
    <p:extLst>
      <p:ext uri="{BB962C8B-B14F-4D97-AF65-F5344CB8AC3E}">
        <p14:creationId xmlns:p14="http://schemas.microsoft.com/office/powerpoint/2010/main" val="2103015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a:t>Books and Resources</a:t>
            </a:r>
          </a:p>
        </p:txBody>
      </p:sp>
      <p:pic>
        <p:nvPicPr>
          <p:cNvPr id="11" name="Content Placeholder 10">
            <a:extLst>
              <a:ext uri="{FF2B5EF4-FFF2-40B4-BE49-F238E27FC236}">
                <a16:creationId xmlns:a16="http://schemas.microsoft.com/office/drawing/2014/main" id="{01A068CD-A6FE-F417-CC75-A8242170D592}"/>
              </a:ext>
            </a:extLst>
          </p:cNvPr>
          <p:cNvPicPr>
            <a:picLocks noGrp="1" noChangeAspect="1"/>
          </p:cNvPicPr>
          <p:nvPr>
            <p:ph sz="half" idx="2"/>
          </p:nvPr>
        </p:nvPicPr>
        <p:blipFill>
          <a:blip r:embed="rId2"/>
          <a:stretch>
            <a:fillRect/>
          </a:stretch>
        </p:blipFill>
        <p:spPr>
          <a:xfrm>
            <a:off x="1309778" y="1690688"/>
            <a:ext cx="3357980" cy="4351338"/>
          </a:xfrm>
        </p:spPr>
      </p:pic>
      <p:sp>
        <p:nvSpPr>
          <p:cNvPr id="9" name="TextBox 8">
            <a:extLst>
              <a:ext uri="{FF2B5EF4-FFF2-40B4-BE49-F238E27FC236}">
                <a16:creationId xmlns:a16="http://schemas.microsoft.com/office/drawing/2014/main" id="{412D0DD5-0303-4F97-3847-39FED92B3217}"/>
              </a:ext>
            </a:extLst>
          </p:cNvPr>
          <p:cNvSpPr txBox="1"/>
          <p:nvPr/>
        </p:nvSpPr>
        <p:spPr>
          <a:xfrm>
            <a:off x="5062611" y="2142269"/>
            <a:ext cx="2213811" cy="1477328"/>
          </a:xfrm>
          <a:prstGeom prst="rect">
            <a:avLst/>
          </a:prstGeom>
          <a:noFill/>
        </p:spPr>
        <p:txBody>
          <a:bodyPr wrap="square" rtlCol="0">
            <a:spAutoFit/>
          </a:bodyPr>
          <a:lstStyle/>
          <a:p>
            <a:pPr marL="285750" indent="-285750">
              <a:buFont typeface="Arial" panose="020B0604020202020204" pitchFamily="34" charset="0"/>
              <a:buChar char="•"/>
            </a:pPr>
            <a:r>
              <a:rPr lang="en-US" dirty="0"/>
              <a:t>Faculty wanting to use the book in their curriculum may pick up the book today</a:t>
            </a:r>
          </a:p>
        </p:txBody>
      </p:sp>
      <p:sp>
        <p:nvSpPr>
          <p:cNvPr id="12" name="TextBox 11">
            <a:extLst>
              <a:ext uri="{FF2B5EF4-FFF2-40B4-BE49-F238E27FC236}">
                <a16:creationId xmlns:a16="http://schemas.microsoft.com/office/drawing/2014/main" id="{B9417279-CB63-ABC8-54D3-7E7744831E04}"/>
              </a:ext>
            </a:extLst>
          </p:cNvPr>
          <p:cNvSpPr txBox="1"/>
          <p:nvPr/>
        </p:nvSpPr>
        <p:spPr>
          <a:xfrm>
            <a:off x="7755556" y="3619597"/>
            <a:ext cx="2512193" cy="1477328"/>
          </a:xfrm>
          <a:prstGeom prst="rect">
            <a:avLst/>
          </a:prstGeom>
          <a:noFill/>
        </p:spPr>
        <p:txBody>
          <a:bodyPr wrap="square" rtlCol="0">
            <a:spAutoFit/>
          </a:bodyPr>
          <a:lstStyle/>
          <a:p>
            <a:pPr marL="285750" indent="-285750">
              <a:buFont typeface="Arial" panose="020B0604020202020204" pitchFamily="34" charset="0"/>
              <a:buChar char="•"/>
            </a:pPr>
            <a:r>
              <a:rPr lang="en-US" dirty="0"/>
              <a:t>Faculty resource guides are available today.  Watch for updates online in our Canvas shell</a:t>
            </a:r>
          </a:p>
        </p:txBody>
      </p:sp>
    </p:spTree>
    <p:extLst>
      <p:ext uri="{BB962C8B-B14F-4D97-AF65-F5344CB8AC3E}">
        <p14:creationId xmlns:p14="http://schemas.microsoft.com/office/powerpoint/2010/main" val="106945469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1D4A7-4DD9-4320-00E8-9FA915185670}"/>
              </a:ext>
            </a:extLst>
          </p:cNvPr>
          <p:cNvSpPr>
            <a:spLocks noGrp="1"/>
          </p:cNvSpPr>
          <p:nvPr>
            <p:ph type="title"/>
          </p:nvPr>
        </p:nvSpPr>
        <p:spPr/>
        <p:txBody>
          <a:bodyPr/>
          <a:lstStyle/>
          <a:p>
            <a:r>
              <a:rPr lang="en-US" dirty="0"/>
              <a:t>Dr. Virginia Loh-Hagan</a:t>
            </a:r>
            <a:br>
              <a:rPr lang="en-US" dirty="0"/>
            </a:br>
            <a:r>
              <a:rPr lang="en-US" sz="2800" dirty="0"/>
              <a:t>September 12 @ noon (Zoom)</a:t>
            </a:r>
          </a:p>
        </p:txBody>
      </p:sp>
      <p:sp>
        <p:nvSpPr>
          <p:cNvPr id="3" name="Content Placeholder 2">
            <a:extLst>
              <a:ext uri="{FF2B5EF4-FFF2-40B4-BE49-F238E27FC236}">
                <a16:creationId xmlns:a16="http://schemas.microsoft.com/office/drawing/2014/main" id="{7ABAB1D5-A84C-9707-DF66-FBD1DF8610AE}"/>
              </a:ext>
            </a:extLst>
          </p:cNvPr>
          <p:cNvSpPr>
            <a:spLocks noGrp="1"/>
          </p:cNvSpPr>
          <p:nvPr>
            <p:ph idx="1"/>
          </p:nvPr>
        </p:nvSpPr>
        <p:spPr>
          <a:xfrm>
            <a:off x="6751178" y="1825625"/>
            <a:ext cx="4602622" cy="4351338"/>
          </a:xfrm>
        </p:spPr>
        <p:txBody>
          <a:bodyPr>
            <a:normAutofit fontScale="92500" lnSpcReduction="20000"/>
          </a:bodyPr>
          <a:lstStyle/>
          <a:p>
            <a:r>
              <a:rPr lang="en-US" dirty="0"/>
              <a:t>Dr. Loh-Hagan will join us via Zoom on Sept. 12.  She will discuss the Japanese incarceration and the importance of learning about this history</a:t>
            </a:r>
          </a:p>
          <a:p>
            <a:r>
              <a:rPr lang="en-US" dirty="0"/>
              <a:t>Dr. Loh Hagan is an author of children’s literature focusing on the Asian American experience.  She has been on the faculty at San Diego State University and is </a:t>
            </a:r>
            <a:r>
              <a:rPr lang="en-US"/>
              <a:t>the Co-Executive </a:t>
            </a:r>
            <a:r>
              <a:rPr lang="en-US" dirty="0"/>
              <a:t>Director of the Asian American Education Project.</a:t>
            </a:r>
          </a:p>
        </p:txBody>
      </p:sp>
      <p:pic>
        <p:nvPicPr>
          <p:cNvPr id="4" name="Picture 3">
            <a:extLst>
              <a:ext uri="{FF2B5EF4-FFF2-40B4-BE49-F238E27FC236}">
                <a16:creationId xmlns:a16="http://schemas.microsoft.com/office/drawing/2014/main" id="{7647BB07-7E43-F909-BF89-E39F6A3EB4FB}"/>
              </a:ext>
            </a:extLst>
          </p:cNvPr>
          <p:cNvPicPr>
            <a:picLocks noChangeAspect="1"/>
          </p:cNvPicPr>
          <p:nvPr/>
        </p:nvPicPr>
        <p:blipFill>
          <a:blip r:embed="rId2"/>
          <a:stretch>
            <a:fillRect/>
          </a:stretch>
        </p:blipFill>
        <p:spPr>
          <a:xfrm>
            <a:off x="1127011" y="1979629"/>
            <a:ext cx="3180849" cy="3907410"/>
          </a:xfrm>
          <a:prstGeom prst="rect">
            <a:avLst/>
          </a:prstGeom>
        </p:spPr>
      </p:pic>
    </p:spTree>
    <p:extLst>
      <p:ext uri="{BB962C8B-B14F-4D97-AF65-F5344CB8AC3E}">
        <p14:creationId xmlns:p14="http://schemas.microsoft.com/office/powerpoint/2010/main" val="235950884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DD90BF9-285F-DD8A-3EA6-0BF308DA2F8B}"/>
              </a:ext>
            </a:extLst>
          </p:cNvPr>
          <p:cNvPicPr>
            <a:picLocks noChangeAspect="1"/>
          </p:cNvPicPr>
          <p:nvPr/>
        </p:nvPicPr>
        <p:blipFill rotWithShape="1">
          <a:blip r:embed="rId2"/>
          <a:srcRect l="4397" r="16291"/>
          <a:stretch/>
        </p:blipFill>
        <p:spPr>
          <a:xfrm>
            <a:off x="2522356" y="10"/>
            <a:ext cx="9669642" cy="6857990"/>
          </a:xfrm>
          <a:prstGeom prst="rect">
            <a:avLst/>
          </a:prstGeom>
        </p:spPr>
      </p:pic>
      <p:sp>
        <p:nvSpPr>
          <p:cNvPr id="2" name="Title 1">
            <a:extLst>
              <a:ext uri="{FF2B5EF4-FFF2-40B4-BE49-F238E27FC236}">
                <a16:creationId xmlns:a16="http://schemas.microsoft.com/office/drawing/2014/main" id="{54ABD03E-046E-19E4-22D0-D695BAC2F87E}"/>
              </a:ext>
            </a:extLst>
          </p:cNvPr>
          <p:cNvSpPr>
            <a:spLocks noGrp="1"/>
          </p:cNvSpPr>
          <p:nvPr>
            <p:ph type="title"/>
          </p:nvPr>
        </p:nvSpPr>
        <p:spPr>
          <a:xfrm>
            <a:off x="838200" y="365125"/>
            <a:ext cx="3822189" cy="1899912"/>
          </a:xfrm>
        </p:spPr>
        <p:txBody>
          <a:bodyPr>
            <a:normAutofit/>
          </a:bodyPr>
          <a:lstStyle/>
          <a:p>
            <a:r>
              <a:rPr lang="en-US" sz="4000"/>
              <a:t>Book Club Discussions</a:t>
            </a:r>
          </a:p>
        </p:txBody>
      </p:sp>
      <p:sp>
        <p:nvSpPr>
          <p:cNvPr id="3" name="Content Placeholder 2">
            <a:extLst>
              <a:ext uri="{FF2B5EF4-FFF2-40B4-BE49-F238E27FC236}">
                <a16:creationId xmlns:a16="http://schemas.microsoft.com/office/drawing/2014/main" id="{94EA13CF-843C-77CB-1416-8D3D223065BD}"/>
              </a:ext>
            </a:extLst>
          </p:cNvPr>
          <p:cNvSpPr>
            <a:spLocks noGrp="1"/>
          </p:cNvSpPr>
          <p:nvPr>
            <p:ph idx="1"/>
          </p:nvPr>
        </p:nvSpPr>
        <p:spPr>
          <a:xfrm>
            <a:off x="838200" y="2434201"/>
            <a:ext cx="3822189" cy="1628752"/>
          </a:xfrm>
        </p:spPr>
        <p:txBody>
          <a:bodyPr>
            <a:normAutofit/>
          </a:bodyPr>
          <a:lstStyle/>
          <a:p>
            <a:r>
              <a:rPr lang="en-US" sz="2000" dirty="0"/>
              <a:t>August 30-December 6</a:t>
            </a:r>
          </a:p>
          <a:p>
            <a:r>
              <a:rPr lang="en-US" sz="2000" dirty="0"/>
              <a:t>1</a:t>
            </a:r>
            <a:r>
              <a:rPr lang="en-US" sz="2000" baseline="30000" dirty="0"/>
              <a:t>st</a:t>
            </a:r>
            <a:r>
              <a:rPr lang="en-US" sz="2000" dirty="0"/>
              <a:t> and 3</a:t>
            </a:r>
            <a:r>
              <a:rPr lang="en-US" sz="2000" baseline="30000" dirty="0"/>
              <a:t>rd</a:t>
            </a:r>
            <a:r>
              <a:rPr lang="en-US" sz="2000" dirty="0"/>
              <a:t> Wednesdays</a:t>
            </a:r>
          </a:p>
          <a:p>
            <a:r>
              <a:rPr lang="en-US" sz="2000" dirty="0"/>
              <a:t>Library</a:t>
            </a:r>
          </a:p>
          <a:p>
            <a:r>
              <a:rPr lang="en-US" sz="2000" dirty="0"/>
              <a:t>2:00-3:00</a:t>
            </a:r>
          </a:p>
        </p:txBody>
      </p:sp>
    </p:spTree>
    <p:extLst>
      <p:ext uri="{BB962C8B-B14F-4D97-AF65-F5344CB8AC3E}">
        <p14:creationId xmlns:p14="http://schemas.microsoft.com/office/powerpoint/2010/main" val="20159075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A4E37431-20F0-4DD6-84A9-ED2B644943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0AE98B72-66C6-4AB4-AF0D-BA830DE863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638515" y="639280"/>
            <a:ext cx="6858000" cy="5579440"/>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407EAFC6-733F-403D-BB4D-05A3A2874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393206" y="395206"/>
            <a:ext cx="6346209" cy="5576080"/>
          </a:xfrm>
          <a:prstGeom prst="rect">
            <a:avLst/>
          </a:prstGeom>
          <a:gradFill>
            <a:gsLst>
              <a:gs pos="0">
                <a:srgbClr val="000000">
                  <a:alpha val="0"/>
                </a:srgbClr>
              </a:gs>
              <a:gs pos="99000">
                <a:schemeClr val="accent1">
                  <a:alpha val="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17A36730-4CB0-4F61-AD11-A44C976583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528907" y="2818967"/>
            <a:ext cx="2501979" cy="5576080"/>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C69C79E1-F916-4929-A4F3-DE763D4BFA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25002" y="852793"/>
            <a:ext cx="6858001" cy="5152412"/>
          </a:xfrm>
          <a:prstGeom prst="rect">
            <a:avLst/>
          </a:prstGeom>
          <a:gradFill>
            <a:gsLst>
              <a:gs pos="0">
                <a:srgbClr val="000000">
                  <a:alpha val="0"/>
                </a:srgbClr>
              </a:gs>
              <a:gs pos="99000">
                <a:schemeClr val="accent1">
                  <a:alpha val="11000"/>
                </a:scheme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4" name="Oval 23">
            <a:extLst>
              <a:ext uri="{FF2B5EF4-FFF2-40B4-BE49-F238E27FC236}">
                <a16:creationId xmlns:a16="http://schemas.microsoft.com/office/drawing/2014/main" id="{767334AB-16BD-4EC7-8C6B-4B51716009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818753" y="1128497"/>
            <a:ext cx="4318303" cy="4318303"/>
          </a:xfrm>
          <a:prstGeom prst="ellipse">
            <a:avLst/>
          </a:prstGeom>
          <a:gradFill>
            <a:gsLst>
              <a:gs pos="39000">
                <a:schemeClr val="accent1">
                  <a:alpha val="0"/>
                </a:schemeClr>
              </a:gs>
              <a:gs pos="100000">
                <a:schemeClr val="accent1">
                  <a:lumMod val="60000"/>
                  <a:lumOff val="40000"/>
                  <a:alpha val="15000"/>
                </a:scheme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pic>
        <p:nvPicPr>
          <p:cNvPr id="13" name="Picture Placeholder 12">
            <a:extLst>
              <a:ext uri="{FF2B5EF4-FFF2-40B4-BE49-F238E27FC236}">
                <a16:creationId xmlns:a16="http://schemas.microsoft.com/office/drawing/2014/main" id="{E61A1D63-81A5-0887-C436-80EDBC200563}"/>
              </a:ext>
            </a:extLst>
          </p:cNvPr>
          <p:cNvPicPr>
            <a:picLocks noGrp="1" noChangeAspect="1"/>
          </p:cNvPicPr>
          <p:nvPr>
            <p:ph type="pic" idx="1"/>
          </p:nvPr>
        </p:nvPicPr>
        <p:blipFill rotWithShape="1">
          <a:blip r:embed="rId2" cstate="print">
            <a:extLst>
              <a:ext uri="{28A0092B-C50C-407E-A947-70E740481C1C}">
                <a14:useLocalDpi xmlns:a14="http://schemas.microsoft.com/office/drawing/2010/main" val="0"/>
              </a:ext>
            </a:extLst>
          </a:blip>
          <a:srcRect l="21396" r="27125"/>
          <a:stretch/>
        </p:blipFill>
        <p:spPr>
          <a:xfrm>
            <a:off x="6927992" y="992186"/>
            <a:ext cx="3762797" cy="4873625"/>
          </a:xfrm>
        </p:spPr>
      </p:pic>
      <p:sp>
        <p:nvSpPr>
          <p:cNvPr id="11" name="Title 1">
            <a:extLst>
              <a:ext uri="{FF2B5EF4-FFF2-40B4-BE49-F238E27FC236}">
                <a16:creationId xmlns:a16="http://schemas.microsoft.com/office/drawing/2014/main" id="{CD21A1C7-6D84-E083-C53D-96864DD9BDA8}"/>
              </a:ext>
            </a:extLst>
          </p:cNvPr>
          <p:cNvSpPr>
            <a:spLocks noGrp="1"/>
          </p:cNvSpPr>
          <p:nvPr>
            <p:ph type="title"/>
          </p:nvPr>
        </p:nvSpPr>
        <p:spPr>
          <a:xfrm>
            <a:off x="797987" y="961595"/>
            <a:ext cx="4412021" cy="3030724"/>
          </a:xfrm>
        </p:spPr>
        <p:txBody>
          <a:bodyPr vert="horz" lIns="91440" tIns="45720" rIns="91440" bIns="45720" rtlCol="0" anchor="b">
            <a:normAutofit/>
          </a:bodyPr>
          <a:lstStyle/>
          <a:p>
            <a:pPr algn="r"/>
            <a:r>
              <a:rPr lang="en-US" sz="3400" kern="1200" dirty="0">
                <a:solidFill>
                  <a:srgbClr val="FFFFFF"/>
                </a:solidFill>
                <a:latin typeface="+mj-lt"/>
                <a:ea typeface="+mj-ea"/>
                <a:cs typeface="+mj-cs"/>
              </a:rPr>
              <a:t>Welcome!</a:t>
            </a:r>
            <a:br>
              <a:rPr lang="en-US" sz="3400" kern="1200" dirty="0">
                <a:solidFill>
                  <a:srgbClr val="FFFFFF"/>
                </a:solidFill>
                <a:latin typeface="+mj-lt"/>
                <a:ea typeface="+mj-ea"/>
                <a:cs typeface="+mj-cs"/>
              </a:rPr>
            </a:br>
            <a:r>
              <a:rPr lang="en-US" sz="3400" kern="1200" dirty="0">
                <a:solidFill>
                  <a:srgbClr val="FFFFFF"/>
                </a:solidFill>
                <a:latin typeface="+mj-lt"/>
                <a:ea typeface="+mj-ea"/>
                <a:cs typeface="+mj-cs"/>
              </a:rPr>
              <a:t> </a:t>
            </a:r>
            <a:br>
              <a:rPr lang="en-US" sz="3400" kern="1200" dirty="0">
                <a:solidFill>
                  <a:srgbClr val="FFFFFF"/>
                </a:solidFill>
                <a:latin typeface="+mj-lt"/>
                <a:ea typeface="+mj-ea"/>
                <a:cs typeface="+mj-cs"/>
              </a:rPr>
            </a:br>
            <a:r>
              <a:rPr lang="en-US" sz="4000" b="1" kern="1200" dirty="0" err="1">
                <a:solidFill>
                  <a:schemeClr val="bg1"/>
                </a:solidFill>
                <a:latin typeface="+mj-lt"/>
                <a:ea typeface="+mj-ea"/>
                <a:cs typeface="+mj-cs"/>
              </a:rPr>
              <a:t>Herbeth</a:t>
            </a:r>
            <a:r>
              <a:rPr lang="en-US" sz="4000" b="1" kern="1200" dirty="0">
                <a:solidFill>
                  <a:schemeClr val="bg1"/>
                </a:solidFill>
                <a:latin typeface="+mj-lt"/>
                <a:ea typeface="+mj-ea"/>
                <a:cs typeface="+mj-cs"/>
              </a:rPr>
              <a:t> “Alex” Jaco</a:t>
            </a:r>
            <a:br>
              <a:rPr lang="en-US" sz="3400" kern="1200" dirty="0">
                <a:solidFill>
                  <a:schemeClr val="bg1"/>
                </a:solidFill>
                <a:latin typeface="+mj-lt"/>
                <a:ea typeface="+mj-ea"/>
                <a:cs typeface="+mj-cs"/>
              </a:rPr>
            </a:br>
            <a:br>
              <a:rPr lang="en-US" sz="3400" kern="1200" dirty="0">
                <a:solidFill>
                  <a:schemeClr val="bg1"/>
                </a:solidFill>
                <a:latin typeface="+mj-lt"/>
                <a:ea typeface="+mj-ea"/>
                <a:cs typeface="+mj-cs"/>
              </a:rPr>
            </a:br>
            <a:r>
              <a:rPr lang="en-US" sz="3400" kern="1200" dirty="0">
                <a:solidFill>
                  <a:srgbClr val="FFFFFF"/>
                </a:solidFill>
                <a:latin typeface="+mj-lt"/>
                <a:ea typeface="+mj-ea"/>
                <a:cs typeface="+mj-cs"/>
              </a:rPr>
              <a:t>Counseling Instructor</a:t>
            </a:r>
          </a:p>
        </p:txBody>
      </p:sp>
    </p:spTree>
    <p:extLst>
      <p:ext uri="{BB962C8B-B14F-4D97-AF65-F5344CB8AC3E}">
        <p14:creationId xmlns:p14="http://schemas.microsoft.com/office/powerpoint/2010/main" val="331947214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F0AEC-D87F-1437-9B09-7E014AD8886C}"/>
              </a:ext>
            </a:extLst>
          </p:cNvPr>
          <p:cNvSpPr>
            <a:spLocks noGrp="1"/>
          </p:cNvSpPr>
          <p:nvPr>
            <p:ph type="title"/>
          </p:nvPr>
        </p:nvSpPr>
        <p:spPr/>
        <p:txBody>
          <a:bodyPr/>
          <a:lstStyle/>
          <a:p>
            <a:r>
              <a:rPr lang="en-US" dirty="0"/>
              <a:t>Additional Activities – Coming this year</a:t>
            </a:r>
          </a:p>
        </p:txBody>
      </p:sp>
      <p:sp>
        <p:nvSpPr>
          <p:cNvPr id="3" name="Content Placeholder 2">
            <a:extLst>
              <a:ext uri="{FF2B5EF4-FFF2-40B4-BE49-F238E27FC236}">
                <a16:creationId xmlns:a16="http://schemas.microsoft.com/office/drawing/2014/main" id="{E31DA596-ABBF-04AC-F267-C47B6A53C1AB}"/>
              </a:ext>
            </a:extLst>
          </p:cNvPr>
          <p:cNvSpPr>
            <a:spLocks noGrp="1"/>
          </p:cNvSpPr>
          <p:nvPr>
            <p:ph idx="1"/>
          </p:nvPr>
        </p:nvSpPr>
        <p:spPr/>
        <p:txBody>
          <a:bodyPr/>
          <a:lstStyle/>
          <a:p>
            <a:r>
              <a:rPr lang="en-US" dirty="0"/>
              <a:t>Workshops</a:t>
            </a:r>
          </a:p>
          <a:p>
            <a:r>
              <a:rPr lang="en-US" dirty="0"/>
              <a:t>Speakers</a:t>
            </a:r>
          </a:p>
          <a:p>
            <a:r>
              <a:rPr lang="en-US" dirty="0"/>
              <a:t>Essay/Art Competition</a:t>
            </a:r>
          </a:p>
          <a:p>
            <a:endParaRPr lang="en-US" dirty="0"/>
          </a:p>
          <a:p>
            <a:pPr marL="0" indent="0">
              <a:buNone/>
            </a:pPr>
            <a:r>
              <a:rPr lang="en-US" dirty="0"/>
              <a:t>Watch for details – coming soon!</a:t>
            </a:r>
          </a:p>
          <a:p>
            <a:pPr marL="0" indent="0">
              <a:buNone/>
            </a:pPr>
            <a:endParaRPr lang="en-US" dirty="0"/>
          </a:p>
        </p:txBody>
      </p:sp>
    </p:spTree>
    <p:extLst>
      <p:ext uri="{BB962C8B-B14F-4D97-AF65-F5344CB8AC3E}">
        <p14:creationId xmlns:p14="http://schemas.microsoft.com/office/powerpoint/2010/main" val="420359285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7BFBD1-115E-CD9F-9141-9782B900AE9D}"/>
              </a:ext>
            </a:extLst>
          </p:cNvPr>
          <p:cNvSpPr>
            <a:spLocks noGrp="1"/>
          </p:cNvSpPr>
          <p:nvPr>
            <p:ph type="title"/>
          </p:nvPr>
        </p:nvSpPr>
        <p:spPr/>
        <p:txBody>
          <a:bodyPr/>
          <a:lstStyle/>
          <a:p>
            <a:endParaRPr lang="en-US"/>
          </a:p>
        </p:txBody>
      </p:sp>
      <p:pic>
        <p:nvPicPr>
          <p:cNvPr id="4" name="Online Media 3" title="Book Trailer - They Called Us Enemy">
            <a:hlinkClick r:id="" action="ppaction://media"/>
            <a:extLst>
              <a:ext uri="{FF2B5EF4-FFF2-40B4-BE49-F238E27FC236}">
                <a16:creationId xmlns:a16="http://schemas.microsoft.com/office/drawing/2014/main" id="{19B75CE1-2C8C-CA8B-0334-F71DBBF4DF55}"/>
              </a:ext>
            </a:extLst>
          </p:cNvPr>
          <p:cNvPicPr>
            <a:picLocks noGrp="1" noRot="1" noChangeAspect="1"/>
          </p:cNvPicPr>
          <p:nvPr>
            <p:ph idx="1"/>
            <a:videoFile r:link="rId1"/>
          </p:nvPr>
        </p:nvPicPr>
        <p:blipFill>
          <a:blip r:embed="rId3"/>
          <a:stretch>
            <a:fillRect/>
          </a:stretch>
        </p:blipFill>
        <p:spPr>
          <a:xfrm>
            <a:off x="1051474" y="495117"/>
            <a:ext cx="10089051" cy="5700700"/>
          </a:xfrm>
          <a:prstGeom prst="rect">
            <a:avLst/>
          </a:prstGeom>
        </p:spPr>
      </p:pic>
    </p:spTree>
    <p:extLst>
      <p:ext uri="{BB962C8B-B14F-4D97-AF65-F5344CB8AC3E}">
        <p14:creationId xmlns:p14="http://schemas.microsoft.com/office/powerpoint/2010/main" val="1475343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8E5A7A-15CF-15F7-5180-BF4B318ADBA6}"/>
              </a:ext>
            </a:extLst>
          </p:cNvPr>
          <p:cNvSpPr>
            <a:spLocks noGrp="1"/>
          </p:cNvSpPr>
          <p:nvPr>
            <p:ph type="title"/>
          </p:nvPr>
        </p:nvSpPr>
        <p:spPr>
          <a:xfrm>
            <a:off x="2103121" y="310343"/>
            <a:ext cx="7985759" cy="868823"/>
          </a:xfrm>
        </p:spPr>
        <p:txBody>
          <a:bodyPr vert="horz" lIns="91440" tIns="45720" rIns="91440" bIns="45720" rtlCol="0" anchor="ctr">
            <a:normAutofit/>
          </a:bodyPr>
          <a:lstStyle/>
          <a:p>
            <a:pPr algn="ctr"/>
            <a:r>
              <a:rPr lang="en-US" sz="4000"/>
              <a:t>Additional Resources</a:t>
            </a:r>
          </a:p>
        </p:txBody>
      </p:sp>
      <p:pic>
        <p:nvPicPr>
          <p:cNvPr id="9" name="Picture 8" descr="A hand holding a book&#10;&#10;Description automatically generated">
            <a:extLst>
              <a:ext uri="{FF2B5EF4-FFF2-40B4-BE49-F238E27FC236}">
                <a16:creationId xmlns:a16="http://schemas.microsoft.com/office/drawing/2014/main" id="{7209EC6A-57DF-2BC0-B55E-178A4DAB8528}"/>
              </a:ext>
            </a:extLst>
          </p:cNvPr>
          <p:cNvPicPr>
            <a:picLocks noChangeAspect="1"/>
          </p:cNvPicPr>
          <p:nvPr/>
        </p:nvPicPr>
        <p:blipFill rotWithShape="1">
          <a:blip r:embed="rId2">
            <a:extLst>
              <a:ext uri="{28A0092B-C50C-407E-A947-70E740481C1C}">
                <a14:useLocalDpi xmlns:a14="http://schemas.microsoft.com/office/drawing/2010/main" val="0"/>
              </a:ext>
            </a:extLst>
          </a:blip>
          <a:srcRect l="12824" t="17274" r="18365" b="15221"/>
          <a:stretch/>
        </p:blipFill>
        <p:spPr>
          <a:xfrm>
            <a:off x="1445473" y="2139484"/>
            <a:ext cx="3476325" cy="4096512"/>
          </a:xfrm>
          <a:prstGeom prst="rect">
            <a:avLst/>
          </a:prstGeom>
        </p:spPr>
      </p:pic>
      <p:pic>
        <p:nvPicPr>
          <p:cNvPr id="7" name="Content Placeholder 6">
            <a:extLst>
              <a:ext uri="{FF2B5EF4-FFF2-40B4-BE49-F238E27FC236}">
                <a16:creationId xmlns:a16="http://schemas.microsoft.com/office/drawing/2014/main" id="{B23FFC05-B9D8-FD78-9538-76D720411BE8}"/>
              </a:ext>
            </a:extLst>
          </p:cNvPr>
          <p:cNvPicPr>
            <a:picLocks noGrp="1" noChangeAspect="1"/>
          </p:cNvPicPr>
          <p:nvPr>
            <p:ph idx="1"/>
          </p:nvPr>
        </p:nvPicPr>
        <p:blipFill>
          <a:blip r:embed="rId3"/>
          <a:stretch>
            <a:fillRect/>
          </a:stretch>
        </p:blipFill>
        <p:spPr>
          <a:xfrm>
            <a:off x="6860086" y="2428835"/>
            <a:ext cx="3610759" cy="4096512"/>
          </a:xfrm>
          <a:prstGeom prst="rect">
            <a:avLst/>
          </a:prstGeom>
        </p:spPr>
      </p:pic>
    </p:spTree>
    <p:extLst>
      <p:ext uri="{BB962C8B-B14F-4D97-AF65-F5344CB8AC3E}">
        <p14:creationId xmlns:p14="http://schemas.microsoft.com/office/powerpoint/2010/main" val="65263804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D45D000F-F37F-B2F3-6330-218DD7201989}"/>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p:cNvSpPr>
            <a:spLocks noGrp="1"/>
          </p:cNvSpPr>
          <p:nvPr>
            <p:ph type="title"/>
          </p:nvPr>
        </p:nvSpPr>
        <p:spPr>
          <a:xfrm>
            <a:off x="3644030" y="2403510"/>
            <a:ext cx="10060172" cy="2308915"/>
          </a:xfrm>
        </p:spPr>
        <p:txBody>
          <a:bodyPr anchor="t">
            <a:noAutofit/>
          </a:bodyPr>
          <a:lstStyle/>
          <a:p>
            <a:br>
              <a:rPr lang="en-US" b="1" dirty="0">
                <a:solidFill>
                  <a:schemeClr val="bg1"/>
                </a:solidFill>
                <a:latin typeface="DAILYNEWS-MEDIUM" pitchFamily="2" charset="77"/>
                <a:cs typeface="Arial" panose="020B0604020202020204" pitchFamily="34" charset="0"/>
              </a:rPr>
            </a:br>
            <a:r>
              <a:rPr lang="en-US" b="1" dirty="0">
                <a:solidFill>
                  <a:schemeClr val="bg1"/>
                </a:solidFill>
                <a:latin typeface="DAILYNEWS-MEDIUM" pitchFamily="2" charset="77"/>
                <a:cs typeface="Arial" panose="020B0604020202020204" pitchFamily="34" charset="0"/>
              </a:rPr>
              <a:t>Institutional Advancement Update</a:t>
            </a:r>
            <a:br>
              <a:rPr lang="en-US" b="1" dirty="0">
                <a:latin typeface="DAILYNEWS-MEDIUM" pitchFamily="2" charset="77"/>
                <a:cs typeface="Arial" panose="020B0604020202020204" pitchFamily="34" charset="0"/>
              </a:rPr>
            </a:br>
            <a:endParaRPr lang="en-US" b="1" dirty="0">
              <a:solidFill>
                <a:schemeClr val="bg1"/>
              </a:solidFill>
              <a:latin typeface="DAILYNEWS-MEDIUM" pitchFamily="2" charset="77"/>
              <a:cs typeface="Arial" panose="020B0604020202020204" pitchFamily="34" charset="0"/>
            </a:endParaRPr>
          </a:p>
        </p:txBody>
      </p:sp>
      <p:cxnSp>
        <p:nvCxnSpPr>
          <p:cNvPr id="13" name="Straight Connector 12">
            <a:extLst>
              <a:ext uri="{FF2B5EF4-FFF2-40B4-BE49-F238E27FC236}">
                <a16:creationId xmlns:a16="http://schemas.microsoft.com/office/drawing/2014/main" id="{D829A5E0-EEC0-5A85-23BA-432AB49B228B}"/>
              </a:ext>
            </a:extLst>
          </p:cNvPr>
          <p:cNvCxnSpPr/>
          <p:nvPr/>
        </p:nvCxnSpPr>
        <p:spPr>
          <a:xfrm>
            <a:off x="3644030" y="3682652"/>
            <a:ext cx="7729603" cy="0"/>
          </a:xfrm>
          <a:prstGeom prst="line">
            <a:avLst/>
          </a:prstGeom>
          <a:ln w="12700">
            <a:solidFill>
              <a:srgbClr val="FFC629"/>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84675342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5029E9-768C-D23B-1DD9-4CB376814F1F}"/>
              </a:ext>
            </a:extLst>
          </p:cNvPr>
          <p:cNvSpPr>
            <a:spLocks noGrp="1"/>
          </p:cNvSpPr>
          <p:nvPr>
            <p:ph type="title"/>
          </p:nvPr>
        </p:nvSpPr>
        <p:spPr>
          <a:xfrm>
            <a:off x="707571" y="365125"/>
            <a:ext cx="10646229" cy="1325563"/>
          </a:xfrm>
        </p:spPr>
        <p:txBody>
          <a:bodyPr/>
          <a:lstStyle/>
          <a:p>
            <a:r>
              <a:rPr lang="en-US" dirty="0"/>
              <a:t>Marketing</a:t>
            </a:r>
          </a:p>
        </p:txBody>
      </p:sp>
      <p:sp>
        <p:nvSpPr>
          <p:cNvPr id="3" name="Content Placeholder 2">
            <a:extLst>
              <a:ext uri="{FF2B5EF4-FFF2-40B4-BE49-F238E27FC236}">
                <a16:creationId xmlns:a16="http://schemas.microsoft.com/office/drawing/2014/main" id="{EE104CB9-1750-EDA7-07C2-CD89E96E22FE}"/>
              </a:ext>
            </a:extLst>
          </p:cNvPr>
          <p:cNvSpPr>
            <a:spLocks noGrp="1"/>
          </p:cNvSpPr>
          <p:nvPr>
            <p:ph idx="1"/>
          </p:nvPr>
        </p:nvSpPr>
        <p:spPr>
          <a:xfrm>
            <a:off x="707571" y="1553552"/>
            <a:ext cx="5388429" cy="4351338"/>
          </a:xfrm>
        </p:spPr>
        <p:txBody>
          <a:bodyPr/>
          <a:lstStyle/>
          <a:p>
            <a:pPr marL="0" indent="0">
              <a:buNone/>
            </a:pPr>
            <a:r>
              <a:rPr lang="en-US" dirty="0"/>
              <a:t>Fall Recruitment Campaign</a:t>
            </a:r>
          </a:p>
          <a:p>
            <a:r>
              <a:rPr lang="en-US" dirty="0"/>
              <a:t>Billboard</a:t>
            </a:r>
          </a:p>
          <a:p>
            <a:r>
              <a:rPr lang="en-US" dirty="0"/>
              <a:t>Mailer</a:t>
            </a:r>
          </a:p>
          <a:p>
            <a:r>
              <a:rPr lang="en-US" dirty="0"/>
              <a:t>Digital Display</a:t>
            </a:r>
          </a:p>
          <a:p>
            <a:r>
              <a:rPr lang="en-US" dirty="0"/>
              <a:t>Pay Per Click</a:t>
            </a:r>
          </a:p>
          <a:p>
            <a:r>
              <a:rPr lang="en-US" dirty="0"/>
              <a:t>Social Media</a:t>
            </a:r>
          </a:p>
        </p:txBody>
      </p:sp>
      <p:pic>
        <p:nvPicPr>
          <p:cNvPr id="5" name="Picture 4" descr="A close-up of a sign">
            <a:extLst>
              <a:ext uri="{FF2B5EF4-FFF2-40B4-BE49-F238E27FC236}">
                <a16:creationId xmlns:a16="http://schemas.microsoft.com/office/drawing/2014/main" id="{3E87D635-3CCD-DE52-3F2B-559D8A10E251}"/>
              </a:ext>
            </a:extLst>
          </p:cNvPr>
          <p:cNvPicPr>
            <a:picLocks noChangeAspect="1"/>
          </p:cNvPicPr>
          <p:nvPr/>
        </p:nvPicPr>
        <p:blipFill rotWithShape="1">
          <a:blip r:embed="rId2">
            <a:extLst>
              <a:ext uri="{28A0092B-C50C-407E-A947-70E740481C1C}">
                <a14:useLocalDpi xmlns:a14="http://schemas.microsoft.com/office/drawing/2010/main" val="0"/>
              </a:ext>
            </a:extLst>
          </a:blip>
          <a:srcRect b="27912"/>
          <a:stretch/>
        </p:blipFill>
        <p:spPr>
          <a:xfrm>
            <a:off x="5811520" y="155423"/>
            <a:ext cx="6353056" cy="5828817"/>
          </a:xfrm>
          <a:prstGeom prst="rect">
            <a:avLst/>
          </a:prstGeom>
        </p:spPr>
      </p:pic>
      <p:pic>
        <p:nvPicPr>
          <p:cNvPr id="1026" name="Picture 2">
            <a:extLst>
              <a:ext uri="{FF2B5EF4-FFF2-40B4-BE49-F238E27FC236}">
                <a16:creationId xmlns:a16="http://schemas.microsoft.com/office/drawing/2014/main" id="{851B02E7-8EDB-3BD1-C117-612EE4D5A84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41569" y="2733548"/>
            <a:ext cx="2764942" cy="27649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239357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553EBF-D20B-53CE-C248-2883DE2D553F}"/>
              </a:ext>
            </a:extLst>
          </p:cNvPr>
          <p:cNvSpPr>
            <a:spLocks noGrp="1"/>
          </p:cNvSpPr>
          <p:nvPr>
            <p:ph type="title"/>
          </p:nvPr>
        </p:nvSpPr>
        <p:spPr/>
        <p:txBody>
          <a:bodyPr>
            <a:normAutofit/>
          </a:bodyPr>
          <a:lstStyle/>
          <a:p>
            <a:r>
              <a:rPr lang="en-US" dirty="0"/>
              <a:t>Website Instructional Page Updates</a:t>
            </a:r>
          </a:p>
        </p:txBody>
      </p:sp>
      <p:pic>
        <p:nvPicPr>
          <p:cNvPr id="5" name="Content Placeholder 4">
            <a:extLst>
              <a:ext uri="{FF2B5EF4-FFF2-40B4-BE49-F238E27FC236}">
                <a16:creationId xmlns:a16="http://schemas.microsoft.com/office/drawing/2014/main" id="{2DB400DC-BDC7-BD6F-99BC-96814B858343}"/>
              </a:ext>
            </a:extLst>
          </p:cNvPr>
          <p:cNvPicPr>
            <a:picLocks noGrp="1" noChangeAspect="1"/>
          </p:cNvPicPr>
          <p:nvPr>
            <p:ph idx="1"/>
          </p:nvPr>
        </p:nvPicPr>
        <p:blipFill>
          <a:blip r:embed="rId2"/>
          <a:stretch>
            <a:fillRect/>
          </a:stretch>
        </p:blipFill>
        <p:spPr>
          <a:xfrm>
            <a:off x="2082800" y="1351777"/>
            <a:ext cx="7308666" cy="4825186"/>
          </a:xfrm>
        </p:spPr>
      </p:pic>
    </p:spTree>
    <p:extLst>
      <p:ext uri="{BB962C8B-B14F-4D97-AF65-F5344CB8AC3E}">
        <p14:creationId xmlns:p14="http://schemas.microsoft.com/office/powerpoint/2010/main" val="152407850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57F0AF-2115-EEF0-F61B-3C582E301038}"/>
              </a:ext>
            </a:extLst>
          </p:cNvPr>
          <p:cNvSpPr>
            <a:spLocks noGrp="1"/>
          </p:cNvSpPr>
          <p:nvPr>
            <p:ph type="title"/>
          </p:nvPr>
        </p:nvSpPr>
        <p:spPr/>
        <p:txBody>
          <a:bodyPr/>
          <a:lstStyle/>
          <a:p>
            <a:r>
              <a:rPr lang="en-US" dirty="0"/>
              <a:t>Help Us Promote Your Class / Department</a:t>
            </a:r>
          </a:p>
        </p:txBody>
      </p:sp>
      <p:sp>
        <p:nvSpPr>
          <p:cNvPr id="3" name="Content Placeholder 2">
            <a:extLst>
              <a:ext uri="{FF2B5EF4-FFF2-40B4-BE49-F238E27FC236}">
                <a16:creationId xmlns:a16="http://schemas.microsoft.com/office/drawing/2014/main" id="{1989E0A6-416A-F8D6-5782-E5C129B90EB2}"/>
              </a:ext>
            </a:extLst>
          </p:cNvPr>
          <p:cNvSpPr>
            <a:spLocks noGrp="1"/>
          </p:cNvSpPr>
          <p:nvPr>
            <p:ph sz="half" idx="1"/>
          </p:nvPr>
        </p:nvSpPr>
        <p:spPr>
          <a:xfrm>
            <a:off x="838200" y="1559452"/>
            <a:ext cx="5933440" cy="4351338"/>
          </a:xfrm>
        </p:spPr>
        <p:txBody>
          <a:bodyPr/>
          <a:lstStyle/>
          <a:p>
            <a:pPr marL="0" indent="0">
              <a:buNone/>
            </a:pPr>
            <a:r>
              <a:rPr lang="en-US" dirty="0"/>
              <a:t>Let us know when you are doing something fun!</a:t>
            </a:r>
          </a:p>
          <a:p>
            <a:endParaRPr lang="en-US" dirty="0"/>
          </a:p>
        </p:txBody>
      </p:sp>
      <p:pic>
        <p:nvPicPr>
          <p:cNvPr id="4" name="Picture 3">
            <a:extLst>
              <a:ext uri="{FF2B5EF4-FFF2-40B4-BE49-F238E27FC236}">
                <a16:creationId xmlns:a16="http://schemas.microsoft.com/office/drawing/2014/main" id="{5C5F382C-6C8F-FCD4-8670-687C8A5D6D38}"/>
              </a:ext>
            </a:extLst>
          </p:cNvPr>
          <p:cNvPicPr>
            <a:picLocks noChangeAspect="1"/>
          </p:cNvPicPr>
          <p:nvPr/>
        </p:nvPicPr>
        <p:blipFill>
          <a:blip r:embed="rId2"/>
          <a:stretch>
            <a:fillRect/>
          </a:stretch>
        </p:blipFill>
        <p:spPr>
          <a:xfrm>
            <a:off x="7005322" y="1559452"/>
            <a:ext cx="2560863" cy="4467615"/>
          </a:xfrm>
          <a:prstGeom prst="rect">
            <a:avLst/>
          </a:prstGeom>
        </p:spPr>
      </p:pic>
      <p:sp>
        <p:nvSpPr>
          <p:cNvPr id="5" name="Content Placeholder 24">
            <a:extLst>
              <a:ext uri="{FF2B5EF4-FFF2-40B4-BE49-F238E27FC236}">
                <a16:creationId xmlns:a16="http://schemas.microsoft.com/office/drawing/2014/main" id="{5337E834-CE36-AE2B-CBBC-FBEDBD032AC6}"/>
              </a:ext>
            </a:extLst>
          </p:cNvPr>
          <p:cNvSpPr txBox="1">
            <a:spLocks/>
          </p:cNvSpPr>
          <p:nvPr/>
        </p:nvSpPr>
        <p:spPr>
          <a:xfrm>
            <a:off x="1994570" y="3161405"/>
            <a:ext cx="5181600" cy="167977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t>Follow us on Social Media</a:t>
            </a:r>
          </a:p>
        </p:txBody>
      </p:sp>
      <p:pic>
        <p:nvPicPr>
          <p:cNvPr id="6" name="Picture 5">
            <a:extLst>
              <a:ext uri="{FF2B5EF4-FFF2-40B4-BE49-F238E27FC236}">
                <a16:creationId xmlns:a16="http://schemas.microsoft.com/office/drawing/2014/main" id="{6C3155CF-1545-96B7-5AFB-A39DFC093C92}"/>
              </a:ext>
            </a:extLst>
          </p:cNvPr>
          <p:cNvPicPr>
            <a:picLocks noChangeAspect="1"/>
          </p:cNvPicPr>
          <p:nvPr/>
        </p:nvPicPr>
        <p:blipFill>
          <a:blip r:embed="rId3"/>
          <a:stretch>
            <a:fillRect/>
          </a:stretch>
        </p:blipFill>
        <p:spPr>
          <a:xfrm>
            <a:off x="2557905" y="3793259"/>
            <a:ext cx="2991267" cy="933580"/>
          </a:xfrm>
          <a:prstGeom prst="rect">
            <a:avLst/>
          </a:prstGeom>
        </p:spPr>
      </p:pic>
    </p:spTree>
    <p:extLst>
      <p:ext uri="{BB962C8B-B14F-4D97-AF65-F5344CB8AC3E}">
        <p14:creationId xmlns:p14="http://schemas.microsoft.com/office/powerpoint/2010/main" val="279394203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DDF6A3-A5F5-72D8-65B9-71E9B1AF0D87}"/>
              </a:ext>
            </a:extLst>
          </p:cNvPr>
          <p:cNvSpPr>
            <a:spLocks noGrp="1"/>
          </p:cNvSpPr>
          <p:nvPr>
            <p:ph type="title"/>
          </p:nvPr>
        </p:nvSpPr>
        <p:spPr/>
        <p:txBody>
          <a:bodyPr/>
          <a:lstStyle/>
          <a:p>
            <a:r>
              <a:rPr lang="en-US" dirty="0"/>
              <a:t>WE invite YOU to join #TEAMCrafton</a:t>
            </a:r>
          </a:p>
        </p:txBody>
      </p:sp>
      <p:sp>
        <p:nvSpPr>
          <p:cNvPr id="3" name="Content Placeholder 2">
            <a:extLst>
              <a:ext uri="{FF2B5EF4-FFF2-40B4-BE49-F238E27FC236}">
                <a16:creationId xmlns:a16="http://schemas.microsoft.com/office/drawing/2014/main" id="{6875087B-7AF1-33A5-AC31-19B28EDEA02F}"/>
              </a:ext>
            </a:extLst>
          </p:cNvPr>
          <p:cNvSpPr>
            <a:spLocks noGrp="1"/>
          </p:cNvSpPr>
          <p:nvPr>
            <p:ph idx="1"/>
          </p:nvPr>
        </p:nvSpPr>
        <p:spPr/>
        <p:txBody>
          <a:bodyPr/>
          <a:lstStyle/>
          <a:p>
            <a:pPr marL="0" marR="0">
              <a:spcBef>
                <a:spcPts val="0"/>
              </a:spcBef>
              <a:spcAft>
                <a:spcPts val="0"/>
              </a:spcAft>
            </a:pPr>
            <a:endParaRPr lang="en-US" sz="1800" dirty="0">
              <a:latin typeface="Trebuchet MS" panose="020B0603020202020204" pitchFamily="34" charset="0"/>
              <a:ea typeface="Aptos" panose="020B0004020202020204" pitchFamily="34" charset="0"/>
            </a:endParaRPr>
          </a:p>
          <a:p>
            <a:pPr marL="0" marR="0" indent="0">
              <a:spcBef>
                <a:spcPts val="0"/>
              </a:spcBef>
              <a:spcAft>
                <a:spcPts val="0"/>
              </a:spcAft>
              <a:buNone/>
            </a:pPr>
            <a:endParaRPr lang="en-US" sz="1800" dirty="0">
              <a:latin typeface="Trebuchet MS" panose="020B0603020202020204" pitchFamily="34" charset="0"/>
              <a:ea typeface="Aptos" panose="020B0004020202020204" pitchFamily="34" charset="0"/>
            </a:endParaRPr>
          </a:p>
        </p:txBody>
      </p:sp>
      <p:sp>
        <p:nvSpPr>
          <p:cNvPr id="4" name="Content Placeholder 3">
            <a:extLst>
              <a:ext uri="{FF2B5EF4-FFF2-40B4-BE49-F238E27FC236}">
                <a16:creationId xmlns:a16="http://schemas.microsoft.com/office/drawing/2014/main" id="{5C657CF3-D001-496A-DDC3-2730AF56E750}"/>
              </a:ext>
            </a:extLst>
          </p:cNvPr>
          <p:cNvSpPr>
            <a:spLocks noGrp="1"/>
          </p:cNvSpPr>
          <p:nvPr>
            <p:ph sz="half" idx="4294967295"/>
          </p:nvPr>
        </p:nvSpPr>
        <p:spPr>
          <a:xfrm>
            <a:off x="198120" y="1690688"/>
            <a:ext cx="11795760" cy="4351337"/>
          </a:xfrm>
        </p:spPr>
        <p:txBody>
          <a:bodyPr/>
          <a:lstStyle/>
          <a:p>
            <a:pPr marL="0" indent="0" algn="ctr">
              <a:buNone/>
            </a:pPr>
            <a:r>
              <a:rPr lang="en-US" dirty="0"/>
              <a:t>Employee Giving Campaign – 93 Employees Give through payroll deduction</a:t>
            </a:r>
          </a:p>
          <a:p>
            <a:pPr marL="0" indent="0" algn="ctr">
              <a:buNone/>
            </a:pPr>
            <a:r>
              <a:rPr lang="en-US" dirty="0"/>
              <a:t>53 are President’s Circle Members!</a:t>
            </a:r>
          </a:p>
        </p:txBody>
      </p:sp>
      <p:pic>
        <p:nvPicPr>
          <p:cNvPr id="2050" name="Picture 2" descr="#TeamCrafton">
            <a:extLst>
              <a:ext uri="{FF2B5EF4-FFF2-40B4-BE49-F238E27FC236}">
                <a16:creationId xmlns:a16="http://schemas.microsoft.com/office/drawing/2014/main" id="{141EFA52-524A-1087-8601-AF8D0A8EC7C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81120" y="2764127"/>
            <a:ext cx="4019409" cy="32778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15567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C8BC76-1E90-AB52-1ADD-F4A57F1D9785}"/>
              </a:ext>
            </a:extLst>
          </p:cNvPr>
          <p:cNvSpPr>
            <a:spLocks noGrp="1"/>
          </p:cNvSpPr>
          <p:nvPr>
            <p:ph type="title"/>
          </p:nvPr>
        </p:nvSpPr>
        <p:spPr/>
        <p:txBody>
          <a:bodyPr/>
          <a:lstStyle/>
          <a:p>
            <a:r>
              <a:rPr lang="en-US" dirty="0"/>
              <a:t>CHC Foundation Endowment</a:t>
            </a:r>
          </a:p>
        </p:txBody>
      </p:sp>
      <p:graphicFrame>
        <p:nvGraphicFramePr>
          <p:cNvPr id="6" name="Content Placeholder 5">
            <a:extLst>
              <a:ext uri="{FF2B5EF4-FFF2-40B4-BE49-F238E27FC236}">
                <a16:creationId xmlns:a16="http://schemas.microsoft.com/office/drawing/2014/main" id="{70DB39FD-47A0-BAC6-842E-9DD5C3F9AA87}"/>
              </a:ext>
            </a:extLst>
          </p:cNvPr>
          <p:cNvGraphicFramePr>
            <a:graphicFrameLocks noGrp="1"/>
          </p:cNvGraphicFramePr>
          <p:nvPr>
            <p:ph idx="1"/>
          </p:nvPr>
        </p:nvGraphicFramePr>
        <p:xfrm>
          <a:off x="838200" y="1825625"/>
          <a:ext cx="10515600" cy="435133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06561011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a:extLst>
              <a:ext uri="{FF2B5EF4-FFF2-40B4-BE49-F238E27FC236}">
                <a16:creationId xmlns:a16="http://schemas.microsoft.com/office/drawing/2014/main" id="{9889A8A0-4243-F32A-1DD2-F3E289E706C8}"/>
              </a:ext>
            </a:extLst>
          </p:cNvPr>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266007" y="2328214"/>
            <a:ext cx="4538750" cy="383272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New Finkelstein Performing Arts Center Sponsor a Seat">
            <a:extLst>
              <a:ext uri="{FF2B5EF4-FFF2-40B4-BE49-F238E27FC236}">
                <a16:creationId xmlns:a16="http://schemas.microsoft.com/office/drawing/2014/main" id="{1DBA9D37-A23B-357D-D8A5-3BB6B4A5A32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27034"/>
          <a:stretch/>
        </p:blipFill>
        <p:spPr bwMode="auto">
          <a:xfrm>
            <a:off x="1408754" y="161234"/>
            <a:ext cx="9374492" cy="219456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2" name="Table 11">
            <a:extLst>
              <a:ext uri="{FF2B5EF4-FFF2-40B4-BE49-F238E27FC236}">
                <a16:creationId xmlns:a16="http://schemas.microsoft.com/office/drawing/2014/main" id="{C39D1FE2-3047-41E1-7CBB-BAFEECB4CE15}"/>
              </a:ext>
            </a:extLst>
          </p:cNvPr>
          <p:cNvGraphicFramePr>
            <a:graphicFrameLocks noGrp="1"/>
          </p:cNvGraphicFramePr>
          <p:nvPr/>
        </p:nvGraphicFramePr>
        <p:xfrm>
          <a:off x="5312385" y="3231009"/>
          <a:ext cx="6305555" cy="2133600"/>
        </p:xfrm>
        <a:graphic>
          <a:graphicData uri="http://schemas.openxmlformats.org/drawingml/2006/table">
            <a:tbl>
              <a:tblPr/>
              <a:tblGrid>
                <a:gridCol w="1653390">
                  <a:extLst>
                    <a:ext uri="{9D8B030D-6E8A-4147-A177-3AD203B41FA5}">
                      <a16:colId xmlns:a16="http://schemas.microsoft.com/office/drawing/2014/main" val="1531103486"/>
                    </a:ext>
                  </a:extLst>
                </a:gridCol>
                <a:gridCol w="1662218">
                  <a:extLst>
                    <a:ext uri="{9D8B030D-6E8A-4147-A177-3AD203B41FA5}">
                      <a16:colId xmlns:a16="http://schemas.microsoft.com/office/drawing/2014/main" val="636625547"/>
                    </a:ext>
                  </a:extLst>
                </a:gridCol>
                <a:gridCol w="1746851">
                  <a:extLst>
                    <a:ext uri="{9D8B030D-6E8A-4147-A177-3AD203B41FA5}">
                      <a16:colId xmlns:a16="http://schemas.microsoft.com/office/drawing/2014/main" val="3762080195"/>
                    </a:ext>
                  </a:extLst>
                </a:gridCol>
                <a:gridCol w="1243096">
                  <a:extLst>
                    <a:ext uri="{9D8B030D-6E8A-4147-A177-3AD203B41FA5}">
                      <a16:colId xmlns:a16="http://schemas.microsoft.com/office/drawing/2014/main" val="1982715454"/>
                    </a:ext>
                  </a:extLst>
                </a:gridCol>
              </a:tblGrid>
              <a:tr h="0">
                <a:tc>
                  <a:txBody>
                    <a:bodyPr/>
                    <a:lstStyle/>
                    <a:p>
                      <a:pPr algn="l" fontAlgn="t"/>
                      <a:r>
                        <a:rPr lang="en-US">
                          <a:effectLst/>
                        </a:rPr>
                        <a:t>Rows</a:t>
                      </a:r>
                    </a:p>
                  </a:txBody>
                  <a:tcPr marT="95250" marB="95250">
                    <a:lnL w="12700" cap="flat" cmpd="sng" algn="ctr">
                      <a:solidFill>
                        <a:srgbClr val="40952A"/>
                      </a:solidFill>
                      <a:prstDash val="solid"/>
                      <a:round/>
                      <a:headEnd type="none" w="med" len="med"/>
                      <a:tailEnd type="none" w="med" len="med"/>
                    </a:lnL>
                    <a:lnR w="12700" cap="flat" cmpd="sng" algn="ctr">
                      <a:solidFill>
                        <a:srgbClr val="40952A"/>
                      </a:solidFill>
                      <a:prstDash val="solid"/>
                      <a:round/>
                      <a:headEnd type="none" w="med" len="med"/>
                      <a:tailEnd type="none" w="med" len="med"/>
                    </a:lnR>
                    <a:lnT w="12700" cap="flat" cmpd="sng" algn="ctr">
                      <a:solidFill>
                        <a:srgbClr val="40952A"/>
                      </a:solidFill>
                      <a:prstDash val="solid"/>
                      <a:round/>
                      <a:headEnd type="none" w="med" len="med"/>
                      <a:tailEnd type="none" w="med" len="med"/>
                    </a:lnT>
                    <a:lnB w="12700" cap="flat" cmpd="sng" algn="ctr">
                      <a:solidFill>
                        <a:srgbClr val="30962A"/>
                      </a:solidFill>
                      <a:prstDash val="solid"/>
                      <a:round/>
                      <a:headEnd type="none" w="med" len="med"/>
                      <a:tailEnd type="none" w="med" len="med"/>
                    </a:lnB>
                  </a:tcPr>
                </a:tc>
                <a:tc>
                  <a:txBody>
                    <a:bodyPr/>
                    <a:lstStyle/>
                    <a:p>
                      <a:pPr algn="l" fontAlgn="t"/>
                      <a:r>
                        <a:rPr lang="en-US">
                          <a:effectLst/>
                        </a:rPr>
                        <a:t>Seat Cost</a:t>
                      </a:r>
                    </a:p>
                  </a:txBody>
                  <a:tcPr marT="95250" marB="95250">
                    <a:lnL w="12700" cap="flat" cmpd="sng" algn="ctr">
                      <a:solidFill>
                        <a:srgbClr val="40952A"/>
                      </a:solidFill>
                      <a:prstDash val="solid"/>
                      <a:round/>
                      <a:headEnd type="none" w="med" len="med"/>
                      <a:tailEnd type="none" w="med" len="med"/>
                    </a:lnL>
                    <a:lnR w="12700" cap="flat" cmpd="sng" algn="ctr">
                      <a:solidFill>
                        <a:srgbClr val="D0952A"/>
                      </a:solidFill>
                      <a:prstDash val="solid"/>
                      <a:round/>
                      <a:headEnd type="none" w="med" len="med"/>
                      <a:tailEnd type="none" w="med" len="med"/>
                    </a:lnR>
                    <a:lnT w="12700" cap="flat" cmpd="sng" algn="ctr">
                      <a:solidFill>
                        <a:srgbClr val="40952A"/>
                      </a:solidFill>
                      <a:prstDash val="solid"/>
                      <a:round/>
                      <a:headEnd type="none" w="med" len="med"/>
                      <a:tailEnd type="none" w="med" len="med"/>
                    </a:lnT>
                    <a:lnB w="12700" cap="flat" cmpd="sng" algn="ctr">
                      <a:solidFill>
                        <a:srgbClr val="90962A"/>
                      </a:solidFill>
                      <a:prstDash val="solid"/>
                      <a:round/>
                      <a:headEnd type="none" w="med" len="med"/>
                      <a:tailEnd type="none" w="med" len="med"/>
                    </a:lnB>
                  </a:tcPr>
                </a:tc>
                <a:tc>
                  <a:txBody>
                    <a:bodyPr/>
                    <a:lstStyle/>
                    <a:p>
                      <a:pPr algn="l" fontAlgn="t"/>
                      <a:r>
                        <a:rPr lang="en-US">
                          <a:effectLst/>
                        </a:rPr>
                        <a:t>1 Year Pledge</a:t>
                      </a:r>
                    </a:p>
                  </a:txBody>
                  <a:tcPr marT="95250" marB="95250">
                    <a:lnL w="12700" cap="flat" cmpd="sng" algn="ctr">
                      <a:solidFill>
                        <a:srgbClr val="D0952A"/>
                      </a:solidFill>
                      <a:prstDash val="solid"/>
                      <a:round/>
                      <a:headEnd type="none" w="med" len="med"/>
                      <a:tailEnd type="none" w="med" len="med"/>
                    </a:lnL>
                    <a:lnR w="12700" cap="flat" cmpd="sng" algn="ctr">
                      <a:solidFill>
                        <a:srgbClr val="30962A"/>
                      </a:solidFill>
                      <a:prstDash val="solid"/>
                      <a:round/>
                      <a:headEnd type="none" w="med" len="med"/>
                      <a:tailEnd type="none" w="med" len="med"/>
                    </a:lnR>
                    <a:lnT w="12700" cap="flat" cmpd="sng" algn="ctr">
                      <a:solidFill>
                        <a:srgbClr val="D0952A"/>
                      </a:solidFill>
                      <a:prstDash val="solid"/>
                      <a:round/>
                      <a:headEnd type="none" w="med" len="med"/>
                      <a:tailEnd type="none" w="med" len="med"/>
                    </a:lnT>
                    <a:lnB w="12700" cap="flat" cmpd="sng" algn="ctr">
                      <a:solidFill>
                        <a:srgbClr val="C0932A"/>
                      </a:solidFill>
                      <a:prstDash val="solid"/>
                      <a:round/>
                      <a:headEnd type="none" w="med" len="med"/>
                      <a:tailEnd type="none" w="med" len="med"/>
                    </a:lnB>
                  </a:tcPr>
                </a:tc>
                <a:tc>
                  <a:txBody>
                    <a:bodyPr/>
                    <a:lstStyle/>
                    <a:p>
                      <a:pPr algn="l" fontAlgn="t"/>
                      <a:r>
                        <a:rPr lang="en-US">
                          <a:effectLst/>
                        </a:rPr>
                        <a:t>2 Year Pledge</a:t>
                      </a:r>
                    </a:p>
                  </a:txBody>
                  <a:tcPr marT="95250" marB="95250">
                    <a:lnL w="12700" cap="flat" cmpd="sng" algn="ctr">
                      <a:solidFill>
                        <a:srgbClr val="30962A"/>
                      </a:solidFill>
                      <a:prstDash val="solid"/>
                      <a:round/>
                      <a:headEnd type="none" w="med" len="med"/>
                      <a:tailEnd type="none" w="med" len="med"/>
                    </a:lnL>
                    <a:lnR w="12700" cap="flat" cmpd="sng" algn="ctr">
                      <a:solidFill>
                        <a:srgbClr val="30962A"/>
                      </a:solidFill>
                      <a:prstDash val="solid"/>
                      <a:round/>
                      <a:headEnd type="none" w="med" len="med"/>
                      <a:tailEnd type="none" w="med" len="med"/>
                    </a:lnR>
                    <a:lnT w="12700" cap="flat" cmpd="sng" algn="ctr">
                      <a:solidFill>
                        <a:srgbClr val="30962A"/>
                      </a:solidFill>
                      <a:prstDash val="solid"/>
                      <a:round/>
                      <a:headEnd type="none" w="med" len="med"/>
                      <a:tailEnd type="none" w="med" len="med"/>
                    </a:lnT>
                    <a:lnB w="12700" cap="flat" cmpd="sng" algn="ctr">
                      <a:solidFill>
                        <a:srgbClr val="A8932A"/>
                      </a:solidFill>
                      <a:prstDash val="solid"/>
                      <a:round/>
                      <a:headEnd type="none" w="med" len="med"/>
                      <a:tailEnd type="none" w="med" len="med"/>
                    </a:lnB>
                  </a:tcPr>
                </a:tc>
                <a:extLst>
                  <a:ext uri="{0D108BD9-81ED-4DB2-BD59-A6C34878D82A}">
                    <a16:rowId xmlns:a16="http://schemas.microsoft.com/office/drawing/2014/main" val="2149642704"/>
                  </a:ext>
                </a:extLst>
              </a:tr>
              <a:tr h="0">
                <a:tc>
                  <a:txBody>
                    <a:bodyPr/>
                    <a:lstStyle/>
                    <a:p>
                      <a:pPr fontAlgn="t"/>
                      <a:r>
                        <a:rPr lang="en-US">
                          <a:effectLst/>
                        </a:rPr>
                        <a:t>A - C</a:t>
                      </a:r>
                    </a:p>
                  </a:txBody>
                  <a:tcPr marT="95250" marB="95250">
                    <a:lnL w="12700" cap="flat" cmpd="sng" algn="ctr">
                      <a:solidFill>
                        <a:srgbClr val="30962A"/>
                      </a:solidFill>
                      <a:prstDash val="solid"/>
                      <a:round/>
                      <a:headEnd type="none" w="med" len="med"/>
                      <a:tailEnd type="none" w="med" len="med"/>
                    </a:lnL>
                    <a:lnR w="12700" cap="flat" cmpd="sng" algn="ctr">
                      <a:solidFill>
                        <a:srgbClr val="90962A"/>
                      </a:solidFill>
                      <a:prstDash val="solid"/>
                      <a:round/>
                      <a:headEnd type="none" w="med" len="med"/>
                      <a:tailEnd type="none" w="med" len="med"/>
                    </a:lnR>
                    <a:lnT w="12700" cap="flat" cmpd="sng" algn="ctr">
                      <a:solidFill>
                        <a:srgbClr val="30962A"/>
                      </a:solidFill>
                      <a:prstDash val="solid"/>
                      <a:round/>
                      <a:headEnd type="none" w="med" len="med"/>
                      <a:tailEnd type="none" w="med" len="med"/>
                    </a:lnT>
                    <a:lnB w="12700" cap="flat" cmpd="sng" algn="ctr">
                      <a:solidFill>
                        <a:srgbClr val="A8932A"/>
                      </a:solidFill>
                      <a:prstDash val="solid"/>
                      <a:round/>
                      <a:headEnd type="none" w="med" len="med"/>
                      <a:tailEnd type="none" w="med" len="med"/>
                    </a:lnB>
                  </a:tcPr>
                </a:tc>
                <a:tc>
                  <a:txBody>
                    <a:bodyPr/>
                    <a:lstStyle/>
                    <a:p>
                      <a:pPr fontAlgn="t"/>
                      <a:r>
                        <a:rPr lang="en-US">
                          <a:effectLst/>
                        </a:rPr>
                        <a:t>$1,000</a:t>
                      </a:r>
                    </a:p>
                  </a:txBody>
                  <a:tcPr marT="95250" marB="95250">
                    <a:lnL w="12700" cap="flat" cmpd="sng" algn="ctr">
                      <a:solidFill>
                        <a:srgbClr val="90962A"/>
                      </a:solidFill>
                      <a:prstDash val="solid"/>
                      <a:round/>
                      <a:headEnd type="none" w="med" len="med"/>
                      <a:tailEnd type="none" w="med" len="med"/>
                    </a:lnL>
                    <a:lnR w="12700" cap="flat" cmpd="sng" algn="ctr">
                      <a:solidFill>
                        <a:srgbClr val="C0932A"/>
                      </a:solidFill>
                      <a:prstDash val="solid"/>
                      <a:round/>
                      <a:headEnd type="none" w="med" len="med"/>
                      <a:tailEnd type="none" w="med" len="med"/>
                    </a:lnR>
                    <a:lnT w="12700" cap="flat" cmpd="sng" algn="ctr">
                      <a:solidFill>
                        <a:srgbClr val="90962A"/>
                      </a:solidFill>
                      <a:prstDash val="solid"/>
                      <a:round/>
                      <a:headEnd type="none" w="med" len="med"/>
                      <a:tailEnd type="none" w="med" len="med"/>
                    </a:lnT>
                    <a:lnB w="12700" cap="flat" cmpd="sng" algn="ctr">
                      <a:solidFill>
                        <a:srgbClr val="C0932A"/>
                      </a:solidFill>
                      <a:prstDash val="solid"/>
                      <a:round/>
                      <a:headEnd type="none" w="med" len="med"/>
                      <a:tailEnd type="none" w="med" len="med"/>
                    </a:lnB>
                  </a:tcPr>
                </a:tc>
                <a:tc>
                  <a:txBody>
                    <a:bodyPr/>
                    <a:lstStyle/>
                    <a:p>
                      <a:pPr fontAlgn="t"/>
                      <a:r>
                        <a:rPr lang="en-US" dirty="0">
                          <a:effectLst/>
                        </a:rPr>
                        <a:t>$84.00/</a:t>
                      </a:r>
                      <a:r>
                        <a:rPr lang="en-US" dirty="0" err="1">
                          <a:effectLst/>
                        </a:rPr>
                        <a:t>mo</a:t>
                      </a:r>
                      <a:endParaRPr lang="en-US" dirty="0">
                        <a:effectLst/>
                      </a:endParaRPr>
                    </a:p>
                  </a:txBody>
                  <a:tcPr marT="95250" marB="95250">
                    <a:lnL w="12700" cap="flat" cmpd="sng" algn="ctr">
                      <a:solidFill>
                        <a:srgbClr val="C0932A"/>
                      </a:solidFill>
                      <a:prstDash val="solid"/>
                      <a:round/>
                      <a:headEnd type="none" w="med" len="med"/>
                      <a:tailEnd type="none" w="med" len="med"/>
                    </a:lnL>
                    <a:lnR w="12700" cap="flat" cmpd="sng" algn="ctr">
                      <a:solidFill>
                        <a:srgbClr val="A8932A"/>
                      </a:solidFill>
                      <a:prstDash val="solid"/>
                      <a:round/>
                      <a:headEnd type="none" w="med" len="med"/>
                      <a:tailEnd type="none" w="med" len="med"/>
                    </a:lnR>
                    <a:lnT w="12700" cap="flat" cmpd="sng" algn="ctr">
                      <a:solidFill>
                        <a:srgbClr val="C0932A"/>
                      </a:solidFill>
                      <a:prstDash val="solid"/>
                      <a:round/>
                      <a:headEnd type="none" w="med" len="med"/>
                      <a:tailEnd type="none" w="med" len="med"/>
                    </a:lnT>
                    <a:lnB w="12700" cap="flat" cmpd="sng" algn="ctr">
                      <a:solidFill>
                        <a:srgbClr val="F0932A"/>
                      </a:solidFill>
                      <a:prstDash val="solid"/>
                      <a:round/>
                      <a:headEnd type="none" w="med" len="med"/>
                      <a:tailEnd type="none" w="med" len="med"/>
                    </a:lnB>
                  </a:tcPr>
                </a:tc>
                <a:tc>
                  <a:txBody>
                    <a:bodyPr/>
                    <a:lstStyle/>
                    <a:p>
                      <a:pPr fontAlgn="t"/>
                      <a:r>
                        <a:rPr lang="en-US">
                          <a:effectLst/>
                        </a:rPr>
                        <a:t>$42.00/mo</a:t>
                      </a:r>
                    </a:p>
                  </a:txBody>
                  <a:tcPr marT="95250" marB="95250">
                    <a:lnL w="12700" cap="flat" cmpd="sng" algn="ctr">
                      <a:solidFill>
                        <a:srgbClr val="A8932A"/>
                      </a:solidFill>
                      <a:prstDash val="solid"/>
                      <a:round/>
                      <a:headEnd type="none" w="med" len="med"/>
                      <a:tailEnd type="none" w="med" len="med"/>
                    </a:lnL>
                    <a:lnR w="12700" cap="flat" cmpd="sng" algn="ctr">
                      <a:solidFill>
                        <a:srgbClr val="A8932A"/>
                      </a:solidFill>
                      <a:prstDash val="solid"/>
                      <a:round/>
                      <a:headEnd type="none" w="med" len="med"/>
                      <a:tailEnd type="none" w="med" len="med"/>
                    </a:lnR>
                    <a:lnT w="12700" cap="flat" cmpd="sng" algn="ctr">
                      <a:solidFill>
                        <a:srgbClr val="A8932A"/>
                      </a:solidFill>
                      <a:prstDash val="solid"/>
                      <a:round/>
                      <a:headEnd type="none" w="med" len="med"/>
                      <a:tailEnd type="none" w="med" len="med"/>
                    </a:lnT>
                    <a:lnB w="12700" cap="flat" cmpd="sng" algn="ctr">
                      <a:solidFill>
                        <a:srgbClr val="D0952A"/>
                      </a:solidFill>
                      <a:prstDash val="solid"/>
                      <a:round/>
                      <a:headEnd type="none" w="med" len="med"/>
                      <a:tailEnd type="none" w="med" len="med"/>
                    </a:lnB>
                  </a:tcPr>
                </a:tc>
                <a:extLst>
                  <a:ext uri="{0D108BD9-81ED-4DB2-BD59-A6C34878D82A}">
                    <a16:rowId xmlns:a16="http://schemas.microsoft.com/office/drawing/2014/main" val="3494958829"/>
                  </a:ext>
                </a:extLst>
              </a:tr>
              <a:tr h="0">
                <a:tc>
                  <a:txBody>
                    <a:bodyPr/>
                    <a:lstStyle/>
                    <a:p>
                      <a:pPr fontAlgn="t"/>
                      <a:r>
                        <a:rPr lang="en-US">
                          <a:effectLst/>
                        </a:rPr>
                        <a:t>D - L</a:t>
                      </a:r>
                    </a:p>
                  </a:txBody>
                  <a:tcPr marT="95250" marB="95250">
                    <a:lnL w="12700" cap="flat" cmpd="sng" algn="ctr">
                      <a:solidFill>
                        <a:srgbClr val="A8932A"/>
                      </a:solidFill>
                      <a:prstDash val="solid"/>
                      <a:round/>
                      <a:headEnd type="none" w="med" len="med"/>
                      <a:tailEnd type="none" w="med" len="med"/>
                    </a:lnL>
                    <a:lnR w="12700" cap="flat" cmpd="sng" algn="ctr">
                      <a:solidFill>
                        <a:srgbClr val="C0932A"/>
                      </a:solidFill>
                      <a:prstDash val="solid"/>
                      <a:round/>
                      <a:headEnd type="none" w="med" len="med"/>
                      <a:tailEnd type="none" w="med" len="med"/>
                    </a:lnR>
                    <a:lnT w="12700" cap="flat" cmpd="sng" algn="ctr">
                      <a:solidFill>
                        <a:srgbClr val="A8932A"/>
                      </a:solidFill>
                      <a:prstDash val="solid"/>
                      <a:round/>
                      <a:headEnd type="none" w="med" len="med"/>
                      <a:tailEnd type="none" w="med" len="med"/>
                    </a:lnT>
                    <a:lnB w="12700" cap="flat" cmpd="sng" algn="ctr">
                      <a:solidFill>
                        <a:srgbClr val="F0932A"/>
                      </a:solidFill>
                      <a:prstDash val="solid"/>
                      <a:round/>
                      <a:headEnd type="none" w="med" len="med"/>
                      <a:tailEnd type="none" w="med" len="med"/>
                    </a:lnB>
                  </a:tcPr>
                </a:tc>
                <a:tc>
                  <a:txBody>
                    <a:bodyPr/>
                    <a:lstStyle/>
                    <a:p>
                      <a:pPr fontAlgn="t"/>
                      <a:r>
                        <a:rPr lang="en-US">
                          <a:effectLst/>
                        </a:rPr>
                        <a:t>$750</a:t>
                      </a:r>
                    </a:p>
                  </a:txBody>
                  <a:tcPr marT="95250" marB="95250">
                    <a:lnL w="12700" cap="flat" cmpd="sng" algn="ctr">
                      <a:solidFill>
                        <a:srgbClr val="C0932A"/>
                      </a:solidFill>
                      <a:prstDash val="solid"/>
                      <a:round/>
                      <a:headEnd type="none" w="med" len="med"/>
                      <a:tailEnd type="none" w="med" len="med"/>
                    </a:lnL>
                    <a:lnR w="12700" cap="flat" cmpd="sng" algn="ctr">
                      <a:solidFill>
                        <a:srgbClr val="F0932A"/>
                      </a:solidFill>
                      <a:prstDash val="solid"/>
                      <a:round/>
                      <a:headEnd type="none" w="med" len="med"/>
                      <a:tailEnd type="none" w="med" len="med"/>
                    </a:lnR>
                    <a:lnT w="12700" cap="flat" cmpd="sng" algn="ctr">
                      <a:solidFill>
                        <a:srgbClr val="C0932A"/>
                      </a:solidFill>
                      <a:prstDash val="solid"/>
                      <a:round/>
                      <a:headEnd type="none" w="med" len="med"/>
                      <a:tailEnd type="none" w="med" len="med"/>
                    </a:lnT>
                    <a:lnB w="12700" cap="flat" cmpd="sng" algn="ctr">
                      <a:solidFill>
                        <a:srgbClr val="08942A"/>
                      </a:solidFill>
                      <a:prstDash val="solid"/>
                      <a:round/>
                      <a:headEnd type="none" w="med" len="med"/>
                      <a:tailEnd type="none" w="med" len="med"/>
                    </a:lnB>
                  </a:tcPr>
                </a:tc>
                <a:tc>
                  <a:txBody>
                    <a:bodyPr/>
                    <a:lstStyle/>
                    <a:p>
                      <a:pPr fontAlgn="t"/>
                      <a:r>
                        <a:rPr lang="en-US" dirty="0">
                          <a:effectLst/>
                        </a:rPr>
                        <a:t>$63.00/</a:t>
                      </a:r>
                      <a:r>
                        <a:rPr lang="en-US" dirty="0" err="1">
                          <a:effectLst/>
                        </a:rPr>
                        <a:t>mo</a:t>
                      </a:r>
                      <a:endParaRPr lang="en-US" dirty="0">
                        <a:effectLst/>
                      </a:endParaRPr>
                    </a:p>
                  </a:txBody>
                  <a:tcPr marT="95250" marB="95250">
                    <a:lnL w="12700" cap="flat" cmpd="sng" algn="ctr">
                      <a:solidFill>
                        <a:srgbClr val="F0932A"/>
                      </a:solidFill>
                      <a:prstDash val="solid"/>
                      <a:round/>
                      <a:headEnd type="none" w="med" len="med"/>
                      <a:tailEnd type="none" w="med" len="med"/>
                    </a:lnL>
                    <a:lnR w="12700" cap="flat" cmpd="sng" algn="ctr">
                      <a:solidFill>
                        <a:srgbClr val="D0952A"/>
                      </a:solidFill>
                      <a:prstDash val="solid"/>
                      <a:round/>
                      <a:headEnd type="none" w="med" len="med"/>
                      <a:tailEnd type="none" w="med" len="med"/>
                    </a:lnR>
                    <a:lnT w="12700" cap="flat" cmpd="sng" algn="ctr">
                      <a:solidFill>
                        <a:srgbClr val="F0932A"/>
                      </a:solidFill>
                      <a:prstDash val="solid"/>
                      <a:round/>
                      <a:headEnd type="none" w="med" len="med"/>
                      <a:tailEnd type="none" w="med" len="med"/>
                    </a:lnT>
                    <a:lnB w="12700" cap="flat" cmpd="sng" algn="ctr">
                      <a:solidFill>
                        <a:srgbClr val="50972A"/>
                      </a:solidFill>
                      <a:prstDash val="solid"/>
                      <a:round/>
                      <a:headEnd type="none" w="med" len="med"/>
                      <a:tailEnd type="none" w="med" len="med"/>
                    </a:lnB>
                  </a:tcPr>
                </a:tc>
                <a:tc>
                  <a:txBody>
                    <a:bodyPr/>
                    <a:lstStyle/>
                    <a:p>
                      <a:pPr fontAlgn="t"/>
                      <a:r>
                        <a:rPr lang="en-US" dirty="0">
                          <a:effectLst/>
                        </a:rPr>
                        <a:t>$32.00/</a:t>
                      </a:r>
                      <a:r>
                        <a:rPr lang="en-US" dirty="0" err="1">
                          <a:effectLst/>
                        </a:rPr>
                        <a:t>mo</a:t>
                      </a:r>
                      <a:endParaRPr lang="en-US" dirty="0">
                        <a:effectLst/>
                      </a:endParaRPr>
                    </a:p>
                  </a:txBody>
                  <a:tcPr marT="95250" marB="95250">
                    <a:lnL w="12700" cap="flat" cmpd="sng" algn="ctr">
                      <a:solidFill>
                        <a:srgbClr val="D0952A"/>
                      </a:solidFill>
                      <a:prstDash val="solid"/>
                      <a:round/>
                      <a:headEnd type="none" w="med" len="med"/>
                      <a:tailEnd type="none" w="med" len="med"/>
                    </a:lnL>
                    <a:lnR w="12700" cap="flat" cmpd="sng" algn="ctr">
                      <a:solidFill>
                        <a:srgbClr val="D0952A"/>
                      </a:solidFill>
                      <a:prstDash val="solid"/>
                      <a:round/>
                      <a:headEnd type="none" w="med" len="med"/>
                      <a:tailEnd type="none" w="med" len="med"/>
                    </a:lnR>
                    <a:lnT w="12700" cap="flat" cmpd="sng" algn="ctr">
                      <a:solidFill>
                        <a:srgbClr val="D0952A"/>
                      </a:solidFill>
                      <a:prstDash val="solid"/>
                      <a:round/>
                      <a:headEnd type="none" w="med" len="med"/>
                      <a:tailEnd type="none" w="med" len="med"/>
                    </a:lnT>
                    <a:lnB w="12700" cap="flat" cmpd="sng" algn="ctr">
                      <a:solidFill>
                        <a:srgbClr val="18992A"/>
                      </a:solidFill>
                      <a:prstDash val="solid"/>
                      <a:round/>
                      <a:headEnd type="none" w="med" len="med"/>
                      <a:tailEnd type="none" w="med" len="med"/>
                    </a:lnB>
                  </a:tcPr>
                </a:tc>
                <a:extLst>
                  <a:ext uri="{0D108BD9-81ED-4DB2-BD59-A6C34878D82A}">
                    <a16:rowId xmlns:a16="http://schemas.microsoft.com/office/drawing/2014/main" val="2446798741"/>
                  </a:ext>
                </a:extLst>
              </a:tr>
              <a:tr h="0">
                <a:tc>
                  <a:txBody>
                    <a:bodyPr/>
                    <a:lstStyle/>
                    <a:p>
                      <a:pPr fontAlgn="t"/>
                      <a:r>
                        <a:rPr lang="en-US">
                          <a:effectLst/>
                        </a:rPr>
                        <a:t>M - P</a:t>
                      </a:r>
                    </a:p>
                  </a:txBody>
                  <a:tcPr marT="95250" marB="95250">
                    <a:lnL w="12700" cap="flat" cmpd="sng" algn="ctr">
                      <a:solidFill>
                        <a:srgbClr val="F0932A"/>
                      </a:solidFill>
                      <a:prstDash val="solid"/>
                      <a:round/>
                      <a:headEnd type="none" w="med" len="med"/>
                      <a:tailEnd type="none" w="med" len="med"/>
                    </a:lnL>
                    <a:lnR w="12700" cap="flat" cmpd="sng" algn="ctr">
                      <a:solidFill>
                        <a:srgbClr val="08942A"/>
                      </a:solidFill>
                      <a:prstDash val="solid"/>
                      <a:round/>
                      <a:headEnd type="none" w="med" len="med"/>
                      <a:tailEnd type="none" w="med" len="med"/>
                    </a:lnR>
                    <a:lnT w="12700" cap="flat" cmpd="sng" algn="ctr">
                      <a:solidFill>
                        <a:srgbClr val="F0932A"/>
                      </a:solidFill>
                      <a:prstDash val="solid"/>
                      <a:round/>
                      <a:headEnd type="none" w="med" len="med"/>
                      <a:tailEnd type="none" w="med" len="med"/>
                    </a:lnT>
                    <a:lnB w="12700" cap="flat" cmpd="sng" algn="ctr">
                      <a:solidFill>
                        <a:srgbClr val="F0932A"/>
                      </a:solidFill>
                      <a:prstDash val="solid"/>
                      <a:round/>
                      <a:headEnd type="none" w="med" len="med"/>
                      <a:tailEnd type="none" w="med" len="med"/>
                    </a:lnB>
                  </a:tcPr>
                </a:tc>
                <a:tc>
                  <a:txBody>
                    <a:bodyPr/>
                    <a:lstStyle/>
                    <a:p>
                      <a:pPr fontAlgn="t"/>
                      <a:r>
                        <a:rPr lang="en-US">
                          <a:effectLst/>
                        </a:rPr>
                        <a:t>$500</a:t>
                      </a:r>
                    </a:p>
                  </a:txBody>
                  <a:tcPr marT="95250" marB="95250">
                    <a:lnL w="12700" cap="flat" cmpd="sng" algn="ctr">
                      <a:solidFill>
                        <a:srgbClr val="08942A"/>
                      </a:solidFill>
                      <a:prstDash val="solid"/>
                      <a:round/>
                      <a:headEnd type="none" w="med" len="med"/>
                      <a:tailEnd type="none" w="med" len="med"/>
                    </a:lnL>
                    <a:lnR w="12700" cap="flat" cmpd="sng" algn="ctr">
                      <a:solidFill>
                        <a:srgbClr val="50972A"/>
                      </a:solidFill>
                      <a:prstDash val="solid"/>
                      <a:round/>
                      <a:headEnd type="none" w="med" len="med"/>
                      <a:tailEnd type="none" w="med" len="med"/>
                    </a:lnR>
                    <a:lnT w="12700" cap="flat" cmpd="sng" algn="ctr">
                      <a:solidFill>
                        <a:srgbClr val="08942A"/>
                      </a:solidFill>
                      <a:prstDash val="solid"/>
                      <a:round/>
                      <a:headEnd type="none" w="med" len="med"/>
                      <a:tailEnd type="none" w="med" len="med"/>
                    </a:lnT>
                    <a:lnB w="12700" cap="flat" cmpd="sng" algn="ctr">
                      <a:solidFill>
                        <a:srgbClr val="08942A"/>
                      </a:solidFill>
                      <a:prstDash val="solid"/>
                      <a:round/>
                      <a:headEnd type="none" w="med" len="med"/>
                      <a:tailEnd type="none" w="med" len="med"/>
                    </a:lnB>
                  </a:tcPr>
                </a:tc>
                <a:tc>
                  <a:txBody>
                    <a:bodyPr/>
                    <a:lstStyle/>
                    <a:p>
                      <a:pPr fontAlgn="t"/>
                      <a:r>
                        <a:rPr lang="en-US">
                          <a:effectLst/>
                        </a:rPr>
                        <a:t>$42.00/mo</a:t>
                      </a:r>
                    </a:p>
                  </a:txBody>
                  <a:tcPr marT="95250" marB="95250">
                    <a:lnL w="12700" cap="flat" cmpd="sng" algn="ctr">
                      <a:solidFill>
                        <a:srgbClr val="50972A"/>
                      </a:solidFill>
                      <a:prstDash val="solid"/>
                      <a:round/>
                      <a:headEnd type="none" w="med" len="med"/>
                      <a:tailEnd type="none" w="med" len="med"/>
                    </a:lnL>
                    <a:lnR w="12700" cap="flat" cmpd="sng" algn="ctr">
                      <a:solidFill>
                        <a:srgbClr val="18992A"/>
                      </a:solidFill>
                      <a:prstDash val="solid"/>
                      <a:round/>
                      <a:headEnd type="none" w="med" len="med"/>
                      <a:tailEnd type="none" w="med" len="med"/>
                    </a:lnR>
                    <a:lnT w="12700" cap="flat" cmpd="sng" algn="ctr">
                      <a:solidFill>
                        <a:srgbClr val="50972A"/>
                      </a:solidFill>
                      <a:prstDash val="solid"/>
                      <a:round/>
                      <a:headEnd type="none" w="med" len="med"/>
                      <a:tailEnd type="none" w="med" len="med"/>
                    </a:lnT>
                    <a:lnB w="12700" cap="flat" cmpd="sng" algn="ctr">
                      <a:solidFill>
                        <a:srgbClr val="50972A"/>
                      </a:solidFill>
                      <a:prstDash val="solid"/>
                      <a:round/>
                      <a:headEnd type="none" w="med" len="med"/>
                      <a:tailEnd type="none" w="med" len="med"/>
                    </a:lnB>
                  </a:tcPr>
                </a:tc>
                <a:tc>
                  <a:txBody>
                    <a:bodyPr/>
                    <a:lstStyle/>
                    <a:p>
                      <a:pPr fontAlgn="t"/>
                      <a:r>
                        <a:rPr lang="en-US" dirty="0">
                          <a:effectLst/>
                        </a:rPr>
                        <a:t>$21.00/</a:t>
                      </a:r>
                      <a:r>
                        <a:rPr lang="en-US" dirty="0" err="1">
                          <a:effectLst/>
                        </a:rPr>
                        <a:t>mo</a:t>
                      </a:r>
                      <a:endParaRPr lang="en-US" dirty="0">
                        <a:effectLst/>
                      </a:endParaRPr>
                    </a:p>
                  </a:txBody>
                  <a:tcPr marT="95250" marB="95250">
                    <a:lnL w="12700" cap="flat" cmpd="sng" algn="ctr">
                      <a:solidFill>
                        <a:srgbClr val="18992A"/>
                      </a:solidFill>
                      <a:prstDash val="solid"/>
                      <a:round/>
                      <a:headEnd type="none" w="med" len="med"/>
                      <a:tailEnd type="none" w="med" len="med"/>
                    </a:lnL>
                    <a:lnR w="12700" cap="flat" cmpd="sng" algn="ctr">
                      <a:solidFill>
                        <a:srgbClr val="18992A"/>
                      </a:solidFill>
                      <a:prstDash val="solid"/>
                      <a:round/>
                      <a:headEnd type="none" w="med" len="med"/>
                      <a:tailEnd type="none" w="med" len="med"/>
                    </a:lnR>
                    <a:lnT w="12700" cap="flat" cmpd="sng" algn="ctr">
                      <a:solidFill>
                        <a:srgbClr val="18992A"/>
                      </a:solidFill>
                      <a:prstDash val="solid"/>
                      <a:round/>
                      <a:headEnd type="none" w="med" len="med"/>
                      <a:tailEnd type="none" w="med" len="med"/>
                    </a:lnT>
                    <a:lnB w="12700" cap="flat" cmpd="sng" algn="ctr">
                      <a:solidFill>
                        <a:srgbClr val="18992A"/>
                      </a:solidFill>
                      <a:prstDash val="solid"/>
                      <a:round/>
                      <a:headEnd type="none" w="med" len="med"/>
                      <a:tailEnd type="none" w="med" len="med"/>
                    </a:lnB>
                  </a:tcPr>
                </a:tc>
                <a:extLst>
                  <a:ext uri="{0D108BD9-81ED-4DB2-BD59-A6C34878D82A}">
                    <a16:rowId xmlns:a16="http://schemas.microsoft.com/office/drawing/2014/main" val="69842337"/>
                  </a:ext>
                </a:extLst>
              </a:tr>
            </a:tbl>
          </a:graphicData>
        </a:graphic>
      </p:graphicFrame>
    </p:spTree>
    <p:extLst>
      <p:ext uri="{BB962C8B-B14F-4D97-AF65-F5344CB8AC3E}">
        <p14:creationId xmlns:p14="http://schemas.microsoft.com/office/powerpoint/2010/main" val="31514824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A4E37431-20F0-4DD6-84A9-ED2B644943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0AE98B72-66C6-4AB4-AF0D-BA830DE863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638515" y="639280"/>
            <a:ext cx="6858000" cy="5579440"/>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407EAFC6-733F-403D-BB4D-05A3A2874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393206" y="395206"/>
            <a:ext cx="6346209" cy="5576080"/>
          </a:xfrm>
          <a:prstGeom prst="rect">
            <a:avLst/>
          </a:prstGeom>
          <a:gradFill>
            <a:gsLst>
              <a:gs pos="0">
                <a:srgbClr val="000000">
                  <a:alpha val="0"/>
                </a:srgbClr>
              </a:gs>
              <a:gs pos="99000">
                <a:schemeClr val="accent1">
                  <a:alpha val="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17A36730-4CB0-4F61-AD11-A44C976583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528907" y="2818967"/>
            <a:ext cx="2501979" cy="5576080"/>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C69C79E1-F916-4929-A4F3-DE763D4BFA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25002" y="852793"/>
            <a:ext cx="6858001" cy="5152412"/>
          </a:xfrm>
          <a:prstGeom prst="rect">
            <a:avLst/>
          </a:prstGeom>
          <a:gradFill>
            <a:gsLst>
              <a:gs pos="0">
                <a:srgbClr val="000000">
                  <a:alpha val="0"/>
                </a:srgbClr>
              </a:gs>
              <a:gs pos="99000">
                <a:schemeClr val="accent1">
                  <a:alpha val="11000"/>
                </a:scheme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4" name="Oval 23">
            <a:extLst>
              <a:ext uri="{FF2B5EF4-FFF2-40B4-BE49-F238E27FC236}">
                <a16:creationId xmlns:a16="http://schemas.microsoft.com/office/drawing/2014/main" id="{767334AB-16BD-4EC7-8C6B-4B51716009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818753" y="1128497"/>
            <a:ext cx="4318303" cy="4318303"/>
          </a:xfrm>
          <a:prstGeom prst="ellipse">
            <a:avLst/>
          </a:prstGeom>
          <a:gradFill>
            <a:gsLst>
              <a:gs pos="39000">
                <a:schemeClr val="accent1">
                  <a:alpha val="0"/>
                </a:schemeClr>
              </a:gs>
              <a:gs pos="100000">
                <a:schemeClr val="accent1">
                  <a:lumMod val="60000"/>
                  <a:lumOff val="40000"/>
                  <a:alpha val="15000"/>
                </a:scheme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pic>
        <p:nvPicPr>
          <p:cNvPr id="13" name="Picture Placeholder 12" descr="A person in a black shirt&#10;&#10;Description automatically generated">
            <a:extLst>
              <a:ext uri="{FF2B5EF4-FFF2-40B4-BE49-F238E27FC236}">
                <a16:creationId xmlns:a16="http://schemas.microsoft.com/office/drawing/2014/main" id="{E61A1D63-81A5-0887-C436-80EDBC200563}"/>
              </a:ext>
            </a:extLst>
          </p:cNvPr>
          <p:cNvPicPr>
            <a:picLocks noGrp="1" noChangeAspect="1"/>
          </p:cNvPicPr>
          <p:nvPr>
            <p:ph type="pic" idx="1"/>
          </p:nvPr>
        </p:nvPicPr>
        <p:blipFill rotWithShape="1">
          <a:blip r:embed="rId2" cstate="print">
            <a:extLst>
              <a:ext uri="{28A0092B-C50C-407E-A947-70E740481C1C}">
                <a14:useLocalDpi xmlns:a14="http://schemas.microsoft.com/office/drawing/2010/main" val="0"/>
              </a:ext>
            </a:extLst>
          </a:blip>
          <a:srcRect l="19176" r="23625"/>
          <a:stretch/>
        </p:blipFill>
        <p:spPr>
          <a:xfrm>
            <a:off x="6927992" y="992186"/>
            <a:ext cx="4181540" cy="4873625"/>
          </a:xfrm>
        </p:spPr>
      </p:pic>
      <p:sp>
        <p:nvSpPr>
          <p:cNvPr id="11" name="Title 1">
            <a:extLst>
              <a:ext uri="{FF2B5EF4-FFF2-40B4-BE49-F238E27FC236}">
                <a16:creationId xmlns:a16="http://schemas.microsoft.com/office/drawing/2014/main" id="{CD21A1C7-6D84-E083-C53D-96864DD9BDA8}"/>
              </a:ext>
            </a:extLst>
          </p:cNvPr>
          <p:cNvSpPr>
            <a:spLocks noGrp="1"/>
          </p:cNvSpPr>
          <p:nvPr>
            <p:ph type="title"/>
          </p:nvPr>
        </p:nvSpPr>
        <p:spPr>
          <a:xfrm>
            <a:off x="797987" y="961595"/>
            <a:ext cx="4412021" cy="3030724"/>
          </a:xfrm>
        </p:spPr>
        <p:txBody>
          <a:bodyPr vert="horz" lIns="91440" tIns="45720" rIns="91440" bIns="45720" rtlCol="0" anchor="b">
            <a:normAutofit/>
          </a:bodyPr>
          <a:lstStyle/>
          <a:p>
            <a:pPr algn="r"/>
            <a:r>
              <a:rPr lang="en-US" sz="3400" kern="1200" dirty="0">
                <a:solidFill>
                  <a:srgbClr val="FFFFFF"/>
                </a:solidFill>
                <a:latin typeface="+mj-lt"/>
                <a:ea typeface="+mj-ea"/>
                <a:cs typeface="+mj-cs"/>
              </a:rPr>
              <a:t>Welcome!</a:t>
            </a:r>
            <a:br>
              <a:rPr lang="en-US" sz="3400" kern="1200" dirty="0">
                <a:solidFill>
                  <a:srgbClr val="FFFFFF"/>
                </a:solidFill>
                <a:latin typeface="+mj-lt"/>
                <a:ea typeface="+mj-ea"/>
                <a:cs typeface="+mj-cs"/>
              </a:rPr>
            </a:br>
            <a:r>
              <a:rPr lang="en-US" sz="3400" kern="1200" dirty="0">
                <a:solidFill>
                  <a:srgbClr val="FFFFFF"/>
                </a:solidFill>
                <a:latin typeface="+mj-lt"/>
                <a:ea typeface="+mj-ea"/>
                <a:cs typeface="+mj-cs"/>
              </a:rPr>
              <a:t> </a:t>
            </a:r>
            <a:br>
              <a:rPr lang="en-US" sz="3400" kern="1200" dirty="0">
                <a:solidFill>
                  <a:srgbClr val="FFFFFF"/>
                </a:solidFill>
                <a:latin typeface="+mj-lt"/>
                <a:ea typeface="+mj-ea"/>
                <a:cs typeface="+mj-cs"/>
              </a:rPr>
            </a:br>
            <a:r>
              <a:rPr lang="en-US" sz="3700" b="1" kern="1200" dirty="0">
                <a:solidFill>
                  <a:srgbClr val="FFFFFF"/>
                </a:solidFill>
                <a:latin typeface="+mj-lt"/>
                <a:ea typeface="+mj-ea"/>
                <a:cs typeface="+mj-cs"/>
              </a:rPr>
              <a:t>Glen Thronson</a:t>
            </a:r>
            <a:br>
              <a:rPr lang="en-US" sz="3400" kern="1200" dirty="0">
                <a:solidFill>
                  <a:srgbClr val="FFFFFF"/>
                </a:solidFill>
                <a:latin typeface="+mj-lt"/>
                <a:ea typeface="+mj-ea"/>
                <a:cs typeface="+mj-cs"/>
              </a:rPr>
            </a:br>
            <a:br>
              <a:rPr lang="en-US" sz="3400" kern="1200" dirty="0">
                <a:solidFill>
                  <a:srgbClr val="FFFFFF"/>
                </a:solidFill>
                <a:latin typeface="+mj-lt"/>
                <a:ea typeface="+mj-ea"/>
                <a:cs typeface="+mj-cs"/>
              </a:rPr>
            </a:br>
            <a:r>
              <a:rPr lang="en-US" sz="3400" kern="1200" dirty="0">
                <a:solidFill>
                  <a:srgbClr val="FFFFFF"/>
                </a:solidFill>
                <a:latin typeface="+mj-lt"/>
                <a:ea typeface="+mj-ea"/>
                <a:cs typeface="+mj-cs"/>
              </a:rPr>
              <a:t> EMS Instructor</a:t>
            </a:r>
          </a:p>
        </p:txBody>
      </p:sp>
    </p:spTree>
    <p:extLst>
      <p:ext uri="{BB962C8B-B14F-4D97-AF65-F5344CB8AC3E}">
        <p14:creationId xmlns:p14="http://schemas.microsoft.com/office/powerpoint/2010/main" val="52653746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489021-23F0-322C-1A8F-4149037828CA}"/>
              </a:ext>
            </a:extLst>
          </p:cNvPr>
          <p:cNvSpPr>
            <a:spLocks noGrp="1"/>
          </p:cNvSpPr>
          <p:nvPr>
            <p:ph type="title"/>
          </p:nvPr>
        </p:nvSpPr>
        <p:spPr/>
        <p:txBody>
          <a:bodyPr/>
          <a:lstStyle/>
          <a:p>
            <a:r>
              <a:rPr lang="en-US" dirty="0"/>
              <a:t>SAVE THE DATE – APRIL 18, 2024</a:t>
            </a:r>
          </a:p>
        </p:txBody>
      </p:sp>
      <p:pic>
        <p:nvPicPr>
          <p:cNvPr id="3074" name="Picture 2" descr="Dinner/Auction 04-06-23 Crafton Hills College Night Out">
            <a:extLst>
              <a:ext uri="{FF2B5EF4-FFF2-40B4-BE49-F238E27FC236}">
                <a16:creationId xmlns:a16="http://schemas.microsoft.com/office/drawing/2014/main" id="{66341E12-D1A7-E5BB-6981-561D6A6AC4BC}"/>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38200" y="1933060"/>
            <a:ext cx="10515600" cy="41364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914247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1C25D0-D7BE-EA00-7774-4017F7357D2D}"/>
              </a:ext>
            </a:extLst>
          </p:cNvPr>
          <p:cNvSpPr>
            <a:spLocks noGrp="1"/>
          </p:cNvSpPr>
          <p:nvPr>
            <p:ph type="title"/>
          </p:nvPr>
        </p:nvSpPr>
        <p:spPr/>
        <p:txBody>
          <a:bodyPr/>
          <a:lstStyle/>
          <a:p>
            <a:r>
              <a:rPr lang="en-US" dirty="0"/>
              <a:t>50</a:t>
            </a:r>
            <a:r>
              <a:rPr lang="en-US" baseline="30000" dirty="0"/>
              <a:t>th</a:t>
            </a:r>
            <a:r>
              <a:rPr lang="en-US" dirty="0"/>
              <a:t> Anniversary Publication</a:t>
            </a:r>
          </a:p>
        </p:txBody>
      </p:sp>
      <p:pic>
        <p:nvPicPr>
          <p:cNvPr id="5" name="Content Placeholder 4">
            <a:extLst>
              <a:ext uri="{FF2B5EF4-FFF2-40B4-BE49-F238E27FC236}">
                <a16:creationId xmlns:a16="http://schemas.microsoft.com/office/drawing/2014/main" id="{FEC63D8B-B241-3694-5226-D5370207BCE3}"/>
              </a:ext>
            </a:extLst>
          </p:cNvPr>
          <p:cNvPicPr>
            <a:picLocks noGrp="1" noChangeAspect="1"/>
          </p:cNvPicPr>
          <p:nvPr>
            <p:ph idx="1"/>
          </p:nvPr>
        </p:nvPicPr>
        <p:blipFill>
          <a:blip r:embed="rId2"/>
          <a:stretch>
            <a:fillRect/>
          </a:stretch>
        </p:blipFill>
        <p:spPr>
          <a:xfrm>
            <a:off x="4398096" y="1690688"/>
            <a:ext cx="3395807" cy="4351338"/>
          </a:xfrm>
        </p:spPr>
      </p:pic>
    </p:spTree>
    <p:extLst>
      <p:ext uri="{BB962C8B-B14F-4D97-AF65-F5344CB8AC3E}">
        <p14:creationId xmlns:p14="http://schemas.microsoft.com/office/powerpoint/2010/main" val="282408175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D45D000F-F37F-B2F3-6330-218DD7201989}"/>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p:cNvSpPr>
            <a:spLocks noGrp="1"/>
          </p:cNvSpPr>
          <p:nvPr>
            <p:ph type="title"/>
          </p:nvPr>
        </p:nvSpPr>
        <p:spPr>
          <a:xfrm>
            <a:off x="3644030" y="2403510"/>
            <a:ext cx="10060172" cy="2308915"/>
          </a:xfrm>
        </p:spPr>
        <p:txBody>
          <a:bodyPr anchor="t">
            <a:noAutofit/>
          </a:bodyPr>
          <a:lstStyle/>
          <a:p>
            <a:br>
              <a:rPr lang="en-US" b="1" dirty="0">
                <a:latin typeface="DAILYNEWS-MEDIUM" pitchFamily="2" charset="77"/>
                <a:cs typeface="Arial" panose="020B0604020202020204" pitchFamily="34" charset="0"/>
              </a:rPr>
            </a:br>
            <a:r>
              <a:rPr lang="en-US" b="1" dirty="0">
                <a:solidFill>
                  <a:schemeClr val="bg1"/>
                </a:solidFill>
                <a:latin typeface="DAILYNEWS-MEDIUM" pitchFamily="2" charset="77"/>
                <a:cs typeface="Arial" panose="020B0604020202020204" pitchFamily="34" charset="0"/>
              </a:rPr>
              <a:t>Instruction Update</a:t>
            </a:r>
          </a:p>
        </p:txBody>
      </p:sp>
      <p:cxnSp>
        <p:nvCxnSpPr>
          <p:cNvPr id="13" name="Straight Connector 12">
            <a:extLst>
              <a:ext uri="{FF2B5EF4-FFF2-40B4-BE49-F238E27FC236}">
                <a16:creationId xmlns:a16="http://schemas.microsoft.com/office/drawing/2014/main" id="{D829A5E0-EEC0-5A85-23BA-432AB49B228B}"/>
              </a:ext>
            </a:extLst>
          </p:cNvPr>
          <p:cNvCxnSpPr/>
          <p:nvPr/>
        </p:nvCxnSpPr>
        <p:spPr>
          <a:xfrm>
            <a:off x="3644030" y="3682652"/>
            <a:ext cx="7729603" cy="0"/>
          </a:xfrm>
          <a:prstGeom prst="line">
            <a:avLst/>
          </a:prstGeom>
          <a:ln w="12700">
            <a:solidFill>
              <a:srgbClr val="FFC629"/>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345802852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5029E9-768C-D23B-1DD9-4CB376814F1F}"/>
              </a:ext>
            </a:extLst>
          </p:cNvPr>
          <p:cNvSpPr>
            <a:spLocks noGrp="1"/>
          </p:cNvSpPr>
          <p:nvPr>
            <p:ph type="title"/>
          </p:nvPr>
        </p:nvSpPr>
        <p:spPr/>
        <p:txBody>
          <a:bodyPr/>
          <a:lstStyle/>
          <a:p>
            <a:r>
              <a:rPr lang="en-US" dirty="0"/>
              <a:t>Summer 2023 Enrollments</a:t>
            </a:r>
          </a:p>
        </p:txBody>
      </p:sp>
      <p:sp>
        <p:nvSpPr>
          <p:cNvPr id="3" name="Content Placeholder 2">
            <a:extLst>
              <a:ext uri="{FF2B5EF4-FFF2-40B4-BE49-F238E27FC236}">
                <a16:creationId xmlns:a16="http://schemas.microsoft.com/office/drawing/2014/main" id="{EE104CB9-1750-EDA7-07C2-CD89E96E22FE}"/>
              </a:ext>
            </a:extLst>
          </p:cNvPr>
          <p:cNvSpPr>
            <a:spLocks noGrp="1"/>
          </p:cNvSpPr>
          <p:nvPr>
            <p:ph idx="1"/>
          </p:nvPr>
        </p:nvSpPr>
        <p:spPr/>
        <p:txBody>
          <a:bodyPr/>
          <a:lstStyle/>
          <a:p>
            <a:r>
              <a:rPr lang="en-US" dirty="0"/>
              <a:t>The RFTES increased from 380 in Summer 2022 to 492 in Summer 2023, a 30% increase</a:t>
            </a:r>
          </a:p>
          <a:p>
            <a:r>
              <a:rPr lang="en-US" dirty="0"/>
              <a:t>Great Job Everyone!</a:t>
            </a:r>
          </a:p>
        </p:txBody>
      </p:sp>
      <p:pic>
        <p:nvPicPr>
          <p:cNvPr id="5" name="Picture 4">
            <a:extLst>
              <a:ext uri="{FF2B5EF4-FFF2-40B4-BE49-F238E27FC236}">
                <a16:creationId xmlns:a16="http://schemas.microsoft.com/office/drawing/2014/main" id="{AAF581F1-6C90-5474-A004-30D9B4B84C46}"/>
              </a:ext>
            </a:extLst>
          </p:cNvPr>
          <p:cNvPicPr>
            <a:picLocks noChangeAspect="1"/>
          </p:cNvPicPr>
          <p:nvPr/>
        </p:nvPicPr>
        <p:blipFill rotWithShape="1">
          <a:blip r:embed="rId2"/>
          <a:srcRect l="50000" t="33210" r="15903" b="23827"/>
          <a:stretch/>
        </p:blipFill>
        <p:spPr>
          <a:xfrm>
            <a:off x="1143000" y="3206573"/>
            <a:ext cx="8381956" cy="2970390"/>
          </a:xfrm>
          <a:prstGeom prst="rect">
            <a:avLst/>
          </a:prstGeom>
        </p:spPr>
      </p:pic>
    </p:spTree>
    <p:extLst>
      <p:ext uri="{BB962C8B-B14F-4D97-AF65-F5344CB8AC3E}">
        <p14:creationId xmlns:p14="http://schemas.microsoft.com/office/powerpoint/2010/main" val="317586265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9273FF-B841-AADF-52C0-C243436731D4}"/>
              </a:ext>
            </a:extLst>
          </p:cNvPr>
          <p:cNvSpPr>
            <a:spLocks noGrp="1"/>
          </p:cNvSpPr>
          <p:nvPr>
            <p:ph type="title"/>
          </p:nvPr>
        </p:nvSpPr>
        <p:spPr/>
        <p:txBody>
          <a:bodyPr/>
          <a:lstStyle/>
          <a:p>
            <a:r>
              <a:rPr lang="en-US" dirty="0"/>
              <a:t>Fall 2023 Enrollments</a:t>
            </a:r>
          </a:p>
        </p:txBody>
      </p:sp>
      <p:sp>
        <p:nvSpPr>
          <p:cNvPr id="3" name="Content Placeholder 2">
            <a:extLst>
              <a:ext uri="{FF2B5EF4-FFF2-40B4-BE49-F238E27FC236}">
                <a16:creationId xmlns:a16="http://schemas.microsoft.com/office/drawing/2014/main" id="{F9361B07-35A9-3E25-AC60-9C9386D62095}"/>
              </a:ext>
            </a:extLst>
          </p:cNvPr>
          <p:cNvSpPr>
            <a:spLocks noGrp="1"/>
          </p:cNvSpPr>
          <p:nvPr>
            <p:ph idx="1"/>
          </p:nvPr>
        </p:nvSpPr>
        <p:spPr/>
        <p:txBody>
          <a:bodyPr/>
          <a:lstStyle/>
          <a:p>
            <a:r>
              <a:rPr lang="en-US" dirty="0"/>
              <a:t>The RFTES increased from 1,495 in Fall 2022 to 1,677 in Fall 2023, a 12% increase</a:t>
            </a:r>
          </a:p>
          <a:p>
            <a:r>
              <a:rPr lang="en-US" dirty="0"/>
              <a:t>Great Job Everyone!</a:t>
            </a:r>
          </a:p>
        </p:txBody>
      </p:sp>
      <p:pic>
        <p:nvPicPr>
          <p:cNvPr id="5" name="Picture 4">
            <a:extLst>
              <a:ext uri="{FF2B5EF4-FFF2-40B4-BE49-F238E27FC236}">
                <a16:creationId xmlns:a16="http://schemas.microsoft.com/office/drawing/2014/main" id="{0769FA84-E307-F826-0A3D-155B0EA971D5}"/>
              </a:ext>
            </a:extLst>
          </p:cNvPr>
          <p:cNvPicPr>
            <a:picLocks noChangeAspect="1"/>
          </p:cNvPicPr>
          <p:nvPr/>
        </p:nvPicPr>
        <p:blipFill rotWithShape="1">
          <a:blip r:embed="rId2"/>
          <a:srcRect l="34808" t="11187" r="2981" b="24236"/>
          <a:stretch/>
        </p:blipFill>
        <p:spPr>
          <a:xfrm>
            <a:off x="2274277" y="3219414"/>
            <a:ext cx="6553199" cy="2957549"/>
          </a:xfrm>
          <a:prstGeom prst="rect">
            <a:avLst/>
          </a:prstGeom>
        </p:spPr>
      </p:pic>
    </p:spTree>
    <p:extLst>
      <p:ext uri="{BB962C8B-B14F-4D97-AF65-F5344CB8AC3E}">
        <p14:creationId xmlns:p14="http://schemas.microsoft.com/office/powerpoint/2010/main" val="394128512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FB32BC-8D1A-2F85-E1E6-EE68DC41DEA4}"/>
              </a:ext>
            </a:extLst>
          </p:cNvPr>
          <p:cNvSpPr>
            <a:spLocks noGrp="1"/>
          </p:cNvSpPr>
          <p:nvPr>
            <p:ph type="title"/>
          </p:nvPr>
        </p:nvSpPr>
        <p:spPr/>
        <p:txBody>
          <a:bodyPr/>
          <a:lstStyle/>
          <a:p>
            <a:r>
              <a:rPr lang="en-US" dirty="0"/>
              <a:t>Crafton is on track to surpass Fall 2023 RFTES target of 1,764</a:t>
            </a:r>
          </a:p>
        </p:txBody>
      </p:sp>
      <p:graphicFrame>
        <p:nvGraphicFramePr>
          <p:cNvPr id="6" name="Content Placeholder 5">
            <a:extLst>
              <a:ext uri="{FF2B5EF4-FFF2-40B4-BE49-F238E27FC236}">
                <a16:creationId xmlns:a16="http://schemas.microsoft.com/office/drawing/2014/main" id="{9867FAF1-8721-3DE0-3A06-9A2CA91F215B}"/>
              </a:ext>
            </a:extLst>
          </p:cNvPr>
          <p:cNvGraphicFramePr>
            <a:graphicFrameLocks noGrp="1"/>
          </p:cNvGraphicFramePr>
          <p:nvPr>
            <p:ph idx="1"/>
          </p:nvPr>
        </p:nvGraphicFramePr>
        <p:xfrm>
          <a:off x="838200" y="1825625"/>
          <a:ext cx="10515600" cy="4351338"/>
        </p:xfrm>
        <a:graphic>
          <a:graphicData uri="http://schemas.openxmlformats.org/drawingml/2006/chart">
            <c:chart xmlns:c="http://schemas.openxmlformats.org/drawingml/2006/chart" xmlns:r="http://schemas.openxmlformats.org/officeDocument/2006/relationships" r:id="rId2"/>
          </a:graphicData>
        </a:graphic>
      </p:graphicFrame>
      <p:cxnSp>
        <p:nvCxnSpPr>
          <p:cNvPr id="8" name="Straight Connector 7">
            <a:extLst>
              <a:ext uri="{FF2B5EF4-FFF2-40B4-BE49-F238E27FC236}">
                <a16:creationId xmlns:a16="http://schemas.microsoft.com/office/drawing/2014/main" id="{30B515C2-95BE-B0A0-EF97-32ECA3259715}"/>
              </a:ext>
            </a:extLst>
          </p:cNvPr>
          <p:cNvCxnSpPr/>
          <p:nvPr/>
        </p:nvCxnSpPr>
        <p:spPr>
          <a:xfrm>
            <a:off x="1395046" y="2543907"/>
            <a:ext cx="9823939"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A58AFBA1-0204-D7FB-9995-9795A932C47B}"/>
              </a:ext>
            </a:extLst>
          </p:cNvPr>
          <p:cNvSpPr txBox="1"/>
          <p:nvPr/>
        </p:nvSpPr>
        <p:spPr>
          <a:xfrm>
            <a:off x="8619067" y="2075079"/>
            <a:ext cx="2599918" cy="369332"/>
          </a:xfrm>
          <a:prstGeom prst="rect">
            <a:avLst/>
          </a:prstGeom>
          <a:noFill/>
        </p:spPr>
        <p:txBody>
          <a:bodyPr wrap="square" rtlCol="0">
            <a:spAutoFit/>
          </a:bodyPr>
          <a:lstStyle/>
          <a:p>
            <a:r>
              <a:rPr lang="en-US" dirty="0">
                <a:solidFill>
                  <a:schemeClr val="accent3"/>
                </a:solidFill>
              </a:rPr>
              <a:t>Fall 2023 Target is 1,764</a:t>
            </a:r>
          </a:p>
        </p:txBody>
      </p:sp>
    </p:spTree>
    <p:extLst>
      <p:ext uri="{BB962C8B-B14F-4D97-AF65-F5344CB8AC3E}">
        <p14:creationId xmlns:p14="http://schemas.microsoft.com/office/powerpoint/2010/main" val="97680483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69482D-37C1-C06E-AE55-4B697A7D203D}"/>
              </a:ext>
            </a:extLst>
          </p:cNvPr>
          <p:cNvSpPr>
            <a:spLocks noGrp="1"/>
          </p:cNvSpPr>
          <p:nvPr>
            <p:ph type="title"/>
          </p:nvPr>
        </p:nvSpPr>
        <p:spPr/>
        <p:txBody>
          <a:bodyPr/>
          <a:lstStyle/>
          <a:p>
            <a:r>
              <a:rPr lang="en-US" dirty="0"/>
              <a:t>Office of Instruction New Divisions</a:t>
            </a:r>
          </a:p>
        </p:txBody>
      </p:sp>
      <p:sp>
        <p:nvSpPr>
          <p:cNvPr id="3" name="Content Placeholder 2">
            <a:extLst>
              <a:ext uri="{FF2B5EF4-FFF2-40B4-BE49-F238E27FC236}">
                <a16:creationId xmlns:a16="http://schemas.microsoft.com/office/drawing/2014/main" id="{DE4DC03D-3DBF-20AD-A553-006F3D1D67D4}"/>
              </a:ext>
            </a:extLst>
          </p:cNvPr>
          <p:cNvSpPr>
            <a:spLocks noGrp="1"/>
          </p:cNvSpPr>
          <p:nvPr>
            <p:ph idx="1"/>
          </p:nvPr>
        </p:nvSpPr>
        <p:spPr/>
        <p:txBody>
          <a:bodyPr/>
          <a:lstStyle/>
          <a:p>
            <a:r>
              <a:rPr lang="en-US" dirty="0"/>
              <a:t>Purpose was to better balance the FTE in each division and align divisions with Career and Academic Pathways</a:t>
            </a:r>
          </a:p>
        </p:txBody>
      </p:sp>
      <p:pic>
        <p:nvPicPr>
          <p:cNvPr id="1026" name="Picture 2" descr="Organizational Alignment Creates Growth - The Keys | LSA Global">
            <a:extLst>
              <a:ext uri="{FF2B5EF4-FFF2-40B4-BE49-F238E27FC236}">
                <a16:creationId xmlns:a16="http://schemas.microsoft.com/office/drawing/2014/main" id="{87CD7F40-28E1-9833-624F-E9A017D1105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86383" y="2795007"/>
            <a:ext cx="5419234" cy="38313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63116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43F9A7-EBFF-95F6-26EC-FB1966ED5568}"/>
              </a:ext>
            </a:extLst>
          </p:cNvPr>
          <p:cNvSpPr>
            <a:spLocks noGrp="1"/>
          </p:cNvSpPr>
          <p:nvPr>
            <p:ph type="title"/>
          </p:nvPr>
        </p:nvSpPr>
        <p:spPr/>
        <p:txBody>
          <a:bodyPr/>
          <a:lstStyle/>
          <a:p>
            <a:r>
              <a:rPr lang="en-US" dirty="0"/>
              <a:t>Language, Arts, and Mathematics (New Division Name Under Development)</a:t>
            </a:r>
          </a:p>
        </p:txBody>
      </p:sp>
      <p:graphicFrame>
        <p:nvGraphicFramePr>
          <p:cNvPr id="4" name="Table 4">
            <a:extLst>
              <a:ext uri="{FF2B5EF4-FFF2-40B4-BE49-F238E27FC236}">
                <a16:creationId xmlns:a16="http://schemas.microsoft.com/office/drawing/2014/main" id="{269759AB-1A4A-8CD4-CD94-1ED4553F9547}"/>
              </a:ext>
            </a:extLst>
          </p:cNvPr>
          <p:cNvGraphicFramePr>
            <a:graphicFrameLocks noGrp="1"/>
          </p:cNvGraphicFramePr>
          <p:nvPr>
            <p:ph idx="1"/>
          </p:nvPr>
        </p:nvGraphicFramePr>
        <p:xfrm>
          <a:off x="838200" y="1825625"/>
          <a:ext cx="10515600" cy="3779520"/>
        </p:xfrm>
        <a:graphic>
          <a:graphicData uri="http://schemas.openxmlformats.org/drawingml/2006/table">
            <a:tbl>
              <a:tblPr firstRow="1" bandRow="1">
                <a:tableStyleId>{5C22544A-7EE6-4342-B048-85BDC9FD1C3A}</a:tableStyleId>
              </a:tblPr>
              <a:tblGrid>
                <a:gridCol w="2628900">
                  <a:extLst>
                    <a:ext uri="{9D8B030D-6E8A-4147-A177-3AD203B41FA5}">
                      <a16:colId xmlns:a16="http://schemas.microsoft.com/office/drawing/2014/main" val="3509362573"/>
                    </a:ext>
                  </a:extLst>
                </a:gridCol>
                <a:gridCol w="2628900">
                  <a:extLst>
                    <a:ext uri="{9D8B030D-6E8A-4147-A177-3AD203B41FA5}">
                      <a16:colId xmlns:a16="http://schemas.microsoft.com/office/drawing/2014/main" val="1926650428"/>
                    </a:ext>
                  </a:extLst>
                </a:gridCol>
                <a:gridCol w="2628900">
                  <a:extLst>
                    <a:ext uri="{9D8B030D-6E8A-4147-A177-3AD203B41FA5}">
                      <a16:colId xmlns:a16="http://schemas.microsoft.com/office/drawing/2014/main" val="2115373018"/>
                    </a:ext>
                  </a:extLst>
                </a:gridCol>
                <a:gridCol w="2628900">
                  <a:extLst>
                    <a:ext uri="{9D8B030D-6E8A-4147-A177-3AD203B41FA5}">
                      <a16:colId xmlns:a16="http://schemas.microsoft.com/office/drawing/2014/main" val="2747727498"/>
                    </a:ext>
                  </a:extLst>
                </a:gridCol>
              </a:tblGrid>
              <a:tr h="370840">
                <a:tc>
                  <a:txBody>
                    <a:bodyPr/>
                    <a:lstStyle/>
                    <a:p>
                      <a:r>
                        <a:rPr lang="en-US" dirty="0"/>
                        <a:t>Department of Communication and Language</a:t>
                      </a:r>
                    </a:p>
                  </a:txBody>
                  <a:tcPr/>
                </a:tc>
                <a:tc>
                  <a:txBody>
                    <a:bodyPr/>
                    <a:lstStyle/>
                    <a:p>
                      <a:r>
                        <a:rPr lang="en-US" dirty="0"/>
                        <a:t>Department of English</a:t>
                      </a:r>
                    </a:p>
                  </a:txBody>
                  <a:tcPr/>
                </a:tc>
                <a:tc>
                  <a:txBody>
                    <a:bodyPr/>
                    <a:lstStyle/>
                    <a:p>
                      <a:r>
                        <a:rPr lang="en-US" dirty="0"/>
                        <a:t>Department of Performing Arts</a:t>
                      </a:r>
                    </a:p>
                  </a:txBody>
                  <a:tcPr/>
                </a:tc>
                <a:tc>
                  <a:txBody>
                    <a:bodyPr/>
                    <a:lstStyle/>
                    <a:p>
                      <a:r>
                        <a:rPr lang="en-US" dirty="0"/>
                        <a:t>Department of Visual and Media Arts</a:t>
                      </a:r>
                    </a:p>
                  </a:txBody>
                  <a:tcPr/>
                </a:tc>
                <a:extLst>
                  <a:ext uri="{0D108BD9-81ED-4DB2-BD59-A6C34878D82A}">
                    <a16:rowId xmlns:a16="http://schemas.microsoft.com/office/drawing/2014/main" val="100230915"/>
                  </a:ext>
                </a:extLst>
              </a:tr>
              <a:tr h="370840">
                <a:tc>
                  <a:txBody>
                    <a:bodyPr/>
                    <a:lstStyle/>
                    <a:p>
                      <a:r>
                        <a:rPr lang="en-US" dirty="0">
                          <a:solidFill>
                            <a:srgbClr val="FF0000"/>
                          </a:solidFill>
                        </a:rPr>
                        <a:t>American Sign Language</a:t>
                      </a:r>
                    </a:p>
                  </a:txBody>
                  <a:tcPr/>
                </a:tc>
                <a:tc>
                  <a:txBody>
                    <a:bodyPr/>
                    <a:lstStyle/>
                    <a:p>
                      <a:r>
                        <a:rPr lang="en-US" dirty="0"/>
                        <a:t>English</a:t>
                      </a:r>
                    </a:p>
                  </a:txBody>
                  <a:tcPr/>
                </a:tc>
                <a:tc>
                  <a:txBody>
                    <a:bodyPr/>
                    <a:lstStyle/>
                    <a:p>
                      <a:r>
                        <a:rPr lang="en-US" dirty="0"/>
                        <a:t>Dance</a:t>
                      </a:r>
                    </a:p>
                  </a:txBody>
                  <a:tcPr/>
                </a:tc>
                <a:tc>
                  <a:txBody>
                    <a:bodyPr/>
                    <a:lstStyle/>
                    <a:p>
                      <a:r>
                        <a:rPr lang="en-US" dirty="0"/>
                        <a:t>Art</a:t>
                      </a:r>
                    </a:p>
                  </a:txBody>
                  <a:tcPr/>
                </a:tc>
                <a:extLst>
                  <a:ext uri="{0D108BD9-81ED-4DB2-BD59-A6C34878D82A}">
                    <a16:rowId xmlns:a16="http://schemas.microsoft.com/office/drawing/2014/main" val="369763494"/>
                  </a:ext>
                </a:extLst>
              </a:tr>
              <a:tr h="370840">
                <a:tc>
                  <a:txBody>
                    <a:bodyPr/>
                    <a:lstStyle/>
                    <a:p>
                      <a:r>
                        <a:rPr lang="en-US" dirty="0">
                          <a:solidFill>
                            <a:srgbClr val="FF0000"/>
                          </a:solidFill>
                        </a:rPr>
                        <a:t>Communication Studies</a:t>
                      </a:r>
                    </a:p>
                  </a:txBody>
                  <a:tcPr/>
                </a:tc>
                <a:tc>
                  <a:txBody>
                    <a:bodyPr/>
                    <a:lstStyle/>
                    <a:p>
                      <a:r>
                        <a:rPr lang="en-US" dirty="0"/>
                        <a:t>English as Second Language Non-credit</a:t>
                      </a:r>
                    </a:p>
                  </a:txBody>
                  <a:tcPr/>
                </a:tc>
                <a:tc>
                  <a:txBody>
                    <a:bodyPr/>
                    <a:lstStyle/>
                    <a:p>
                      <a:r>
                        <a:rPr lang="en-US" dirty="0"/>
                        <a:t>Music</a:t>
                      </a:r>
                    </a:p>
                  </a:txBody>
                  <a:tcPr/>
                </a:tc>
                <a:tc>
                  <a:txBody>
                    <a:bodyPr/>
                    <a:lstStyle/>
                    <a:p>
                      <a:r>
                        <a:rPr lang="en-US" dirty="0"/>
                        <a:t>Dance</a:t>
                      </a:r>
                    </a:p>
                  </a:txBody>
                  <a:tcPr/>
                </a:tc>
                <a:extLst>
                  <a:ext uri="{0D108BD9-81ED-4DB2-BD59-A6C34878D82A}">
                    <a16:rowId xmlns:a16="http://schemas.microsoft.com/office/drawing/2014/main" val="2412651298"/>
                  </a:ext>
                </a:extLst>
              </a:tr>
              <a:tr h="370840">
                <a:tc>
                  <a:txBody>
                    <a:bodyPr/>
                    <a:lstStyle/>
                    <a:p>
                      <a:r>
                        <a:rPr lang="en-US" dirty="0">
                          <a:solidFill>
                            <a:srgbClr val="FF0000"/>
                          </a:solidFill>
                        </a:rPr>
                        <a:t>Japanese</a:t>
                      </a:r>
                    </a:p>
                  </a:txBody>
                  <a:tcPr/>
                </a:tc>
                <a:tc>
                  <a:txBody>
                    <a:bodyPr/>
                    <a:lstStyle/>
                    <a:p>
                      <a:endParaRPr lang="en-US"/>
                    </a:p>
                  </a:txBody>
                  <a:tcPr/>
                </a:tc>
                <a:tc>
                  <a:txBody>
                    <a:bodyPr/>
                    <a:lstStyle/>
                    <a:p>
                      <a:r>
                        <a:rPr lang="en-US" dirty="0"/>
                        <a:t>Theater Arts</a:t>
                      </a:r>
                    </a:p>
                  </a:txBody>
                  <a:tcPr/>
                </a:tc>
                <a:tc>
                  <a:txBody>
                    <a:bodyPr/>
                    <a:lstStyle/>
                    <a:p>
                      <a:r>
                        <a:rPr lang="en-US" dirty="0">
                          <a:solidFill>
                            <a:srgbClr val="FF0000"/>
                          </a:solidFill>
                        </a:rPr>
                        <a:t>Multimedia</a:t>
                      </a:r>
                    </a:p>
                  </a:txBody>
                  <a:tcPr/>
                </a:tc>
                <a:extLst>
                  <a:ext uri="{0D108BD9-81ED-4DB2-BD59-A6C34878D82A}">
                    <a16:rowId xmlns:a16="http://schemas.microsoft.com/office/drawing/2014/main" val="2748170440"/>
                  </a:ext>
                </a:extLst>
              </a:tr>
              <a:tr h="370840">
                <a:tc>
                  <a:txBody>
                    <a:bodyPr/>
                    <a:lstStyle/>
                    <a:p>
                      <a:r>
                        <a:rPr lang="en-US" dirty="0">
                          <a:solidFill>
                            <a:srgbClr val="FF0000"/>
                          </a:solidFill>
                        </a:rPr>
                        <a:t>Spanish</a:t>
                      </a:r>
                    </a:p>
                  </a:txBody>
                  <a:tcPr/>
                </a:tc>
                <a:tc>
                  <a:txBody>
                    <a:bodyPr/>
                    <a:lstStyle/>
                    <a:p>
                      <a:endParaRPr lang="en-US" dirty="0"/>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3157262221"/>
                  </a:ext>
                </a:extLst>
              </a:tr>
              <a:tr h="370840">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2336961845"/>
                  </a:ext>
                </a:extLst>
              </a:tr>
              <a:tr h="370840">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558720786"/>
                  </a:ext>
                </a:extLst>
              </a:tr>
              <a:tr h="370840">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1097029866"/>
                  </a:ext>
                </a:extLst>
              </a:tr>
            </a:tbl>
          </a:graphicData>
        </a:graphic>
      </p:graphicFrame>
    </p:spTree>
    <p:extLst>
      <p:ext uri="{BB962C8B-B14F-4D97-AF65-F5344CB8AC3E}">
        <p14:creationId xmlns:p14="http://schemas.microsoft.com/office/powerpoint/2010/main" val="156080390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D44DF1-B4B9-03AA-3A0C-A37AD6E53CE0}"/>
              </a:ext>
            </a:extLst>
          </p:cNvPr>
          <p:cNvSpPr>
            <a:spLocks noGrp="1"/>
          </p:cNvSpPr>
          <p:nvPr>
            <p:ph type="title"/>
          </p:nvPr>
        </p:nvSpPr>
        <p:spPr/>
        <p:txBody>
          <a:bodyPr/>
          <a:lstStyle/>
          <a:p>
            <a:r>
              <a:rPr lang="en-US" dirty="0"/>
              <a:t>Social, Information, and Natural Sciences (Division Name under Review)</a:t>
            </a:r>
          </a:p>
        </p:txBody>
      </p:sp>
      <p:graphicFrame>
        <p:nvGraphicFramePr>
          <p:cNvPr id="4" name="Table 4">
            <a:extLst>
              <a:ext uri="{FF2B5EF4-FFF2-40B4-BE49-F238E27FC236}">
                <a16:creationId xmlns:a16="http://schemas.microsoft.com/office/drawing/2014/main" id="{7D38E861-5180-3E89-5FE3-E695C2CEBA20}"/>
              </a:ext>
            </a:extLst>
          </p:cNvPr>
          <p:cNvGraphicFramePr>
            <a:graphicFrameLocks noGrp="1"/>
          </p:cNvGraphicFramePr>
          <p:nvPr>
            <p:ph idx="1"/>
          </p:nvPr>
        </p:nvGraphicFramePr>
        <p:xfrm>
          <a:off x="838200" y="1825625"/>
          <a:ext cx="10515600" cy="4251960"/>
        </p:xfrm>
        <a:graphic>
          <a:graphicData uri="http://schemas.openxmlformats.org/drawingml/2006/table">
            <a:tbl>
              <a:tblPr firstRow="1" bandRow="1">
                <a:tableStyleId>{5C22544A-7EE6-4342-B048-85BDC9FD1C3A}</a:tableStyleId>
              </a:tblPr>
              <a:tblGrid>
                <a:gridCol w="2103120">
                  <a:extLst>
                    <a:ext uri="{9D8B030D-6E8A-4147-A177-3AD203B41FA5}">
                      <a16:colId xmlns:a16="http://schemas.microsoft.com/office/drawing/2014/main" val="2062272249"/>
                    </a:ext>
                  </a:extLst>
                </a:gridCol>
                <a:gridCol w="2103120">
                  <a:extLst>
                    <a:ext uri="{9D8B030D-6E8A-4147-A177-3AD203B41FA5}">
                      <a16:colId xmlns:a16="http://schemas.microsoft.com/office/drawing/2014/main" val="1560289378"/>
                    </a:ext>
                  </a:extLst>
                </a:gridCol>
                <a:gridCol w="2103120">
                  <a:extLst>
                    <a:ext uri="{9D8B030D-6E8A-4147-A177-3AD203B41FA5}">
                      <a16:colId xmlns:a16="http://schemas.microsoft.com/office/drawing/2014/main" val="2062534296"/>
                    </a:ext>
                  </a:extLst>
                </a:gridCol>
                <a:gridCol w="2103120">
                  <a:extLst>
                    <a:ext uri="{9D8B030D-6E8A-4147-A177-3AD203B41FA5}">
                      <a16:colId xmlns:a16="http://schemas.microsoft.com/office/drawing/2014/main" val="762085862"/>
                    </a:ext>
                  </a:extLst>
                </a:gridCol>
                <a:gridCol w="2103120">
                  <a:extLst>
                    <a:ext uri="{9D8B030D-6E8A-4147-A177-3AD203B41FA5}">
                      <a16:colId xmlns:a16="http://schemas.microsoft.com/office/drawing/2014/main" val="3868987531"/>
                    </a:ext>
                  </a:extLst>
                </a:gridCol>
              </a:tblGrid>
              <a:tr h="370840">
                <a:tc>
                  <a:txBody>
                    <a:bodyPr/>
                    <a:lstStyle/>
                    <a:p>
                      <a:r>
                        <a:rPr lang="en-US" dirty="0"/>
                        <a:t>Department of Kinesiology and Health Education</a:t>
                      </a:r>
                    </a:p>
                  </a:txBody>
                  <a:tcPr/>
                </a:tc>
                <a:tc>
                  <a:txBody>
                    <a:bodyPr/>
                    <a:lstStyle/>
                    <a:p>
                      <a:r>
                        <a:rPr lang="en-US" dirty="0"/>
                        <a:t>Department of Mathematics</a:t>
                      </a:r>
                    </a:p>
                  </a:txBody>
                  <a:tcPr/>
                </a:tc>
                <a:tc>
                  <a:txBody>
                    <a:bodyPr/>
                    <a:lstStyle/>
                    <a:p>
                      <a:r>
                        <a:rPr lang="en-US" dirty="0"/>
                        <a:t>Department of Physical and Biological Sciences</a:t>
                      </a:r>
                    </a:p>
                  </a:txBody>
                  <a:tcPr/>
                </a:tc>
                <a:tc>
                  <a:txBody>
                    <a:bodyPr/>
                    <a:lstStyle/>
                    <a:p>
                      <a:r>
                        <a:rPr lang="en-US" dirty="0"/>
                        <a:t>Department of Social and Cultural Studies</a:t>
                      </a:r>
                    </a:p>
                  </a:txBody>
                  <a:tcPr/>
                </a:tc>
                <a:tc>
                  <a:txBody>
                    <a:bodyPr/>
                    <a:lstStyle/>
                    <a:p>
                      <a:r>
                        <a:rPr lang="en-US" dirty="0"/>
                        <a:t>Department of Social Sciences</a:t>
                      </a:r>
                    </a:p>
                  </a:txBody>
                  <a:tcPr/>
                </a:tc>
                <a:extLst>
                  <a:ext uri="{0D108BD9-81ED-4DB2-BD59-A6C34878D82A}">
                    <a16:rowId xmlns:a16="http://schemas.microsoft.com/office/drawing/2014/main" val="981596653"/>
                  </a:ext>
                </a:extLst>
              </a:tr>
              <a:tr h="370840">
                <a:tc>
                  <a:txBody>
                    <a:bodyPr/>
                    <a:lstStyle/>
                    <a:p>
                      <a:r>
                        <a:rPr lang="en-US" dirty="0"/>
                        <a:t>Athletic Training</a:t>
                      </a:r>
                    </a:p>
                  </a:txBody>
                  <a:tcPr/>
                </a:tc>
                <a:tc>
                  <a:txBody>
                    <a:bodyPr/>
                    <a:lstStyle/>
                    <a:p>
                      <a:r>
                        <a:rPr lang="en-US" dirty="0">
                          <a:solidFill>
                            <a:srgbClr val="FF0000"/>
                          </a:solidFill>
                        </a:rPr>
                        <a:t>Mathematics</a:t>
                      </a:r>
                    </a:p>
                  </a:txBody>
                  <a:tcPr/>
                </a:tc>
                <a:tc>
                  <a:txBody>
                    <a:bodyPr/>
                    <a:lstStyle/>
                    <a:p>
                      <a:r>
                        <a:rPr lang="en-US" dirty="0"/>
                        <a:t>Anatomy</a:t>
                      </a:r>
                    </a:p>
                  </a:txBody>
                  <a:tcPr/>
                </a:tc>
                <a:tc>
                  <a:txBody>
                    <a:bodyPr/>
                    <a:lstStyle/>
                    <a:p>
                      <a:r>
                        <a:rPr lang="en-US" dirty="0"/>
                        <a:t>Ethics</a:t>
                      </a:r>
                    </a:p>
                  </a:txBody>
                  <a:tcPr/>
                </a:tc>
                <a:tc>
                  <a:txBody>
                    <a:bodyPr/>
                    <a:lstStyle/>
                    <a:p>
                      <a:r>
                        <a:rPr lang="en-US" dirty="0"/>
                        <a:t>Anthropology</a:t>
                      </a:r>
                    </a:p>
                  </a:txBody>
                  <a:tcPr/>
                </a:tc>
                <a:extLst>
                  <a:ext uri="{0D108BD9-81ED-4DB2-BD59-A6C34878D82A}">
                    <a16:rowId xmlns:a16="http://schemas.microsoft.com/office/drawing/2014/main" val="4000972655"/>
                  </a:ext>
                </a:extLst>
              </a:tr>
              <a:tr h="370840">
                <a:tc>
                  <a:txBody>
                    <a:bodyPr/>
                    <a:lstStyle/>
                    <a:p>
                      <a:r>
                        <a:rPr lang="en-US" dirty="0"/>
                        <a:t>Health</a:t>
                      </a:r>
                    </a:p>
                  </a:txBody>
                  <a:tcPr/>
                </a:tc>
                <a:tc>
                  <a:txBody>
                    <a:bodyPr/>
                    <a:lstStyle/>
                    <a:p>
                      <a:endParaRPr lang="en-US"/>
                    </a:p>
                  </a:txBody>
                  <a:tcPr/>
                </a:tc>
                <a:tc>
                  <a:txBody>
                    <a:bodyPr/>
                    <a:lstStyle/>
                    <a:p>
                      <a:r>
                        <a:rPr lang="en-US" dirty="0"/>
                        <a:t>Astronomy</a:t>
                      </a:r>
                    </a:p>
                  </a:txBody>
                  <a:tcPr/>
                </a:tc>
                <a:tc>
                  <a:txBody>
                    <a:bodyPr/>
                    <a:lstStyle/>
                    <a:p>
                      <a:r>
                        <a:rPr lang="en-US" dirty="0"/>
                        <a:t>Humanities</a:t>
                      </a:r>
                    </a:p>
                  </a:txBody>
                  <a:tcPr/>
                </a:tc>
                <a:tc>
                  <a:txBody>
                    <a:bodyPr/>
                    <a:lstStyle/>
                    <a:p>
                      <a:r>
                        <a:rPr lang="en-US" dirty="0"/>
                        <a:t>History</a:t>
                      </a:r>
                    </a:p>
                  </a:txBody>
                  <a:tcPr/>
                </a:tc>
                <a:extLst>
                  <a:ext uri="{0D108BD9-81ED-4DB2-BD59-A6C34878D82A}">
                    <a16:rowId xmlns:a16="http://schemas.microsoft.com/office/drawing/2014/main" val="2713251431"/>
                  </a:ext>
                </a:extLst>
              </a:tr>
              <a:tr h="370840">
                <a:tc>
                  <a:txBody>
                    <a:bodyPr/>
                    <a:lstStyle/>
                    <a:p>
                      <a:r>
                        <a:rPr lang="en-US" dirty="0"/>
                        <a:t>Kinesiology</a:t>
                      </a:r>
                    </a:p>
                  </a:txBody>
                  <a:tcPr/>
                </a:tc>
                <a:tc>
                  <a:txBody>
                    <a:bodyPr/>
                    <a:lstStyle/>
                    <a:p>
                      <a:endParaRPr lang="en-US"/>
                    </a:p>
                  </a:txBody>
                  <a:tcPr/>
                </a:tc>
                <a:tc>
                  <a:txBody>
                    <a:bodyPr/>
                    <a:lstStyle/>
                    <a:p>
                      <a:r>
                        <a:rPr lang="en-US" dirty="0"/>
                        <a:t>Biology</a:t>
                      </a:r>
                    </a:p>
                  </a:txBody>
                  <a:tcPr/>
                </a:tc>
                <a:tc>
                  <a:txBody>
                    <a:bodyPr/>
                    <a:lstStyle/>
                    <a:p>
                      <a:r>
                        <a:rPr lang="en-US" dirty="0"/>
                        <a:t>Philosophy</a:t>
                      </a:r>
                    </a:p>
                  </a:txBody>
                  <a:tcPr/>
                </a:tc>
                <a:tc>
                  <a:txBody>
                    <a:bodyPr/>
                    <a:lstStyle/>
                    <a:p>
                      <a:r>
                        <a:rPr lang="en-US" dirty="0"/>
                        <a:t>Political Science</a:t>
                      </a:r>
                    </a:p>
                  </a:txBody>
                  <a:tcPr/>
                </a:tc>
                <a:extLst>
                  <a:ext uri="{0D108BD9-81ED-4DB2-BD59-A6C34878D82A}">
                    <a16:rowId xmlns:a16="http://schemas.microsoft.com/office/drawing/2014/main" val="908746449"/>
                  </a:ext>
                </a:extLst>
              </a:tr>
              <a:tr h="370840">
                <a:tc>
                  <a:txBody>
                    <a:bodyPr/>
                    <a:lstStyle/>
                    <a:p>
                      <a:endParaRPr lang="en-US"/>
                    </a:p>
                  </a:txBody>
                  <a:tcPr/>
                </a:tc>
                <a:tc>
                  <a:txBody>
                    <a:bodyPr/>
                    <a:lstStyle/>
                    <a:p>
                      <a:endParaRPr lang="en-US"/>
                    </a:p>
                  </a:txBody>
                  <a:tcPr/>
                </a:tc>
                <a:tc>
                  <a:txBody>
                    <a:bodyPr/>
                    <a:lstStyle/>
                    <a:p>
                      <a:r>
                        <a:rPr lang="en-US" dirty="0"/>
                        <a:t>Chemistry</a:t>
                      </a:r>
                    </a:p>
                  </a:txBody>
                  <a:tcPr/>
                </a:tc>
                <a:tc>
                  <a:txBody>
                    <a:bodyPr/>
                    <a:lstStyle/>
                    <a:p>
                      <a:r>
                        <a:rPr lang="en-US" dirty="0"/>
                        <a:t>Religious Studies</a:t>
                      </a:r>
                    </a:p>
                  </a:txBody>
                  <a:tcPr/>
                </a:tc>
                <a:tc>
                  <a:txBody>
                    <a:bodyPr/>
                    <a:lstStyle/>
                    <a:p>
                      <a:r>
                        <a:rPr lang="en-US" dirty="0">
                          <a:solidFill>
                            <a:srgbClr val="FF0000"/>
                          </a:solidFill>
                        </a:rPr>
                        <a:t>Psychology</a:t>
                      </a:r>
                    </a:p>
                  </a:txBody>
                  <a:tcPr/>
                </a:tc>
                <a:extLst>
                  <a:ext uri="{0D108BD9-81ED-4DB2-BD59-A6C34878D82A}">
                    <a16:rowId xmlns:a16="http://schemas.microsoft.com/office/drawing/2014/main" val="1253458815"/>
                  </a:ext>
                </a:extLst>
              </a:tr>
              <a:tr h="370840">
                <a:tc>
                  <a:txBody>
                    <a:bodyPr/>
                    <a:lstStyle/>
                    <a:p>
                      <a:endParaRPr lang="en-US"/>
                    </a:p>
                  </a:txBody>
                  <a:tcPr/>
                </a:tc>
                <a:tc>
                  <a:txBody>
                    <a:bodyPr/>
                    <a:lstStyle/>
                    <a:p>
                      <a:endParaRPr lang="en-US"/>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Geography/Geology</a:t>
                      </a:r>
                    </a:p>
                  </a:txBody>
                  <a:tcPr/>
                </a:tc>
                <a:tc>
                  <a:txBody>
                    <a:bodyPr/>
                    <a:lstStyle/>
                    <a:p>
                      <a:r>
                        <a:rPr lang="en-US" dirty="0"/>
                        <a:t>Social Work</a:t>
                      </a:r>
                    </a:p>
                  </a:txBody>
                  <a:tcPr/>
                </a:tc>
                <a:tc>
                  <a:txBody>
                    <a:bodyPr/>
                    <a:lstStyle/>
                    <a:p>
                      <a:endParaRPr lang="en-US" dirty="0"/>
                    </a:p>
                  </a:txBody>
                  <a:tcPr/>
                </a:tc>
                <a:extLst>
                  <a:ext uri="{0D108BD9-81ED-4DB2-BD59-A6C34878D82A}">
                    <a16:rowId xmlns:a16="http://schemas.microsoft.com/office/drawing/2014/main" val="1258785840"/>
                  </a:ext>
                </a:extLst>
              </a:tr>
              <a:tr h="370840">
                <a:tc>
                  <a:txBody>
                    <a:bodyPr/>
                    <a:lstStyle/>
                    <a:p>
                      <a:endParaRPr lang="en-US"/>
                    </a:p>
                  </a:txBody>
                  <a:tcPr/>
                </a:tc>
                <a:tc>
                  <a:txBody>
                    <a:bodyPr/>
                    <a:lstStyle/>
                    <a:p>
                      <a:endParaRPr lang="en-US"/>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Microbiology</a:t>
                      </a:r>
                    </a:p>
                  </a:txBody>
                  <a:tcPr/>
                </a:tc>
                <a:tc>
                  <a:txBody>
                    <a:bodyPr/>
                    <a:lstStyle/>
                    <a:p>
                      <a:r>
                        <a:rPr lang="en-US" dirty="0"/>
                        <a:t>Sociology</a:t>
                      </a:r>
                    </a:p>
                  </a:txBody>
                  <a:tcPr/>
                </a:tc>
                <a:tc>
                  <a:txBody>
                    <a:bodyPr/>
                    <a:lstStyle/>
                    <a:p>
                      <a:endParaRPr lang="en-US" dirty="0"/>
                    </a:p>
                  </a:txBody>
                  <a:tcPr/>
                </a:tc>
                <a:extLst>
                  <a:ext uri="{0D108BD9-81ED-4DB2-BD59-A6C34878D82A}">
                    <a16:rowId xmlns:a16="http://schemas.microsoft.com/office/drawing/2014/main" val="1555023231"/>
                  </a:ext>
                </a:extLst>
              </a:tr>
              <a:tr h="370840">
                <a:tc>
                  <a:txBody>
                    <a:bodyPr/>
                    <a:lstStyle/>
                    <a:p>
                      <a:endParaRPr lang="en-US"/>
                    </a:p>
                  </a:txBody>
                  <a:tcPr/>
                </a:tc>
                <a:tc>
                  <a:txBody>
                    <a:bodyPr/>
                    <a:lstStyle/>
                    <a:p>
                      <a:endParaRPr lang="en-US"/>
                    </a:p>
                  </a:txBody>
                  <a:tcPr/>
                </a:tc>
                <a:tc>
                  <a:txBody>
                    <a:bodyPr/>
                    <a:lstStyle/>
                    <a:p>
                      <a:r>
                        <a:rPr lang="en-US" dirty="0"/>
                        <a:t>Oceanography</a:t>
                      </a:r>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325563699"/>
                  </a:ext>
                </a:extLst>
              </a:tr>
              <a:tr h="370840">
                <a:tc>
                  <a:txBody>
                    <a:bodyPr/>
                    <a:lstStyle/>
                    <a:p>
                      <a:endParaRPr lang="en-US"/>
                    </a:p>
                  </a:txBody>
                  <a:tcPr/>
                </a:tc>
                <a:tc>
                  <a:txBody>
                    <a:bodyPr/>
                    <a:lstStyle/>
                    <a:p>
                      <a:endParaRPr lang="en-US"/>
                    </a:p>
                  </a:txBody>
                  <a:tcPr/>
                </a:tc>
                <a:tc>
                  <a:txBody>
                    <a:bodyPr/>
                    <a:lstStyle/>
                    <a:p>
                      <a:r>
                        <a:rPr lang="en-US" dirty="0"/>
                        <a:t>Physical Science</a:t>
                      </a:r>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1627992978"/>
                  </a:ext>
                </a:extLst>
              </a:tr>
              <a:tr h="370840">
                <a:tc>
                  <a:txBody>
                    <a:bodyPr/>
                    <a:lstStyle/>
                    <a:p>
                      <a:endParaRPr lang="en-US"/>
                    </a:p>
                  </a:txBody>
                  <a:tcPr/>
                </a:tc>
                <a:tc>
                  <a:txBody>
                    <a:bodyPr/>
                    <a:lstStyle/>
                    <a:p>
                      <a:endParaRPr lang="en-US"/>
                    </a:p>
                  </a:txBody>
                  <a:tcPr/>
                </a:tc>
                <a:tc>
                  <a:txBody>
                    <a:bodyPr/>
                    <a:lstStyle/>
                    <a:p>
                      <a:r>
                        <a:rPr lang="en-US" dirty="0"/>
                        <a:t>Physics</a:t>
                      </a:r>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2193233041"/>
                  </a:ext>
                </a:extLst>
              </a:tr>
            </a:tbl>
          </a:graphicData>
        </a:graphic>
      </p:graphicFrame>
    </p:spTree>
    <p:extLst>
      <p:ext uri="{BB962C8B-B14F-4D97-AF65-F5344CB8AC3E}">
        <p14:creationId xmlns:p14="http://schemas.microsoft.com/office/powerpoint/2010/main" val="395164376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0D5B85-17D1-CF06-3BA3-A9A683B4C146}"/>
              </a:ext>
            </a:extLst>
          </p:cNvPr>
          <p:cNvSpPr>
            <a:spLocks noGrp="1"/>
          </p:cNvSpPr>
          <p:nvPr>
            <p:ph type="title"/>
          </p:nvPr>
        </p:nvSpPr>
        <p:spPr/>
        <p:txBody>
          <a:bodyPr/>
          <a:lstStyle/>
          <a:p>
            <a:r>
              <a:rPr lang="en-US" dirty="0"/>
              <a:t>Division of Career Education and Human Development</a:t>
            </a:r>
          </a:p>
        </p:txBody>
      </p:sp>
      <p:graphicFrame>
        <p:nvGraphicFramePr>
          <p:cNvPr id="4" name="Table 4">
            <a:extLst>
              <a:ext uri="{FF2B5EF4-FFF2-40B4-BE49-F238E27FC236}">
                <a16:creationId xmlns:a16="http://schemas.microsoft.com/office/drawing/2014/main" id="{74E09994-658F-480D-1223-843FB7F0349F}"/>
              </a:ext>
            </a:extLst>
          </p:cNvPr>
          <p:cNvGraphicFramePr>
            <a:graphicFrameLocks noGrp="1"/>
          </p:cNvGraphicFramePr>
          <p:nvPr>
            <p:ph idx="1"/>
          </p:nvPr>
        </p:nvGraphicFramePr>
        <p:xfrm>
          <a:off x="838200" y="1690688"/>
          <a:ext cx="10515600" cy="5034280"/>
        </p:xfrm>
        <a:graphic>
          <a:graphicData uri="http://schemas.openxmlformats.org/drawingml/2006/table">
            <a:tbl>
              <a:tblPr firstRow="1" bandRow="1">
                <a:tableStyleId>{5C22544A-7EE6-4342-B048-85BDC9FD1C3A}</a:tableStyleId>
              </a:tblPr>
              <a:tblGrid>
                <a:gridCol w="2103120">
                  <a:extLst>
                    <a:ext uri="{9D8B030D-6E8A-4147-A177-3AD203B41FA5}">
                      <a16:colId xmlns:a16="http://schemas.microsoft.com/office/drawing/2014/main" val="3681583105"/>
                    </a:ext>
                  </a:extLst>
                </a:gridCol>
                <a:gridCol w="2103120">
                  <a:extLst>
                    <a:ext uri="{9D8B030D-6E8A-4147-A177-3AD203B41FA5}">
                      <a16:colId xmlns:a16="http://schemas.microsoft.com/office/drawing/2014/main" val="533762280"/>
                    </a:ext>
                  </a:extLst>
                </a:gridCol>
                <a:gridCol w="2103120">
                  <a:extLst>
                    <a:ext uri="{9D8B030D-6E8A-4147-A177-3AD203B41FA5}">
                      <a16:colId xmlns:a16="http://schemas.microsoft.com/office/drawing/2014/main" val="2719818856"/>
                    </a:ext>
                  </a:extLst>
                </a:gridCol>
                <a:gridCol w="2103120">
                  <a:extLst>
                    <a:ext uri="{9D8B030D-6E8A-4147-A177-3AD203B41FA5}">
                      <a16:colId xmlns:a16="http://schemas.microsoft.com/office/drawing/2014/main" val="3156717423"/>
                    </a:ext>
                  </a:extLst>
                </a:gridCol>
                <a:gridCol w="2103120">
                  <a:extLst>
                    <a:ext uri="{9D8B030D-6E8A-4147-A177-3AD203B41FA5}">
                      <a16:colId xmlns:a16="http://schemas.microsoft.com/office/drawing/2014/main" val="2686536816"/>
                    </a:ext>
                  </a:extLst>
                </a:gridCol>
              </a:tblGrid>
              <a:tr h="370840">
                <a:tc>
                  <a:txBody>
                    <a:bodyPr/>
                    <a:lstStyle/>
                    <a:p>
                      <a:r>
                        <a:rPr lang="en-US" dirty="0"/>
                        <a:t>Department of Allied Health Services</a:t>
                      </a:r>
                    </a:p>
                  </a:txBody>
                  <a:tcPr/>
                </a:tc>
                <a:tc>
                  <a:txBody>
                    <a:bodyPr/>
                    <a:lstStyle/>
                    <a:p>
                      <a:r>
                        <a:rPr lang="en-US" dirty="0"/>
                        <a:t>Department of Business and Economics</a:t>
                      </a:r>
                    </a:p>
                  </a:txBody>
                  <a:tcPr/>
                </a:tc>
                <a:tc>
                  <a:txBody>
                    <a:bodyPr/>
                    <a:lstStyle/>
                    <a:p>
                      <a:r>
                        <a:rPr lang="en-US" dirty="0"/>
                        <a:t>Department of Computer Information Sciences</a:t>
                      </a:r>
                    </a:p>
                  </a:txBody>
                  <a:tcPr/>
                </a:tc>
                <a:tc>
                  <a:txBody>
                    <a:bodyPr/>
                    <a:lstStyle/>
                    <a:p>
                      <a:r>
                        <a:rPr lang="en-US" dirty="0"/>
                        <a:t>Department of Human Development</a:t>
                      </a:r>
                    </a:p>
                  </a:txBody>
                  <a:tcPr/>
                </a:tc>
                <a:tc>
                  <a:txBody>
                    <a:bodyPr/>
                    <a:lstStyle/>
                    <a:p>
                      <a:r>
                        <a:rPr lang="en-US" dirty="0"/>
                        <a:t>Department of Public Safety</a:t>
                      </a:r>
                    </a:p>
                  </a:txBody>
                  <a:tcPr/>
                </a:tc>
                <a:extLst>
                  <a:ext uri="{0D108BD9-81ED-4DB2-BD59-A6C34878D82A}">
                    <a16:rowId xmlns:a16="http://schemas.microsoft.com/office/drawing/2014/main" val="3959859905"/>
                  </a:ext>
                </a:extLst>
              </a:tr>
              <a:tr h="370840">
                <a:tc>
                  <a:txBody>
                    <a:bodyPr/>
                    <a:lstStyle/>
                    <a:p>
                      <a:r>
                        <a:rPr lang="en-US" dirty="0"/>
                        <a:t>Allied Health</a:t>
                      </a:r>
                    </a:p>
                  </a:txBody>
                  <a:tcPr/>
                </a:tc>
                <a:tc>
                  <a:txBody>
                    <a:bodyPr/>
                    <a:lstStyle/>
                    <a:p>
                      <a:r>
                        <a:rPr lang="en-US" dirty="0">
                          <a:solidFill>
                            <a:srgbClr val="FF0000"/>
                          </a:solidFill>
                        </a:rPr>
                        <a:t>Accounting</a:t>
                      </a:r>
                    </a:p>
                  </a:txBody>
                  <a:tcPr/>
                </a:tc>
                <a:tc>
                  <a:txBody>
                    <a:bodyPr/>
                    <a:lstStyle/>
                    <a:p>
                      <a:r>
                        <a:rPr lang="en-US" dirty="0">
                          <a:solidFill>
                            <a:srgbClr val="FF0000"/>
                          </a:solidFill>
                        </a:rPr>
                        <a:t>Computer Information Systems</a:t>
                      </a:r>
                    </a:p>
                  </a:txBody>
                  <a:tcPr/>
                </a:tc>
                <a:tc>
                  <a:txBody>
                    <a:bodyPr/>
                    <a:lstStyle/>
                    <a:p>
                      <a:r>
                        <a:rPr lang="en-US" dirty="0"/>
                        <a:t>Child Development</a:t>
                      </a:r>
                    </a:p>
                  </a:txBody>
                  <a:tcPr/>
                </a:tc>
                <a:tc>
                  <a:txBody>
                    <a:bodyPr/>
                    <a:lstStyle/>
                    <a:p>
                      <a:r>
                        <a:rPr lang="en-US" dirty="0"/>
                        <a:t>Emergency Medical Services</a:t>
                      </a:r>
                    </a:p>
                  </a:txBody>
                  <a:tcPr/>
                </a:tc>
                <a:extLst>
                  <a:ext uri="{0D108BD9-81ED-4DB2-BD59-A6C34878D82A}">
                    <a16:rowId xmlns:a16="http://schemas.microsoft.com/office/drawing/2014/main" val="4271160367"/>
                  </a:ext>
                </a:extLst>
              </a:tr>
              <a:tr h="370840">
                <a:tc>
                  <a:txBody>
                    <a:bodyPr/>
                    <a:lstStyle/>
                    <a:p>
                      <a:r>
                        <a:rPr lang="en-US" dirty="0"/>
                        <a:t>Health Information Technology</a:t>
                      </a:r>
                    </a:p>
                  </a:txBody>
                  <a:tcPr/>
                </a:tc>
                <a:tc>
                  <a:txBody>
                    <a:bodyPr/>
                    <a:lstStyle/>
                    <a:p>
                      <a:r>
                        <a:rPr lang="en-US" dirty="0">
                          <a:solidFill>
                            <a:srgbClr val="FF0000"/>
                          </a:solidFill>
                        </a:rPr>
                        <a:t>Business Administration</a:t>
                      </a:r>
                    </a:p>
                  </a:txBody>
                  <a:tcPr/>
                </a:tc>
                <a:tc>
                  <a:txBody>
                    <a:bodyPr/>
                    <a:lstStyle/>
                    <a:p>
                      <a:r>
                        <a:rPr lang="en-US" dirty="0">
                          <a:solidFill>
                            <a:srgbClr val="FF0000"/>
                          </a:solidFill>
                        </a:rPr>
                        <a:t>Computer Science</a:t>
                      </a:r>
                    </a:p>
                  </a:txBody>
                  <a:tcPr/>
                </a:tc>
                <a:tc>
                  <a:txBody>
                    <a:bodyPr/>
                    <a:lstStyle/>
                    <a:p>
                      <a:r>
                        <a:rPr lang="en-US" dirty="0"/>
                        <a:t>Education</a:t>
                      </a:r>
                    </a:p>
                  </a:txBody>
                  <a:tcPr/>
                </a:tc>
                <a:tc>
                  <a:txBody>
                    <a:bodyPr/>
                    <a:lstStyle/>
                    <a:p>
                      <a:r>
                        <a:rPr lang="en-US" dirty="0"/>
                        <a:t>Fire Technology</a:t>
                      </a:r>
                    </a:p>
                  </a:txBody>
                  <a:tcPr/>
                </a:tc>
                <a:extLst>
                  <a:ext uri="{0D108BD9-81ED-4DB2-BD59-A6C34878D82A}">
                    <a16:rowId xmlns:a16="http://schemas.microsoft.com/office/drawing/2014/main" val="1189404933"/>
                  </a:ext>
                </a:extLst>
              </a:tr>
              <a:tr h="370840">
                <a:tc>
                  <a:txBody>
                    <a:bodyPr/>
                    <a:lstStyle/>
                    <a:p>
                      <a:r>
                        <a:rPr lang="en-US" dirty="0"/>
                        <a:t>Radiologic Technology</a:t>
                      </a:r>
                    </a:p>
                  </a:txBody>
                  <a:tcPr/>
                </a:tc>
                <a:tc>
                  <a:txBody>
                    <a:bodyPr/>
                    <a:lstStyle/>
                    <a:p>
                      <a:r>
                        <a:rPr lang="en-US" dirty="0">
                          <a:solidFill>
                            <a:srgbClr val="FF0000"/>
                          </a:solidFill>
                        </a:rPr>
                        <a:t>Economics</a:t>
                      </a:r>
                    </a:p>
                  </a:txBody>
                  <a:tcPr/>
                </a:tc>
                <a:tc>
                  <a:txBody>
                    <a:bodyPr/>
                    <a:lstStyle/>
                    <a:p>
                      <a:endParaRPr lang="en-US"/>
                    </a:p>
                  </a:txBody>
                  <a:tcPr/>
                </a:tc>
                <a:tc>
                  <a:txBody>
                    <a:bodyPr/>
                    <a:lstStyle/>
                    <a:p>
                      <a:endParaRPr lang="en-US"/>
                    </a:p>
                  </a:txBody>
                  <a:tcPr/>
                </a:tc>
                <a:tc>
                  <a:txBody>
                    <a:bodyPr/>
                    <a:lstStyle/>
                    <a:p>
                      <a:r>
                        <a:rPr lang="en-US" dirty="0"/>
                        <a:t>Public Safety and Services</a:t>
                      </a:r>
                    </a:p>
                  </a:txBody>
                  <a:tcPr/>
                </a:tc>
                <a:extLst>
                  <a:ext uri="{0D108BD9-81ED-4DB2-BD59-A6C34878D82A}">
                    <a16:rowId xmlns:a16="http://schemas.microsoft.com/office/drawing/2014/main" val="487560791"/>
                  </a:ext>
                </a:extLst>
              </a:tr>
              <a:tr h="370840">
                <a:tc>
                  <a:txBody>
                    <a:bodyPr/>
                    <a:lstStyle/>
                    <a:p>
                      <a:r>
                        <a:rPr lang="en-US" dirty="0"/>
                        <a:t>Respiratory Care</a:t>
                      </a:r>
                    </a:p>
                  </a:txBody>
                  <a:tcPr/>
                </a:tc>
                <a:tc>
                  <a:txBody>
                    <a:bodyPr/>
                    <a:lstStyle/>
                    <a:p>
                      <a:r>
                        <a:rPr lang="en-US" dirty="0">
                          <a:solidFill>
                            <a:srgbClr val="FF0000"/>
                          </a:solidFill>
                        </a:rPr>
                        <a:t>Marketing</a:t>
                      </a:r>
                    </a:p>
                  </a:txBody>
                  <a:tcPr/>
                </a:tc>
                <a:tc>
                  <a:txBody>
                    <a:bodyPr/>
                    <a:lstStyle/>
                    <a:p>
                      <a:endParaRPr lang="en-US"/>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3175243027"/>
                  </a:ext>
                </a:extLst>
              </a:tr>
              <a:tr h="370840">
                <a:tc>
                  <a:txBody>
                    <a:bodyPr/>
                    <a:lstStyle/>
                    <a:p>
                      <a:r>
                        <a:rPr lang="en-US" dirty="0"/>
                        <a:t>Certified Nursing Assistant</a:t>
                      </a:r>
                    </a:p>
                  </a:txBody>
                  <a:tcPr/>
                </a:tc>
                <a:tc>
                  <a:txBody>
                    <a:bodyPr/>
                    <a:lstStyle/>
                    <a:p>
                      <a:r>
                        <a:rPr lang="en-US" dirty="0">
                          <a:solidFill>
                            <a:srgbClr val="FF0000"/>
                          </a:solidFill>
                        </a:rPr>
                        <a:t>Real Estate</a:t>
                      </a:r>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469149118"/>
                  </a:ext>
                </a:extLst>
              </a:tr>
              <a:tr h="370840">
                <a:tc>
                  <a:txBody>
                    <a:bodyPr/>
                    <a:lstStyle/>
                    <a:p>
                      <a:endParaRPr lang="en-US"/>
                    </a:p>
                  </a:txBody>
                  <a:tcPr/>
                </a:tc>
                <a:tc>
                  <a:txBody>
                    <a:bodyPr/>
                    <a:lstStyle/>
                    <a:p>
                      <a:r>
                        <a:rPr lang="en-US" dirty="0">
                          <a:solidFill>
                            <a:srgbClr val="FF0000"/>
                          </a:solidFill>
                        </a:rPr>
                        <a:t>Workforce Preparation Noncredit</a:t>
                      </a:r>
                    </a:p>
                  </a:txBody>
                  <a:tcPr/>
                </a:tc>
                <a:tc>
                  <a:txBody>
                    <a:bodyPr/>
                    <a:lstStyle/>
                    <a:p>
                      <a:endParaRPr lang="en-US"/>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2145875427"/>
                  </a:ext>
                </a:extLst>
              </a:tr>
            </a:tbl>
          </a:graphicData>
        </a:graphic>
      </p:graphicFrame>
    </p:spTree>
    <p:extLst>
      <p:ext uri="{BB962C8B-B14F-4D97-AF65-F5344CB8AC3E}">
        <p14:creationId xmlns:p14="http://schemas.microsoft.com/office/powerpoint/2010/main" val="6182817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3">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183BA19-113F-F153-7BF9-8F3509A18091}"/>
              </a:ext>
            </a:extLst>
          </p:cNvPr>
          <p:cNvSpPr>
            <a:spLocks noGrp="1"/>
          </p:cNvSpPr>
          <p:nvPr>
            <p:ph type="title"/>
          </p:nvPr>
        </p:nvSpPr>
        <p:spPr>
          <a:xfrm>
            <a:off x="823442" y="921715"/>
            <a:ext cx="5163022" cy="2635993"/>
          </a:xfrm>
        </p:spPr>
        <p:txBody>
          <a:bodyPr vert="horz" lIns="91440" tIns="45720" rIns="91440" bIns="45720" rtlCol="0" anchor="b">
            <a:normAutofit fontScale="90000"/>
          </a:bodyPr>
          <a:lstStyle/>
          <a:p>
            <a:r>
              <a:rPr lang="en-US" sz="3300" kern="1200" dirty="0">
                <a:solidFill>
                  <a:schemeClr val="tx1"/>
                </a:solidFill>
                <a:latin typeface="+mj-lt"/>
                <a:ea typeface="+mj-ea"/>
                <a:cs typeface="+mj-cs"/>
              </a:rPr>
              <a:t>Welcome!</a:t>
            </a:r>
            <a:br>
              <a:rPr lang="en-US" sz="3400" kern="1200" dirty="0">
                <a:solidFill>
                  <a:schemeClr val="tx1"/>
                </a:solidFill>
                <a:latin typeface="+mj-lt"/>
                <a:ea typeface="+mj-ea"/>
                <a:cs typeface="+mj-cs"/>
              </a:rPr>
            </a:br>
            <a:r>
              <a:rPr lang="en-US" sz="3400" kern="1200" dirty="0">
                <a:solidFill>
                  <a:schemeClr val="tx1"/>
                </a:solidFill>
                <a:latin typeface="+mj-lt"/>
                <a:ea typeface="+mj-ea"/>
                <a:cs typeface="+mj-cs"/>
              </a:rPr>
              <a:t> </a:t>
            </a:r>
            <a:br>
              <a:rPr lang="en-US" sz="3400" kern="1200" dirty="0">
                <a:solidFill>
                  <a:schemeClr val="tx1"/>
                </a:solidFill>
                <a:latin typeface="+mj-lt"/>
                <a:ea typeface="+mj-ea"/>
                <a:cs typeface="+mj-cs"/>
              </a:rPr>
            </a:br>
            <a:r>
              <a:rPr lang="en-US" sz="4600" b="1" kern="1200" dirty="0">
                <a:solidFill>
                  <a:schemeClr val="tx1"/>
                </a:solidFill>
                <a:latin typeface="+mj-lt"/>
                <a:ea typeface="+mj-ea"/>
                <a:cs typeface="+mj-cs"/>
              </a:rPr>
              <a:t>Krysten Audibert</a:t>
            </a:r>
            <a:br>
              <a:rPr lang="en-US" sz="3400" kern="1200" dirty="0">
                <a:solidFill>
                  <a:schemeClr val="tx1"/>
                </a:solidFill>
                <a:latin typeface="+mj-lt"/>
                <a:ea typeface="+mj-ea"/>
                <a:cs typeface="+mj-cs"/>
              </a:rPr>
            </a:br>
            <a:br>
              <a:rPr lang="en-US" sz="3400" kern="1200" dirty="0">
                <a:solidFill>
                  <a:schemeClr val="tx1"/>
                </a:solidFill>
                <a:latin typeface="+mj-lt"/>
                <a:ea typeface="+mj-ea"/>
                <a:cs typeface="+mj-cs"/>
              </a:rPr>
            </a:br>
            <a:r>
              <a:rPr lang="en-US" sz="3300" kern="1200" dirty="0">
                <a:solidFill>
                  <a:schemeClr val="tx1"/>
                </a:solidFill>
                <a:latin typeface="+mj-lt"/>
                <a:ea typeface="+mj-ea"/>
                <a:cs typeface="+mj-cs"/>
              </a:rPr>
              <a:t>Director, Mesa Program/STEM </a:t>
            </a:r>
          </a:p>
        </p:txBody>
      </p:sp>
      <p:sp>
        <p:nvSpPr>
          <p:cNvPr id="12" name="Rectangle 15">
            <a:extLst>
              <a:ext uri="{FF2B5EF4-FFF2-40B4-BE49-F238E27FC236}">
                <a16:creationId xmlns:a16="http://schemas.microsoft.com/office/drawing/2014/main" id="{BC05CA36-AD6A-4ABF-9A05-52E5A143D2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4022214"/>
            <a:ext cx="12192000" cy="2835786"/>
          </a:xfrm>
          <a:prstGeom prst="rect">
            <a:avLst/>
          </a:prstGeom>
          <a:gradFill>
            <a:gsLst>
              <a:gs pos="0">
                <a:schemeClr val="accent1"/>
              </a:gs>
              <a:gs pos="78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3" name="Rectangle 17">
            <a:extLst>
              <a:ext uri="{FF2B5EF4-FFF2-40B4-BE49-F238E27FC236}">
                <a16:creationId xmlns:a16="http://schemas.microsoft.com/office/drawing/2014/main" id="{D4331EE8-85A4-4588-8D9E-70E534D477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4022220"/>
            <a:ext cx="8153398" cy="2835780"/>
          </a:xfrm>
          <a:prstGeom prst="rect">
            <a:avLst/>
          </a:prstGeom>
          <a:gradFill>
            <a:gsLst>
              <a:gs pos="0">
                <a:srgbClr val="000000">
                  <a:alpha val="63000"/>
                </a:srgbClr>
              </a:gs>
              <a:gs pos="100000">
                <a:schemeClr val="accent1">
                  <a:lumMod val="75000"/>
                </a:schemeClr>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5" name="Rectangle 19">
            <a:extLst>
              <a:ext uri="{FF2B5EF4-FFF2-40B4-BE49-F238E27FC236}">
                <a16:creationId xmlns:a16="http://schemas.microsoft.com/office/drawing/2014/main" id="{49D6C862-61CC-4B46-8080-96583D653B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4022219"/>
            <a:ext cx="12253472" cy="2835781"/>
          </a:xfrm>
          <a:prstGeom prst="rect">
            <a:avLst/>
          </a:prstGeom>
          <a:gradFill>
            <a:gsLst>
              <a:gs pos="39000">
                <a:schemeClr val="accent1">
                  <a:lumMod val="50000"/>
                  <a:alpha val="0"/>
                </a:schemeClr>
              </a:gs>
              <a:gs pos="100000">
                <a:srgbClr val="000000">
                  <a:alpha val="72000"/>
                </a:srgb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E37EECFC-A684-4391-AE85-4CDAF5565F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6400797"/>
            <a:ext cx="12191998" cy="457203"/>
          </a:xfrm>
          <a:prstGeom prst="rect">
            <a:avLst/>
          </a:prstGeom>
          <a:gradFill>
            <a:gsLst>
              <a:gs pos="0">
                <a:srgbClr val="000000">
                  <a:alpha val="43000"/>
                </a:srgbClr>
              </a:gs>
              <a:gs pos="79000">
                <a:schemeClr val="accent1">
                  <a:lumMod val="75000"/>
                  <a:alpha val="22000"/>
                </a:schemeClr>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5" name="Picture Placeholder 4" descr="A person wearing glasses and a black shirt&#10;&#10;Description automatically generated">
            <a:extLst>
              <a:ext uri="{FF2B5EF4-FFF2-40B4-BE49-F238E27FC236}">
                <a16:creationId xmlns:a16="http://schemas.microsoft.com/office/drawing/2014/main" id="{5D7F3270-AAF5-01DE-3119-2DCE864D2BF2}"/>
              </a:ext>
            </a:extLst>
          </p:cNvPr>
          <p:cNvPicPr>
            <a:picLocks noGrp="1" noChangeAspect="1"/>
          </p:cNvPicPr>
          <p:nvPr>
            <p:ph type="pic" idx="1"/>
          </p:nvPr>
        </p:nvPicPr>
        <p:blipFill rotWithShape="1">
          <a:blip r:embed="rId2" cstate="print">
            <a:extLst>
              <a:ext uri="{28A0092B-C50C-407E-A947-70E740481C1C}">
                <a14:useLocalDpi xmlns:a14="http://schemas.microsoft.com/office/drawing/2010/main" val="0"/>
              </a:ext>
            </a:extLst>
          </a:blip>
          <a:srcRect l="20423" t="-98" r="24974" b="98"/>
          <a:stretch/>
        </p:blipFill>
        <p:spPr>
          <a:xfrm>
            <a:off x="7079531" y="810614"/>
            <a:ext cx="4289028" cy="5236772"/>
          </a:xfrm>
        </p:spPr>
      </p:pic>
    </p:spTree>
    <p:extLst>
      <p:ext uri="{BB962C8B-B14F-4D97-AF65-F5344CB8AC3E}">
        <p14:creationId xmlns:p14="http://schemas.microsoft.com/office/powerpoint/2010/main" val="393547813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2394C1-1290-9A2D-8624-0B816E9261BE}"/>
              </a:ext>
            </a:extLst>
          </p:cNvPr>
          <p:cNvSpPr>
            <a:spLocks noGrp="1"/>
          </p:cNvSpPr>
          <p:nvPr>
            <p:ph type="title"/>
          </p:nvPr>
        </p:nvSpPr>
        <p:spPr/>
        <p:txBody>
          <a:bodyPr/>
          <a:lstStyle/>
          <a:p>
            <a:r>
              <a:rPr lang="en-US" dirty="0"/>
              <a:t>New Programs Starting in 2023-2024</a:t>
            </a:r>
          </a:p>
        </p:txBody>
      </p:sp>
      <p:sp>
        <p:nvSpPr>
          <p:cNvPr id="3" name="Content Placeholder 2">
            <a:extLst>
              <a:ext uri="{FF2B5EF4-FFF2-40B4-BE49-F238E27FC236}">
                <a16:creationId xmlns:a16="http://schemas.microsoft.com/office/drawing/2014/main" id="{74020FAA-6AFA-8C44-3504-F1C990E17B19}"/>
              </a:ext>
            </a:extLst>
          </p:cNvPr>
          <p:cNvSpPr>
            <a:spLocks noGrp="1"/>
          </p:cNvSpPr>
          <p:nvPr>
            <p:ph idx="1"/>
          </p:nvPr>
        </p:nvSpPr>
        <p:spPr/>
        <p:txBody>
          <a:bodyPr/>
          <a:lstStyle/>
          <a:p>
            <a:r>
              <a:rPr lang="en-US" dirty="0"/>
              <a:t>BS in Respiratory Care Program starts Spring 2024</a:t>
            </a:r>
          </a:p>
          <a:p>
            <a:r>
              <a:rPr lang="en-US" dirty="0"/>
              <a:t>Home Health Aid</a:t>
            </a:r>
          </a:p>
          <a:p>
            <a:r>
              <a:rPr lang="en-US" dirty="0"/>
              <a:t>Acute Care Nursing (Starts Fall 2024)</a:t>
            </a:r>
          </a:p>
          <a:p>
            <a:endParaRPr lang="en-US" dirty="0"/>
          </a:p>
        </p:txBody>
      </p:sp>
    </p:spTree>
    <p:extLst>
      <p:ext uri="{BB962C8B-B14F-4D97-AF65-F5344CB8AC3E}">
        <p14:creationId xmlns:p14="http://schemas.microsoft.com/office/powerpoint/2010/main" val="44148712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88EF86-3E61-037D-E091-615350CFF624}"/>
              </a:ext>
            </a:extLst>
          </p:cNvPr>
          <p:cNvSpPr>
            <a:spLocks noGrp="1"/>
          </p:cNvSpPr>
          <p:nvPr>
            <p:ph type="title"/>
          </p:nvPr>
        </p:nvSpPr>
        <p:spPr/>
        <p:txBody>
          <a:bodyPr/>
          <a:lstStyle/>
          <a:p>
            <a:r>
              <a:rPr lang="en-US" dirty="0"/>
              <a:t>Programs Examining (Continuing Conversation) in 2023-2024</a:t>
            </a:r>
          </a:p>
        </p:txBody>
      </p:sp>
      <p:sp>
        <p:nvSpPr>
          <p:cNvPr id="3" name="Content Placeholder 2">
            <a:extLst>
              <a:ext uri="{FF2B5EF4-FFF2-40B4-BE49-F238E27FC236}">
                <a16:creationId xmlns:a16="http://schemas.microsoft.com/office/drawing/2014/main" id="{F1CC94C5-5F59-2359-515C-6481E655B175}"/>
              </a:ext>
            </a:extLst>
          </p:cNvPr>
          <p:cNvSpPr>
            <a:spLocks noGrp="1"/>
          </p:cNvSpPr>
          <p:nvPr>
            <p:ph idx="1"/>
          </p:nvPr>
        </p:nvSpPr>
        <p:spPr/>
        <p:txBody>
          <a:bodyPr>
            <a:normAutofit fontScale="92500"/>
          </a:bodyPr>
          <a:lstStyle/>
          <a:p>
            <a:r>
              <a:rPr lang="en-US" dirty="0"/>
              <a:t>Paralegal (Need Viability Study)</a:t>
            </a:r>
          </a:p>
          <a:p>
            <a:r>
              <a:rPr lang="en-US" dirty="0"/>
              <a:t>Physical Therapy Assistant (Program Viability Study has been completed)</a:t>
            </a:r>
          </a:p>
          <a:p>
            <a:r>
              <a:rPr lang="en-US" dirty="0"/>
              <a:t>Phlebotomy</a:t>
            </a:r>
          </a:p>
          <a:p>
            <a:r>
              <a:rPr lang="en-US" dirty="0"/>
              <a:t>LVN – Need Viability study</a:t>
            </a:r>
          </a:p>
          <a:p>
            <a:r>
              <a:rPr lang="en-US" dirty="0"/>
              <a:t>Library Tech Aid (Write Curriculum)</a:t>
            </a:r>
          </a:p>
          <a:p>
            <a:r>
              <a:rPr lang="en-US" dirty="0"/>
              <a:t>Registered Behavior Tech Cert (K-12)</a:t>
            </a:r>
          </a:p>
          <a:p>
            <a:r>
              <a:rPr lang="en-US" dirty="0"/>
              <a:t>Behavior Health Initiative (Might be the same as Registered Behavior Tech)</a:t>
            </a:r>
          </a:p>
          <a:p>
            <a:r>
              <a:rPr lang="en-US" dirty="0"/>
              <a:t>Community Health Worker</a:t>
            </a:r>
          </a:p>
        </p:txBody>
      </p:sp>
    </p:spTree>
    <p:extLst>
      <p:ext uri="{BB962C8B-B14F-4D97-AF65-F5344CB8AC3E}">
        <p14:creationId xmlns:p14="http://schemas.microsoft.com/office/powerpoint/2010/main" val="222945700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624970-B4DA-9440-A74C-CDF59991ACE8}"/>
              </a:ext>
            </a:extLst>
          </p:cNvPr>
          <p:cNvSpPr>
            <a:spLocks noGrp="1"/>
          </p:cNvSpPr>
          <p:nvPr>
            <p:ph type="title"/>
          </p:nvPr>
        </p:nvSpPr>
        <p:spPr/>
        <p:txBody>
          <a:bodyPr>
            <a:normAutofit fontScale="90000"/>
          </a:bodyPr>
          <a:lstStyle/>
          <a:p>
            <a:r>
              <a:rPr lang="en-US" dirty="0"/>
              <a:t>Primary Instructional Area Goal is to continue instructional focus on Diversity, Equity and Inclusion</a:t>
            </a:r>
          </a:p>
        </p:txBody>
      </p:sp>
      <p:sp>
        <p:nvSpPr>
          <p:cNvPr id="3" name="Content Placeholder 2">
            <a:extLst>
              <a:ext uri="{FF2B5EF4-FFF2-40B4-BE49-F238E27FC236}">
                <a16:creationId xmlns:a16="http://schemas.microsoft.com/office/drawing/2014/main" id="{B6527596-2101-6DDD-03F6-661E3C72976C}"/>
              </a:ext>
            </a:extLst>
          </p:cNvPr>
          <p:cNvSpPr>
            <a:spLocks noGrp="1"/>
          </p:cNvSpPr>
          <p:nvPr>
            <p:ph idx="1"/>
          </p:nvPr>
        </p:nvSpPr>
        <p:spPr/>
        <p:txBody>
          <a:bodyPr/>
          <a:lstStyle/>
          <a:p>
            <a:pPr marL="0" indent="0">
              <a:buNone/>
            </a:pPr>
            <a:endParaRPr lang="en-US" dirty="0"/>
          </a:p>
        </p:txBody>
      </p:sp>
      <p:pic>
        <p:nvPicPr>
          <p:cNvPr id="4" name="Picture 3" descr="Diagram&#10;&#10;Description automatically generated">
            <a:extLst>
              <a:ext uri="{FF2B5EF4-FFF2-40B4-BE49-F238E27FC236}">
                <a16:creationId xmlns:a16="http://schemas.microsoft.com/office/drawing/2014/main" id="{D0331E9C-2DD9-2371-7046-A3FE4F666C7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77913" y="1825625"/>
            <a:ext cx="6557619" cy="4291080"/>
          </a:xfrm>
          <a:prstGeom prst="rect">
            <a:avLst/>
          </a:prstGeom>
        </p:spPr>
      </p:pic>
    </p:spTree>
    <p:extLst>
      <p:ext uri="{BB962C8B-B14F-4D97-AF65-F5344CB8AC3E}">
        <p14:creationId xmlns:p14="http://schemas.microsoft.com/office/powerpoint/2010/main" val="173399823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CHC Disaggregated Course Success Rate from 2021-22 to 2022-23">
            <a:extLst>
              <a:ext uri="{FF2B5EF4-FFF2-40B4-BE49-F238E27FC236}">
                <a16:creationId xmlns:a16="http://schemas.microsoft.com/office/drawing/2014/main" id="{B17F8714-3243-7C2F-8C32-D25B22D76996}"/>
              </a:ext>
            </a:extLst>
          </p:cNvPr>
          <p:cNvSpPr>
            <a:spLocks noGrp="1"/>
          </p:cNvSpPr>
          <p:nvPr>
            <p:ph type="title"/>
          </p:nvPr>
        </p:nvSpPr>
        <p:spPr/>
        <p:txBody>
          <a:bodyPr/>
          <a:lstStyle/>
          <a:p>
            <a:r>
              <a:rPr lang="en-US" dirty="0"/>
              <a:t>CHC Disaggregated Course Success Rate from 2021-22 to 2022-23</a:t>
            </a:r>
          </a:p>
        </p:txBody>
      </p:sp>
      <p:graphicFrame>
        <p:nvGraphicFramePr>
          <p:cNvPr id="6" name="Content Placeholder 5" descr="CHC Disaggregated Course Success Rate from 2021-22 to 2022-23">
            <a:extLst>
              <a:ext uri="{FF2B5EF4-FFF2-40B4-BE49-F238E27FC236}">
                <a16:creationId xmlns:a16="http://schemas.microsoft.com/office/drawing/2014/main" id="{DCA5F89E-C657-9322-8F6A-0D61931C2625}"/>
              </a:ext>
            </a:extLst>
          </p:cNvPr>
          <p:cNvGraphicFramePr>
            <a:graphicFrameLocks noGrp="1"/>
          </p:cNvGraphicFramePr>
          <p:nvPr>
            <p:ph idx="1"/>
          </p:nvPr>
        </p:nvGraphicFramePr>
        <p:xfrm>
          <a:off x="677863" y="2160588"/>
          <a:ext cx="8596312" cy="3881437"/>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a:extLst>
              <a:ext uri="{FF2B5EF4-FFF2-40B4-BE49-F238E27FC236}">
                <a16:creationId xmlns:a16="http://schemas.microsoft.com/office/drawing/2014/main" id="{77E1AF00-AC71-A366-EA64-2AA34386BCB5}"/>
              </a:ext>
            </a:extLst>
          </p:cNvPr>
          <p:cNvSpPr txBox="1"/>
          <p:nvPr/>
        </p:nvSpPr>
        <p:spPr>
          <a:xfrm>
            <a:off x="677863" y="5934670"/>
            <a:ext cx="8596312" cy="923330"/>
          </a:xfrm>
          <a:prstGeom prst="rect">
            <a:avLst/>
          </a:prstGeom>
          <a:noFill/>
        </p:spPr>
        <p:txBody>
          <a:bodyPr wrap="square" rtlCol="0">
            <a:spAutoFit/>
          </a:bodyPr>
          <a:lstStyle/>
          <a:p>
            <a:r>
              <a:rPr lang="en-US" dirty="0"/>
              <a:t>The course success rate increased for all four disproportionately impacted (DI) groups and no longer is apparent for Native American and Pacific Islander students. DI is still occurring in course success rate among African American and Latinx students.</a:t>
            </a:r>
          </a:p>
        </p:txBody>
      </p:sp>
    </p:spTree>
    <p:extLst>
      <p:ext uri="{BB962C8B-B14F-4D97-AF65-F5344CB8AC3E}">
        <p14:creationId xmlns:p14="http://schemas.microsoft.com/office/powerpoint/2010/main" val="358439968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82877D-420F-1313-E3CC-1B33D752C359}"/>
              </a:ext>
            </a:extLst>
          </p:cNvPr>
          <p:cNvSpPr>
            <a:spLocks noGrp="1"/>
          </p:cNvSpPr>
          <p:nvPr>
            <p:ph type="title"/>
          </p:nvPr>
        </p:nvSpPr>
        <p:spPr/>
        <p:txBody>
          <a:bodyPr/>
          <a:lstStyle/>
          <a:p>
            <a:r>
              <a:rPr lang="en-US" dirty="0"/>
              <a:t>Recruitments</a:t>
            </a:r>
          </a:p>
        </p:txBody>
      </p:sp>
      <p:sp>
        <p:nvSpPr>
          <p:cNvPr id="3" name="Content Placeholder 2">
            <a:extLst>
              <a:ext uri="{FF2B5EF4-FFF2-40B4-BE49-F238E27FC236}">
                <a16:creationId xmlns:a16="http://schemas.microsoft.com/office/drawing/2014/main" id="{CF786CFF-C172-607C-EA03-2E85B06990B8}"/>
              </a:ext>
            </a:extLst>
          </p:cNvPr>
          <p:cNvSpPr>
            <a:spLocks noGrp="1"/>
          </p:cNvSpPr>
          <p:nvPr>
            <p:ph idx="1"/>
          </p:nvPr>
        </p:nvSpPr>
        <p:spPr/>
        <p:txBody>
          <a:bodyPr/>
          <a:lstStyle/>
          <a:p>
            <a:r>
              <a:rPr lang="en-US" b="1" dirty="0">
                <a:solidFill>
                  <a:srgbClr val="00B050"/>
                </a:solidFill>
              </a:rPr>
              <a:t>Based on USC Race and Equity Center Training</a:t>
            </a:r>
            <a:r>
              <a:rPr lang="en-US" dirty="0"/>
              <a:t>, recruiting emails sent to individuals at institutions communicating that Crafton is looking for diverse applicant pool</a:t>
            </a:r>
          </a:p>
          <a:p>
            <a:r>
              <a:rPr lang="en-US" dirty="0"/>
              <a:t>Development of equity question and rubric for current recruitments</a:t>
            </a:r>
          </a:p>
          <a:p>
            <a:r>
              <a:rPr lang="en-US" dirty="0"/>
              <a:t>Improved implementation and use of adverse impact analysis</a:t>
            </a:r>
          </a:p>
        </p:txBody>
      </p:sp>
    </p:spTree>
    <p:extLst>
      <p:ext uri="{BB962C8B-B14F-4D97-AF65-F5344CB8AC3E}">
        <p14:creationId xmlns:p14="http://schemas.microsoft.com/office/powerpoint/2010/main" val="61230376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2D2913-2631-DD31-A9F4-8CB4675FE45F}"/>
              </a:ext>
            </a:extLst>
          </p:cNvPr>
          <p:cNvSpPr>
            <a:spLocks noGrp="1"/>
          </p:cNvSpPr>
          <p:nvPr>
            <p:ph type="title"/>
          </p:nvPr>
        </p:nvSpPr>
        <p:spPr/>
        <p:txBody>
          <a:bodyPr/>
          <a:lstStyle/>
          <a:p>
            <a:r>
              <a:rPr lang="en-US" dirty="0"/>
              <a:t>Self-Evaluation</a:t>
            </a:r>
          </a:p>
        </p:txBody>
      </p:sp>
      <p:sp>
        <p:nvSpPr>
          <p:cNvPr id="3" name="Content Placeholder 2">
            <a:extLst>
              <a:ext uri="{FF2B5EF4-FFF2-40B4-BE49-F238E27FC236}">
                <a16:creationId xmlns:a16="http://schemas.microsoft.com/office/drawing/2014/main" id="{404466AB-5958-9109-B99A-E749BB35277E}"/>
              </a:ext>
            </a:extLst>
          </p:cNvPr>
          <p:cNvSpPr>
            <a:spLocks noGrp="1"/>
          </p:cNvSpPr>
          <p:nvPr>
            <p:ph idx="1"/>
          </p:nvPr>
        </p:nvSpPr>
        <p:spPr/>
        <p:txBody>
          <a:bodyPr/>
          <a:lstStyle/>
          <a:p>
            <a:r>
              <a:rPr lang="en-US" dirty="0"/>
              <a:t>Provide disaggregated course success and roster data to all instructional faculty as an option to inform their self-evaluation.</a:t>
            </a:r>
          </a:p>
          <a:p>
            <a:endParaRPr lang="en-US" dirty="0"/>
          </a:p>
        </p:txBody>
      </p:sp>
    </p:spTree>
    <p:extLst>
      <p:ext uri="{BB962C8B-B14F-4D97-AF65-F5344CB8AC3E}">
        <p14:creationId xmlns:p14="http://schemas.microsoft.com/office/powerpoint/2010/main" val="58319049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E6B79D-B6DD-EFC2-52A7-92B115204427}"/>
              </a:ext>
            </a:extLst>
          </p:cNvPr>
          <p:cNvSpPr>
            <a:spLocks noGrp="1"/>
          </p:cNvSpPr>
          <p:nvPr>
            <p:ph type="title"/>
          </p:nvPr>
        </p:nvSpPr>
        <p:spPr/>
        <p:txBody>
          <a:bodyPr/>
          <a:lstStyle/>
          <a:p>
            <a:r>
              <a:rPr lang="en-US" dirty="0"/>
              <a:t>Disaggregated Course Success Data</a:t>
            </a:r>
          </a:p>
        </p:txBody>
      </p:sp>
      <p:sp>
        <p:nvSpPr>
          <p:cNvPr id="3" name="Content Placeholder 2">
            <a:extLst>
              <a:ext uri="{FF2B5EF4-FFF2-40B4-BE49-F238E27FC236}">
                <a16:creationId xmlns:a16="http://schemas.microsoft.com/office/drawing/2014/main" id="{FEB272AD-1A9E-08ED-7F35-BEE056A5D274}"/>
              </a:ext>
            </a:extLst>
          </p:cNvPr>
          <p:cNvSpPr>
            <a:spLocks noGrp="1"/>
          </p:cNvSpPr>
          <p:nvPr>
            <p:ph idx="1"/>
          </p:nvPr>
        </p:nvSpPr>
        <p:spPr/>
        <p:txBody>
          <a:bodyPr>
            <a:normAutofit fontScale="85000" lnSpcReduction="20000"/>
          </a:bodyPr>
          <a:lstStyle/>
          <a:p>
            <a:r>
              <a:rPr lang="en-US" dirty="0">
                <a:solidFill>
                  <a:schemeClr val="tx1"/>
                </a:solidFill>
              </a:rPr>
              <a:t>Provided disaggregated data by course success for classes taught by instructors </a:t>
            </a:r>
            <a:r>
              <a:rPr lang="en-US" b="1" dirty="0">
                <a:solidFill>
                  <a:srgbClr val="00B050"/>
                </a:solidFill>
              </a:rPr>
              <a:t>based on USC Race and Equity Center Training</a:t>
            </a:r>
          </a:p>
          <a:p>
            <a:r>
              <a:rPr lang="en-US" dirty="0">
                <a:solidFill>
                  <a:schemeClr val="tx1"/>
                </a:solidFill>
              </a:rPr>
              <a:t>Provided class rosters with ethnicity for classes taught by instructors </a:t>
            </a:r>
            <a:r>
              <a:rPr lang="en-US" b="1" dirty="0">
                <a:solidFill>
                  <a:srgbClr val="00B050"/>
                </a:solidFill>
              </a:rPr>
              <a:t>based on USC Race and Equity Center Training</a:t>
            </a:r>
            <a:endParaRPr lang="en-US" dirty="0"/>
          </a:p>
          <a:p>
            <a:r>
              <a:rPr lang="en-US" dirty="0"/>
              <a:t>Classroom DEI training provided by </a:t>
            </a:r>
            <a:r>
              <a:rPr lang="en-US" b="1" dirty="0">
                <a:solidFill>
                  <a:srgbClr val="00B050"/>
                </a:solidFill>
              </a:rPr>
              <a:t>USC Race and Equity Center </a:t>
            </a:r>
            <a:r>
              <a:rPr lang="en-US" dirty="0"/>
              <a:t>in 2022-23 for 30 teaching faculty</a:t>
            </a:r>
          </a:p>
          <a:p>
            <a:r>
              <a:rPr lang="en-US" dirty="0"/>
              <a:t>Classroom DEI training provided by </a:t>
            </a:r>
            <a:r>
              <a:rPr lang="en-US" b="1" dirty="0">
                <a:solidFill>
                  <a:srgbClr val="00B050"/>
                </a:solidFill>
              </a:rPr>
              <a:t>USC Race and Equity Center </a:t>
            </a:r>
            <a:r>
              <a:rPr lang="en-US" dirty="0"/>
              <a:t>in 2023-24 for 29 teaching faculty</a:t>
            </a:r>
          </a:p>
          <a:p>
            <a:r>
              <a:rPr lang="en-US" dirty="0"/>
              <a:t>Working to improve accessibility for faculty to be able to regularly access their own class rosters that include race to track patterns in homework, grades, and attendance (</a:t>
            </a:r>
            <a:r>
              <a:rPr lang="en-US" b="1" dirty="0">
                <a:solidFill>
                  <a:srgbClr val="00B050"/>
                </a:solidFill>
              </a:rPr>
              <a:t>USC Race and Equity Center Training</a:t>
            </a:r>
            <a:r>
              <a:rPr lang="en-US" dirty="0"/>
              <a:t>)</a:t>
            </a:r>
          </a:p>
          <a:p>
            <a:r>
              <a:rPr lang="en-US" dirty="0"/>
              <a:t>Working to improve accessibility for faculty to be able to regularly access their own course success data disaggregated by race, gender, and age (</a:t>
            </a:r>
            <a:r>
              <a:rPr lang="en-US" b="1" dirty="0">
                <a:solidFill>
                  <a:srgbClr val="00B050"/>
                </a:solidFill>
              </a:rPr>
              <a:t>USC Race and Equity Center Training</a:t>
            </a:r>
            <a:r>
              <a:rPr lang="en-US" dirty="0"/>
              <a:t>)</a:t>
            </a:r>
          </a:p>
        </p:txBody>
      </p:sp>
    </p:spTree>
    <p:extLst>
      <p:ext uri="{BB962C8B-B14F-4D97-AF65-F5344CB8AC3E}">
        <p14:creationId xmlns:p14="http://schemas.microsoft.com/office/powerpoint/2010/main" val="295460623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D2904A-6557-78AB-6F08-5AA490970A98}"/>
              </a:ext>
            </a:extLst>
          </p:cNvPr>
          <p:cNvSpPr>
            <a:spLocks noGrp="1"/>
          </p:cNvSpPr>
          <p:nvPr>
            <p:ph type="title"/>
          </p:nvPr>
        </p:nvSpPr>
        <p:spPr/>
        <p:txBody>
          <a:bodyPr/>
          <a:lstStyle/>
          <a:p>
            <a:r>
              <a:rPr lang="en-US" dirty="0"/>
              <a:t>Draft Dashboard to Access Disaggregated Data with Login</a:t>
            </a:r>
          </a:p>
        </p:txBody>
      </p:sp>
      <p:pic>
        <p:nvPicPr>
          <p:cNvPr id="9" name="Picture 8">
            <a:extLst>
              <a:ext uri="{FF2B5EF4-FFF2-40B4-BE49-F238E27FC236}">
                <a16:creationId xmlns:a16="http://schemas.microsoft.com/office/drawing/2014/main" id="{A8E39C94-94B8-6904-C01D-9419B7299831}"/>
              </a:ext>
            </a:extLst>
          </p:cNvPr>
          <p:cNvPicPr>
            <a:picLocks noChangeAspect="1"/>
          </p:cNvPicPr>
          <p:nvPr/>
        </p:nvPicPr>
        <p:blipFill>
          <a:blip r:embed="rId2"/>
          <a:stretch>
            <a:fillRect/>
          </a:stretch>
        </p:blipFill>
        <p:spPr>
          <a:xfrm>
            <a:off x="3727939" y="1555986"/>
            <a:ext cx="5932644" cy="4692414"/>
          </a:xfrm>
          <a:prstGeom prst="rect">
            <a:avLst/>
          </a:prstGeom>
        </p:spPr>
      </p:pic>
    </p:spTree>
    <p:extLst>
      <p:ext uri="{BB962C8B-B14F-4D97-AF65-F5344CB8AC3E}">
        <p14:creationId xmlns:p14="http://schemas.microsoft.com/office/powerpoint/2010/main" val="306359059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D45D000F-F37F-B2F3-6330-218DD7201989}"/>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p:cNvSpPr>
            <a:spLocks noGrp="1"/>
          </p:cNvSpPr>
          <p:nvPr>
            <p:ph type="title"/>
          </p:nvPr>
        </p:nvSpPr>
        <p:spPr>
          <a:xfrm>
            <a:off x="3644030" y="2403510"/>
            <a:ext cx="10060172" cy="2308915"/>
          </a:xfrm>
        </p:spPr>
        <p:txBody>
          <a:bodyPr anchor="t">
            <a:noAutofit/>
          </a:bodyPr>
          <a:lstStyle/>
          <a:p>
            <a:br>
              <a:rPr lang="en-US" b="1" dirty="0">
                <a:latin typeface="DAILYNEWS-MEDIUM" pitchFamily="2" charset="77"/>
                <a:cs typeface="Arial" panose="020B0604020202020204" pitchFamily="34" charset="0"/>
              </a:rPr>
            </a:br>
            <a:r>
              <a:rPr lang="en-US" b="1" dirty="0">
                <a:solidFill>
                  <a:schemeClr val="bg1"/>
                </a:solidFill>
                <a:latin typeface="DAILYNEWS-MEDIUM" pitchFamily="2" charset="77"/>
                <a:cs typeface="Arial" panose="020B0604020202020204" pitchFamily="34" charset="0"/>
              </a:rPr>
              <a:t>Student Services Update</a:t>
            </a:r>
          </a:p>
        </p:txBody>
      </p:sp>
      <p:cxnSp>
        <p:nvCxnSpPr>
          <p:cNvPr id="13" name="Straight Connector 12">
            <a:extLst>
              <a:ext uri="{FF2B5EF4-FFF2-40B4-BE49-F238E27FC236}">
                <a16:creationId xmlns:a16="http://schemas.microsoft.com/office/drawing/2014/main" id="{D829A5E0-EEC0-5A85-23BA-432AB49B228B}"/>
              </a:ext>
            </a:extLst>
          </p:cNvPr>
          <p:cNvCxnSpPr/>
          <p:nvPr/>
        </p:nvCxnSpPr>
        <p:spPr>
          <a:xfrm>
            <a:off x="3644030" y="3682652"/>
            <a:ext cx="7729603" cy="0"/>
          </a:xfrm>
          <a:prstGeom prst="line">
            <a:avLst/>
          </a:prstGeom>
          <a:ln w="12700">
            <a:solidFill>
              <a:srgbClr val="FFC629"/>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372329882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369623-A1C2-B92D-0385-51F71C044626}"/>
              </a:ext>
            </a:extLst>
          </p:cNvPr>
          <p:cNvSpPr>
            <a:spLocks noGrp="1"/>
          </p:cNvSpPr>
          <p:nvPr>
            <p:ph type="title"/>
          </p:nvPr>
        </p:nvSpPr>
        <p:spPr/>
        <p:txBody>
          <a:bodyPr/>
          <a:lstStyle/>
          <a:p>
            <a:r>
              <a:rPr lang="en-US" dirty="0"/>
              <a:t>Student Services Division Highlights  </a:t>
            </a:r>
          </a:p>
        </p:txBody>
      </p:sp>
      <p:sp>
        <p:nvSpPr>
          <p:cNvPr id="3" name="Content Placeholder 2">
            <a:extLst>
              <a:ext uri="{FF2B5EF4-FFF2-40B4-BE49-F238E27FC236}">
                <a16:creationId xmlns:a16="http://schemas.microsoft.com/office/drawing/2014/main" id="{C2EF1FBD-D369-34E2-21AA-6EC61DF2334F}"/>
              </a:ext>
            </a:extLst>
          </p:cNvPr>
          <p:cNvSpPr>
            <a:spLocks noGrp="1"/>
          </p:cNvSpPr>
          <p:nvPr>
            <p:ph idx="1"/>
          </p:nvPr>
        </p:nvSpPr>
        <p:spPr/>
        <p:txBody>
          <a:bodyPr>
            <a:normAutofit lnSpcReduction="10000"/>
          </a:bodyPr>
          <a:lstStyle/>
          <a:p>
            <a:r>
              <a:rPr lang="en-US" sz="2700" dirty="0"/>
              <a:t>Financial Aid disbursed $3,244,638.26 in Pell Grants for the 2022-2023 Academic Year.</a:t>
            </a:r>
          </a:p>
          <a:p>
            <a:endParaRPr lang="en-US" sz="2700" dirty="0"/>
          </a:p>
          <a:p>
            <a:r>
              <a:rPr lang="en-US" sz="2700" dirty="0"/>
              <a:t>Mental Health Services will increase services for Fall 2023-2024.</a:t>
            </a:r>
          </a:p>
          <a:p>
            <a:endParaRPr lang="en-US" sz="2700" dirty="0"/>
          </a:p>
          <a:p>
            <a:pPr>
              <a:spcBef>
                <a:spcPts val="0"/>
              </a:spcBef>
            </a:pPr>
            <a:r>
              <a:rPr lang="en-US" sz="2700" dirty="0">
                <a:effectLst/>
                <a:ea typeface="Times New Roman" panose="02020603050405020304" pitchFamily="18" charset="0"/>
              </a:rPr>
              <a:t>A&amp;R currently has twenty-six (26) LIVE Laserfiche Forms, six (6) of which went live last week. </a:t>
            </a:r>
          </a:p>
          <a:p>
            <a:pPr marL="0" indent="0">
              <a:spcBef>
                <a:spcPts val="0"/>
              </a:spcBef>
              <a:buNone/>
            </a:pPr>
            <a:endParaRPr lang="en-US" sz="2700" dirty="0">
              <a:ea typeface="Times New Roman" panose="02020603050405020304" pitchFamily="18" charset="0"/>
            </a:endParaRPr>
          </a:p>
          <a:p>
            <a:pPr>
              <a:spcBef>
                <a:spcPts val="0"/>
              </a:spcBef>
            </a:pPr>
            <a:r>
              <a:rPr lang="en-US" sz="2700" dirty="0" err="1">
                <a:effectLst/>
                <a:ea typeface="Times New Roman" panose="02020603050405020304" pitchFamily="18" charset="0"/>
              </a:rPr>
              <a:t>CCCApply</a:t>
            </a:r>
            <a:r>
              <a:rPr lang="en-US" sz="2700" dirty="0">
                <a:effectLst/>
                <a:ea typeface="Times New Roman" panose="02020603050405020304" pitchFamily="18" charset="0"/>
              </a:rPr>
              <a:t> applications are now imported automatically every hour during the weekdays. </a:t>
            </a:r>
          </a:p>
          <a:p>
            <a:pPr lvl="1">
              <a:spcBef>
                <a:spcPts val="0"/>
              </a:spcBef>
            </a:pPr>
            <a:r>
              <a:rPr lang="en-US" sz="2700" dirty="0">
                <a:effectLst/>
                <a:ea typeface="Times New Roman" panose="02020603050405020304" pitchFamily="18" charset="0"/>
              </a:rPr>
              <a:t>A&amp;R is working with TESS to change the imports to every hour, 24/7.</a:t>
            </a:r>
          </a:p>
          <a:p>
            <a:endParaRPr lang="en-US" dirty="0"/>
          </a:p>
        </p:txBody>
      </p:sp>
    </p:spTree>
    <p:extLst>
      <p:ext uri="{BB962C8B-B14F-4D97-AF65-F5344CB8AC3E}">
        <p14:creationId xmlns:p14="http://schemas.microsoft.com/office/powerpoint/2010/main" val="13743468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9" name="Title 1">
            <a:extLst>
              <a:ext uri="{FF2B5EF4-FFF2-40B4-BE49-F238E27FC236}">
                <a16:creationId xmlns:a16="http://schemas.microsoft.com/office/drawing/2014/main" id="{4F2FACC0-9E76-7FFB-E33C-4E74CF10BC33}"/>
              </a:ext>
            </a:extLst>
          </p:cNvPr>
          <p:cNvSpPr>
            <a:spLocks noGrp="1"/>
          </p:cNvSpPr>
          <p:nvPr>
            <p:ph type="title"/>
          </p:nvPr>
        </p:nvSpPr>
        <p:spPr>
          <a:xfrm>
            <a:off x="823442" y="921715"/>
            <a:ext cx="5163022" cy="2635993"/>
          </a:xfrm>
        </p:spPr>
        <p:txBody>
          <a:bodyPr vert="horz" lIns="91440" tIns="45720" rIns="91440" bIns="45720" rtlCol="0" anchor="b">
            <a:normAutofit fontScale="90000"/>
          </a:bodyPr>
          <a:lstStyle/>
          <a:p>
            <a:r>
              <a:rPr lang="en-US" sz="3700" kern="1200" dirty="0">
                <a:solidFill>
                  <a:schemeClr val="tx1"/>
                </a:solidFill>
                <a:latin typeface="+mj-lt"/>
                <a:ea typeface="+mj-ea"/>
                <a:cs typeface="+mj-cs"/>
              </a:rPr>
              <a:t>Welcome! </a:t>
            </a:r>
            <a:br>
              <a:rPr lang="en-US" sz="3700" kern="1200" dirty="0">
                <a:solidFill>
                  <a:schemeClr val="tx1"/>
                </a:solidFill>
                <a:latin typeface="+mj-lt"/>
                <a:ea typeface="+mj-ea"/>
                <a:cs typeface="+mj-cs"/>
              </a:rPr>
            </a:br>
            <a:br>
              <a:rPr lang="en-US" sz="3700" kern="1200" dirty="0">
                <a:solidFill>
                  <a:schemeClr val="tx1"/>
                </a:solidFill>
                <a:latin typeface="+mj-lt"/>
                <a:ea typeface="+mj-ea"/>
                <a:cs typeface="+mj-cs"/>
              </a:rPr>
            </a:br>
            <a:r>
              <a:rPr lang="en-US" sz="4600" b="1" kern="1200" dirty="0">
                <a:solidFill>
                  <a:schemeClr val="tx1"/>
                </a:solidFill>
                <a:latin typeface="+mj-lt"/>
                <a:ea typeface="+mj-ea"/>
                <a:cs typeface="+mj-cs"/>
              </a:rPr>
              <a:t>Jessica Beverson</a:t>
            </a:r>
            <a:br>
              <a:rPr lang="en-US" sz="3700" kern="1200" dirty="0">
                <a:solidFill>
                  <a:schemeClr val="tx1"/>
                </a:solidFill>
                <a:latin typeface="+mj-lt"/>
                <a:ea typeface="+mj-ea"/>
                <a:cs typeface="+mj-cs"/>
              </a:rPr>
            </a:br>
            <a:br>
              <a:rPr lang="en-US" sz="3700" kern="1200" dirty="0">
                <a:solidFill>
                  <a:schemeClr val="tx1"/>
                </a:solidFill>
                <a:latin typeface="+mj-lt"/>
                <a:ea typeface="+mj-ea"/>
                <a:cs typeface="+mj-cs"/>
              </a:rPr>
            </a:br>
            <a:r>
              <a:rPr lang="en-US" sz="3700" kern="1200" dirty="0">
                <a:solidFill>
                  <a:schemeClr val="tx1"/>
                </a:solidFill>
                <a:latin typeface="+mj-lt"/>
                <a:ea typeface="+mj-ea"/>
                <a:cs typeface="+mj-cs"/>
              </a:rPr>
              <a:t>Research and Planning Analyst</a:t>
            </a:r>
          </a:p>
        </p:txBody>
      </p:sp>
      <p:sp>
        <p:nvSpPr>
          <p:cNvPr id="16" name="Rectangle 15">
            <a:extLst>
              <a:ext uri="{FF2B5EF4-FFF2-40B4-BE49-F238E27FC236}">
                <a16:creationId xmlns:a16="http://schemas.microsoft.com/office/drawing/2014/main" id="{BC05CA36-AD6A-4ABF-9A05-52E5A143D2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4022214"/>
            <a:ext cx="12192000" cy="2835786"/>
          </a:xfrm>
          <a:prstGeom prst="rect">
            <a:avLst/>
          </a:prstGeom>
          <a:gradFill>
            <a:gsLst>
              <a:gs pos="0">
                <a:schemeClr val="accent1"/>
              </a:gs>
              <a:gs pos="78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D4331EE8-85A4-4588-8D9E-70E534D477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4022220"/>
            <a:ext cx="8153398" cy="2835780"/>
          </a:xfrm>
          <a:prstGeom prst="rect">
            <a:avLst/>
          </a:prstGeom>
          <a:gradFill>
            <a:gsLst>
              <a:gs pos="0">
                <a:srgbClr val="000000">
                  <a:alpha val="63000"/>
                </a:srgbClr>
              </a:gs>
              <a:gs pos="100000">
                <a:schemeClr val="accent1">
                  <a:lumMod val="75000"/>
                </a:schemeClr>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49D6C862-61CC-4B46-8080-96583D653B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4022219"/>
            <a:ext cx="12253472" cy="2835781"/>
          </a:xfrm>
          <a:prstGeom prst="rect">
            <a:avLst/>
          </a:prstGeom>
          <a:gradFill>
            <a:gsLst>
              <a:gs pos="39000">
                <a:schemeClr val="accent1">
                  <a:lumMod val="50000"/>
                  <a:alpha val="0"/>
                </a:schemeClr>
              </a:gs>
              <a:gs pos="100000">
                <a:srgbClr val="000000">
                  <a:alpha val="72000"/>
                </a:srgb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E37EECFC-A684-4391-AE85-4CDAF5565F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6400797"/>
            <a:ext cx="12191998" cy="457203"/>
          </a:xfrm>
          <a:prstGeom prst="rect">
            <a:avLst/>
          </a:prstGeom>
          <a:gradFill>
            <a:gsLst>
              <a:gs pos="0">
                <a:srgbClr val="000000">
                  <a:alpha val="43000"/>
                </a:srgbClr>
              </a:gs>
              <a:gs pos="79000">
                <a:schemeClr val="accent1">
                  <a:lumMod val="75000"/>
                  <a:alpha val="22000"/>
                </a:schemeClr>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4" name="Picture Placeholder 3" descr="A person wearing sunglasses and a green cardigan&#10;&#10;Description automatically generated">
            <a:extLst>
              <a:ext uri="{FF2B5EF4-FFF2-40B4-BE49-F238E27FC236}">
                <a16:creationId xmlns:a16="http://schemas.microsoft.com/office/drawing/2014/main" id="{26C4AC7F-56F3-A239-EF91-DE31E61FEC77}"/>
              </a:ext>
            </a:extLst>
          </p:cNvPr>
          <p:cNvPicPr>
            <a:picLocks noGrp="1" noChangeAspect="1"/>
          </p:cNvPicPr>
          <p:nvPr>
            <p:ph type="pic" idx="1"/>
          </p:nvPr>
        </p:nvPicPr>
        <p:blipFill rotWithShape="1">
          <a:blip r:embed="rId2" cstate="print">
            <a:extLst>
              <a:ext uri="{28A0092B-C50C-407E-A947-70E740481C1C}">
                <a14:useLocalDpi xmlns:a14="http://schemas.microsoft.com/office/drawing/2010/main" val="0"/>
              </a:ext>
            </a:extLst>
          </a:blip>
          <a:srcRect l="18167" t="-98" r="24123" b="98"/>
          <a:stretch/>
        </p:blipFill>
        <p:spPr>
          <a:xfrm>
            <a:off x="6979845" y="992187"/>
            <a:ext cx="4218774" cy="4873625"/>
          </a:xfrm>
        </p:spPr>
      </p:pic>
    </p:spTree>
    <p:extLst>
      <p:ext uri="{BB962C8B-B14F-4D97-AF65-F5344CB8AC3E}">
        <p14:creationId xmlns:p14="http://schemas.microsoft.com/office/powerpoint/2010/main" val="332552498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5029E9-768C-D23B-1DD9-4CB376814F1F}"/>
              </a:ext>
            </a:extLst>
          </p:cNvPr>
          <p:cNvSpPr>
            <a:spLocks noGrp="1"/>
          </p:cNvSpPr>
          <p:nvPr>
            <p:ph type="title"/>
          </p:nvPr>
        </p:nvSpPr>
        <p:spPr/>
        <p:txBody>
          <a:bodyPr/>
          <a:lstStyle/>
          <a:p>
            <a:r>
              <a:rPr lang="en-US" dirty="0"/>
              <a:t>Outreach and Counseling Kudos </a:t>
            </a:r>
          </a:p>
        </p:txBody>
      </p:sp>
      <p:sp>
        <p:nvSpPr>
          <p:cNvPr id="3" name="Content Placeholder 2">
            <a:extLst>
              <a:ext uri="{FF2B5EF4-FFF2-40B4-BE49-F238E27FC236}">
                <a16:creationId xmlns:a16="http://schemas.microsoft.com/office/drawing/2014/main" id="{EE104CB9-1750-EDA7-07C2-CD89E96E22FE}"/>
              </a:ext>
            </a:extLst>
          </p:cNvPr>
          <p:cNvSpPr>
            <a:spLocks noGrp="1"/>
          </p:cNvSpPr>
          <p:nvPr>
            <p:ph idx="1"/>
          </p:nvPr>
        </p:nvSpPr>
        <p:spPr>
          <a:xfrm>
            <a:off x="838200" y="1690688"/>
            <a:ext cx="10515600" cy="4486275"/>
          </a:xfrm>
        </p:spPr>
        <p:txBody>
          <a:bodyPr/>
          <a:lstStyle/>
          <a:p>
            <a:pPr>
              <a:spcBef>
                <a:spcPts val="0"/>
              </a:spcBef>
            </a:pPr>
            <a:r>
              <a:rPr lang="en-US" sz="2800" dirty="0">
                <a:ea typeface="Calibri" panose="020F0502020204030204" pitchFamily="34" charset="0"/>
              </a:rPr>
              <a:t>Our new Outreach and Educational Partnership department served over 1,800 High </a:t>
            </a:r>
            <a:r>
              <a:rPr lang="en-US" dirty="0">
                <a:ea typeface="Calibri" panose="020F0502020204030204" pitchFamily="34" charset="0"/>
              </a:rPr>
              <a:t>S</a:t>
            </a:r>
            <a:r>
              <a:rPr lang="en-US" sz="2800" dirty="0">
                <a:ea typeface="Calibri" panose="020F0502020204030204" pitchFamily="34" charset="0"/>
              </a:rPr>
              <a:t>chool students at the high school sites. </a:t>
            </a:r>
            <a:endParaRPr lang="en-US" sz="2800" dirty="0">
              <a:effectLst/>
              <a:ea typeface="Calibri" panose="020F0502020204030204" pitchFamily="34" charset="0"/>
            </a:endParaRPr>
          </a:p>
          <a:p>
            <a:pPr>
              <a:spcBef>
                <a:spcPts val="0"/>
              </a:spcBef>
              <a:spcAft>
                <a:spcPts val="0"/>
              </a:spcAft>
            </a:pPr>
            <a:endParaRPr lang="en-US" dirty="0"/>
          </a:p>
          <a:p>
            <a:pPr>
              <a:spcBef>
                <a:spcPts val="0"/>
              </a:spcBef>
              <a:spcAft>
                <a:spcPts val="0"/>
              </a:spcAft>
            </a:pPr>
            <a:endParaRPr lang="en-US" dirty="0"/>
          </a:p>
          <a:p>
            <a:pPr>
              <a:spcBef>
                <a:spcPts val="0"/>
              </a:spcBef>
              <a:spcAft>
                <a:spcPts val="0"/>
              </a:spcAft>
            </a:pPr>
            <a:endParaRPr lang="en-US" dirty="0"/>
          </a:p>
          <a:p>
            <a:pPr marL="0" indent="0">
              <a:spcBef>
                <a:spcPts val="0"/>
              </a:spcBef>
              <a:spcAft>
                <a:spcPts val="0"/>
              </a:spcAft>
              <a:buNone/>
            </a:pPr>
            <a:endParaRPr lang="en-US" dirty="0"/>
          </a:p>
          <a:p>
            <a:pPr>
              <a:spcBef>
                <a:spcPts val="0"/>
              </a:spcBef>
              <a:spcAft>
                <a:spcPts val="0"/>
              </a:spcAft>
            </a:pPr>
            <a:endParaRPr lang="en-US" dirty="0"/>
          </a:p>
          <a:p>
            <a:pPr>
              <a:spcBef>
                <a:spcPts val="0"/>
              </a:spcBef>
              <a:spcAft>
                <a:spcPts val="0"/>
              </a:spcAft>
            </a:pPr>
            <a:r>
              <a:rPr lang="en-US" dirty="0"/>
              <a:t>Our </a:t>
            </a:r>
            <a:r>
              <a:rPr lang="en-US" dirty="0">
                <a:effectLst/>
                <a:ea typeface="Times New Roman" panose="02020603050405020304" pitchFamily="18" charset="0"/>
              </a:rPr>
              <a:t>Counselors had a busy Summer and saw 1,919 unduplicated students.</a:t>
            </a:r>
          </a:p>
          <a:p>
            <a:pPr marL="742950" marR="0" lvl="1" indent="-285750">
              <a:spcBef>
                <a:spcPts val="0"/>
              </a:spcBef>
              <a:spcAft>
                <a:spcPts val="0"/>
              </a:spcAft>
              <a:buFont typeface="Courier New" panose="02070309020205020404" pitchFamily="49" charset="0"/>
              <a:buChar char="o"/>
            </a:pPr>
            <a:r>
              <a:rPr lang="en-US" sz="2800" dirty="0">
                <a:effectLst/>
                <a:ea typeface="Times New Roman" panose="02020603050405020304" pitchFamily="18" charset="0"/>
              </a:rPr>
              <a:t>They developed Educational Plans for these students who then enrolled for the Fall semester.</a:t>
            </a:r>
          </a:p>
          <a:p>
            <a:pPr marL="457200" marR="0" lvl="1" indent="0">
              <a:spcBef>
                <a:spcPts val="0"/>
              </a:spcBef>
              <a:spcAft>
                <a:spcPts val="0"/>
              </a:spcAft>
              <a:buNone/>
            </a:pPr>
            <a:endParaRPr lang="en-US" sz="2800" dirty="0">
              <a:effectLst/>
              <a:ea typeface="Times New Roman" panose="02020603050405020304" pitchFamily="18" charset="0"/>
            </a:endParaRPr>
          </a:p>
          <a:p>
            <a:pPr marL="0" indent="0">
              <a:spcBef>
                <a:spcPts val="0"/>
              </a:spcBef>
              <a:spcAft>
                <a:spcPts val="0"/>
              </a:spcAft>
              <a:buNone/>
            </a:pPr>
            <a:endParaRPr lang="en-US" dirty="0">
              <a:effectLst/>
              <a:ea typeface="Calibri" panose="020F0502020204030204" pitchFamily="34" charset="0"/>
            </a:endParaRPr>
          </a:p>
        </p:txBody>
      </p:sp>
      <p:pic>
        <p:nvPicPr>
          <p:cNvPr id="4" name="Picture 3" descr="A group of people standing together&#10;&#10;Description automatically generated">
            <a:extLst>
              <a:ext uri="{FF2B5EF4-FFF2-40B4-BE49-F238E27FC236}">
                <a16:creationId xmlns:a16="http://schemas.microsoft.com/office/drawing/2014/main" id="{E0E3797B-B130-A40E-CB8F-B8AA80DD7525}"/>
              </a:ext>
            </a:extLst>
          </p:cNvPr>
          <p:cNvPicPr>
            <a:picLocks noChangeAspect="1"/>
          </p:cNvPicPr>
          <p:nvPr/>
        </p:nvPicPr>
        <p:blipFill rotWithShape="1">
          <a:blip r:embed="rId2">
            <a:extLst>
              <a:ext uri="{28A0092B-C50C-407E-A947-70E740481C1C}">
                <a14:useLocalDpi xmlns:a14="http://schemas.microsoft.com/office/drawing/2010/main" val="0"/>
              </a:ext>
            </a:extLst>
          </a:blip>
          <a:srcRect t="36572" b="48825"/>
          <a:stretch/>
        </p:blipFill>
        <p:spPr bwMode="auto">
          <a:xfrm>
            <a:off x="5429649" y="2752075"/>
            <a:ext cx="5005762" cy="1566380"/>
          </a:xfrm>
          <a:prstGeom prst="rect">
            <a:avLst/>
          </a:prstGeom>
          <a:noFill/>
          <a:ln>
            <a:noFill/>
          </a:ln>
          <a:extLst>
            <a:ext uri="{53640926-AAD7-44D8-BBD7-CCE9431645EC}">
              <a14:shadowObscured xmlns:a14="http://schemas.microsoft.com/office/drawing/2010/main"/>
            </a:ext>
          </a:extLst>
        </p:spPr>
      </p:pic>
      <p:pic>
        <p:nvPicPr>
          <p:cNvPr id="5" name="Picture 4" descr="A group of people posing for a photo&#10;&#10;Description automatically generated">
            <a:extLst>
              <a:ext uri="{FF2B5EF4-FFF2-40B4-BE49-F238E27FC236}">
                <a16:creationId xmlns:a16="http://schemas.microsoft.com/office/drawing/2014/main" id="{8266B892-8D59-63BA-0999-B49C7A86E16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38418"/>
          <a:stretch/>
        </p:blipFill>
        <p:spPr bwMode="auto">
          <a:xfrm>
            <a:off x="1593396" y="2736835"/>
            <a:ext cx="3081057" cy="1422082"/>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54525589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28C9C6-DF25-B4D5-266D-F2EC5BCC55C4}"/>
              </a:ext>
            </a:extLst>
          </p:cNvPr>
          <p:cNvSpPr>
            <a:spLocks noGrp="1"/>
          </p:cNvSpPr>
          <p:nvPr>
            <p:ph type="title"/>
          </p:nvPr>
        </p:nvSpPr>
        <p:spPr/>
        <p:txBody>
          <a:bodyPr>
            <a:normAutofit/>
          </a:bodyPr>
          <a:lstStyle/>
          <a:p>
            <a:r>
              <a:rPr lang="en-US" dirty="0">
                <a:effectLst/>
                <a:ea typeface="Times New Roman" panose="02020603050405020304" pitchFamily="18" charset="0"/>
              </a:rPr>
              <a:t>EOPS, CARE, CalWORKs, </a:t>
            </a:r>
            <a:r>
              <a:rPr lang="en-US" dirty="0" err="1">
                <a:effectLst/>
                <a:ea typeface="Times New Roman" panose="02020603050405020304" pitchFamily="18" charset="0"/>
              </a:rPr>
              <a:t>NextUp</a:t>
            </a:r>
            <a:r>
              <a:rPr lang="en-US" dirty="0">
                <a:effectLst/>
                <a:ea typeface="Times New Roman" panose="02020603050405020304" pitchFamily="18" charset="0"/>
              </a:rPr>
              <a:t>, &amp; Dreamers</a:t>
            </a:r>
            <a:endParaRPr lang="en-US" dirty="0"/>
          </a:p>
        </p:txBody>
      </p:sp>
      <p:sp>
        <p:nvSpPr>
          <p:cNvPr id="3" name="Content Placeholder 2">
            <a:extLst>
              <a:ext uri="{FF2B5EF4-FFF2-40B4-BE49-F238E27FC236}">
                <a16:creationId xmlns:a16="http://schemas.microsoft.com/office/drawing/2014/main" id="{C4440D57-A5BE-0ECB-F45C-F22276455F05}"/>
              </a:ext>
            </a:extLst>
          </p:cNvPr>
          <p:cNvSpPr>
            <a:spLocks noGrp="1"/>
          </p:cNvSpPr>
          <p:nvPr>
            <p:ph idx="1"/>
          </p:nvPr>
        </p:nvSpPr>
        <p:spPr/>
        <p:txBody>
          <a:bodyPr>
            <a:normAutofit/>
          </a:bodyPr>
          <a:lstStyle/>
          <a:p>
            <a:pPr marL="112713" lvl="1" indent="-112713">
              <a:spcBef>
                <a:spcPts val="0"/>
              </a:spcBef>
            </a:pPr>
            <a:r>
              <a:rPr lang="en-US" sz="2800" i="0" dirty="0">
                <a:effectLst/>
              </a:rPr>
              <a:t>These programs support first generation, low-income, foster youth and/or single parents with:</a:t>
            </a:r>
          </a:p>
          <a:p>
            <a:pPr marL="0" lvl="1" indent="0">
              <a:spcBef>
                <a:spcPts val="0"/>
              </a:spcBef>
              <a:buNone/>
            </a:pPr>
            <a:endParaRPr lang="en-US" sz="2800" i="0" dirty="0">
              <a:effectLst/>
            </a:endParaRPr>
          </a:p>
          <a:p>
            <a:pPr marL="0" lvl="1" indent="0">
              <a:spcBef>
                <a:spcPts val="0"/>
              </a:spcBef>
              <a:buNone/>
            </a:pPr>
            <a:endParaRPr lang="en-US" sz="2800" i="0" dirty="0">
              <a:effectLst/>
            </a:endParaRPr>
          </a:p>
          <a:p>
            <a:pPr marL="0" lvl="1" indent="0">
              <a:spcBef>
                <a:spcPts val="0"/>
              </a:spcBef>
              <a:buNone/>
            </a:pPr>
            <a:endParaRPr lang="en-US" sz="2800" i="0" dirty="0">
              <a:effectLst/>
            </a:endParaRPr>
          </a:p>
          <a:p>
            <a:pPr marL="457200" lvl="2" indent="0">
              <a:spcBef>
                <a:spcPts val="0"/>
              </a:spcBef>
              <a:buNone/>
            </a:pPr>
            <a:endParaRPr lang="en-US" sz="2400" dirty="0">
              <a:effectLst/>
              <a:ea typeface="Times New Roman" panose="02020603050405020304" pitchFamily="18" charset="0"/>
            </a:endParaRPr>
          </a:p>
          <a:p>
            <a:pPr marL="112713" lvl="1" indent="-112713">
              <a:spcBef>
                <a:spcPts val="0"/>
              </a:spcBef>
            </a:pPr>
            <a:r>
              <a:rPr lang="en-US" sz="2800" dirty="0">
                <a:effectLst/>
                <a:ea typeface="Times New Roman" panose="02020603050405020304" pitchFamily="18" charset="0"/>
              </a:rPr>
              <a:t>We successfully launched a </a:t>
            </a:r>
            <a:r>
              <a:rPr lang="en-US" sz="2800" dirty="0">
                <a:effectLst/>
                <a:ea typeface="Times New Roman" panose="02020603050405020304" pitchFamily="18" charset="0"/>
                <a:hlinkClick r:id="rId2"/>
              </a:rPr>
              <a:t>Student Support Services Common Online Application</a:t>
            </a:r>
            <a:r>
              <a:rPr lang="en-US" sz="2800" dirty="0">
                <a:effectLst/>
                <a:ea typeface="Times New Roman" panose="02020603050405020304" pitchFamily="18" charset="0"/>
              </a:rPr>
              <a:t>.</a:t>
            </a:r>
          </a:p>
          <a:p>
            <a:pPr marL="800100" lvl="2" indent="-342900">
              <a:spcBef>
                <a:spcPts val="0"/>
              </a:spcBef>
            </a:pPr>
            <a:r>
              <a:rPr lang="en-US" dirty="0">
                <a:effectLst/>
                <a:ea typeface="Times New Roman" panose="02020603050405020304" pitchFamily="18" charset="0"/>
              </a:rPr>
              <a:t>Students can now apply to one single application to receive services from multiple programs.</a:t>
            </a:r>
            <a:endParaRPr lang="en-US" dirty="0"/>
          </a:p>
        </p:txBody>
      </p:sp>
      <p:graphicFrame>
        <p:nvGraphicFramePr>
          <p:cNvPr id="6" name="Table 6">
            <a:extLst>
              <a:ext uri="{FF2B5EF4-FFF2-40B4-BE49-F238E27FC236}">
                <a16:creationId xmlns:a16="http://schemas.microsoft.com/office/drawing/2014/main" id="{733BB8FF-01A1-0B62-B331-9016BE4C32F6}"/>
              </a:ext>
            </a:extLst>
          </p:cNvPr>
          <p:cNvGraphicFramePr>
            <a:graphicFrameLocks noGrp="1"/>
          </p:cNvGraphicFramePr>
          <p:nvPr/>
        </p:nvGraphicFramePr>
        <p:xfrm>
          <a:off x="2119086" y="3026909"/>
          <a:ext cx="8128000" cy="731520"/>
        </p:xfrm>
        <a:graphic>
          <a:graphicData uri="http://schemas.openxmlformats.org/drawingml/2006/table">
            <a:tbl>
              <a:tblPr firstRow="1" bandRow="1">
                <a:tableStyleId>{5C22544A-7EE6-4342-B048-85BDC9FD1C3A}</a:tableStyleId>
              </a:tblPr>
              <a:tblGrid>
                <a:gridCol w="4064000">
                  <a:extLst>
                    <a:ext uri="{9D8B030D-6E8A-4147-A177-3AD203B41FA5}">
                      <a16:colId xmlns:a16="http://schemas.microsoft.com/office/drawing/2014/main" val="161691192"/>
                    </a:ext>
                  </a:extLst>
                </a:gridCol>
                <a:gridCol w="4064000">
                  <a:extLst>
                    <a:ext uri="{9D8B030D-6E8A-4147-A177-3AD203B41FA5}">
                      <a16:colId xmlns:a16="http://schemas.microsoft.com/office/drawing/2014/main" val="834827471"/>
                    </a:ext>
                  </a:extLst>
                </a:gridCol>
              </a:tblGrid>
              <a:tr h="17784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A</a:t>
                      </a:r>
                      <a:r>
                        <a:rPr lang="en-US" sz="1800" i="0" dirty="0">
                          <a:effectLst/>
                        </a:rPr>
                        <a:t>cademic counseling support </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F</a:t>
                      </a:r>
                      <a:r>
                        <a:rPr lang="en-US" sz="1800" i="0" dirty="0">
                          <a:effectLst/>
                        </a:rPr>
                        <a:t>inancial assistance </a:t>
                      </a:r>
                    </a:p>
                  </a:txBody>
                  <a:tcPr/>
                </a:tc>
                <a:extLst>
                  <a:ext uri="{0D108BD9-81ED-4DB2-BD59-A6C34878D82A}">
                    <a16:rowId xmlns:a16="http://schemas.microsoft.com/office/drawing/2014/main" val="3656220343"/>
                  </a:ext>
                </a:extLst>
              </a:tr>
              <a:tr h="13711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A</a:t>
                      </a:r>
                      <a:r>
                        <a:rPr lang="en-US" sz="1800" i="0" dirty="0">
                          <a:effectLst/>
                        </a:rPr>
                        <a:t>cademic supplies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P</a:t>
                      </a:r>
                      <a:r>
                        <a:rPr lang="en-US" sz="1800" i="0" dirty="0">
                          <a:effectLst/>
                        </a:rPr>
                        <a:t>riority registration </a:t>
                      </a:r>
                    </a:p>
                  </a:txBody>
                  <a:tcPr/>
                </a:tc>
                <a:extLst>
                  <a:ext uri="{0D108BD9-81ED-4DB2-BD59-A6C34878D82A}">
                    <a16:rowId xmlns:a16="http://schemas.microsoft.com/office/drawing/2014/main" val="3649952603"/>
                  </a:ext>
                </a:extLst>
              </a:tr>
            </a:tbl>
          </a:graphicData>
        </a:graphic>
      </p:graphicFrame>
    </p:spTree>
    <p:extLst>
      <p:ext uri="{BB962C8B-B14F-4D97-AF65-F5344CB8AC3E}">
        <p14:creationId xmlns:p14="http://schemas.microsoft.com/office/powerpoint/2010/main" val="15827118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A7F89-5606-5230-5B88-87DA4C185C23}"/>
              </a:ext>
            </a:extLst>
          </p:cNvPr>
          <p:cNvSpPr>
            <a:spLocks noGrp="1"/>
          </p:cNvSpPr>
          <p:nvPr>
            <p:ph type="title"/>
          </p:nvPr>
        </p:nvSpPr>
        <p:spPr/>
        <p:txBody>
          <a:bodyPr>
            <a:normAutofit/>
          </a:bodyPr>
          <a:lstStyle/>
          <a:p>
            <a:r>
              <a:rPr lang="en-US" dirty="0">
                <a:effectLst/>
                <a:ea typeface="Times New Roman" panose="02020603050405020304" pitchFamily="18" charset="0"/>
              </a:rPr>
              <a:t>EOPS Summer Bridge </a:t>
            </a:r>
            <a:endParaRPr lang="en-US" dirty="0"/>
          </a:p>
        </p:txBody>
      </p:sp>
      <p:sp>
        <p:nvSpPr>
          <p:cNvPr id="3" name="Content Placeholder 2">
            <a:extLst>
              <a:ext uri="{FF2B5EF4-FFF2-40B4-BE49-F238E27FC236}">
                <a16:creationId xmlns:a16="http://schemas.microsoft.com/office/drawing/2014/main" id="{FA2ED037-988B-4DE7-2865-3D746F707A6C}"/>
              </a:ext>
            </a:extLst>
          </p:cNvPr>
          <p:cNvSpPr>
            <a:spLocks noGrp="1"/>
          </p:cNvSpPr>
          <p:nvPr>
            <p:ph idx="1"/>
          </p:nvPr>
        </p:nvSpPr>
        <p:spPr/>
        <p:txBody>
          <a:bodyPr/>
          <a:lstStyle/>
          <a:p>
            <a:pPr marL="457200" lvl="1" indent="-457200">
              <a:spcBef>
                <a:spcPts val="0"/>
              </a:spcBef>
            </a:pPr>
            <a:r>
              <a:rPr lang="en-US" sz="2800" dirty="0">
                <a:effectLst/>
                <a:ea typeface="Times New Roman" panose="02020603050405020304" pitchFamily="18" charset="0"/>
              </a:rPr>
              <a:t>Our EOPS department successfully launched our inaugural Summer Bridge Program.</a:t>
            </a:r>
            <a:endParaRPr lang="en-US" sz="2800" dirty="0">
              <a:effectLst/>
              <a:ea typeface="Calibri" panose="020F0502020204030204" pitchFamily="34" charset="0"/>
            </a:endParaRPr>
          </a:p>
          <a:p>
            <a:pPr marL="457200" lvl="1" indent="-457200">
              <a:spcBef>
                <a:spcPts val="0"/>
              </a:spcBef>
            </a:pPr>
            <a:endParaRPr lang="en-US" sz="2800" dirty="0">
              <a:effectLst/>
              <a:ea typeface="Times New Roman" panose="02020603050405020304" pitchFamily="18" charset="0"/>
            </a:endParaRPr>
          </a:p>
          <a:p>
            <a:pPr marL="457200" lvl="1" indent="-457200">
              <a:spcBef>
                <a:spcPts val="0"/>
              </a:spcBef>
            </a:pPr>
            <a:r>
              <a:rPr lang="en-US" sz="2800" dirty="0">
                <a:effectLst/>
                <a:ea typeface="Times New Roman" panose="02020603050405020304" pitchFamily="18" charset="0"/>
              </a:rPr>
              <a:t>Students took an ENGL 101 course linked with a COUN 100 course.</a:t>
            </a:r>
            <a:endParaRPr lang="en-US" sz="2800" dirty="0">
              <a:effectLst/>
              <a:ea typeface="Calibri" panose="020F0502020204030204" pitchFamily="34" charset="0"/>
            </a:endParaRPr>
          </a:p>
          <a:p>
            <a:pPr marL="457200" lvl="1" indent="-457200">
              <a:spcBef>
                <a:spcPts val="0"/>
              </a:spcBef>
            </a:pPr>
            <a:endParaRPr lang="en-US" sz="2800" dirty="0">
              <a:effectLst/>
              <a:ea typeface="Times New Roman" panose="02020603050405020304" pitchFamily="18" charset="0"/>
            </a:endParaRPr>
          </a:p>
          <a:p>
            <a:pPr marL="457200" lvl="1" indent="-457200">
              <a:spcBef>
                <a:spcPts val="0"/>
              </a:spcBef>
            </a:pPr>
            <a:r>
              <a:rPr lang="en-US" sz="2800" dirty="0">
                <a:effectLst/>
                <a:ea typeface="Times New Roman" panose="02020603050405020304" pitchFamily="18" charset="0"/>
              </a:rPr>
              <a:t>Students took part in various activities including fieldtrips to universities and museums.</a:t>
            </a:r>
            <a:endParaRPr lang="en-US" sz="2800" dirty="0">
              <a:effectLst/>
              <a:ea typeface="Calibri" panose="020F0502020204030204" pitchFamily="34" charset="0"/>
            </a:endParaRPr>
          </a:p>
          <a:p>
            <a:endParaRPr lang="en-US" dirty="0"/>
          </a:p>
        </p:txBody>
      </p:sp>
      <p:pic>
        <p:nvPicPr>
          <p:cNvPr id="5" name="Picture 4" descr="A group of people standing in front of a screen&#10;&#10;Description automatically generated">
            <a:extLst>
              <a:ext uri="{FF2B5EF4-FFF2-40B4-BE49-F238E27FC236}">
                <a16:creationId xmlns:a16="http://schemas.microsoft.com/office/drawing/2014/main" id="{6FCF1EDE-3EEE-7752-2237-38B26E1383E7}"/>
              </a:ext>
            </a:extLst>
          </p:cNvPr>
          <p:cNvPicPr>
            <a:picLocks noChangeAspect="1"/>
          </p:cNvPicPr>
          <p:nvPr/>
        </p:nvPicPr>
        <p:blipFill rotWithShape="1">
          <a:blip r:embed="rId2">
            <a:extLst>
              <a:ext uri="{28A0092B-C50C-407E-A947-70E740481C1C}">
                <a14:useLocalDpi xmlns:a14="http://schemas.microsoft.com/office/drawing/2010/main" val="0"/>
              </a:ext>
            </a:extLst>
          </a:blip>
          <a:srcRect t="7031" b="38594"/>
          <a:stretch/>
        </p:blipFill>
        <p:spPr>
          <a:xfrm>
            <a:off x="6670675" y="4267126"/>
            <a:ext cx="4683125" cy="1909837"/>
          </a:xfrm>
          <a:prstGeom prst="rect">
            <a:avLst/>
          </a:prstGeom>
        </p:spPr>
      </p:pic>
    </p:spTree>
    <p:extLst>
      <p:ext uri="{BB962C8B-B14F-4D97-AF65-F5344CB8AC3E}">
        <p14:creationId xmlns:p14="http://schemas.microsoft.com/office/powerpoint/2010/main" val="57456160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77BA0E-C60F-2F08-09D3-4AA32721AC40}"/>
              </a:ext>
            </a:extLst>
          </p:cNvPr>
          <p:cNvSpPr>
            <a:spLocks noGrp="1"/>
          </p:cNvSpPr>
          <p:nvPr>
            <p:ph type="title"/>
          </p:nvPr>
        </p:nvSpPr>
        <p:spPr/>
        <p:txBody>
          <a:bodyPr/>
          <a:lstStyle/>
          <a:p>
            <a:r>
              <a:rPr lang="en-US"/>
              <a:t>New Basic Needs Services </a:t>
            </a:r>
            <a:endParaRPr lang="en-US" dirty="0"/>
          </a:p>
        </p:txBody>
      </p:sp>
      <p:sp>
        <p:nvSpPr>
          <p:cNvPr id="7" name="Content Placeholder 6">
            <a:extLst>
              <a:ext uri="{FF2B5EF4-FFF2-40B4-BE49-F238E27FC236}">
                <a16:creationId xmlns:a16="http://schemas.microsoft.com/office/drawing/2014/main" id="{58F0E6DC-7D2C-EDC7-28B7-92050D24D325}"/>
              </a:ext>
            </a:extLst>
          </p:cNvPr>
          <p:cNvSpPr>
            <a:spLocks noGrp="1"/>
          </p:cNvSpPr>
          <p:nvPr>
            <p:ph idx="1"/>
          </p:nvPr>
        </p:nvSpPr>
        <p:spPr/>
        <p:txBody>
          <a:bodyPr/>
          <a:lstStyle/>
          <a:p>
            <a:r>
              <a:rPr lang="en-US" dirty="0"/>
              <a:t>2 New Sleep/</a:t>
            </a:r>
            <a:r>
              <a:rPr lang="en-US" dirty="0" err="1"/>
              <a:t>NapPods</a:t>
            </a:r>
            <a:r>
              <a:rPr lang="en-US" dirty="0"/>
              <a:t> were placed in the Health and Wellness Center. </a:t>
            </a:r>
          </a:p>
          <a:p>
            <a:r>
              <a:rPr lang="en-US" dirty="0"/>
              <a:t>2 New Lactation Pods were placed in the LRC and CCR buildings.</a:t>
            </a:r>
          </a:p>
        </p:txBody>
      </p:sp>
      <p:pic>
        <p:nvPicPr>
          <p:cNvPr id="8" name="Content Placeholder 4" descr="A medical chair in a room&#10;&#10;Description automatically generated">
            <a:extLst>
              <a:ext uri="{FF2B5EF4-FFF2-40B4-BE49-F238E27FC236}">
                <a16:creationId xmlns:a16="http://schemas.microsoft.com/office/drawing/2014/main" id="{B6B5417E-B4A9-0208-8653-C645680130A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1023" t="25503" r="21198" b="17046"/>
          <a:stretch/>
        </p:blipFill>
        <p:spPr>
          <a:xfrm>
            <a:off x="934974" y="3511712"/>
            <a:ext cx="3206496" cy="2038350"/>
          </a:xfrm>
          <a:prstGeom prst="rect">
            <a:avLst/>
          </a:prstGeom>
        </p:spPr>
      </p:pic>
      <p:pic>
        <p:nvPicPr>
          <p:cNvPr id="15" name="Picture 14" descr="A screenshot of a cellphone&#10;&#10;Description automatically generated">
            <a:extLst>
              <a:ext uri="{FF2B5EF4-FFF2-40B4-BE49-F238E27FC236}">
                <a16:creationId xmlns:a16="http://schemas.microsoft.com/office/drawing/2014/main" id="{600643CA-D5FE-8556-CFBE-52EA0C3BA64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9931" b="6641"/>
          <a:stretch/>
        </p:blipFill>
        <p:spPr>
          <a:xfrm>
            <a:off x="9285333" y="2820112"/>
            <a:ext cx="1971693" cy="3356851"/>
          </a:xfrm>
          <a:prstGeom prst="rect">
            <a:avLst/>
          </a:prstGeom>
        </p:spPr>
      </p:pic>
      <p:pic>
        <p:nvPicPr>
          <p:cNvPr id="17" name="Picture 16" descr="A screenshot of a cell phone&#10;&#10;Description automatically generated">
            <a:extLst>
              <a:ext uri="{FF2B5EF4-FFF2-40B4-BE49-F238E27FC236}">
                <a16:creationId xmlns:a16="http://schemas.microsoft.com/office/drawing/2014/main" id="{E05BE9D6-07E1-7A54-DADD-DAF3E4F1260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9931" b="5324"/>
          <a:stretch/>
        </p:blipFill>
        <p:spPr>
          <a:xfrm>
            <a:off x="5316135" y="2820112"/>
            <a:ext cx="1811544" cy="3356851"/>
          </a:xfrm>
          <a:prstGeom prst="rect">
            <a:avLst/>
          </a:prstGeom>
        </p:spPr>
      </p:pic>
    </p:spTree>
    <p:extLst>
      <p:ext uri="{BB962C8B-B14F-4D97-AF65-F5344CB8AC3E}">
        <p14:creationId xmlns:p14="http://schemas.microsoft.com/office/powerpoint/2010/main" val="204114565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214E6C-D629-7F21-506A-03807EAD72A5}"/>
              </a:ext>
            </a:extLst>
          </p:cNvPr>
          <p:cNvSpPr>
            <a:spLocks noGrp="1"/>
          </p:cNvSpPr>
          <p:nvPr>
            <p:ph type="title"/>
          </p:nvPr>
        </p:nvSpPr>
        <p:spPr/>
        <p:txBody>
          <a:bodyPr>
            <a:normAutofit fontScale="90000"/>
          </a:bodyPr>
          <a:lstStyle/>
          <a:p>
            <a:br>
              <a:rPr lang="en-US" b="0" i="0" dirty="0">
                <a:solidFill>
                  <a:srgbClr val="4D5156"/>
                </a:solidFill>
                <a:effectLst/>
                <a:latin typeface="Roboto" panose="02000000000000000000" pitchFamily="2" charset="0"/>
              </a:rPr>
            </a:br>
            <a:r>
              <a:rPr lang="en-US" b="0" i="0" dirty="0">
                <a:solidFill>
                  <a:srgbClr val="4D5156"/>
                </a:solidFill>
                <a:effectLst/>
                <a:latin typeface="Roboto" panose="02000000000000000000" pitchFamily="2" charset="0"/>
              </a:rPr>
              <a:t>Reduced Fee or FREE ID Voucher </a:t>
            </a:r>
            <a:br>
              <a:rPr lang="en-US" b="0" i="0" dirty="0">
                <a:solidFill>
                  <a:srgbClr val="4D5156"/>
                </a:solidFill>
                <a:effectLst/>
                <a:latin typeface="Roboto" panose="02000000000000000000" pitchFamily="2" charset="0"/>
              </a:rPr>
            </a:br>
            <a:endParaRPr lang="en-US" dirty="0"/>
          </a:p>
        </p:txBody>
      </p:sp>
      <p:sp>
        <p:nvSpPr>
          <p:cNvPr id="3" name="Content Placeholder 2">
            <a:extLst>
              <a:ext uri="{FF2B5EF4-FFF2-40B4-BE49-F238E27FC236}">
                <a16:creationId xmlns:a16="http://schemas.microsoft.com/office/drawing/2014/main" id="{3B0BDFDA-08DD-D5F2-17B7-DCF7B768EC8A}"/>
              </a:ext>
            </a:extLst>
          </p:cNvPr>
          <p:cNvSpPr>
            <a:spLocks noGrp="1"/>
          </p:cNvSpPr>
          <p:nvPr>
            <p:ph idx="1"/>
          </p:nvPr>
        </p:nvSpPr>
        <p:spPr/>
        <p:txBody>
          <a:bodyPr/>
          <a:lstStyle/>
          <a:p>
            <a:endParaRPr lang="en-US" dirty="0">
              <a:latin typeface="+mj-lt"/>
            </a:endParaRPr>
          </a:p>
          <a:p>
            <a:r>
              <a:rPr lang="en-US" b="0" i="0" dirty="0">
                <a:effectLst/>
                <a:latin typeface="+mj-lt"/>
              </a:rPr>
              <a:t>Reduced Fee California DMV ID Vouchers are available to eligible students through one easy visit with Erika Sherman, Basic Needs Coordinator.</a:t>
            </a:r>
          </a:p>
          <a:p>
            <a:endParaRPr lang="en-US" dirty="0">
              <a:latin typeface="+mj-lt"/>
            </a:endParaRPr>
          </a:p>
          <a:p>
            <a:r>
              <a:rPr lang="en-US" b="0" i="0" dirty="0">
                <a:effectLst/>
                <a:latin typeface="+mj-lt"/>
              </a:rPr>
              <a:t>Through this program, we’re able to provide our students with a voucher for a reduced fee that they can take to the DMV to obtain an identification card for a low cost.</a:t>
            </a:r>
            <a:endParaRPr lang="en-US" dirty="0">
              <a:latin typeface="+mj-lt"/>
            </a:endParaRPr>
          </a:p>
        </p:txBody>
      </p:sp>
      <p:pic>
        <p:nvPicPr>
          <p:cNvPr id="4" name="Picture 3" descr="No photo description available.">
            <a:extLst>
              <a:ext uri="{FF2B5EF4-FFF2-40B4-BE49-F238E27FC236}">
                <a16:creationId xmlns:a16="http://schemas.microsoft.com/office/drawing/2014/main" id="{72907254-4E9E-5486-484C-E518F479253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18723"/>
          <a:stretch/>
        </p:blipFill>
        <p:spPr bwMode="auto">
          <a:xfrm>
            <a:off x="9133840" y="365125"/>
            <a:ext cx="2219960" cy="1804035"/>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14646907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2E3B39-EF7A-A197-E64E-927581CD9082}"/>
              </a:ext>
            </a:extLst>
          </p:cNvPr>
          <p:cNvSpPr>
            <a:spLocks noGrp="1"/>
          </p:cNvSpPr>
          <p:nvPr>
            <p:ph type="title"/>
          </p:nvPr>
        </p:nvSpPr>
        <p:spPr/>
        <p:txBody>
          <a:bodyPr>
            <a:normAutofit/>
          </a:bodyPr>
          <a:lstStyle/>
          <a:p>
            <a:r>
              <a:rPr lang="en-US" sz="4400" dirty="0"/>
              <a:t>Equity in Student Services</a:t>
            </a:r>
          </a:p>
        </p:txBody>
      </p:sp>
      <p:sp>
        <p:nvSpPr>
          <p:cNvPr id="3" name="Content Placeholder 2">
            <a:extLst>
              <a:ext uri="{FF2B5EF4-FFF2-40B4-BE49-F238E27FC236}">
                <a16:creationId xmlns:a16="http://schemas.microsoft.com/office/drawing/2014/main" id="{5E7B66B5-5DF6-947D-BD46-D444C7F5CE02}"/>
              </a:ext>
            </a:extLst>
          </p:cNvPr>
          <p:cNvSpPr>
            <a:spLocks noGrp="1"/>
          </p:cNvSpPr>
          <p:nvPr>
            <p:ph idx="1"/>
          </p:nvPr>
        </p:nvSpPr>
        <p:spPr>
          <a:xfrm>
            <a:off x="1097280" y="1845734"/>
            <a:ext cx="10058400" cy="4434750"/>
          </a:xfrm>
        </p:spPr>
        <p:txBody>
          <a:bodyPr>
            <a:normAutofit lnSpcReduction="10000"/>
          </a:bodyPr>
          <a:lstStyle/>
          <a:p>
            <a:pPr marL="233363" indent="-233363">
              <a:buFont typeface="Courier New" panose="02070309020205020404" pitchFamily="49" charset="0"/>
              <a:buChar char="o"/>
              <a:tabLst>
                <a:tab pos="288925" algn="l"/>
              </a:tabLst>
            </a:pPr>
            <a:r>
              <a:rPr lang="en-US" sz="2400" dirty="0"/>
              <a:t>For the past three years, Academic and Student Support programs are focus on examining internal data to identify equity gaps to support students who are: </a:t>
            </a:r>
          </a:p>
          <a:p>
            <a:pPr marL="858838" lvl="2" indent="-168275">
              <a:buFont typeface="Arial" panose="020B0604020202020204" pitchFamily="34" charset="0"/>
              <a:buChar char="•"/>
            </a:pPr>
            <a:r>
              <a:rPr lang="en-US" sz="2000" dirty="0"/>
              <a:t>African American/Black, </a:t>
            </a:r>
          </a:p>
          <a:p>
            <a:pPr marL="858838" lvl="2" indent="-168275">
              <a:buFont typeface="Arial" panose="020B0604020202020204" pitchFamily="34" charset="0"/>
              <a:buChar char="•"/>
            </a:pPr>
            <a:r>
              <a:rPr lang="en-US" sz="2000" dirty="0"/>
              <a:t>Hispanic/Latinx,   </a:t>
            </a:r>
          </a:p>
          <a:p>
            <a:pPr marL="858838" lvl="2" indent="-168275">
              <a:buFont typeface="Arial" panose="020B0604020202020204" pitchFamily="34" charset="0"/>
              <a:buChar char="•"/>
            </a:pPr>
            <a:r>
              <a:rPr lang="en-US" sz="2000" dirty="0"/>
              <a:t>Economically disadvantaged</a:t>
            </a:r>
          </a:p>
          <a:p>
            <a:pPr lvl="1">
              <a:buFont typeface="Arial" panose="020B0604020202020204" pitchFamily="34" charset="0"/>
              <a:buChar char="•"/>
            </a:pPr>
            <a:endParaRPr lang="en-US" sz="2400" dirty="0"/>
          </a:p>
          <a:p>
            <a:pPr marL="233363" lvl="1" indent="-233363">
              <a:buFont typeface="Courier New" panose="02070309020205020404" pitchFamily="49" charset="0"/>
              <a:buChar char="o"/>
              <a:tabLst>
                <a:tab pos="233363" algn="l"/>
              </a:tabLst>
            </a:pPr>
            <a:r>
              <a:rPr lang="en-US" sz="2400" dirty="0"/>
              <a:t>Our college’s work group, has dedicated time to discuss patterns in the data findings and have identified activities designed to eliminate observed equity gaps.</a:t>
            </a:r>
          </a:p>
          <a:p>
            <a:pPr algn="l"/>
            <a:endParaRPr lang="en-US" sz="2400" dirty="0"/>
          </a:p>
          <a:p>
            <a:pPr marL="233363" indent="-233363">
              <a:buFont typeface="Courier New" panose="02070309020205020404" pitchFamily="49" charset="0"/>
              <a:buChar char="o"/>
            </a:pPr>
            <a:r>
              <a:rPr lang="en-US" sz="2400" dirty="0"/>
              <a:t>2019-2020 Streamlining Project focused on identifying services and activities to disaggregate data.</a:t>
            </a:r>
          </a:p>
          <a:p>
            <a:pPr marL="201168" lvl="1" indent="0">
              <a:buNone/>
            </a:pPr>
            <a:endParaRPr lang="en-US" sz="2400" dirty="0"/>
          </a:p>
        </p:txBody>
      </p:sp>
    </p:spTree>
    <p:extLst>
      <p:ext uri="{BB962C8B-B14F-4D97-AF65-F5344CB8AC3E}">
        <p14:creationId xmlns:p14="http://schemas.microsoft.com/office/powerpoint/2010/main" val="57879892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7DFE1E-E048-67FB-17A7-25D1227DE5FD}"/>
              </a:ext>
            </a:extLst>
          </p:cNvPr>
          <p:cNvSpPr>
            <a:spLocks noGrp="1"/>
          </p:cNvSpPr>
          <p:nvPr>
            <p:ph type="title"/>
          </p:nvPr>
        </p:nvSpPr>
        <p:spPr/>
        <p:txBody>
          <a:bodyPr>
            <a:normAutofit fontScale="90000"/>
          </a:bodyPr>
          <a:lstStyle/>
          <a:p>
            <a:pPr marL="0" marR="0">
              <a:spcBef>
                <a:spcPts val="600"/>
              </a:spcBef>
              <a:spcAft>
                <a:spcPts val="1000"/>
              </a:spcAft>
            </a:pPr>
            <a:br>
              <a:rPr lang="en-US" sz="1800" b="1" dirty="0">
                <a:effectLst/>
                <a:latin typeface="Calibri" panose="020F0502020204030204" pitchFamily="34" charset="0"/>
                <a:ea typeface="Arial" panose="020B0604020202020204" pitchFamily="34" charset="0"/>
                <a:cs typeface="Calibri" panose="020F0502020204030204" pitchFamily="34" charset="0"/>
              </a:rPr>
            </a:br>
            <a:br>
              <a:rPr lang="en-US" sz="1800" b="1" dirty="0">
                <a:effectLst/>
                <a:latin typeface="Calibri" panose="020F0502020204030204" pitchFamily="34" charset="0"/>
                <a:ea typeface="Arial" panose="020B0604020202020204" pitchFamily="34" charset="0"/>
                <a:cs typeface="Calibri" panose="020F0502020204030204" pitchFamily="34" charset="0"/>
              </a:rPr>
            </a:br>
            <a:br>
              <a:rPr lang="en-US" sz="1800" b="1" dirty="0">
                <a:effectLst/>
                <a:latin typeface="Calibri" panose="020F0502020204030204" pitchFamily="34" charset="0"/>
                <a:ea typeface="Arial" panose="020B0604020202020204" pitchFamily="34" charset="0"/>
                <a:cs typeface="Calibri" panose="020F0502020204030204" pitchFamily="34" charset="0"/>
              </a:rPr>
            </a:br>
            <a:r>
              <a:rPr lang="en-US" sz="4900" dirty="0"/>
              <a:t>Student Success Completion Grant Recipients </a:t>
            </a:r>
          </a:p>
        </p:txBody>
      </p:sp>
      <p:graphicFrame>
        <p:nvGraphicFramePr>
          <p:cNvPr id="4" name="Content Placeholder 3">
            <a:extLst>
              <a:ext uri="{FF2B5EF4-FFF2-40B4-BE49-F238E27FC236}">
                <a16:creationId xmlns:a16="http://schemas.microsoft.com/office/drawing/2014/main" id="{8CF75A76-3A94-40FE-69AD-971E83657149}"/>
              </a:ext>
            </a:extLst>
          </p:cNvPr>
          <p:cNvGraphicFramePr>
            <a:graphicFrameLocks noGrp="1"/>
          </p:cNvGraphicFramePr>
          <p:nvPr>
            <p:ph idx="1"/>
          </p:nvPr>
        </p:nvGraphicFramePr>
        <p:xfrm>
          <a:off x="1362158" y="2229351"/>
          <a:ext cx="9129377" cy="3733165"/>
        </p:xfrm>
        <a:graphic>
          <a:graphicData uri="http://schemas.openxmlformats.org/drawingml/2006/table">
            <a:tbl>
              <a:tblPr bandRow="1">
                <a:tableStyleId>{5C22544A-7EE6-4342-B048-85BDC9FD1C3A}</a:tableStyleId>
              </a:tblPr>
              <a:tblGrid>
                <a:gridCol w="1293755">
                  <a:extLst>
                    <a:ext uri="{9D8B030D-6E8A-4147-A177-3AD203B41FA5}">
                      <a16:colId xmlns:a16="http://schemas.microsoft.com/office/drawing/2014/main" val="4043097178"/>
                    </a:ext>
                  </a:extLst>
                </a:gridCol>
                <a:gridCol w="1292306">
                  <a:extLst>
                    <a:ext uri="{9D8B030D-6E8A-4147-A177-3AD203B41FA5}">
                      <a16:colId xmlns:a16="http://schemas.microsoft.com/office/drawing/2014/main" val="2540797868"/>
                    </a:ext>
                  </a:extLst>
                </a:gridCol>
                <a:gridCol w="1030572">
                  <a:extLst>
                    <a:ext uri="{9D8B030D-6E8A-4147-A177-3AD203B41FA5}">
                      <a16:colId xmlns:a16="http://schemas.microsoft.com/office/drawing/2014/main" val="2534834191"/>
                    </a:ext>
                  </a:extLst>
                </a:gridCol>
                <a:gridCol w="1202335">
                  <a:extLst>
                    <a:ext uri="{9D8B030D-6E8A-4147-A177-3AD203B41FA5}">
                      <a16:colId xmlns:a16="http://schemas.microsoft.com/office/drawing/2014/main" val="143889160"/>
                    </a:ext>
                  </a:extLst>
                </a:gridCol>
                <a:gridCol w="580719">
                  <a:extLst>
                    <a:ext uri="{9D8B030D-6E8A-4147-A177-3AD203B41FA5}">
                      <a16:colId xmlns:a16="http://schemas.microsoft.com/office/drawing/2014/main" val="3875983061"/>
                    </a:ext>
                  </a:extLst>
                </a:gridCol>
                <a:gridCol w="1397111">
                  <a:extLst>
                    <a:ext uri="{9D8B030D-6E8A-4147-A177-3AD203B41FA5}">
                      <a16:colId xmlns:a16="http://schemas.microsoft.com/office/drawing/2014/main" val="3834028299"/>
                    </a:ext>
                  </a:extLst>
                </a:gridCol>
                <a:gridCol w="1183426">
                  <a:extLst>
                    <a:ext uri="{9D8B030D-6E8A-4147-A177-3AD203B41FA5}">
                      <a16:colId xmlns:a16="http://schemas.microsoft.com/office/drawing/2014/main" val="656625640"/>
                    </a:ext>
                  </a:extLst>
                </a:gridCol>
                <a:gridCol w="1149153">
                  <a:extLst>
                    <a:ext uri="{9D8B030D-6E8A-4147-A177-3AD203B41FA5}">
                      <a16:colId xmlns:a16="http://schemas.microsoft.com/office/drawing/2014/main" val="4249372394"/>
                    </a:ext>
                  </a:extLst>
                </a:gridCol>
              </a:tblGrid>
              <a:tr h="725805">
                <a:tc>
                  <a:txBody>
                    <a:bodyPr/>
                    <a:lstStyle/>
                    <a:p>
                      <a:pPr marL="0" marR="0">
                        <a:spcBef>
                          <a:spcPts val="0"/>
                        </a:spcBef>
                        <a:spcAft>
                          <a:spcPts val="0"/>
                        </a:spcAft>
                      </a:pPr>
                      <a:r>
                        <a:rPr lang="en-US" sz="1400" b="1" dirty="0">
                          <a:effectLst/>
                        </a:rPr>
                        <a:t>Ethnicity</a:t>
                      </a:r>
                      <a:endParaRPr lang="en-US" sz="1400" b="1"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marL="0" marR="0" algn="ctr">
                        <a:spcBef>
                          <a:spcPts val="0"/>
                        </a:spcBef>
                        <a:spcAft>
                          <a:spcPts val="0"/>
                        </a:spcAft>
                      </a:pPr>
                      <a:r>
                        <a:rPr lang="en-US" sz="1400" b="1" dirty="0">
                          <a:effectLst/>
                        </a:rPr>
                        <a:t> </a:t>
                      </a:r>
                    </a:p>
                    <a:p>
                      <a:pPr marL="0" marR="0" algn="ctr">
                        <a:spcBef>
                          <a:spcPts val="0"/>
                        </a:spcBef>
                        <a:spcAft>
                          <a:spcPts val="0"/>
                        </a:spcAft>
                      </a:pPr>
                      <a:r>
                        <a:rPr lang="en-US" sz="1400" b="1" dirty="0">
                          <a:effectLst/>
                        </a:rPr>
                        <a:t>2020-2021 Statistics</a:t>
                      </a:r>
                    </a:p>
                    <a:p>
                      <a:pPr marL="0" marR="0" algn="ctr">
                        <a:spcBef>
                          <a:spcPts val="0"/>
                        </a:spcBef>
                        <a:spcAft>
                          <a:spcPts val="0"/>
                        </a:spcAft>
                      </a:pPr>
                      <a:r>
                        <a:rPr lang="en-US" sz="1400" b="1" dirty="0">
                          <a:effectLst/>
                        </a:rPr>
                        <a:t>Collegewide</a:t>
                      </a:r>
                      <a:endParaRPr lang="en-US" sz="1400" b="1"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marL="0" marR="0" algn="ctr">
                        <a:spcBef>
                          <a:spcPts val="0"/>
                        </a:spcBef>
                        <a:spcAft>
                          <a:spcPts val="0"/>
                        </a:spcAft>
                      </a:pPr>
                      <a:r>
                        <a:rPr lang="en-US" sz="1400" b="1" dirty="0">
                          <a:effectLst/>
                        </a:rPr>
                        <a:t>2020-2021</a:t>
                      </a:r>
                    </a:p>
                    <a:p>
                      <a:pPr marL="0" marR="0" algn="ctr">
                        <a:spcBef>
                          <a:spcPts val="0"/>
                        </a:spcBef>
                        <a:spcAft>
                          <a:spcPts val="0"/>
                        </a:spcAft>
                      </a:pPr>
                      <a:r>
                        <a:rPr lang="en-US" sz="1400" b="1" dirty="0">
                          <a:effectLst/>
                        </a:rPr>
                        <a:t>Percent Served</a:t>
                      </a:r>
                      <a:endParaRPr lang="en-US" sz="1400" b="1"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marL="0" marR="0" algn="ctr">
                        <a:spcBef>
                          <a:spcPts val="0"/>
                        </a:spcBef>
                        <a:spcAft>
                          <a:spcPts val="0"/>
                        </a:spcAft>
                      </a:pPr>
                      <a:r>
                        <a:rPr lang="en-US" sz="1400" b="1" dirty="0">
                          <a:effectLst/>
                        </a:rPr>
                        <a:t>2020-2021</a:t>
                      </a:r>
                    </a:p>
                    <a:p>
                      <a:pPr marL="0" marR="0" algn="ctr">
                        <a:spcBef>
                          <a:spcPts val="0"/>
                        </a:spcBef>
                        <a:spcAft>
                          <a:spcPts val="0"/>
                        </a:spcAft>
                      </a:pPr>
                      <a:r>
                        <a:rPr lang="en-US" sz="1400" b="1" dirty="0">
                          <a:effectLst/>
                        </a:rPr>
                        <a:t>Equity Gap Baseline</a:t>
                      </a:r>
                      <a:endParaRPr lang="en-US" sz="1400" b="1"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marL="0" marR="0" algn="ctr">
                        <a:spcBef>
                          <a:spcPts val="0"/>
                        </a:spcBef>
                        <a:spcAft>
                          <a:spcPts val="0"/>
                        </a:spcAft>
                      </a:pPr>
                      <a:r>
                        <a:rPr lang="en-US" sz="1400" b="1" dirty="0">
                          <a:effectLst/>
                        </a:rPr>
                        <a:t> </a:t>
                      </a:r>
                      <a:endParaRPr lang="en-US" sz="1400" b="1"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marL="0" marR="0" algn="ctr">
                        <a:spcBef>
                          <a:spcPts val="0"/>
                        </a:spcBef>
                        <a:spcAft>
                          <a:spcPts val="0"/>
                        </a:spcAft>
                      </a:pPr>
                      <a:r>
                        <a:rPr lang="en-US" sz="1400" b="1" dirty="0">
                          <a:effectLst/>
                        </a:rPr>
                        <a:t> </a:t>
                      </a:r>
                    </a:p>
                    <a:p>
                      <a:pPr marL="0" marR="0" algn="ctr">
                        <a:spcBef>
                          <a:spcPts val="0"/>
                        </a:spcBef>
                        <a:spcAft>
                          <a:spcPts val="0"/>
                        </a:spcAft>
                      </a:pPr>
                      <a:r>
                        <a:rPr lang="en-US" sz="1400" b="1" dirty="0">
                          <a:effectLst/>
                        </a:rPr>
                        <a:t>2021-2022 Statistics</a:t>
                      </a:r>
                    </a:p>
                    <a:p>
                      <a:pPr marL="0" marR="0" algn="ctr">
                        <a:spcBef>
                          <a:spcPts val="0"/>
                        </a:spcBef>
                        <a:spcAft>
                          <a:spcPts val="0"/>
                        </a:spcAft>
                      </a:pPr>
                      <a:r>
                        <a:rPr lang="en-US" sz="1400" b="1" dirty="0">
                          <a:effectLst/>
                        </a:rPr>
                        <a:t>Collegewide</a:t>
                      </a:r>
                    </a:p>
                    <a:p>
                      <a:pPr marL="0" marR="0" algn="ctr">
                        <a:spcBef>
                          <a:spcPts val="0"/>
                        </a:spcBef>
                        <a:spcAft>
                          <a:spcPts val="0"/>
                        </a:spcAft>
                      </a:pPr>
                      <a:endParaRPr lang="en-US" sz="1400" b="1"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marL="0" marR="0" algn="ctr">
                        <a:spcBef>
                          <a:spcPts val="0"/>
                        </a:spcBef>
                        <a:spcAft>
                          <a:spcPts val="0"/>
                        </a:spcAft>
                      </a:pPr>
                      <a:r>
                        <a:rPr lang="en-US" sz="1400" b="1" dirty="0">
                          <a:effectLst/>
                        </a:rPr>
                        <a:t>2021-2022</a:t>
                      </a:r>
                    </a:p>
                    <a:p>
                      <a:pPr marL="0" marR="0" algn="ctr">
                        <a:spcBef>
                          <a:spcPts val="0"/>
                        </a:spcBef>
                        <a:spcAft>
                          <a:spcPts val="0"/>
                        </a:spcAft>
                      </a:pPr>
                      <a:r>
                        <a:rPr lang="en-US" sz="1400" b="1" dirty="0">
                          <a:effectLst/>
                        </a:rPr>
                        <a:t>Percent Served</a:t>
                      </a:r>
                      <a:endParaRPr lang="en-US" sz="1400" b="1"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marL="0" marR="0" algn="ctr">
                        <a:spcBef>
                          <a:spcPts val="0"/>
                        </a:spcBef>
                        <a:spcAft>
                          <a:spcPts val="0"/>
                        </a:spcAft>
                      </a:pPr>
                      <a:r>
                        <a:rPr lang="en-US" sz="1400" b="1" dirty="0">
                          <a:effectLst/>
                        </a:rPr>
                        <a:t>2021-2022</a:t>
                      </a:r>
                    </a:p>
                    <a:p>
                      <a:pPr marL="0" marR="0" algn="ctr">
                        <a:spcBef>
                          <a:spcPts val="0"/>
                        </a:spcBef>
                        <a:spcAft>
                          <a:spcPts val="0"/>
                        </a:spcAft>
                      </a:pPr>
                      <a:r>
                        <a:rPr lang="en-US" sz="1400" b="1" dirty="0">
                          <a:effectLst/>
                        </a:rPr>
                        <a:t>Equity Gap Baseline</a:t>
                      </a:r>
                      <a:endParaRPr lang="en-US" sz="1400" b="1"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extLst>
                  <a:ext uri="{0D108BD9-81ED-4DB2-BD59-A6C34878D82A}">
                    <a16:rowId xmlns:a16="http://schemas.microsoft.com/office/drawing/2014/main" val="989105022"/>
                  </a:ext>
                </a:extLst>
              </a:tr>
              <a:tr h="147955">
                <a:tc>
                  <a:txBody>
                    <a:bodyPr/>
                    <a:lstStyle/>
                    <a:p>
                      <a:pPr marL="0" marR="0">
                        <a:spcBef>
                          <a:spcPts val="0"/>
                        </a:spcBef>
                        <a:spcAft>
                          <a:spcPts val="0"/>
                        </a:spcAft>
                      </a:pPr>
                      <a:r>
                        <a:rPr lang="en-US" sz="1400" dirty="0">
                          <a:effectLst/>
                        </a:rPr>
                        <a:t>Black/African American </a:t>
                      </a:r>
                      <a:endParaRPr lang="en-US" sz="14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marL="0" marR="0" algn="ctr">
                        <a:spcBef>
                          <a:spcPts val="0"/>
                        </a:spcBef>
                        <a:spcAft>
                          <a:spcPts val="0"/>
                        </a:spcAft>
                      </a:pPr>
                      <a:r>
                        <a:rPr lang="en-US" sz="1400" dirty="0">
                          <a:effectLst/>
                        </a:rPr>
                        <a:t>4.3%</a:t>
                      </a:r>
                      <a:endParaRPr lang="en-US" sz="14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marL="0" marR="0" algn="ctr">
                        <a:spcBef>
                          <a:spcPts val="0"/>
                        </a:spcBef>
                        <a:spcAft>
                          <a:spcPts val="0"/>
                        </a:spcAft>
                      </a:pPr>
                      <a:r>
                        <a:rPr lang="en-US" sz="1400" dirty="0">
                          <a:effectLst/>
                        </a:rPr>
                        <a:t>1.5%</a:t>
                      </a:r>
                      <a:endParaRPr lang="en-US" sz="14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marL="0" marR="0" algn="ctr">
                        <a:spcBef>
                          <a:spcPts val="0"/>
                        </a:spcBef>
                        <a:spcAft>
                          <a:spcPts val="0"/>
                        </a:spcAft>
                      </a:pPr>
                      <a:r>
                        <a:rPr lang="en-US" sz="1400" dirty="0">
                          <a:solidFill>
                            <a:srgbClr val="FF0000"/>
                          </a:solidFill>
                          <a:effectLst/>
                        </a:rPr>
                        <a:t>0.35</a:t>
                      </a:r>
                      <a:endParaRPr lang="en-US" sz="1400" dirty="0">
                        <a:solidFill>
                          <a:srgbClr val="FF000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marL="0" marR="0" algn="ctr">
                        <a:spcBef>
                          <a:spcPts val="0"/>
                        </a:spcBef>
                        <a:spcAft>
                          <a:spcPts val="0"/>
                        </a:spcAft>
                      </a:pPr>
                      <a:r>
                        <a:rPr lang="en-US" sz="1400" dirty="0">
                          <a:effectLst/>
                        </a:rPr>
                        <a:t> </a:t>
                      </a:r>
                      <a:endParaRPr lang="en-US" sz="14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marL="0" marR="0" algn="ctr">
                        <a:spcBef>
                          <a:spcPts val="0"/>
                        </a:spcBef>
                        <a:spcAft>
                          <a:spcPts val="0"/>
                        </a:spcAft>
                      </a:pPr>
                      <a:r>
                        <a:rPr lang="en-US" sz="1400" dirty="0">
                          <a:effectLst/>
                        </a:rPr>
                        <a:t>4.0%</a:t>
                      </a:r>
                      <a:endParaRPr lang="en-US" sz="14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marL="0" marR="0" algn="ctr">
                        <a:spcBef>
                          <a:spcPts val="0"/>
                        </a:spcBef>
                        <a:spcAft>
                          <a:spcPts val="0"/>
                        </a:spcAft>
                      </a:pPr>
                      <a:r>
                        <a:rPr lang="en-US" sz="1400" dirty="0">
                          <a:effectLst/>
                        </a:rPr>
                        <a:t>4.7%</a:t>
                      </a:r>
                      <a:endParaRPr lang="en-US" sz="14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marL="0" marR="0" algn="ctr">
                        <a:spcBef>
                          <a:spcPts val="0"/>
                        </a:spcBef>
                        <a:spcAft>
                          <a:spcPts val="0"/>
                        </a:spcAft>
                      </a:pPr>
                      <a:r>
                        <a:rPr lang="en-US" sz="1400" dirty="0">
                          <a:effectLst/>
                        </a:rPr>
                        <a:t>1.18</a:t>
                      </a:r>
                      <a:endParaRPr lang="en-US" sz="14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extLst>
                  <a:ext uri="{0D108BD9-81ED-4DB2-BD59-A6C34878D82A}">
                    <a16:rowId xmlns:a16="http://schemas.microsoft.com/office/drawing/2014/main" val="2708163922"/>
                  </a:ext>
                </a:extLst>
              </a:tr>
              <a:tr h="319405">
                <a:tc>
                  <a:txBody>
                    <a:bodyPr/>
                    <a:lstStyle/>
                    <a:p>
                      <a:pPr marL="0" marR="0">
                        <a:spcBef>
                          <a:spcPts val="0"/>
                        </a:spcBef>
                        <a:spcAft>
                          <a:spcPts val="0"/>
                        </a:spcAft>
                      </a:pPr>
                      <a:r>
                        <a:rPr lang="en-US" sz="1400" dirty="0">
                          <a:effectLst/>
                        </a:rPr>
                        <a:t>Hispanic/Latinx</a:t>
                      </a:r>
                      <a:endParaRPr lang="en-US" sz="14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marL="0" marR="0" algn="ctr">
                        <a:spcBef>
                          <a:spcPts val="0"/>
                        </a:spcBef>
                        <a:spcAft>
                          <a:spcPts val="0"/>
                        </a:spcAft>
                      </a:pPr>
                      <a:r>
                        <a:rPr lang="en-US" sz="1400" dirty="0">
                          <a:effectLst/>
                        </a:rPr>
                        <a:t>48.8%</a:t>
                      </a:r>
                      <a:endParaRPr lang="en-US" sz="14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marL="0" marR="0" algn="ctr">
                        <a:spcBef>
                          <a:spcPts val="0"/>
                        </a:spcBef>
                        <a:spcAft>
                          <a:spcPts val="0"/>
                        </a:spcAft>
                      </a:pPr>
                      <a:r>
                        <a:rPr lang="en-US" sz="1400" dirty="0">
                          <a:effectLst/>
                        </a:rPr>
                        <a:t>53.7%</a:t>
                      </a:r>
                      <a:endParaRPr lang="en-US" sz="14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marL="0" marR="0" algn="ctr">
                        <a:spcBef>
                          <a:spcPts val="0"/>
                        </a:spcBef>
                        <a:spcAft>
                          <a:spcPts val="0"/>
                        </a:spcAft>
                      </a:pPr>
                      <a:r>
                        <a:rPr lang="en-US" sz="1400" dirty="0">
                          <a:effectLst/>
                        </a:rPr>
                        <a:t>1.10</a:t>
                      </a:r>
                      <a:endParaRPr lang="en-US" sz="14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marL="0" marR="0" algn="ctr">
                        <a:spcBef>
                          <a:spcPts val="0"/>
                        </a:spcBef>
                        <a:spcAft>
                          <a:spcPts val="0"/>
                        </a:spcAft>
                      </a:pPr>
                      <a:r>
                        <a:rPr lang="en-US" sz="1400" dirty="0">
                          <a:effectLst/>
                        </a:rPr>
                        <a:t> </a:t>
                      </a:r>
                      <a:endParaRPr lang="en-US" sz="14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marL="0" marR="0" algn="ctr">
                        <a:spcBef>
                          <a:spcPts val="0"/>
                        </a:spcBef>
                        <a:spcAft>
                          <a:spcPts val="0"/>
                        </a:spcAft>
                      </a:pPr>
                      <a:r>
                        <a:rPr lang="en-US" sz="1400" dirty="0">
                          <a:effectLst/>
                        </a:rPr>
                        <a:t>51.3%</a:t>
                      </a:r>
                      <a:endParaRPr lang="en-US" sz="14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marL="0" marR="0" algn="ctr">
                        <a:spcBef>
                          <a:spcPts val="0"/>
                        </a:spcBef>
                        <a:spcAft>
                          <a:spcPts val="0"/>
                        </a:spcAft>
                      </a:pPr>
                      <a:r>
                        <a:rPr lang="en-US" sz="1400" dirty="0">
                          <a:effectLst/>
                        </a:rPr>
                        <a:t>53.0%</a:t>
                      </a:r>
                      <a:endParaRPr lang="en-US" sz="14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marL="0" marR="0" algn="ctr">
                        <a:spcBef>
                          <a:spcPts val="0"/>
                        </a:spcBef>
                        <a:spcAft>
                          <a:spcPts val="0"/>
                        </a:spcAft>
                      </a:pPr>
                      <a:r>
                        <a:rPr lang="en-US" sz="1400" dirty="0">
                          <a:effectLst/>
                        </a:rPr>
                        <a:t>1.03</a:t>
                      </a:r>
                      <a:endParaRPr lang="en-US" sz="14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extLst>
                  <a:ext uri="{0D108BD9-81ED-4DB2-BD59-A6C34878D82A}">
                    <a16:rowId xmlns:a16="http://schemas.microsoft.com/office/drawing/2014/main" val="2713937186"/>
                  </a:ext>
                </a:extLst>
              </a:tr>
              <a:tr h="356870">
                <a:tc>
                  <a:txBody>
                    <a:bodyPr/>
                    <a:lstStyle/>
                    <a:p>
                      <a:pPr marL="0" marR="0">
                        <a:spcBef>
                          <a:spcPts val="0"/>
                        </a:spcBef>
                        <a:spcAft>
                          <a:spcPts val="0"/>
                        </a:spcAft>
                      </a:pPr>
                      <a:r>
                        <a:rPr lang="en-US" sz="1400" dirty="0">
                          <a:effectLst/>
                        </a:rPr>
                        <a:t>Economically Disadvantaged</a:t>
                      </a:r>
                      <a:endParaRPr lang="en-US" sz="14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marL="0" marR="0" algn="ctr">
                        <a:spcBef>
                          <a:spcPts val="0"/>
                        </a:spcBef>
                        <a:spcAft>
                          <a:spcPts val="0"/>
                        </a:spcAft>
                      </a:pPr>
                      <a:r>
                        <a:rPr lang="en-US" sz="1400" dirty="0">
                          <a:effectLst/>
                        </a:rPr>
                        <a:t>50.3%</a:t>
                      </a:r>
                      <a:endParaRPr lang="en-US" sz="14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marL="0" marR="0" algn="ctr">
                        <a:spcBef>
                          <a:spcPts val="0"/>
                        </a:spcBef>
                        <a:spcAft>
                          <a:spcPts val="0"/>
                        </a:spcAft>
                      </a:pPr>
                      <a:r>
                        <a:rPr lang="en-US" sz="1400" dirty="0">
                          <a:effectLst/>
                        </a:rPr>
                        <a:t>100%</a:t>
                      </a:r>
                      <a:r>
                        <a:rPr lang="en-US" sz="1400" baseline="30000" dirty="0">
                          <a:effectLst/>
                        </a:rPr>
                        <a:t>1</a:t>
                      </a:r>
                      <a:endParaRPr lang="en-US" sz="14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marL="0" marR="0" algn="ctr">
                        <a:spcBef>
                          <a:spcPts val="0"/>
                        </a:spcBef>
                        <a:spcAft>
                          <a:spcPts val="0"/>
                        </a:spcAft>
                      </a:pPr>
                      <a:r>
                        <a:rPr lang="en-US" sz="1400" dirty="0">
                          <a:effectLst/>
                        </a:rPr>
                        <a:t>1.99</a:t>
                      </a:r>
                      <a:endParaRPr lang="en-US" sz="14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marL="0" marR="0" algn="ctr">
                        <a:spcBef>
                          <a:spcPts val="0"/>
                        </a:spcBef>
                        <a:spcAft>
                          <a:spcPts val="0"/>
                        </a:spcAft>
                      </a:pPr>
                      <a:r>
                        <a:rPr lang="en-US" sz="1400" dirty="0">
                          <a:effectLst/>
                        </a:rPr>
                        <a:t> </a:t>
                      </a:r>
                      <a:endParaRPr lang="en-US" sz="14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marL="0" marR="0" algn="ctr">
                        <a:spcBef>
                          <a:spcPts val="0"/>
                        </a:spcBef>
                        <a:spcAft>
                          <a:spcPts val="0"/>
                        </a:spcAft>
                      </a:pPr>
                      <a:r>
                        <a:rPr lang="en-US" sz="1400" dirty="0">
                          <a:effectLst/>
                        </a:rPr>
                        <a:t>26.9%</a:t>
                      </a:r>
                      <a:endParaRPr lang="en-US" sz="14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marL="0" marR="0" algn="ctr">
                        <a:spcBef>
                          <a:spcPts val="0"/>
                        </a:spcBef>
                        <a:spcAft>
                          <a:spcPts val="0"/>
                        </a:spcAft>
                      </a:pPr>
                      <a:r>
                        <a:rPr lang="en-US" sz="1400" dirty="0">
                          <a:effectLst/>
                        </a:rPr>
                        <a:t>99.5%</a:t>
                      </a:r>
                      <a:r>
                        <a:rPr lang="en-US" sz="1400" baseline="30000" dirty="0">
                          <a:effectLst/>
                        </a:rPr>
                        <a:t>2</a:t>
                      </a:r>
                      <a:endParaRPr lang="en-US" sz="14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marL="0" marR="0" algn="ctr">
                        <a:spcBef>
                          <a:spcPts val="0"/>
                        </a:spcBef>
                        <a:spcAft>
                          <a:spcPts val="0"/>
                        </a:spcAft>
                      </a:pPr>
                      <a:r>
                        <a:rPr lang="en-US" sz="1400" dirty="0">
                          <a:effectLst/>
                        </a:rPr>
                        <a:t>3.70</a:t>
                      </a:r>
                      <a:endParaRPr lang="en-US" sz="14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extLst>
                  <a:ext uri="{0D108BD9-81ED-4DB2-BD59-A6C34878D82A}">
                    <a16:rowId xmlns:a16="http://schemas.microsoft.com/office/drawing/2014/main" val="1447019288"/>
                  </a:ext>
                </a:extLst>
              </a:tr>
              <a:tr h="356870">
                <a:tc gridSpan="8">
                  <a:txBody>
                    <a:bodyPr/>
                    <a:lstStyle/>
                    <a:p>
                      <a:pPr marL="0" marR="0">
                        <a:spcBef>
                          <a:spcPts val="0"/>
                        </a:spcBef>
                        <a:spcAft>
                          <a:spcPts val="0"/>
                        </a:spcAft>
                      </a:pPr>
                      <a:endParaRPr lang="en-US" sz="1400" kern="1200" dirty="0">
                        <a:solidFill>
                          <a:schemeClr val="dk1"/>
                        </a:solidFill>
                        <a:effectLst/>
                        <a:latin typeface="+mn-lt"/>
                        <a:ea typeface="+mn-ea"/>
                        <a:cs typeface="+mn-cs"/>
                      </a:endParaRPr>
                    </a:p>
                    <a:p>
                      <a:pPr marL="0" marR="0">
                        <a:spcBef>
                          <a:spcPts val="0"/>
                        </a:spcBef>
                        <a:spcAft>
                          <a:spcPts val="0"/>
                        </a:spcAft>
                      </a:pPr>
                      <a:r>
                        <a:rPr lang="en-US" sz="1400" kern="1200" dirty="0">
                          <a:solidFill>
                            <a:schemeClr val="dk1"/>
                          </a:solidFill>
                          <a:effectLst/>
                          <a:latin typeface="+mn-lt"/>
                          <a:ea typeface="+mn-ea"/>
                          <a:cs typeface="+mn-cs"/>
                        </a:rPr>
                        <a:t>Note: Equity Gap is identified 0.85 or below.</a:t>
                      </a:r>
                    </a:p>
                    <a:p>
                      <a:pPr marL="0" marR="0">
                        <a:spcBef>
                          <a:spcPts val="0"/>
                        </a:spcBef>
                        <a:spcAft>
                          <a:spcPts val="0"/>
                        </a:spcAft>
                      </a:pPr>
                      <a:endParaRPr lang="en-US" sz="1400" kern="1200" dirty="0">
                        <a:solidFill>
                          <a:schemeClr val="dk1"/>
                        </a:solidFill>
                        <a:effectLst/>
                        <a:latin typeface="+mn-lt"/>
                        <a:ea typeface="+mn-ea"/>
                        <a:cs typeface="+mn-cs"/>
                      </a:endParaRPr>
                    </a:p>
                    <a:p>
                      <a:pPr marL="0" marR="0">
                        <a:spcBef>
                          <a:spcPts val="0"/>
                        </a:spcBef>
                        <a:spcAft>
                          <a:spcPts val="0"/>
                        </a:spcAft>
                      </a:pPr>
                      <a:r>
                        <a:rPr lang="en-US" sz="1400" baseline="30000" dirty="0">
                          <a:effectLst/>
                        </a:rPr>
                        <a:t>1</a:t>
                      </a:r>
                      <a:r>
                        <a:rPr lang="en-US" sz="1400" dirty="0">
                          <a:effectLst/>
                        </a:rPr>
                        <a:t>2019-2021 CCCCO Economically Disadvantaged students were defined as any student receiving any form of financial aid.</a:t>
                      </a:r>
                    </a:p>
                    <a:p>
                      <a:pPr marL="0" marR="0">
                        <a:spcBef>
                          <a:spcPts val="0"/>
                        </a:spcBef>
                        <a:spcAft>
                          <a:spcPts val="0"/>
                        </a:spcAft>
                      </a:pPr>
                      <a:endParaRPr lang="en-US" sz="1400" dirty="0">
                        <a:effectLst/>
                      </a:endParaRPr>
                    </a:p>
                    <a:p>
                      <a:pPr marL="0" marR="0">
                        <a:spcBef>
                          <a:spcPts val="0"/>
                        </a:spcBef>
                        <a:spcAft>
                          <a:spcPts val="0"/>
                        </a:spcAft>
                      </a:pPr>
                      <a:r>
                        <a:rPr lang="en-US" sz="1400" baseline="30000" dirty="0">
                          <a:effectLst/>
                        </a:rPr>
                        <a:t>2</a:t>
                      </a:r>
                      <a:r>
                        <a:rPr lang="en-US" sz="1400" dirty="0">
                          <a:effectLst/>
                        </a:rPr>
                        <a:t> 21-22 CCCCO Economically Disadvantaged students’ definition was narrowed. Economically Disadvantaged students </a:t>
                      </a:r>
                      <a:r>
                        <a:rPr lang="en-US" sz="1400" u="sng" dirty="0">
                          <a:effectLst/>
                        </a:rPr>
                        <a:t>only</a:t>
                      </a:r>
                      <a:r>
                        <a:rPr lang="en-US" sz="1400" dirty="0">
                          <a:effectLst/>
                        </a:rPr>
                        <a:t> include students receiving Method A or B of CPPG, Pell, or CalWORKs.</a:t>
                      </a:r>
                      <a:r>
                        <a:rPr lang="en-US" sz="1400" baseline="30000" dirty="0">
                          <a:effectLst/>
                        </a:rPr>
                        <a:t> </a:t>
                      </a:r>
                      <a:endParaRPr lang="en-US" sz="14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149010769"/>
                  </a:ext>
                </a:extLst>
              </a:tr>
            </a:tbl>
          </a:graphicData>
        </a:graphic>
      </p:graphicFrame>
    </p:spTree>
    <p:extLst>
      <p:ext uri="{BB962C8B-B14F-4D97-AF65-F5344CB8AC3E}">
        <p14:creationId xmlns:p14="http://schemas.microsoft.com/office/powerpoint/2010/main" val="327573767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4871D3-3573-86CE-E20F-9312C5B3FCF1}"/>
              </a:ext>
            </a:extLst>
          </p:cNvPr>
          <p:cNvSpPr>
            <a:spLocks noGrp="1"/>
          </p:cNvSpPr>
          <p:nvPr>
            <p:ph type="title"/>
          </p:nvPr>
        </p:nvSpPr>
        <p:spPr/>
        <p:txBody>
          <a:bodyPr>
            <a:normAutofit fontScale="90000"/>
          </a:bodyPr>
          <a:lstStyle/>
          <a:p>
            <a:br>
              <a:rPr lang="en-US" sz="1800" b="1" dirty="0">
                <a:effectLst/>
                <a:latin typeface="Calibri" panose="020F0502020204030204" pitchFamily="34" charset="0"/>
                <a:ea typeface="Arial" panose="020B0604020202020204" pitchFamily="34" charset="0"/>
                <a:cs typeface="Calibri" panose="020F0502020204030204" pitchFamily="34" charset="0"/>
              </a:rPr>
            </a:br>
            <a:br>
              <a:rPr lang="en-US" sz="1800" b="1" dirty="0">
                <a:effectLst/>
                <a:latin typeface="Calibri" panose="020F0502020204030204" pitchFamily="34" charset="0"/>
                <a:ea typeface="Arial" panose="020B0604020202020204" pitchFamily="34" charset="0"/>
                <a:cs typeface="Calibri" panose="020F0502020204030204" pitchFamily="34" charset="0"/>
              </a:rPr>
            </a:br>
            <a:br>
              <a:rPr lang="en-US" sz="1800" b="1" dirty="0">
                <a:effectLst/>
                <a:latin typeface="Calibri" panose="020F0502020204030204" pitchFamily="34" charset="0"/>
                <a:ea typeface="Arial" panose="020B0604020202020204" pitchFamily="34" charset="0"/>
                <a:cs typeface="Calibri" panose="020F0502020204030204" pitchFamily="34" charset="0"/>
              </a:rPr>
            </a:br>
            <a:br>
              <a:rPr lang="en-US" sz="1800" b="1" dirty="0">
                <a:effectLst/>
                <a:latin typeface="Calibri" panose="020F0502020204030204" pitchFamily="34" charset="0"/>
                <a:ea typeface="Arial" panose="020B0604020202020204" pitchFamily="34" charset="0"/>
                <a:cs typeface="Calibri" panose="020F0502020204030204" pitchFamily="34" charset="0"/>
              </a:rPr>
            </a:br>
            <a:br>
              <a:rPr lang="en-US" sz="1800" b="1" dirty="0">
                <a:effectLst/>
                <a:latin typeface="Calibri" panose="020F0502020204030204" pitchFamily="34" charset="0"/>
                <a:ea typeface="Arial" panose="020B0604020202020204" pitchFamily="34" charset="0"/>
                <a:cs typeface="Calibri" panose="020F0502020204030204" pitchFamily="34" charset="0"/>
              </a:rPr>
            </a:br>
            <a:br>
              <a:rPr lang="en-US" sz="4900" b="1" dirty="0">
                <a:effectLst/>
                <a:ea typeface="Arial" panose="020B0604020202020204" pitchFamily="34" charset="0"/>
                <a:cs typeface="Calibri" panose="020F0502020204030204" pitchFamily="34" charset="0"/>
              </a:rPr>
            </a:br>
            <a:r>
              <a:rPr lang="en-US" dirty="0">
                <a:effectLst/>
                <a:ea typeface="Arial" panose="020B0604020202020204" pitchFamily="34" charset="0"/>
                <a:cs typeface="Calibri Light" panose="020F0302020204030204" pitchFamily="34" charset="0"/>
              </a:rPr>
              <a:t>Transfer Center Student Workshops Participation</a:t>
            </a:r>
            <a:br>
              <a:rPr lang="en-US" sz="1800" b="1" dirty="0">
                <a:effectLst/>
                <a:latin typeface="Calibri" panose="020F0502020204030204" pitchFamily="34" charset="0"/>
                <a:ea typeface="Arial" panose="020B0604020202020204" pitchFamily="34" charset="0"/>
                <a:cs typeface="Calibri" panose="020F0502020204030204" pitchFamily="34" charset="0"/>
              </a:rPr>
            </a:br>
            <a:br>
              <a:rPr lang="en-US" sz="1800" b="1" dirty="0">
                <a:effectLst/>
                <a:latin typeface="Calibri" panose="020F0502020204030204" pitchFamily="34" charset="0"/>
                <a:ea typeface="Arial" panose="020B0604020202020204" pitchFamily="34" charset="0"/>
                <a:cs typeface="Calibri" panose="020F0502020204030204" pitchFamily="34" charset="0"/>
              </a:rPr>
            </a:br>
            <a:br>
              <a:rPr lang="en-US" sz="4400" b="1" dirty="0">
                <a:effectLst/>
                <a:latin typeface="Calibri Light" panose="020F0302020204030204" pitchFamily="34" charset="0"/>
                <a:ea typeface="Arial" panose="020B0604020202020204" pitchFamily="34" charset="0"/>
                <a:cs typeface="Calibri Light" panose="020F0302020204030204" pitchFamily="34" charset="0"/>
              </a:rPr>
            </a:br>
            <a:endParaRPr lang="en-US" sz="4400" dirty="0">
              <a:latin typeface="Calibri Light" panose="020F0302020204030204" pitchFamily="34" charset="0"/>
              <a:cs typeface="Calibri Light" panose="020F0302020204030204" pitchFamily="34" charset="0"/>
            </a:endParaRPr>
          </a:p>
        </p:txBody>
      </p:sp>
      <p:graphicFrame>
        <p:nvGraphicFramePr>
          <p:cNvPr id="4" name="Content Placeholder 3">
            <a:extLst>
              <a:ext uri="{FF2B5EF4-FFF2-40B4-BE49-F238E27FC236}">
                <a16:creationId xmlns:a16="http://schemas.microsoft.com/office/drawing/2014/main" id="{C137FF90-FF12-1215-C743-1A005DDDCB47}"/>
              </a:ext>
            </a:extLst>
          </p:cNvPr>
          <p:cNvGraphicFramePr>
            <a:graphicFrameLocks noGrp="1"/>
          </p:cNvGraphicFramePr>
          <p:nvPr>
            <p:ph idx="1"/>
          </p:nvPr>
        </p:nvGraphicFramePr>
        <p:xfrm>
          <a:off x="1575718" y="2284913"/>
          <a:ext cx="9260723" cy="3698875"/>
        </p:xfrm>
        <a:graphic>
          <a:graphicData uri="http://schemas.openxmlformats.org/drawingml/2006/table">
            <a:tbl>
              <a:tblPr bandRow="1">
                <a:tableStyleId>{5C22544A-7EE6-4342-B048-85BDC9FD1C3A}</a:tableStyleId>
              </a:tblPr>
              <a:tblGrid>
                <a:gridCol w="1368008">
                  <a:extLst>
                    <a:ext uri="{9D8B030D-6E8A-4147-A177-3AD203B41FA5}">
                      <a16:colId xmlns:a16="http://schemas.microsoft.com/office/drawing/2014/main" val="2988608893"/>
                    </a:ext>
                  </a:extLst>
                </a:gridCol>
                <a:gridCol w="1138989">
                  <a:extLst>
                    <a:ext uri="{9D8B030D-6E8A-4147-A177-3AD203B41FA5}">
                      <a16:colId xmlns:a16="http://schemas.microsoft.com/office/drawing/2014/main" val="2343503438"/>
                    </a:ext>
                  </a:extLst>
                </a:gridCol>
                <a:gridCol w="1066800">
                  <a:extLst>
                    <a:ext uri="{9D8B030D-6E8A-4147-A177-3AD203B41FA5}">
                      <a16:colId xmlns:a16="http://schemas.microsoft.com/office/drawing/2014/main" val="484134054"/>
                    </a:ext>
                  </a:extLst>
                </a:gridCol>
                <a:gridCol w="1050758">
                  <a:extLst>
                    <a:ext uri="{9D8B030D-6E8A-4147-A177-3AD203B41FA5}">
                      <a16:colId xmlns:a16="http://schemas.microsoft.com/office/drawing/2014/main" val="2594081895"/>
                    </a:ext>
                  </a:extLst>
                </a:gridCol>
                <a:gridCol w="486143">
                  <a:extLst>
                    <a:ext uri="{9D8B030D-6E8A-4147-A177-3AD203B41FA5}">
                      <a16:colId xmlns:a16="http://schemas.microsoft.com/office/drawing/2014/main" val="1758639949"/>
                    </a:ext>
                  </a:extLst>
                </a:gridCol>
                <a:gridCol w="1276826">
                  <a:extLst>
                    <a:ext uri="{9D8B030D-6E8A-4147-A177-3AD203B41FA5}">
                      <a16:colId xmlns:a16="http://schemas.microsoft.com/office/drawing/2014/main" val="2596327142"/>
                    </a:ext>
                  </a:extLst>
                </a:gridCol>
                <a:gridCol w="1500712">
                  <a:extLst>
                    <a:ext uri="{9D8B030D-6E8A-4147-A177-3AD203B41FA5}">
                      <a16:colId xmlns:a16="http://schemas.microsoft.com/office/drawing/2014/main" val="3816996085"/>
                    </a:ext>
                  </a:extLst>
                </a:gridCol>
                <a:gridCol w="1372487">
                  <a:extLst>
                    <a:ext uri="{9D8B030D-6E8A-4147-A177-3AD203B41FA5}">
                      <a16:colId xmlns:a16="http://schemas.microsoft.com/office/drawing/2014/main" val="1725514685"/>
                    </a:ext>
                  </a:extLst>
                </a:gridCol>
              </a:tblGrid>
              <a:tr h="648164">
                <a:tc>
                  <a:txBody>
                    <a:bodyPr/>
                    <a:lstStyle/>
                    <a:p>
                      <a:pPr marL="0" marR="0">
                        <a:spcBef>
                          <a:spcPts val="0"/>
                        </a:spcBef>
                        <a:spcAft>
                          <a:spcPts val="0"/>
                        </a:spcAft>
                      </a:pPr>
                      <a:r>
                        <a:rPr lang="en-US" sz="1400" b="1" dirty="0">
                          <a:effectLst/>
                        </a:rPr>
                        <a:t>Ethnicity</a:t>
                      </a:r>
                      <a:endParaRPr lang="en-US" sz="1400" b="1"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marL="0" marR="0" algn="ctr">
                        <a:spcBef>
                          <a:spcPts val="0"/>
                        </a:spcBef>
                        <a:spcAft>
                          <a:spcPts val="0"/>
                        </a:spcAft>
                      </a:pPr>
                      <a:r>
                        <a:rPr lang="en-US" sz="1400" b="1" dirty="0">
                          <a:effectLst/>
                        </a:rPr>
                        <a:t> </a:t>
                      </a:r>
                    </a:p>
                    <a:p>
                      <a:pPr marL="0" marR="0" algn="ctr">
                        <a:spcBef>
                          <a:spcPts val="0"/>
                        </a:spcBef>
                        <a:spcAft>
                          <a:spcPts val="0"/>
                        </a:spcAft>
                      </a:pPr>
                      <a:r>
                        <a:rPr lang="en-US" sz="1400" b="1" dirty="0">
                          <a:effectLst/>
                        </a:rPr>
                        <a:t>2020-2021 Statistics </a:t>
                      </a:r>
                    </a:p>
                    <a:p>
                      <a:pPr marL="0" marR="0" algn="ctr">
                        <a:spcBef>
                          <a:spcPts val="0"/>
                        </a:spcBef>
                        <a:spcAft>
                          <a:spcPts val="0"/>
                        </a:spcAft>
                      </a:pPr>
                      <a:r>
                        <a:rPr lang="en-US" sz="1400" b="1" dirty="0">
                          <a:effectLst/>
                        </a:rPr>
                        <a:t>Collegewide</a:t>
                      </a:r>
                      <a:endParaRPr lang="en-US" sz="1400" b="1"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marL="0" marR="0" algn="ctr">
                        <a:spcBef>
                          <a:spcPts val="0"/>
                        </a:spcBef>
                        <a:spcAft>
                          <a:spcPts val="0"/>
                        </a:spcAft>
                      </a:pPr>
                      <a:r>
                        <a:rPr lang="en-US" sz="1400" b="1" dirty="0">
                          <a:effectLst/>
                        </a:rPr>
                        <a:t>2020-2021</a:t>
                      </a:r>
                    </a:p>
                    <a:p>
                      <a:pPr marL="0" marR="0" algn="ctr">
                        <a:spcBef>
                          <a:spcPts val="0"/>
                        </a:spcBef>
                        <a:spcAft>
                          <a:spcPts val="0"/>
                        </a:spcAft>
                      </a:pPr>
                      <a:r>
                        <a:rPr lang="en-US" sz="1400" b="1" dirty="0">
                          <a:effectLst/>
                        </a:rPr>
                        <a:t>Percent Served</a:t>
                      </a:r>
                      <a:endParaRPr lang="en-US" sz="1400" b="1"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marL="0" marR="0" algn="ctr">
                        <a:spcBef>
                          <a:spcPts val="0"/>
                        </a:spcBef>
                        <a:spcAft>
                          <a:spcPts val="0"/>
                        </a:spcAft>
                      </a:pPr>
                      <a:r>
                        <a:rPr lang="en-US" sz="1400" b="1" dirty="0">
                          <a:effectLst/>
                        </a:rPr>
                        <a:t>2020-2021</a:t>
                      </a:r>
                    </a:p>
                    <a:p>
                      <a:pPr marL="0" marR="0" algn="ctr">
                        <a:spcBef>
                          <a:spcPts val="0"/>
                        </a:spcBef>
                        <a:spcAft>
                          <a:spcPts val="0"/>
                        </a:spcAft>
                      </a:pPr>
                      <a:r>
                        <a:rPr lang="en-US" sz="1400" b="1" dirty="0">
                          <a:effectLst/>
                        </a:rPr>
                        <a:t>Equity Gap Baseline</a:t>
                      </a:r>
                      <a:endParaRPr lang="en-US" sz="1400" b="1"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marL="0" marR="0" algn="ctr">
                        <a:spcBef>
                          <a:spcPts val="0"/>
                        </a:spcBef>
                        <a:spcAft>
                          <a:spcPts val="0"/>
                        </a:spcAft>
                      </a:pPr>
                      <a:r>
                        <a:rPr lang="en-US" sz="1400" b="1" dirty="0">
                          <a:effectLst/>
                        </a:rPr>
                        <a:t> </a:t>
                      </a:r>
                      <a:endParaRPr lang="en-US" sz="1400" b="1"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marL="0" marR="0" algn="ctr">
                        <a:spcBef>
                          <a:spcPts val="0"/>
                        </a:spcBef>
                        <a:spcAft>
                          <a:spcPts val="0"/>
                        </a:spcAft>
                      </a:pPr>
                      <a:r>
                        <a:rPr lang="en-US" sz="1400" b="1" dirty="0">
                          <a:effectLst/>
                        </a:rPr>
                        <a:t> </a:t>
                      </a:r>
                    </a:p>
                    <a:p>
                      <a:pPr marL="0" marR="0" algn="ctr">
                        <a:spcBef>
                          <a:spcPts val="0"/>
                        </a:spcBef>
                        <a:spcAft>
                          <a:spcPts val="0"/>
                        </a:spcAft>
                      </a:pPr>
                      <a:r>
                        <a:rPr lang="en-US" sz="1400" b="1" dirty="0">
                          <a:effectLst/>
                        </a:rPr>
                        <a:t>2021-2022 Statistics </a:t>
                      </a:r>
                    </a:p>
                    <a:p>
                      <a:pPr marL="0" marR="0" algn="ctr">
                        <a:spcBef>
                          <a:spcPts val="0"/>
                        </a:spcBef>
                        <a:spcAft>
                          <a:spcPts val="0"/>
                        </a:spcAft>
                      </a:pPr>
                      <a:r>
                        <a:rPr lang="en-US" sz="1400" b="1" dirty="0">
                          <a:effectLst/>
                        </a:rPr>
                        <a:t>Collegewide</a:t>
                      </a:r>
                    </a:p>
                    <a:p>
                      <a:pPr marL="0" marR="0" algn="ctr">
                        <a:spcBef>
                          <a:spcPts val="0"/>
                        </a:spcBef>
                        <a:spcAft>
                          <a:spcPts val="0"/>
                        </a:spcAft>
                      </a:pPr>
                      <a:endParaRPr lang="en-US" sz="1400" b="1"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marL="0" marR="0" algn="ctr">
                        <a:spcBef>
                          <a:spcPts val="0"/>
                        </a:spcBef>
                        <a:spcAft>
                          <a:spcPts val="0"/>
                        </a:spcAft>
                      </a:pPr>
                      <a:r>
                        <a:rPr lang="en-US" sz="1400" b="1" dirty="0">
                          <a:effectLst/>
                        </a:rPr>
                        <a:t>2021-2022</a:t>
                      </a:r>
                    </a:p>
                    <a:p>
                      <a:pPr marL="0" marR="0" algn="ctr">
                        <a:spcBef>
                          <a:spcPts val="0"/>
                        </a:spcBef>
                        <a:spcAft>
                          <a:spcPts val="0"/>
                        </a:spcAft>
                      </a:pPr>
                      <a:r>
                        <a:rPr lang="en-US" sz="1400" b="1" dirty="0">
                          <a:effectLst/>
                        </a:rPr>
                        <a:t>Percent Served</a:t>
                      </a:r>
                      <a:endParaRPr lang="en-US" sz="1400" b="1"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marL="0" marR="0" algn="ctr">
                        <a:spcBef>
                          <a:spcPts val="0"/>
                        </a:spcBef>
                        <a:spcAft>
                          <a:spcPts val="0"/>
                        </a:spcAft>
                      </a:pPr>
                      <a:r>
                        <a:rPr lang="en-US" sz="1400" b="1" dirty="0">
                          <a:effectLst/>
                        </a:rPr>
                        <a:t>2021-2022</a:t>
                      </a:r>
                    </a:p>
                    <a:p>
                      <a:pPr marL="0" marR="0" algn="ctr">
                        <a:spcBef>
                          <a:spcPts val="0"/>
                        </a:spcBef>
                        <a:spcAft>
                          <a:spcPts val="0"/>
                        </a:spcAft>
                      </a:pPr>
                      <a:r>
                        <a:rPr lang="en-US" sz="1400" b="1" dirty="0">
                          <a:effectLst/>
                        </a:rPr>
                        <a:t>Equity Gap Baseline</a:t>
                      </a:r>
                      <a:endParaRPr lang="en-US" sz="1400" b="1"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extLst>
                  <a:ext uri="{0D108BD9-81ED-4DB2-BD59-A6C34878D82A}">
                    <a16:rowId xmlns:a16="http://schemas.microsoft.com/office/drawing/2014/main" val="1057309964"/>
                  </a:ext>
                </a:extLst>
              </a:tr>
              <a:tr h="285115">
                <a:tc>
                  <a:txBody>
                    <a:bodyPr/>
                    <a:lstStyle/>
                    <a:p>
                      <a:pPr marL="0" marR="0">
                        <a:spcBef>
                          <a:spcPts val="0"/>
                        </a:spcBef>
                        <a:spcAft>
                          <a:spcPts val="0"/>
                        </a:spcAft>
                      </a:pPr>
                      <a:r>
                        <a:rPr lang="en-US" sz="1400" dirty="0">
                          <a:effectLst/>
                        </a:rPr>
                        <a:t>Black/African American </a:t>
                      </a:r>
                      <a:endParaRPr lang="en-US" sz="14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marL="0" marR="0" algn="ctr">
                        <a:spcBef>
                          <a:spcPts val="0"/>
                        </a:spcBef>
                        <a:spcAft>
                          <a:spcPts val="0"/>
                        </a:spcAft>
                      </a:pPr>
                      <a:r>
                        <a:rPr lang="en-US" sz="1400" dirty="0">
                          <a:effectLst/>
                        </a:rPr>
                        <a:t>4.3%</a:t>
                      </a:r>
                      <a:endParaRPr lang="en-US" sz="14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marL="0" marR="0" algn="ctr">
                        <a:spcBef>
                          <a:spcPts val="0"/>
                        </a:spcBef>
                        <a:spcAft>
                          <a:spcPts val="0"/>
                        </a:spcAft>
                      </a:pPr>
                      <a:r>
                        <a:rPr lang="en-US" sz="1400" dirty="0">
                          <a:effectLst/>
                        </a:rPr>
                        <a:t>2.9%</a:t>
                      </a:r>
                      <a:endParaRPr lang="en-US" sz="14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marL="0" marR="0" algn="ctr">
                        <a:spcBef>
                          <a:spcPts val="0"/>
                        </a:spcBef>
                        <a:spcAft>
                          <a:spcPts val="0"/>
                        </a:spcAft>
                      </a:pPr>
                      <a:r>
                        <a:rPr lang="en-US" sz="1400" dirty="0">
                          <a:solidFill>
                            <a:srgbClr val="FF0000"/>
                          </a:solidFill>
                          <a:effectLst/>
                        </a:rPr>
                        <a:t>0.67</a:t>
                      </a:r>
                      <a:endParaRPr lang="en-US" sz="1400" dirty="0">
                        <a:solidFill>
                          <a:srgbClr val="FF000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marL="0" marR="0" algn="ctr">
                        <a:spcBef>
                          <a:spcPts val="0"/>
                        </a:spcBef>
                        <a:spcAft>
                          <a:spcPts val="0"/>
                        </a:spcAft>
                      </a:pPr>
                      <a:r>
                        <a:rPr lang="en-US" sz="1400" dirty="0">
                          <a:effectLst/>
                        </a:rPr>
                        <a:t> </a:t>
                      </a:r>
                      <a:endParaRPr lang="en-US" sz="14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marL="0" marR="0" algn="ctr">
                        <a:spcBef>
                          <a:spcPts val="0"/>
                        </a:spcBef>
                        <a:spcAft>
                          <a:spcPts val="0"/>
                        </a:spcAft>
                      </a:pPr>
                      <a:r>
                        <a:rPr lang="en-US" sz="1400" dirty="0">
                          <a:effectLst/>
                        </a:rPr>
                        <a:t> 4.0%</a:t>
                      </a:r>
                      <a:endParaRPr lang="en-US" sz="14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marL="0" marR="0" algn="ctr">
                        <a:spcBef>
                          <a:spcPts val="0"/>
                        </a:spcBef>
                        <a:spcAft>
                          <a:spcPts val="0"/>
                        </a:spcAft>
                      </a:pPr>
                      <a:r>
                        <a:rPr lang="en-US" sz="1400" dirty="0">
                          <a:effectLst/>
                        </a:rPr>
                        <a:t>5.0%</a:t>
                      </a:r>
                      <a:endParaRPr lang="en-US" sz="14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marL="0" marR="0" algn="ctr">
                        <a:spcBef>
                          <a:spcPts val="0"/>
                        </a:spcBef>
                        <a:spcAft>
                          <a:spcPts val="0"/>
                        </a:spcAft>
                      </a:pPr>
                      <a:r>
                        <a:rPr lang="en-US" sz="1400" dirty="0">
                          <a:effectLst/>
                        </a:rPr>
                        <a:t>1.25</a:t>
                      </a:r>
                      <a:endParaRPr lang="en-US" sz="14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extLst>
                  <a:ext uri="{0D108BD9-81ED-4DB2-BD59-A6C34878D82A}">
                    <a16:rowId xmlns:a16="http://schemas.microsoft.com/office/drawing/2014/main" val="912719005"/>
                  </a:ext>
                </a:extLst>
              </a:tr>
              <a:tr h="285115">
                <a:tc>
                  <a:txBody>
                    <a:bodyPr/>
                    <a:lstStyle/>
                    <a:p>
                      <a:pPr marL="0" marR="0">
                        <a:spcBef>
                          <a:spcPts val="0"/>
                        </a:spcBef>
                        <a:spcAft>
                          <a:spcPts val="0"/>
                        </a:spcAft>
                      </a:pPr>
                      <a:r>
                        <a:rPr lang="en-US" sz="1400" dirty="0">
                          <a:effectLst/>
                        </a:rPr>
                        <a:t>Hispanic/Latinx</a:t>
                      </a:r>
                      <a:endParaRPr lang="en-US" sz="14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marL="0" marR="0" algn="ctr">
                        <a:spcBef>
                          <a:spcPts val="0"/>
                        </a:spcBef>
                        <a:spcAft>
                          <a:spcPts val="0"/>
                        </a:spcAft>
                      </a:pPr>
                      <a:r>
                        <a:rPr lang="en-US" sz="1400" dirty="0">
                          <a:effectLst/>
                        </a:rPr>
                        <a:t>48.8%</a:t>
                      </a:r>
                      <a:endParaRPr lang="en-US" sz="14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marL="0" marR="0" algn="ctr">
                        <a:spcBef>
                          <a:spcPts val="0"/>
                        </a:spcBef>
                        <a:spcAft>
                          <a:spcPts val="0"/>
                        </a:spcAft>
                      </a:pPr>
                      <a:r>
                        <a:rPr lang="en-US" sz="1400" dirty="0">
                          <a:effectLst/>
                        </a:rPr>
                        <a:t>51.8%</a:t>
                      </a:r>
                      <a:endParaRPr lang="en-US" sz="14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marL="0" marR="0" algn="ctr">
                        <a:spcBef>
                          <a:spcPts val="0"/>
                        </a:spcBef>
                        <a:spcAft>
                          <a:spcPts val="0"/>
                        </a:spcAft>
                      </a:pPr>
                      <a:r>
                        <a:rPr lang="en-US" sz="1400" dirty="0">
                          <a:effectLst/>
                        </a:rPr>
                        <a:t>1.06</a:t>
                      </a:r>
                      <a:endParaRPr lang="en-US" sz="14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marL="0" marR="0" algn="ctr">
                        <a:spcBef>
                          <a:spcPts val="0"/>
                        </a:spcBef>
                        <a:spcAft>
                          <a:spcPts val="0"/>
                        </a:spcAft>
                      </a:pPr>
                      <a:r>
                        <a:rPr lang="en-US" sz="1400" dirty="0">
                          <a:effectLst/>
                        </a:rPr>
                        <a:t> </a:t>
                      </a:r>
                      <a:endParaRPr lang="en-US" sz="14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marL="0" marR="0" algn="ctr">
                        <a:spcBef>
                          <a:spcPts val="0"/>
                        </a:spcBef>
                        <a:spcAft>
                          <a:spcPts val="0"/>
                        </a:spcAft>
                      </a:pPr>
                      <a:r>
                        <a:rPr lang="en-US" sz="1400" dirty="0">
                          <a:effectLst/>
                        </a:rPr>
                        <a:t>51.3%</a:t>
                      </a:r>
                      <a:endParaRPr lang="en-US" sz="14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marL="0" marR="0" algn="ctr">
                        <a:spcBef>
                          <a:spcPts val="0"/>
                        </a:spcBef>
                        <a:spcAft>
                          <a:spcPts val="0"/>
                        </a:spcAft>
                      </a:pPr>
                      <a:r>
                        <a:rPr lang="en-US" sz="1400" dirty="0">
                          <a:effectLst/>
                        </a:rPr>
                        <a:t>51.1%</a:t>
                      </a:r>
                      <a:endParaRPr lang="en-US" sz="14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marL="0" marR="0" algn="ctr">
                        <a:spcBef>
                          <a:spcPts val="0"/>
                        </a:spcBef>
                        <a:spcAft>
                          <a:spcPts val="0"/>
                        </a:spcAft>
                      </a:pPr>
                      <a:r>
                        <a:rPr lang="en-US" sz="1400" dirty="0">
                          <a:effectLst/>
                        </a:rPr>
                        <a:t>0.99</a:t>
                      </a:r>
                      <a:endParaRPr lang="en-US" sz="14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extLst>
                  <a:ext uri="{0D108BD9-81ED-4DB2-BD59-A6C34878D82A}">
                    <a16:rowId xmlns:a16="http://schemas.microsoft.com/office/drawing/2014/main" val="3292708940"/>
                  </a:ext>
                </a:extLst>
              </a:tr>
              <a:tr h="285115">
                <a:tc>
                  <a:txBody>
                    <a:bodyPr/>
                    <a:lstStyle/>
                    <a:p>
                      <a:pPr marL="0" marR="0">
                        <a:spcBef>
                          <a:spcPts val="0"/>
                        </a:spcBef>
                        <a:spcAft>
                          <a:spcPts val="0"/>
                        </a:spcAft>
                      </a:pPr>
                      <a:r>
                        <a:rPr lang="en-US" sz="1400" dirty="0">
                          <a:effectLst/>
                        </a:rPr>
                        <a:t>Economically Disadvantaged</a:t>
                      </a:r>
                      <a:endParaRPr lang="en-US" sz="14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marL="0" marR="0" algn="ctr">
                        <a:spcBef>
                          <a:spcPts val="0"/>
                        </a:spcBef>
                        <a:spcAft>
                          <a:spcPts val="0"/>
                        </a:spcAft>
                      </a:pPr>
                      <a:r>
                        <a:rPr lang="en-US" sz="1400" dirty="0">
                          <a:effectLst/>
                        </a:rPr>
                        <a:t>50.3%</a:t>
                      </a:r>
                      <a:endParaRPr lang="en-US" sz="14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marL="0" marR="0" algn="ctr">
                        <a:spcBef>
                          <a:spcPts val="0"/>
                        </a:spcBef>
                        <a:spcAft>
                          <a:spcPts val="0"/>
                        </a:spcAft>
                      </a:pPr>
                      <a:r>
                        <a:rPr lang="en-US" sz="1400" dirty="0">
                          <a:effectLst/>
                        </a:rPr>
                        <a:t>67.4%</a:t>
                      </a:r>
                      <a:r>
                        <a:rPr lang="en-US" sz="1400" baseline="30000" dirty="0">
                          <a:effectLst/>
                        </a:rPr>
                        <a:t>1</a:t>
                      </a:r>
                      <a:endParaRPr lang="en-US" sz="14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marL="0" marR="0" algn="ctr">
                        <a:spcBef>
                          <a:spcPts val="0"/>
                        </a:spcBef>
                        <a:spcAft>
                          <a:spcPts val="0"/>
                        </a:spcAft>
                      </a:pPr>
                      <a:r>
                        <a:rPr lang="en-US" sz="1400" dirty="0">
                          <a:effectLst/>
                        </a:rPr>
                        <a:t>1.34</a:t>
                      </a:r>
                      <a:endParaRPr lang="en-US" sz="14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marL="0" marR="0" algn="ctr">
                        <a:spcBef>
                          <a:spcPts val="0"/>
                        </a:spcBef>
                        <a:spcAft>
                          <a:spcPts val="0"/>
                        </a:spcAft>
                      </a:pPr>
                      <a:r>
                        <a:rPr lang="en-US" sz="1400" dirty="0">
                          <a:effectLst/>
                        </a:rPr>
                        <a:t> </a:t>
                      </a:r>
                      <a:endParaRPr lang="en-US" sz="14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marL="0" marR="0" algn="ctr">
                        <a:spcBef>
                          <a:spcPts val="0"/>
                        </a:spcBef>
                        <a:spcAft>
                          <a:spcPts val="0"/>
                        </a:spcAft>
                      </a:pPr>
                      <a:r>
                        <a:rPr lang="en-US" sz="1400" dirty="0">
                          <a:effectLst/>
                        </a:rPr>
                        <a:t>26.9%</a:t>
                      </a:r>
                      <a:endParaRPr lang="en-US" sz="14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marL="0" marR="0" algn="ctr">
                        <a:spcBef>
                          <a:spcPts val="0"/>
                        </a:spcBef>
                        <a:spcAft>
                          <a:spcPts val="0"/>
                        </a:spcAft>
                      </a:pPr>
                      <a:r>
                        <a:rPr lang="en-US" sz="1400" dirty="0">
                          <a:effectLst/>
                        </a:rPr>
                        <a:t>39.2%</a:t>
                      </a:r>
                      <a:r>
                        <a:rPr lang="en-US" sz="1400" baseline="30000" dirty="0">
                          <a:effectLst/>
                        </a:rPr>
                        <a:t>2</a:t>
                      </a:r>
                      <a:endParaRPr lang="en-US" sz="14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tc>
                  <a:txBody>
                    <a:bodyPr/>
                    <a:lstStyle/>
                    <a:p>
                      <a:pPr marL="0" marR="0" algn="ctr">
                        <a:spcBef>
                          <a:spcPts val="0"/>
                        </a:spcBef>
                        <a:spcAft>
                          <a:spcPts val="0"/>
                        </a:spcAft>
                      </a:pPr>
                      <a:r>
                        <a:rPr lang="en-US" sz="1400" dirty="0">
                          <a:effectLst/>
                        </a:rPr>
                        <a:t>1.46</a:t>
                      </a:r>
                      <a:endParaRPr lang="en-US" sz="14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tc>
                <a:extLst>
                  <a:ext uri="{0D108BD9-81ED-4DB2-BD59-A6C34878D82A}">
                    <a16:rowId xmlns:a16="http://schemas.microsoft.com/office/drawing/2014/main" val="3257795495"/>
                  </a:ext>
                </a:extLst>
              </a:tr>
              <a:tr h="285115">
                <a:tc gridSpan="8">
                  <a:txBody>
                    <a:bodyPr/>
                    <a:lstStyle/>
                    <a:p>
                      <a:pPr marL="0" marR="0">
                        <a:spcBef>
                          <a:spcPts val="0"/>
                        </a:spcBef>
                        <a:spcAft>
                          <a:spcPts val="0"/>
                        </a:spcAft>
                      </a:pPr>
                      <a:r>
                        <a:rPr lang="en-US" sz="1400" baseline="30000" dirty="0">
                          <a:effectLst/>
                        </a:rPr>
                        <a:t> </a:t>
                      </a:r>
                      <a:endParaRPr lang="en-US" sz="1400" dirty="0">
                        <a:effectLst/>
                      </a:endParaRPr>
                    </a:p>
                    <a:p>
                      <a:pPr marL="0" marR="0">
                        <a:spcBef>
                          <a:spcPts val="0"/>
                        </a:spcBef>
                        <a:spcAft>
                          <a:spcPts val="0"/>
                        </a:spcAft>
                      </a:pPr>
                      <a:r>
                        <a:rPr lang="en-US" sz="1400" kern="1200" dirty="0">
                          <a:solidFill>
                            <a:schemeClr val="dk1"/>
                          </a:solidFill>
                          <a:effectLst/>
                          <a:latin typeface="+mn-lt"/>
                          <a:ea typeface="+mn-ea"/>
                          <a:cs typeface="+mn-cs"/>
                        </a:rPr>
                        <a:t>Note: Equity Gap is identified 0.85 or below.</a:t>
                      </a:r>
                    </a:p>
                    <a:p>
                      <a:pPr marL="0" marR="0">
                        <a:spcBef>
                          <a:spcPts val="0"/>
                        </a:spcBef>
                        <a:spcAft>
                          <a:spcPts val="0"/>
                        </a:spcAft>
                      </a:pPr>
                      <a:endParaRPr lang="en-US" sz="1400" kern="1200" dirty="0">
                        <a:solidFill>
                          <a:schemeClr val="dk1"/>
                        </a:solidFill>
                        <a:effectLst/>
                        <a:latin typeface="+mn-lt"/>
                        <a:ea typeface="+mn-ea"/>
                        <a:cs typeface="+mn-cs"/>
                      </a:endParaRPr>
                    </a:p>
                    <a:p>
                      <a:pPr marL="0" marR="0">
                        <a:spcBef>
                          <a:spcPts val="0"/>
                        </a:spcBef>
                        <a:spcAft>
                          <a:spcPts val="0"/>
                        </a:spcAft>
                      </a:pPr>
                      <a:r>
                        <a:rPr lang="en-US" sz="1400" baseline="30000" dirty="0">
                          <a:effectLst/>
                        </a:rPr>
                        <a:t>1</a:t>
                      </a:r>
                      <a:r>
                        <a:rPr lang="en-US" sz="1400" dirty="0">
                          <a:effectLst/>
                        </a:rPr>
                        <a:t>2019-2021 CCCCO Economically Disadvantaged students were defined as any student receiving any form of financial aid.</a:t>
                      </a:r>
                    </a:p>
                    <a:p>
                      <a:pPr marL="0" marR="0">
                        <a:spcBef>
                          <a:spcPts val="0"/>
                        </a:spcBef>
                        <a:spcAft>
                          <a:spcPts val="0"/>
                        </a:spcAft>
                      </a:pPr>
                      <a:endParaRPr lang="en-US" sz="1400" dirty="0">
                        <a:effectLst/>
                      </a:endParaRPr>
                    </a:p>
                    <a:p>
                      <a:pPr marL="0" marR="0">
                        <a:spcBef>
                          <a:spcPts val="0"/>
                        </a:spcBef>
                        <a:spcAft>
                          <a:spcPts val="0"/>
                        </a:spcAft>
                      </a:pPr>
                      <a:r>
                        <a:rPr lang="en-US" sz="1400" baseline="30000" dirty="0">
                          <a:effectLst/>
                        </a:rPr>
                        <a:t>2</a:t>
                      </a:r>
                      <a:r>
                        <a:rPr lang="en-US" sz="1400" dirty="0">
                          <a:effectLst/>
                        </a:rPr>
                        <a:t> 21-22 CCCCO Economically Disadvantaged students’ definition was narrowed. Economically Disadvantaged students </a:t>
                      </a:r>
                      <a:r>
                        <a:rPr lang="en-US" sz="1400" u="sng" dirty="0">
                          <a:effectLst/>
                        </a:rPr>
                        <a:t>only</a:t>
                      </a:r>
                      <a:r>
                        <a:rPr lang="en-US" sz="1400" dirty="0">
                          <a:effectLst/>
                        </a:rPr>
                        <a:t> include students receiving Method A or B of CPPG, Pell, or CalWORKs.</a:t>
                      </a:r>
                      <a:r>
                        <a:rPr lang="en-US" sz="1400" baseline="30000" dirty="0">
                          <a:effectLst/>
                        </a:rPr>
                        <a:t> </a:t>
                      </a:r>
                      <a:endParaRPr lang="en-US" sz="14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969165790"/>
                  </a:ext>
                </a:extLst>
              </a:tr>
            </a:tbl>
          </a:graphicData>
        </a:graphic>
      </p:graphicFrame>
    </p:spTree>
    <p:extLst>
      <p:ext uri="{BB962C8B-B14F-4D97-AF65-F5344CB8AC3E}">
        <p14:creationId xmlns:p14="http://schemas.microsoft.com/office/powerpoint/2010/main" val="105630604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6B973D-D9FA-5322-1121-55A4BB622072}"/>
              </a:ext>
            </a:extLst>
          </p:cNvPr>
          <p:cNvSpPr>
            <a:spLocks noGrp="1"/>
          </p:cNvSpPr>
          <p:nvPr>
            <p:ph type="title"/>
          </p:nvPr>
        </p:nvSpPr>
        <p:spPr/>
        <p:txBody>
          <a:bodyPr/>
          <a:lstStyle/>
          <a:p>
            <a:r>
              <a:rPr lang="en-US"/>
              <a:t>Student Services Organizational Updates  </a:t>
            </a:r>
            <a:endParaRPr lang="en-US" dirty="0"/>
          </a:p>
        </p:txBody>
      </p:sp>
      <p:sp>
        <p:nvSpPr>
          <p:cNvPr id="3" name="Content Placeholder 2">
            <a:extLst>
              <a:ext uri="{FF2B5EF4-FFF2-40B4-BE49-F238E27FC236}">
                <a16:creationId xmlns:a16="http://schemas.microsoft.com/office/drawing/2014/main" id="{7004EE02-9912-05BD-7C9D-5ABDA1F0B18F}"/>
              </a:ext>
            </a:extLst>
          </p:cNvPr>
          <p:cNvSpPr>
            <a:spLocks noGrp="1"/>
          </p:cNvSpPr>
          <p:nvPr>
            <p:ph idx="1"/>
          </p:nvPr>
        </p:nvSpPr>
        <p:spPr/>
        <p:txBody>
          <a:bodyPr>
            <a:normAutofit fontScale="92500"/>
          </a:bodyPr>
          <a:lstStyle/>
          <a:p>
            <a:r>
              <a:rPr lang="en-US" dirty="0"/>
              <a:t>Scholarships have transitioned from the Foundation Office to Financial Aid.</a:t>
            </a:r>
          </a:p>
          <a:p>
            <a:endParaRPr lang="en-US" dirty="0"/>
          </a:p>
          <a:p>
            <a:r>
              <a:rPr lang="en-US" dirty="0"/>
              <a:t>Dr. Gio Sosa, Starfish Administrator </a:t>
            </a:r>
          </a:p>
          <a:p>
            <a:endParaRPr lang="en-US" dirty="0"/>
          </a:p>
          <a:p>
            <a:endParaRPr lang="en-US" dirty="0"/>
          </a:p>
          <a:p>
            <a:endParaRPr lang="en-US" dirty="0"/>
          </a:p>
          <a:p>
            <a:endParaRPr lang="en-US" dirty="0"/>
          </a:p>
          <a:p>
            <a:pPr marL="0" indent="0">
              <a:buNone/>
            </a:pPr>
            <a:r>
              <a:rPr lang="en-US" dirty="0"/>
              <a:t>	Dr. Ivan Peña, 				Dr. Willie Blackmon,</a:t>
            </a:r>
          </a:p>
          <a:p>
            <a:pPr marL="0" indent="0">
              <a:buNone/>
            </a:pPr>
            <a:r>
              <a:rPr lang="en-US" dirty="0"/>
              <a:t>	Conduct Officer 				Tittle IX Coordinator </a:t>
            </a:r>
          </a:p>
        </p:txBody>
      </p:sp>
      <p:pic>
        <p:nvPicPr>
          <p:cNvPr id="6" name="Picture 5" descr="A person in a vest and tie&#10;&#10;Description automatically generated">
            <a:extLst>
              <a:ext uri="{FF2B5EF4-FFF2-40B4-BE49-F238E27FC236}">
                <a16:creationId xmlns:a16="http://schemas.microsoft.com/office/drawing/2014/main" id="{8347B575-83B4-4D7F-C1F1-B4C02B013EF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5117" t="12841" r="20274" b="9705"/>
          <a:stretch/>
        </p:blipFill>
        <p:spPr bwMode="auto">
          <a:xfrm>
            <a:off x="7545568" y="3507377"/>
            <a:ext cx="2038449" cy="1629410"/>
          </a:xfrm>
          <a:prstGeom prst="rect">
            <a:avLst/>
          </a:prstGeom>
          <a:noFill/>
          <a:ln>
            <a:noFill/>
          </a:ln>
          <a:extLst>
            <a:ext uri="{53640926-AAD7-44D8-BBD7-CCE9431645EC}">
              <a14:shadowObscured xmlns:a14="http://schemas.microsoft.com/office/drawing/2010/main"/>
            </a:ext>
          </a:extLst>
        </p:spPr>
      </p:pic>
      <p:pic>
        <p:nvPicPr>
          <p:cNvPr id="7" name="Picture 6" descr="Ivan Peña, Ed.D.">
            <a:extLst>
              <a:ext uri="{FF2B5EF4-FFF2-40B4-BE49-F238E27FC236}">
                <a16:creationId xmlns:a16="http://schemas.microsoft.com/office/drawing/2014/main" id="{BFD8C29C-9C07-6805-3A20-7619B8FD134D}"/>
              </a:ext>
            </a:extLst>
          </p:cNvPr>
          <p:cNvPicPr>
            <a:picLocks noChangeAspect="1"/>
          </p:cNvPicPr>
          <p:nvPr/>
        </p:nvPicPr>
        <p:blipFill rotWithShape="1">
          <a:blip r:embed="rId3">
            <a:extLst>
              <a:ext uri="{28A0092B-C50C-407E-A947-70E740481C1C}">
                <a14:useLocalDpi xmlns:a14="http://schemas.microsoft.com/office/drawing/2010/main" val="0"/>
              </a:ext>
            </a:extLst>
          </a:blip>
          <a:srcRect t="628" b="3215"/>
          <a:stretch/>
        </p:blipFill>
        <p:spPr bwMode="auto">
          <a:xfrm>
            <a:off x="1836465" y="3502861"/>
            <a:ext cx="1699215" cy="1633926"/>
          </a:xfrm>
          <a:prstGeom prst="rect">
            <a:avLst/>
          </a:prstGeom>
          <a:noFill/>
          <a:ln>
            <a:noFill/>
          </a:ln>
        </p:spPr>
      </p:pic>
    </p:spTree>
    <p:extLst>
      <p:ext uri="{BB962C8B-B14F-4D97-AF65-F5344CB8AC3E}">
        <p14:creationId xmlns:p14="http://schemas.microsoft.com/office/powerpoint/2010/main" val="113809694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D45D000F-F37F-B2F3-6330-218DD7201989}"/>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p:cNvSpPr>
            <a:spLocks noGrp="1"/>
          </p:cNvSpPr>
          <p:nvPr>
            <p:ph type="title"/>
          </p:nvPr>
        </p:nvSpPr>
        <p:spPr>
          <a:xfrm>
            <a:off x="3644030" y="2403510"/>
            <a:ext cx="10060172" cy="2308915"/>
          </a:xfrm>
        </p:spPr>
        <p:txBody>
          <a:bodyPr anchor="t">
            <a:noAutofit/>
          </a:bodyPr>
          <a:lstStyle/>
          <a:p>
            <a:br>
              <a:rPr lang="en-US" b="1" dirty="0">
                <a:latin typeface="DAILYNEWS-MEDIUM" pitchFamily="2" charset="77"/>
                <a:cs typeface="Arial" panose="020B0604020202020204" pitchFamily="34" charset="0"/>
              </a:rPr>
            </a:br>
            <a:r>
              <a:rPr lang="en-US" b="1" dirty="0">
                <a:solidFill>
                  <a:schemeClr val="bg1"/>
                </a:solidFill>
                <a:latin typeface="DAILYNEWS-MEDIUM" pitchFamily="2" charset="77"/>
                <a:cs typeface="Arial" panose="020B0604020202020204" pitchFamily="34" charset="0"/>
              </a:rPr>
              <a:t>Administrative Services Update</a:t>
            </a:r>
          </a:p>
        </p:txBody>
      </p:sp>
      <p:cxnSp>
        <p:nvCxnSpPr>
          <p:cNvPr id="13" name="Straight Connector 12">
            <a:extLst>
              <a:ext uri="{FF2B5EF4-FFF2-40B4-BE49-F238E27FC236}">
                <a16:creationId xmlns:a16="http://schemas.microsoft.com/office/drawing/2014/main" id="{D829A5E0-EEC0-5A85-23BA-432AB49B228B}"/>
              </a:ext>
            </a:extLst>
          </p:cNvPr>
          <p:cNvCxnSpPr/>
          <p:nvPr/>
        </p:nvCxnSpPr>
        <p:spPr>
          <a:xfrm>
            <a:off x="3644030" y="3682652"/>
            <a:ext cx="7729603" cy="0"/>
          </a:xfrm>
          <a:prstGeom prst="line">
            <a:avLst/>
          </a:prstGeom>
          <a:ln w="12700">
            <a:solidFill>
              <a:srgbClr val="FFC629"/>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5017419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9" name="Title 1">
            <a:extLst>
              <a:ext uri="{FF2B5EF4-FFF2-40B4-BE49-F238E27FC236}">
                <a16:creationId xmlns:a16="http://schemas.microsoft.com/office/drawing/2014/main" id="{4F2FACC0-9E76-7FFB-E33C-4E74CF10BC33}"/>
              </a:ext>
            </a:extLst>
          </p:cNvPr>
          <p:cNvSpPr>
            <a:spLocks noGrp="1"/>
          </p:cNvSpPr>
          <p:nvPr>
            <p:ph type="title"/>
          </p:nvPr>
        </p:nvSpPr>
        <p:spPr>
          <a:xfrm>
            <a:off x="823442" y="921715"/>
            <a:ext cx="5163022" cy="2635993"/>
          </a:xfrm>
        </p:spPr>
        <p:txBody>
          <a:bodyPr vert="horz" lIns="91440" tIns="45720" rIns="91440" bIns="45720" rtlCol="0" anchor="b">
            <a:normAutofit fontScale="90000"/>
          </a:bodyPr>
          <a:lstStyle/>
          <a:p>
            <a:r>
              <a:rPr lang="en-US" sz="3700" kern="1200" dirty="0">
                <a:solidFill>
                  <a:schemeClr val="tx1"/>
                </a:solidFill>
                <a:latin typeface="+mj-lt"/>
                <a:ea typeface="+mj-ea"/>
                <a:cs typeface="+mj-cs"/>
              </a:rPr>
              <a:t>Welcome! </a:t>
            </a:r>
            <a:br>
              <a:rPr lang="en-US" sz="3700" kern="1200" dirty="0">
                <a:solidFill>
                  <a:schemeClr val="tx1"/>
                </a:solidFill>
                <a:latin typeface="+mj-lt"/>
                <a:ea typeface="+mj-ea"/>
                <a:cs typeface="+mj-cs"/>
              </a:rPr>
            </a:br>
            <a:br>
              <a:rPr lang="en-US" sz="3700" kern="1200" dirty="0">
                <a:solidFill>
                  <a:schemeClr val="tx1"/>
                </a:solidFill>
                <a:latin typeface="+mj-lt"/>
                <a:ea typeface="+mj-ea"/>
                <a:cs typeface="+mj-cs"/>
              </a:rPr>
            </a:br>
            <a:r>
              <a:rPr lang="en-US" sz="4600" b="1" kern="1200" dirty="0">
                <a:solidFill>
                  <a:schemeClr val="tx1"/>
                </a:solidFill>
                <a:latin typeface="+mj-lt"/>
                <a:ea typeface="+mj-ea"/>
                <a:cs typeface="+mj-cs"/>
              </a:rPr>
              <a:t>Luke Bixler</a:t>
            </a:r>
            <a:br>
              <a:rPr lang="en-US" sz="3700" kern="1200" dirty="0">
                <a:solidFill>
                  <a:schemeClr val="tx1"/>
                </a:solidFill>
                <a:latin typeface="+mj-lt"/>
                <a:ea typeface="+mj-ea"/>
                <a:cs typeface="+mj-cs"/>
              </a:rPr>
            </a:br>
            <a:br>
              <a:rPr lang="en-US" sz="3700" kern="1200" dirty="0">
                <a:solidFill>
                  <a:schemeClr val="tx1"/>
                </a:solidFill>
                <a:latin typeface="+mj-lt"/>
                <a:ea typeface="+mj-ea"/>
                <a:cs typeface="+mj-cs"/>
              </a:rPr>
            </a:br>
            <a:r>
              <a:rPr lang="en-US" sz="3700" dirty="0"/>
              <a:t>SBCCD Chief Technology Officer</a:t>
            </a:r>
            <a:endParaRPr lang="en-US" sz="3700" kern="1200" dirty="0">
              <a:solidFill>
                <a:schemeClr val="tx1"/>
              </a:solidFill>
              <a:latin typeface="+mj-lt"/>
              <a:ea typeface="+mj-ea"/>
              <a:cs typeface="+mj-cs"/>
            </a:endParaRPr>
          </a:p>
        </p:txBody>
      </p:sp>
      <p:sp>
        <p:nvSpPr>
          <p:cNvPr id="16" name="Rectangle 15">
            <a:extLst>
              <a:ext uri="{FF2B5EF4-FFF2-40B4-BE49-F238E27FC236}">
                <a16:creationId xmlns:a16="http://schemas.microsoft.com/office/drawing/2014/main" id="{BC05CA36-AD6A-4ABF-9A05-52E5A143D2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4022214"/>
            <a:ext cx="12192000" cy="2835786"/>
          </a:xfrm>
          <a:prstGeom prst="rect">
            <a:avLst/>
          </a:prstGeom>
          <a:gradFill>
            <a:gsLst>
              <a:gs pos="0">
                <a:schemeClr val="accent1"/>
              </a:gs>
              <a:gs pos="78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D4331EE8-85A4-4588-8D9E-70E534D477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4022220"/>
            <a:ext cx="8153398" cy="2835780"/>
          </a:xfrm>
          <a:prstGeom prst="rect">
            <a:avLst/>
          </a:prstGeom>
          <a:gradFill>
            <a:gsLst>
              <a:gs pos="0">
                <a:srgbClr val="000000">
                  <a:alpha val="63000"/>
                </a:srgbClr>
              </a:gs>
              <a:gs pos="100000">
                <a:schemeClr val="accent1">
                  <a:lumMod val="75000"/>
                </a:schemeClr>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49D6C862-61CC-4B46-8080-96583D653B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4022219"/>
            <a:ext cx="12253472" cy="2835781"/>
          </a:xfrm>
          <a:prstGeom prst="rect">
            <a:avLst/>
          </a:prstGeom>
          <a:gradFill>
            <a:gsLst>
              <a:gs pos="39000">
                <a:schemeClr val="accent1">
                  <a:lumMod val="50000"/>
                  <a:alpha val="0"/>
                </a:schemeClr>
              </a:gs>
              <a:gs pos="100000">
                <a:srgbClr val="000000">
                  <a:alpha val="72000"/>
                </a:srgb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E37EECFC-A684-4391-AE85-4CDAF5565F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6400797"/>
            <a:ext cx="12191998" cy="457203"/>
          </a:xfrm>
          <a:prstGeom prst="rect">
            <a:avLst/>
          </a:prstGeom>
          <a:gradFill>
            <a:gsLst>
              <a:gs pos="0">
                <a:srgbClr val="000000">
                  <a:alpha val="43000"/>
                </a:srgbClr>
              </a:gs>
              <a:gs pos="79000">
                <a:schemeClr val="accent1">
                  <a:lumMod val="75000"/>
                  <a:alpha val="22000"/>
                </a:schemeClr>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1026" name="Picture 2">
            <a:extLst>
              <a:ext uri="{FF2B5EF4-FFF2-40B4-BE49-F238E27FC236}">
                <a16:creationId xmlns:a16="http://schemas.microsoft.com/office/drawing/2014/main" id="{046882F1-AE07-3035-ED10-25DF5FE3E5D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673" r="7396"/>
          <a:stretch/>
        </p:blipFill>
        <p:spPr bwMode="auto">
          <a:xfrm>
            <a:off x="6354926" y="989815"/>
            <a:ext cx="5253379" cy="44304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460073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C2F758-B4B2-599A-93D0-7589EEB51830}"/>
              </a:ext>
            </a:extLst>
          </p:cNvPr>
          <p:cNvSpPr>
            <a:spLocks noGrp="1"/>
          </p:cNvSpPr>
          <p:nvPr>
            <p:ph type="title"/>
          </p:nvPr>
        </p:nvSpPr>
        <p:spPr>
          <a:xfrm>
            <a:off x="640080" y="325369"/>
            <a:ext cx="4368602" cy="2113031"/>
          </a:xfrm>
        </p:spPr>
        <p:txBody>
          <a:bodyPr anchor="b">
            <a:normAutofit fontScale="90000"/>
          </a:bodyPr>
          <a:lstStyle/>
          <a:p>
            <a:r>
              <a:rPr lang="en-US" sz="5400" b="1" dirty="0"/>
              <a:t>Fall 2023</a:t>
            </a:r>
            <a:br>
              <a:rPr lang="en-US" sz="5400" b="1" dirty="0"/>
            </a:br>
            <a:r>
              <a:rPr lang="en-US" sz="5400" b="1" dirty="0"/>
              <a:t>Construction Impacts</a:t>
            </a:r>
          </a:p>
        </p:txBody>
      </p:sp>
      <p:sp>
        <p:nvSpPr>
          <p:cNvPr id="3" name="Content Placeholder 2">
            <a:extLst>
              <a:ext uri="{FF2B5EF4-FFF2-40B4-BE49-F238E27FC236}">
                <a16:creationId xmlns:a16="http://schemas.microsoft.com/office/drawing/2014/main" id="{55F76CB3-E9ED-D4CE-F643-5F3579A5E6B9}"/>
              </a:ext>
            </a:extLst>
          </p:cNvPr>
          <p:cNvSpPr>
            <a:spLocks noGrp="1"/>
          </p:cNvSpPr>
          <p:nvPr>
            <p:ph idx="1"/>
          </p:nvPr>
        </p:nvSpPr>
        <p:spPr>
          <a:xfrm>
            <a:off x="640080" y="2872899"/>
            <a:ext cx="4243589" cy="3320668"/>
          </a:xfrm>
        </p:spPr>
        <p:txBody>
          <a:bodyPr>
            <a:normAutofit/>
          </a:bodyPr>
          <a:lstStyle/>
          <a:p>
            <a:endParaRPr lang="en-US" sz="2200"/>
          </a:p>
        </p:txBody>
      </p:sp>
      <p:pic>
        <p:nvPicPr>
          <p:cNvPr id="5" name="Picture 4">
            <a:extLst>
              <a:ext uri="{FF2B5EF4-FFF2-40B4-BE49-F238E27FC236}">
                <a16:creationId xmlns:a16="http://schemas.microsoft.com/office/drawing/2014/main" id="{2098F914-1DEB-516B-F88E-ACCDEB329DEB}"/>
              </a:ext>
            </a:extLst>
          </p:cNvPr>
          <p:cNvPicPr>
            <a:picLocks noChangeAspect="1"/>
          </p:cNvPicPr>
          <p:nvPr/>
        </p:nvPicPr>
        <p:blipFill rotWithShape="1">
          <a:blip r:embed="rId2"/>
          <a:srcRect l="18334" r="16721"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pic>
        <p:nvPicPr>
          <p:cNvPr id="6" name="Picture 5">
            <a:extLst>
              <a:ext uri="{FF2B5EF4-FFF2-40B4-BE49-F238E27FC236}">
                <a16:creationId xmlns:a16="http://schemas.microsoft.com/office/drawing/2014/main" id="{11D719BC-3EA9-D669-91E3-AA04F3D7F789}"/>
              </a:ext>
            </a:extLst>
          </p:cNvPr>
          <p:cNvPicPr>
            <a:picLocks noChangeAspect="1"/>
          </p:cNvPicPr>
          <p:nvPr/>
        </p:nvPicPr>
        <p:blipFill rotWithShape="1">
          <a:blip r:embed="rId3"/>
          <a:srcRect l="31915"/>
          <a:stretch/>
        </p:blipFill>
        <p:spPr>
          <a:xfrm>
            <a:off x="562667" y="2805490"/>
            <a:ext cx="4523427" cy="3455486"/>
          </a:xfrm>
          <a:prstGeom prst="rect">
            <a:avLst/>
          </a:prstGeom>
        </p:spPr>
      </p:pic>
      <p:sp>
        <p:nvSpPr>
          <p:cNvPr id="7" name="TextBox 6">
            <a:extLst>
              <a:ext uri="{FF2B5EF4-FFF2-40B4-BE49-F238E27FC236}">
                <a16:creationId xmlns:a16="http://schemas.microsoft.com/office/drawing/2014/main" id="{CF61E752-0A63-8429-84A7-E93DDD93B1D0}"/>
              </a:ext>
            </a:extLst>
          </p:cNvPr>
          <p:cNvSpPr txBox="1"/>
          <p:nvPr/>
        </p:nvSpPr>
        <p:spPr>
          <a:xfrm>
            <a:off x="6467475" y="2805490"/>
            <a:ext cx="1666875" cy="246221"/>
          </a:xfrm>
          <a:prstGeom prst="rect">
            <a:avLst/>
          </a:prstGeom>
          <a:solidFill>
            <a:srgbClr val="C6E6A2"/>
          </a:solidFill>
        </p:spPr>
        <p:txBody>
          <a:bodyPr wrap="square" rtlCol="0">
            <a:spAutoFit/>
          </a:bodyPr>
          <a:lstStyle/>
          <a:p>
            <a:r>
              <a:rPr lang="en-US" sz="1000" b="1" dirty="0">
                <a:solidFill>
                  <a:schemeClr val="accent2">
                    <a:lumMod val="50000"/>
                  </a:schemeClr>
                </a:solidFill>
              </a:rPr>
              <a:t>Repave/Restripe 6/24-7/24</a:t>
            </a:r>
          </a:p>
        </p:txBody>
      </p:sp>
    </p:spTree>
    <p:extLst>
      <p:ext uri="{BB962C8B-B14F-4D97-AF65-F5344CB8AC3E}">
        <p14:creationId xmlns:p14="http://schemas.microsoft.com/office/powerpoint/2010/main" val="245929350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2098F914-1DEB-516B-F88E-ACCDEB329DEB}"/>
              </a:ext>
            </a:extLst>
          </p:cNvPr>
          <p:cNvPicPr>
            <a:picLocks noGrp="1" noChangeAspect="1"/>
          </p:cNvPicPr>
          <p:nvPr>
            <p:ph idx="1"/>
          </p:nvPr>
        </p:nvPicPr>
        <p:blipFill rotWithShape="1">
          <a:blip r:embed="rId3"/>
          <a:srcRect t="2693" b="10450"/>
          <a:stretch/>
        </p:blipFill>
        <p:spPr>
          <a:xfrm>
            <a:off x="20" y="0"/>
            <a:ext cx="12191980" cy="6856718"/>
          </a:xfrm>
          <a:prstGeom prst="rect">
            <a:avLst/>
          </a:prstGeom>
        </p:spPr>
      </p:pic>
      <p:sp>
        <p:nvSpPr>
          <p:cNvPr id="3" name="TextBox 2">
            <a:extLst>
              <a:ext uri="{FF2B5EF4-FFF2-40B4-BE49-F238E27FC236}">
                <a16:creationId xmlns:a16="http://schemas.microsoft.com/office/drawing/2014/main" id="{4C9EAD01-177F-DD70-69F7-C46A94A1E862}"/>
              </a:ext>
            </a:extLst>
          </p:cNvPr>
          <p:cNvSpPr txBox="1"/>
          <p:nvPr/>
        </p:nvSpPr>
        <p:spPr>
          <a:xfrm>
            <a:off x="3571875" y="3015040"/>
            <a:ext cx="1952625" cy="261610"/>
          </a:xfrm>
          <a:prstGeom prst="rect">
            <a:avLst/>
          </a:prstGeom>
          <a:solidFill>
            <a:srgbClr val="C6E6A2"/>
          </a:solidFill>
        </p:spPr>
        <p:txBody>
          <a:bodyPr wrap="square" rtlCol="0">
            <a:spAutoFit/>
          </a:bodyPr>
          <a:lstStyle/>
          <a:p>
            <a:r>
              <a:rPr lang="en-US" sz="1100" b="1" dirty="0">
                <a:solidFill>
                  <a:schemeClr val="accent2">
                    <a:lumMod val="50000"/>
                  </a:schemeClr>
                </a:solidFill>
              </a:rPr>
              <a:t>Repave/Restripe 6/24-7/24</a:t>
            </a:r>
          </a:p>
        </p:txBody>
      </p:sp>
    </p:spTree>
    <p:extLst>
      <p:ext uri="{BB962C8B-B14F-4D97-AF65-F5344CB8AC3E}">
        <p14:creationId xmlns:p14="http://schemas.microsoft.com/office/powerpoint/2010/main" val="182338697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0577AA-49EF-9C2B-9160-E527FA486102}"/>
              </a:ext>
            </a:extLst>
          </p:cNvPr>
          <p:cNvSpPr>
            <a:spLocks noGrp="1"/>
          </p:cNvSpPr>
          <p:nvPr>
            <p:ph type="title"/>
          </p:nvPr>
        </p:nvSpPr>
        <p:spPr>
          <a:xfrm>
            <a:off x="366928" y="4657619"/>
            <a:ext cx="5006071" cy="1061479"/>
          </a:xfrm>
        </p:spPr>
        <p:txBody>
          <a:bodyPr anchor="b">
            <a:noAutofit/>
          </a:bodyPr>
          <a:lstStyle/>
          <a:p>
            <a:r>
              <a:rPr lang="en-US" sz="3600" b="1" dirty="0"/>
              <a:t>Finkelstein Performing Arts Center</a:t>
            </a:r>
          </a:p>
        </p:txBody>
      </p:sp>
      <p:pic>
        <p:nvPicPr>
          <p:cNvPr id="5" name="Picture 4">
            <a:extLst>
              <a:ext uri="{FF2B5EF4-FFF2-40B4-BE49-F238E27FC236}">
                <a16:creationId xmlns:a16="http://schemas.microsoft.com/office/drawing/2014/main" id="{D24B484D-A295-C6E3-A682-67041822B615}"/>
              </a:ext>
            </a:extLst>
          </p:cNvPr>
          <p:cNvPicPr>
            <a:picLocks noChangeAspect="1"/>
          </p:cNvPicPr>
          <p:nvPr/>
        </p:nvPicPr>
        <p:blipFill rotWithShape="1">
          <a:blip r:embed="rId2"/>
          <a:srcRect r="15801"/>
          <a:stretch/>
        </p:blipFill>
        <p:spPr>
          <a:xfrm>
            <a:off x="496553" y="193634"/>
            <a:ext cx="5715895" cy="4327665"/>
          </a:xfrm>
          <a:prstGeom prst="rect">
            <a:avLst/>
          </a:prstGeom>
        </p:spPr>
      </p:pic>
      <p:sp>
        <p:nvSpPr>
          <p:cNvPr id="3" name="Content Placeholder 2">
            <a:extLst>
              <a:ext uri="{FF2B5EF4-FFF2-40B4-BE49-F238E27FC236}">
                <a16:creationId xmlns:a16="http://schemas.microsoft.com/office/drawing/2014/main" id="{65D14073-D3CB-CA6A-F424-671A98F2BEC2}"/>
              </a:ext>
            </a:extLst>
          </p:cNvPr>
          <p:cNvSpPr>
            <a:spLocks noGrp="1"/>
          </p:cNvSpPr>
          <p:nvPr>
            <p:ph idx="1"/>
          </p:nvPr>
        </p:nvSpPr>
        <p:spPr>
          <a:xfrm>
            <a:off x="366928" y="5719098"/>
            <a:ext cx="4570832" cy="559839"/>
          </a:xfrm>
        </p:spPr>
        <p:txBody>
          <a:bodyPr anchor="t">
            <a:normAutofit/>
          </a:bodyPr>
          <a:lstStyle/>
          <a:p>
            <a:pPr marL="0" indent="0">
              <a:buNone/>
            </a:pPr>
            <a:r>
              <a:rPr lang="en-US" sz="2200" dirty="0"/>
              <a:t>Construction: June 2023-June 2025</a:t>
            </a:r>
          </a:p>
        </p:txBody>
      </p:sp>
      <p:pic>
        <p:nvPicPr>
          <p:cNvPr id="6" name="Picture 5">
            <a:extLst>
              <a:ext uri="{FF2B5EF4-FFF2-40B4-BE49-F238E27FC236}">
                <a16:creationId xmlns:a16="http://schemas.microsoft.com/office/drawing/2014/main" id="{BBDD440A-336D-72AF-A12A-02388359456B}"/>
              </a:ext>
            </a:extLst>
          </p:cNvPr>
          <p:cNvPicPr>
            <a:picLocks noChangeAspect="1"/>
          </p:cNvPicPr>
          <p:nvPr/>
        </p:nvPicPr>
        <p:blipFill>
          <a:blip r:embed="rId3"/>
          <a:stretch>
            <a:fillRect/>
          </a:stretch>
        </p:blipFill>
        <p:spPr>
          <a:xfrm>
            <a:off x="4635377" y="2357467"/>
            <a:ext cx="7501083" cy="3709845"/>
          </a:xfrm>
          <a:prstGeom prst="rect">
            <a:avLst/>
          </a:prstGeom>
        </p:spPr>
      </p:pic>
    </p:spTree>
    <p:extLst>
      <p:ext uri="{BB962C8B-B14F-4D97-AF65-F5344CB8AC3E}">
        <p14:creationId xmlns:p14="http://schemas.microsoft.com/office/powerpoint/2010/main" val="36014017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2709405A-830E-F46A-E163-7206EC19C6F3}"/>
              </a:ext>
            </a:extLst>
          </p:cNvPr>
          <p:cNvSpPr txBox="1">
            <a:spLocks/>
          </p:cNvSpPr>
          <p:nvPr/>
        </p:nvSpPr>
        <p:spPr>
          <a:xfrm>
            <a:off x="0" y="4845269"/>
            <a:ext cx="10909640" cy="136861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US" sz="4600" b="1" dirty="0"/>
              <a:t>Training Center</a:t>
            </a:r>
            <a:br>
              <a:rPr lang="en-US" sz="4600" dirty="0"/>
            </a:br>
            <a:r>
              <a:rPr lang="en-US" sz="2800" dirty="0"/>
              <a:t>Construction: January 2023- December 2023</a:t>
            </a:r>
            <a:endParaRPr lang="en-US" sz="4600" dirty="0"/>
          </a:p>
        </p:txBody>
      </p:sp>
      <p:pic>
        <p:nvPicPr>
          <p:cNvPr id="13" name="Picture 12">
            <a:extLst>
              <a:ext uri="{FF2B5EF4-FFF2-40B4-BE49-F238E27FC236}">
                <a16:creationId xmlns:a16="http://schemas.microsoft.com/office/drawing/2014/main" id="{DDDBBFFE-7F56-1D91-6FF3-4CC129E3D661}"/>
              </a:ext>
            </a:extLst>
          </p:cNvPr>
          <p:cNvPicPr>
            <a:picLocks noChangeAspect="1"/>
          </p:cNvPicPr>
          <p:nvPr/>
        </p:nvPicPr>
        <p:blipFill rotWithShape="1">
          <a:blip r:embed="rId2"/>
          <a:srcRect l="8930" t="13423" b="11456"/>
          <a:stretch/>
        </p:blipFill>
        <p:spPr>
          <a:xfrm>
            <a:off x="147145" y="217731"/>
            <a:ext cx="6991464" cy="4241147"/>
          </a:xfrm>
          <a:prstGeom prst="rect">
            <a:avLst/>
          </a:prstGeom>
        </p:spPr>
      </p:pic>
      <p:pic>
        <p:nvPicPr>
          <p:cNvPr id="5" name="Picture 4">
            <a:extLst>
              <a:ext uri="{FF2B5EF4-FFF2-40B4-BE49-F238E27FC236}">
                <a16:creationId xmlns:a16="http://schemas.microsoft.com/office/drawing/2014/main" id="{8ADB99D8-F7B2-8E07-75F9-A813421F7369}"/>
              </a:ext>
            </a:extLst>
          </p:cNvPr>
          <p:cNvPicPr/>
          <p:nvPr/>
        </p:nvPicPr>
        <p:blipFill>
          <a:blip r:embed="rId3" cstate="print">
            <a:extLst>
              <a:ext uri="{28A0092B-C50C-407E-A947-70E740481C1C}">
                <a14:useLocalDpi xmlns:a14="http://schemas.microsoft.com/office/drawing/2010/main" val="0"/>
              </a:ext>
            </a:extLst>
          </a:blip>
          <a:stretch>
            <a:fillRect/>
          </a:stretch>
        </p:blipFill>
        <p:spPr bwMode="auto">
          <a:xfrm>
            <a:off x="7262649" y="698370"/>
            <a:ext cx="4782206" cy="2730630"/>
          </a:xfrm>
          <a:prstGeom prst="rect">
            <a:avLst/>
          </a:prstGeom>
          <a:noFill/>
        </p:spPr>
      </p:pic>
    </p:spTree>
    <p:extLst>
      <p:ext uri="{BB962C8B-B14F-4D97-AF65-F5344CB8AC3E}">
        <p14:creationId xmlns:p14="http://schemas.microsoft.com/office/powerpoint/2010/main" val="381335393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CBD6D1-169C-7DF7-D231-539B818AF646}"/>
              </a:ext>
            </a:extLst>
          </p:cNvPr>
          <p:cNvSpPr>
            <a:spLocks noGrp="1"/>
          </p:cNvSpPr>
          <p:nvPr>
            <p:ph type="title"/>
          </p:nvPr>
        </p:nvSpPr>
        <p:spPr>
          <a:xfrm>
            <a:off x="640080" y="4672966"/>
            <a:ext cx="10908792" cy="849126"/>
          </a:xfrm>
        </p:spPr>
        <p:txBody>
          <a:bodyPr vert="horz" lIns="91440" tIns="45720" rIns="91440" bIns="45720" rtlCol="0" anchor="ctr">
            <a:normAutofit/>
          </a:bodyPr>
          <a:lstStyle/>
          <a:p>
            <a:r>
              <a:rPr lang="en-US" sz="4800" b="1" kern="1200" dirty="0">
                <a:solidFill>
                  <a:schemeClr val="tx1"/>
                </a:solidFill>
                <a:latin typeface="+mj-lt"/>
                <a:ea typeface="+mj-ea"/>
                <a:cs typeface="+mj-cs"/>
              </a:rPr>
              <a:t>Instruction Building</a:t>
            </a:r>
          </a:p>
        </p:txBody>
      </p:sp>
      <p:sp>
        <p:nvSpPr>
          <p:cNvPr id="3" name="Content Placeholder 2">
            <a:extLst>
              <a:ext uri="{FF2B5EF4-FFF2-40B4-BE49-F238E27FC236}">
                <a16:creationId xmlns:a16="http://schemas.microsoft.com/office/drawing/2014/main" id="{DFA86652-A9DC-C4DD-375D-FDC77A35D4DC}"/>
              </a:ext>
            </a:extLst>
          </p:cNvPr>
          <p:cNvSpPr>
            <a:spLocks noGrp="1"/>
          </p:cNvSpPr>
          <p:nvPr>
            <p:ph idx="1"/>
          </p:nvPr>
        </p:nvSpPr>
        <p:spPr>
          <a:xfrm>
            <a:off x="640080" y="5372563"/>
            <a:ext cx="10908792" cy="849127"/>
          </a:xfrm>
        </p:spPr>
        <p:txBody>
          <a:bodyPr vert="horz" lIns="91440" tIns="45720" rIns="91440" bIns="45720" rtlCol="0" anchor="ctr">
            <a:normAutofit lnSpcReduction="10000"/>
          </a:bodyPr>
          <a:lstStyle/>
          <a:p>
            <a:pPr marL="0" indent="0">
              <a:buNone/>
            </a:pPr>
            <a:r>
              <a:rPr lang="en-US" sz="2400" kern="1200" dirty="0">
                <a:solidFill>
                  <a:schemeClr val="tx1"/>
                </a:solidFill>
                <a:latin typeface="+mn-lt"/>
                <a:ea typeface="+mn-ea"/>
                <a:cs typeface="+mn-cs"/>
              </a:rPr>
              <a:t>Spring 2023 – Fall 2023</a:t>
            </a:r>
          </a:p>
          <a:p>
            <a:pPr marL="0" indent="0">
              <a:buNone/>
            </a:pPr>
            <a:r>
              <a:rPr lang="en-US" sz="2400" dirty="0"/>
              <a:t>Construction: June 2025-Summer 2027</a:t>
            </a:r>
            <a:endParaRPr lang="en-US" sz="2400" kern="1200" dirty="0">
              <a:solidFill>
                <a:schemeClr val="tx1"/>
              </a:solidFill>
              <a:latin typeface="+mn-lt"/>
              <a:ea typeface="+mn-ea"/>
              <a:cs typeface="+mn-cs"/>
            </a:endParaRPr>
          </a:p>
        </p:txBody>
      </p:sp>
      <p:pic>
        <p:nvPicPr>
          <p:cNvPr id="10" name="Picture 9" descr="A building with a lot of windows&#10;&#10;Description automatically generated">
            <a:extLst>
              <a:ext uri="{FF2B5EF4-FFF2-40B4-BE49-F238E27FC236}">
                <a16:creationId xmlns:a16="http://schemas.microsoft.com/office/drawing/2014/main" id="{7B681CB8-81D4-8A8B-49F2-DFADCB39DA65}"/>
              </a:ext>
            </a:extLst>
          </p:cNvPr>
          <p:cNvPicPr>
            <a:picLocks noChangeAspect="1"/>
          </p:cNvPicPr>
          <p:nvPr/>
        </p:nvPicPr>
        <p:blipFill rotWithShape="1">
          <a:blip r:embed="rId2"/>
          <a:srcRect l="1607" r="15921" b="-2"/>
          <a:stretch/>
        </p:blipFill>
        <p:spPr>
          <a:xfrm>
            <a:off x="6" y="-11"/>
            <a:ext cx="6095994" cy="4194796"/>
          </a:xfrm>
          <a:custGeom>
            <a:avLst/>
            <a:gdLst/>
            <a:ahLst/>
            <a:cxnLst/>
            <a:rect l="l" t="t" r="r" b="b"/>
            <a:pathLst>
              <a:path w="6002835" h="4194796">
                <a:moveTo>
                  <a:pt x="0" y="0"/>
                </a:moveTo>
                <a:lnTo>
                  <a:pt x="5999418" y="0"/>
                </a:lnTo>
                <a:lnTo>
                  <a:pt x="5996190" y="32760"/>
                </a:lnTo>
                <a:cubicBezTo>
                  <a:pt x="5998706" y="293110"/>
                  <a:pt x="5983874" y="553460"/>
                  <a:pt x="5997116" y="813682"/>
                </a:cubicBezTo>
                <a:cubicBezTo>
                  <a:pt x="6007314" y="1015047"/>
                  <a:pt x="6000824" y="1216284"/>
                  <a:pt x="5997116" y="1417522"/>
                </a:cubicBezTo>
                <a:cubicBezTo>
                  <a:pt x="5989967" y="1803471"/>
                  <a:pt x="6000824" y="2188911"/>
                  <a:pt x="5996190" y="2574351"/>
                </a:cubicBezTo>
                <a:cubicBezTo>
                  <a:pt x="5994204" y="2745205"/>
                  <a:pt x="5996454" y="2915805"/>
                  <a:pt x="6000824" y="3086660"/>
                </a:cubicBezTo>
                <a:cubicBezTo>
                  <a:pt x="6007180" y="3330611"/>
                  <a:pt x="5997382" y="3574689"/>
                  <a:pt x="5986656" y="3818514"/>
                </a:cubicBezTo>
                <a:cubicBezTo>
                  <a:pt x="5983054" y="3885559"/>
                  <a:pt x="5982107" y="3952684"/>
                  <a:pt x="5983808" y="4019746"/>
                </a:cubicBezTo>
                <a:lnTo>
                  <a:pt x="5993788" y="4173418"/>
                </a:lnTo>
                <a:lnTo>
                  <a:pt x="5955106" y="4175101"/>
                </a:lnTo>
                <a:cubicBezTo>
                  <a:pt x="5890100" y="4175133"/>
                  <a:pt x="5825078" y="4173227"/>
                  <a:pt x="5760087" y="4171956"/>
                </a:cubicBezTo>
                <a:cubicBezTo>
                  <a:pt x="5521345" y="4167509"/>
                  <a:pt x="5282477" y="4171956"/>
                  <a:pt x="5044242" y="4149213"/>
                </a:cubicBezTo>
                <a:cubicBezTo>
                  <a:pt x="4979506" y="4143051"/>
                  <a:pt x="4914326" y="4139111"/>
                  <a:pt x="4849272" y="4139890"/>
                </a:cubicBezTo>
                <a:cubicBezTo>
                  <a:pt x="4784218" y="4140668"/>
                  <a:pt x="4719291" y="4146163"/>
                  <a:pt x="4655063" y="4158869"/>
                </a:cubicBezTo>
                <a:cubicBezTo>
                  <a:pt x="4447578" y="4199146"/>
                  <a:pt x="4239457" y="4201688"/>
                  <a:pt x="4029811" y="4185424"/>
                </a:cubicBezTo>
                <a:cubicBezTo>
                  <a:pt x="3943792" y="4178690"/>
                  <a:pt x="3857774" y="4167509"/>
                  <a:pt x="3771375" y="4169669"/>
                </a:cubicBezTo>
                <a:cubicBezTo>
                  <a:pt x="3623225" y="4173608"/>
                  <a:pt x="3474948" y="4165603"/>
                  <a:pt x="3326672" y="4167636"/>
                </a:cubicBezTo>
                <a:cubicBezTo>
                  <a:pt x="3322669" y="4168208"/>
                  <a:pt x="3318578" y="4167674"/>
                  <a:pt x="3314855" y="4166111"/>
                </a:cubicBezTo>
                <a:cubicBezTo>
                  <a:pt x="3278008" y="4140827"/>
                  <a:pt x="3237604" y="4150610"/>
                  <a:pt x="3199487" y="4157217"/>
                </a:cubicBezTo>
                <a:cubicBezTo>
                  <a:pt x="3072810" y="4179198"/>
                  <a:pt x="2946260" y="4189998"/>
                  <a:pt x="2817550" y="4172972"/>
                </a:cubicBezTo>
                <a:cubicBezTo>
                  <a:pt x="2694647" y="4155146"/>
                  <a:pt x="2569990" y="4152923"/>
                  <a:pt x="2446541" y="4166365"/>
                </a:cubicBezTo>
                <a:cubicBezTo>
                  <a:pt x="2276791" y="4186186"/>
                  <a:pt x="2107677" y="4181993"/>
                  <a:pt x="1938308" y="4166365"/>
                </a:cubicBezTo>
                <a:cubicBezTo>
                  <a:pt x="1869570" y="4160013"/>
                  <a:pt x="1799815" y="4149213"/>
                  <a:pt x="1731712" y="4165095"/>
                </a:cubicBezTo>
                <a:cubicBezTo>
                  <a:pt x="1647854" y="4184535"/>
                  <a:pt x="1564250" y="4178182"/>
                  <a:pt x="1480137" y="4173862"/>
                </a:cubicBezTo>
                <a:cubicBezTo>
                  <a:pt x="1373663" y="4168271"/>
                  <a:pt x="1267442" y="4152135"/>
                  <a:pt x="1160586" y="4164841"/>
                </a:cubicBezTo>
                <a:cubicBezTo>
                  <a:pt x="1111161" y="4170685"/>
                  <a:pt x="1062116" y="4179961"/>
                  <a:pt x="1012055" y="4177547"/>
                </a:cubicBezTo>
                <a:cubicBezTo>
                  <a:pt x="873562" y="4171194"/>
                  <a:pt x="735196" y="4163697"/>
                  <a:pt x="596449" y="4164841"/>
                </a:cubicBezTo>
                <a:cubicBezTo>
                  <a:pt x="538383" y="4165222"/>
                  <a:pt x="480699" y="4167128"/>
                  <a:pt x="422887" y="4171321"/>
                </a:cubicBezTo>
                <a:cubicBezTo>
                  <a:pt x="315015" y="4179198"/>
                  <a:pt x="207524" y="4168525"/>
                  <a:pt x="100033" y="4164714"/>
                </a:cubicBezTo>
                <a:lnTo>
                  <a:pt x="0" y="4169195"/>
                </a:lnTo>
                <a:close/>
              </a:path>
            </a:pathLst>
          </a:custGeom>
        </p:spPr>
      </p:pic>
      <p:pic>
        <p:nvPicPr>
          <p:cNvPr id="12" name="Picture 11" descr="A building with many windows&#10;&#10;Description automatically generated">
            <a:extLst>
              <a:ext uri="{FF2B5EF4-FFF2-40B4-BE49-F238E27FC236}">
                <a16:creationId xmlns:a16="http://schemas.microsoft.com/office/drawing/2014/main" id="{C30622DF-AC26-AAB2-1353-84F90AB3E8B1}"/>
              </a:ext>
            </a:extLst>
          </p:cNvPr>
          <p:cNvPicPr>
            <a:picLocks noChangeAspect="1"/>
          </p:cNvPicPr>
          <p:nvPr/>
        </p:nvPicPr>
        <p:blipFill rotWithShape="1">
          <a:blip r:embed="rId3"/>
          <a:srcRect l="7078" r="9984" b="-1"/>
          <a:stretch/>
        </p:blipFill>
        <p:spPr>
          <a:xfrm>
            <a:off x="6019800" y="12"/>
            <a:ext cx="6172195" cy="4186171"/>
          </a:xfrm>
          <a:custGeom>
            <a:avLst/>
            <a:gdLst/>
            <a:ahLst/>
            <a:cxnLst/>
            <a:rect l="l" t="t" r="r" b="b"/>
            <a:pathLst>
              <a:path w="6009490" h="4186171">
                <a:moveTo>
                  <a:pt x="9049" y="0"/>
                </a:moveTo>
                <a:lnTo>
                  <a:pt x="6009490" y="0"/>
                </a:lnTo>
                <a:lnTo>
                  <a:pt x="6009490" y="4168273"/>
                </a:lnTo>
                <a:lnTo>
                  <a:pt x="5803951" y="4172925"/>
                </a:lnTo>
                <a:cubicBezTo>
                  <a:pt x="5729787" y="4171950"/>
                  <a:pt x="5655658" y="4168322"/>
                  <a:pt x="5581704" y="4162045"/>
                </a:cubicBezTo>
                <a:cubicBezTo>
                  <a:pt x="5474340" y="4154041"/>
                  <a:pt x="5366086" y="4142987"/>
                  <a:pt x="5259485" y="4163316"/>
                </a:cubicBezTo>
                <a:cubicBezTo>
                  <a:pt x="5142465" y="4185805"/>
                  <a:pt x="5025571" y="4185932"/>
                  <a:pt x="4907534" y="4180215"/>
                </a:cubicBezTo>
                <a:cubicBezTo>
                  <a:pt x="4806650" y="4175387"/>
                  <a:pt x="4706147" y="4149975"/>
                  <a:pt x="4604501" y="4176784"/>
                </a:cubicBezTo>
                <a:cubicBezTo>
                  <a:pt x="4594387" y="4178258"/>
                  <a:pt x="4584082" y="4177826"/>
                  <a:pt x="4574133" y="4175514"/>
                </a:cubicBezTo>
                <a:cubicBezTo>
                  <a:pt x="4462958" y="4160140"/>
                  <a:pt x="4351020" y="4172718"/>
                  <a:pt x="4239463" y="4168398"/>
                </a:cubicBezTo>
                <a:cubicBezTo>
                  <a:pt x="4188005" y="4166365"/>
                  <a:pt x="4135530" y="4167509"/>
                  <a:pt x="4084706" y="4162045"/>
                </a:cubicBezTo>
                <a:cubicBezTo>
                  <a:pt x="3968067" y="4149594"/>
                  <a:pt x="3851682" y="4142987"/>
                  <a:pt x="3736314" y="4172337"/>
                </a:cubicBezTo>
                <a:cubicBezTo>
                  <a:pt x="3702643" y="4180253"/>
                  <a:pt x="3668235" y="4184509"/>
                  <a:pt x="3633650" y="4185043"/>
                </a:cubicBezTo>
                <a:cubicBezTo>
                  <a:pt x="3520696" y="4189109"/>
                  <a:pt x="3408122" y="4181358"/>
                  <a:pt x="3295549" y="4175005"/>
                </a:cubicBezTo>
                <a:cubicBezTo>
                  <a:pt x="3217408" y="4170558"/>
                  <a:pt x="3139394" y="4160902"/>
                  <a:pt x="3061127" y="4169034"/>
                </a:cubicBezTo>
                <a:cubicBezTo>
                  <a:pt x="3015640" y="4173735"/>
                  <a:pt x="2969772" y="4173735"/>
                  <a:pt x="2924285" y="4169034"/>
                </a:cubicBezTo>
                <a:cubicBezTo>
                  <a:pt x="2840452" y="4159212"/>
                  <a:pt x="2755870" y="4157382"/>
                  <a:pt x="2671694" y="4163570"/>
                </a:cubicBezTo>
                <a:cubicBezTo>
                  <a:pt x="2546033" y="4174370"/>
                  <a:pt x="2420500" y="4183391"/>
                  <a:pt x="2294459" y="4166238"/>
                </a:cubicBezTo>
                <a:cubicBezTo>
                  <a:pt x="2222976" y="4155006"/>
                  <a:pt x="2150298" y="4153685"/>
                  <a:pt x="2078460" y="4162300"/>
                </a:cubicBezTo>
                <a:cubicBezTo>
                  <a:pt x="1907313" y="4186314"/>
                  <a:pt x="1735785" y="4178563"/>
                  <a:pt x="1564257" y="4168653"/>
                </a:cubicBezTo>
                <a:cubicBezTo>
                  <a:pt x="1449650" y="4161918"/>
                  <a:pt x="1334536" y="4149594"/>
                  <a:pt x="1220183" y="4165857"/>
                </a:cubicBezTo>
                <a:cubicBezTo>
                  <a:pt x="1074321" y="4186186"/>
                  <a:pt x="928331" y="4179452"/>
                  <a:pt x="782087" y="4173481"/>
                </a:cubicBezTo>
                <a:cubicBezTo>
                  <a:pt x="674723" y="4169034"/>
                  <a:pt x="567232" y="4155565"/>
                  <a:pt x="459614" y="4172210"/>
                </a:cubicBezTo>
                <a:cubicBezTo>
                  <a:pt x="448535" y="4173722"/>
                  <a:pt x="437265" y="4172591"/>
                  <a:pt x="426706" y="4168907"/>
                </a:cubicBezTo>
                <a:cubicBezTo>
                  <a:pt x="385869" y="4155464"/>
                  <a:pt x="342085" y="4153660"/>
                  <a:pt x="300283" y="4163697"/>
                </a:cubicBezTo>
                <a:cubicBezTo>
                  <a:pt x="223159" y="4180596"/>
                  <a:pt x="146162" y="4187965"/>
                  <a:pt x="67640" y="4172591"/>
                </a:cubicBezTo>
                <a:lnTo>
                  <a:pt x="14015" y="4169393"/>
                </a:lnTo>
                <a:lnTo>
                  <a:pt x="28554" y="3856095"/>
                </a:lnTo>
                <a:cubicBezTo>
                  <a:pt x="30458" y="3735660"/>
                  <a:pt x="27412" y="3615306"/>
                  <a:pt x="15626" y="3495237"/>
                </a:cubicBezTo>
                <a:cubicBezTo>
                  <a:pt x="-847" y="3348740"/>
                  <a:pt x="-4304" y="3201174"/>
                  <a:pt x="5296" y="3054118"/>
                </a:cubicBezTo>
                <a:cubicBezTo>
                  <a:pt x="11786" y="2969961"/>
                  <a:pt x="18539" y="2885804"/>
                  <a:pt x="22776" y="2801522"/>
                </a:cubicBezTo>
                <a:cubicBezTo>
                  <a:pt x="28180" y="2681630"/>
                  <a:pt x="25173" y="2561524"/>
                  <a:pt x="13771" y="2442014"/>
                </a:cubicBezTo>
                <a:cubicBezTo>
                  <a:pt x="4237" y="2350879"/>
                  <a:pt x="3177" y="2259120"/>
                  <a:pt x="10593" y="2167807"/>
                </a:cubicBezTo>
                <a:cubicBezTo>
                  <a:pt x="25690" y="2012336"/>
                  <a:pt x="9931" y="1856863"/>
                  <a:pt x="5032" y="1701516"/>
                </a:cubicBezTo>
                <a:cubicBezTo>
                  <a:pt x="-3577" y="1415742"/>
                  <a:pt x="20393" y="1130095"/>
                  <a:pt x="9666" y="844320"/>
                </a:cubicBezTo>
                <a:cubicBezTo>
                  <a:pt x="3841" y="702958"/>
                  <a:pt x="16420" y="561723"/>
                  <a:pt x="9666" y="420361"/>
                </a:cubicBezTo>
                <a:cubicBezTo>
                  <a:pt x="4105" y="319805"/>
                  <a:pt x="397" y="219250"/>
                  <a:pt x="4105" y="118568"/>
                </a:cubicBezTo>
                <a:cubicBezTo>
                  <a:pt x="5164" y="91109"/>
                  <a:pt x="5826" y="63523"/>
                  <a:pt x="9534" y="36446"/>
                </a:cubicBezTo>
                <a:close/>
              </a:path>
            </a:pathLst>
          </a:custGeom>
          <a:ln w="15875">
            <a:solidFill>
              <a:schemeClr val="bg1"/>
            </a:solidFill>
          </a:ln>
        </p:spPr>
      </p:pic>
    </p:spTree>
    <p:extLst>
      <p:ext uri="{BB962C8B-B14F-4D97-AF65-F5344CB8AC3E}">
        <p14:creationId xmlns:p14="http://schemas.microsoft.com/office/powerpoint/2010/main" val="123932289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94289F-5DD3-DF3D-69F1-8EB38501C8D3}"/>
              </a:ext>
            </a:extLst>
          </p:cNvPr>
          <p:cNvSpPr>
            <a:spLocks noGrp="1"/>
          </p:cNvSpPr>
          <p:nvPr>
            <p:ph type="title"/>
          </p:nvPr>
        </p:nvSpPr>
        <p:spPr>
          <a:xfrm>
            <a:off x="364865" y="4948519"/>
            <a:ext cx="10515600" cy="1550838"/>
          </a:xfrm>
        </p:spPr>
        <p:txBody>
          <a:bodyPr>
            <a:normAutofit/>
          </a:bodyPr>
          <a:lstStyle/>
          <a:p>
            <a:r>
              <a:rPr lang="en-US" b="1" dirty="0"/>
              <a:t>Crafton Hall Renovation</a:t>
            </a:r>
            <a:br>
              <a:rPr lang="en-US" dirty="0"/>
            </a:br>
            <a:r>
              <a:rPr lang="en-US" sz="2800" dirty="0"/>
              <a:t>Construction: December 2023-September 2024</a:t>
            </a:r>
            <a:endParaRPr lang="en-US" dirty="0"/>
          </a:p>
        </p:txBody>
      </p:sp>
      <p:pic>
        <p:nvPicPr>
          <p:cNvPr id="5" name="Picture 4">
            <a:extLst>
              <a:ext uri="{FF2B5EF4-FFF2-40B4-BE49-F238E27FC236}">
                <a16:creationId xmlns:a16="http://schemas.microsoft.com/office/drawing/2014/main" id="{6CD047B2-0528-A21F-3413-0D5D79CC93D3}"/>
              </a:ext>
            </a:extLst>
          </p:cNvPr>
          <p:cNvPicPr>
            <a:picLocks noChangeAspect="1"/>
          </p:cNvPicPr>
          <p:nvPr/>
        </p:nvPicPr>
        <p:blipFill>
          <a:blip r:embed="rId2"/>
          <a:stretch>
            <a:fillRect/>
          </a:stretch>
        </p:blipFill>
        <p:spPr>
          <a:xfrm>
            <a:off x="0" y="115275"/>
            <a:ext cx="12192000" cy="4600187"/>
          </a:xfrm>
          <a:prstGeom prst="rect">
            <a:avLst/>
          </a:prstGeom>
        </p:spPr>
      </p:pic>
    </p:spTree>
    <p:extLst>
      <p:ext uri="{BB962C8B-B14F-4D97-AF65-F5344CB8AC3E}">
        <p14:creationId xmlns:p14="http://schemas.microsoft.com/office/powerpoint/2010/main" val="113043044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158F7F-67D1-7434-4BD3-1021B48CD35B}"/>
              </a:ext>
            </a:extLst>
          </p:cNvPr>
          <p:cNvSpPr>
            <a:spLocks noGrp="1"/>
          </p:cNvSpPr>
          <p:nvPr>
            <p:ph type="title"/>
          </p:nvPr>
        </p:nvSpPr>
        <p:spPr/>
        <p:txBody>
          <a:bodyPr/>
          <a:lstStyle/>
          <a:p>
            <a:r>
              <a:rPr lang="en-US" dirty="0"/>
              <a:t>Virtual Parking Permits</a:t>
            </a:r>
          </a:p>
        </p:txBody>
      </p:sp>
      <p:pic>
        <p:nvPicPr>
          <p:cNvPr id="5" name="Picture 4">
            <a:extLst>
              <a:ext uri="{FF2B5EF4-FFF2-40B4-BE49-F238E27FC236}">
                <a16:creationId xmlns:a16="http://schemas.microsoft.com/office/drawing/2014/main" id="{796281DD-0CC5-6042-D6A6-8C350A9C1E51}"/>
              </a:ext>
            </a:extLst>
          </p:cNvPr>
          <p:cNvPicPr>
            <a:picLocks noChangeAspect="1"/>
          </p:cNvPicPr>
          <p:nvPr/>
        </p:nvPicPr>
        <p:blipFill>
          <a:blip r:embed="rId3"/>
          <a:stretch>
            <a:fillRect/>
          </a:stretch>
        </p:blipFill>
        <p:spPr>
          <a:xfrm>
            <a:off x="1785770" y="2231624"/>
            <a:ext cx="9025664" cy="3758448"/>
          </a:xfrm>
          <a:prstGeom prst="rect">
            <a:avLst/>
          </a:prstGeom>
        </p:spPr>
      </p:pic>
    </p:spTree>
    <p:extLst>
      <p:ext uri="{BB962C8B-B14F-4D97-AF65-F5344CB8AC3E}">
        <p14:creationId xmlns:p14="http://schemas.microsoft.com/office/powerpoint/2010/main" val="423789156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5029E9-768C-D23B-1DD9-4CB376814F1F}"/>
              </a:ext>
            </a:extLst>
          </p:cNvPr>
          <p:cNvSpPr>
            <a:spLocks noGrp="1"/>
          </p:cNvSpPr>
          <p:nvPr>
            <p:ph type="title"/>
          </p:nvPr>
        </p:nvSpPr>
        <p:spPr>
          <a:xfrm>
            <a:off x="640080" y="329184"/>
            <a:ext cx="7600030" cy="1783080"/>
          </a:xfrm>
        </p:spPr>
        <p:txBody>
          <a:bodyPr anchor="b">
            <a:normAutofit/>
          </a:bodyPr>
          <a:lstStyle/>
          <a:p>
            <a:r>
              <a:rPr lang="en-US" sz="5400" dirty="0"/>
              <a:t>Multi-Factor Authentication (MFA)</a:t>
            </a:r>
          </a:p>
        </p:txBody>
      </p:sp>
      <p:sp>
        <p:nvSpPr>
          <p:cNvPr id="3" name="Content Placeholder 2">
            <a:extLst>
              <a:ext uri="{FF2B5EF4-FFF2-40B4-BE49-F238E27FC236}">
                <a16:creationId xmlns:a16="http://schemas.microsoft.com/office/drawing/2014/main" id="{EE104CB9-1750-EDA7-07C2-CD89E96E22FE}"/>
              </a:ext>
            </a:extLst>
          </p:cNvPr>
          <p:cNvSpPr>
            <a:spLocks noGrp="1"/>
          </p:cNvSpPr>
          <p:nvPr>
            <p:ph idx="1"/>
          </p:nvPr>
        </p:nvSpPr>
        <p:spPr>
          <a:xfrm>
            <a:off x="431141" y="2702053"/>
            <a:ext cx="6802144" cy="3483864"/>
          </a:xfrm>
        </p:spPr>
        <p:txBody>
          <a:bodyPr>
            <a:normAutofit/>
          </a:bodyPr>
          <a:lstStyle/>
          <a:p>
            <a:r>
              <a:rPr lang="en-US" sz="3200" dirty="0"/>
              <a:t>What is MFA? </a:t>
            </a:r>
          </a:p>
          <a:p>
            <a:pPr lvl="1"/>
            <a:r>
              <a:rPr lang="en-US" sz="3200" dirty="0"/>
              <a:t>Extra layer of protection to ensure it’s really you</a:t>
            </a:r>
          </a:p>
          <a:p>
            <a:r>
              <a:rPr lang="en-US" sz="3200" dirty="0"/>
              <a:t>Why do we need MFA? </a:t>
            </a:r>
          </a:p>
          <a:p>
            <a:pPr lvl="1"/>
            <a:r>
              <a:rPr lang="en-US" sz="3200" dirty="0"/>
              <a:t>Set it up or no more Cyber Insurance</a:t>
            </a:r>
          </a:p>
        </p:txBody>
      </p:sp>
      <p:pic>
        <p:nvPicPr>
          <p:cNvPr id="5" name="Picture 4" descr="A screenshot of a login screen&#10;&#10;Description automatically generated">
            <a:extLst>
              <a:ext uri="{FF2B5EF4-FFF2-40B4-BE49-F238E27FC236}">
                <a16:creationId xmlns:a16="http://schemas.microsoft.com/office/drawing/2014/main" id="{6449B1C5-02C0-0B12-0700-CBC9E93ADB0B}"/>
              </a:ext>
            </a:extLst>
          </p:cNvPr>
          <p:cNvPicPr>
            <a:picLocks noChangeAspect="1"/>
          </p:cNvPicPr>
          <p:nvPr/>
        </p:nvPicPr>
        <p:blipFill rotWithShape="1">
          <a:blip r:embed="rId3"/>
          <a:srcRect t="-1" r="4" b="3522"/>
          <a:stretch/>
        </p:blipFill>
        <p:spPr>
          <a:xfrm>
            <a:off x="7024346" y="164592"/>
            <a:ext cx="3563214" cy="3676857"/>
          </a:xfrm>
          <a:prstGeom prst="rect">
            <a:avLst/>
          </a:prstGeom>
        </p:spPr>
      </p:pic>
      <p:pic>
        <p:nvPicPr>
          <p:cNvPr id="12" name="Picture 11" descr="A login screen with a house in the background&#10;&#10;Description automatically generated">
            <a:extLst>
              <a:ext uri="{FF2B5EF4-FFF2-40B4-BE49-F238E27FC236}">
                <a16:creationId xmlns:a16="http://schemas.microsoft.com/office/drawing/2014/main" id="{C53B6791-A0BE-FE9D-B4DA-BE5B95D35802}"/>
              </a:ext>
            </a:extLst>
          </p:cNvPr>
          <p:cNvPicPr>
            <a:picLocks noChangeAspect="1"/>
          </p:cNvPicPr>
          <p:nvPr/>
        </p:nvPicPr>
        <p:blipFill rotWithShape="1">
          <a:blip r:embed="rId4"/>
          <a:srcRect l="1090" r="1011"/>
          <a:stretch/>
        </p:blipFill>
        <p:spPr>
          <a:xfrm>
            <a:off x="7442224" y="3906032"/>
            <a:ext cx="3845885" cy="2887385"/>
          </a:xfrm>
          <a:prstGeom prst="rect">
            <a:avLst/>
          </a:prstGeom>
        </p:spPr>
      </p:pic>
    </p:spTree>
    <p:extLst>
      <p:ext uri="{BB962C8B-B14F-4D97-AF65-F5344CB8AC3E}">
        <p14:creationId xmlns:p14="http://schemas.microsoft.com/office/powerpoint/2010/main" val="206418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9A8829-5D7A-8AC3-7105-F6F4DA3AA773}"/>
              </a:ext>
            </a:extLst>
          </p:cNvPr>
          <p:cNvSpPr>
            <a:spLocks noGrp="1"/>
          </p:cNvSpPr>
          <p:nvPr>
            <p:ph type="title"/>
          </p:nvPr>
        </p:nvSpPr>
        <p:spPr>
          <a:xfrm>
            <a:off x="2474242" y="5226596"/>
            <a:ext cx="6278418" cy="1325563"/>
          </a:xfrm>
        </p:spPr>
        <p:txBody>
          <a:bodyPr/>
          <a:lstStyle/>
          <a:p>
            <a:r>
              <a:rPr lang="en-US" b="1" dirty="0"/>
              <a:t>How does MFA work?</a:t>
            </a:r>
          </a:p>
        </p:txBody>
      </p:sp>
      <p:pic>
        <p:nvPicPr>
          <p:cNvPr id="5" name="Picture 4" descr="A screenshot of a phone&#10;&#10;Description automatically generated">
            <a:extLst>
              <a:ext uri="{FF2B5EF4-FFF2-40B4-BE49-F238E27FC236}">
                <a16:creationId xmlns:a16="http://schemas.microsoft.com/office/drawing/2014/main" id="{C444D2D8-6101-7C39-B75A-B0753CD243C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02965" y="276976"/>
            <a:ext cx="2472257" cy="5350586"/>
          </a:xfrm>
          <a:prstGeom prst="rect">
            <a:avLst/>
          </a:prstGeom>
          <a:ln>
            <a:solidFill>
              <a:schemeClr val="tx1"/>
            </a:solidFill>
          </a:ln>
        </p:spPr>
      </p:pic>
      <p:pic>
        <p:nvPicPr>
          <p:cNvPr id="6" name="Picture 5">
            <a:extLst>
              <a:ext uri="{FF2B5EF4-FFF2-40B4-BE49-F238E27FC236}">
                <a16:creationId xmlns:a16="http://schemas.microsoft.com/office/drawing/2014/main" id="{5EF8F47A-6AB1-8FE4-F081-70ACB76BA32E}"/>
              </a:ext>
            </a:extLst>
          </p:cNvPr>
          <p:cNvPicPr>
            <a:picLocks noChangeAspect="1"/>
          </p:cNvPicPr>
          <p:nvPr/>
        </p:nvPicPr>
        <p:blipFill>
          <a:blip r:embed="rId4"/>
          <a:stretch>
            <a:fillRect/>
          </a:stretch>
        </p:blipFill>
        <p:spPr>
          <a:xfrm>
            <a:off x="216778" y="276976"/>
            <a:ext cx="1973598" cy="953461"/>
          </a:xfrm>
          <a:prstGeom prst="rect">
            <a:avLst/>
          </a:prstGeom>
        </p:spPr>
      </p:pic>
      <p:pic>
        <p:nvPicPr>
          <p:cNvPr id="7" name="Picture 6" descr="A screenshot of a login screen&#10;&#10;Description automatically generated">
            <a:extLst>
              <a:ext uri="{FF2B5EF4-FFF2-40B4-BE49-F238E27FC236}">
                <a16:creationId xmlns:a16="http://schemas.microsoft.com/office/drawing/2014/main" id="{055BF9AF-4F1B-A4C9-0A4F-AE1FD00B3564}"/>
              </a:ext>
            </a:extLst>
          </p:cNvPr>
          <p:cNvPicPr>
            <a:picLocks noChangeAspect="1"/>
          </p:cNvPicPr>
          <p:nvPr/>
        </p:nvPicPr>
        <p:blipFill rotWithShape="1">
          <a:blip r:embed="rId5"/>
          <a:srcRect t="-1" r="4" b="3522"/>
          <a:stretch/>
        </p:blipFill>
        <p:spPr>
          <a:xfrm>
            <a:off x="154148" y="1230437"/>
            <a:ext cx="4009982" cy="4137874"/>
          </a:xfrm>
          <a:prstGeom prst="rect">
            <a:avLst/>
          </a:prstGeom>
        </p:spPr>
      </p:pic>
      <p:grpSp>
        <p:nvGrpSpPr>
          <p:cNvPr id="27" name="Group 26">
            <a:extLst>
              <a:ext uri="{FF2B5EF4-FFF2-40B4-BE49-F238E27FC236}">
                <a16:creationId xmlns:a16="http://schemas.microsoft.com/office/drawing/2014/main" id="{2E9AEA73-45FA-22DC-240C-108BC28FE28F}"/>
              </a:ext>
            </a:extLst>
          </p:cNvPr>
          <p:cNvGrpSpPr>
            <a:grpSpLocks/>
          </p:cNvGrpSpPr>
          <p:nvPr/>
        </p:nvGrpSpPr>
        <p:grpSpPr>
          <a:xfrm>
            <a:off x="4328688" y="753706"/>
            <a:ext cx="5009718" cy="3676857"/>
            <a:chOff x="4327623" y="1590571"/>
            <a:chExt cx="5009718" cy="3676857"/>
          </a:xfrm>
        </p:grpSpPr>
        <p:pic>
          <p:nvPicPr>
            <p:cNvPr id="4" name="Picture 3">
              <a:extLst>
                <a:ext uri="{FF2B5EF4-FFF2-40B4-BE49-F238E27FC236}">
                  <a16:creationId xmlns:a16="http://schemas.microsoft.com/office/drawing/2014/main" id="{3F4E3D98-515C-555B-B300-D1DFF6B3CB5B}"/>
                </a:ext>
              </a:extLst>
            </p:cNvPr>
            <p:cNvPicPr>
              <a:picLocks noChangeAspect="1"/>
            </p:cNvPicPr>
            <p:nvPr/>
          </p:nvPicPr>
          <p:blipFill>
            <a:blip r:embed="rId6"/>
            <a:stretch>
              <a:fillRect/>
            </a:stretch>
          </p:blipFill>
          <p:spPr>
            <a:xfrm>
              <a:off x="4327623" y="1590571"/>
              <a:ext cx="5009718" cy="3676857"/>
            </a:xfrm>
            <a:prstGeom prst="rect">
              <a:avLst/>
            </a:prstGeom>
          </p:spPr>
        </p:pic>
        <p:sp>
          <p:nvSpPr>
            <p:cNvPr id="11" name="Rectangle: Rounded Corners 10">
              <a:extLst>
                <a:ext uri="{FF2B5EF4-FFF2-40B4-BE49-F238E27FC236}">
                  <a16:creationId xmlns:a16="http://schemas.microsoft.com/office/drawing/2014/main" id="{31203008-F1BB-2A96-9AAF-32CF3F0BFC4D}"/>
                </a:ext>
              </a:extLst>
            </p:cNvPr>
            <p:cNvSpPr>
              <a:spLocks/>
            </p:cNvSpPr>
            <p:nvPr/>
          </p:nvSpPr>
          <p:spPr>
            <a:xfrm>
              <a:off x="4500640" y="2212521"/>
              <a:ext cx="2225623" cy="433283"/>
            </a:xfrm>
            <a:prstGeom prst="roundRect">
              <a:avLst/>
            </a:prstGeom>
            <a:noFill/>
            <a:ln w="34925">
              <a:solidFill>
                <a:srgbClr val="FFD14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667522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8DFFB2-4012-3568-F749-EAF52094BC56}"/>
              </a:ext>
            </a:extLst>
          </p:cNvPr>
          <p:cNvSpPr>
            <a:spLocks noGrp="1"/>
          </p:cNvSpPr>
          <p:nvPr>
            <p:ph type="title"/>
          </p:nvPr>
        </p:nvSpPr>
        <p:spPr>
          <a:xfrm>
            <a:off x="660041" y="2767106"/>
            <a:ext cx="2880828" cy="3071906"/>
          </a:xfrm>
        </p:spPr>
        <p:txBody>
          <a:bodyPr vert="horz" lIns="91440" tIns="45720" rIns="91440" bIns="45720" rtlCol="0" anchor="t">
            <a:normAutofit/>
          </a:bodyPr>
          <a:lstStyle/>
          <a:p>
            <a:r>
              <a:rPr lang="en-US" sz="4000" kern="1200">
                <a:solidFill>
                  <a:srgbClr val="FFFFFF"/>
                </a:solidFill>
                <a:latin typeface="+mj-lt"/>
                <a:ea typeface="+mj-ea"/>
                <a:cs typeface="+mj-cs"/>
              </a:rPr>
              <a:t>Campus Directory Update</a:t>
            </a:r>
          </a:p>
        </p:txBody>
      </p:sp>
      <p:pic>
        <p:nvPicPr>
          <p:cNvPr id="5" name="Content Placeholder 4">
            <a:extLst>
              <a:ext uri="{FF2B5EF4-FFF2-40B4-BE49-F238E27FC236}">
                <a16:creationId xmlns:a16="http://schemas.microsoft.com/office/drawing/2014/main" id="{EDF51FA7-A87F-355D-446C-ABB6139D0762}"/>
              </a:ext>
            </a:extLst>
          </p:cNvPr>
          <p:cNvPicPr>
            <a:picLocks noGrp="1" noChangeAspect="1"/>
          </p:cNvPicPr>
          <p:nvPr>
            <p:ph idx="1"/>
          </p:nvPr>
        </p:nvPicPr>
        <p:blipFill>
          <a:blip r:embed="rId2"/>
          <a:stretch>
            <a:fillRect/>
          </a:stretch>
        </p:blipFill>
        <p:spPr>
          <a:xfrm>
            <a:off x="3655955" y="101448"/>
            <a:ext cx="5832290" cy="6703782"/>
          </a:xfrm>
          <a:prstGeom prst="rect">
            <a:avLst/>
          </a:prstGeom>
        </p:spPr>
      </p:pic>
    </p:spTree>
    <p:extLst>
      <p:ext uri="{BB962C8B-B14F-4D97-AF65-F5344CB8AC3E}">
        <p14:creationId xmlns:p14="http://schemas.microsoft.com/office/powerpoint/2010/main" val="38137529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183BA19-113F-F153-7BF9-8F3509A18091}"/>
              </a:ext>
            </a:extLst>
          </p:cNvPr>
          <p:cNvSpPr>
            <a:spLocks noGrp="1"/>
          </p:cNvSpPr>
          <p:nvPr>
            <p:ph type="title"/>
          </p:nvPr>
        </p:nvSpPr>
        <p:spPr>
          <a:xfrm>
            <a:off x="823442" y="921715"/>
            <a:ext cx="5163022" cy="2635993"/>
          </a:xfrm>
        </p:spPr>
        <p:txBody>
          <a:bodyPr vert="horz" lIns="91440" tIns="45720" rIns="91440" bIns="45720" rtlCol="0" anchor="b">
            <a:normAutofit/>
          </a:bodyPr>
          <a:lstStyle/>
          <a:p>
            <a:r>
              <a:rPr lang="en-US" sz="3000" kern="1200" dirty="0">
                <a:solidFill>
                  <a:schemeClr val="tx1"/>
                </a:solidFill>
                <a:latin typeface="+mj-lt"/>
                <a:ea typeface="+mj-ea"/>
                <a:cs typeface="+mj-cs"/>
              </a:rPr>
              <a:t>Welcome!</a:t>
            </a:r>
            <a:br>
              <a:rPr lang="en-US" sz="3000" kern="1200" dirty="0">
                <a:solidFill>
                  <a:schemeClr val="tx1"/>
                </a:solidFill>
                <a:latin typeface="+mj-lt"/>
                <a:ea typeface="+mj-ea"/>
                <a:cs typeface="+mj-cs"/>
              </a:rPr>
            </a:br>
            <a:br>
              <a:rPr lang="en-US" sz="3000" kern="1200" dirty="0">
                <a:solidFill>
                  <a:schemeClr val="tx1"/>
                </a:solidFill>
                <a:latin typeface="+mj-lt"/>
                <a:ea typeface="+mj-ea"/>
                <a:cs typeface="+mj-cs"/>
              </a:rPr>
            </a:br>
            <a:r>
              <a:rPr lang="en-US" sz="4100" b="1" kern="1200" dirty="0">
                <a:solidFill>
                  <a:schemeClr val="tx1"/>
                </a:solidFill>
                <a:latin typeface="+mj-lt"/>
                <a:ea typeface="+mj-ea"/>
                <a:cs typeface="+mj-cs"/>
              </a:rPr>
              <a:t>Bl</a:t>
            </a:r>
            <a:r>
              <a:rPr lang="en-US" sz="4100" b="1" dirty="0"/>
              <a:t>ake Cole</a:t>
            </a:r>
            <a:br>
              <a:rPr lang="en-US" sz="3000" kern="1200" dirty="0">
                <a:solidFill>
                  <a:schemeClr val="tx1"/>
                </a:solidFill>
                <a:latin typeface="+mj-lt"/>
                <a:ea typeface="+mj-ea"/>
                <a:cs typeface="+mj-cs"/>
              </a:rPr>
            </a:br>
            <a:br>
              <a:rPr lang="en-US" sz="3000" kern="1200" dirty="0">
                <a:solidFill>
                  <a:schemeClr val="tx1"/>
                </a:solidFill>
                <a:latin typeface="+mj-lt"/>
                <a:ea typeface="+mj-ea"/>
                <a:cs typeface="+mj-cs"/>
              </a:rPr>
            </a:br>
            <a:r>
              <a:rPr lang="en-US" sz="3000" kern="1200" dirty="0">
                <a:solidFill>
                  <a:schemeClr val="tx1"/>
                </a:solidFill>
                <a:latin typeface="+mj-lt"/>
                <a:ea typeface="+mj-ea"/>
                <a:cs typeface="+mj-cs"/>
              </a:rPr>
              <a:t>Custodian</a:t>
            </a:r>
          </a:p>
        </p:txBody>
      </p:sp>
      <p:sp>
        <p:nvSpPr>
          <p:cNvPr id="12" name="Rectangle 11">
            <a:extLst>
              <a:ext uri="{FF2B5EF4-FFF2-40B4-BE49-F238E27FC236}">
                <a16:creationId xmlns:a16="http://schemas.microsoft.com/office/drawing/2014/main" id="{BC05CA36-AD6A-4ABF-9A05-52E5A143D2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4022214"/>
            <a:ext cx="12192000" cy="2835786"/>
          </a:xfrm>
          <a:prstGeom prst="rect">
            <a:avLst/>
          </a:prstGeom>
          <a:gradFill>
            <a:gsLst>
              <a:gs pos="0">
                <a:schemeClr val="accent1"/>
              </a:gs>
              <a:gs pos="78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D4331EE8-85A4-4588-8D9E-70E534D477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4022220"/>
            <a:ext cx="8153398" cy="2835780"/>
          </a:xfrm>
          <a:prstGeom prst="rect">
            <a:avLst/>
          </a:prstGeom>
          <a:gradFill>
            <a:gsLst>
              <a:gs pos="0">
                <a:srgbClr val="000000">
                  <a:alpha val="63000"/>
                </a:srgbClr>
              </a:gs>
              <a:gs pos="100000">
                <a:schemeClr val="accent1">
                  <a:lumMod val="75000"/>
                </a:schemeClr>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49D6C862-61CC-4B46-8080-96583D653B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4022219"/>
            <a:ext cx="12253472" cy="2835781"/>
          </a:xfrm>
          <a:prstGeom prst="rect">
            <a:avLst/>
          </a:prstGeom>
          <a:gradFill>
            <a:gsLst>
              <a:gs pos="39000">
                <a:schemeClr val="accent1">
                  <a:lumMod val="50000"/>
                  <a:alpha val="0"/>
                </a:schemeClr>
              </a:gs>
              <a:gs pos="100000">
                <a:srgbClr val="000000">
                  <a:alpha val="72000"/>
                </a:srgb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E37EECFC-A684-4391-AE85-4CDAF5565F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6400797"/>
            <a:ext cx="12191998" cy="457203"/>
          </a:xfrm>
          <a:prstGeom prst="rect">
            <a:avLst/>
          </a:prstGeom>
          <a:gradFill>
            <a:gsLst>
              <a:gs pos="0">
                <a:srgbClr val="000000">
                  <a:alpha val="43000"/>
                </a:srgbClr>
              </a:gs>
              <a:gs pos="79000">
                <a:schemeClr val="accent1">
                  <a:lumMod val="75000"/>
                  <a:alpha val="22000"/>
                </a:schemeClr>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4" name="Picture Placeholder 3" descr="A person smiling for the camera&#10;&#10;Description automatically generated">
            <a:extLst>
              <a:ext uri="{FF2B5EF4-FFF2-40B4-BE49-F238E27FC236}">
                <a16:creationId xmlns:a16="http://schemas.microsoft.com/office/drawing/2014/main" id="{FE506874-24B3-0CD9-22F5-CA05B59B7600}"/>
              </a:ext>
            </a:extLst>
          </p:cNvPr>
          <p:cNvPicPr>
            <a:picLocks noGrp="1" noChangeAspect="1"/>
          </p:cNvPicPr>
          <p:nvPr>
            <p:ph type="pic" idx="1"/>
          </p:nvPr>
        </p:nvPicPr>
        <p:blipFill rotWithShape="1">
          <a:blip r:embed="rId2" cstate="print">
            <a:extLst>
              <a:ext uri="{28A0092B-C50C-407E-A947-70E740481C1C}">
                <a14:useLocalDpi xmlns:a14="http://schemas.microsoft.com/office/drawing/2010/main" val="0"/>
              </a:ext>
            </a:extLst>
          </a:blip>
          <a:srcRect l="24569" r="20110"/>
          <a:stretch/>
        </p:blipFill>
        <p:spPr>
          <a:xfrm>
            <a:off x="7070103" y="814371"/>
            <a:ext cx="4552804" cy="5486674"/>
          </a:xfrm>
        </p:spPr>
      </p:pic>
    </p:spTree>
    <p:extLst>
      <p:ext uri="{BB962C8B-B14F-4D97-AF65-F5344CB8AC3E}">
        <p14:creationId xmlns:p14="http://schemas.microsoft.com/office/powerpoint/2010/main" val="212709591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group of people holding up a sign&#10;&#10;Description automatically generated">
            <a:extLst>
              <a:ext uri="{FF2B5EF4-FFF2-40B4-BE49-F238E27FC236}">
                <a16:creationId xmlns:a16="http://schemas.microsoft.com/office/drawing/2014/main" id="{56FD2C1C-89E8-D2DF-8A45-76C427C5767A}"/>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684880" y="274320"/>
            <a:ext cx="4203749" cy="6309360"/>
          </a:xfrm>
        </p:spPr>
      </p:pic>
    </p:spTree>
    <p:extLst>
      <p:ext uri="{BB962C8B-B14F-4D97-AF65-F5344CB8AC3E}">
        <p14:creationId xmlns:p14="http://schemas.microsoft.com/office/powerpoint/2010/main" val="384666095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nline Media 3" title="Ted Lasso - Darts">
            <a:hlinkClick r:id="" action="ppaction://media"/>
            <a:extLst>
              <a:ext uri="{FF2B5EF4-FFF2-40B4-BE49-F238E27FC236}">
                <a16:creationId xmlns:a16="http://schemas.microsoft.com/office/drawing/2014/main" id="{EEAF8E83-98F5-C49B-93BA-3EFCC1620179}"/>
              </a:ext>
            </a:extLst>
          </p:cNvPr>
          <p:cNvPicPr>
            <a:picLocks noGrp="1" noRot="1" noChangeAspect="1"/>
          </p:cNvPicPr>
          <p:nvPr>
            <p:ph idx="1"/>
            <a:videoFile r:link="rId1"/>
          </p:nvPr>
        </p:nvPicPr>
        <p:blipFill>
          <a:blip r:embed="rId3"/>
          <a:stretch>
            <a:fillRect/>
          </a:stretch>
        </p:blipFill>
        <p:spPr>
          <a:xfrm>
            <a:off x="836531" y="223069"/>
            <a:ext cx="10518938" cy="5943600"/>
          </a:xfrm>
          <a:prstGeom prst="rect">
            <a:avLst/>
          </a:prstGeom>
        </p:spPr>
      </p:pic>
    </p:spTree>
    <p:extLst>
      <p:ext uri="{BB962C8B-B14F-4D97-AF65-F5344CB8AC3E}">
        <p14:creationId xmlns:p14="http://schemas.microsoft.com/office/powerpoint/2010/main" val="2802845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theme/theme1.xml><?xml version="1.0" encoding="utf-8"?>
<a:theme xmlns:a="http://schemas.openxmlformats.org/drawingml/2006/main" name="Office Theme">
  <a:themeElements>
    <a:clrScheme name="CHC Colors">
      <a:dk1>
        <a:srgbClr val="000000"/>
      </a:dk1>
      <a:lt1>
        <a:srgbClr val="FFFFFF"/>
      </a:lt1>
      <a:dk2>
        <a:srgbClr val="44546A"/>
      </a:dk2>
      <a:lt2>
        <a:srgbClr val="E7E6E6"/>
      </a:lt2>
      <a:accent1>
        <a:srgbClr val="008345"/>
      </a:accent1>
      <a:accent2>
        <a:srgbClr val="FFC528"/>
      </a:accent2>
      <a:accent3>
        <a:srgbClr val="8E1838"/>
      </a:accent3>
      <a:accent4>
        <a:srgbClr val="415363"/>
      </a:accent4>
      <a:accent5>
        <a:srgbClr val="124734"/>
      </a:accent5>
      <a:accent6>
        <a:srgbClr val="70C496"/>
      </a:accent6>
      <a:hlink>
        <a:srgbClr val="8E1837"/>
      </a:hlink>
      <a:folHlink>
        <a:srgbClr val="415363"/>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A8677E5A0C94F4583114F61DA5FC5C9" ma:contentTypeVersion="14" ma:contentTypeDescription="Create a new document." ma:contentTypeScope="" ma:versionID="1f4525c941cf8f57c6aafdcd8ab8c495">
  <xsd:schema xmlns:xsd="http://www.w3.org/2001/XMLSchema" xmlns:xs="http://www.w3.org/2001/XMLSchema" xmlns:p="http://schemas.microsoft.com/office/2006/metadata/properties" xmlns:ns3="a9d5689a-a8b3-43c4-b8b9-6ee18265c4dd" xmlns:ns4="8616a315-1940-4c47-a373-dd11eb5d7ed9" targetNamespace="http://schemas.microsoft.com/office/2006/metadata/properties" ma:root="true" ma:fieldsID="301d09fd4bb1881eb3e42d7023f7755f" ns3:_="" ns4:_="">
    <xsd:import namespace="a9d5689a-a8b3-43c4-b8b9-6ee18265c4dd"/>
    <xsd:import namespace="8616a315-1940-4c47-a373-dd11eb5d7ed9"/>
    <xsd:element name="properties">
      <xsd:complexType>
        <xsd:sequence>
          <xsd:element name="documentManagement">
            <xsd:complexType>
              <xsd:all>
                <xsd:element ref="ns3:MediaServiceMetadata" minOccurs="0"/>
                <xsd:element ref="ns3:MediaServiceFastMetadata" minOccurs="0"/>
                <xsd:element ref="ns3:MediaServiceDateTaken" minOccurs="0"/>
                <xsd:element ref="ns4:SharedWithUsers" minOccurs="0"/>
                <xsd:element ref="ns4:SharedWithDetails" minOccurs="0"/>
                <xsd:element ref="ns4:SharingHintHash" minOccurs="0"/>
                <xsd:element ref="ns3:MediaServiceAutoTags" minOccurs="0"/>
                <xsd:element ref="ns3:MediaServiceOCR" minOccurs="0"/>
                <xsd:element ref="ns3:MediaServiceAutoKeyPoints" minOccurs="0"/>
                <xsd:element ref="ns3:MediaServiceKeyPoints" minOccurs="0"/>
                <xsd:element ref="ns3:MediaServiceGenerationTime" minOccurs="0"/>
                <xsd:element ref="ns3:MediaServiceEventHashCode" minOccurs="0"/>
                <xsd:element ref="ns3:MediaLengthInSeconds"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9d5689a-a8b3-43c4-b8b9-6ee18265c4dd"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DateTaken" ma:index="10" nillable="true" ma:displayName="MediaServiceDateTaken" ma:description="" ma:hidden="true" ma:internalName="MediaServiceDateTaken" ma:readOnly="true">
      <xsd:simpleType>
        <xsd:restriction base="dms:Text"/>
      </xsd:simpleType>
    </xsd:element>
    <xsd:element name="MediaServiceAutoTags" ma:index="14" nillable="true" ma:displayName="MediaServiceAutoTags" ma:internalName="MediaServiceAutoTags"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MediaServiceLocation" ma:index="21"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616a315-1940-4c47-a373-dd11eb5d7ed9" elementFormDefault="qualified">
    <xsd:import namespace="http://schemas.microsoft.com/office/2006/documentManagement/types"/>
    <xsd:import namespace="http://schemas.microsoft.com/office/infopath/2007/PartnerControls"/>
    <xsd:element name="SharedWithUsers" ma:index="11"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element name="SharingHintHash" ma:index="13"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A4CD0BF-9981-49D9-8B67-138EE5E0925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9d5689a-a8b3-43c4-b8b9-6ee18265c4dd"/>
    <ds:schemaRef ds:uri="8616a315-1940-4c47-a373-dd11eb5d7ed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48D9F5A3-1BE1-4C84-B80E-CE0274FE1696}">
  <ds:schemaRefs>
    <ds:schemaRef ds:uri="a9d5689a-a8b3-43c4-b8b9-6ee18265c4dd"/>
    <ds:schemaRef ds:uri="http://schemas.openxmlformats.org/package/2006/metadata/core-properties"/>
    <ds:schemaRef ds:uri="http://purl.org/dc/dcmitype/"/>
    <ds:schemaRef ds:uri="http://purl.org/dc/elements/1.1/"/>
    <ds:schemaRef ds:uri="http://schemas.microsoft.com/office/infopath/2007/PartnerControls"/>
    <ds:schemaRef ds:uri="http://purl.org/dc/terms/"/>
    <ds:schemaRef ds:uri="http://schemas.microsoft.com/office/2006/documentManagement/types"/>
    <ds:schemaRef ds:uri="8616a315-1940-4c47-a373-dd11eb5d7ed9"/>
    <ds:schemaRef ds:uri="http://schemas.microsoft.com/office/2006/metadata/properties"/>
    <ds:schemaRef ds:uri="http://www.w3.org/XML/1998/namespace"/>
  </ds:schemaRefs>
</ds:datastoreItem>
</file>

<file path=customXml/itemProps3.xml><?xml version="1.0" encoding="utf-8"?>
<ds:datastoreItem xmlns:ds="http://schemas.openxmlformats.org/officeDocument/2006/customXml" ds:itemID="{4534D36B-99CA-4E16-8802-13881EEC88B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5284</TotalTime>
  <Words>3113</Words>
  <Application>Microsoft Office PowerPoint</Application>
  <PresentationFormat>Widescreen</PresentationFormat>
  <Paragraphs>483</Paragraphs>
  <Slides>91</Slides>
  <Notes>5</Notes>
  <HiddenSlides>0</HiddenSlides>
  <MMClips>4</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91</vt:i4>
      </vt:variant>
    </vt:vector>
  </HeadingPairs>
  <TitlesOfParts>
    <vt:vector size="107" baseType="lpstr">
      <vt:lpstr>Arial</vt:lpstr>
      <vt:lpstr>Calibri</vt:lpstr>
      <vt:lpstr>Calibri Light</vt:lpstr>
      <vt:lpstr>Courier New</vt:lpstr>
      <vt:lpstr>DAILYNEWS-MEDIUM</vt:lpstr>
      <vt:lpstr>Georgia</vt:lpstr>
      <vt:lpstr>Gill Sans</vt:lpstr>
      <vt:lpstr>GILLSANS-MEDIUM</vt:lpstr>
      <vt:lpstr>Jaeger Daily News</vt:lpstr>
      <vt:lpstr>Lato</vt:lpstr>
      <vt:lpstr>Lyon</vt:lpstr>
      <vt:lpstr>myriad-variable</vt:lpstr>
      <vt:lpstr>Roboto</vt:lpstr>
      <vt:lpstr>Tiempos</vt:lpstr>
      <vt:lpstr>Trebuchet MS</vt:lpstr>
      <vt:lpstr>Office Theme</vt:lpstr>
      <vt:lpstr> In-Service Opening Day Fall 2023</vt:lpstr>
      <vt:lpstr>SBCCD Board of Trustees</vt:lpstr>
      <vt:lpstr> New Roadrunners</vt:lpstr>
      <vt:lpstr>Welcome!   Herbeth “Alex” Jaco  Counseling Instructor</vt:lpstr>
      <vt:lpstr>Welcome!   Glen Thronson   EMS Instructor</vt:lpstr>
      <vt:lpstr>Welcome!   Krysten Audibert  Director, Mesa Program/STEM </vt:lpstr>
      <vt:lpstr>Welcome!   Jessica Beverson  Research and Planning Analyst</vt:lpstr>
      <vt:lpstr>Welcome!   Luke Bixler  SBCCD Chief Technology Officer</vt:lpstr>
      <vt:lpstr>Welcome!  Blake Cole  Custodian</vt:lpstr>
      <vt:lpstr>Welcome!   Vance Davidson  Maintenance Technician</vt:lpstr>
      <vt:lpstr>Welcome!   Ciera Divens  Library Technical Assistant</vt:lpstr>
      <vt:lpstr>PowerPoint Presentation</vt:lpstr>
      <vt:lpstr>Welcome!   Luis Gomez  Grounds Caretaker - Facilities</vt:lpstr>
      <vt:lpstr>Welcome!  Luna Lagrima  Student Service Technician, Admissions and Records</vt:lpstr>
      <vt:lpstr>Welcome!   Eugenia Livingston  Library Technical Assistant</vt:lpstr>
      <vt:lpstr>Welcome!  George Mora  Student Service Technician, EOPS</vt:lpstr>
      <vt:lpstr>Welcome!   Krista Ornelas-Mora  Student Service Technician, Counseling</vt:lpstr>
      <vt:lpstr>Welcome!   Vannesa Ramirez  Interim Director of Student Accessibility Services</vt:lpstr>
      <vt:lpstr>Welcome!  Issac Santibanez  Custodian</vt:lpstr>
      <vt:lpstr>Welcome!   Jeffrey Smith  SINS Dean</vt:lpstr>
      <vt:lpstr>Congratulations!  Geoffrey Booth  Full time temp Faculty, Respiratory</vt:lpstr>
      <vt:lpstr>Congratulations!  Josh Estrada  Full time temp Faculty, Kinesiology</vt:lpstr>
      <vt:lpstr>Congratulations!  Ryan Harold  Interim Fire Chief</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One Book/One College</vt:lpstr>
      <vt:lpstr>Thank you, One Book Team!</vt:lpstr>
      <vt:lpstr>Criteria for Book Selections</vt:lpstr>
      <vt:lpstr>PowerPoint Presentation</vt:lpstr>
      <vt:lpstr>Books and Resources</vt:lpstr>
      <vt:lpstr>Dr. Virginia Loh-Hagan September 12 @ noon (Zoom)</vt:lpstr>
      <vt:lpstr>Book Club Discussions</vt:lpstr>
      <vt:lpstr>Additional Activities – Coming this year</vt:lpstr>
      <vt:lpstr>PowerPoint Presentation</vt:lpstr>
      <vt:lpstr>Additional Resources</vt:lpstr>
      <vt:lpstr> Institutional Advancement Update </vt:lpstr>
      <vt:lpstr>Marketing</vt:lpstr>
      <vt:lpstr>Website Instructional Page Updates</vt:lpstr>
      <vt:lpstr>Help Us Promote Your Class / Department</vt:lpstr>
      <vt:lpstr>WE invite YOU to join #TEAMCrafton</vt:lpstr>
      <vt:lpstr>CHC Foundation Endowment</vt:lpstr>
      <vt:lpstr>PowerPoint Presentation</vt:lpstr>
      <vt:lpstr>SAVE THE DATE – APRIL 18, 2024</vt:lpstr>
      <vt:lpstr>50th Anniversary Publication</vt:lpstr>
      <vt:lpstr> Instruction Update</vt:lpstr>
      <vt:lpstr>Summer 2023 Enrollments</vt:lpstr>
      <vt:lpstr>Fall 2023 Enrollments</vt:lpstr>
      <vt:lpstr>Crafton is on track to surpass Fall 2023 RFTES target of 1,764</vt:lpstr>
      <vt:lpstr>Office of Instruction New Divisions</vt:lpstr>
      <vt:lpstr>Language, Arts, and Mathematics (New Division Name Under Development)</vt:lpstr>
      <vt:lpstr>Social, Information, and Natural Sciences (Division Name under Review)</vt:lpstr>
      <vt:lpstr>Division of Career Education and Human Development</vt:lpstr>
      <vt:lpstr>New Programs Starting in 2023-2024</vt:lpstr>
      <vt:lpstr>Programs Examining (Continuing Conversation) in 2023-2024</vt:lpstr>
      <vt:lpstr>Primary Instructional Area Goal is to continue instructional focus on Diversity, Equity and Inclusion</vt:lpstr>
      <vt:lpstr>CHC Disaggregated Course Success Rate from 2021-22 to 2022-23</vt:lpstr>
      <vt:lpstr>Recruitments</vt:lpstr>
      <vt:lpstr>Self-Evaluation</vt:lpstr>
      <vt:lpstr>Disaggregated Course Success Data</vt:lpstr>
      <vt:lpstr>Draft Dashboard to Access Disaggregated Data with Login</vt:lpstr>
      <vt:lpstr> Student Services Update</vt:lpstr>
      <vt:lpstr>Student Services Division Highlights  </vt:lpstr>
      <vt:lpstr>Outreach and Counseling Kudos </vt:lpstr>
      <vt:lpstr>EOPS, CARE, CalWORKs, NextUp, &amp; Dreamers</vt:lpstr>
      <vt:lpstr>EOPS Summer Bridge </vt:lpstr>
      <vt:lpstr>New Basic Needs Services </vt:lpstr>
      <vt:lpstr> Reduced Fee or FREE ID Voucher  </vt:lpstr>
      <vt:lpstr>Equity in Student Services</vt:lpstr>
      <vt:lpstr>   Student Success Completion Grant Recipients </vt:lpstr>
      <vt:lpstr>      Transfer Center Student Workshops Participation   </vt:lpstr>
      <vt:lpstr>Student Services Organizational Updates  </vt:lpstr>
      <vt:lpstr> Administrative Services Update</vt:lpstr>
      <vt:lpstr>Fall 2023 Construction Impacts</vt:lpstr>
      <vt:lpstr>PowerPoint Presentation</vt:lpstr>
      <vt:lpstr>Finkelstein Performing Arts Center</vt:lpstr>
      <vt:lpstr>PowerPoint Presentation</vt:lpstr>
      <vt:lpstr>Instruction Building</vt:lpstr>
      <vt:lpstr>Crafton Hall Renovation Construction: December 2023-September 2024</vt:lpstr>
      <vt:lpstr>Virtual Parking Permits</vt:lpstr>
      <vt:lpstr>Multi-Factor Authentication (MFA)</vt:lpstr>
      <vt:lpstr>How does MFA work?</vt:lpstr>
      <vt:lpstr>Campus Directory Update</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Back</dc:title>
  <dc:creator>Torres, Jose Felipe</dc:creator>
  <cp:lastModifiedBy>Horan, Kevin</cp:lastModifiedBy>
  <cp:revision>139</cp:revision>
  <dcterms:created xsi:type="dcterms:W3CDTF">2020-08-04T18:05:47Z</dcterms:created>
  <dcterms:modified xsi:type="dcterms:W3CDTF">2023-08-11T14:53:52Z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0x0101004A8677E5A0C94F4583114F61DA5FC5C9</vt:lpwstr>
  </property>
</Properties>
</file>