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09" r:id="rId3"/>
    <p:sldId id="314" r:id="rId4"/>
    <p:sldId id="310" r:id="rId5"/>
    <p:sldId id="312" r:id="rId6"/>
    <p:sldId id="318" r:id="rId7"/>
    <p:sldId id="319" r:id="rId8"/>
    <p:sldId id="311" r:id="rId9"/>
    <p:sldId id="321" r:id="rId10"/>
    <p:sldId id="320" r:id="rId11"/>
    <p:sldId id="322" r:id="rId12"/>
    <p:sldId id="313" r:id="rId13"/>
    <p:sldId id="323" r:id="rId14"/>
    <p:sldId id="325" r:id="rId15"/>
    <p:sldId id="315" r:id="rId16"/>
    <p:sldId id="324" r:id="rId17"/>
    <p:sldId id="326" r:id="rId18"/>
    <p:sldId id="329" r:id="rId19"/>
    <p:sldId id="328" r:id="rId20"/>
    <p:sldId id="327" r:id="rId21"/>
    <p:sldId id="279" r:id="rId22"/>
    <p:sldId id="287" r:id="rId23"/>
    <p:sldId id="288" r:id="rId24"/>
    <p:sldId id="264" r:id="rId25"/>
    <p:sldId id="307" r:id="rId26"/>
    <p:sldId id="302" r:id="rId27"/>
    <p:sldId id="308" r:id="rId28"/>
    <p:sldId id="304" r:id="rId29"/>
    <p:sldId id="285" r:id="rId30"/>
    <p:sldId id="305" r:id="rId31"/>
    <p:sldId id="299" r:id="rId32"/>
    <p:sldId id="31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84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83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476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7B506-7C77-42D0-831E-00D665EB6045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DFEB8-5259-45BD-B8B1-A169F65DE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98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70960"/>
            <a:ext cx="9144000" cy="138684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F5E9-FD2E-4B89-8B56-368D5D5EE114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DC91-C723-44AE-B4EE-4D758CF1D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45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F5E9-FD2E-4B89-8B56-368D5D5EE114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DC91-C723-44AE-B4EE-4D758CF1D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09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F5E9-FD2E-4B89-8B56-368D5D5EE114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DC91-C723-44AE-B4EE-4D758CF1D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53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9420" y="2133600"/>
            <a:ext cx="9644380" cy="36576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F5E9-FD2E-4B89-8B56-368D5D5EE114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DC91-C723-44AE-B4EE-4D758CF1D61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38200" y="1714976"/>
            <a:ext cx="871220" cy="86361"/>
          </a:xfrm>
          <a:prstGeom prst="rect">
            <a:avLst/>
          </a:prstGeom>
          <a:solidFill>
            <a:srgbClr val="2E8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70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F5E9-FD2E-4B89-8B56-368D5D5EE114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DC91-C723-44AE-B4EE-4D758CF1D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15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838200" y="1714976"/>
            <a:ext cx="871220" cy="86361"/>
          </a:xfrm>
          <a:prstGeom prst="rect">
            <a:avLst/>
          </a:prstGeom>
          <a:solidFill>
            <a:srgbClr val="2E8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55813"/>
            <a:ext cx="5181600" cy="383698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55813"/>
            <a:ext cx="5181600" cy="383698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F5E9-FD2E-4B89-8B56-368D5D5EE114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DC91-C723-44AE-B4EE-4D758CF1D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90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838200" y="1714976"/>
            <a:ext cx="871220" cy="86361"/>
          </a:xfrm>
          <a:prstGeom prst="rect">
            <a:avLst/>
          </a:prstGeom>
          <a:solidFill>
            <a:srgbClr val="2E8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F5E9-FD2E-4B89-8B56-368D5D5EE114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DC91-C723-44AE-B4EE-4D758CF1D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27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F5E9-FD2E-4B89-8B56-368D5D5EE114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DC91-C723-44AE-B4EE-4D758CF1D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10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F5E9-FD2E-4B89-8B56-368D5D5EE114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DC91-C723-44AE-B4EE-4D758CF1D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63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F5E9-FD2E-4B89-8B56-368D5D5EE114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DC91-C723-44AE-B4EE-4D758CF1D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3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7F5E9-FD2E-4B89-8B56-368D5D5EE114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ADC91-C723-44AE-B4EE-4D758CF1D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017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7F5E9-FD2E-4B89-8B56-368D5D5EE114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ADC91-C723-44AE-B4EE-4D758CF1D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4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11" Type="http://schemas.openxmlformats.org/officeDocument/2006/relationships/image" Target="../media/image46.jpe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1981" y="921941"/>
            <a:ext cx="6566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1391" y="2491601"/>
            <a:ext cx="657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In-Service Day</a:t>
            </a:r>
          </a:p>
        </p:txBody>
      </p:sp>
    </p:spTree>
    <p:extLst>
      <p:ext uri="{BB962C8B-B14F-4D97-AF65-F5344CB8AC3E}">
        <p14:creationId xmlns:p14="http://schemas.microsoft.com/office/powerpoint/2010/main" val="655600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28980B-AFA3-4DDA-A37D-B4185E04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Full-Time Faculty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F8E77-4AF9-41E2-9EE9-BC860BC6A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200" dirty="0"/>
              <a:t>Ed Ferrari</a:t>
            </a:r>
          </a:p>
          <a:p>
            <a:pPr marL="457200" lvl="1" indent="0">
              <a:buNone/>
            </a:pPr>
            <a:r>
              <a:rPr lang="en-US" sz="2200" b="1" dirty="0"/>
              <a:t>English</a:t>
            </a:r>
          </a:p>
        </p:txBody>
      </p:sp>
      <p:pic>
        <p:nvPicPr>
          <p:cNvPr id="5" name="Picture 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3F9804F5-4A90-4101-97C0-44AB50A184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4" r="1352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74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28980B-AFA3-4DDA-A37D-B4185E04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Full-Time Faculty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F8E77-4AF9-41E2-9EE9-BC860BC6A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200" dirty="0"/>
              <a:t>Natalie Lopez</a:t>
            </a:r>
          </a:p>
          <a:p>
            <a:pPr marL="457200" lvl="1" indent="0">
              <a:buNone/>
            </a:pPr>
            <a:r>
              <a:rPr lang="en-US" sz="2200" b="1" dirty="0"/>
              <a:t>Librarian</a:t>
            </a:r>
          </a:p>
        </p:txBody>
      </p:sp>
      <p:pic>
        <p:nvPicPr>
          <p:cNvPr id="5" name="Picture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A66D534F-E1E0-44EB-857B-58E12D47E7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r="2377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4339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28980B-AFA3-4DDA-A37D-B4185E04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000"/>
              <a:t>Management Team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F8E77-4AF9-41E2-9EE9-BC860BC6A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200"/>
              <a:t>Dr. Ivan Pena</a:t>
            </a:r>
          </a:p>
          <a:p>
            <a:pPr marL="457200" lvl="1" indent="0">
              <a:buNone/>
            </a:pPr>
            <a:r>
              <a:rPr lang="en-US" sz="2200" b="1"/>
              <a:t>Dean of Equity and Student Success</a:t>
            </a:r>
          </a:p>
        </p:txBody>
      </p:sp>
      <p:pic>
        <p:nvPicPr>
          <p:cNvPr id="5" name="Picture 4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CAD9727A-E4E6-47F5-AD1E-3BE123F267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" r="-1" b="3316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6478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28980B-AFA3-4DDA-A37D-B4185E04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000"/>
              <a:t>Management Team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F8E77-4AF9-41E2-9EE9-BC860BC6A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200" dirty="0"/>
              <a:t>Anthony White</a:t>
            </a:r>
          </a:p>
          <a:p>
            <a:pPr marL="457200" lvl="1" indent="0">
              <a:buNone/>
            </a:pPr>
            <a:r>
              <a:rPr lang="en-US" sz="2200" b="1" dirty="0"/>
              <a:t>Interim Director of Technology Services</a:t>
            </a:r>
          </a:p>
        </p:txBody>
      </p:sp>
      <p:pic>
        <p:nvPicPr>
          <p:cNvPr id="5" name="Picture 4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EF2572A2-14CE-4A61-8386-4561E2061C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4" r="2052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6817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28980B-AFA3-4DDA-A37D-B4185E04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Senate Leadership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F8E77-4AF9-41E2-9EE9-BC860BC6A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200" b="1" dirty="0"/>
              <a:t>Academic Senate</a:t>
            </a:r>
          </a:p>
          <a:p>
            <a:pPr marL="457200" lvl="1" indent="0">
              <a:buNone/>
            </a:pPr>
            <a:r>
              <a:rPr lang="en-US" sz="2200" dirty="0"/>
              <a:t>Brandi Bailes, President</a:t>
            </a:r>
          </a:p>
        </p:txBody>
      </p:sp>
      <p:pic>
        <p:nvPicPr>
          <p:cNvPr id="5" name="Picture 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03F0EA11-59C4-4801-9047-14C9AC68FA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4" r="2652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9610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28980B-AFA3-4DDA-A37D-B4185E04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Senate Leadership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F8E77-4AF9-41E2-9EE9-BC860BC6A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200" b="1" dirty="0"/>
              <a:t>Classified Senate</a:t>
            </a:r>
          </a:p>
          <a:p>
            <a:pPr marL="457200" lvl="1" indent="0">
              <a:buNone/>
            </a:pPr>
            <a:r>
              <a:rPr lang="en-US" sz="2200" dirty="0"/>
              <a:t>Alex Jaco, President</a:t>
            </a:r>
          </a:p>
        </p:txBody>
      </p:sp>
      <p:pic>
        <p:nvPicPr>
          <p:cNvPr id="7" name="Picture 6" descr="A person smiling for the picture&#10;&#10;Description automatically generated with medium confidence">
            <a:extLst>
              <a:ext uri="{FF2B5EF4-FFF2-40B4-BE49-F238E27FC236}">
                <a16:creationId xmlns:a16="http://schemas.microsoft.com/office/drawing/2014/main" id="{5201F1AD-8401-4E7E-AF75-386BC6F68D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345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60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28980B-AFA3-4DDA-A37D-B4185E04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Senate Leadership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F8E77-4AF9-41E2-9EE9-BC860BC6A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200" b="1" dirty="0"/>
              <a:t>Associated Students Senate</a:t>
            </a:r>
          </a:p>
          <a:p>
            <a:pPr marL="457200" lvl="1" indent="0">
              <a:buNone/>
            </a:pPr>
            <a:r>
              <a:rPr lang="en-US" sz="2200" dirty="0"/>
              <a:t>Madeleine Boone, President</a:t>
            </a:r>
          </a:p>
        </p:txBody>
      </p:sp>
      <p:pic>
        <p:nvPicPr>
          <p:cNvPr id="5" name="Picture 4" descr="A picture containing grass, outdoor, person, tree&#10;&#10;Description automatically generated">
            <a:extLst>
              <a:ext uri="{FF2B5EF4-FFF2-40B4-BE49-F238E27FC236}">
                <a16:creationId xmlns:a16="http://schemas.microsoft.com/office/drawing/2014/main" id="{56984A05-572F-4972-970C-D5564B7CC5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" b="2386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537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097451"/>
          </a:xfrm>
          <a:prstGeom prst="rect">
            <a:avLst/>
          </a:prstGeom>
          <a:solidFill>
            <a:srgbClr val="2E845C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6651"/>
            <a:ext cx="10515600" cy="4075612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Classified Senate Awards </a:t>
            </a:r>
            <a:endParaRPr lang="en-US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020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28980B-AFA3-4DDA-A37D-B4185E04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Classified of the Year</a:t>
            </a:r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F8E77-4AF9-41E2-9EE9-BC860BC6A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200" b="1" dirty="0"/>
              <a:t>Rosemarie Hansen</a:t>
            </a:r>
          </a:p>
          <a:p>
            <a:pPr marL="457200" lvl="1" indent="0">
              <a:buNone/>
            </a:pPr>
            <a:r>
              <a:rPr lang="en-US" sz="2200" dirty="0"/>
              <a:t>Laboratory Technician, Anatomy/Physiology</a:t>
            </a:r>
          </a:p>
        </p:txBody>
      </p:sp>
      <p:pic>
        <p:nvPicPr>
          <p:cNvPr id="5" name="Picture 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1479F7B8-228B-4C8C-AF1E-7EF049475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2476500"/>
            <a:ext cx="1905000" cy="1905000"/>
          </a:xfrm>
          <a:prstGeom prst="rect">
            <a:avLst/>
          </a:prstGeom>
        </p:spPr>
      </p:pic>
      <p:pic>
        <p:nvPicPr>
          <p:cNvPr id="8" name="Picture 7" descr="A book on a table&#10;&#10;Description automatically generated with low confidence">
            <a:extLst>
              <a:ext uri="{FF2B5EF4-FFF2-40B4-BE49-F238E27FC236}">
                <a16:creationId xmlns:a16="http://schemas.microsoft.com/office/drawing/2014/main" id="{18E0A53E-B705-4534-8E03-F2C35B89A1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226" y="1143000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2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28980B-AFA3-4DDA-A37D-B4185E04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Faculty of the Year</a:t>
            </a:r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F8E77-4AF9-41E2-9EE9-BC860BC6A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200" b="1" dirty="0"/>
              <a:t>Kashaunda Harris</a:t>
            </a:r>
          </a:p>
          <a:p>
            <a:pPr marL="457200" lvl="1" indent="0">
              <a:buNone/>
            </a:pPr>
            <a:r>
              <a:rPr lang="en-US" sz="2200" dirty="0"/>
              <a:t>Counselor, EOPS/CARE/</a:t>
            </a:r>
            <a:r>
              <a:rPr lang="en-US" sz="2200"/>
              <a:t>CalWORKS</a:t>
            </a:r>
            <a:endParaRPr lang="en-US" sz="2200" dirty="0"/>
          </a:p>
        </p:txBody>
      </p:sp>
      <p:pic>
        <p:nvPicPr>
          <p:cNvPr id="6" name="Picture 5" descr="A picture containing person, window&#10;&#10;Description automatically generated">
            <a:extLst>
              <a:ext uri="{FF2B5EF4-FFF2-40B4-BE49-F238E27FC236}">
                <a16:creationId xmlns:a16="http://schemas.microsoft.com/office/drawing/2014/main" id="{B20D80A8-F18D-4109-9B2D-921454A405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522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6545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097451"/>
          </a:xfrm>
          <a:prstGeom prst="rect">
            <a:avLst/>
          </a:prstGeom>
          <a:solidFill>
            <a:srgbClr val="2E845C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087" y="2562185"/>
            <a:ext cx="8904565" cy="973080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b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2630" y="1444585"/>
            <a:ext cx="631183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Diana Z. Rodriguez, Chancellor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Anne Viricel, Chair SBCCD Board of Trustees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Kevin Horan, President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Instruction, Dr. Keith Wurtz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Services, Dr. Delmy Spencer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Administrative Services, Mike Strong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Institutional Advancement, Michelle Riggs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964814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28980B-AFA3-4DDA-A37D-B4185E04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Manager of the Year</a:t>
            </a:r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F8E77-4AF9-41E2-9EE9-BC860BC6A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200" b="1" dirty="0"/>
              <a:t>Dr. Gio Sosa</a:t>
            </a:r>
          </a:p>
          <a:p>
            <a:pPr marL="457200" lvl="1" indent="0">
              <a:buNone/>
            </a:pPr>
            <a:r>
              <a:rPr lang="en-US" sz="2200" dirty="0"/>
              <a:t>Dean, Institutional Effectiveness, Research &amp; Planning</a:t>
            </a:r>
          </a:p>
        </p:txBody>
      </p:sp>
      <p:pic>
        <p:nvPicPr>
          <p:cNvPr id="5" name="Picture 4" descr="A picture containing tree, person, outdoor&#10;&#10;Description automatically generated">
            <a:extLst>
              <a:ext uri="{FF2B5EF4-FFF2-40B4-BE49-F238E27FC236}">
                <a16:creationId xmlns:a16="http://schemas.microsoft.com/office/drawing/2014/main" id="{39215206-A8A6-46FC-B1A5-3F2CB60393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5226"/>
          <a:stretch/>
        </p:blipFill>
        <p:spPr>
          <a:xfrm>
            <a:off x="5313225" y="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6176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4298" y="877488"/>
            <a:ext cx="65662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 your ‘Why’</a:t>
            </a:r>
          </a:p>
        </p:txBody>
      </p:sp>
    </p:spTree>
    <p:extLst>
      <p:ext uri="{BB962C8B-B14F-4D97-AF65-F5344CB8AC3E}">
        <p14:creationId xmlns:p14="http://schemas.microsoft.com/office/powerpoint/2010/main" val="2273555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1"/>
            <a:ext cx="10515600" cy="13435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Moving forward…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05007" y="4264223"/>
            <a:ext cx="2129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Strategic Planning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67785" y="4264223"/>
            <a:ext cx="1882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Slow Spread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of COVID-19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20260" y="4264223"/>
            <a:ext cx="1882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Race, Healing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and Action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36396" y="4264223"/>
            <a:ext cx="1882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Distance &amp; F2F </a:t>
            </a:r>
            <a:b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592" y="2411668"/>
            <a:ext cx="1473107" cy="1473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267" y="2437869"/>
            <a:ext cx="1535582" cy="1535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897" y="2437869"/>
            <a:ext cx="1535582" cy="153558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801894" y="2401596"/>
            <a:ext cx="1519453" cy="1519453"/>
            <a:chOff x="8801894" y="2279670"/>
            <a:chExt cx="1519453" cy="1519453"/>
          </a:xfrm>
        </p:grpSpPr>
        <p:sp>
          <p:nvSpPr>
            <p:cNvPr id="11" name="Oval 10"/>
            <p:cNvSpPr/>
            <p:nvPr/>
          </p:nvSpPr>
          <p:spPr>
            <a:xfrm>
              <a:off x="8978024" y="2482009"/>
              <a:ext cx="1167191" cy="108857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01894" y="2279670"/>
              <a:ext cx="1519453" cy="15194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211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" t="31648" r="190" b="1680"/>
          <a:stretch/>
        </p:blipFill>
        <p:spPr>
          <a:xfrm>
            <a:off x="4249792" y="2748221"/>
            <a:ext cx="1778439" cy="1778439"/>
          </a:xfrm>
          <a:prstGeom prst="ellipse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6758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Our students are at 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the center of what we do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4" t="779" r="20390" b="-779"/>
          <a:stretch/>
        </p:blipFill>
        <p:spPr>
          <a:xfrm>
            <a:off x="5379743" y="1781415"/>
            <a:ext cx="1705422" cy="1705422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" t="909" r="32165" b="-909"/>
          <a:stretch/>
        </p:blipFill>
        <p:spPr>
          <a:xfrm>
            <a:off x="6439906" y="2768535"/>
            <a:ext cx="1736867" cy="1736867"/>
          </a:xfrm>
          <a:prstGeom prst="ellipse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EEA3CEB-7AAE-4AED-9843-96393889B6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521" y="2634126"/>
            <a:ext cx="3257006" cy="222322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CC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Strategic Directions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Strategic Planning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Guided Pathways Implementation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Equity &amp; Diversity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Operational Efficiencies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Facilities</a:t>
            </a:r>
          </a:p>
          <a:p>
            <a:pPr lvl="1"/>
            <a:endParaRPr lang="en-US" sz="130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263280A-9F7B-43B9-A16E-218E43572186}"/>
              </a:ext>
            </a:extLst>
          </p:cNvPr>
          <p:cNvSpPr txBox="1">
            <a:spLocks/>
          </p:cNvSpPr>
          <p:nvPr/>
        </p:nvSpPr>
        <p:spPr>
          <a:xfrm>
            <a:off x="8469912" y="2634126"/>
            <a:ext cx="3298618" cy="3004109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rgbClr val="CC9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 for Success Goals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Increase the Number of Associate Degrees, Credentials, Certificates, or Specific Job Skills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Increase the Number of Associate Degrees for Transfer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Decrease the Number of Units Accumulated by Students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Increase Living Wage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Decrease Equity Gaps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Decrease Regional Gaps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0" r="2608"/>
          <a:stretch/>
        </p:blipFill>
        <p:spPr>
          <a:xfrm>
            <a:off x="5379743" y="3922797"/>
            <a:ext cx="1708651" cy="170865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8648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097451"/>
          </a:xfrm>
          <a:prstGeom prst="rect">
            <a:avLst/>
          </a:prstGeom>
          <a:solidFill>
            <a:srgbClr val="2E845C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6651"/>
            <a:ext cx="10515600" cy="4075612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News</a:t>
            </a:r>
          </a:p>
        </p:txBody>
      </p:sp>
    </p:spTree>
    <p:extLst>
      <p:ext uri="{BB962C8B-B14F-4D97-AF65-F5344CB8AC3E}">
        <p14:creationId xmlns:p14="http://schemas.microsoft.com/office/powerpoint/2010/main" val="20507037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Annual Total Awards</a:t>
            </a:r>
          </a:p>
          <a:p>
            <a:pPr lvl="1"/>
            <a:r>
              <a:rPr lang="en-US" dirty="0"/>
              <a:t>2018-2019 = 1,347 Certificates (571) &amp; Degrees (776)</a:t>
            </a:r>
          </a:p>
          <a:p>
            <a:pPr lvl="1"/>
            <a:r>
              <a:rPr lang="en-US" dirty="0"/>
              <a:t>2019-2020 = 1,580 Certificates (780) &amp; Degrees (800)</a:t>
            </a:r>
          </a:p>
          <a:p>
            <a:pPr lvl="1"/>
            <a:r>
              <a:rPr lang="en-US" dirty="0"/>
              <a:t>2020-2021 = 1,471 Certificates (616) &amp; Degrees (855)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176% Increase in President’s Circle Members</a:t>
            </a:r>
          </a:p>
          <a:p>
            <a:pPr lvl="1"/>
            <a:r>
              <a:rPr lang="en-US" dirty="0"/>
              <a:t>December 2018 = 	34 Members</a:t>
            </a:r>
          </a:p>
          <a:p>
            <a:pPr lvl="1"/>
            <a:r>
              <a:rPr lang="en-US" dirty="0"/>
              <a:t>December 2019 =	56 Members</a:t>
            </a:r>
          </a:p>
          <a:p>
            <a:pPr lvl="1"/>
            <a:r>
              <a:rPr lang="en-US" dirty="0"/>
              <a:t>August 2021	  =	94 Members</a:t>
            </a:r>
          </a:p>
        </p:txBody>
      </p:sp>
    </p:spTree>
    <p:extLst>
      <p:ext uri="{BB962C8B-B14F-4D97-AF65-F5344CB8AC3E}">
        <p14:creationId xmlns:p14="http://schemas.microsoft.com/office/powerpoint/2010/main" val="3941374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Diversity, Equity, Inclusion &amp; Anti-Racism</a:t>
            </a:r>
          </a:p>
          <a:p>
            <a:pPr lvl="1"/>
            <a:r>
              <a:rPr lang="en-US" dirty="0"/>
              <a:t>USC Equity Alliance (50 personnel participated)</a:t>
            </a:r>
          </a:p>
          <a:p>
            <a:pPr lvl="1"/>
            <a:r>
              <a:rPr lang="en-US" dirty="0"/>
              <a:t>District &amp; College Critical Conversations on Race</a:t>
            </a:r>
          </a:p>
          <a:p>
            <a:pPr lvl="1"/>
            <a:r>
              <a:rPr lang="en-US" dirty="0"/>
              <a:t>Monthly Virtual Cultural Events</a:t>
            </a:r>
          </a:p>
          <a:p>
            <a:pPr lvl="1"/>
            <a:r>
              <a:rPr lang="en-US" dirty="0"/>
              <a:t>One Book, One College</a:t>
            </a:r>
          </a:p>
          <a:p>
            <a:pPr lvl="2"/>
            <a:r>
              <a:rPr lang="en-US" dirty="0"/>
              <a:t>’20 – ’21 Spare Parts, Joshua Davis</a:t>
            </a:r>
          </a:p>
          <a:p>
            <a:pPr lvl="2"/>
            <a:r>
              <a:rPr lang="en-US" dirty="0"/>
              <a:t>’21 – ’22 Between the World and Me, Ta-Nehisi Coates</a:t>
            </a:r>
          </a:p>
          <a:p>
            <a:endParaRPr lang="en-US" b="1" dirty="0"/>
          </a:p>
          <a:p>
            <a:r>
              <a:rPr lang="en-US" b="1" dirty="0"/>
              <a:t>AB 705 English</a:t>
            </a:r>
          </a:p>
          <a:p>
            <a:pPr lvl="1"/>
            <a:r>
              <a:rPr lang="en-US" dirty="0"/>
              <a:t>2019 = 69% of students complete transfer level English (highest in the Inland Empire)</a:t>
            </a:r>
          </a:p>
          <a:p>
            <a:pPr lvl="1"/>
            <a:r>
              <a:rPr lang="en-US" dirty="0"/>
              <a:t>Eliminated Disproportionate Impact (DI) for </a:t>
            </a:r>
            <a:r>
              <a:rPr lang="en-US" dirty="0" err="1"/>
              <a:t>LatinX</a:t>
            </a:r>
            <a:r>
              <a:rPr lang="en-US" dirty="0"/>
              <a:t> and African American students</a:t>
            </a:r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25990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Transfer</a:t>
            </a:r>
          </a:p>
          <a:p>
            <a:pPr lvl="1"/>
            <a:r>
              <a:rPr lang="en-US" dirty="0"/>
              <a:t>Fall 2020 UC Admit Rate (75%) highest in the Inland Empire</a:t>
            </a:r>
          </a:p>
          <a:p>
            <a:pPr lvl="1"/>
            <a:r>
              <a:rPr lang="en-US" dirty="0"/>
              <a:t>100% of students accepted into CSUSB completed “Golden Four” requirement </a:t>
            </a:r>
          </a:p>
          <a:p>
            <a:r>
              <a:rPr lang="en-US" b="1" dirty="0"/>
              <a:t>Financial Aid</a:t>
            </a:r>
          </a:p>
          <a:p>
            <a:pPr lvl="1"/>
            <a:r>
              <a:rPr lang="en-US" dirty="0"/>
              <a:t>Over $1.9 million in Emergency COVID Aid distributed directly to students</a:t>
            </a:r>
          </a:p>
          <a:p>
            <a:pPr lvl="1"/>
            <a:r>
              <a:rPr lang="en-US" dirty="0"/>
              <a:t>Books+ Partnership with Follett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997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graduates are ready </a:t>
            </a:r>
            <a:br>
              <a:rPr lang="en-US" dirty="0"/>
            </a:br>
            <a:r>
              <a:rPr lang="en-US" dirty="0"/>
              <a:t>for the workforce</a:t>
            </a:r>
          </a:p>
        </p:txBody>
      </p:sp>
      <p:pic>
        <p:nvPicPr>
          <p:cNvPr id="1026" name="Picture 2" descr="AMR-logo-1 - Robl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654" y="1651272"/>
            <a:ext cx="1938867" cy="193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rowhead Regional Medical Center | San Bernardino County Hospi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631" y="2145968"/>
            <a:ext cx="2326216" cy="94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elcome to CAL FI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098" y="3744282"/>
            <a:ext cx="3119444" cy="62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lco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740" y="3682025"/>
            <a:ext cx="2632078" cy="63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ity of Yucaipa | See Yucaipa, Explore Yucaipa, Enjoy Yucaipa!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117" y="3239457"/>
            <a:ext cx="198120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ESRI logo - ONA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76" y="2126626"/>
            <a:ext cx="2385483" cy="138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Redlands Community Hospital - Sharp Design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39" y="3744282"/>
            <a:ext cx="2520179" cy="86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Sorenson Engineering | Career Cent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118" y="2248147"/>
            <a:ext cx="3214158" cy="82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ome - Goodwill Southern Californi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854" y="4988065"/>
            <a:ext cx="1914528" cy="85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Department of Mental Health - hope. recovery. wellbeing.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599" y="4970835"/>
            <a:ext cx="2952958" cy="85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Amazon (AMZN)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6" b="32893"/>
          <a:stretch/>
        </p:blipFill>
        <p:spPr bwMode="auto">
          <a:xfrm>
            <a:off x="7922087" y="4978670"/>
            <a:ext cx="2560822" cy="86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951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38993" y="296331"/>
            <a:ext cx="6511085" cy="62116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33721" y="625565"/>
            <a:ext cx="61390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San Bernardino 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Community College District 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Saves Taxpayers $19.6 Million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4"/>
          <a:stretch/>
        </p:blipFill>
        <p:spPr>
          <a:xfrm>
            <a:off x="3033721" y="2237219"/>
            <a:ext cx="6169266" cy="410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50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116128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 descr="&quot; 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1" t="1947" r="2164" b="39657"/>
          <a:stretch/>
        </p:blipFill>
        <p:spPr bwMode="auto">
          <a:xfrm>
            <a:off x="2041503" y="1645632"/>
            <a:ext cx="1428750" cy="14287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" t="3837" r="-610" b="24735"/>
          <a:stretch/>
        </p:blipFill>
        <p:spPr bwMode="auto">
          <a:xfrm>
            <a:off x="3677002" y="1645632"/>
            <a:ext cx="1428750" cy="14287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8" t="4910" r="578" b="19712"/>
          <a:stretch/>
        </p:blipFill>
        <p:spPr bwMode="auto">
          <a:xfrm>
            <a:off x="5223880" y="1606126"/>
            <a:ext cx="1507762" cy="15077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Trustee Joseph William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" t="8381" r="-270" b="17373"/>
          <a:stretch/>
        </p:blipFill>
        <p:spPr bwMode="auto">
          <a:xfrm>
            <a:off x="10137195" y="1625879"/>
            <a:ext cx="1468256" cy="14682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 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 t="3361" r="1205" b="26055"/>
          <a:stretch/>
        </p:blipFill>
        <p:spPr bwMode="auto">
          <a:xfrm>
            <a:off x="6897523" y="1645632"/>
            <a:ext cx="1428750" cy="14287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 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" b="26912"/>
          <a:stretch/>
        </p:blipFill>
        <p:spPr bwMode="auto">
          <a:xfrm>
            <a:off x="8492154" y="1620427"/>
            <a:ext cx="1479160" cy="14791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 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0" b="22122"/>
          <a:stretch/>
        </p:blipFill>
        <p:spPr bwMode="auto">
          <a:xfrm>
            <a:off x="431550" y="1645632"/>
            <a:ext cx="1428750" cy="14287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39987" y="-23956"/>
            <a:ext cx="10913813" cy="13435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 of Trustees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9932" y="1197674"/>
            <a:ext cx="1036320" cy="121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23114" y="3233167"/>
            <a:ext cx="14456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Dr. Anne Viricel</a:t>
            </a:r>
          </a:p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34754" y="3222540"/>
            <a:ext cx="1842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Dr. Stephanie Houston</a:t>
            </a:r>
          </a:p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Vice Chair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70253" y="3233166"/>
            <a:ext cx="18422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Gloria Macias Harrison</a:t>
            </a:r>
          </a:p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Clerk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84113" y="3266264"/>
            <a:ext cx="1187297" cy="254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John Longville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251562" y="3255395"/>
            <a:ext cx="12610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Joseph Williams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81365" y="3303882"/>
            <a:ext cx="12610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Frank Reyes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575996" y="3303882"/>
            <a:ext cx="12610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Dr. Don Singer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58191" y="5246998"/>
            <a:ext cx="18200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Lauren </a:t>
            </a:r>
            <a:r>
              <a:rPr lang="en-US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Ashlock</a:t>
            </a:r>
            <a:endParaRPr 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Student Trustee</a:t>
            </a:r>
          </a:p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Crafton Hills College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03777" y="5246998"/>
            <a:ext cx="211799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Elena Sanchez</a:t>
            </a:r>
          </a:p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Student Trustee</a:t>
            </a:r>
          </a:p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San Bernardino Valley College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" b="33396"/>
          <a:stretch/>
        </p:blipFill>
        <p:spPr>
          <a:xfrm>
            <a:off x="4241088" y="3708362"/>
            <a:ext cx="1454296" cy="1454296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263" b="16317"/>
          <a:stretch/>
        </p:blipFill>
        <p:spPr>
          <a:xfrm>
            <a:off x="6423982" y="3708362"/>
            <a:ext cx="1477580" cy="14775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5538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097451"/>
          </a:xfrm>
          <a:prstGeom prst="rect">
            <a:avLst/>
          </a:prstGeom>
          <a:solidFill>
            <a:srgbClr val="2E845C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Lorem ipsum sit lom dolor sit amet, consectetur sit amet adipiscing."/>
          <p:cNvSpPr/>
          <p:nvPr/>
        </p:nvSpPr>
        <p:spPr>
          <a:xfrm>
            <a:off x="1106040" y="4366355"/>
            <a:ext cx="6171423" cy="736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just">
              <a:lnSpc>
                <a:spcPct val="120000"/>
              </a:lnSpc>
              <a:defRPr sz="2500" cap="none" spc="75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</a:lstStyle>
          <a:p>
            <a:pPr algn="l"/>
            <a:r>
              <a:rPr lang="en-US" sz="1800" spc="0" dirty="0">
                <a:latin typeface="Arial" panose="020B0604020202020204" pitchFamily="34" charset="0"/>
                <a:cs typeface="Arial" panose="020B0604020202020204" pitchFamily="34" charset="0"/>
              </a:rPr>
              <a:t>Our students re-enter the workforce with new skills, empowering them to earn higher wages and salaries.</a:t>
            </a:r>
            <a:endParaRPr sz="1800" spc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6040" y="809897"/>
            <a:ext cx="83427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lang="en-US" sz="6000" b="1" spc="100" dirty="0">
                <a:latin typeface="Arial" panose="020B0604020202020204" pitchFamily="34" charset="0"/>
                <a:cs typeface="Arial" panose="020B0604020202020204" pitchFamily="34" charset="0"/>
              </a:rPr>
              <a:t>We add $621,800,000 to the regional economy every year</a:t>
            </a:r>
          </a:p>
        </p:txBody>
      </p:sp>
    </p:spTree>
    <p:extLst>
      <p:ext uri="{BB962C8B-B14F-4D97-AF65-F5344CB8AC3E}">
        <p14:creationId xmlns:p14="http://schemas.microsoft.com/office/powerpoint/2010/main" val="3467798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57"/>
          <a:stretch/>
        </p:blipFill>
        <p:spPr>
          <a:xfrm rot="5400000">
            <a:off x="1818904" y="572780"/>
            <a:ext cx="5717549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726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097451"/>
          </a:xfrm>
          <a:prstGeom prst="rect">
            <a:avLst/>
          </a:prstGeom>
          <a:solidFill>
            <a:srgbClr val="2E845C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087" y="2562185"/>
            <a:ext cx="8904565" cy="973080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b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2630" y="1444585"/>
            <a:ext cx="631183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Anne Viricel, Chair SBCCD Board of Trustees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Diana Z. Rodriguez, Chancellor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Kevin Horan, President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Instruction, Dr. Keith Wurtz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Services, Dr. Delmy Spencer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Administrative Services, Mike Strong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Institutional Advancement, Michelle Riggs</a:t>
            </a:r>
          </a:p>
        </p:txBody>
      </p:sp>
    </p:spTree>
    <p:extLst>
      <p:ext uri="{BB962C8B-B14F-4D97-AF65-F5344CB8AC3E}">
        <p14:creationId xmlns:p14="http://schemas.microsoft.com/office/powerpoint/2010/main" val="1826931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097451"/>
          </a:xfrm>
          <a:prstGeom prst="rect">
            <a:avLst/>
          </a:prstGeom>
          <a:solidFill>
            <a:srgbClr val="2E845C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6651"/>
            <a:ext cx="10515600" cy="4075612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Employees</a:t>
            </a:r>
          </a:p>
        </p:txBody>
      </p:sp>
    </p:spTree>
    <p:extLst>
      <p:ext uri="{BB962C8B-B14F-4D97-AF65-F5344CB8AC3E}">
        <p14:creationId xmlns:p14="http://schemas.microsoft.com/office/powerpoint/2010/main" val="2850108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28980B-AFA3-4DDA-A37D-B4185E04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000"/>
              <a:t>Classified Professionals</a:t>
            </a:r>
            <a:endParaRPr lang="en-US" sz="5000" dirty="0"/>
          </a:p>
        </p:txBody>
      </p:sp>
      <p:sp>
        <p:nvSpPr>
          <p:cNvPr id="3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F8E77-4AF9-41E2-9EE9-BC860BC6A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200" dirty="0"/>
              <a:t>Maita Dawang</a:t>
            </a:r>
          </a:p>
          <a:p>
            <a:pPr marL="457200" lvl="1" indent="0">
              <a:buNone/>
            </a:pPr>
            <a:r>
              <a:rPr lang="en-US" sz="2200" b="1" dirty="0"/>
              <a:t>Senior Student Services Technician</a:t>
            </a:r>
          </a:p>
          <a:p>
            <a:pPr marL="457200" lvl="1" indent="0">
              <a:buNone/>
            </a:pPr>
            <a:r>
              <a:rPr lang="en-US" sz="2200" dirty="0"/>
              <a:t>EOPS</a:t>
            </a:r>
          </a:p>
        </p:txBody>
      </p:sp>
      <p:pic>
        <p:nvPicPr>
          <p:cNvPr id="6" name="Picture 5" descr="A person with long hair smiling&#10;&#10;Description automatically generated with low confidence">
            <a:extLst>
              <a:ext uri="{FF2B5EF4-FFF2-40B4-BE49-F238E27FC236}">
                <a16:creationId xmlns:a16="http://schemas.microsoft.com/office/drawing/2014/main" id="{C0DB7C2E-719F-48F5-AE4F-FCEE8A7A9A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r="2289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0816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28980B-AFA3-4DDA-A37D-B4185E04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000"/>
              <a:t>Classified Professionals</a:t>
            </a:r>
            <a:endParaRPr lang="en-US" sz="5000" dirty="0"/>
          </a:p>
        </p:txBody>
      </p:sp>
      <p:sp>
        <p:nvSpPr>
          <p:cNvPr id="3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F8E77-4AF9-41E2-9EE9-BC860BC6A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200" dirty="0" err="1"/>
              <a:t>Haly</a:t>
            </a:r>
            <a:r>
              <a:rPr lang="en-US" sz="2200" dirty="0"/>
              <a:t> Mount</a:t>
            </a:r>
          </a:p>
          <a:p>
            <a:pPr marL="457200" lvl="1" indent="0">
              <a:buNone/>
            </a:pPr>
            <a:r>
              <a:rPr lang="en-US" sz="2200" b="1" dirty="0"/>
              <a:t>Student Services Technician</a:t>
            </a:r>
          </a:p>
          <a:p>
            <a:pPr marL="457200" lvl="1" indent="0">
              <a:buNone/>
            </a:pPr>
            <a:r>
              <a:rPr lang="en-US" sz="2200" dirty="0"/>
              <a:t>EOPS</a:t>
            </a:r>
          </a:p>
        </p:txBody>
      </p:sp>
      <p:pic>
        <p:nvPicPr>
          <p:cNvPr id="6" name="Picture 5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9CAD340A-D809-404C-9E16-53C793119C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8" r="1089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404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28980B-AFA3-4DDA-A37D-B4185E04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Full-Time Faculty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F8E77-4AF9-41E2-9EE9-BC860BC6A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200" dirty="0"/>
              <a:t>Alex Beechko</a:t>
            </a:r>
          </a:p>
          <a:p>
            <a:pPr marL="457200" lvl="1" indent="0">
              <a:buNone/>
            </a:pPr>
            <a:r>
              <a:rPr lang="en-US" sz="2200" b="1" dirty="0"/>
              <a:t>Anatomy &amp; Physiology</a:t>
            </a:r>
          </a:p>
        </p:txBody>
      </p:sp>
      <p:pic>
        <p:nvPicPr>
          <p:cNvPr id="5" name="Picture 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4864ED3F-E954-423E-898A-369781E1F3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r="1339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3903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28980B-AFA3-4DDA-A37D-B4185E04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Full-Time Faculty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F8E77-4AF9-41E2-9EE9-BC860BC6A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200"/>
              <a:t>Yuki Toyooka Smith</a:t>
            </a:r>
          </a:p>
          <a:p>
            <a:pPr marL="457200" lvl="1" indent="0">
              <a:buNone/>
            </a:pPr>
            <a:r>
              <a:rPr lang="en-US" sz="2200" b="1"/>
              <a:t>Art</a:t>
            </a:r>
          </a:p>
        </p:txBody>
      </p:sp>
      <p:pic>
        <p:nvPicPr>
          <p:cNvPr id="5" name="Picture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5111E287-03E5-43C3-AA70-FE8119F437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" r="-1" b="3097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172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28980B-AFA3-4DDA-A37D-B4185E04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Full-Time Faculty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F8E77-4AF9-41E2-9EE9-BC860BC6A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200"/>
              <a:t>Peter Gend</a:t>
            </a:r>
          </a:p>
          <a:p>
            <a:pPr marL="457200" lvl="1" indent="0">
              <a:buNone/>
            </a:pPr>
            <a:r>
              <a:rPr lang="en-US" sz="2200" b="1"/>
              <a:t>Digital Media</a:t>
            </a:r>
          </a:p>
        </p:txBody>
      </p:sp>
      <p:pic>
        <p:nvPicPr>
          <p:cNvPr id="5" name="Picture 4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B951B986-13AD-47A4-98A5-1080641543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4" r="1927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0233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6359</TotalTime>
  <Words>625</Words>
  <Application>Microsoft Office PowerPoint</Application>
  <PresentationFormat>Widescreen</PresentationFormat>
  <Paragraphs>145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Wingdings</vt:lpstr>
      <vt:lpstr>Office Theme</vt:lpstr>
      <vt:lpstr>PowerPoint Presentation</vt:lpstr>
      <vt:lpstr>Agenda </vt:lpstr>
      <vt:lpstr>Board of Trustees</vt:lpstr>
      <vt:lpstr>New Employees</vt:lpstr>
      <vt:lpstr>Classified Professionals</vt:lpstr>
      <vt:lpstr>Classified Professionals</vt:lpstr>
      <vt:lpstr>Full-Time Faculty</vt:lpstr>
      <vt:lpstr>Full-Time Faculty</vt:lpstr>
      <vt:lpstr>Full-Time Faculty</vt:lpstr>
      <vt:lpstr>Full-Time Faculty</vt:lpstr>
      <vt:lpstr>Full-Time Faculty</vt:lpstr>
      <vt:lpstr>Management Team</vt:lpstr>
      <vt:lpstr>Management Team</vt:lpstr>
      <vt:lpstr>Senate Leadership</vt:lpstr>
      <vt:lpstr>Senate Leadership</vt:lpstr>
      <vt:lpstr>Senate Leadership</vt:lpstr>
      <vt:lpstr>Classified Senate Awards </vt:lpstr>
      <vt:lpstr>Classified of the Year</vt:lpstr>
      <vt:lpstr>Faculty of the Year</vt:lpstr>
      <vt:lpstr>Manager of the Year</vt:lpstr>
      <vt:lpstr>PowerPoint Presentation</vt:lpstr>
      <vt:lpstr>Moving forward…</vt:lpstr>
      <vt:lpstr>Our students are at  the center of what we do</vt:lpstr>
      <vt:lpstr>Good News</vt:lpstr>
      <vt:lpstr>Success Highlights</vt:lpstr>
      <vt:lpstr>Success Highlights</vt:lpstr>
      <vt:lpstr>Success Highlights</vt:lpstr>
      <vt:lpstr>Our graduates are ready  for the workforce</vt:lpstr>
      <vt:lpstr>PowerPoint Presentation</vt:lpstr>
      <vt:lpstr>PowerPoint Presentation</vt:lpstr>
      <vt:lpstr>PowerPoint Presentation</vt:lpstr>
      <vt:lpstr>Agenda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Rodriguez, Angel</dc:creator>
  <cp:lastModifiedBy>St. Jean, Cynthia J.</cp:lastModifiedBy>
  <cp:revision>43</cp:revision>
  <dcterms:created xsi:type="dcterms:W3CDTF">2020-08-14T17:00:11Z</dcterms:created>
  <dcterms:modified xsi:type="dcterms:W3CDTF">2021-08-13T16:43:08Z</dcterms:modified>
</cp:coreProperties>
</file>