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6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8" r:id="rId4"/>
  </p:sldMasterIdLst>
  <p:notesMasterIdLst>
    <p:notesMasterId r:id="rId73"/>
  </p:notesMasterIdLst>
  <p:sldIdLst>
    <p:sldId id="298" r:id="rId5"/>
    <p:sldId id="468" r:id="rId6"/>
    <p:sldId id="466" r:id="rId7"/>
    <p:sldId id="469" r:id="rId8"/>
    <p:sldId id="475" r:id="rId9"/>
    <p:sldId id="485" r:id="rId10"/>
    <p:sldId id="484" r:id="rId11"/>
    <p:sldId id="510" r:id="rId12"/>
    <p:sldId id="398" r:id="rId13"/>
    <p:sldId id="471" r:id="rId14"/>
    <p:sldId id="411" r:id="rId15"/>
    <p:sldId id="413" r:id="rId16"/>
    <p:sldId id="482" r:id="rId17"/>
    <p:sldId id="483" r:id="rId18"/>
    <p:sldId id="481" r:id="rId19"/>
    <p:sldId id="472" r:id="rId20"/>
    <p:sldId id="410" r:id="rId21"/>
    <p:sldId id="474" r:id="rId22"/>
    <p:sldId id="479" r:id="rId23"/>
    <p:sldId id="473" r:id="rId24"/>
    <p:sldId id="478" r:id="rId25"/>
    <p:sldId id="486" r:id="rId26"/>
    <p:sldId id="487" r:id="rId27"/>
    <p:sldId id="488" r:id="rId28"/>
    <p:sldId id="489" r:id="rId29"/>
    <p:sldId id="490" r:id="rId30"/>
    <p:sldId id="491" r:id="rId31"/>
    <p:sldId id="492" r:id="rId32"/>
    <p:sldId id="493" r:id="rId33"/>
    <p:sldId id="494" r:id="rId34"/>
    <p:sldId id="414" r:id="rId35"/>
    <p:sldId id="477" r:id="rId36"/>
    <p:sldId id="452" r:id="rId37"/>
    <p:sldId id="436" r:id="rId38"/>
    <p:sldId id="458" r:id="rId39"/>
    <p:sldId id="459" r:id="rId40"/>
    <p:sldId id="394" r:id="rId41"/>
    <p:sldId id="405" r:id="rId42"/>
    <p:sldId id="407" r:id="rId43"/>
    <p:sldId id="389" r:id="rId44"/>
    <p:sldId id="257" r:id="rId45"/>
    <p:sldId id="409" r:id="rId46"/>
    <p:sldId id="501" r:id="rId47"/>
    <p:sldId id="502" r:id="rId48"/>
    <p:sldId id="503" r:id="rId49"/>
    <p:sldId id="395" r:id="rId50"/>
    <p:sldId id="396" r:id="rId51"/>
    <p:sldId id="382" r:id="rId52"/>
    <p:sldId id="454" r:id="rId53"/>
    <p:sldId id="426" r:id="rId54"/>
    <p:sldId id="445" r:id="rId55"/>
    <p:sldId id="446" r:id="rId56"/>
    <p:sldId id="447" r:id="rId57"/>
    <p:sldId id="462" r:id="rId58"/>
    <p:sldId id="460" r:id="rId59"/>
    <p:sldId id="461" r:id="rId60"/>
    <p:sldId id="498" r:id="rId61"/>
    <p:sldId id="496" r:id="rId62"/>
    <p:sldId id="500" r:id="rId63"/>
    <p:sldId id="504" r:id="rId64"/>
    <p:sldId id="511" r:id="rId65"/>
    <p:sldId id="512" r:id="rId66"/>
    <p:sldId id="513" r:id="rId67"/>
    <p:sldId id="514" r:id="rId68"/>
    <p:sldId id="371" r:id="rId69"/>
    <p:sldId id="265" r:id="rId70"/>
    <p:sldId id="372" r:id="rId71"/>
    <p:sldId id="515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45"/>
    <a:srgbClr val="96989A"/>
    <a:srgbClr val="FFC629"/>
    <a:srgbClr val="CC9700"/>
    <a:srgbClr val="F3B403"/>
    <a:srgbClr val="EAAD00"/>
    <a:srgbClr val="FFD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38" y="96"/>
      </p:cViewPr>
      <p:guideLst>
        <p:guide orient="horz" pos="2112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88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0.20470188783570487"/>
          <c:w val="0.87799122207901148"/>
          <c:h val="0.66057509144193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In-Person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Fall 2018</c:v>
                </c:pt>
                <c:pt idx="1">
                  <c:v>Fall 2019</c:v>
                </c:pt>
                <c:pt idx="2">
                  <c:v>Fall 2021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0.82299999999999995</c:v>
                </c:pt>
                <c:pt idx="1">
                  <c:v>0.77600000000000002</c:v>
                </c:pt>
                <c:pt idx="2">
                  <c:v>0.37959999999999999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Fall 2018</c:v>
                </c:pt>
                <c:pt idx="1">
                  <c:v>Fall 2019</c:v>
                </c:pt>
                <c:pt idx="2">
                  <c:v>Fall 2021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0.17699999999999999</c:v>
                </c:pt>
                <c:pt idx="1">
                  <c:v>0.224</c:v>
                </c:pt>
                <c:pt idx="2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60-4290-9DEA-4BE55305C0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548476313770032"/>
          <c:y val="2.6286368131509833E-3"/>
          <c:w val="0.13865140282791022"/>
          <c:h val="0.16502729815800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0.13634431691263094"/>
          <c:w val="0.87799122207901148"/>
          <c:h val="0.72893258930595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Unique Students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1335</c:v>
                </c:pt>
                <c:pt idx="1">
                  <c:v>1630</c:v>
                </c:pt>
                <c:pt idx="2">
                  <c:v>1603</c:v>
                </c:pt>
                <c:pt idx="3">
                  <c:v>1505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ax val="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0.13634431691263094"/>
          <c:w val="0.87799122207901148"/>
          <c:h val="0.72893258930595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Unique Students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226</c:v>
                </c:pt>
                <c:pt idx="1">
                  <c:v>240</c:v>
                </c:pt>
                <c:pt idx="2">
                  <c:v>286</c:v>
                </c:pt>
                <c:pt idx="3">
                  <c:v>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0.13634431691263094"/>
          <c:w val="0.87799122207901148"/>
          <c:h val="0.72893258930595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Unique Students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49</c:v>
                </c:pt>
                <c:pt idx="1">
                  <c:v>76</c:v>
                </c:pt>
                <c:pt idx="2">
                  <c:v>63</c:v>
                </c:pt>
                <c:pt idx="3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Number of Dual Enrollment Sections from</a:t>
            </a:r>
            <a:r>
              <a:rPr lang="en-US" baseline="0" dirty="0"/>
              <a:t> Fall 2018 to Fall 2022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Fall 2018</c:v>
                </c:pt>
                <c:pt idx="1">
                  <c:v>Fall 2019</c:v>
                </c:pt>
                <c:pt idx="2">
                  <c:v>Fall 2020</c:v>
                </c:pt>
                <c:pt idx="3">
                  <c:v>Fall 2021</c:v>
                </c:pt>
                <c:pt idx="4">
                  <c:v>Fall 2022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11</c:v>
                </c:pt>
                <c:pt idx="2">
                  <c:v>14</c:v>
                </c:pt>
                <c:pt idx="3">
                  <c:v>21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4D-430C-BDFC-A7CAC6FAF8A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6000720"/>
        <c:axId val="645998424"/>
      </c:barChart>
      <c:catAx>
        <c:axId val="64600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5998424"/>
        <c:crosses val="autoZero"/>
        <c:auto val="1"/>
        <c:lblAlgn val="ctr"/>
        <c:lblOffset val="100"/>
        <c:noMultiLvlLbl val="0"/>
      </c:catAx>
      <c:valAx>
        <c:axId val="64599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00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0.1</c:v>
                  </c:pt>
                  <c:pt idx="1">
                    <c:v>0.08</c:v>
                  </c:pt>
                  <c:pt idx="2">
                    <c:v>0.06</c:v>
                  </c:pt>
                  <c:pt idx="3">
                    <c:v>0.04</c:v>
                  </c:pt>
                  <c:pt idx="4">
                    <c:v>0.02</c:v>
                  </c:pt>
                </c:numCache>
              </c:numRef>
            </c:plus>
            <c:minus>
              <c:numRef>
                <c:f>Sheet1!$D$2:$D$6</c:f>
                <c:numCache>
                  <c:formatCode>General</c:formatCode>
                  <c:ptCount val="5"/>
                  <c:pt idx="0">
                    <c:v>0.1</c:v>
                  </c:pt>
                  <c:pt idx="1">
                    <c:v>0.08</c:v>
                  </c:pt>
                  <c:pt idx="2">
                    <c:v>0.06</c:v>
                  </c:pt>
                  <c:pt idx="3">
                    <c:v>0.04</c:v>
                  </c:pt>
                  <c:pt idx="4">
                    <c:v>0.02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errBars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0.15</c:v>
                </c:pt>
                <c:pt idx="1">
                  <c:v>0.3</c:v>
                </c:pt>
                <c:pt idx="2">
                  <c:v>0.45</c:v>
                </c:pt>
                <c:pt idx="3">
                  <c:v>0.6</c:v>
                </c:pt>
                <c:pt idx="4">
                  <c:v>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F-4EB4-B904-102B81280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6950464"/>
        <c:axId val="1056943808"/>
      </c:lineChart>
      <c:catAx>
        <c:axId val="105695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943808"/>
        <c:crosses val="autoZero"/>
        <c:auto val="1"/>
        <c:lblAlgn val="ctr"/>
        <c:lblOffset val="100"/>
        <c:noMultiLvlLbl val="0"/>
      </c:catAx>
      <c:valAx>
        <c:axId val="105694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CSU/UC Transfer</a:t>
                </a:r>
                <a:r>
                  <a:rPr lang="en-US" sz="2000" baseline="0" dirty="0"/>
                  <a:t> Rate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1.5441627244077254E-2"/>
              <c:y val="0.183396824232344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95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-5400000" vert="horz"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0.1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0.1</c:v>
                  </c:pt>
                </c:numCache>
              </c:numRef>
            </c:plus>
            <c:minus>
              <c:numRef>
                <c:f>Sheet1!$D$2:$D$6</c:f>
                <c:numCache>
                  <c:formatCode>General</c:formatCode>
                  <c:ptCount val="5"/>
                  <c:pt idx="0">
                    <c:v>0.1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0.1</c:v>
                  </c:pt>
                </c:numCache>
              </c:numRef>
            </c:minus>
            <c:spPr>
              <a:noFill/>
              <a:ln w="63500" cap="sq" cmpd="sng" algn="ctr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errBars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0.15</c:v>
                </c:pt>
                <c:pt idx="1">
                  <c:v>0.3</c:v>
                </c:pt>
                <c:pt idx="2">
                  <c:v>0.45</c:v>
                </c:pt>
                <c:pt idx="3">
                  <c:v>0.6</c:v>
                </c:pt>
                <c:pt idx="4">
                  <c:v>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4D-42A7-B990-3FAFA8982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6950464"/>
        <c:axId val="1056943808"/>
      </c:lineChart>
      <c:catAx>
        <c:axId val="105695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943808"/>
        <c:crosses val="autoZero"/>
        <c:auto val="1"/>
        <c:lblAlgn val="ctr"/>
        <c:lblOffset val="100"/>
        <c:noMultiLvlLbl val="0"/>
      </c:catAx>
      <c:valAx>
        <c:axId val="105694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CSU/UC Transfers Rate</a:t>
                </a:r>
              </a:p>
            </c:rich>
          </c:tx>
          <c:layout>
            <c:manualLayout>
              <c:xMode val="edge"/>
              <c:yMode val="edge"/>
              <c:x val="1.5126016971624011E-2"/>
              <c:y val="0.180139172975571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95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-5400000" vert="horz"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0.17152764453610281"/>
          <c:w val="0.87799122207901148"/>
          <c:h val="0.64780086029757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CHC Enrolled (2018-19)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African American</c:v>
                </c:pt>
                <c:pt idx="1">
                  <c:v>Asian</c:v>
                </c:pt>
                <c:pt idx="2">
                  <c:v>Hispanic</c:v>
                </c:pt>
                <c:pt idx="3">
                  <c:v>Caucasian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4.2999999999999997E-2</c:v>
                </c:pt>
                <c:pt idx="1">
                  <c:v>5.6000000000000001E-2</c:v>
                </c:pt>
                <c:pt idx="2">
                  <c:v>0.49099999999999999</c:v>
                </c:pt>
                <c:pt idx="3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CHC Awards (2018-19)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African American</c:v>
                </c:pt>
                <c:pt idx="1">
                  <c:v>Asian</c:v>
                </c:pt>
                <c:pt idx="2">
                  <c:v>Hispanic</c:v>
                </c:pt>
                <c:pt idx="3">
                  <c:v>Caucasian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3.1E-2</c:v>
                </c:pt>
                <c:pt idx="1">
                  <c:v>4.9000000000000002E-2</c:v>
                </c:pt>
                <c:pt idx="2">
                  <c:v>0.45700000000000002</c:v>
                </c:pt>
                <c:pt idx="3">
                  <c:v>0.39400000000000002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8C-4EF8-AE92-514BDB1934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252846731208106"/>
          <c:y val="2.9948560078805229E-2"/>
          <c:w val="0.30624342205425481"/>
          <c:h val="0.157871144015701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0.20147620461490803"/>
          <c:w val="0.87799122207901148"/>
          <c:h val="0.61785230021877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CHC Enrolled (2021-22)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African American</c:v>
                </c:pt>
                <c:pt idx="1">
                  <c:v>Hispanic</c:v>
                </c:pt>
                <c:pt idx="2">
                  <c:v>Caucasian</c:v>
                </c:pt>
                <c:pt idx="3">
                  <c:v>Asian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0.04</c:v>
                </c:pt>
                <c:pt idx="1">
                  <c:v>0.505</c:v>
                </c:pt>
                <c:pt idx="2">
                  <c:v>0.308</c:v>
                </c:pt>
                <c:pt idx="3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CHC Awards (2021-22)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African American</c:v>
                </c:pt>
                <c:pt idx="1">
                  <c:v>Hispanic</c:v>
                </c:pt>
                <c:pt idx="2">
                  <c:v>Caucasian</c:v>
                </c:pt>
                <c:pt idx="3">
                  <c:v>Asian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0.03</c:v>
                </c:pt>
                <c:pt idx="1">
                  <c:v>0.42899999999999999</c:v>
                </c:pt>
                <c:pt idx="2">
                  <c:v>0.36899999999999999</c:v>
                </c:pt>
                <c:pt idx="3">
                  <c:v>8.2000000000000003E-2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8C-4EF8-AE92-514BDB1934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881489468171564"/>
          <c:y val="0.14702020402322569"/>
          <c:w val="0.30624342205425481"/>
          <c:h val="0.157871144015701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9.8840643401118963E-2"/>
          <c:w val="0.87799122207901148"/>
          <c:h val="0.766436335876519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African American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178152236917196E-2"/>
                  <c:y val="0.102408975550647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6F-474A-B211-6A2E6A0C0DDD}"/>
                </c:ext>
              </c:extLst>
            </c:dLbl>
            <c:dLbl>
              <c:idx val="1"/>
              <c:layout>
                <c:manualLayout>
                  <c:x val="-1.8063321756687997E-2"/>
                  <c:y val="6.9195253750437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6F-474A-B211-6A2E6A0C0DD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Fall 2018</c:v>
                </c:pt>
                <c:pt idx="1">
                  <c:v>Fall 2021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0.56699999999999995</c:v>
                </c:pt>
                <c:pt idx="1">
                  <c:v>0.60199999999999998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ln w="762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D9AA-479A-A339-4585D929BDAE}"/>
              </c:ext>
            </c:extLst>
          </c:dPt>
          <c:dLbls>
            <c:dLbl>
              <c:idx val="0"/>
              <c:layout>
                <c:manualLayout>
                  <c:x val="-9.3929273134777128E-2"/>
                  <c:y val="2.76781015001748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AA-479A-A339-4585D929BDAE}"/>
                </c:ext>
              </c:extLst>
            </c:dLbl>
            <c:dLbl>
              <c:idx val="1"/>
              <c:layout>
                <c:manualLayout>
                  <c:x val="2.4084429008915447E-3"/>
                  <c:y val="1.9374671050122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AA-479A-A339-4585D929B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Fall 2018</c:v>
                </c:pt>
                <c:pt idx="1">
                  <c:v>Fall 2021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0.68400000000000005</c:v>
                </c:pt>
                <c:pt idx="1">
                  <c:v>0.66400000000000003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EB-4798-BD4E-85F40C2F95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31666936"/>
        <c:axId val="231827136"/>
      </c:line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916964569244775"/>
          <c:y val="0.45189012011642238"/>
          <c:w val="0.20318288056029105"/>
          <c:h val="0.2955018726306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9.8840643401118963E-2"/>
          <c:w val="0.87799122207901148"/>
          <c:h val="0.766436335876519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African American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9478615729426841E-2"/>
                  <c:y val="-3.0445911650192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6F-474A-B211-6A2E6A0C0DDD}"/>
                </c:ext>
              </c:extLst>
            </c:dLbl>
            <c:dLbl>
              <c:idx val="1"/>
              <c:layout>
                <c:manualLayout>
                  <c:x val="-1.3246435954904556E-2"/>
                  <c:y val="-6.3659633450402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6F-474A-B211-6A2E6A0C0DD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Fall 2018</c:v>
                </c:pt>
                <c:pt idx="1">
                  <c:v>Fall 2021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0.13100000000000001</c:v>
                </c:pt>
                <c:pt idx="1">
                  <c:v>0.11899999999999999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ln w="762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D9AA-479A-A339-4585D929BDAE}"/>
              </c:ext>
            </c:extLst>
          </c:dPt>
          <c:dLbls>
            <c:dLbl>
              <c:idx val="0"/>
              <c:layout>
                <c:manualLayout>
                  <c:x val="-9.5133494585222994E-2"/>
                  <c:y val="-2.7678101500174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AA-479A-A339-4585D929BDAE}"/>
                </c:ext>
              </c:extLst>
            </c:dLbl>
            <c:dLbl>
              <c:idx val="1"/>
              <c:layout>
                <c:manualLayout>
                  <c:x val="2.4084429008915447E-3"/>
                  <c:y val="1.9374671050122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AA-479A-A339-4585D929B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Fall 2018</c:v>
                </c:pt>
                <c:pt idx="1">
                  <c:v>Fall 2021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9.8100000000000007E-2</c:v>
                </c:pt>
                <c:pt idx="1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EB-4798-BD4E-85F40C2F95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31666936"/>
        <c:axId val="231827136"/>
      </c:line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07096050314832"/>
          <c:y val="0.38546267651600263"/>
          <c:w val="0.20318288056029105"/>
          <c:h val="0.2955018726306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0.12824654463294835"/>
          <c:w val="0.87799122207901148"/>
          <c:h val="0.73703043464468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Unique Students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9428</c:v>
                </c:pt>
                <c:pt idx="1">
                  <c:v>9244</c:v>
                </c:pt>
                <c:pt idx="2">
                  <c:v>8433</c:v>
                </c:pt>
                <c:pt idx="3">
                  <c:v>7436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1741550676502E-2"/>
          <c:y val="0.14145612358085968"/>
          <c:w val="0.91588258449323501"/>
          <c:h val="0.726417657913704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2018-19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Hispanic</c:v>
                </c:pt>
                <c:pt idx="1">
                  <c:v>Caucasian</c:v>
                </c:pt>
                <c:pt idx="2">
                  <c:v>African American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4631</c:v>
                </c:pt>
                <c:pt idx="1">
                  <c:v>3207</c:v>
                </c:pt>
                <c:pt idx="2">
                  <c:v>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Hispanic</c:v>
                </c:pt>
                <c:pt idx="1">
                  <c:v>Caucasian</c:v>
                </c:pt>
                <c:pt idx="2">
                  <c:v>African American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3754</c:v>
                </c:pt>
                <c:pt idx="1">
                  <c:v>2294</c:v>
                </c:pt>
                <c:pt idx="2">
                  <c:v>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8-4BB9-96A0-F8A4936588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00615421283603"/>
          <c:y val="4.8785813964187311E-2"/>
          <c:w val="0.16941002897151083"/>
          <c:h val="0.19831292906470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1741550676502E-2"/>
          <c:y val="0.21652069552528683"/>
          <c:w val="0.91588258449323501"/>
          <c:h val="0.65135301703292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2018-19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5252</c:v>
                </c:pt>
                <c:pt idx="1">
                  <c:v>4273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4144</c:v>
                </c:pt>
                <c:pt idx="1">
                  <c:v>3132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8-4BB9-96A0-F8A4936588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005150163393365"/>
          <c:y val="1.8148149735912781E-2"/>
          <c:w val="0.16941002897151083"/>
          <c:h val="0.19831292906470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9.8840643401118963E-2"/>
          <c:w val="0.87799122207901148"/>
          <c:h val="0.76643633587651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FT Students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Fall 2018</c:v>
                </c:pt>
                <c:pt idx="1">
                  <c:v>Fall 2019</c:v>
                </c:pt>
                <c:pt idx="2">
                  <c:v>Fall 2020</c:v>
                </c:pt>
                <c:pt idx="3">
                  <c:v>Fall 2021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0.32</c:v>
                </c:pt>
                <c:pt idx="1">
                  <c:v>0.32900000000000001</c:v>
                </c:pt>
                <c:pt idx="2">
                  <c:v>0.34399999999999997</c:v>
                </c:pt>
                <c:pt idx="3">
                  <c:v>0.29599999999999999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0.18507423810997306"/>
          <c:w val="0.87799122207901148"/>
          <c:h val="0.68020278865658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Fall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African American</c:v>
                </c:pt>
                <c:pt idx="1">
                  <c:v>Asian</c:v>
                </c:pt>
                <c:pt idx="2">
                  <c:v>Hispanic</c:v>
                </c:pt>
                <c:pt idx="3">
                  <c:v>White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0.252</c:v>
                </c:pt>
                <c:pt idx="1">
                  <c:v>0.33760000000000001</c:v>
                </c:pt>
                <c:pt idx="2">
                  <c:v>0.319359</c:v>
                </c:pt>
                <c:pt idx="3">
                  <c:v>0.32297100000000001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Fall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African American</c:v>
                </c:pt>
                <c:pt idx="1">
                  <c:v>Asian</c:v>
                </c:pt>
                <c:pt idx="2">
                  <c:v>Hispanic</c:v>
                </c:pt>
                <c:pt idx="3">
                  <c:v>White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0.217391</c:v>
                </c:pt>
                <c:pt idx="1">
                  <c:v>0.235537</c:v>
                </c:pt>
                <c:pt idx="2">
                  <c:v>0.29422599999999999</c:v>
                </c:pt>
                <c:pt idx="3">
                  <c:v>0.31153399999999998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0D-4C5D-9E42-D75B3249F4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25271993559475"/>
          <c:y val="2.1973146964473438E-2"/>
          <c:w val="0.1771274552608135"/>
          <c:h val="0.15344925126352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0.2115376160247214"/>
          <c:w val="0.87799122207901148"/>
          <c:h val="0.653739410741839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Fall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19 or Younger</c:v>
                </c:pt>
                <c:pt idx="1">
                  <c:v>20-24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0.47520000000000001</c:v>
                </c:pt>
                <c:pt idx="1">
                  <c:v>0.31045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Fall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19 or Younger</c:v>
                </c:pt>
                <c:pt idx="1">
                  <c:v>20-24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0.44694</c:v>
                </c:pt>
                <c:pt idx="1">
                  <c:v>0.26049899999999998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0D-4C5D-9E42-D75B3249F4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ax val="0.6000000000000000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875875774790864"/>
          <c:y val="0.1542900365382151"/>
          <c:w val="0.12969171077483307"/>
          <c:h val="0.15344925126352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62341966084"/>
          <c:y val="9.8840643401118963E-2"/>
          <c:w val="0.87799122207901148"/>
          <c:h val="0.76643633587651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Unique Students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Fall 2018</c:v>
                </c:pt>
                <c:pt idx="1">
                  <c:v>Fall 2019</c:v>
                </c:pt>
                <c:pt idx="2">
                  <c:v>Fall 2020</c:v>
                </c:pt>
                <c:pt idx="3">
                  <c:v>Fall 2021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1214</c:v>
                </c:pt>
                <c:pt idx="1">
                  <c:v>1283</c:v>
                </c:pt>
                <c:pt idx="2">
                  <c:v>1107</c:v>
                </c:pt>
                <c:pt idx="3">
                  <c:v>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1741550676502E-2"/>
          <c:y val="0.23403928655058606"/>
          <c:w val="0.91588258449323501"/>
          <c:h val="0.63383450341747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Fall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Headcount</c:v>
                </c:pt>
                <c:pt idx="1">
                  <c:v>Enrollments</c:v>
                </c:pt>
                <c:pt idx="2">
                  <c:v>Resident FTES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4280</c:v>
                </c:pt>
                <c:pt idx="1">
                  <c:v>12013</c:v>
                </c:pt>
                <c:pt idx="2">
                  <c:v>1476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7-4564-8B3C-CA731DB796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Fall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Headcount</c:v>
                </c:pt>
                <c:pt idx="1">
                  <c:v>Enrollments</c:v>
                </c:pt>
                <c:pt idx="2">
                  <c:v>Resident FTES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4285</c:v>
                </c:pt>
                <c:pt idx="1">
                  <c:v>11952</c:v>
                </c:pt>
                <c:pt idx="2">
                  <c:v>1438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8-4BB9-96A0-F8A4936588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9"/>
        <c:overlap val="-46"/>
        <c:axId val="231666936"/>
        <c:axId val="231827136"/>
      </c:barChart>
      <c:catAx>
        <c:axId val="23166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827136"/>
        <c:crosses val="autoZero"/>
        <c:auto val="1"/>
        <c:lblAlgn val="ctr"/>
        <c:lblOffset val="100"/>
        <c:noMultiLvlLbl val="0"/>
      </c:catAx>
      <c:valAx>
        <c:axId val="231827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6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00615421283603"/>
          <c:y val="0.13014686065468747"/>
          <c:w val="0.16941002897151083"/>
          <c:h val="0.19831292906470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0.19621</cdr:x>
      <cdr:y>0.10354</cdr:y>
    </cdr:from>
    <cdr:to>
      <cdr:x>0.3247</cdr:x>
      <cdr:y>0.23628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4ED48340-0084-ABAB-7F4B-DAA5A1BCD6A2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965888" y="506404"/>
          <a:ext cx="1287379" cy="649185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0.77364</cdr:x>
      <cdr:y>0.60954</cdr:y>
    </cdr:from>
    <cdr:to>
      <cdr:x>0.9746</cdr:x>
      <cdr:y>0.67876</cdr:y>
    </cdr:to>
    <cdr:sp macro="" textlink="">
      <cdr:nvSpPr>
        <cdr:cNvPr id="3" name="TextBox 4">
          <a:extLst xmlns:a="http://schemas.openxmlformats.org/drawingml/2006/main">
            <a:ext uri="{FF2B5EF4-FFF2-40B4-BE49-F238E27FC236}">
              <a16:creationId xmlns:a16="http://schemas.microsoft.com/office/drawing/2014/main" id="{3C9BD278-4984-C082-88FF-4CD587F3DCAE}"/>
            </a:ext>
          </a:extLst>
        </cdr:cNvPr>
        <cdr:cNvSpPr txBox="1"/>
      </cdr:nvSpPr>
      <cdr:spPr>
        <a:xfrm xmlns:a="http://schemas.openxmlformats.org/drawingml/2006/main">
          <a:off x="7751260" y="2981078"/>
          <a:ext cx="2013394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2"/>
              </a:solidFill>
            </a:rPr>
            <a:t>28% Decline (-105)</a:t>
          </a:r>
        </a:p>
      </cdr:txBody>
    </cdr:sp>
  </cdr:relSizeAnchor>
  <cdr:relSizeAnchor xmlns:cdr="http://schemas.openxmlformats.org/drawingml/2006/chartDrawing">
    <cdr:from>
      <cdr:x>0.521</cdr:x>
      <cdr:y>0.24501</cdr:y>
    </cdr:from>
    <cdr:to>
      <cdr:x>0.76025</cdr:x>
      <cdr:y>0.31423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D3741B1E-385A-6E98-D22D-B2FF691D8001}"/>
            </a:ext>
          </a:extLst>
        </cdr:cNvPr>
        <cdr:cNvSpPr txBox="1"/>
      </cdr:nvSpPr>
      <cdr:spPr>
        <a:xfrm xmlns:a="http://schemas.openxmlformats.org/drawingml/2006/main">
          <a:off x="5219997" y="1198264"/>
          <a:ext cx="2397019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2"/>
              </a:solidFill>
            </a:rPr>
            <a:t>26% Decline (-913)</a:t>
          </a:r>
        </a:p>
      </cdr:txBody>
    </cdr:sp>
  </cdr:relSizeAnchor>
  <cdr:relSizeAnchor xmlns:cdr="http://schemas.openxmlformats.org/drawingml/2006/chartDrawing">
    <cdr:from>
      <cdr:x>0.49426</cdr:x>
      <cdr:y>0.28658</cdr:y>
    </cdr:from>
    <cdr:to>
      <cdr:x>0.60473</cdr:x>
      <cdr:y>0.39359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4ED48340-0084-ABAB-7F4B-DAA5A1BCD6A2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4952022" y="1401567"/>
          <a:ext cx="1106905" cy="523374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0.68019</cdr:x>
      <cdr:y>0.28844</cdr:y>
    </cdr:from>
    <cdr:to>
      <cdr:x>0.86827</cdr:x>
      <cdr:y>0.44016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4ED48340-0084-ABAB-7F4B-DAA5A1BCD6A2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6853543" y="1412935"/>
          <a:ext cx="1895093" cy="743212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0.28152</cdr:x>
      <cdr:y>0.18615</cdr:y>
    </cdr:from>
    <cdr:to>
      <cdr:x>0.64221</cdr:x>
      <cdr:y>0.26154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D3741B1E-385A-6E98-D22D-B2FF691D8001}"/>
            </a:ext>
          </a:extLst>
        </cdr:cNvPr>
        <cdr:cNvSpPr txBox="1"/>
      </cdr:nvSpPr>
      <cdr:spPr>
        <a:xfrm xmlns:a="http://schemas.openxmlformats.org/drawingml/2006/main">
          <a:off x="2836599" y="911882"/>
          <a:ext cx="3634309" cy="3693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chemeClr val="tx2"/>
              </a:solidFill>
            </a:rPr>
            <a:t>21% Decline (-1,108 Students)</a:t>
          </a:r>
        </a:p>
      </cdr:txBody>
    </cdr:sp>
  </cdr:relSizeAnchor>
  <cdr:relSizeAnchor xmlns:cdr="http://schemas.openxmlformats.org/drawingml/2006/chartDrawing">
    <cdr:from>
      <cdr:x>0.20356</cdr:x>
      <cdr:y>0.70879</cdr:y>
    </cdr:from>
    <cdr:to>
      <cdr:x>0.27906</cdr:x>
      <cdr:y>0.75049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4ED48340-0084-ABAB-7F4B-DAA5A1BCD6A2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2039472" y="3466498"/>
          <a:ext cx="756518" cy="203931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0.43852</cdr:x>
      <cdr:y>0.22481</cdr:y>
    </cdr:from>
    <cdr:to>
      <cdr:x>0.53774</cdr:x>
      <cdr:y>0.35949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3C9BD278-4984-C082-88FF-4CD587F3DCAE}"/>
            </a:ext>
          </a:extLst>
        </cdr:cNvPr>
        <cdr:cNvSpPr txBox="1"/>
      </cdr:nvSpPr>
      <cdr:spPr>
        <a:xfrm xmlns:a="http://schemas.openxmlformats.org/drawingml/2006/main">
          <a:off x="4344033" y="1078867"/>
          <a:ext cx="982876" cy="6463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tx2"/>
              </a:solidFill>
            </a:rPr>
            <a:t>30% Decline</a:t>
          </a:r>
        </a:p>
      </cdr:txBody>
    </cdr:sp>
  </cdr:relSizeAnchor>
  <cdr:relSizeAnchor xmlns:cdr="http://schemas.openxmlformats.org/drawingml/2006/chartDrawing">
    <cdr:from>
      <cdr:x>0.65941</cdr:x>
      <cdr:y>0.16994</cdr:y>
    </cdr:from>
    <cdr:to>
      <cdr:x>0.75657</cdr:x>
      <cdr:y>0.29576</cdr:y>
    </cdr:to>
    <cdr:sp macro="" textlink="">
      <cdr:nvSpPr>
        <cdr:cNvPr id="3" name="TextBox 4">
          <a:extLst xmlns:a="http://schemas.openxmlformats.org/drawingml/2006/main">
            <a:ext uri="{FF2B5EF4-FFF2-40B4-BE49-F238E27FC236}">
              <a16:creationId xmlns:a16="http://schemas.microsoft.com/office/drawing/2014/main" id="{A4264CF9-6F38-32EE-1F3B-106EFEAA197A}"/>
            </a:ext>
          </a:extLst>
        </cdr:cNvPr>
        <cdr:cNvSpPr txBox="1"/>
      </cdr:nvSpPr>
      <cdr:spPr>
        <a:xfrm xmlns:a="http://schemas.openxmlformats.org/drawingml/2006/main">
          <a:off x="6532132" y="815548"/>
          <a:ext cx="962469" cy="6038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2"/>
              </a:solidFill>
            </a:rPr>
            <a:t>8% Decline</a:t>
          </a:r>
        </a:p>
      </cdr:txBody>
    </cdr:sp>
  </cdr:relSizeAnchor>
  <cdr:relSizeAnchor xmlns:cdr="http://schemas.openxmlformats.org/drawingml/2006/chartDrawing">
    <cdr:from>
      <cdr:x>0.86673</cdr:x>
      <cdr:y>0.14712</cdr:y>
    </cdr:from>
    <cdr:to>
      <cdr:x>0.96389</cdr:x>
      <cdr:y>0.27293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92C62A7B-5504-0C77-A950-D3C3694B2F01}"/>
            </a:ext>
          </a:extLst>
        </cdr:cNvPr>
        <cdr:cNvSpPr txBox="1"/>
      </cdr:nvSpPr>
      <cdr:spPr>
        <a:xfrm xmlns:a="http://schemas.openxmlformats.org/drawingml/2006/main">
          <a:off x="8585877" y="706057"/>
          <a:ext cx="962469" cy="603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2"/>
              </a:solidFill>
            </a:rPr>
            <a:t>3% Decline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0.28161</cdr:x>
      <cdr:y>0.19295</cdr:y>
    </cdr:from>
    <cdr:to>
      <cdr:x>0.41228</cdr:x>
      <cdr:y>0.27633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3C9BD278-4984-C082-88FF-4CD587F3DCAE}"/>
            </a:ext>
          </a:extLst>
        </cdr:cNvPr>
        <cdr:cNvSpPr txBox="1"/>
      </cdr:nvSpPr>
      <cdr:spPr>
        <a:xfrm xmlns:a="http://schemas.openxmlformats.org/drawingml/2006/main">
          <a:off x="2969970" y="926005"/>
          <a:ext cx="137808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solidFill>
                <a:schemeClr val="tx2"/>
              </a:solidFill>
            </a:rPr>
            <a:t>6% Decline</a:t>
          </a:r>
        </a:p>
      </cdr:txBody>
    </cdr:sp>
  </cdr:relSizeAnchor>
  <cdr:relSizeAnchor xmlns:cdr="http://schemas.openxmlformats.org/drawingml/2006/chartDrawing">
    <cdr:from>
      <cdr:x>0.71869</cdr:x>
      <cdr:y>0.37181</cdr:y>
    </cdr:from>
    <cdr:to>
      <cdr:x>0.86052</cdr:x>
      <cdr:y>0.45518</cdr:y>
    </cdr:to>
    <cdr:sp macro="" textlink="">
      <cdr:nvSpPr>
        <cdr:cNvPr id="4" name="TextBox 4">
          <a:extLst xmlns:a="http://schemas.openxmlformats.org/drawingml/2006/main">
            <a:ext uri="{FF2B5EF4-FFF2-40B4-BE49-F238E27FC236}">
              <a16:creationId xmlns:a16="http://schemas.microsoft.com/office/drawing/2014/main" id="{92C62A7B-5504-0C77-A950-D3C3694B2F01}"/>
            </a:ext>
          </a:extLst>
        </cdr:cNvPr>
        <cdr:cNvSpPr txBox="1"/>
      </cdr:nvSpPr>
      <cdr:spPr>
        <a:xfrm xmlns:a="http://schemas.openxmlformats.org/drawingml/2006/main">
          <a:off x="7579521" y="1784327"/>
          <a:ext cx="1495682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chemeClr val="tx2"/>
              </a:solidFill>
            </a:rPr>
            <a:t>16% </a:t>
          </a:r>
          <a:r>
            <a:rPr lang="en-US" sz="2000" b="1" dirty="0">
              <a:solidFill>
                <a:schemeClr val="tx2"/>
              </a:solidFill>
            </a:rPr>
            <a:t>Decline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0.74405</cdr:x>
      <cdr:y>0.60681</cdr:y>
    </cdr:from>
    <cdr:to>
      <cdr:x>1</cdr:x>
      <cdr:y>0.6884</cdr:y>
    </cdr:to>
    <cdr:sp macro="" textlink="">
      <cdr:nvSpPr>
        <cdr:cNvPr id="3" name="TextBox 4">
          <a:extLst xmlns:a="http://schemas.openxmlformats.org/drawingml/2006/main">
            <a:ext uri="{FF2B5EF4-FFF2-40B4-BE49-F238E27FC236}">
              <a16:creationId xmlns:a16="http://schemas.microsoft.com/office/drawing/2014/main" id="{3C9BD278-4984-C082-88FF-4CD587F3DCAE}"/>
            </a:ext>
          </a:extLst>
        </cdr:cNvPr>
        <cdr:cNvSpPr txBox="1"/>
      </cdr:nvSpPr>
      <cdr:spPr>
        <a:xfrm xmlns:a="http://schemas.openxmlformats.org/drawingml/2006/main">
          <a:off x="7454755" y="2746872"/>
          <a:ext cx="256439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chemeClr val="tx2"/>
              </a:solidFill>
            </a:rPr>
            <a:t>2.6% Decline (-38 RFTES)</a:t>
          </a:r>
        </a:p>
      </cdr:txBody>
    </cdr:sp>
  </cdr:relSizeAnchor>
  <cdr:relSizeAnchor xmlns:cdr="http://schemas.openxmlformats.org/drawingml/2006/chartDrawing">
    <cdr:from>
      <cdr:x>0.41147</cdr:x>
      <cdr:y>0.13968</cdr:y>
    </cdr:from>
    <cdr:to>
      <cdr:x>0.73788</cdr:x>
      <cdr:y>0.22127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D3741B1E-385A-6E98-D22D-B2FF691D8001}"/>
            </a:ext>
          </a:extLst>
        </cdr:cNvPr>
        <cdr:cNvSpPr txBox="1"/>
      </cdr:nvSpPr>
      <cdr:spPr>
        <a:xfrm xmlns:a="http://schemas.openxmlformats.org/drawingml/2006/main">
          <a:off x="4122612" y="632293"/>
          <a:ext cx="327035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chemeClr val="tx2"/>
              </a:solidFill>
            </a:rPr>
            <a:t>.05% Decline (-61 Enrollments)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0.21628</cdr:x>
      <cdr:y>0.22761</cdr:y>
    </cdr:from>
    <cdr:to>
      <cdr:x>0.896</cdr:x>
      <cdr:y>0.29166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4ED48340-0084-ABAB-7F4B-DAA5A1BCD6A2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2280969" y="1079081"/>
          <a:ext cx="7168405" cy="303649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0.22531</cdr:x>
      <cdr:y>0.2189</cdr:y>
    </cdr:from>
    <cdr:to>
      <cdr:x>0.89481</cdr:x>
      <cdr:y>0.32414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4ED48340-0084-ABAB-7F4B-DAA5A1BCD6A2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2376133" y="1037793"/>
          <a:ext cx="7060703" cy="498928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0.22026</cdr:x>
      <cdr:y>0.25008</cdr:y>
    </cdr:from>
    <cdr:to>
      <cdr:x>0.87411</cdr:x>
      <cdr:y>0.42555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4ED48340-0084-ABAB-7F4B-DAA5A1BCD6A2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2322906" y="1185613"/>
          <a:ext cx="6895648" cy="831841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8680B-3DCB-439E-AF43-995BFA07D63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4FD52-BFB6-443B-886D-7DBC346B4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68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93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36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299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783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 model vs new model</a:t>
            </a:r>
          </a:p>
          <a:p>
            <a:endParaRPr lang="en-US" dirty="0"/>
          </a:p>
          <a:p>
            <a:r>
              <a:rPr lang="en-US" baseline="0" dirty="0"/>
              <a:t>Leads with vision for success….. It is the right ask of all colleges to do both -- increasing success and decreasing gaps</a:t>
            </a:r>
          </a:p>
          <a:p>
            <a:endParaRPr lang="en-US" baseline="0" dirty="0"/>
          </a:p>
          <a:p>
            <a:r>
              <a:rPr lang="en-US" baseline="0" dirty="0"/>
              <a:t>Focus area is on increasing success and equity. Used CCCCO and CUE as sources in identifying this focus area. Reflects an examination of various collegewide data – including leading and lagging indicators</a:t>
            </a:r>
          </a:p>
          <a:p>
            <a:endParaRPr lang="en-US" baseline="0" dirty="0"/>
          </a:p>
          <a:p>
            <a:r>
              <a:rPr lang="en-US" baseline="0" dirty="0"/>
              <a:t>Target population: All students, especially those that are found to be disproportionately impacted. The focus is on embedding equity into everything that is done</a:t>
            </a:r>
          </a:p>
          <a:p>
            <a:endParaRPr lang="en-US" baseline="0" dirty="0"/>
          </a:p>
          <a:p>
            <a:r>
              <a:rPr lang="en-US" baseline="0" dirty="0"/>
              <a:t>Outcomes: both leading and lagging indicators. Attempted units in first year; completion of transfer-level math/English in first year; enrolling after applying…..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>
              <a:defRPr/>
            </a:pPr>
            <a:fld id="{FCABE755-D663-4287-BD91-6610E9FC729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51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2967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62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01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520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707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AB65C-39B5-42E3-9CD7-B69808DAF4D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50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AB65C-39B5-42E3-9CD7-B69808DAF4D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8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5940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AB65C-39B5-42E3-9CD7-B69808DAF4D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00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Chloe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AB65C-39B5-42E3-9CD7-B69808DAF4D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80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AB65C-39B5-42E3-9CD7-B69808DAF4D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6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Kashaunda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405D7-391B-4000-8350-83E60A5FE4E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58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AB65C-39B5-42E3-9CD7-B69808DAF4D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99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AB65C-39B5-42E3-9CD7-B69808DAF4D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3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38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6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987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994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438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977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AEC3-C11C-4158-A7E7-5E79BB79E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4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7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62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00515" y="634631"/>
            <a:ext cx="10853286" cy="453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4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12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1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3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3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9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186633-06BC-1F55-DBA4-9EF1F5AE4403}"/>
              </a:ext>
            </a:extLst>
          </p:cNvPr>
          <p:cNvSpPr/>
          <p:nvPr userDrawn="1"/>
        </p:nvSpPr>
        <p:spPr>
          <a:xfrm>
            <a:off x="510139" y="1328286"/>
            <a:ext cx="1405288" cy="596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4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2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4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E1780-1CF8-4B57-B2A6-B77047001DD1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0D78-C07A-4466-B0AC-CB724CFF9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2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H14bBuluwB8?start=10&amp;feature=oembed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AH5nJmK-GdCLvnQinx9nl2LOQAG4q-7B/view" TargetMode="External"/><Relationship Id="rId4" Type="http://schemas.openxmlformats.org/officeDocument/2006/relationships/chart" Target="../charts/char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zAXCLh1qmE?start=3&amp;feature=oembed" TargetMode="External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fod.infobase.com/PortalPlaylists.aspx?wID=149157&amp;xtid=185224&amp;loid=552187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https://www.eventbrite.com/e/crafton-hills-college-appreciating-the-transgendered-child-panel-tickets-399801867147" TargetMode="External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ventbrite.com/e/crafton-hills-college-creating-a-trans-inclusive-campus-tickets-399808767787" TargetMode="External"/><Relationship Id="rId5" Type="http://schemas.openxmlformats.org/officeDocument/2006/relationships/hyperlink" Target="https://www.eventbrite.com/e/crafton-hills-college-documentary-screening-gender-revolution-part-2-tickets-399235452987" TargetMode="External"/><Relationship Id="rId4" Type="http://schemas.openxmlformats.org/officeDocument/2006/relationships/hyperlink" Target="https://www.eventbrite.com/e/crafton-hills-college-documentary-screening-gender-revolution-part-1-tickets-371726472887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D000F-F37F-B2F3-6330-218DD720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030" y="2403510"/>
            <a:ext cx="10060172" cy="2308915"/>
          </a:xfrm>
        </p:spPr>
        <p:txBody>
          <a:bodyPr anchor="t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In-Service Opening Day:</a:t>
            </a:r>
            <a:b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Grit &amp; Engagement</a:t>
            </a:r>
            <a:br>
              <a:rPr lang="en-US" b="1" dirty="0">
                <a:latin typeface="DAILYNEWS-MEDIUM" pitchFamily="2" charset="77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DAILYNEWS-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2A677-72F7-3043-854E-70102AFEC652}"/>
              </a:ext>
            </a:extLst>
          </p:cNvPr>
          <p:cNvSpPr txBox="1"/>
          <p:nvPr/>
        </p:nvSpPr>
        <p:spPr>
          <a:xfrm>
            <a:off x="3644030" y="3848128"/>
            <a:ext cx="51326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Gill Sans" panose="020B0502020104020203" pitchFamily="34" charset="77"/>
              <a:ea typeface="Fira Sans Medium" panose="020B05030500000200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ill Sans" panose="020B0502020104020203" pitchFamily="34" charset="77"/>
                <a:ea typeface="Fira Sans Medium" panose="020B0503050000020004" pitchFamily="34" charset="0"/>
                <a:cs typeface="Arial" panose="020B0604020202020204" pitchFamily="34" charset="0"/>
              </a:rPr>
              <a:t>Fall 2022 In-Service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29A5E0-EEC0-5A85-23BA-432AB49B228B}"/>
              </a:ext>
            </a:extLst>
          </p:cNvPr>
          <p:cNvCxnSpPr/>
          <p:nvPr/>
        </p:nvCxnSpPr>
        <p:spPr>
          <a:xfrm>
            <a:off x="3644030" y="3682652"/>
            <a:ext cx="7729603" cy="0"/>
          </a:xfrm>
          <a:prstGeom prst="line">
            <a:avLst/>
          </a:prstGeom>
          <a:ln w="12700">
            <a:solidFill>
              <a:srgbClr val="FFC62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697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dirty="0"/>
              <a:t>Dr. W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illie Blackmon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Director of Outreach and Educatio</a:t>
            </a:r>
            <a:r>
              <a:rPr lang="en-US" sz="3000" dirty="0"/>
              <a:t>nal 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Partnerships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73F0A86-BD6E-A2E7-4C4A-BFA12C3C75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5" r="55"/>
          <a:stretch/>
        </p:blipFill>
        <p:spPr>
          <a:xfrm>
            <a:off x="6573907" y="1204822"/>
            <a:ext cx="5163022" cy="40703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2FACC0-9E76-7FFB-E33C-4E74CF10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 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Brenden </a:t>
            </a:r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Lazzar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Grounds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708D280-9691-1BED-B5B0-956716272E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 b="11764"/>
          <a:stretch/>
        </p:blipFill>
        <p:spPr>
          <a:xfrm>
            <a:off x="6573907" y="1199553"/>
            <a:ext cx="5163022" cy="40808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2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Lilibeth “Lily” Medina 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Administrative Coordinator Student Services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BF83286-8FF6-62E4-E444-DE7D0EB6B4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5" r="55"/>
          <a:stretch/>
        </p:blipFill>
        <p:spPr>
          <a:xfrm>
            <a:off x="6573907" y="1204822"/>
            <a:ext cx="5163022" cy="40703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17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Cynthia Lemus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Academic Support Specialist LRC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8BD5684-A7BD-CE08-52D3-E33B5E16CF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8" b="11238"/>
          <a:stretch/>
        </p:blipFill>
        <p:spPr>
          <a:xfrm>
            <a:off x="6573907" y="1197867"/>
            <a:ext cx="5163022" cy="40842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71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Jazmin Navarro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Child Development Assistant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C880F30-9966-F95F-66E4-D1A18BFC55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 b="11446"/>
          <a:stretch>
            <a:fillRect/>
          </a:stretch>
        </p:blipFill>
        <p:spPr>
          <a:xfrm>
            <a:off x="6573907" y="1203631"/>
            <a:ext cx="5163022" cy="40727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78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Ola </a:t>
            </a:r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Sabawi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Senior Analyst OIERP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782A004-B671-FC88-E33B-06F2CDD00F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/>
        </p:blipFill>
        <p:spPr>
          <a:xfrm>
            <a:off x="6573907" y="1204452"/>
            <a:ext cx="5163022" cy="40710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24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442" y="921715"/>
            <a:ext cx="5163022" cy="26359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Sharon </a:t>
            </a:r>
            <a:r>
              <a:rPr lang="en-US" sz="4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Zerbel</a:t>
            </a: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Administrative Coordinator Office of Instruction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BF83286-8FF6-62E4-E444-DE7D0EB6B4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0" b="11030"/>
          <a:stretch/>
        </p:blipFill>
        <p:spPr>
          <a:xfrm>
            <a:off x="6573907" y="1202502"/>
            <a:ext cx="5163022" cy="40749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95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26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2FACC0-9E76-7FFB-E33C-4E74CF10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/>
              <a:t>Congratulations!</a:t>
            </a:r>
            <a:br>
              <a:rPr lang="en-US" sz="3700" dirty="0"/>
            </a:br>
            <a:br>
              <a:rPr lang="en-US" sz="3700" dirty="0"/>
            </a:br>
            <a:r>
              <a:rPr lang="en-US" sz="3700" b="1" dirty="0"/>
              <a:t>Anthony White</a:t>
            </a:r>
            <a:br>
              <a:rPr lang="en-US" sz="3700" dirty="0"/>
            </a:br>
            <a:br>
              <a:rPr lang="en-US" sz="3700" dirty="0"/>
            </a:br>
            <a:r>
              <a:rPr lang="en-US" sz="3700" dirty="0"/>
              <a:t>Director of Technology Services</a:t>
            </a:r>
          </a:p>
        </p:txBody>
      </p:sp>
      <p:sp>
        <p:nvSpPr>
          <p:cNvPr id="56" name="Rectangle 28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30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32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D708D280-9691-1BED-B5B0-956716272E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" r="-2" b="15747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16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Congratulations!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Maria Davila 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Interim Admissions &amp; Records Tech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D3914A8-EA4A-8619-1C30-68362F8832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4" r="104"/>
          <a:stretch/>
        </p:blipFill>
        <p:spPr>
          <a:xfrm>
            <a:off x="4502428" y="577931"/>
            <a:ext cx="7225748" cy="57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43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Congratulations!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Belinda Navarrete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Interim Coordinator Outreach and Educational Partnerships 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105D966-1F80-C73C-1FEE-DA38DA7523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3" b="10903"/>
          <a:stretch/>
        </p:blipFill>
        <p:spPr>
          <a:xfrm>
            <a:off x="4502428" y="575415"/>
            <a:ext cx="7225748" cy="57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0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4FBA98-5F99-4DC1-9E38-FB92ACE19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4037" r="59231" b="79572"/>
          <a:stretch/>
        </p:blipFill>
        <p:spPr>
          <a:xfrm>
            <a:off x="4339156" y="431627"/>
            <a:ext cx="2869036" cy="9832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498F29-AB5B-4550-B7EA-FDC654A16D32}"/>
              </a:ext>
            </a:extLst>
          </p:cNvPr>
          <p:cNvSpPr txBox="1"/>
          <p:nvPr/>
        </p:nvSpPr>
        <p:spPr>
          <a:xfrm>
            <a:off x="4531988" y="5332334"/>
            <a:ext cx="2483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latin typeface="+mj-lt"/>
              </a:rPr>
              <a:t>Gloria Macias Harrison</a:t>
            </a:r>
          </a:p>
          <a:p>
            <a:pPr algn="ctr"/>
            <a:r>
              <a:rPr lang="en-US" sz="2000">
                <a:latin typeface="+mj-lt"/>
              </a:rPr>
              <a:t>Chair</a:t>
            </a:r>
            <a:endParaRPr lang="en-US" sz="20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24FE-2E35-462E-A4B4-45E5B5B1D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57" y="1752419"/>
            <a:ext cx="3401834" cy="34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21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Congratulations!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Ali Raventos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Interim Admissions &amp; Records Specialist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1AD1A2A-9790-DAC0-D9DC-2804E91058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4" b="20394"/>
          <a:stretch/>
        </p:blipFill>
        <p:spPr>
          <a:xfrm>
            <a:off x="4502428" y="576661"/>
            <a:ext cx="7225748" cy="57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1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dirty="0">
                <a:solidFill>
                  <a:srgbClr val="FFFFFF"/>
                </a:solidFill>
              </a:rPr>
              <a:t>Congratulations!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Heather Stephens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Interim Director of Child Development Center</a:t>
            </a:r>
          </a:p>
        </p:txBody>
      </p:sp>
      <p:pic>
        <p:nvPicPr>
          <p:cNvPr id="5" name="Picture Placeholder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4786F42-7474-01A2-6BB2-29B6CA0CD1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4502428" y="576275"/>
            <a:ext cx="7225748" cy="57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43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FAA3CF-8A99-E715-90D9-305BA7BC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Changes in the Student Body Since Fall 2018: Enrollment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4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36" y="1065574"/>
            <a:ext cx="9300702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Enrollments by Instructional Modality: Fall 2018, Fall 2019, and Fall 2021</a:t>
            </a:r>
            <a:br>
              <a:rPr lang="en-US" sz="3100" b="1" dirty="0"/>
            </a:br>
            <a:br>
              <a:rPr lang="en-US" sz="3100" b="1" dirty="0"/>
            </a:br>
            <a:r>
              <a:rPr lang="en-US" sz="2800" dirty="0"/>
              <a:t>54% Decline in In-Person Enrollments Between Fall 2018 and Fall 2021</a:t>
            </a:r>
            <a:br>
              <a:rPr lang="en-US" sz="2700" dirty="0"/>
            </a:br>
            <a:br>
              <a:rPr lang="en-US" sz="2700" dirty="0"/>
            </a:br>
            <a:endParaRPr lang="en-US" sz="27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80289" y="1844942"/>
          <a:ext cx="10266145" cy="4462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7644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25" y="1268300"/>
            <a:ext cx="9300702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CHC Students by Academic Year (Unique Counts)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The Sharpest Decline (-21%) Over a Four-Year Period Observed in Last 30 Years 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52425" y="1961836"/>
          <a:ext cx="10546233" cy="431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D48340-0084-ABAB-7F4B-DAA5A1BCD6A2}"/>
              </a:ext>
            </a:extLst>
          </p:cNvPr>
          <p:cNvCxnSpPr>
            <a:cxnSpLocks/>
          </p:cNvCxnSpPr>
          <p:nvPr/>
        </p:nvCxnSpPr>
        <p:spPr>
          <a:xfrm>
            <a:off x="2919859" y="2060316"/>
            <a:ext cx="6622130" cy="6729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9BD278-4984-C082-88FF-4CD587F3DCAE}"/>
              </a:ext>
            </a:extLst>
          </p:cNvPr>
          <p:cNvSpPr txBox="1"/>
          <p:nvPr/>
        </p:nvSpPr>
        <p:spPr>
          <a:xfrm>
            <a:off x="8827023" y="2289931"/>
            <a:ext cx="149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21% Decline</a:t>
            </a:r>
          </a:p>
        </p:txBody>
      </p:sp>
    </p:spTree>
    <p:extLst>
      <p:ext uri="{BB962C8B-B14F-4D97-AF65-F5344CB8AC3E}">
        <p14:creationId xmlns:p14="http://schemas.microsoft.com/office/powerpoint/2010/main" val="366836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24" y="1233843"/>
            <a:ext cx="10769031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CHC Students by Academic Year and Ethnicity (Unique Counts)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African American, Caucasian, and Hispanic Students Account for the Largest Share of the Decline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52424" y="1603290"/>
          <a:ext cx="10019153" cy="489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D48340-0084-ABAB-7F4B-DAA5A1BCD6A2}"/>
              </a:ext>
            </a:extLst>
          </p:cNvPr>
          <p:cNvCxnSpPr>
            <a:cxnSpLocks/>
          </p:cNvCxnSpPr>
          <p:nvPr/>
        </p:nvCxnSpPr>
        <p:spPr>
          <a:xfrm>
            <a:off x="8527236" y="5020700"/>
            <a:ext cx="1010317" cy="2340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9BD278-4984-C082-88FF-4CD587F3DCAE}"/>
              </a:ext>
            </a:extLst>
          </p:cNvPr>
          <p:cNvSpPr txBox="1"/>
          <p:nvPr/>
        </p:nvSpPr>
        <p:spPr>
          <a:xfrm>
            <a:off x="3162003" y="1967275"/>
            <a:ext cx="1782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19% Decline (-877 Students)</a:t>
            </a:r>
          </a:p>
        </p:txBody>
      </p:sp>
    </p:spTree>
    <p:extLst>
      <p:ext uri="{BB962C8B-B14F-4D97-AF65-F5344CB8AC3E}">
        <p14:creationId xmlns:p14="http://schemas.microsoft.com/office/powerpoint/2010/main" val="453867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25" y="1260883"/>
            <a:ext cx="10769031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CHC Students by Academic Year and Gender (Unique Counts)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The College Experienced a Larger Decline in Male (27% Decline) than Female Students (21% Decline)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52425" y="1569693"/>
          <a:ext cx="10075991" cy="489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D48340-0084-ABAB-7F4B-DAA5A1BCD6A2}"/>
              </a:ext>
            </a:extLst>
          </p:cNvPr>
          <p:cNvCxnSpPr>
            <a:cxnSpLocks/>
          </p:cNvCxnSpPr>
          <p:nvPr/>
        </p:nvCxnSpPr>
        <p:spPr>
          <a:xfrm>
            <a:off x="2862276" y="2572372"/>
            <a:ext cx="1763960" cy="6973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9BD278-4984-C082-88FF-4CD587F3DCAE}"/>
              </a:ext>
            </a:extLst>
          </p:cNvPr>
          <p:cNvSpPr txBox="1"/>
          <p:nvPr/>
        </p:nvSpPr>
        <p:spPr>
          <a:xfrm>
            <a:off x="7716373" y="2736367"/>
            <a:ext cx="360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27% Decline (-1,141 Students)</a:t>
            </a:r>
          </a:p>
        </p:txBody>
      </p:sp>
    </p:spTree>
    <p:extLst>
      <p:ext uri="{BB962C8B-B14F-4D97-AF65-F5344CB8AC3E}">
        <p14:creationId xmlns:p14="http://schemas.microsoft.com/office/powerpoint/2010/main" val="1150524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82" y="1276867"/>
            <a:ext cx="9300702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Percent of Students Enrolled Full-Time (12+ Units): Fall 2018—Fall 2021(Unique Counts)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Declined by 8% since FA18, but by 14% since FA20.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46882" y="1894488"/>
          <a:ext cx="10546233" cy="431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D48340-0084-ABAB-7F4B-DAA5A1BCD6A2}"/>
              </a:ext>
            </a:extLst>
          </p:cNvPr>
          <p:cNvCxnSpPr>
            <a:cxnSpLocks/>
          </p:cNvCxnSpPr>
          <p:nvPr/>
        </p:nvCxnSpPr>
        <p:spPr>
          <a:xfrm>
            <a:off x="7604395" y="2356336"/>
            <a:ext cx="2090021" cy="3868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9BD278-4984-C082-88FF-4CD587F3DCAE}"/>
              </a:ext>
            </a:extLst>
          </p:cNvPr>
          <p:cNvSpPr txBox="1"/>
          <p:nvPr/>
        </p:nvSpPr>
        <p:spPr>
          <a:xfrm>
            <a:off x="8602105" y="2171670"/>
            <a:ext cx="149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14% Decline</a:t>
            </a:r>
          </a:p>
        </p:txBody>
      </p:sp>
    </p:spTree>
    <p:extLst>
      <p:ext uri="{BB962C8B-B14F-4D97-AF65-F5344CB8AC3E}">
        <p14:creationId xmlns:p14="http://schemas.microsoft.com/office/powerpoint/2010/main" val="1942837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25" y="1331904"/>
            <a:ext cx="9300702" cy="617621"/>
          </a:xfrm>
        </p:spPr>
        <p:txBody>
          <a:bodyPr>
            <a:normAutofit fontScale="90000"/>
          </a:bodyPr>
          <a:lstStyle/>
          <a:p>
            <a:r>
              <a:rPr lang="en-US" sz="2900" b="1" dirty="0"/>
              <a:t>Percent of Students Enrolled Full-Time (12+ Units) by Ethnicity: Fall 2018 &amp; Fall 2021(Unique Counts)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Full-Time Rates Among African American and Asian Students Have Declined Most Significantly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52425" y="1565184"/>
          <a:ext cx="9906025" cy="4799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C9BD278-4984-C082-88FF-4CD587F3DCAE}"/>
              </a:ext>
            </a:extLst>
          </p:cNvPr>
          <p:cNvSpPr txBox="1"/>
          <p:nvPr/>
        </p:nvSpPr>
        <p:spPr>
          <a:xfrm>
            <a:off x="2572463" y="2875014"/>
            <a:ext cx="1286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14% Decline</a:t>
            </a:r>
          </a:p>
        </p:txBody>
      </p:sp>
    </p:spTree>
    <p:extLst>
      <p:ext uri="{BB962C8B-B14F-4D97-AF65-F5344CB8AC3E}">
        <p14:creationId xmlns:p14="http://schemas.microsoft.com/office/powerpoint/2010/main" val="948114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25" y="1296393"/>
            <a:ext cx="9300702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Percent of Students Enrolled Full-Time (12+ Units) by Age Group: Fall 2018 &amp; Fall 2021(Unique Counts)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Full-Time Rate Among 20-24 Age Group Dropped Significantly 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72526" y="1556307"/>
          <a:ext cx="10546233" cy="4799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6370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4FBA98-5F99-4DC1-9E38-FB92ACE19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4037" r="59231" b="79572"/>
          <a:stretch/>
        </p:blipFill>
        <p:spPr>
          <a:xfrm>
            <a:off x="4290383" y="440016"/>
            <a:ext cx="2869036" cy="983228"/>
          </a:xfrm>
          <a:prstGeom prst="rect">
            <a:avLst/>
          </a:prstGeom>
        </p:spPr>
      </p:pic>
      <p:pic>
        <p:nvPicPr>
          <p:cNvPr id="1026" name="Picture 2" descr="Gloria Macias Harrison">
            <a:extLst>
              <a:ext uri="{FF2B5EF4-FFF2-40B4-BE49-F238E27FC236}">
                <a16:creationId xmlns:a16="http://schemas.microsoft.com/office/drawing/2014/main" id="{FAF9D509-6C24-48A0-AB60-D6A85A56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31" y="1775670"/>
            <a:ext cx="1487429" cy="14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ephanie Houston">
            <a:extLst>
              <a:ext uri="{FF2B5EF4-FFF2-40B4-BE49-F238E27FC236}">
                <a16:creationId xmlns:a16="http://schemas.microsoft.com/office/drawing/2014/main" id="{8F3BAEA1-E98B-4A0B-BF0D-BEEA5C4D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970" y="1775670"/>
            <a:ext cx="1494904" cy="14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. Anne L. Viricel">
            <a:extLst>
              <a:ext uri="{FF2B5EF4-FFF2-40B4-BE49-F238E27FC236}">
                <a16:creationId xmlns:a16="http://schemas.microsoft.com/office/drawing/2014/main" id="{B318DBD6-9CAB-43BF-9EBB-936F7502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29" y="1775670"/>
            <a:ext cx="1494904" cy="14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ustee Nathan D. Gonzales">
            <a:extLst>
              <a:ext uri="{FF2B5EF4-FFF2-40B4-BE49-F238E27FC236}">
                <a16:creationId xmlns:a16="http://schemas.microsoft.com/office/drawing/2014/main" id="{B3C623CF-8CE6-4729-969C-4A68E9EF1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88" y="1775669"/>
            <a:ext cx="1494904" cy="14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 John Longville">
            <a:extLst>
              <a:ext uri="{FF2B5EF4-FFF2-40B4-BE49-F238E27FC236}">
                <a16:creationId xmlns:a16="http://schemas.microsoft.com/office/drawing/2014/main" id="{87FC9A7C-ED58-4749-9835-C2CE20D8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03" y="1775669"/>
            <a:ext cx="1487429" cy="14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ank Reyes">
            <a:extLst>
              <a:ext uri="{FF2B5EF4-FFF2-40B4-BE49-F238E27FC236}">
                <a16:creationId xmlns:a16="http://schemas.microsoft.com/office/drawing/2014/main" id="{5A500FC4-0FDD-42C4-B7A3-C97F6E07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768" y="1775669"/>
            <a:ext cx="1502417" cy="14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 ">
            <a:extLst>
              <a:ext uri="{FF2B5EF4-FFF2-40B4-BE49-F238E27FC236}">
                <a16:creationId xmlns:a16="http://schemas.microsoft.com/office/drawing/2014/main" id="{849B8DAC-8BEA-4A17-94C1-35A55751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320" y="1775669"/>
            <a:ext cx="1502416" cy="14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obert Alexander">
            <a:extLst>
              <a:ext uri="{FF2B5EF4-FFF2-40B4-BE49-F238E27FC236}">
                <a16:creationId xmlns:a16="http://schemas.microsoft.com/office/drawing/2014/main" id="{80941777-6FAE-4A14-84A1-BEBB19624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996" y="4034145"/>
            <a:ext cx="1494905" cy="14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ul Del Rosario">
            <a:extLst>
              <a:ext uri="{FF2B5EF4-FFF2-40B4-BE49-F238E27FC236}">
                <a16:creationId xmlns:a16="http://schemas.microsoft.com/office/drawing/2014/main" id="{74E5C581-BC55-4280-84BA-F516215B8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55" y="4034146"/>
            <a:ext cx="1494904" cy="14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61AA2C-75F2-483D-B7F6-9E1F67816C78}"/>
              </a:ext>
            </a:extLst>
          </p:cNvPr>
          <p:cNvSpPr txBox="1"/>
          <p:nvPr/>
        </p:nvSpPr>
        <p:spPr>
          <a:xfrm>
            <a:off x="415276" y="3402866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Gloria Macias Harrison</a:t>
            </a:r>
          </a:p>
          <a:p>
            <a:r>
              <a:rPr lang="en-US" sz="1200" dirty="0">
                <a:latin typeface="+mj-lt"/>
              </a:rPr>
              <a:t>Chair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C850C-2E9D-4841-8BA6-2E3B61069E23}"/>
              </a:ext>
            </a:extLst>
          </p:cNvPr>
          <p:cNvSpPr txBox="1"/>
          <p:nvPr/>
        </p:nvSpPr>
        <p:spPr>
          <a:xfrm>
            <a:off x="2028390" y="3402866"/>
            <a:ext cx="155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Dr. Stephanie Houston</a:t>
            </a:r>
          </a:p>
          <a:p>
            <a:r>
              <a:rPr lang="en-US" sz="1200" dirty="0">
                <a:latin typeface="+mj-lt"/>
              </a:rPr>
              <a:t>Vice Chair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3DB6AC-A521-417E-9E65-AB55973CEE26}"/>
              </a:ext>
            </a:extLst>
          </p:cNvPr>
          <p:cNvSpPr txBox="1"/>
          <p:nvPr/>
        </p:nvSpPr>
        <p:spPr>
          <a:xfrm>
            <a:off x="3670117" y="3402866"/>
            <a:ext cx="1240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Dr. Anne L. Viricel</a:t>
            </a:r>
          </a:p>
          <a:p>
            <a:r>
              <a:rPr lang="en-US" sz="1200" dirty="0">
                <a:latin typeface="+mj-lt"/>
              </a:rPr>
              <a:t>Clerk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9ECE87-883A-4D87-9EEC-A3C67A2CD3F4}"/>
              </a:ext>
            </a:extLst>
          </p:cNvPr>
          <p:cNvSpPr txBox="1"/>
          <p:nvPr/>
        </p:nvSpPr>
        <p:spPr>
          <a:xfrm>
            <a:off x="5326115" y="3402866"/>
            <a:ext cx="156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Dr. Nathan D. Gonzales</a:t>
            </a:r>
          </a:p>
          <a:p>
            <a:r>
              <a:rPr lang="en-US" sz="1200" dirty="0">
                <a:latin typeface="+mj-lt"/>
              </a:rPr>
              <a:t>Trustee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911FEF-ADF5-4865-9ADD-F0F7844382A5}"/>
              </a:ext>
            </a:extLst>
          </p:cNvPr>
          <p:cNvSpPr txBox="1"/>
          <p:nvPr/>
        </p:nvSpPr>
        <p:spPr>
          <a:xfrm>
            <a:off x="8635768" y="3402866"/>
            <a:ext cx="9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Frank Reyes</a:t>
            </a:r>
          </a:p>
          <a:p>
            <a:r>
              <a:rPr lang="en-US" sz="1200" dirty="0">
                <a:latin typeface="+mj-lt"/>
              </a:rPr>
              <a:t>Trustee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B2340F-E26A-4F8D-8ECB-52AD70E66D99}"/>
              </a:ext>
            </a:extLst>
          </p:cNvPr>
          <p:cNvSpPr txBox="1"/>
          <p:nvPr/>
        </p:nvSpPr>
        <p:spPr>
          <a:xfrm>
            <a:off x="7005203" y="3402866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John Longville</a:t>
            </a:r>
          </a:p>
          <a:p>
            <a:r>
              <a:rPr lang="en-US" sz="1200" dirty="0">
                <a:latin typeface="+mj-lt"/>
              </a:rPr>
              <a:t>Trustee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0E2897-CA38-40CE-A5D2-78F2511FD21B}"/>
              </a:ext>
            </a:extLst>
          </p:cNvPr>
          <p:cNvSpPr txBox="1"/>
          <p:nvPr/>
        </p:nvSpPr>
        <p:spPr>
          <a:xfrm>
            <a:off x="10281320" y="3402866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Joseph R. Williams</a:t>
            </a:r>
          </a:p>
          <a:p>
            <a:r>
              <a:rPr lang="en-US" sz="1200" dirty="0">
                <a:latin typeface="+mj-lt"/>
              </a:rPr>
              <a:t>Trustee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8D3BDE-B612-4665-9B14-501E7BCFA869}"/>
              </a:ext>
            </a:extLst>
          </p:cNvPr>
          <p:cNvSpPr txBox="1"/>
          <p:nvPr/>
        </p:nvSpPr>
        <p:spPr>
          <a:xfrm>
            <a:off x="4165541" y="5581922"/>
            <a:ext cx="1490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Robert Alexander</a:t>
            </a:r>
          </a:p>
          <a:p>
            <a:r>
              <a:rPr lang="en-US" sz="1200" dirty="0">
                <a:latin typeface="+mj-lt"/>
              </a:rPr>
              <a:t>Student Trustee, CHC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4660F6-C77C-4306-B9EB-32364BB9CD8D}"/>
              </a:ext>
            </a:extLst>
          </p:cNvPr>
          <p:cNvSpPr txBox="1"/>
          <p:nvPr/>
        </p:nvSpPr>
        <p:spPr>
          <a:xfrm>
            <a:off x="5786937" y="5581923"/>
            <a:ext cx="154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Paul Del Rosario</a:t>
            </a:r>
          </a:p>
          <a:p>
            <a:r>
              <a:rPr lang="en-US" sz="1200" dirty="0">
                <a:latin typeface="+mj-lt"/>
              </a:rPr>
              <a:t>Student Trustee, SBVC</a:t>
            </a:r>
          </a:p>
        </p:txBody>
      </p:sp>
    </p:spTree>
    <p:extLst>
      <p:ext uri="{BB962C8B-B14F-4D97-AF65-F5344CB8AC3E}">
        <p14:creationId xmlns:p14="http://schemas.microsoft.com/office/powerpoint/2010/main" val="2487179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82" y="1109963"/>
            <a:ext cx="9300702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First-Time CHC Students by Academic Year (Unique Counts)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Our First-Time Student Population Has Decreased by 26% Since FA18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46882" y="1944080"/>
          <a:ext cx="10546233" cy="4318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D48340-0084-ABAB-7F4B-DAA5A1BCD6A2}"/>
              </a:ext>
            </a:extLst>
          </p:cNvPr>
          <p:cNvCxnSpPr>
            <a:cxnSpLocks/>
          </p:cNvCxnSpPr>
          <p:nvPr/>
        </p:nvCxnSpPr>
        <p:spPr>
          <a:xfrm>
            <a:off x="2982002" y="2422188"/>
            <a:ext cx="6694658" cy="677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9BD278-4984-C082-88FF-4CD587F3DCAE}"/>
              </a:ext>
            </a:extLst>
          </p:cNvPr>
          <p:cNvSpPr txBox="1"/>
          <p:nvPr/>
        </p:nvSpPr>
        <p:spPr>
          <a:xfrm>
            <a:off x="8445592" y="2422188"/>
            <a:ext cx="149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26% Decline</a:t>
            </a:r>
          </a:p>
        </p:txBody>
      </p:sp>
    </p:spTree>
    <p:extLst>
      <p:ext uri="{BB962C8B-B14F-4D97-AF65-F5344CB8AC3E}">
        <p14:creationId xmlns:p14="http://schemas.microsoft.com/office/powerpoint/2010/main" val="585466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24" y="1520422"/>
            <a:ext cx="10769031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CHC Student Headcount, Enrollments, and Resident FTES One Week Prior to Start of Term (Fall 2021 &amp; Fall 2022)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Slight Decline in Enrollments and Resident FTES Compared to Fall 2021 (as of 8/8/22)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52424" y="1705665"/>
          <a:ext cx="10019153" cy="4526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C9BD278-4984-C082-88FF-4CD587F3DCAE}"/>
              </a:ext>
            </a:extLst>
          </p:cNvPr>
          <p:cNvSpPr txBox="1"/>
          <p:nvPr/>
        </p:nvSpPr>
        <p:spPr>
          <a:xfrm>
            <a:off x="2346457" y="3645870"/>
            <a:ext cx="178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0.1% Increase (+5 Students)</a:t>
            </a:r>
          </a:p>
        </p:txBody>
      </p:sp>
    </p:spTree>
    <p:extLst>
      <p:ext uri="{BB962C8B-B14F-4D97-AF65-F5344CB8AC3E}">
        <p14:creationId xmlns:p14="http://schemas.microsoft.com/office/powerpoint/2010/main" val="2371000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Grit: the power of passion and perseverance | Angela Lee Duckworth">
            <a:hlinkClick r:id="" action="ppaction://media"/>
            <a:extLst>
              <a:ext uri="{FF2B5EF4-FFF2-40B4-BE49-F238E27FC236}">
                <a16:creationId xmlns:a16="http://schemas.microsoft.com/office/drawing/2014/main" id="{B8DBF53A-CC7D-2043-5966-B6DAA56CB24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3600" y="247650"/>
            <a:ext cx="10494963" cy="59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0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FAA3CF-8A99-E715-90D9-305BA7BC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Showcasing Our Grit: Success Stories Since 2018-2019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5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82" y="1101084"/>
            <a:ext cx="9300702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Number of Degrees &amp; Certificates by Academic Year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Awards Increased by 13% Between 2018-19 and 2021-22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12492"/>
              </p:ext>
            </p:extLst>
          </p:nvPr>
        </p:nvGraphicFramePr>
        <p:xfrm>
          <a:off x="546882" y="1601975"/>
          <a:ext cx="10546233" cy="474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7F07D6-4E7D-3378-9855-A708CE30E4E9}"/>
              </a:ext>
            </a:extLst>
          </p:cNvPr>
          <p:cNvSpPr txBox="1"/>
          <p:nvPr/>
        </p:nvSpPr>
        <p:spPr>
          <a:xfrm>
            <a:off x="8507735" y="2219596"/>
            <a:ext cx="149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13% Increase</a:t>
            </a:r>
          </a:p>
        </p:txBody>
      </p:sp>
    </p:spTree>
    <p:extLst>
      <p:ext uri="{BB962C8B-B14F-4D97-AF65-F5344CB8AC3E}">
        <p14:creationId xmlns:p14="http://schemas.microsoft.com/office/powerpoint/2010/main" val="2386031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82" y="1083329"/>
            <a:ext cx="9300702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Number of CSU Transfers by Academic Year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CSU Transfers Increased by 14% Between Fall 2018 and Fall 2021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368475"/>
              </p:ext>
            </p:extLst>
          </p:nvPr>
        </p:nvGraphicFramePr>
        <p:xfrm>
          <a:off x="546882" y="1548710"/>
          <a:ext cx="10546233" cy="474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42D3127-B293-C7C9-2E8B-6B82003697B3}"/>
              </a:ext>
            </a:extLst>
          </p:cNvPr>
          <p:cNvSpPr txBox="1"/>
          <p:nvPr/>
        </p:nvSpPr>
        <p:spPr>
          <a:xfrm>
            <a:off x="8418958" y="2272862"/>
            <a:ext cx="149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14% Increase</a:t>
            </a:r>
          </a:p>
        </p:txBody>
      </p:sp>
    </p:spTree>
    <p:extLst>
      <p:ext uri="{BB962C8B-B14F-4D97-AF65-F5344CB8AC3E}">
        <p14:creationId xmlns:p14="http://schemas.microsoft.com/office/powerpoint/2010/main" val="4250295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82" y="1092207"/>
            <a:ext cx="9300702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Number of UC Transfers by Academic Year</a:t>
            </a:r>
            <a:br>
              <a:rPr lang="en-US" dirty="0"/>
            </a:br>
            <a:br>
              <a:rPr lang="en-US" dirty="0"/>
            </a:br>
            <a:r>
              <a:rPr lang="en-US" sz="2900" dirty="0"/>
              <a:t>UC Transfers Increased by 45% Between 2018-19 and 2021-22</a:t>
            </a:r>
            <a:br>
              <a:rPr lang="en-US" sz="2900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665464"/>
              </p:ext>
            </p:extLst>
          </p:nvPr>
        </p:nvGraphicFramePr>
        <p:xfrm>
          <a:off x="546882" y="1539832"/>
          <a:ext cx="10546233" cy="474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7E4CCA9-4D6C-DA08-0D9B-E78D74B98824}"/>
              </a:ext>
            </a:extLst>
          </p:cNvPr>
          <p:cNvSpPr txBox="1"/>
          <p:nvPr/>
        </p:nvSpPr>
        <p:spPr>
          <a:xfrm>
            <a:off x="8507735" y="2219596"/>
            <a:ext cx="149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45% Increase</a:t>
            </a:r>
          </a:p>
        </p:txBody>
      </p:sp>
    </p:spTree>
    <p:extLst>
      <p:ext uri="{BB962C8B-B14F-4D97-AF65-F5344CB8AC3E}">
        <p14:creationId xmlns:p14="http://schemas.microsoft.com/office/powerpoint/2010/main" val="2042825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FC4D-088E-A0A2-8A4F-91B9C315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Number of Dual Enrollment CCAP Sections has increased from 8 in Fall 2018 to 25 in Fall 2022, an increase of 213% (n = 17)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6700A19-2A2C-C340-BC78-F9555714A6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757D76-B792-ABF4-2F0C-F04319FF9ED2}"/>
              </a:ext>
            </a:extLst>
          </p:cNvPr>
          <p:cNvCxnSpPr>
            <a:cxnSpLocks/>
          </p:cNvCxnSpPr>
          <p:nvPr/>
        </p:nvCxnSpPr>
        <p:spPr>
          <a:xfrm flipV="1">
            <a:off x="2028825" y="2638425"/>
            <a:ext cx="8486775" cy="17716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97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609E-204B-46BF-34C8-3900924AD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CHC Foundation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4394F6DD-7EC6-7368-7C90-672C7C2C7C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92" y="2058401"/>
            <a:ext cx="3657600" cy="2987964"/>
          </a:xfrm>
        </p:spPr>
      </p:pic>
      <p:pic>
        <p:nvPicPr>
          <p:cNvPr id="8" name="Content Placeholder 7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9EABC510-64E5-9D95-8E1F-937C4237E9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10" y="2136155"/>
            <a:ext cx="3017520" cy="301752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420866-1666-609A-B3F4-DF2F4A2A94F1}"/>
              </a:ext>
            </a:extLst>
          </p:cNvPr>
          <p:cNvSpPr txBox="1"/>
          <p:nvPr/>
        </p:nvSpPr>
        <p:spPr>
          <a:xfrm>
            <a:off x="1081588" y="1565054"/>
            <a:ext cx="5014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90 Employees #TEAMCrafton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87F34-1328-71D8-08F1-6F01AB679BD5}"/>
              </a:ext>
            </a:extLst>
          </p:cNvPr>
          <p:cNvSpPr txBox="1"/>
          <p:nvPr/>
        </p:nvSpPr>
        <p:spPr>
          <a:xfrm>
            <a:off x="6396347" y="1612935"/>
            <a:ext cx="505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111 President’s Circle Members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AF280-12CF-2F57-B590-327A9E133FD2}"/>
              </a:ext>
            </a:extLst>
          </p:cNvPr>
          <p:cNvSpPr txBox="1"/>
          <p:nvPr/>
        </p:nvSpPr>
        <p:spPr>
          <a:xfrm>
            <a:off x="838200" y="5414078"/>
            <a:ext cx="1068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44 Employees are members of President’s Circle through #TEAMCrafton</a:t>
            </a:r>
          </a:p>
        </p:txBody>
      </p:sp>
    </p:spTree>
    <p:extLst>
      <p:ext uri="{BB962C8B-B14F-4D97-AF65-F5344CB8AC3E}">
        <p14:creationId xmlns:p14="http://schemas.microsoft.com/office/powerpoint/2010/main" val="4184060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7D54CC-F1F4-CD60-B7CB-63B37E75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$1.8 Million Grant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24D7-9854-71B0-BA5D-51BDF6DA447F}"/>
              </a:ext>
            </a:extLst>
          </p:cNvPr>
          <p:cNvSpPr txBox="1"/>
          <p:nvPr/>
        </p:nvSpPr>
        <p:spPr>
          <a:xfrm>
            <a:off x="1144923" y="2405894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 the next 5 years, each cadet will receive $3,000 to cover the costs of uniforms, equipment, supplies, testing, licensing, and certifications.</a:t>
            </a:r>
          </a:p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Remove financial barriers to recruit a more diverse cadet pool. </a:t>
            </a:r>
          </a:p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Build a $5M endowment – graduates asked to “pay it forward” 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San Manuel Band of Mission Indians – SCTCA">
            <a:extLst>
              <a:ext uri="{FF2B5EF4-FFF2-40B4-BE49-F238E27FC236}">
                <a16:creationId xmlns:a16="http://schemas.microsoft.com/office/drawing/2014/main" id="{4CFD7244-987C-E731-1316-33BC5B581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2647333"/>
            <a:ext cx="4170530" cy="15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2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4FBA98-5F99-4DC1-9E38-FB92ACE19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4037" r="59231" b="79572"/>
          <a:stretch/>
        </p:blipFill>
        <p:spPr>
          <a:xfrm>
            <a:off x="4339156" y="431627"/>
            <a:ext cx="2869036" cy="9832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498F29-AB5B-4550-B7EA-FDC654A16D32}"/>
              </a:ext>
            </a:extLst>
          </p:cNvPr>
          <p:cNvSpPr txBox="1"/>
          <p:nvPr/>
        </p:nvSpPr>
        <p:spPr>
          <a:xfrm>
            <a:off x="4742848" y="5332334"/>
            <a:ext cx="2061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Diana Z. Rodriguez</a:t>
            </a:r>
          </a:p>
          <a:p>
            <a:pPr algn="ctr"/>
            <a:r>
              <a:rPr lang="en-US" sz="2000" dirty="0">
                <a:latin typeface="+mj-lt"/>
              </a:rPr>
              <a:t>Chancellor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24FE-2E35-462E-A4B4-45E5B5B1D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57" y="1752419"/>
            <a:ext cx="3401834" cy="3403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A4D445-2D2B-4E3C-9956-640B7456FD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21787"/>
          <a:stretch/>
        </p:blipFill>
        <p:spPr>
          <a:xfrm>
            <a:off x="4072757" y="1752419"/>
            <a:ext cx="3403496" cy="34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75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94588AB-2759-7C40-0718-9D363063D7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1" b="858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90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5CC4C4-2EC4-6404-CAEB-398F35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57" y="641510"/>
            <a:ext cx="3629320" cy="2297802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Measure CC Construction Highlights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Fall 2022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20E4E7-96C2-A419-577E-F8107975CC69}"/>
              </a:ext>
            </a:extLst>
          </p:cNvPr>
          <p:cNvGrpSpPr/>
          <p:nvPr/>
        </p:nvGrpSpPr>
        <p:grpSpPr>
          <a:xfrm>
            <a:off x="545967" y="3680051"/>
            <a:ext cx="7495095" cy="2733131"/>
            <a:chOff x="838200" y="762000"/>
            <a:chExt cx="7376058" cy="25815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5C09B1-4F58-747D-63E0-877B95A1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762000"/>
              <a:ext cx="4188330" cy="2212189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7E37C2-01AB-E44C-4D23-CC01441F8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6530" y="762000"/>
              <a:ext cx="3187728" cy="2212189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F7DA8F-BEF0-9737-383E-153580F40002}"/>
                </a:ext>
              </a:extLst>
            </p:cNvPr>
            <p:cNvSpPr txBox="1"/>
            <p:nvPr/>
          </p:nvSpPr>
          <p:spPr>
            <a:xfrm>
              <a:off x="838200" y="2974189"/>
              <a:ext cx="7376058" cy="369332"/>
            </a:xfrm>
            <a:prstGeom prst="rect">
              <a:avLst/>
            </a:prstGeom>
            <a:solidFill>
              <a:srgbClr val="32712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Performing Arts Construction: Nov. 2022-Aug 2024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DDB850-B376-1D7D-AB8E-0DD4D6B02973}"/>
              </a:ext>
            </a:extLst>
          </p:cNvPr>
          <p:cNvGrpSpPr/>
          <p:nvPr/>
        </p:nvGrpSpPr>
        <p:grpSpPr>
          <a:xfrm>
            <a:off x="3936866" y="547655"/>
            <a:ext cx="3941474" cy="2762270"/>
            <a:chOff x="838200" y="3637764"/>
            <a:chExt cx="4221136" cy="30776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D4AB4E-52BB-1C9E-0CC9-CF28A063DAC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637764"/>
              <a:ext cx="4221136" cy="2460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B91C69-6890-25BA-C9B0-234CE1048F69}"/>
                </a:ext>
              </a:extLst>
            </p:cNvPr>
            <p:cNvSpPr txBox="1"/>
            <p:nvPr/>
          </p:nvSpPr>
          <p:spPr>
            <a:xfrm>
              <a:off x="838200" y="6069125"/>
              <a:ext cx="4221136" cy="646331"/>
            </a:xfrm>
            <a:prstGeom prst="rect">
              <a:avLst/>
            </a:prstGeom>
            <a:solidFill>
              <a:srgbClr val="32712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Training Center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Construction Dec. 2022-Jan. 2024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B18015-6A36-0315-9612-A1BAF0F3EC42}"/>
              </a:ext>
            </a:extLst>
          </p:cNvPr>
          <p:cNvSpPr txBox="1"/>
          <p:nvPr/>
        </p:nvSpPr>
        <p:spPr>
          <a:xfrm>
            <a:off x="8252387" y="3680051"/>
            <a:ext cx="3629320" cy="286232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Preparing Projects:</a:t>
            </a:r>
          </a:p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Central Complex 2 Renovation (CC2)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Finalizing design Fall 2022</a:t>
            </a:r>
          </a:p>
          <a:p>
            <a:pPr marL="171450" lvl="1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Crafton Hall Renovation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Finalize design Fall 2022</a:t>
            </a:r>
          </a:p>
          <a:p>
            <a:pPr marL="171450" lvl="1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ADA Improvements Project – Phase 1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Construction Fall 2022</a:t>
            </a:r>
          </a:p>
          <a:p>
            <a:pPr marL="171450" lvl="1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Child Development Center- Phase 2</a:t>
            </a: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Construction Summer 2023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1AF500-09BA-B0A9-A01A-E79167B4DB06}"/>
              </a:ext>
            </a:extLst>
          </p:cNvPr>
          <p:cNvGrpSpPr/>
          <p:nvPr/>
        </p:nvGrpSpPr>
        <p:grpSpPr>
          <a:xfrm>
            <a:off x="8186399" y="559434"/>
            <a:ext cx="3695308" cy="2750491"/>
            <a:chOff x="7202079" y="3969327"/>
            <a:chExt cx="3695308" cy="27504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6146D1-2077-1ADF-6E87-156C3ADF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08" r="1924"/>
            <a:stretch/>
          </p:blipFill>
          <p:spPr>
            <a:xfrm>
              <a:off x="7202079" y="3969327"/>
              <a:ext cx="3695308" cy="21621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FA9B4B-D50C-3BEB-8407-7547452BE629}"/>
                </a:ext>
              </a:extLst>
            </p:cNvPr>
            <p:cNvSpPr txBox="1"/>
            <p:nvPr/>
          </p:nvSpPr>
          <p:spPr>
            <a:xfrm>
              <a:off x="7202079" y="6073487"/>
              <a:ext cx="3695308" cy="646331"/>
            </a:xfrm>
            <a:prstGeom prst="rect">
              <a:avLst/>
            </a:prstGeom>
            <a:solidFill>
              <a:srgbClr val="32712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Instruction Building Design: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Fall 2022-Spring 2023</a:t>
              </a:r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6E7C4044-A8D5-E40B-22B5-06E8FB046AFD}"/>
              </a:ext>
            </a:extLst>
          </p:cNvPr>
          <p:cNvGrpSpPr/>
          <p:nvPr/>
        </p:nvGrpSpPr>
        <p:grpSpPr>
          <a:xfrm>
            <a:off x="3068940" y="34748"/>
            <a:ext cx="2028775" cy="3358341"/>
            <a:chOff x="3068940" y="34748"/>
            <a:chExt cx="2028775" cy="3358341"/>
          </a:xfrm>
        </p:grpSpPr>
        <p:pic>
          <p:nvPicPr>
            <p:cNvPr id="26" name="Picture 2" descr="Picture of VIP Golden Ceremonial Shovel in various poses.">
              <a:extLst>
                <a:ext uri="{FF2B5EF4-FFF2-40B4-BE49-F238E27FC236}">
                  <a16:creationId xmlns:a16="http://schemas.microsoft.com/office/drawing/2014/main" id="{03C7E3C8-C510-BDD9-21C5-BA93320A9D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40" b="94560" l="9120" r="36800">
                          <a14:foregroundMark x1="20160" y1="6240" x2="28480" y2="6400"/>
                          <a14:foregroundMark x1="21280" y1="88960" x2="26560" y2="89760"/>
                          <a14:foregroundMark x1="24000" y1="93920" x2="26240" y2="945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" r="59759"/>
            <a:stretch/>
          </p:blipFill>
          <p:spPr bwMode="auto">
            <a:xfrm rot="20425474">
              <a:off x="4019591" y="34748"/>
              <a:ext cx="1078124" cy="313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Blank red rubber stamp vector Stock Vector | Adobe Stock">
              <a:extLst>
                <a:ext uri="{FF2B5EF4-FFF2-40B4-BE49-F238E27FC236}">
                  <a16:creationId xmlns:a16="http://schemas.microsoft.com/office/drawing/2014/main" id="{26E5550B-B4CB-32CB-9D37-4A9C40467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200" r="96600">
                          <a14:foregroundMark x1="48500" y1="18700" x2="49500" y2="18600"/>
                          <a14:foregroundMark x1="33400" y1="23400" x2="31900" y2="24500"/>
                          <a14:foregroundMark x1="43400" y1="32400" x2="44800" y2="31900"/>
                          <a14:foregroundMark x1="49600" y1="36000" x2="49800" y2="35200"/>
                          <a14:foregroundMark x1="54700" y1="36000" x2="54700" y2="35600"/>
                          <a14:foregroundMark x1="44300" y1="36300" x2="44300" y2="35700"/>
                          <a14:foregroundMark x1="51800" y1="31200" x2="53300" y2="31100"/>
                          <a14:foregroundMark x1="58300" y1="33100" x2="59900" y2="33800"/>
                          <a14:foregroundMark x1="37300" y1="36000" x2="38500" y2="35300"/>
                          <a14:foregroundMark x1="39500" y1="34600" x2="40100" y2="34100"/>
                          <a14:foregroundMark x1="35100" y1="38400" x2="35900" y2="37700"/>
                          <a14:foregroundMark x1="49600" y1="62700" x2="49800" y2="61900"/>
                          <a14:foregroundMark x1="55300" y1="61600" x2="55400" y2="61200"/>
                          <a14:foregroundMark x1="44700" y1="62100" x2="44800" y2="61600"/>
                          <a14:foregroundMark x1="41000" y1="66500" x2="42300" y2="67400"/>
                          <a14:foregroundMark x1="56500" y1="68000" x2="55000" y2="68500"/>
                          <a14:foregroundMark x1="63000" y1="63900" x2="64200" y2="62800"/>
                          <a14:foregroundMark x1="66100" y1="60800" x2="66100" y2="60200"/>
                          <a14:foregroundMark x1="37500" y1="64200" x2="36700" y2="63600"/>
                          <a14:foregroundMark x1="91400" y1="49800" x2="92900" y2="47300"/>
                          <a14:foregroundMark x1="94200" y1="61300" x2="95400" y2="61600"/>
                          <a14:foregroundMark x1="96100" y1="46000" x2="95700" y2="46700"/>
                          <a14:foregroundMark x1="7700" y1="47600" x2="8400" y2="49300"/>
                          <a14:foregroundMark x1="5800" y1="62800" x2="7000" y2="62700"/>
                          <a14:foregroundMark x1="4300" y1="46900" x2="6500" y2="46900"/>
                          <a14:foregroundMark x1="3900" y1="63500" x2="4800" y2="63100"/>
                          <a14:foregroundMark x1="62600" y1="36000" x2="63200" y2="36200"/>
                          <a14:foregroundMark x1="63900" y1="37300" x2="64600" y2="37700"/>
                          <a14:foregroundMark x1="37400" y1="65300" x2="37800" y2="65400"/>
                          <a14:foregroundMark x1="36400" y1="65200" x2="36400" y2="65300"/>
                          <a14:foregroundMark x1="3200" y1="45600" x2="3600" y2="45500"/>
                          <a14:foregroundMark x1="49500" y1="30500" x2="49800" y2="30500"/>
                          <a14:foregroundMark x1="96400" y1="63400" x2="96400" y2="63400"/>
                          <a14:foregroundMark x1="96600" y1="45800" x2="96600" y2="45800"/>
                          <a14:foregroundMark x1="46100" y1="30900" x2="46100" y2="309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940" y="1592967"/>
              <a:ext cx="1800122" cy="180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1293C6-CBF0-1196-25FE-D243E556DF8F}"/>
                </a:ext>
              </a:extLst>
            </p:cNvPr>
            <p:cNvSpPr txBox="1"/>
            <p:nvPr/>
          </p:nvSpPr>
          <p:spPr>
            <a:xfrm>
              <a:off x="3229714" y="2272622"/>
              <a:ext cx="163810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/>
                <a:t>JANUARY 20th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A69508-6C73-298C-C257-F65E97CB4B1D}"/>
              </a:ext>
            </a:extLst>
          </p:cNvPr>
          <p:cNvGrpSpPr/>
          <p:nvPr/>
        </p:nvGrpSpPr>
        <p:grpSpPr>
          <a:xfrm>
            <a:off x="73746" y="3222133"/>
            <a:ext cx="2101591" cy="3320240"/>
            <a:chOff x="73746" y="3222133"/>
            <a:chExt cx="2101591" cy="3320240"/>
          </a:xfrm>
        </p:grpSpPr>
        <p:pic>
          <p:nvPicPr>
            <p:cNvPr id="28" name="Picture 2" descr="Picture of VIP Golden Ceremonial Shovel in various poses.">
              <a:extLst>
                <a:ext uri="{FF2B5EF4-FFF2-40B4-BE49-F238E27FC236}">
                  <a16:creationId xmlns:a16="http://schemas.microsoft.com/office/drawing/2014/main" id="{5BD67588-511E-39C1-408C-E2542FFDA7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40" b="94560" l="9120" r="36800">
                          <a14:foregroundMark x1="20160" y1="6240" x2="28480" y2="6400"/>
                          <a14:foregroundMark x1="21280" y1="88960" x2="26560" y2="89760"/>
                          <a14:foregroundMark x1="24000" y1="93920" x2="26240" y2="945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" r="59759"/>
            <a:stretch/>
          </p:blipFill>
          <p:spPr bwMode="auto">
            <a:xfrm rot="20964787">
              <a:off x="1129496" y="3222133"/>
              <a:ext cx="1045841" cy="3040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lank red rubber stamp vector Stock Vector | Adobe Stock">
              <a:extLst>
                <a:ext uri="{FF2B5EF4-FFF2-40B4-BE49-F238E27FC236}">
                  <a16:creationId xmlns:a16="http://schemas.microsoft.com/office/drawing/2014/main" id="{506908EC-11F7-C854-E414-CD9FD7159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200" r="96600">
                          <a14:foregroundMark x1="48500" y1="18700" x2="49500" y2="18600"/>
                          <a14:foregroundMark x1="33400" y1="23400" x2="31900" y2="24500"/>
                          <a14:foregroundMark x1="43400" y1="32400" x2="44800" y2="31900"/>
                          <a14:foregroundMark x1="49600" y1="36000" x2="49800" y2="35200"/>
                          <a14:foregroundMark x1="54700" y1="36000" x2="54700" y2="35600"/>
                          <a14:foregroundMark x1="44300" y1="36300" x2="44300" y2="35700"/>
                          <a14:foregroundMark x1="51800" y1="31200" x2="53300" y2="31100"/>
                          <a14:foregroundMark x1="58300" y1="33100" x2="59900" y2="33800"/>
                          <a14:foregroundMark x1="37300" y1="36000" x2="38500" y2="35300"/>
                          <a14:foregroundMark x1="39500" y1="34600" x2="40100" y2="34100"/>
                          <a14:foregroundMark x1="35100" y1="38400" x2="35900" y2="37700"/>
                          <a14:foregroundMark x1="49600" y1="62700" x2="49800" y2="61900"/>
                          <a14:foregroundMark x1="55300" y1="61600" x2="55400" y2="61200"/>
                          <a14:foregroundMark x1="44700" y1="62100" x2="44800" y2="61600"/>
                          <a14:foregroundMark x1="41000" y1="66500" x2="42300" y2="67400"/>
                          <a14:foregroundMark x1="56500" y1="68000" x2="55000" y2="68500"/>
                          <a14:foregroundMark x1="63000" y1="63900" x2="64200" y2="62800"/>
                          <a14:foregroundMark x1="66100" y1="60800" x2="66100" y2="60200"/>
                          <a14:foregroundMark x1="37500" y1="64200" x2="36700" y2="63600"/>
                          <a14:foregroundMark x1="91400" y1="49800" x2="92900" y2="47300"/>
                          <a14:foregroundMark x1="94200" y1="61300" x2="95400" y2="61600"/>
                          <a14:foregroundMark x1="96100" y1="46000" x2="95700" y2="46700"/>
                          <a14:foregroundMark x1="7700" y1="47600" x2="8400" y2="49300"/>
                          <a14:foregroundMark x1="5800" y1="62800" x2="7000" y2="62700"/>
                          <a14:foregroundMark x1="4300" y1="46900" x2="6500" y2="46900"/>
                          <a14:foregroundMark x1="3900" y1="63500" x2="4800" y2="63100"/>
                          <a14:foregroundMark x1="62600" y1="36000" x2="63200" y2="36200"/>
                          <a14:foregroundMark x1="63900" y1="37300" x2="64600" y2="37700"/>
                          <a14:foregroundMark x1="37400" y1="65300" x2="37800" y2="65400"/>
                          <a14:foregroundMark x1="36400" y1="65200" x2="36400" y2="65300"/>
                          <a14:foregroundMark x1="3200" y1="45600" x2="3600" y2="45500"/>
                          <a14:foregroundMark x1="49500" y1="30500" x2="49800" y2="30500"/>
                          <a14:foregroundMark x1="96400" y1="63400" x2="96400" y2="63400"/>
                          <a14:foregroundMark x1="96600" y1="45800" x2="96600" y2="45800"/>
                          <a14:foregroundMark x1="46100" y1="30900" x2="46100" y2="309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" y="4742251"/>
              <a:ext cx="1800122" cy="180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FC7338-66C4-9A8B-1905-294338D6E4CB}"/>
                </a:ext>
              </a:extLst>
            </p:cNvPr>
            <p:cNvSpPr txBox="1"/>
            <p:nvPr/>
          </p:nvSpPr>
          <p:spPr>
            <a:xfrm>
              <a:off x="221573" y="5420468"/>
              <a:ext cx="163810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/>
                <a:t>December 2nd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38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2DCAB-51A7-817A-79FC-BB60EF38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669362"/>
            <a:ext cx="5001454" cy="825690"/>
          </a:xfrm>
        </p:spPr>
        <p:txBody>
          <a:bodyPr>
            <a:normAutofit/>
          </a:bodyPr>
          <a:lstStyle/>
          <a:p>
            <a:r>
              <a:rPr lang="en-US" sz="4400" dirty="0"/>
              <a:t>CHC Brand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6A96C-8D03-EA12-580F-37E1C570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979" y="1795303"/>
            <a:ext cx="5841692" cy="42062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Brand Guide Book</a:t>
            </a:r>
          </a:p>
          <a:p>
            <a:r>
              <a:rPr lang="en-US" dirty="0"/>
              <a:t>Logos</a:t>
            </a:r>
          </a:p>
          <a:p>
            <a:r>
              <a:rPr lang="en-US" dirty="0"/>
              <a:t>Colors/Patterns</a:t>
            </a:r>
          </a:p>
          <a:p>
            <a:r>
              <a:rPr lang="en-US" dirty="0"/>
              <a:t>Fonts</a:t>
            </a:r>
          </a:p>
          <a:p>
            <a:r>
              <a:rPr lang="en-US" dirty="0"/>
              <a:t>Pathways Icons</a:t>
            </a:r>
          </a:p>
          <a:p>
            <a:r>
              <a:rPr lang="en-US" dirty="0"/>
              <a:t>Zoom Backgrounds</a:t>
            </a:r>
          </a:p>
          <a:p>
            <a:r>
              <a:rPr lang="en-US" dirty="0"/>
              <a:t>PowerPoint Templates</a:t>
            </a:r>
          </a:p>
          <a:p>
            <a:r>
              <a:rPr lang="en-US" dirty="0"/>
              <a:t>Signature Generator</a:t>
            </a:r>
          </a:p>
          <a:p>
            <a:endParaRPr lang="en-US" dirty="0"/>
          </a:p>
        </p:txBody>
      </p:sp>
      <p:pic>
        <p:nvPicPr>
          <p:cNvPr id="5" name="Picture 2" descr="Crafton Hills College Alternative Mark">
            <a:extLst>
              <a:ext uri="{FF2B5EF4-FFF2-40B4-BE49-F238E27FC236}">
                <a16:creationId xmlns:a16="http://schemas.microsoft.com/office/drawing/2014/main" id="{61A29090-052C-072F-77C8-B41828C119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02" y="1495052"/>
            <a:ext cx="420624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14" descr="Qr code&#10;&#10;Description automatically generated">
            <a:extLst>
              <a:ext uri="{FF2B5EF4-FFF2-40B4-BE49-F238E27FC236}">
                <a16:creationId xmlns:a16="http://schemas.microsoft.com/office/drawing/2014/main" id="{637FF117-38C0-5806-24BB-AA3F40995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43" y="419426"/>
            <a:ext cx="2018292" cy="201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64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2AE3C-0E41-51CE-17D7-CEA19DAC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1800" b="1">
                <a:solidFill>
                  <a:schemeClr val="bg1">
                    <a:lumMod val="95000"/>
                    <a:lumOff val="5000"/>
                  </a:schemeClr>
                </a:solidFill>
              </a:rPr>
              <a:t>Mission Statement</a:t>
            </a:r>
            <a:br>
              <a:rPr lang="en-US" sz="18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18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8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The Crafton Hills College mission is to change lives. We seek to inspire our students, support our colleagues, and embrace our community through a learning environment that is transformational. </a:t>
            </a:r>
            <a:br>
              <a:rPr lang="en-US" sz="18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br>
              <a:rPr lang="en-US" sz="18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8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Crafton Hills College welcomes everyone and is committed to working with students from diverse backgrounds. </a:t>
            </a:r>
            <a:br>
              <a:rPr lang="en-US" sz="18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br>
              <a:rPr lang="en-US" sz="18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8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The College has an exceptional learning environment built on a tradition of excellence, a talented faculty, a driven student body, a committed staff, with passionate leadership and community support.</a:t>
            </a:r>
            <a:br>
              <a:rPr lang="en-US" sz="18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18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18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82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2AE3C-0E41-51CE-17D7-CEA19DAC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bg1">
                    <a:lumMod val="95000"/>
                    <a:lumOff val="5000"/>
                  </a:schemeClr>
                </a:solidFill>
              </a:rPr>
              <a:t>Vision Statement</a:t>
            </a:r>
            <a:br>
              <a:rPr lang="en-US" sz="30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30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30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To empower the people who study here, the people who work here, and the people who live in our community through education, engagement, and innovation.</a:t>
            </a:r>
            <a:br>
              <a:rPr lang="en-US" sz="30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30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30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94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2AE3C-0E41-51CE-17D7-CEA19DAC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400" b="1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Institutional Values</a:t>
            </a:r>
            <a:br>
              <a:rPr lang="en-US" sz="1400" b="1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We rely on the following values to support our vision and mission:</a:t>
            </a: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b="1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Respect: </a:t>
            </a:r>
            <a: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To champion active listening and open dialogue within our community.</a:t>
            </a: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b="1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Integrity: </a:t>
            </a:r>
            <a: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To uphold honesty in our interactions and academic pursuits and maintain community collaboration.</a:t>
            </a: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b="1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Diversity &amp; Inclusion: </a:t>
            </a:r>
            <a: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To promote a welcoming environment through equitable and antiracist practices in all aspects of our work.</a:t>
            </a: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b="1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Innovation: </a:t>
            </a:r>
            <a: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To actively grow and adapt to support our mission and vision through a willingness to embrace new perspectives and new ideas.</a:t>
            </a: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b="1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Leadership: </a:t>
            </a:r>
            <a: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To develop and inspire current and future leaders through professional development, mentorship, education, and experience.</a:t>
            </a: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b="1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Sustainability: </a:t>
            </a:r>
            <a: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</a:rPr>
              <a:t>To be a leader in our community by reducing environmental impact with practices that meet the needs of the present without compromising the future.</a:t>
            </a:r>
            <a:br>
              <a:rPr lang="en-US" sz="1400" b="0" i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gill-sans-nova"/>
              </a:rPr>
            </a:br>
            <a:br>
              <a:rPr lang="en-US" sz="1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1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14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90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59B16-444D-2445-F198-F08528EE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Crafton has completed the following Guided Pathways Projects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4EC55D9-3E44-10F3-1C9D-5DB95FE35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5205" y="318582"/>
            <a:ext cx="1896907" cy="18969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3EE3A27-2869-5727-1FDB-3CE40AD84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5057" y="333326"/>
            <a:ext cx="1882162" cy="18821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3F95FDA-D24D-6BC0-0EE7-BF825B8E3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1580" y="333327"/>
            <a:ext cx="1882162" cy="188216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92A958D-28DE-4BAB-6B0C-1719856D57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0611" y="2758930"/>
            <a:ext cx="3654121" cy="365412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F0EF7-BF2C-D848-E7F2-F0922AF6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5205" y="2645694"/>
            <a:ext cx="3944010" cy="3878979"/>
          </a:xfrm>
        </p:spPr>
        <p:txBody>
          <a:bodyPr anchor="ctr">
            <a:normAutofit lnSpcReduction="10000"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Two-Year Maps</a:t>
            </a:r>
          </a:p>
          <a:p>
            <a:r>
              <a:rPr lang="en-US" sz="1400" dirty="0">
                <a:solidFill>
                  <a:srgbClr val="FFFFFF"/>
                </a:solidFill>
              </a:rPr>
              <a:t>Pathways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Business and Industry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Creative and Fine Arts, Communication, and Design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Public Safety and Health Services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Science, Technology, Engineering, and Mathematics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Society, Behavior, and Culture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Exploratory (Undecided)</a:t>
            </a:r>
          </a:p>
          <a:p>
            <a:r>
              <a:rPr lang="en-US" sz="1400" dirty="0">
                <a:solidFill>
                  <a:srgbClr val="FFFFFF"/>
                </a:solidFill>
              </a:rPr>
              <a:t>Everything including career information and pathways is available online</a:t>
            </a:r>
          </a:p>
          <a:p>
            <a:r>
              <a:rPr lang="en-US" sz="1400" dirty="0">
                <a:solidFill>
                  <a:srgbClr val="FFFFFF"/>
                </a:solidFill>
              </a:rPr>
              <a:t>This year…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Finish the three-year maps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Incorporate into </a:t>
            </a:r>
            <a:r>
              <a:rPr lang="en-US" sz="1400" dirty="0" err="1">
                <a:solidFill>
                  <a:srgbClr val="FFFFFF"/>
                </a:solidFill>
              </a:rPr>
              <a:t>CurriQnet</a:t>
            </a:r>
            <a:r>
              <a:rPr lang="en-US" sz="1400" dirty="0">
                <a:solidFill>
                  <a:srgbClr val="FFFFFF"/>
                </a:solidFill>
              </a:rPr>
              <a:t> Meta to map programs with maps</a:t>
            </a:r>
          </a:p>
          <a:p>
            <a:pPr lvl="1"/>
            <a:endParaRPr lang="en-US" sz="1100" dirty="0">
              <a:solidFill>
                <a:srgbClr val="FFFFFF"/>
              </a:solidFill>
            </a:endParaRPr>
          </a:p>
          <a:p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61C38B-42EA-3649-1C69-8710EDD0F8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51888" y="2539428"/>
            <a:ext cx="1821549" cy="182154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6682B45-12BD-C5F2-FFA4-4FB660FE61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41679" y="4682710"/>
            <a:ext cx="1841963" cy="18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9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9A7B2-8FCF-B490-8C4F-4B3CDBAD4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Equity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304DC-A02C-0851-37A7-CC1CE5B09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30 Faculty started the USC Race and Equity training this week and had access to their own disaggregated data</a:t>
            </a:r>
          </a:p>
          <a:p>
            <a:r>
              <a:rPr lang="en-US" sz="2000" dirty="0"/>
              <a:t>In English and Math</a:t>
            </a:r>
          </a:p>
          <a:p>
            <a:pPr lvl="1"/>
            <a:r>
              <a:rPr lang="en-US" sz="2000" dirty="0"/>
              <a:t>Provided disaggregated data by course success for classes taught by instructors based on USC Race and Equity Center Training</a:t>
            </a:r>
          </a:p>
          <a:p>
            <a:pPr lvl="1"/>
            <a:r>
              <a:rPr lang="en-US" sz="2000" dirty="0"/>
              <a:t>Provided class rosters with ethnicity for classes taught by instructors based on USC Race and Equity Center Training</a:t>
            </a:r>
          </a:p>
          <a:p>
            <a:r>
              <a:rPr lang="en-US" sz="2000" dirty="0"/>
              <a:t>Revised Program Review to include and address DEI in the curriculum and in the achievement measures</a:t>
            </a:r>
          </a:p>
          <a:p>
            <a:r>
              <a:rPr lang="en-US" sz="2000" dirty="0"/>
              <a:t>Developed and implemented equity question and rubric for all faculty recruitments this year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7734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103" y="26627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Statewide Streamlining Pilot Project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EED9E-6D42-6848-B093-DA24659404C5}"/>
              </a:ext>
            </a:extLst>
          </p:cNvPr>
          <p:cNvSpPr txBox="1"/>
          <p:nvPr/>
        </p:nvSpPr>
        <p:spPr>
          <a:xfrm>
            <a:off x="609600" y="4445288"/>
            <a:ext cx="10972800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b="1">
                <a:latin typeface="Gill Sans" panose="020B0502020104020203" pitchFamily="34" charset="77"/>
                <a:ea typeface="Fira Sans" panose="020B0503050000020004" pitchFamily="34" charset="0"/>
                <a:cs typeface="Arial" panose="020B0604020202020204" pitchFamily="34" charset="0"/>
              </a:rPr>
              <a:t>CHC is Shaping a Statewide Approach to Equity </a:t>
            </a:r>
          </a:p>
          <a:p>
            <a:r>
              <a:rPr lang="en-US" sz="2200">
                <a:solidFill>
                  <a:schemeClr val="dk1"/>
                </a:solidFill>
                <a:latin typeface="Gill Sans" panose="020B0502020104020203" pitchFamily="34" charset="77"/>
                <a:cs typeface="Arial" panose="020B0604020202020204" pitchFamily="34" charset="0"/>
              </a:rPr>
              <a:t>The state chancellor’s office has showcased CHC’s equity efforts at a CCC Board of Governors meeting (September 2021) and frequently seeks CHC-specific input on equity efforts among student and instructional support programs. </a:t>
            </a:r>
            <a:endParaRPr lang="en-US" sz="2200">
              <a:latin typeface="Gill Sans" panose="020B0502020104020203" pitchFamily="34" charset="77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609600" y="1690688"/>
            <a:ext cx="10972800" cy="24160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latin typeface="Gill Sans" panose="020B0502020104020203" pitchFamily="34" charset="77"/>
                <a:ea typeface="Fira Sans" panose="020B0503050000020004" pitchFamily="34" charset="0"/>
                <a:cs typeface="Arial" panose="020B0604020202020204" pitchFamily="34" charset="0"/>
              </a:rPr>
              <a:t>CHC is 1 of 16 participating colleges in the state (since Fall 2020)</a:t>
            </a:r>
          </a:p>
          <a:p>
            <a:pPr marL="742950" lvl="1" indent="-285750">
              <a:buClr>
                <a:schemeClr val="accent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200">
                <a:latin typeface="Gill Sans MT" panose="020B0502020104020203" pitchFamily="34" charset="77"/>
                <a:ea typeface="Fira Sans Book" panose="020B0503050000020004" pitchFamily="34" charset="0"/>
                <a:cs typeface="Arial" panose="020B0604020202020204" pitchFamily="34" charset="0"/>
              </a:rPr>
              <a:t>Focus on examining the extent to which student/instructional supports are adequately reaching African American, Hispanic, and economically disadvantaged students</a:t>
            </a:r>
          </a:p>
          <a:p>
            <a:pPr marL="742950" lvl="1" indent="-285750">
              <a:buClr>
                <a:schemeClr val="accent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200">
                <a:latin typeface="Gill Sans MT" panose="020B0502020104020203" pitchFamily="34" charset="77"/>
                <a:ea typeface="Fira Sans Book" panose="020B0503050000020004" pitchFamily="34" charset="0"/>
                <a:cs typeface="Arial" panose="020B0604020202020204" pitchFamily="34" charset="0"/>
              </a:rPr>
              <a:t>Develop plans for closing observed equity gaps for special populations</a:t>
            </a:r>
          </a:p>
          <a:p>
            <a:pPr marL="742950" lvl="1" indent="-285750">
              <a:buClr>
                <a:schemeClr val="accent4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200">
                <a:latin typeface="Gill Sans MT" panose="020B0502020104020203" pitchFamily="34" charset="77"/>
                <a:ea typeface="Fira Sans Book" panose="020B0503050000020004" pitchFamily="34" charset="0"/>
                <a:cs typeface="Arial" panose="020B0604020202020204" pitchFamily="34" charset="0"/>
              </a:rPr>
              <a:t>Involves efforts from student and instructional support programs, including the Transfer Center,  Veterans Resource Center, and Strong Workforce </a:t>
            </a:r>
          </a:p>
          <a:p>
            <a:endParaRPr lang="en-US" sz="14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54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7CDEA-BC6D-CFE9-CBD4-258E4706E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71585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 dirty="0"/>
              <a:t>Thought Question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7ADCC-9AD7-5854-62E1-A0E3FAEC93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r="7734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8A0E8-B058-331A-A4FB-B0EE669EF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1899934"/>
            <a:ext cx="2942813" cy="41803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2300" b="1" dirty="0"/>
          </a:p>
          <a:p>
            <a:pPr marL="0" indent="0">
              <a:buNone/>
            </a:pPr>
            <a:r>
              <a:rPr lang="en-US" sz="2300" b="1" i="1" dirty="0"/>
              <a:t>Our college data suggest that students, faculty, and staff have demonstrated grit in the face of challenges posed by the pandemic. </a:t>
            </a:r>
          </a:p>
          <a:p>
            <a:pPr marL="0" indent="0">
              <a:buNone/>
            </a:pPr>
            <a:endParaRPr lang="en-US" sz="2300" b="1" i="1" dirty="0"/>
          </a:p>
          <a:p>
            <a:pPr marL="0" indent="0">
              <a:buNone/>
            </a:pPr>
            <a:r>
              <a:rPr lang="en-US" sz="2300" b="1" i="1" dirty="0"/>
              <a:t>Please identify at least one accomplishment on your part that contributed to this success and briefly describe to your table mates.</a:t>
            </a:r>
          </a:p>
          <a:p>
            <a:pPr marL="0" indent="0">
              <a:buNone/>
            </a:pPr>
            <a:endParaRPr lang="en-US" sz="2300" b="1" i="1" dirty="0"/>
          </a:p>
          <a:p>
            <a:pPr marL="0" indent="0">
              <a:buNone/>
            </a:pPr>
            <a:r>
              <a:rPr lang="en-US" sz="2300" b="1" i="1" dirty="0"/>
              <a:t>What stood out to you in your table discussion? (to be reported out)</a:t>
            </a:r>
          </a:p>
          <a:p>
            <a:pPr marL="0" indent="0">
              <a:buNone/>
            </a:pPr>
            <a:r>
              <a:rPr lang="en-US" sz="1700" i="1" dirty="0"/>
              <a:t>	</a:t>
            </a:r>
          </a:p>
          <a:p>
            <a:pPr marL="0" indent="0">
              <a:buNone/>
            </a:pPr>
            <a:endParaRPr lang="en-US" sz="1700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17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D000F-F37F-B2F3-6330-218DD720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030" y="2403510"/>
            <a:ext cx="10060172" cy="2308915"/>
          </a:xfrm>
        </p:spPr>
        <p:txBody>
          <a:bodyPr anchor="t">
            <a:noAutofit/>
          </a:bodyPr>
          <a:lstStyle/>
          <a:p>
            <a:br>
              <a:rPr lang="en-US" b="1" dirty="0">
                <a:latin typeface="DAILYNEWS-MEDIUM" pitchFamily="2" charset="77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New Roadrunners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29A5E0-EEC0-5A85-23BA-432AB49B228B}"/>
              </a:ext>
            </a:extLst>
          </p:cNvPr>
          <p:cNvCxnSpPr/>
          <p:nvPr/>
        </p:nvCxnSpPr>
        <p:spPr>
          <a:xfrm>
            <a:off x="3644030" y="3682652"/>
            <a:ext cx="7729603" cy="0"/>
          </a:xfrm>
          <a:prstGeom prst="line">
            <a:avLst/>
          </a:prstGeom>
          <a:ln w="12700">
            <a:solidFill>
              <a:srgbClr val="FFC62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219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FAA3CF-8A99-E715-90D9-305BA7BC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Success and Equity Since Fall 2018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BE48B-84CD-6EDD-077D-3738D3C18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Dr. Gio Sosa, Dean of Office of Institutional Effectiveness, Research &amp; Planning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85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01" y="237999"/>
            <a:ext cx="9080216" cy="1080938"/>
          </a:xfrm>
        </p:spPr>
        <p:txBody>
          <a:bodyPr>
            <a:normAutofit fontScale="90000"/>
          </a:bodyPr>
          <a:lstStyle/>
          <a:p>
            <a:r>
              <a:rPr lang="en-US" dirty="0"/>
              <a:t>CHC’s Framework for Student Success: Success vs. Success with Equity</a:t>
            </a:r>
            <a:r>
              <a:rPr lang="en-US" baseline="30000" dirty="0"/>
              <a:t>1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403273" y="1939727"/>
          <a:ext cx="5125143" cy="3898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278130" y="1880996"/>
          <a:ext cx="5125143" cy="3898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45021" y="5825472"/>
            <a:ext cx="349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Success Without Equity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1372" y="5779453"/>
            <a:ext cx="313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Success With Equity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301" y="6421822"/>
            <a:ext cx="11711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sz="1600" dirty="0">
                <a:hlinkClick r:id="rId5"/>
              </a:rPr>
              <a:t>Center for Urban Education (2009)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8243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638E912-DF43-5957-7D09-4E6C33EE9ECD}"/>
              </a:ext>
            </a:extLst>
          </p:cNvPr>
          <p:cNvSpPr/>
          <p:nvPr/>
        </p:nvSpPr>
        <p:spPr>
          <a:xfrm>
            <a:off x="6096000" y="2885642"/>
            <a:ext cx="1559624" cy="14488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280478-02BF-F96B-1A57-766553A6570A}"/>
              </a:ext>
            </a:extLst>
          </p:cNvPr>
          <p:cNvSpPr/>
          <p:nvPr/>
        </p:nvSpPr>
        <p:spPr>
          <a:xfrm>
            <a:off x="3902015" y="5039632"/>
            <a:ext cx="1559624" cy="14488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A68EB6-DEEC-61FA-C16D-351C2B09744E}"/>
              </a:ext>
            </a:extLst>
          </p:cNvPr>
          <p:cNvSpPr/>
          <p:nvPr/>
        </p:nvSpPr>
        <p:spPr>
          <a:xfrm>
            <a:off x="1654830" y="5039632"/>
            <a:ext cx="1559624" cy="14488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50" y="1160397"/>
            <a:ext cx="9529726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Comparison of Collegewide Enrollments to Awards in 2018-2019 by Ethnicity</a:t>
            </a:r>
            <a:br>
              <a:rPr lang="en-US" dirty="0"/>
            </a:br>
            <a:br>
              <a:rPr lang="en-US" dirty="0"/>
            </a:br>
            <a:r>
              <a:rPr lang="en-US" sz="2700" dirty="0"/>
              <a:t>African American, Asian, and Hispanic Students Completed at Lower-Than-Expected Rates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062854"/>
              </p:ext>
            </p:extLst>
          </p:nvPr>
        </p:nvGraphicFramePr>
        <p:xfrm>
          <a:off x="196334" y="1823819"/>
          <a:ext cx="10259662" cy="466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51877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83280478-02BF-F96B-1A57-766553A6570A}"/>
              </a:ext>
            </a:extLst>
          </p:cNvPr>
          <p:cNvSpPr/>
          <p:nvPr/>
        </p:nvSpPr>
        <p:spPr>
          <a:xfrm>
            <a:off x="1526950" y="4851899"/>
            <a:ext cx="1559624" cy="14488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A68EB6-DEEC-61FA-C16D-351C2B09744E}"/>
              </a:ext>
            </a:extLst>
          </p:cNvPr>
          <p:cNvSpPr/>
          <p:nvPr/>
        </p:nvSpPr>
        <p:spPr>
          <a:xfrm>
            <a:off x="3756762" y="2557689"/>
            <a:ext cx="1559624" cy="14488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058" y="1244296"/>
            <a:ext cx="9529726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Comparison of Collegewide Enrollments to Awards in 2021-2022 by Ethnicity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In comparison to 2018-19, the Gap for African American Students Declined by 10% but the Gap for Hispanic Students More than Doubled; the Gap was Eliminated for Asian Students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747636"/>
              </p:ext>
            </p:extLst>
          </p:nvPr>
        </p:nvGraphicFramePr>
        <p:xfrm>
          <a:off x="59930" y="1842681"/>
          <a:ext cx="10259662" cy="466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9D5357-17D3-86C1-0642-6BAC039051F7}"/>
              </a:ext>
            </a:extLst>
          </p:cNvPr>
          <p:cNvSpPr txBox="1"/>
          <p:nvPr/>
        </p:nvSpPr>
        <p:spPr>
          <a:xfrm>
            <a:off x="1400523" y="4079998"/>
            <a:ext cx="181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10% Decline Since 18-19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0936E-27FF-6FD8-75FA-050E6497517F}"/>
              </a:ext>
            </a:extLst>
          </p:cNvPr>
          <p:cNvSpPr txBox="1"/>
          <p:nvPr/>
        </p:nvSpPr>
        <p:spPr>
          <a:xfrm>
            <a:off x="5189761" y="2475986"/>
            <a:ext cx="181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117% Increase Since 18-19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88E05-2BAE-534C-CE55-CD491E7CCD60}"/>
              </a:ext>
            </a:extLst>
          </p:cNvPr>
          <p:cNvSpPr txBox="1"/>
          <p:nvPr/>
        </p:nvSpPr>
        <p:spPr>
          <a:xfrm>
            <a:off x="8262915" y="3976178"/>
            <a:ext cx="2301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Gap Eliminated; Earned More Awards than Expected</a:t>
            </a:r>
          </a:p>
        </p:txBody>
      </p:sp>
    </p:spTree>
    <p:extLst>
      <p:ext uri="{BB962C8B-B14F-4D97-AF65-F5344CB8AC3E}">
        <p14:creationId xmlns:p14="http://schemas.microsoft.com/office/powerpoint/2010/main" val="2376258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16E3-096C-04CC-E089-F6DBB593E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May Explain the Partial Closing of Gaps for African American Students?</a:t>
            </a:r>
          </a:p>
        </p:txBody>
      </p:sp>
      <p:pic>
        <p:nvPicPr>
          <p:cNvPr id="5" name="Content Placeholder 4" descr="Magnifying glass and question mark">
            <a:extLst>
              <a:ext uri="{FF2B5EF4-FFF2-40B4-BE49-F238E27FC236}">
                <a16:creationId xmlns:a16="http://schemas.microsoft.com/office/drawing/2014/main" id="{F9A0A93B-31D4-9EDA-0553-AEC5782D5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90" y="2160588"/>
            <a:ext cx="6900657" cy="3881437"/>
          </a:xfrm>
        </p:spPr>
      </p:pic>
    </p:spTree>
    <p:extLst>
      <p:ext uri="{BB962C8B-B14F-4D97-AF65-F5344CB8AC3E}">
        <p14:creationId xmlns:p14="http://schemas.microsoft.com/office/powerpoint/2010/main" val="4091805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82" y="1038941"/>
            <a:ext cx="8964554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Course Success Rates (SR) by Ethnicity in Fall 2018 and Fall 2021</a:t>
            </a:r>
            <a:br>
              <a:rPr lang="en-US" dirty="0"/>
            </a:br>
            <a:br>
              <a:rPr lang="en-US" sz="2400" dirty="0"/>
            </a:br>
            <a:r>
              <a:rPr lang="en-US" sz="2400" dirty="0"/>
              <a:t>The SR Increased for African American Students, and the Equity Gap was Partially Closed in FA21.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362244"/>
              </p:ext>
            </p:extLst>
          </p:nvPr>
        </p:nvGraphicFramePr>
        <p:xfrm>
          <a:off x="546882" y="2246051"/>
          <a:ext cx="10546233" cy="4114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70999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882" y="1163229"/>
            <a:ext cx="8964554" cy="617621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Course Withdrawal Rates (WR) by Ethnicity in Fall 2018 and Fall 2021</a:t>
            </a:r>
            <a:br>
              <a:rPr lang="en-US" dirty="0"/>
            </a:br>
            <a:br>
              <a:rPr lang="en-US" sz="2400" dirty="0"/>
            </a:br>
            <a:r>
              <a:rPr lang="en-US" sz="2300" dirty="0"/>
              <a:t>The WR Decreased for African American Students, and the Equity Gap was Partially Closed in FA21.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123670"/>
              </p:ext>
            </p:extLst>
          </p:nvPr>
        </p:nvGraphicFramePr>
        <p:xfrm>
          <a:off x="546882" y="2183908"/>
          <a:ext cx="10546233" cy="4167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42976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5C791C-3CAF-1E83-A9FD-04DFA994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Everyone plays a role in student success….</a:t>
            </a:r>
            <a:br>
              <a:rPr lang="en-US" sz="48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614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CDEA-BC6D-CFE9-CBD4-258E4706E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206703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 dirty="0"/>
              <a:t>Thought Question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7ADCC-9AD7-5854-62E1-A0E3FAEC93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r="7734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8A0E8-B058-331A-A4FB-B0EE669EF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045616"/>
            <a:ext cx="2942813" cy="402524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4500" b="1" i="1" dirty="0">
                <a:latin typeface="+mj-lt"/>
              </a:rPr>
              <a:t>Our college data suggest that while we are making progress in closing equity gaps, we still have work to do. </a:t>
            </a:r>
          </a:p>
          <a:p>
            <a:pPr marL="0" indent="0">
              <a:buNone/>
            </a:pPr>
            <a:endParaRPr lang="en-US" sz="4500" b="1" i="1" dirty="0">
              <a:latin typeface="+mj-lt"/>
            </a:endParaRPr>
          </a:p>
          <a:p>
            <a:pPr marL="0" indent="0">
              <a:buNone/>
            </a:pPr>
            <a:r>
              <a:rPr lang="en-US" sz="4500" b="1" i="1" dirty="0">
                <a:latin typeface="+mj-lt"/>
              </a:rPr>
              <a:t>Please identify at least one goal you have for this academic year to continue the momentum of closing equity gaps.</a:t>
            </a:r>
          </a:p>
          <a:p>
            <a:pPr marL="0" indent="0">
              <a:buNone/>
            </a:pPr>
            <a:endParaRPr lang="en-US" sz="4500" b="1" i="1" dirty="0">
              <a:latin typeface="+mj-lt"/>
            </a:endParaRPr>
          </a:p>
          <a:p>
            <a:pPr marL="0" indent="0">
              <a:buNone/>
            </a:pPr>
            <a:r>
              <a:rPr lang="en-US" sz="4500" b="1" i="1" dirty="0">
                <a:latin typeface="+mj-lt"/>
              </a:rPr>
              <a:t>Discuss with your table mates. </a:t>
            </a:r>
          </a:p>
          <a:p>
            <a:pPr marL="0" indent="0">
              <a:buNone/>
            </a:pPr>
            <a:endParaRPr lang="en-US" sz="4500" b="1" i="1" dirty="0">
              <a:latin typeface="+mj-lt"/>
            </a:endParaRPr>
          </a:p>
          <a:p>
            <a:pPr marL="0" indent="0">
              <a:buNone/>
            </a:pPr>
            <a:r>
              <a:rPr lang="en-US" sz="4500" b="1" i="1" dirty="0">
                <a:latin typeface="+mj-lt"/>
              </a:rPr>
              <a:t>What stood out to you in your discussion? (to be reported out)</a:t>
            </a:r>
          </a:p>
          <a:p>
            <a:pPr marL="0" indent="0">
              <a:buNone/>
            </a:pPr>
            <a:r>
              <a:rPr lang="en-US" sz="1700" i="1" dirty="0"/>
              <a:t>	</a:t>
            </a:r>
          </a:p>
          <a:p>
            <a:pPr marL="0" indent="0">
              <a:buNone/>
            </a:pPr>
            <a:endParaRPr lang="en-US" sz="1700" i="1" dirty="0"/>
          </a:p>
        </p:txBody>
      </p:sp>
    </p:spTree>
    <p:extLst>
      <p:ext uri="{BB962C8B-B14F-4D97-AF65-F5344CB8AC3E}">
        <p14:creationId xmlns:p14="http://schemas.microsoft.com/office/powerpoint/2010/main" val="2121003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food, sunset, yellow, orange&#10;&#10;Description automatically generated">
            <a:extLst>
              <a:ext uri="{FF2B5EF4-FFF2-40B4-BE49-F238E27FC236}">
                <a16:creationId xmlns:a16="http://schemas.microsoft.com/office/drawing/2014/main" id="{85DDD432-2538-DF81-AFE2-B7C9CE6AE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630"/>
            <a:ext cx="11277600" cy="59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5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Andrew Guevara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English Instructor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44FCDAA-FB21-FA7C-1005-C0DA7B1F25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r="12749" b="-2"/>
          <a:stretch/>
        </p:blipFill>
        <p:spPr>
          <a:xfrm>
            <a:off x="6096000" y="602601"/>
            <a:ext cx="5608320" cy="56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66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ith green paint on his face&#10;&#10;Description automatically generated with low confidence">
            <a:extLst>
              <a:ext uri="{FF2B5EF4-FFF2-40B4-BE49-F238E27FC236}">
                <a16:creationId xmlns:a16="http://schemas.microsoft.com/office/drawing/2014/main" id="{366649F3-3C7C-FAD6-6464-95E6866A0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7309"/>
            <a:ext cx="11277600" cy="57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30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D000F-F37F-B2F3-6330-218DD7201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4030" y="2403510"/>
            <a:ext cx="10060172" cy="2308915"/>
          </a:xfrm>
        </p:spPr>
        <p:txBody>
          <a:bodyPr anchor="t"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One Book/One College</a:t>
            </a:r>
            <a:br>
              <a:rPr lang="en-US" b="1" dirty="0">
                <a:latin typeface="DAILYNEWS-MEDIUM" pitchFamily="2" charset="77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DAILYNEWS-MEDIUM" pitchFamily="2" charset="77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2A677-72F7-3043-854E-70102AFEC652}"/>
              </a:ext>
            </a:extLst>
          </p:cNvPr>
          <p:cNvSpPr txBox="1"/>
          <p:nvPr/>
        </p:nvSpPr>
        <p:spPr>
          <a:xfrm>
            <a:off x="3644030" y="3848128"/>
            <a:ext cx="304097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Chloe Delos Reyes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Kashaunda Harris</a:t>
            </a:r>
          </a:p>
          <a:p>
            <a:r>
              <a:rPr lang="en-US" sz="2400" dirty="0">
                <a:solidFill>
                  <a:schemeClr val="bg1"/>
                </a:solidFill>
              </a:rPr>
              <a:t>Krista Ivy</a:t>
            </a:r>
          </a:p>
          <a:p>
            <a:r>
              <a:rPr lang="en-US" sz="2400" dirty="0">
                <a:solidFill>
                  <a:schemeClr val="bg1"/>
                </a:solidFill>
              </a:rPr>
              <a:t>Monica </a:t>
            </a:r>
            <a:r>
              <a:rPr lang="en-US" sz="2400" dirty="0" err="1">
                <a:solidFill>
                  <a:schemeClr val="bg1"/>
                </a:solidFill>
              </a:rPr>
              <a:t>Khalaj-LeCorre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29A5E0-EEC0-5A85-23BA-432AB49B228B}"/>
              </a:ext>
            </a:extLst>
          </p:cNvPr>
          <p:cNvCxnSpPr/>
          <p:nvPr/>
        </p:nvCxnSpPr>
        <p:spPr>
          <a:xfrm>
            <a:off x="3644030" y="3682652"/>
            <a:ext cx="7729603" cy="0"/>
          </a:xfrm>
          <a:prstGeom prst="line">
            <a:avLst/>
          </a:prstGeom>
          <a:ln w="12700">
            <a:solidFill>
              <a:srgbClr val="FFC62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164D6F9-A5A0-5317-E5DD-522BFC6FBE29}"/>
              </a:ext>
            </a:extLst>
          </p:cNvPr>
          <p:cNvSpPr txBox="1">
            <a:spLocks/>
          </p:cNvSpPr>
          <p:nvPr/>
        </p:nvSpPr>
        <p:spPr>
          <a:xfrm>
            <a:off x="7150484" y="3334234"/>
            <a:ext cx="288320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Natalie Lopez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Ericka Paddock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Calibri" panose="020F0502020204030204"/>
              </a:rPr>
              <a:t>Michelle Riggs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Kay Weiss</a:t>
            </a:r>
          </a:p>
        </p:txBody>
      </p:sp>
    </p:spTree>
    <p:extLst>
      <p:ext uri="{BB962C8B-B14F-4D97-AF65-F5344CB8AC3E}">
        <p14:creationId xmlns:p14="http://schemas.microsoft.com/office/powerpoint/2010/main" val="1372059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6351068" y="1344609"/>
            <a:ext cx="5002733" cy="45363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Gill Sans" panose="020B0502020104020203" pitchFamily="34" charset="77"/>
              </a:rPr>
              <a:t>2022-2023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51069" y="2602278"/>
            <a:ext cx="5294931" cy="31189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GILLSANS-MEDIUM" panose="020B0502020104020203" pitchFamily="34" charset="77"/>
              </a:rPr>
              <a:t>Addresses issues of equity and inclusion</a:t>
            </a:r>
          </a:p>
          <a:p>
            <a:r>
              <a:rPr lang="en-US" b="0" dirty="0">
                <a:latin typeface="GILLSANS-MEDIUM" panose="020B0502020104020203" pitchFamily="34" charset="77"/>
              </a:rPr>
              <a:t>Is relevant to the current CHC student population</a:t>
            </a:r>
          </a:p>
          <a:p>
            <a:r>
              <a:rPr lang="en-US" b="0" dirty="0">
                <a:latin typeface="GILLSANS-MEDIUM" panose="020B0502020104020203" pitchFamily="34" charset="77"/>
              </a:rPr>
              <a:t>Inspires critical dialogue and an opportunity to test one’s own ideas</a:t>
            </a:r>
          </a:p>
          <a:p>
            <a:r>
              <a:rPr lang="en-US" b="0" dirty="0">
                <a:latin typeface="GILLSANS-MEDIUM" panose="020B0502020104020203" pitchFamily="34" charset="77"/>
              </a:rPr>
              <a:t>Is interdisciplinary</a:t>
            </a:r>
          </a:p>
          <a:p>
            <a:r>
              <a:rPr lang="en-US" b="0" dirty="0">
                <a:latin typeface="GILLSANS-MEDIUM" panose="020B0502020104020203" pitchFamily="34" charset="77"/>
              </a:rPr>
              <a:t>Has a message that can develop empathy</a:t>
            </a:r>
          </a:p>
          <a:p>
            <a:r>
              <a:rPr lang="en-US" b="0" dirty="0">
                <a:latin typeface="GILLSANS-MEDIUM" panose="020B0502020104020203" pitchFamily="34" charset="77"/>
              </a:rPr>
              <a:t>Can build community amongst students and staff</a:t>
            </a:r>
          </a:p>
          <a:p>
            <a:r>
              <a:rPr lang="en-US" b="0" dirty="0">
                <a:latin typeface="GILLSANS-MEDIUM" panose="020B0502020104020203" pitchFamily="34" charset="77"/>
              </a:rPr>
              <a:t>Is accessible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51068" y="2266298"/>
            <a:ext cx="5294931" cy="3359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>
                <a:latin typeface="Gill Sans" panose="020B0502020104020203" pitchFamily="34" charset="77"/>
              </a:rPr>
              <a:t>20 nominated books were evaluated against our criteria</a:t>
            </a:r>
            <a:endParaRPr lang="en-US" sz="1200" i="1" dirty="0">
              <a:latin typeface="Gill Sans" panose="020B050202010402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019BA-99FB-EF1F-051C-E5FA9860B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83" y="1571425"/>
            <a:ext cx="5182049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05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6437565" y="2493788"/>
            <a:ext cx="5002733" cy="148508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latin typeface="Gill Sans" panose="020B0502020104020203" pitchFamily="34" charset="77"/>
              </a:rPr>
              <a:t>Introducing the </a:t>
            </a:r>
          </a:p>
          <a:p>
            <a:pPr algn="ctr"/>
            <a:r>
              <a:rPr lang="en-US" dirty="0">
                <a:latin typeface="Gill Sans" panose="020B0502020104020203" pitchFamily="34" charset="77"/>
              </a:rPr>
              <a:t>CHC One Book/One College </a:t>
            </a:r>
          </a:p>
          <a:p>
            <a:pPr algn="ctr"/>
            <a:r>
              <a:rPr lang="en-US" dirty="0">
                <a:latin typeface="Gill Sans" panose="020B0502020104020203" pitchFamily="34" charset="77"/>
              </a:rPr>
              <a:t>Common Read</a:t>
            </a:r>
          </a:p>
          <a:p>
            <a:pPr algn="ctr"/>
            <a:r>
              <a:rPr lang="en-US" dirty="0">
                <a:latin typeface="Gill Sans" panose="020B0502020104020203" pitchFamily="34" charset="77"/>
              </a:rPr>
              <a:t>2022-2023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D69A6-7261-BA36-6335-AB3977AFF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281"/>
            <a:ext cx="6096000" cy="59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802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1" title="This Is How It Always Is - book trailer">
            <a:hlinkClick r:id="" action="ppaction://media"/>
            <a:extLst>
              <a:ext uri="{FF2B5EF4-FFF2-40B4-BE49-F238E27FC236}">
                <a16:creationId xmlns:a16="http://schemas.microsoft.com/office/drawing/2014/main" id="{579C363E-0675-FF03-4AB6-4E7DD4E9A4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7673" y="799230"/>
            <a:ext cx="9587333" cy="54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Meet </a:t>
            </a:r>
            <a:r>
              <a:rPr lang="en-US" dirty="0" err="1"/>
              <a:t>Josselynn</a:t>
            </a:r>
            <a:endParaRPr lang="en-US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6BB3468A-C899-B121-F713-40C0F9769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653" y="1326820"/>
            <a:ext cx="8900174" cy="49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3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CD65D5-11BD-C110-FDF0-7FBEB1FDD1EF}"/>
              </a:ext>
            </a:extLst>
          </p:cNvPr>
          <p:cNvSpPr txBox="1"/>
          <p:nvPr/>
        </p:nvSpPr>
        <p:spPr>
          <a:xfrm>
            <a:off x="4630102" y="649960"/>
            <a:ext cx="287178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25" b="1" i="1" dirty="0">
                <a:latin typeface="Baguet Script" panose="020B0604020202020204" pitchFamily="2" charset="0"/>
              </a:rPr>
              <a:t>This is How it Always 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594C6-3027-274E-6989-02CFE7A9E65E}"/>
              </a:ext>
            </a:extLst>
          </p:cNvPr>
          <p:cNvSpPr txBox="1"/>
          <p:nvPr/>
        </p:nvSpPr>
        <p:spPr>
          <a:xfrm>
            <a:off x="4630102" y="2366959"/>
            <a:ext cx="192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Fall Activities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A1BF64C-20A2-BD48-6529-ECBDA4650F59}"/>
              </a:ext>
            </a:extLst>
          </p:cNvPr>
          <p:cNvGraphicFramePr>
            <a:graphicFrameLocks noGrp="1"/>
          </p:cNvGraphicFramePr>
          <p:nvPr/>
        </p:nvGraphicFramePr>
        <p:xfrm>
          <a:off x="627221" y="2763435"/>
          <a:ext cx="10877549" cy="3766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339">
                  <a:extLst>
                    <a:ext uri="{9D8B030D-6E8A-4147-A177-3AD203B41FA5}">
                      <a16:colId xmlns:a16="http://schemas.microsoft.com/office/drawing/2014/main" val="1168933488"/>
                    </a:ext>
                  </a:extLst>
                </a:gridCol>
                <a:gridCol w="1661932">
                  <a:extLst>
                    <a:ext uri="{9D8B030D-6E8A-4147-A177-3AD203B41FA5}">
                      <a16:colId xmlns:a16="http://schemas.microsoft.com/office/drawing/2014/main" val="2548293553"/>
                    </a:ext>
                  </a:extLst>
                </a:gridCol>
                <a:gridCol w="3700139">
                  <a:extLst>
                    <a:ext uri="{9D8B030D-6E8A-4147-A177-3AD203B41FA5}">
                      <a16:colId xmlns:a16="http://schemas.microsoft.com/office/drawing/2014/main" val="1864393968"/>
                    </a:ext>
                  </a:extLst>
                </a:gridCol>
                <a:gridCol w="3700139">
                  <a:extLst>
                    <a:ext uri="{9D8B030D-6E8A-4147-A177-3AD203B41FA5}">
                      <a16:colId xmlns:a16="http://schemas.microsoft.com/office/drawing/2014/main" val="34285299"/>
                    </a:ext>
                  </a:extLst>
                </a:gridCol>
              </a:tblGrid>
              <a:tr h="365848">
                <a:tc>
                  <a:txBody>
                    <a:bodyPr/>
                    <a:lstStyle/>
                    <a:p>
                      <a:r>
                        <a:rPr lang="en-US" sz="1600" dirty="0"/>
                        <a:t>Date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Time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Activity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Registration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33023495"/>
                  </a:ext>
                </a:extLst>
              </a:tr>
              <a:tr h="1011555">
                <a:tc>
                  <a:txBody>
                    <a:bodyPr/>
                    <a:lstStyle/>
                    <a:p>
                      <a:r>
                        <a:rPr lang="en-US" sz="1600" dirty="0"/>
                        <a:t>Sept. 14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12:00 – 12:50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Appreciating the Transgendered Child (Panel Discussion)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https://www.eventbrite.com/e/crafton-hills-college-appreciating-the-transgendered-child-panel-tickets-399801867147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386708346"/>
                  </a:ext>
                </a:extLst>
              </a:tr>
              <a:tr h="543705">
                <a:tc>
                  <a:txBody>
                    <a:bodyPr/>
                    <a:lstStyle/>
                    <a:p>
                      <a:r>
                        <a:rPr lang="en-US" sz="1600" dirty="0"/>
                        <a:t>Oct. 11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12:00-12:50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Documentary Screening (Part 1)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https://www.eventbrite.com/e/crafton-hills-college-documentary-screening-gender-revolution-part-1-tickets-371726472887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249921599"/>
                  </a:ext>
                </a:extLst>
              </a:tr>
              <a:tr h="543705">
                <a:tc>
                  <a:txBody>
                    <a:bodyPr/>
                    <a:lstStyle/>
                    <a:p>
                      <a:r>
                        <a:rPr lang="en-US" sz="1600" dirty="0"/>
                        <a:t>Oct 18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12:00-12:50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Documentary Screening (Part 2)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https://www.eventbrite.com/e/crafton-hills-college-documentary-screening-gender-revolution-part-2-tickets-399235452987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6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881692650"/>
                  </a:ext>
                </a:extLst>
              </a:tr>
              <a:tr h="701555">
                <a:tc>
                  <a:txBody>
                    <a:bodyPr/>
                    <a:lstStyle/>
                    <a:p>
                      <a:r>
                        <a:rPr lang="en-US" sz="1600" dirty="0"/>
                        <a:t>Nov. 16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12:00-12:50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Creating a trans-inclusive campus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2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https://www.eventbrite.com/e/crafton-hills-college-creating-a-trans-inclusive-campus-tickets-399808767787</a:t>
                      </a:r>
                      <a:endParaRPr lang="en-US" sz="12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69812893"/>
                  </a:ext>
                </a:extLst>
              </a:tr>
            </a:tbl>
          </a:graphicData>
        </a:graphic>
      </p:graphicFrame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02690F9-40B7-949D-DB70-CFA263C34E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57" y="649960"/>
            <a:ext cx="1168246" cy="1793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CCA8D6-F36E-A6C2-030C-A7D2CDCF7BD4}"/>
              </a:ext>
            </a:extLst>
          </p:cNvPr>
          <p:cNvSpPr txBox="1"/>
          <p:nvPr/>
        </p:nvSpPr>
        <p:spPr>
          <a:xfrm>
            <a:off x="5327211" y="196986"/>
            <a:ext cx="18932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One Book/One College</a:t>
            </a:r>
          </a:p>
          <a:p>
            <a:pPr algn="ctr"/>
            <a:r>
              <a:rPr lang="en-US" sz="1350" dirty="0"/>
              <a:t>2022-2023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04EDF8-F9FD-7BEC-1FCF-1F50A1ED00AC}"/>
              </a:ext>
            </a:extLst>
          </p:cNvPr>
          <p:cNvSpPr txBox="1"/>
          <p:nvPr/>
        </p:nvSpPr>
        <p:spPr>
          <a:xfrm>
            <a:off x="3448626" y="6440867"/>
            <a:ext cx="565041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Watch for more information including our full calendar of spring activities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2D31B-A844-D82E-200C-0C1674B516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261" y="649960"/>
            <a:ext cx="21145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83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Save the Date!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8EEB37-2297-7E48-F3DE-20C46F55F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480008"/>
            <a:ext cx="5183188" cy="47096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Laurie Frankel will join us at Crafton Hills College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April 19</a:t>
            </a:r>
          </a:p>
          <a:p>
            <a:pPr marL="0" indent="0" algn="ctr">
              <a:buNone/>
            </a:pPr>
            <a:r>
              <a:rPr lang="en-US" dirty="0"/>
              <a:t>12:00-Campus Book Talk</a:t>
            </a:r>
          </a:p>
          <a:p>
            <a:pPr marL="0" indent="0" algn="ctr">
              <a:buNone/>
            </a:pPr>
            <a:r>
              <a:rPr lang="en-US" dirty="0"/>
              <a:t>Afternoon with our Composition and Creative Writing Students</a:t>
            </a:r>
          </a:p>
          <a:p>
            <a:pPr marL="0" indent="0" algn="ctr">
              <a:buNone/>
            </a:pPr>
            <a:r>
              <a:rPr lang="en-US" dirty="0"/>
              <a:t>6:00-President’s Circle Event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F09F90-0A69-ADBA-ADA4-A060EEF2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973" y="1891637"/>
            <a:ext cx="2237426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668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210795"/>
          </a:xfrm>
          <a:prstGeom prst="rect">
            <a:avLst/>
          </a:prstGeom>
          <a:solidFill>
            <a:srgbClr val="00834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1711"/>
            <a:ext cx="10060172" cy="1298260"/>
          </a:xfrm>
        </p:spPr>
        <p:txBody>
          <a:bodyPr anchor="t"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DAILYNEWS-MEDIUM" pitchFamily="2" charset="77"/>
                <a:cs typeface="Arial" panose="020B0604020202020204" pitchFamily="34" charset="0"/>
              </a:rPr>
              <a:t>Questions?</a:t>
            </a:r>
            <a:br>
              <a:rPr lang="en-US" sz="8000" b="1" dirty="0">
                <a:latin typeface="DAILYNEWS-MEDIUM" pitchFamily="2" charset="77"/>
                <a:cs typeface="Arial" panose="020B0604020202020204" pitchFamily="34" charset="0"/>
              </a:rPr>
            </a:br>
            <a:endParaRPr lang="en-US" sz="2000" b="1" dirty="0">
              <a:solidFill>
                <a:schemeClr val="bg1"/>
              </a:solidFill>
              <a:latin typeface="DAILYNEWS-MEDIUM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3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6096002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884" y="609601"/>
            <a:ext cx="6858003" cy="56388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2217950"/>
            <a:ext cx="610351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0"/>
            <a:ext cx="610351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88" y="2654490"/>
            <a:ext cx="4567686" cy="3220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Welcome!</a:t>
            </a: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 </a:t>
            </a: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b="1" dirty="0">
                <a:solidFill>
                  <a:srgbClr val="FFFFFF"/>
                </a:solidFill>
              </a:rPr>
              <a:t>Jillian Robertson</a:t>
            </a:r>
            <a:br>
              <a:rPr lang="en-US" sz="3700" dirty="0">
                <a:solidFill>
                  <a:srgbClr val="FFFFFF"/>
                </a:solidFill>
              </a:rPr>
            </a:b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Math Instructor</a:t>
            </a:r>
          </a:p>
        </p:txBody>
      </p:sp>
      <p:pic>
        <p:nvPicPr>
          <p:cNvPr id="9" name="Picture Placeholder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49A5F16-8F2F-E653-A98A-FA22632768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0" r="-2" b="11679"/>
          <a:stretch/>
        </p:blipFill>
        <p:spPr>
          <a:xfrm>
            <a:off x="6553199" y="457200"/>
            <a:ext cx="51816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Sandra Ruiz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CIS Instructor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9A5F16-8F2F-E653-A98A-FA22632768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8353"/>
          <a:stretch/>
        </p:blipFill>
        <p:spPr>
          <a:xfrm>
            <a:off x="6096000" y="1192589"/>
            <a:ext cx="5608320" cy="44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3BA19-113F-F153-7BF9-8F3509A1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Welcome!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George “Butch” Zein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American Sign Language Instructor</a:t>
            </a:r>
          </a:p>
        </p:txBody>
      </p:sp>
      <p:pic>
        <p:nvPicPr>
          <p:cNvPr id="5" name="Picture Placeholder 4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62E3E0F0-E98B-17C5-CD5D-A6ECA09DCC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2" b="10602"/>
          <a:stretch>
            <a:fillRect/>
          </a:stretch>
        </p:blipFill>
        <p:spPr>
          <a:xfrm>
            <a:off x="6096000" y="1191673"/>
            <a:ext cx="5608320" cy="44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15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345"/>
      </a:accent1>
      <a:accent2>
        <a:srgbClr val="FFC528"/>
      </a:accent2>
      <a:accent3>
        <a:srgbClr val="8E1838"/>
      </a:accent3>
      <a:accent4>
        <a:srgbClr val="415363"/>
      </a:accent4>
      <a:accent5>
        <a:srgbClr val="124734"/>
      </a:accent5>
      <a:accent6>
        <a:srgbClr val="70C496"/>
      </a:accent6>
      <a:hlink>
        <a:srgbClr val="8E1837"/>
      </a:hlink>
      <a:folHlink>
        <a:srgbClr val="41536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8677E5A0C94F4583114F61DA5FC5C9" ma:contentTypeVersion="14" ma:contentTypeDescription="Create a new document." ma:contentTypeScope="" ma:versionID="1f4525c941cf8f57c6aafdcd8ab8c495">
  <xsd:schema xmlns:xsd="http://www.w3.org/2001/XMLSchema" xmlns:xs="http://www.w3.org/2001/XMLSchema" xmlns:p="http://schemas.microsoft.com/office/2006/metadata/properties" xmlns:ns3="a9d5689a-a8b3-43c4-b8b9-6ee18265c4dd" xmlns:ns4="8616a315-1940-4c47-a373-dd11eb5d7ed9" targetNamespace="http://schemas.microsoft.com/office/2006/metadata/properties" ma:root="true" ma:fieldsID="301d09fd4bb1881eb3e42d7023f7755f" ns3:_="" ns4:_="">
    <xsd:import namespace="a9d5689a-a8b3-43c4-b8b9-6ee18265c4dd"/>
    <xsd:import namespace="8616a315-1940-4c47-a373-dd11eb5d7ed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5689a-a8b3-43c4-b8b9-6ee18265c4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6a315-1940-4c47-a373-dd11eb5d7ed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D9F5A3-1BE1-4C84-B80E-CE0274FE1696}">
  <ds:schemaRefs>
    <ds:schemaRef ds:uri="a9d5689a-a8b3-43c4-b8b9-6ee18265c4dd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8616a315-1940-4c47-a373-dd11eb5d7ed9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34D36B-99CA-4E16-8802-13881EEC88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4CD0BF-9981-49D9-8B67-138EE5E092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d5689a-a8b3-43c4-b8b9-6ee18265c4dd"/>
    <ds:schemaRef ds:uri="8616a315-1940-4c47-a373-dd11eb5d7e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2581</TotalTime>
  <Words>2291</Words>
  <Application>Microsoft Office PowerPoint</Application>
  <PresentationFormat>Widescreen</PresentationFormat>
  <Paragraphs>287</Paragraphs>
  <Slides>68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Arial</vt:lpstr>
      <vt:lpstr>Baguet Script</vt:lpstr>
      <vt:lpstr>Calibri</vt:lpstr>
      <vt:lpstr>Calibri Light</vt:lpstr>
      <vt:lpstr>DAILYNEWS-MEDIUM</vt:lpstr>
      <vt:lpstr>Gill Sans</vt:lpstr>
      <vt:lpstr>Gill Sans MT</vt:lpstr>
      <vt:lpstr>GILLSANS-MEDIUM</vt:lpstr>
      <vt:lpstr>gill-sans-nova</vt:lpstr>
      <vt:lpstr>Impact</vt:lpstr>
      <vt:lpstr>Trebuchet MS</vt:lpstr>
      <vt:lpstr>Office Theme</vt:lpstr>
      <vt:lpstr>In-Service Opening Day: Grit &amp; Engagement </vt:lpstr>
      <vt:lpstr>PowerPoint Presentation</vt:lpstr>
      <vt:lpstr>PowerPoint Presentation</vt:lpstr>
      <vt:lpstr>PowerPoint Presentation</vt:lpstr>
      <vt:lpstr> New Roadrunners</vt:lpstr>
      <vt:lpstr>Welcome!   Andrew Guevara  English Instructor</vt:lpstr>
      <vt:lpstr>Welcome!   Jillian Robertson  Math Instructor</vt:lpstr>
      <vt:lpstr>Welcome!   Sandra Ruiz   CIS Instructor</vt:lpstr>
      <vt:lpstr>Welcome!   George “Butch” Zein  American Sign Language Instructor</vt:lpstr>
      <vt:lpstr>Welcome!   Dr. Willie Blackmon  Director of Outreach and Educational Partnerships</vt:lpstr>
      <vt:lpstr>Welcome!   Brenden Lazzar  Grounds</vt:lpstr>
      <vt:lpstr>Welcome!  Lilibeth “Lily” Medina   Administrative Coordinator Student Services</vt:lpstr>
      <vt:lpstr>Welcome!   Cynthia Lemus  Academic Support Specialist LRC</vt:lpstr>
      <vt:lpstr>Welcome!   Jazmin Navarro  Child Development Assistant</vt:lpstr>
      <vt:lpstr>Welcome!   Ola Sabawi  Senior Analyst OIERP</vt:lpstr>
      <vt:lpstr>Welcome!  Sharon Zerbel   Administrative Coordinator Office of Instruction</vt:lpstr>
      <vt:lpstr>Congratulations!  Anthony White  Director of Technology Services</vt:lpstr>
      <vt:lpstr>Congratulations!  Maria Davila   Interim Admissions &amp; Records Tech</vt:lpstr>
      <vt:lpstr>Congratulations!  Belinda Navarrete  Interim Coordinator Outreach and Educational Partnerships </vt:lpstr>
      <vt:lpstr>Congratulations!  Ali Raventos  Interim Admissions &amp; Records Specialist</vt:lpstr>
      <vt:lpstr>Congratulations!   Heather Stephens  Interim Director of Child Development Center</vt:lpstr>
      <vt:lpstr>The Changes in the Student Body Since Fall 2018: Enrollment</vt:lpstr>
      <vt:lpstr>Enrollments by Instructional Modality: Fall 2018, Fall 2019, and Fall 2021  54% Decline in In-Person Enrollments Between Fall 2018 and Fall 2021  </vt:lpstr>
      <vt:lpstr>CHC Students by Academic Year (Unique Counts)  The Sharpest Decline (-21%) Over a Four-Year Period Observed in Last 30 Years   </vt:lpstr>
      <vt:lpstr>CHC Students by Academic Year and Ethnicity (Unique Counts)  African American, Caucasian, and Hispanic Students Account for the Largest Share of the Decline  </vt:lpstr>
      <vt:lpstr>CHC Students by Academic Year and Gender (Unique Counts)  The College Experienced a Larger Decline in Male (27% Decline) than Female Students (21% Decline)  </vt:lpstr>
      <vt:lpstr>Percent of Students Enrolled Full-Time (12+ Units): Fall 2018—Fall 2021(Unique Counts)  Declined by 8% since FA18, but by 14% since FA20.  </vt:lpstr>
      <vt:lpstr>Percent of Students Enrolled Full-Time (12+ Units) by Ethnicity: Fall 2018 &amp; Fall 2021(Unique Counts)  Full-Time Rates Among African American and Asian Students Have Declined Most Significantly  </vt:lpstr>
      <vt:lpstr>Percent of Students Enrolled Full-Time (12+ Units) by Age Group: Fall 2018 &amp; Fall 2021(Unique Counts)  Full-Time Rate Among 20-24 Age Group Dropped Significantly   </vt:lpstr>
      <vt:lpstr>First-Time CHC Students by Academic Year (Unique Counts)  Our First-Time Student Population Has Decreased by 26% Since FA18  </vt:lpstr>
      <vt:lpstr>CHC Student Headcount, Enrollments, and Resident FTES One Week Prior to Start of Term (Fall 2021 &amp; Fall 2022)  Slight Decline in Enrollments and Resident FTES Compared to Fall 2021 (as of 8/8/22)  </vt:lpstr>
      <vt:lpstr>PowerPoint Presentation</vt:lpstr>
      <vt:lpstr>Showcasing Our Grit: Success Stories Since 2018-2019</vt:lpstr>
      <vt:lpstr>Number of Degrees &amp; Certificates by Academic Year  Awards Increased by 13% Between 2018-19 and 2021-22  </vt:lpstr>
      <vt:lpstr>Number of CSU Transfers by Academic Year  CSU Transfers Increased by 14% Between Fall 2018 and Fall 2021  </vt:lpstr>
      <vt:lpstr>Number of UC Transfers by Academic Year  UC Transfers Increased by 45% Between 2018-19 and 2021-22  </vt:lpstr>
      <vt:lpstr>The Number of Dual Enrollment CCAP Sections has increased from 8 in Fall 2018 to 25 in Fall 2022, an increase of 213% (n = 17)</vt:lpstr>
      <vt:lpstr>CHC Foundation</vt:lpstr>
      <vt:lpstr>$1.8 Million Grant</vt:lpstr>
      <vt:lpstr>PowerPoint Presentation</vt:lpstr>
      <vt:lpstr>Measure CC Construction Highlights   Fall 2022</vt:lpstr>
      <vt:lpstr>CHC Brand Identity</vt:lpstr>
      <vt:lpstr>Mission Statement  The Crafton Hills College mission is to change lives. We seek to inspire our students, support our colleagues, and embrace our community through a learning environment that is transformational.   Crafton Hills College welcomes everyone and is committed to working with students from diverse backgrounds.   The College has an exceptional learning environment built on a tradition of excellence, a talented faculty, a driven student body, a committed staff, with passionate leadership and community support.  </vt:lpstr>
      <vt:lpstr>Vision Statement  To empower the people who study here, the people who work here, and the people who live in our community through education, engagement, and innovation.  </vt:lpstr>
      <vt:lpstr>Institutional Values  We rely on the following values to support our vision and mission:  Respect: To champion active listening and open dialogue within our community.  Integrity: To uphold honesty in our interactions and academic pursuits and maintain community collaboration.  Diversity &amp; Inclusion: To promote a welcoming environment through equitable and antiracist practices in all aspects of our work.  Innovation: To actively grow and adapt to support our mission and vision through a willingness to embrace new perspectives and new ideas.  Leadership: To develop and inspire current and future leaders through professional development, mentorship, education, and experience.  Sustainability: To be a leader in our community by reducing environmental impact with practices that meet the needs of the present without compromising the future.   </vt:lpstr>
      <vt:lpstr>Crafton has completed the following Guided Pathways Projects</vt:lpstr>
      <vt:lpstr>Equity Efforts</vt:lpstr>
      <vt:lpstr>Statewide Streamlining Pilot Project</vt:lpstr>
      <vt:lpstr>Thought Question 1</vt:lpstr>
      <vt:lpstr>Success and Equity Since Fall 2018</vt:lpstr>
      <vt:lpstr>CHC’s Framework for Student Success: Success vs. Success with Equity1</vt:lpstr>
      <vt:lpstr>Comparison of Collegewide Enrollments to Awards in 2018-2019 by Ethnicity  African American, Asian, and Hispanic Students Completed at Lower-Than-Expected Rates </vt:lpstr>
      <vt:lpstr>Comparison of Collegewide Enrollments to Awards in 2021-2022 by Ethnicity  In comparison to 2018-19, the Gap for African American Students Declined by 10% but the Gap for Hispanic Students More than Doubled; the Gap was Eliminated for Asian Students </vt:lpstr>
      <vt:lpstr>What May Explain the Partial Closing of Gaps for African American Students?</vt:lpstr>
      <vt:lpstr>Course Success Rates (SR) by Ethnicity in Fall 2018 and Fall 2021  The SR Increased for African American Students, and the Equity Gap was Partially Closed in FA21. </vt:lpstr>
      <vt:lpstr>Course Withdrawal Rates (WR) by Ethnicity in Fall 2018 and Fall 2021  The WR Decreased for African American Students, and the Equity Gap was Partially Closed in FA21.  </vt:lpstr>
      <vt:lpstr>Everyone plays a role in student success…. </vt:lpstr>
      <vt:lpstr>Thought Question 2</vt:lpstr>
      <vt:lpstr>PowerPoint Presentation</vt:lpstr>
      <vt:lpstr>PowerPoint Presentation</vt:lpstr>
      <vt:lpstr>One Book/One College </vt:lpstr>
      <vt:lpstr>PowerPoint Presentation</vt:lpstr>
      <vt:lpstr>PowerPoint Presentation</vt:lpstr>
      <vt:lpstr>PowerPoint Presentation</vt:lpstr>
      <vt:lpstr>Meet Josselynn</vt:lpstr>
      <vt:lpstr>PowerPoint Presentation</vt:lpstr>
      <vt:lpstr>Save the Date!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</dc:title>
  <dc:creator>Torres, Jose Felipe</dc:creator>
  <cp:lastModifiedBy>Horan, Kevin</cp:lastModifiedBy>
  <cp:revision>94</cp:revision>
  <dcterms:created xsi:type="dcterms:W3CDTF">2020-08-04T18:05:47Z</dcterms:created>
  <dcterms:modified xsi:type="dcterms:W3CDTF">2022-08-10T15:22:47Z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0x0101004A8677E5A0C94F4583114F61DA5FC5C9</vt:lpwstr>
  </property>
</Properties>
</file>