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4"/>
  </p:sldMasterIdLst>
  <p:notesMasterIdLst>
    <p:notesMasterId r:id="rId15"/>
  </p:notesMasterIdLst>
  <p:sldIdLst>
    <p:sldId id="412" r:id="rId5"/>
    <p:sldId id="413" r:id="rId6"/>
    <p:sldId id="428" r:id="rId7"/>
    <p:sldId id="427" r:id="rId8"/>
    <p:sldId id="426" r:id="rId9"/>
    <p:sldId id="429" r:id="rId10"/>
    <p:sldId id="431" r:id="rId11"/>
    <p:sldId id="432" r:id="rId12"/>
    <p:sldId id="433" r:id="rId13"/>
    <p:sldId id="43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79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700"/>
    <a:srgbClr val="F3B403"/>
    <a:srgbClr val="EAAD00"/>
    <a:srgbClr val="FFD1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4" autoAdjust="0"/>
    <p:restoredTop sz="32254" autoAdjust="0"/>
  </p:normalViewPr>
  <p:slideViewPr>
    <p:cSldViewPr snapToGrid="0" showGuides="1">
      <p:cViewPr varScale="1">
        <p:scale>
          <a:sx n="26" d="100"/>
          <a:sy n="26" d="100"/>
        </p:scale>
        <p:origin x="2774" y="34"/>
      </p:cViewPr>
      <p:guideLst>
        <p:guide orient="horz" pos="2136"/>
        <p:guide pos="3792"/>
      </p:guideLst>
    </p:cSldViewPr>
  </p:slideViewPr>
  <p:outlineViewPr>
    <p:cViewPr>
      <p:scale>
        <a:sx n="33" d="100"/>
        <a:sy n="33" d="100"/>
      </p:scale>
      <p:origin x="0" y="0"/>
    </p:cViewPr>
  </p:outlineViewPr>
  <p:notesTextViewPr>
    <p:cViewPr>
      <p:scale>
        <a:sx n="3" d="2"/>
        <a:sy n="3" d="2"/>
      </p:scale>
      <p:origin x="0" y="-187"/>
    </p:cViewPr>
  </p:notesTextViewPr>
  <p:sorterViewPr>
    <p:cViewPr>
      <p:scale>
        <a:sx n="100" d="100"/>
        <a:sy n="100" d="100"/>
      </p:scale>
      <p:origin x="0" y="-6883"/>
    </p:cViewPr>
  </p:sorterViewPr>
  <p:notesViewPr>
    <p:cSldViewPr snapToGrid="0">
      <p:cViewPr varScale="1">
        <p:scale>
          <a:sx n="66" d="100"/>
          <a:sy n="66" d="100"/>
        </p:scale>
        <p:origin x="2328"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driguez, Angel" userId="63d5c89d-9f1b-421b-b940-e300446de471" providerId="ADAL" clId="{69B4E57C-C6FA-4112-8181-F64F4C91072C}"/>
    <pc:docChg chg="undo custSel modSld">
      <pc:chgData name="Rodriguez, Angel" userId="63d5c89d-9f1b-421b-b940-e300446de471" providerId="ADAL" clId="{69B4E57C-C6FA-4112-8181-F64F4C91072C}" dt="2022-08-09T19:16:22.523" v="18" actId="20577"/>
      <pc:docMkLst>
        <pc:docMk/>
      </pc:docMkLst>
      <pc:sldChg chg="addSp delSp modSp">
        <pc:chgData name="Rodriguez, Angel" userId="63d5c89d-9f1b-421b-b940-e300446de471" providerId="ADAL" clId="{69B4E57C-C6FA-4112-8181-F64F4C91072C}" dt="2022-08-09T18:20:44.586" v="15" actId="1036"/>
        <pc:sldMkLst>
          <pc:docMk/>
          <pc:sldMk cId="586670769" sldId="413"/>
        </pc:sldMkLst>
        <pc:spChg chg="add del mod">
          <ac:chgData name="Rodriguez, Angel" userId="63d5c89d-9f1b-421b-b940-e300446de471" providerId="ADAL" clId="{69B4E57C-C6FA-4112-8181-F64F4C91072C}" dt="2022-08-09T18:20:25.986" v="3"/>
          <ac:spMkLst>
            <pc:docMk/>
            <pc:sldMk cId="586670769" sldId="413"/>
            <ac:spMk id="3" creationId="{054DB970-82A0-4ACE-8224-6A1F54DD5578}"/>
          </ac:spMkLst>
        </pc:spChg>
        <pc:picChg chg="add mod">
          <ac:chgData name="Rodriguez, Angel" userId="63d5c89d-9f1b-421b-b940-e300446de471" providerId="ADAL" clId="{69B4E57C-C6FA-4112-8181-F64F4C91072C}" dt="2022-08-09T18:20:44.586" v="15" actId="1036"/>
          <ac:picMkLst>
            <pc:docMk/>
            <pc:sldMk cId="586670769" sldId="413"/>
            <ac:picMk id="4" creationId="{B4EB7F11-E376-438F-BDBE-82E01088EA55}"/>
          </ac:picMkLst>
        </pc:picChg>
        <pc:picChg chg="del mod">
          <ac:chgData name="Rodriguez, Angel" userId="63d5c89d-9f1b-421b-b940-e300446de471" providerId="ADAL" clId="{69B4E57C-C6FA-4112-8181-F64F4C91072C}" dt="2022-08-09T18:20:06.055" v="2" actId="478"/>
          <ac:picMkLst>
            <pc:docMk/>
            <pc:sldMk cId="586670769" sldId="413"/>
            <ac:picMk id="5" creationId="{3C546473-A90C-4215-B1CC-D78560F69698}"/>
          </ac:picMkLst>
        </pc:picChg>
      </pc:sldChg>
      <pc:sldChg chg="modNotesTx">
        <pc:chgData name="Rodriguez, Angel" userId="63d5c89d-9f1b-421b-b940-e300446de471" providerId="ADAL" clId="{69B4E57C-C6FA-4112-8181-F64F4C91072C}" dt="2022-08-09T18:21:33.213" v="16" actId="20577"/>
        <pc:sldMkLst>
          <pc:docMk/>
          <pc:sldMk cId="3684280625" sldId="432"/>
        </pc:sldMkLst>
      </pc:sldChg>
      <pc:sldChg chg="modNotesTx">
        <pc:chgData name="Rodriguez, Angel" userId="63d5c89d-9f1b-421b-b940-e300446de471" providerId="ADAL" clId="{69B4E57C-C6FA-4112-8181-F64F4C91072C}" dt="2022-08-09T19:16:22.523" v="18" actId="20577"/>
        <pc:sldMkLst>
          <pc:docMk/>
          <pc:sldMk cId="127920334" sldId="43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76FF90-8F63-4E21-BFC1-7B0FD598C0DD}" type="datetimeFigureOut">
              <a:rPr lang="en-US" smtClean="0"/>
              <a:t>8/9/2022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A72C75-F674-44C1-901C-E9C8B054CDC2}" type="slidenum">
              <a:rPr lang="en-US" smtClean="0"/>
              <a:t>‹#›</a:t>
            </a:fld>
            <a:endParaRPr lang="en-US"/>
          </a:p>
        </p:txBody>
      </p:sp>
    </p:spTree>
    <p:extLst>
      <p:ext uri="{BB962C8B-B14F-4D97-AF65-F5344CB8AC3E}">
        <p14:creationId xmlns:p14="http://schemas.microsoft.com/office/powerpoint/2010/main" val="1106423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FhjLAi92FnU"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Good morning everyone, welcome back!</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It’s great to see everyone again. The last time we saw each other was at commencement.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 you know, this May, we had our first in-person commencement ceremony in two years.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Let’s take a look again at that exciting </a:t>
            </a:r>
            <a:r>
              <a:rPr lang="en-US" sz="1200" kern="1200" dirty="0" err="1">
                <a:solidFill>
                  <a:schemeClr val="tx1"/>
                </a:solidFill>
                <a:effectLst/>
                <a:latin typeface="+mn-lt"/>
                <a:ea typeface="+mn-ea"/>
                <a:cs typeface="+mn-cs"/>
              </a:rPr>
              <a:t>moment.</a:t>
            </a:r>
            <a:r>
              <a:rPr lang="en-US" sz="1200" u="sng" kern="1200" dirty="0" err="1">
                <a:solidFill>
                  <a:schemeClr val="tx1"/>
                </a:solidFill>
                <a:effectLst/>
                <a:latin typeface="+mn-lt"/>
                <a:ea typeface="+mn-ea"/>
                <a:cs typeface="+mn-cs"/>
                <a:hlinkClick r:id="rId3"/>
              </a:rPr>
              <a:t>https</a:t>
            </a:r>
            <a:r>
              <a:rPr lang="en-US" sz="1200" u="sng" kern="1200" dirty="0">
                <a:solidFill>
                  <a:schemeClr val="tx1"/>
                </a:solidFill>
                <a:effectLst/>
                <a:latin typeface="+mn-lt"/>
                <a:ea typeface="+mn-ea"/>
                <a:cs typeface="+mn-cs"/>
                <a:hlinkClick r:id="rId3"/>
              </a:rPr>
              <a:t>://www.youtube.com/watch?v=FhjLAi92FnU</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E3A72C75-F674-44C1-901C-E9C8B054CDC2}" type="slidenum">
              <a:rPr lang="en-US" smtClean="0"/>
              <a:t>1</a:t>
            </a:fld>
            <a:endParaRPr lang="en-US"/>
          </a:p>
        </p:txBody>
      </p:sp>
    </p:spTree>
    <p:extLst>
      <p:ext uri="{BB962C8B-B14F-4D97-AF65-F5344CB8AC3E}">
        <p14:creationId xmlns:p14="http://schemas.microsoft.com/office/powerpoint/2010/main" val="2957542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When it comes down to it, our work is more than strategic plans and funding, it’s about students.</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are on a strong footing because we have the brainpower in this room. We have people like you who care about the success of every student.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Our work matters because we care about the next generation of leaders -- the next generation of people who have the same stories as people in this room.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Many of our students have overcome many life challenges to sit in our classrooms.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 was one of those community college students who felt lost at one point. I never thought that I would be a college president, let alone a chancellor.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lives of students you are about to touch will have a long-lasting impact in the future.</a:t>
            </a:r>
          </a:p>
          <a:p>
            <a:pPr lvl="0"/>
            <a:r>
              <a:rPr lang="en-US" sz="1200" kern="1200" dirty="0">
                <a:solidFill>
                  <a:schemeClr val="tx1"/>
                </a:solidFill>
                <a:effectLst/>
                <a:latin typeface="+mn-lt"/>
                <a:ea typeface="+mn-ea"/>
                <a:cs typeface="+mn-cs"/>
              </a:rPr>
              <a:t>So, when you do well in your work, our students do well too.</a:t>
            </a: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Please know that we’ve got your back.</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 am here for you. Our district is here for you.</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It may be cliché to say, but it’s true, we are in this together.</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When you do your best, it’s a domino effect, and we all do our best.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More importantly, our students do their best.</a:t>
            </a: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Thank you everybody.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3A72C75-F674-44C1-901C-E9C8B054CDC2}" type="slidenum">
              <a:rPr lang="en-US" smtClean="0"/>
              <a:t>10</a:t>
            </a:fld>
            <a:endParaRPr lang="en-US"/>
          </a:p>
        </p:txBody>
      </p:sp>
    </p:spTree>
    <p:extLst>
      <p:ext uri="{BB962C8B-B14F-4D97-AF65-F5344CB8AC3E}">
        <p14:creationId xmlns:p14="http://schemas.microsoft.com/office/powerpoint/2010/main" val="3523984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A72C75-F674-44C1-901C-E9C8B054CDC2}" type="slidenum">
              <a:rPr lang="en-US" smtClean="0"/>
              <a:t>2</a:t>
            </a:fld>
            <a:endParaRPr lang="en-US"/>
          </a:p>
        </p:txBody>
      </p:sp>
    </p:spTree>
    <p:extLst>
      <p:ext uri="{BB962C8B-B14F-4D97-AF65-F5344CB8AC3E}">
        <p14:creationId xmlns:p14="http://schemas.microsoft.com/office/powerpoint/2010/main" val="1264390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Thank you</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Thank you for everything you did help the class of 2022 get to the finish line and walk across the graduation stage.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When we do well, when you do well, our students do well.</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We have so much to be proud of…</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3A72C75-F674-44C1-901C-E9C8B054CDC2}" type="slidenum">
              <a:rPr lang="en-US" smtClean="0"/>
              <a:t>3</a:t>
            </a:fld>
            <a:endParaRPr lang="en-US"/>
          </a:p>
        </p:txBody>
      </p:sp>
    </p:spTree>
    <p:extLst>
      <p:ext uri="{BB962C8B-B14F-4D97-AF65-F5344CB8AC3E}">
        <p14:creationId xmlns:p14="http://schemas.microsoft.com/office/powerpoint/2010/main" val="3272425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making college financially accessible to our community. Last year, we disbursed more than $22 million in financial aid to students. </a:t>
            </a:r>
          </a:p>
          <a:p>
            <a:endParaRPr lang="en-US" dirty="0"/>
          </a:p>
          <a:p>
            <a:endParaRPr lang="en-US" dirty="0"/>
          </a:p>
        </p:txBody>
      </p:sp>
      <p:sp>
        <p:nvSpPr>
          <p:cNvPr id="4" name="Slide Number Placeholder 3"/>
          <p:cNvSpPr>
            <a:spLocks noGrp="1"/>
          </p:cNvSpPr>
          <p:nvPr>
            <p:ph type="sldNum" sz="quarter" idx="5"/>
          </p:nvPr>
        </p:nvSpPr>
        <p:spPr/>
        <p:txBody>
          <a:bodyPr/>
          <a:lstStyle/>
          <a:p>
            <a:fld id="{E3A72C75-F674-44C1-901C-E9C8B054CDC2}" type="slidenum">
              <a:rPr lang="en-US" smtClean="0"/>
              <a:t>4</a:t>
            </a:fld>
            <a:endParaRPr lang="en-US"/>
          </a:p>
        </p:txBody>
      </p:sp>
    </p:spTree>
    <p:extLst>
      <p:ext uri="{BB962C8B-B14F-4D97-AF65-F5344CB8AC3E}">
        <p14:creationId xmlns:p14="http://schemas.microsoft.com/office/powerpoint/2010/main" val="3370727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to that, we advocated in Sacramento to fix our financial aid system.</a:t>
            </a:r>
          </a:p>
          <a:p>
            <a:endParaRPr lang="en-US" dirty="0"/>
          </a:p>
          <a:p>
            <a:r>
              <a:rPr lang="en-US" dirty="0"/>
              <a:t>Before, students would be shut out of Cal Grants because of their age, GPA, or how long ago they graduated from high school. </a:t>
            </a:r>
          </a:p>
          <a:p>
            <a:endParaRPr lang="en-US" dirty="0"/>
          </a:p>
          <a:p>
            <a:r>
              <a:rPr lang="en-US" dirty="0"/>
              <a:t>These barriers would leave out thousands of adult learners from getting a Cal Grant to afford college. </a:t>
            </a:r>
          </a:p>
          <a:p>
            <a:endParaRPr lang="en-US" dirty="0"/>
          </a:p>
          <a:p>
            <a:r>
              <a:rPr lang="en-US" dirty="0"/>
              <a:t>The good news is that this year, the Governor and state legislature heard our voices and passed Cal Grant reform. That means that the state will eliminate financial aid barriers and 100,000 more California adult learners will be eligible for Cal Grant to afford a college education. </a:t>
            </a:r>
          </a:p>
          <a:p>
            <a:endParaRPr lang="en-US" dirty="0"/>
          </a:p>
          <a:p>
            <a:r>
              <a:rPr lang="en-US" dirty="0"/>
              <a:t>We advocated for this policy change on behalf of our students, and we applaud our state leaders for listening to our voices.</a:t>
            </a:r>
          </a:p>
          <a:p>
            <a:endParaRPr lang="en-US" dirty="0"/>
          </a:p>
        </p:txBody>
      </p:sp>
      <p:sp>
        <p:nvSpPr>
          <p:cNvPr id="4" name="Slide Number Placeholder 3"/>
          <p:cNvSpPr>
            <a:spLocks noGrp="1"/>
          </p:cNvSpPr>
          <p:nvPr>
            <p:ph type="sldNum" sz="quarter" idx="5"/>
          </p:nvPr>
        </p:nvSpPr>
        <p:spPr/>
        <p:txBody>
          <a:bodyPr/>
          <a:lstStyle/>
          <a:p>
            <a:fld id="{E3A72C75-F674-44C1-901C-E9C8B054CDC2}" type="slidenum">
              <a:rPr lang="en-US" smtClean="0"/>
              <a:t>5</a:t>
            </a:fld>
            <a:endParaRPr lang="en-US"/>
          </a:p>
        </p:txBody>
      </p:sp>
    </p:spTree>
    <p:extLst>
      <p:ext uri="{BB962C8B-B14F-4D97-AF65-F5344CB8AC3E}">
        <p14:creationId xmlns:p14="http://schemas.microsoft.com/office/powerpoint/2010/main" val="1559048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when our students see themselves reflected in history books, literature, and other subject areas, they become more academically engaged. </a:t>
            </a:r>
          </a:p>
          <a:p>
            <a:endParaRPr lang="en-US" dirty="0"/>
          </a:p>
          <a:p>
            <a:r>
              <a:rPr lang="en-US" dirty="0"/>
              <a:t>I am proud that our faculty have worked to make our curriculum more culturally-responsive to our diverse student body. </a:t>
            </a:r>
          </a:p>
          <a:p>
            <a:endParaRPr lang="en-US" dirty="0"/>
          </a:p>
          <a:p>
            <a:r>
              <a:rPr lang="en-US" dirty="0"/>
              <a:t>In the last year, across our district, our faculty have created 25 new general education pathways for ethnic studies. </a:t>
            </a:r>
          </a:p>
          <a:p>
            <a:endParaRPr lang="en-US" dirty="0"/>
          </a:p>
          <a:p>
            <a:r>
              <a:rPr lang="en-US" dirty="0"/>
              <a:t>Our students can now learn about the contributions and impact of Native Americans, Latinos, African-Americans, and Asian Americans as part of the full American story.</a:t>
            </a:r>
          </a:p>
          <a:p>
            <a:endParaRPr lang="en-US" dirty="0"/>
          </a:p>
        </p:txBody>
      </p:sp>
      <p:sp>
        <p:nvSpPr>
          <p:cNvPr id="4" name="Slide Number Placeholder 3"/>
          <p:cNvSpPr>
            <a:spLocks noGrp="1"/>
          </p:cNvSpPr>
          <p:nvPr>
            <p:ph type="sldNum" sz="quarter" idx="5"/>
          </p:nvPr>
        </p:nvSpPr>
        <p:spPr/>
        <p:txBody>
          <a:bodyPr/>
          <a:lstStyle/>
          <a:p>
            <a:fld id="{E3A72C75-F674-44C1-901C-E9C8B054CDC2}" type="slidenum">
              <a:rPr lang="en-US" smtClean="0"/>
              <a:t>6</a:t>
            </a:fld>
            <a:endParaRPr lang="en-US"/>
          </a:p>
        </p:txBody>
      </p:sp>
    </p:spTree>
    <p:extLst>
      <p:ext uri="{BB962C8B-B14F-4D97-AF65-F5344CB8AC3E}">
        <p14:creationId xmlns:p14="http://schemas.microsoft.com/office/powerpoint/2010/main" val="2234782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COVID underscored our belief that we cannot take a back seat to the issues and challenges that happen outside of the walls of our college.</a:t>
            </a:r>
          </a:p>
          <a:p>
            <a:endParaRPr lang="en-US" dirty="0"/>
          </a:p>
          <a:p>
            <a:r>
              <a:rPr lang="en-US" dirty="0"/>
              <a:t>Many of you have heard me say that we are the community’s college. And I really mean it.</a:t>
            </a:r>
          </a:p>
          <a:p>
            <a:endParaRPr lang="en-US" dirty="0"/>
          </a:p>
          <a:p>
            <a:r>
              <a:rPr lang="en-US" dirty="0"/>
              <a:t>Now, we’ll have more of a positive impact in the life of our community because we are recruiting 100 students from Crafton Hills and Valley College to volunteer with local non-profits. </a:t>
            </a:r>
          </a:p>
          <a:p>
            <a:endParaRPr lang="en-US" dirty="0"/>
          </a:p>
          <a:p>
            <a:r>
              <a:rPr lang="en-US" dirty="0"/>
              <a:t>Starting this month, we are sending 100 student volunteers to organizations that are tackling food insecurity, mentoring K-12 students, improving our environment, and providing COVID relief.</a:t>
            </a:r>
          </a:p>
          <a:p>
            <a:endParaRPr lang="en-US" dirty="0"/>
          </a:p>
          <a:p>
            <a:r>
              <a:rPr lang="en-US" dirty="0"/>
              <a:t>To reward their public service, we are giving each student a $10,000 stipend to cover their education and living expenses.</a:t>
            </a:r>
          </a:p>
          <a:p>
            <a:endParaRPr lang="en-US" dirty="0"/>
          </a:p>
          <a:p>
            <a:r>
              <a:rPr lang="en-US" dirty="0"/>
              <a:t>We call this the College Corps program. </a:t>
            </a:r>
          </a:p>
          <a:p>
            <a:endParaRPr lang="en-US" dirty="0"/>
          </a:p>
          <a:p>
            <a:r>
              <a:rPr lang="en-US" dirty="0"/>
              <a:t>We are proud to be two of 46 colleges in universities across the state selected to bring this opportunity to our students.</a:t>
            </a:r>
          </a:p>
          <a:p>
            <a:endParaRPr lang="en-US" dirty="0"/>
          </a:p>
          <a:p>
            <a:r>
              <a:rPr lang="en-US" dirty="0"/>
              <a:t>We are so excited for the difference our College Corps students will make in our community.</a:t>
            </a:r>
          </a:p>
          <a:p>
            <a:endParaRPr lang="en-US" dirty="0"/>
          </a:p>
        </p:txBody>
      </p:sp>
      <p:sp>
        <p:nvSpPr>
          <p:cNvPr id="4" name="Slide Number Placeholder 3"/>
          <p:cNvSpPr>
            <a:spLocks noGrp="1"/>
          </p:cNvSpPr>
          <p:nvPr>
            <p:ph type="sldNum" sz="quarter" idx="5"/>
          </p:nvPr>
        </p:nvSpPr>
        <p:spPr/>
        <p:txBody>
          <a:bodyPr/>
          <a:lstStyle/>
          <a:p>
            <a:fld id="{E3A72C75-F674-44C1-901C-E9C8B054CDC2}" type="slidenum">
              <a:rPr lang="en-US" smtClean="0"/>
              <a:t>7</a:t>
            </a:fld>
            <a:endParaRPr lang="en-US"/>
          </a:p>
        </p:txBody>
      </p:sp>
    </p:spTree>
    <p:extLst>
      <p:ext uri="{BB962C8B-B14F-4D97-AF65-F5344CB8AC3E}">
        <p14:creationId xmlns:p14="http://schemas.microsoft.com/office/powerpoint/2010/main" val="3893695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many of you know, KVCR is a vital part of our community and our educational mission. </a:t>
            </a:r>
          </a:p>
          <a:p>
            <a:endParaRPr lang="en-US" dirty="0"/>
          </a:p>
          <a:p>
            <a:r>
              <a:rPr lang="en-US" dirty="0"/>
              <a:t>KVCR provides educational content to the 4.6 million people of the Inland Empire through PBS TV Channel 24 and through NPR news on 91.9 FM.</a:t>
            </a:r>
          </a:p>
          <a:p>
            <a:endParaRPr lang="en-US" dirty="0"/>
          </a:p>
          <a:p>
            <a:r>
              <a:rPr lang="en-US" dirty="0"/>
              <a:t>When the LA media market only focuses on LA, KVCR focuses on the stories of the Inland Empire. </a:t>
            </a:r>
          </a:p>
          <a:p>
            <a:endParaRPr lang="en-US" dirty="0"/>
          </a:p>
          <a:p>
            <a:r>
              <a:rPr lang="en-US" dirty="0"/>
              <a:t>But as many of you know, KVCR was struggling financially for many reasons.</a:t>
            </a:r>
          </a:p>
          <a:p>
            <a:endParaRPr lang="en-US" dirty="0"/>
          </a:p>
          <a:p>
            <a:r>
              <a:rPr lang="en-US" dirty="0"/>
              <a:t>But that has changed in the last 14 months.</a:t>
            </a:r>
          </a:p>
          <a:p>
            <a:endParaRPr lang="en-US" dirty="0"/>
          </a:p>
          <a:p>
            <a:r>
              <a:rPr lang="en-US" dirty="0"/>
              <a:t>Thanks to our Board of Trustees, we have a long-term plan to strengthen KVCR. Not only will it continue serving as the PBS and NPR provider for the region, it will become a living laboratory for students to prepare for careers in California’s billion-dollar media industry.</a:t>
            </a:r>
          </a:p>
          <a:p>
            <a:endParaRPr lang="en-US" dirty="0"/>
          </a:p>
          <a:p>
            <a:r>
              <a:rPr lang="en-US" dirty="0"/>
              <a:t>Thanks to our state and federal policymakers, in the last 18 months, KVCR has received about $20 million to keep it operating for years to come.</a:t>
            </a:r>
          </a:p>
          <a:p>
            <a:endParaRPr lang="en-US" dirty="0"/>
          </a:p>
          <a:p>
            <a:r>
              <a:rPr lang="en-US" b="1" dirty="0"/>
              <a:t>When KVCR is financially stable, our college district is also financially stable, and THAT is good news for our students, faculty, and staff.</a:t>
            </a:r>
          </a:p>
          <a:p>
            <a:endParaRPr lang="en-US" dirty="0"/>
          </a:p>
        </p:txBody>
      </p:sp>
      <p:sp>
        <p:nvSpPr>
          <p:cNvPr id="4" name="Slide Number Placeholder 3"/>
          <p:cNvSpPr>
            <a:spLocks noGrp="1"/>
          </p:cNvSpPr>
          <p:nvPr>
            <p:ph type="sldNum" sz="quarter" idx="5"/>
          </p:nvPr>
        </p:nvSpPr>
        <p:spPr/>
        <p:txBody>
          <a:bodyPr/>
          <a:lstStyle/>
          <a:p>
            <a:fld id="{E3A72C75-F674-44C1-901C-E9C8B054CDC2}" type="slidenum">
              <a:rPr lang="en-US" smtClean="0"/>
              <a:t>8</a:t>
            </a:fld>
            <a:endParaRPr lang="en-US"/>
          </a:p>
        </p:txBody>
      </p:sp>
    </p:spTree>
    <p:extLst>
      <p:ext uri="{BB962C8B-B14F-4D97-AF65-F5344CB8AC3E}">
        <p14:creationId xmlns:p14="http://schemas.microsoft.com/office/powerpoint/2010/main" val="3161000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Looking ahead, we must tackle one big issue: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Enrollment.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Across our district, we have seen </a:t>
            </a:r>
            <a:r>
              <a:rPr lang="en-US" sz="1200" kern="1200">
                <a:solidFill>
                  <a:schemeClr val="tx1"/>
                </a:solidFill>
                <a:effectLst/>
                <a:latin typeface="+mn-lt"/>
                <a:ea typeface="+mn-ea"/>
                <a:cs typeface="+mn-cs"/>
              </a:rPr>
              <a:t>a 25 </a:t>
            </a:r>
            <a:r>
              <a:rPr lang="en-US" sz="1200" kern="1200" dirty="0">
                <a:solidFill>
                  <a:schemeClr val="tx1"/>
                </a:solidFill>
                <a:effectLst/>
                <a:latin typeface="+mn-lt"/>
                <a:ea typeface="+mn-ea"/>
                <a:cs typeface="+mn-cs"/>
              </a:rPr>
              <a:t>percent decline in our student body.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COVID-19 was a crisis, this enrollment decline is a crisis for our community colleges locally and across the state.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know that when students don’t pursue an education after high school, they are less likely to have a living wage, they are less likely to be able to buy a home, they are less likely to vote, and they are more likely to depend on government assistance.</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Thanks to your work, we are making headway to bring new students, and students who stopped out, back to college.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the last 30 days, we launched a </a:t>
            </a:r>
            <a:r>
              <a:rPr lang="en-US" sz="1200" b="1" kern="1200" dirty="0">
                <a:solidFill>
                  <a:schemeClr val="tx1"/>
                </a:solidFill>
                <a:effectLst/>
                <a:latin typeface="+mn-lt"/>
                <a:ea typeface="+mn-ea"/>
                <a:cs typeface="+mn-cs"/>
              </a:rPr>
              <a:t>Districtwide Enrollment Marketing Committee</a:t>
            </a:r>
            <a:r>
              <a:rPr lang="en-US" sz="1200" kern="1200" dirty="0">
                <a:solidFill>
                  <a:schemeClr val="tx1"/>
                </a:solidFill>
                <a:effectLst/>
                <a:latin typeface="+mn-lt"/>
                <a:ea typeface="+mn-ea"/>
                <a:cs typeface="+mn-cs"/>
              </a:rPr>
              <a:t> that is overseeing a $1 million marketing campaign.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You’ll start seeing billboards, ads online, and other promotional strategies to elevate the visibility of Crafton Hills College and San Bernardino Valley College.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semester, we will also launch a </a:t>
            </a:r>
            <a:r>
              <a:rPr lang="en-US" sz="1200" b="1" kern="1200" dirty="0">
                <a:solidFill>
                  <a:schemeClr val="tx1"/>
                </a:solidFill>
                <a:effectLst/>
                <a:latin typeface="+mn-lt"/>
                <a:ea typeface="+mn-ea"/>
                <a:cs typeface="+mn-cs"/>
              </a:rPr>
              <a:t>Districtwide Enrollment Management Committee </a:t>
            </a:r>
            <a:r>
              <a:rPr lang="en-US" sz="1200" kern="1200" dirty="0">
                <a:solidFill>
                  <a:schemeClr val="tx1"/>
                </a:solidFill>
                <a:effectLst/>
                <a:latin typeface="+mn-lt"/>
                <a:ea typeface="+mn-ea"/>
                <a:cs typeface="+mn-cs"/>
              </a:rPr>
              <a:t>that will strategize how to make college more accessible to students.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Some of the strategies we will look into is </a:t>
            </a:r>
            <a:r>
              <a:rPr lang="en-US" sz="1200" b="1" kern="1200" dirty="0">
                <a:solidFill>
                  <a:schemeClr val="tx1"/>
                </a:solidFill>
                <a:effectLst/>
                <a:latin typeface="+mn-lt"/>
                <a:ea typeface="+mn-ea"/>
                <a:cs typeface="+mn-cs"/>
              </a:rPr>
              <a:t>increasing dual enrollment partnerships </a:t>
            </a:r>
            <a:r>
              <a:rPr lang="en-US" sz="1200" kern="1200" dirty="0">
                <a:solidFill>
                  <a:schemeClr val="tx1"/>
                </a:solidFill>
                <a:effectLst/>
                <a:latin typeface="+mn-lt"/>
                <a:ea typeface="+mn-ea"/>
                <a:cs typeface="+mn-cs"/>
              </a:rPr>
              <a:t>with our K-12 feeder schools, and </a:t>
            </a:r>
            <a:r>
              <a:rPr lang="en-US" sz="1200" b="1" kern="1200" dirty="0">
                <a:solidFill>
                  <a:schemeClr val="tx1"/>
                </a:solidFill>
                <a:effectLst/>
                <a:latin typeface="+mn-lt"/>
                <a:ea typeface="+mn-ea"/>
                <a:cs typeface="+mn-cs"/>
              </a:rPr>
              <a:t>simplifying our application process </a:t>
            </a:r>
            <a:r>
              <a:rPr lang="en-US" sz="1200" kern="1200" dirty="0">
                <a:solidFill>
                  <a:schemeClr val="tx1"/>
                </a:solidFill>
                <a:effectLst/>
                <a:latin typeface="+mn-lt"/>
                <a:ea typeface="+mn-ea"/>
                <a:cs typeface="+mn-cs"/>
              </a:rPr>
              <a:t>so that students fill out </a:t>
            </a:r>
            <a:r>
              <a:rPr lang="en-US" sz="1200" b="1" kern="1200" dirty="0">
                <a:solidFill>
                  <a:schemeClr val="tx1"/>
                </a:solidFill>
                <a:effectLst/>
                <a:latin typeface="+mn-lt"/>
                <a:ea typeface="+mn-ea"/>
                <a:cs typeface="+mn-cs"/>
              </a:rPr>
              <a:t>one application t</a:t>
            </a:r>
            <a:r>
              <a:rPr lang="en-US" sz="1200" kern="1200" dirty="0">
                <a:solidFill>
                  <a:schemeClr val="tx1"/>
                </a:solidFill>
                <a:effectLst/>
                <a:latin typeface="+mn-lt"/>
                <a:ea typeface="+mn-ea"/>
                <a:cs typeface="+mn-cs"/>
              </a:rPr>
              <a:t>o take classes at both Crafton Hills College and San Bernardino Valley College. </a:t>
            </a: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3A72C75-F674-44C1-901C-E9C8B054CDC2}" type="slidenum">
              <a:rPr lang="en-US" smtClean="0"/>
              <a:t>9</a:t>
            </a:fld>
            <a:endParaRPr lang="en-US"/>
          </a:p>
        </p:txBody>
      </p:sp>
    </p:spTree>
    <p:extLst>
      <p:ext uri="{BB962C8B-B14F-4D97-AF65-F5344CB8AC3E}">
        <p14:creationId xmlns:p14="http://schemas.microsoft.com/office/powerpoint/2010/main" val="25039342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057" y="0"/>
            <a:ext cx="9144000" cy="6858000"/>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DE1780-1CF8-4B57-B2A6-B77047001DD1}" type="datetimeFigureOut">
              <a:rPr lang="en-US" smtClean="0"/>
              <a:pPr/>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120D78-C07A-4466-B0AC-CB724CFF925E}" type="slidenum">
              <a:rPr lang="en-US" smtClean="0"/>
              <a:pPr/>
              <a:t>‹#›</a:t>
            </a:fld>
            <a:endParaRPr lang="en-US" dirty="0"/>
          </a:p>
        </p:txBody>
      </p:sp>
      <p:sp>
        <p:nvSpPr>
          <p:cNvPr id="15" name="Title Placeholder 1"/>
          <p:cNvSpPr>
            <a:spLocks noGrp="1"/>
          </p:cNvSpPr>
          <p:nvPr>
            <p:ph type="title"/>
          </p:nvPr>
        </p:nvSpPr>
        <p:spPr>
          <a:xfrm>
            <a:off x="500515" y="634631"/>
            <a:ext cx="10853286" cy="453633"/>
          </a:xfrm>
          <a:prstGeom prst="rect">
            <a:avLst/>
          </a:prstGeom>
        </p:spPr>
        <p:txBody>
          <a:bodyPr vert="horz" lIns="91440" tIns="45720" rIns="91440" bIns="45720" rtlCol="0" anchor="t">
            <a:normAutofit/>
          </a:bodyPr>
          <a:lstStyle/>
          <a:p>
            <a:r>
              <a:rPr lang="en-US" dirty="0"/>
              <a:t>Click to edit Master title style</a:t>
            </a:r>
          </a:p>
        </p:txBody>
      </p:sp>
      <p:sp>
        <p:nvSpPr>
          <p:cNvPr id="18" name="Rectangle 17"/>
          <p:cNvSpPr/>
          <p:nvPr userDrawn="1"/>
        </p:nvSpPr>
        <p:spPr>
          <a:xfrm>
            <a:off x="616017" y="1533622"/>
            <a:ext cx="1094945" cy="10291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5846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6" name="Group 15"/>
          <p:cNvGrpSpPr/>
          <p:nvPr userDrawn="1"/>
        </p:nvGrpSpPr>
        <p:grpSpPr>
          <a:xfrm>
            <a:off x="13057" y="5996538"/>
            <a:ext cx="12178943" cy="861461"/>
            <a:chOff x="13057" y="5996538"/>
            <a:chExt cx="12178943" cy="861461"/>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439"/>
            <a:stretch/>
          </p:blipFill>
          <p:spPr>
            <a:xfrm>
              <a:off x="13057" y="5996538"/>
              <a:ext cx="9144000" cy="861461"/>
            </a:xfrm>
            <a:prstGeom prst="rect">
              <a:avLst/>
            </a:prstGeom>
          </p:spPr>
        </p:pic>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439"/>
            <a:stretch/>
          </p:blipFill>
          <p:spPr>
            <a:xfrm>
              <a:off x="3048000" y="5996538"/>
              <a:ext cx="9144000" cy="861461"/>
            </a:xfrm>
            <a:prstGeom prst="rect">
              <a:avLst/>
            </a:prstGeom>
          </p:spPr>
        </p:pic>
      </p:grpSp>
      <p:sp>
        <p:nvSpPr>
          <p:cNvPr id="11" name="Rectangle 10"/>
          <p:cNvSpPr/>
          <p:nvPr userDrawn="1"/>
        </p:nvSpPr>
        <p:spPr>
          <a:xfrm>
            <a:off x="0" y="0"/>
            <a:ext cx="12192000" cy="6087291"/>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049154"/>
            <a:ext cx="10515600" cy="2695073"/>
          </a:xfrm>
        </p:spPr>
        <p:txBody>
          <a:bodyPr anchor="ctr"/>
          <a:lstStyle>
            <a:lvl1pPr>
              <a:defRPr sz="6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204452"/>
            <a:ext cx="105156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14DE1780-1CF8-4B57-B2A6-B77047001DD1}" type="datetimeFigureOut">
              <a:rPr lang="en-US" smtClean="0"/>
              <a:t>8/9/2022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20D78-C07A-4466-B0AC-CB724CFF925E}" type="slidenum">
              <a:rPr lang="en-US" smtClean="0"/>
              <a:t>‹#›</a:t>
            </a:fld>
            <a:endParaRPr lang="en-US"/>
          </a:p>
        </p:txBody>
      </p:sp>
    </p:spTree>
    <p:extLst>
      <p:ext uri="{BB962C8B-B14F-4D97-AF65-F5344CB8AC3E}">
        <p14:creationId xmlns:p14="http://schemas.microsoft.com/office/powerpoint/2010/main" val="1600603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2644" y="1681163"/>
            <a:ext cx="5294931"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702644" y="2505075"/>
            <a:ext cx="5294931" cy="3684588"/>
          </a:xfrm>
        </p:spPr>
        <p:txBody>
          <a:bodyPr>
            <a:normAutofit/>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normAutofit/>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4DE1780-1CF8-4B57-B2A6-B77047001DD1}" type="datetimeFigureOut">
              <a:rPr lang="en-US" smtClean="0"/>
              <a:t>8/9/2022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120D78-C07A-4466-B0AC-CB724CFF925E}" type="slidenum">
              <a:rPr lang="en-US" smtClean="0"/>
              <a:t>‹#›</a:t>
            </a:fld>
            <a:endParaRPr lang="en-US"/>
          </a:p>
        </p:txBody>
      </p:sp>
      <p:sp>
        <p:nvSpPr>
          <p:cNvPr id="11" name="Title Placeholder 1"/>
          <p:cNvSpPr>
            <a:spLocks noGrp="1"/>
          </p:cNvSpPr>
          <p:nvPr>
            <p:ph type="title"/>
          </p:nvPr>
        </p:nvSpPr>
        <p:spPr>
          <a:xfrm>
            <a:off x="500515" y="634631"/>
            <a:ext cx="10853286" cy="453633"/>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411694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DE1780-1CF8-4B57-B2A6-B77047001DD1}" type="datetimeFigureOut">
              <a:rPr lang="en-US" smtClean="0"/>
              <a:t>8/9/2022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120D78-C07A-4466-B0AC-CB724CFF925E}" type="slidenum">
              <a:rPr lang="en-US" smtClean="0"/>
              <a:t>‹#›</a:t>
            </a:fld>
            <a:endParaRPr lang="en-US"/>
          </a:p>
        </p:txBody>
      </p:sp>
    </p:spTree>
    <p:extLst>
      <p:ext uri="{BB962C8B-B14F-4D97-AF65-F5344CB8AC3E}">
        <p14:creationId xmlns:p14="http://schemas.microsoft.com/office/powerpoint/2010/main" val="3627377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DE1780-1CF8-4B57-B2A6-B77047001DD1}" type="datetimeFigureOut">
              <a:rPr lang="en-US" smtClean="0"/>
              <a:t>8/9/2022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120D78-C07A-4466-B0AC-CB724CFF925E}" type="slidenum">
              <a:rPr lang="en-US" smtClean="0"/>
              <a:t>‹#›</a:t>
            </a:fld>
            <a:endParaRPr lang="en-US"/>
          </a:p>
        </p:txBody>
      </p:sp>
      <p:sp>
        <p:nvSpPr>
          <p:cNvPr id="5" name="Rectangle 4"/>
          <p:cNvSpPr/>
          <p:nvPr userDrawn="1"/>
        </p:nvSpPr>
        <p:spPr>
          <a:xfrm>
            <a:off x="510139" y="1328286"/>
            <a:ext cx="1405288" cy="596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8461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DE1780-1CF8-4B57-B2A6-B77047001DD1}"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120D78-C07A-4466-B0AC-CB724CFF925E}" type="slidenum">
              <a:rPr lang="en-US" smtClean="0"/>
              <a:t>‹#›</a:t>
            </a:fld>
            <a:endParaRPr lang="en-US"/>
          </a:p>
        </p:txBody>
      </p:sp>
    </p:spTree>
    <p:extLst>
      <p:ext uri="{BB962C8B-B14F-4D97-AF65-F5344CB8AC3E}">
        <p14:creationId xmlns:p14="http://schemas.microsoft.com/office/powerpoint/2010/main" val="1796618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DE1780-1CF8-4B57-B2A6-B77047001DD1}"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120D78-C07A-4466-B0AC-CB724CFF925E}" type="slidenum">
              <a:rPr lang="en-US" smtClean="0"/>
              <a:t>‹#›</a:t>
            </a:fld>
            <a:endParaRPr lang="en-US"/>
          </a:p>
        </p:txBody>
      </p:sp>
    </p:spTree>
    <p:extLst>
      <p:ext uri="{BB962C8B-B14F-4D97-AF65-F5344CB8AC3E}">
        <p14:creationId xmlns:p14="http://schemas.microsoft.com/office/powerpoint/2010/main" val="2157637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DE1780-1CF8-4B57-B2A6-B77047001DD1}"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20D78-C07A-4466-B0AC-CB724CFF925E}" type="slidenum">
              <a:rPr lang="en-US" smtClean="0"/>
              <a:t>‹#›</a:t>
            </a:fld>
            <a:endParaRPr lang="en-US"/>
          </a:p>
        </p:txBody>
      </p:sp>
    </p:spTree>
    <p:extLst>
      <p:ext uri="{BB962C8B-B14F-4D97-AF65-F5344CB8AC3E}">
        <p14:creationId xmlns:p14="http://schemas.microsoft.com/office/powerpoint/2010/main" val="527876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DE1780-1CF8-4B57-B2A6-B77047001DD1}"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20D78-C07A-4466-B0AC-CB724CFF925E}" type="slidenum">
              <a:rPr lang="en-US" smtClean="0"/>
              <a:t>‹#›</a:t>
            </a:fld>
            <a:endParaRPr lang="en-US"/>
          </a:p>
        </p:txBody>
      </p:sp>
    </p:spTree>
    <p:extLst>
      <p:ext uri="{BB962C8B-B14F-4D97-AF65-F5344CB8AC3E}">
        <p14:creationId xmlns:p14="http://schemas.microsoft.com/office/powerpoint/2010/main" val="2151371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5" name="Group 14"/>
          <p:cNvGrpSpPr/>
          <p:nvPr userDrawn="1"/>
        </p:nvGrpSpPr>
        <p:grpSpPr>
          <a:xfrm>
            <a:off x="13057" y="0"/>
            <a:ext cx="12178943" cy="6858000"/>
            <a:chOff x="13057" y="0"/>
            <a:chExt cx="12178943" cy="6858000"/>
          </a:xfrm>
        </p:grpSpPr>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3057" y="0"/>
              <a:ext cx="9144000" cy="6858000"/>
            </a:xfrm>
            <a:prstGeom prst="rect">
              <a:avLst/>
            </a:prstGeom>
          </p:spPr>
        </p:pic>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grpSp>
      <p:sp>
        <p:nvSpPr>
          <p:cNvPr id="2" name="Title Placeholder 1"/>
          <p:cNvSpPr>
            <a:spLocks noGrp="1"/>
          </p:cNvSpPr>
          <p:nvPr>
            <p:ph type="title"/>
          </p:nvPr>
        </p:nvSpPr>
        <p:spPr>
          <a:xfrm>
            <a:off x="500515" y="634631"/>
            <a:ext cx="10853286" cy="45363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601" y="2079057"/>
            <a:ext cx="10744200" cy="409790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E1780-1CF8-4B57-B2A6-B77047001DD1}" type="datetimeFigureOut">
              <a:rPr lang="en-US" smtClean="0"/>
              <a:t>8/9/2022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120D78-C07A-4466-B0AC-CB724CFF925E}" type="slidenum">
              <a:rPr lang="en-US" smtClean="0"/>
              <a:t>‹#›</a:t>
            </a:fld>
            <a:endParaRPr lang="en-US"/>
          </a:p>
        </p:txBody>
      </p:sp>
      <p:sp>
        <p:nvSpPr>
          <p:cNvPr id="11" name="Rectangle 10"/>
          <p:cNvSpPr/>
          <p:nvPr userDrawn="1"/>
        </p:nvSpPr>
        <p:spPr>
          <a:xfrm>
            <a:off x="616017" y="1533622"/>
            <a:ext cx="1094945" cy="10291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49094245"/>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62" r:id="rId3"/>
    <p:sldLayoutId id="2147483756" r:id="rId4"/>
    <p:sldLayoutId id="2147483757" r:id="rId5"/>
    <p:sldLayoutId id="2147483758" r:id="rId6"/>
    <p:sldLayoutId id="2147483759" r:id="rId7"/>
    <p:sldLayoutId id="2147483760" r:id="rId8"/>
    <p:sldLayoutId id="2147483761" r:id="rId9"/>
  </p:sldLayoutIdLst>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ideo" Target="https://www.youtube.com/embed/FhjLAi92FnU" TargetMode="Externa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82803D-B4AD-4B96-9FBE-1D2E97213E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0134" b="3425"/>
          <a:stretch/>
        </p:blipFill>
        <p:spPr>
          <a:xfrm>
            <a:off x="145003" y="6134726"/>
            <a:ext cx="7821227" cy="723274"/>
          </a:xfrm>
          <a:prstGeom prst="rect">
            <a:avLst/>
          </a:prstGeom>
        </p:spPr>
      </p:pic>
      <p:sp>
        <p:nvSpPr>
          <p:cNvPr id="6" name="Rectangle 5">
            <a:extLst>
              <a:ext uri="{FF2B5EF4-FFF2-40B4-BE49-F238E27FC236}">
                <a16:creationId xmlns:a16="http://schemas.microsoft.com/office/drawing/2014/main" id="{5AAAB6DD-198B-4546-8B49-8B28719E7531}"/>
              </a:ext>
            </a:extLst>
          </p:cNvPr>
          <p:cNvSpPr/>
          <p:nvPr/>
        </p:nvSpPr>
        <p:spPr>
          <a:xfrm>
            <a:off x="7838983" y="6167987"/>
            <a:ext cx="4208013" cy="621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AB33B412-6D3A-4E1D-968C-1FFB9320AC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9497" y="6304557"/>
            <a:ext cx="1648287" cy="348299"/>
          </a:xfrm>
          <a:prstGeom prst="rect">
            <a:avLst/>
          </a:prstGeom>
        </p:spPr>
      </p:pic>
      <p:sp>
        <p:nvSpPr>
          <p:cNvPr id="8" name="Text Placeholder 2">
            <a:extLst>
              <a:ext uri="{FF2B5EF4-FFF2-40B4-BE49-F238E27FC236}">
                <a16:creationId xmlns:a16="http://schemas.microsoft.com/office/drawing/2014/main" id="{2DF47411-1831-4781-B6D7-C4E98A4F9D9D}"/>
              </a:ext>
            </a:extLst>
          </p:cNvPr>
          <p:cNvSpPr>
            <a:spLocks noGrp="1"/>
          </p:cNvSpPr>
          <p:nvPr>
            <p:ph type="body" idx="1"/>
          </p:nvPr>
        </p:nvSpPr>
        <p:spPr>
          <a:xfrm>
            <a:off x="831850" y="3744227"/>
            <a:ext cx="10515600" cy="1005326"/>
          </a:xfrm>
        </p:spPr>
        <p:txBody>
          <a:bodyPr>
            <a:normAutofit/>
          </a:bodyPr>
          <a:lstStyle/>
          <a:p>
            <a:r>
              <a:rPr lang="en-US" dirty="0"/>
              <a:t>Chancellor Diana Z. Rodriguez</a:t>
            </a:r>
          </a:p>
          <a:p>
            <a:r>
              <a:rPr lang="en-US" dirty="0"/>
              <a:t>San Bernardino Community College District</a:t>
            </a:r>
          </a:p>
        </p:txBody>
      </p:sp>
      <p:sp>
        <p:nvSpPr>
          <p:cNvPr id="10" name="Title 9">
            <a:extLst>
              <a:ext uri="{FF2B5EF4-FFF2-40B4-BE49-F238E27FC236}">
                <a16:creationId xmlns:a16="http://schemas.microsoft.com/office/drawing/2014/main" id="{B07EAC3A-EBA8-45CB-8D91-058CEAEAA6D1}"/>
              </a:ext>
            </a:extLst>
          </p:cNvPr>
          <p:cNvSpPr>
            <a:spLocks noGrp="1"/>
          </p:cNvSpPr>
          <p:nvPr>
            <p:ph type="title"/>
          </p:nvPr>
        </p:nvSpPr>
        <p:spPr/>
        <p:txBody>
          <a:bodyPr>
            <a:normAutofit/>
          </a:bodyPr>
          <a:lstStyle/>
          <a:p>
            <a:r>
              <a:rPr lang="en-US" sz="8800" dirty="0"/>
              <a:t>Welcome Back!</a:t>
            </a:r>
          </a:p>
        </p:txBody>
      </p:sp>
    </p:spTree>
    <p:extLst>
      <p:ext uri="{BB962C8B-B14F-4D97-AF65-F5344CB8AC3E}">
        <p14:creationId xmlns:p14="http://schemas.microsoft.com/office/powerpoint/2010/main" val="1797524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912A5D-8A69-4D16-8AAE-C7CA9FC0BD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6096000" cy="3429000"/>
          </a:xfrm>
          <a:prstGeom prst="rect">
            <a:avLst/>
          </a:prstGeom>
        </p:spPr>
      </p:pic>
      <p:pic>
        <p:nvPicPr>
          <p:cNvPr id="7" name="Picture 6">
            <a:extLst>
              <a:ext uri="{FF2B5EF4-FFF2-40B4-BE49-F238E27FC236}">
                <a16:creationId xmlns:a16="http://schemas.microsoft.com/office/drawing/2014/main" id="{4C73AA6D-E7A6-452F-8611-3A21CBBF9252}"/>
              </a:ext>
            </a:extLst>
          </p:cNvPr>
          <p:cNvPicPr>
            <a:picLocks noChangeAspect="1"/>
          </p:cNvPicPr>
          <p:nvPr/>
        </p:nvPicPr>
        <p:blipFill rotWithShape="1">
          <a:blip r:embed="rId4">
            <a:extLst>
              <a:ext uri="{28A0092B-C50C-407E-A947-70E740481C1C}">
                <a14:useLocalDpi xmlns:a14="http://schemas.microsoft.com/office/drawing/2010/main" val="0"/>
              </a:ext>
            </a:extLst>
          </a:blip>
          <a:srcRect b="21918"/>
          <a:stretch/>
        </p:blipFill>
        <p:spPr>
          <a:xfrm>
            <a:off x="5136722" y="3428994"/>
            <a:ext cx="7055278" cy="3443063"/>
          </a:xfrm>
          <a:prstGeom prst="rect">
            <a:avLst/>
          </a:prstGeom>
        </p:spPr>
      </p:pic>
      <p:pic>
        <p:nvPicPr>
          <p:cNvPr id="13" name="Picture 12">
            <a:extLst>
              <a:ext uri="{FF2B5EF4-FFF2-40B4-BE49-F238E27FC236}">
                <a16:creationId xmlns:a16="http://schemas.microsoft.com/office/drawing/2014/main" id="{E109F5DB-88BB-43B9-9D96-AFD07D5066D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812" b="7812"/>
          <a:stretch/>
        </p:blipFill>
        <p:spPr>
          <a:xfrm>
            <a:off x="6096000" y="-10"/>
            <a:ext cx="6096001" cy="3428993"/>
          </a:xfrm>
          <a:prstGeom prst="rect">
            <a:avLst/>
          </a:prstGeom>
        </p:spPr>
      </p:pic>
      <p:pic>
        <p:nvPicPr>
          <p:cNvPr id="15" name="Picture 14">
            <a:extLst>
              <a:ext uri="{FF2B5EF4-FFF2-40B4-BE49-F238E27FC236}">
                <a16:creationId xmlns:a16="http://schemas.microsoft.com/office/drawing/2014/main" id="{F89E1783-A095-478C-9AA0-162454E8EC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3428994"/>
            <a:ext cx="5133483" cy="3429006"/>
          </a:xfrm>
          <a:prstGeom prst="rect">
            <a:avLst/>
          </a:prstGeom>
        </p:spPr>
      </p:pic>
    </p:spTree>
    <p:extLst>
      <p:ext uri="{BB962C8B-B14F-4D97-AF65-F5344CB8AC3E}">
        <p14:creationId xmlns:p14="http://schemas.microsoft.com/office/powerpoint/2010/main" val="773897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Graduation is the first day of your future">
            <a:hlinkClick r:id="" action="ppaction://media"/>
            <a:extLst>
              <a:ext uri="{FF2B5EF4-FFF2-40B4-BE49-F238E27FC236}">
                <a16:creationId xmlns:a16="http://schemas.microsoft.com/office/drawing/2014/main" id="{B4EB7F11-E376-438F-BDBE-82E01088EA55}"/>
              </a:ext>
            </a:extLst>
          </p:cNvPr>
          <p:cNvPicPr>
            <a:picLocks noGrp="1" noRot="1" noChangeAspect="1"/>
          </p:cNvPicPr>
          <p:nvPr>
            <p:ph idx="1"/>
            <a:videoFile r:link="rId1"/>
          </p:nvPr>
        </p:nvPicPr>
        <p:blipFill>
          <a:blip r:embed="rId4"/>
          <a:stretch>
            <a:fillRect/>
          </a:stretch>
        </p:blipFill>
        <p:spPr>
          <a:xfrm>
            <a:off x="225347" y="118336"/>
            <a:ext cx="11771183" cy="6621290"/>
          </a:xfrm>
          <a:prstGeom prst="rect">
            <a:avLst/>
          </a:prstGeom>
        </p:spPr>
      </p:pic>
    </p:spTree>
    <p:extLst>
      <p:ext uri="{BB962C8B-B14F-4D97-AF65-F5344CB8AC3E}">
        <p14:creationId xmlns:p14="http://schemas.microsoft.com/office/powerpoint/2010/main" val="586670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82803D-B4AD-4B96-9FBE-1D2E97213E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0134" b="3425"/>
          <a:stretch/>
        </p:blipFill>
        <p:spPr>
          <a:xfrm>
            <a:off x="145003" y="6134726"/>
            <a:ext cx="7821227" cy="723274"/>
          </a:xfrm>
          <a:prstGeom prst="rect">
            <a:avLst/>
          </a:prstGeom>
        </p:spPr>
      </p:pic>
      <p:sp>
        <p:nvSpPr>
          <p:cNvPr id="6" name="Rectangle 5">
            <a:extLst>
              <a:ext uri="{FF2B5EF4-FFF2-40B4-BE49-F238E27FC236}">
                <a16:creationId xmlns:a16="http://schemas.microsoft.com/office/drawing/2014/main" id="{5AAAB6DD-198B-4546-8B49-8B28719E7531}"/>
              </a:ext>
            </a:extLst>
          </p:cNvPr>
          <p:cNvSpPr/>
          <p:nvPr/>
        </p:nvSpPr>
        <p:spPr>
          <a:xfrm>
            <a:off x="7838983" y="6167987"/>
            <a:ext cx="4208013" cy="621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AB33B412-6D3A-4E1D-968C-1FFB9320AC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9497" y="6304557"/>
            <a:ext cx="1648287" cy="348299"/>
          </a:xfrm>
          <a:prstGeom prst="rect">
            <a:avLst/>
          </a:prstGeom>
        </p:spPr>
      </p:pic>
      <p:sp>
        <p:nvSpPr>
          <p:cNvPr id="10" name="Title 9">
            <a:extLst>
              <a:ext uri="{FF2B5EF4-FFF2-40B4-BE49-F238E27FC236}">
                <a16:creationId xmlns:a16="http://schemas.microsoft.com/office/drawing/2014/main" id="{B07EAC3A-EBA8-45CB-8D91-058CEAEAA6D1}"/>
              </a:ext>
            </a:extLst>
          </p:cNvPr>
          <p:cNvSpPr>
            <a:spLocks noGrp="1"/>
          </p:cNvSpPr>
          <p:nvPr>
            <p:ph type="title"/>
          </p:nvPr>
        </p:nvSpPr>
        <p:spPr>
          <a:xfrm>
            <a:off x="838200" y="1849254"/>
            <a:ext cx="10515600" cy="2695073"/>
          </a:xfrm>
        </p:spPr>
        <p:txBody>
          <a:bodyPr>
            <a:normAutofit/>
          </a:bodyPr>
          <a:lstStyle/>
          <a:p>
            <a:r>
              <a:rPr lang="en-US" sz="7200" dirty="0"/>
              <a:t>We’re Changing Lives</a:t>
            </a:r>
          </a:p>
        </p:txBody>
      </p:sp>
    </p:spTree>
    <p:extLst>
      <p:ext uri="{BB962C8B-B14F-4D97-AF65-F5344CB8AC3E}">
        <p14:creationId xmlns:p14="http://schemas.microsoft.com/office/powerpoint/2010/main" val="3059762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AC852-88EF-4B65-AF54-DEE77C5A9D83}"/>
              </a:ext>
            </a:extLst>
          </p:cNvPr>
          <p:cNvSpPr>
            <a:spLocks noGrp="1"/>
          </p:cNvSpPr>
          <p:nvPr>
            <p:ph type="title"/>
          </p:nvPr>
        </p:nvSpPr>
        <p:spPr>
          <a:xfrm>
            <a:off x="543718" y="116364"/>
            <a:ext cx="11104564" cy="1528756"/>
          </a:xfrm>
        </p:spPr>
        <p:txBody>
          <a:bodyPr>
            <a:normAutofit/>
          </a:bodyPr>
          <a:lstStyle/>
          <a:p>
            <a:r>
              <a:rPr lang="en-US" sz="3600" dirty="0">
                <a:ea typeface="Fira Sans Medium" panose="020B0503050000020004" pitchFamily="34" charset="0"/>
              </a:rPr>
              <a:t>1. We’re eliminating barriers to student success</a:t>
            </a:r>
            <a:br>
              <a:rPr lang="en-US" sz="3600" dirty="0">
                <a:ea typeface="Fira Sans Medium" panose="020B0503050000020004" pitchFamily="34" charset="0"/>
              </a:rPr>
            </a:br>
            <a:endParaRPr lang="en-US" sz="3600" dirty="0"/>
          </a:p>
        </p:txBody>
      </p:sp>
      <p:sp>
        <p:nvSpPr>
          <p:cNvPr id="5" name="TextBox 4">
            <a:extLst>
              <a:ext uri="{FF2B5EF4-FFF2-40B4-BE49-F238E27FC236}">
                <a16:creationId xmlns:a16="http://schemas.microsoft.com/office/drawing/2014/main" id="{6F2EFED1-0E5D-42DF-918E-0639E374D549}"/>
              </a:ext>
            </a:extLst>
          </p:cNvPr>
          <p:cNvSpPr txBox="1"/>
          <p:nvPr/>
        </p:nvSpPr>
        <p:spPr>
          <a:xfrm>
            <a:off x="2858575" y="1902204"/>
            <a:ext cx="6474850" cy="1569660"/>
          </a:xfrm>
          <a:prstGeom prst="rect">
            <a:avLst/>
          </a:prstGeom>
          <a:noFill/>
        </p:spPr>
        <p:txBody>
          <a:bodyPr wrap="none" rtlCol="0">
            <a:spAutoFit/>
          </a:bodyPr>
          <a:lstStyle/>
          <a:p>
            <a:pPr algn="ctr"/>
            <a:r>
              <a:rPr lang="en-US" sz="9600" b="1" dirty="0">
                <a:solidFill>
                  <a:schemeClr val="accent4"/>
                </a:solidFill>
                <a:latin typeface="Arial" panose="020B0604020202020204" pitchFamily="34" charset="0"/>
                <a:cs typeface="Arial" panose="020B0604020202020204" pitchFamily="34" charset="0"/>
              </a:rPr>
              <a:t>$22 Million</a:t>
            </a:r>
          </a:p>
        </p:txBody>
      </p:sp>
      <p:sp>
        <p:nvSpPr>
          <p:cNvPr id="6" name="TextBox 5">
            <a:extLst>
              <a:ext uri="{FF2B5EF4-FFF2-40B4-BE49-F238E27FC236}">
                <a16:creationId xmlns:a16="http://schemas.microsoft.com/office/drawing/2014/main" id="{CFE07C97-B586-4C75-A405-B18207BC2B89}"/>
              </a:ext>
            </a:extLst>
          </p:cNvPr>
          <p:cNvSpPr txBox="1"/>
          <p:nvPr/>
        </p:nvSpPr>
        <p:spPr>
          <a:xfrm>
            <a:off x="2279633" y="3691609"/>
            <a:ext cx="7632734" cy="1384995"/>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Amount of financial aid dollars we awarded </a:t>
            </a:r>
            <a:r>
              <a:rPr lang="en-US" sz="2800" dirty="0">
                <a:latin typeface="Arial" panose="020B0604020202020204" pitchFamily="34" charset="0"/>
                <a:cs typeface="Arial" panose="020B0604020202020204" pitchFamily="34" charset="0"/>
              </a:rPr>
              <a:t>to students in 2021-22 to make college financially accessible</a:t>
            </a:r>
          </a:p>
        </p:txBody>
      </p:sp>
      <p:pic>
        <p:nvPicPr>
          <p:cNvPr id="7" name="Picture 6">
            <a:extLst>
              <a:ext uri="{FF2B5EF4-FFF2-40B4-BE49-F238E27FC236}">
                <a16:creationId xmlns:a16="http://schemas.microsoft.com/office/drawing/2014/main" id="{8877D4DA-83AA-4C1B-BF09-AAEA7A6279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0134" b="3425"/>
          <a:stretch/>
        </p:blipFill>
        <p:spPr>
          <a:xfrm>
            <a:off x="145003" y="6134726"/>
            <a:ext cx="7821227" cy="723274"/>
          </a:xfrm>
          <a:prstGeom prst="rect">
            <a:avLst/>
          </a:prstGeom>
        </p:spPr>
      </p:pic>
      <p:sp>
        <p:nvSpPr>
          <p:cNvPr id="8" name="Rectangle 7">
            <a:extLst>
              <a:ext uri="{FF2B5EF4-FFF2-40B4-BE49-F238E27FC236}">
                <a16:creationId xmlns:a16="http://schemas.microsoft.com/office/drawing/2014/main" id="{41F60598-9588-4C33-9885-8D2240E7EE7D}"/>
              </a:ext>
            </a:extLst>
          </p:cNvPr>
          <p:cNvSpPr/>
          <p:nvPr/>
        </p:nvSpPr>
        <p:spPr>
          <a:xfrm>
            <a:off x="7838983" y="6167987"/>
            <a:ext cx="4208013" cy="621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67D7701-405E-4E35-BD9E-3D85C4D72E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9497" y="6304557"/>
            <a:ext cx="1648287" cy="348299"/>
          </a:xfrm>
          <a:prstGeom prst="rect">
            <a:avLst/>
          </a:prstGeom>
        </p:spPr>
      </p:pic>
    </p:spTree>
    <p:extLst>
      <p:ext uri="{BB962C8B-B14F-4D97-AF65-F5344CB8AC3E}">
        <p14:creationId xmlns:p14="http://schemas.microsoft.com/office/powerpoint/2010/main" val="3394535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AC852-88EF-4B65-AF54-DEE77C5A9D83}"/>
              </a:ext>
            </a:extLst>
          </p:cNvPr>
          <p:cNvSpPr>
            <a:spLocks noGrp="1"/>
          </p:cNvSpPr>
          <p:nvPr>
            <p:ph type="title"/>
          </p:nvPr>
        </p:nvSpPr>
        <p:spPr>
          <a:xfrm>
            <a:off x="543718" y="116364"/>
            <a:ext cx="11104564" cy="1528756"/>
          </a:xfrm>
        </p:spPr>
        <p:txBody>
          <a:bodyPr>
            <a:normAutofit/>
          </a:bodyPr>
          <a:lstStyle/>
          <a:p>
            <a:r>
              <a:rPr lang="en-US" sz="3600" dirty="0">
                <a:ea typeface="Fira Sans Medium" panose="020B0503050000020004" pitchFamily="34" charset="0"/>
              </a:rPr>
              <a:t>1. We’re eliminating barriers to student success</a:t>
            </a:r>
            <a:br>
              <a:rPr lang="en-US" sz="3600" dirty="0">
                <a:ea typeface="Fira Sans Medium" panose="020B0503050000020004" pitchFamily="34" charset="0"/>
              </a:rPr>
            </a:br>
            <a:endParaRPr lang="en-US" sz="3600" dirty="0"/>
          </a:p>
        </p:txBody>
      </p:sp>
      <p:sp>
        <p:nvSpPr>
          <p:cNvPr id="5" name="TextBox 4">
            <a:extLst>
              <a:ext uri="{FF2B5EF4-FFF2-40B4-BE49-F238E27FC236}">
                <a16:creationId xmlns:a16="http://schemas.microsoft.com/office/drawing/2014/main" id="{6F2EFED1-0E5D-42DF-918E-0639E374D549}"/>
              </a:ext>
            </a:extLst>
          </p:cNvPr>
          <p:cNvSpPr txBox="1"/>
          <p:nvPr/>
        </p:nvSpPr>
        <p:spPr>
          <a:xfrm>
            <a:off x="2667001" y="1939588"/>
            <a:ext cx="6857999" cy="1569660"/>
          </a:xfrm>
          <a:prstGeom prst="rect">
            <a:avLst/>
          </a:prstGeom>
          <a:noFill/>
        </p:spPr>
        <p:txBody>
          <a:bodyPr wrap="square" rtlCol="0">
            <a:spAutoFit/>
          </a:bodyPr>
          <a:lstStyle/>
          <a:p>
            <a:pPr algn="ctr"/>
            <a:r>
              <a:rPr lang="en-US" sz="9600" b="1" dirty="0">
                <a:solidFill>
                  <a:schemeClr val="accent4"/>
                </a:solidFill>
                <a:latin typeface="Arial" panose="020B0604020202020204" pitchFamily="34" charset="0"/>
                <a:cs typeface="Arial" panose="020B0604020202020204" pitchFamily="34" charset="0"/>
              </a:rPr>
              <a:t>100,000+</a:t>
            </a:r>
          </a:p>
        </p:txBody>
      </p:sp>
      <p:sp>
        <p:nvSpPr>
          <p:cNvPr id="6" name="TextBox 5">
            <a:extLst>
              <a:ext uri="{FF2B5EF4-FFF2-40B4-BE49-F238E27FC236}">
                <a16:creationId xmlns:a16="http://schemas.microsoft.com/office/drawing/2014/main" id="{CFE07C97-B586-4C75-A405-B18207BC2B89}"/>
              </a:ext>
            </a:extLst>
          </p:cNvPr>
          <p:cNvSpPr txBox="1"/>
          <p:nvPr/>
        </p:nvSpPr>
        <p:spPr>
          <a:xfrm>
            <a:off x="2264523" y="3671887"/>
            <a:ext cx="7662954" cy="1384995"/>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More adult learners in California will qualify </a:t>
            </a:r>
          </a:p>
          <a:p>
            <a:pPr algn="ctr"/>
            <a:r>
              <a:rPr lang="en-US" sz="2800" b="1" dirty="0">
                <a:latin typeface="Arial" panose="020B0604020202020204" pitchFamily="34" charset="0"/>
                <a:cs typeface="Arial" panose="020B0604020202020204" pitchFamily="34" charset="0"/>
              </a:rPr>
              <a:t>for financial aid </a:t>
            </a:r>
            <a:r>
              <a:rPr lang="en-US" sz="2800" dirty="0">
                <a:latin typeface="Arial" panose="020B0604020202020204" pitchFamily="34" charset="0"/>
                <a:cs typeface="Arial" panose="020B0604020202020204" pitchFamily="34" charset="0"/>
              </a:rPr>
              <a:t>because we successfully advocated for Cal Grant reform in Sacramento</a:t>
            </a:r>
          </a:p>
        </p:txBody>
      </p:sp>
      <p:pic>
        <p:nvPicPr>
          <p:cNvPr id="7" name="Picture 6">
            <a:extLst>
              <a:ext uri="{FF2B5EF4-FFF2-40B4-BE49-F238E27FC236}">
                <a16:creationId xmlns:a16="http://schemas.microsoft.com/office/drawing/2014/main" id="{8877D4DA-83AA-4C1B-BF09-AAEA7A6279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0134" b="3425"/>
          <a:stretch/>
        </p:blipFill>
        <p:spPr>
          <a:xfrm>
            <a:off x="145003" y="6134726"/>
            <a:ext cx="7821227" cy="723274"/>
          </a:xfrm>
          <a:prstGeom prst="rect">
            <a:avLst/>
          </a:prstGeom>
        </p:spPr>
      </p:pic>
      <p:sp>
        <p:nvSpPr>
          <p:cNvPr id="8" name="Rectangle 7">
            <a:extLst>
              <a:ext uri="{FF2B5EF4-FFF2-40B4-BE49-F238E27FC236}">
                <a16:creationId xmlns:a16="http://schemas.microsoft.com/office/drawing/2014/main" id="{41F60598-9588-4C33-9885-8D2240E7EE7D}"/>
              </a:ext>
            </a:extLst>
          </p:cNvPr>
          <p:cNvSpPr/>
          <p:nvPr/>
        </p:nvSpPr>
        <p:spPr>
          <a:xfrm>
            <a:off x="7838983" y="6167987"/>
            <a:ext cx="4208013" cy="621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67D7701-405E-4E35-BD9E-3D85C4D72E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9497" y="6304557"/>
            <a:ext cx="1648287" cy="348299"/>
          </a:xfrm>
          <a:prstGeom prst="rect">
            <a:avLst/>
          </a:prstGeom>
        </p:spPr>
      </p:pic>
    </p:spTree>
    <p:extLst>
      <p:ext uri="{BB962C8B-B14F-4D97-AF65-F5344CB8AC3E}">
        <p14:creationId xmlns:p14="http://schemas.microsoft.com/office/powerpoint/2010/main" val="1843947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AC852-88EF-4B65-AF54-DEE77C5A9D83}"/>
              </a:ext>
            </a:extLst>
          </p:cNvPr>
          <p:cNvSpPr>
            <a:spLocks noGrp="1"/>
          </p:cNvSpPr>
          <p:nvPr>
            <p:ph type="title"/>
          </p:nvPr>
        </p:nvSpPr>
        <p:spPr>
          <a:xfrm>
            <a:off x="543718" y="116364"/>
            <a:ext cx="11104564" cy="1528756"/>
          </a:xfrm>
        </p:spPr>
        <p:txBody>
          <a:bodyPr>
            <a:normAutofit/>
          </a:bodyPr>
          <a:lstStyle/>
          <a:p>
            <a:r>
              <a:rPr lang="en-US" sz="3600" dirty="0">
                <a:ea typeface="Fira Sans Medium" panose="020B0503050000020004" pitchFamily="34" charset="0"/>
              </a:rPr>
              <a:t>2. We’re promoting diversity, equity, and inclusion</a:t>
            </a:r>
            <a:br>
              <a:rPr lang="en-US" sz="3600" dirty="0">
                <a:ea typeface="Fira Sans Medium" panose="020B0503050000020004" pitchFamily="34" charset="0"/>
              </a:rPr>
            </a:br>
            <a:endParaRPr lang="en-US" sz="3600" dirty="0"/>
          </a:p>
        </p:txBody>
      </p:sp>
      <p:pic>
        <p:nvPicPr>
          <p:cNvPr id="7" name="Picture 6">
            <a:extLst>
              <a:ext uri="{FF2B5EF4-FFF2-40B4-BE49-F238E27FC236}">
                <a16:creationId xmlns:a16="http://schemas.microsoft.com/office/drawing/2014/main" id="{8877D4DA-83AA-4C1B-BF09-AAEA7A6279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0134" b="3425"/>
          <a:stretch/>
        </p:blipFill>
        <p:spPr>
          <a:xfrm>
            <a:off x="145003" y="6134726"/>
            <a:ext cx="7821227" cy="723274"/>
          </a:xfrm>
          <a:prstGeom prst="rect">
            <a:avLst/>
          </a:prstGeom>
        </p:spPr>
      </p:pic>
      <p:sp>
        <p:nvSpPr>
          <p:cNvPr id="8" name="Rectangle 7">
            <a:extLst>
              <a:ext uri="{FF2B5EF4-FFF2-40B4-BE49-F238E27FC236}">
                <a16:creationId xmlns:a16="http://schemas.microsoft.com/office/drawing/2014/main" id="{41F60598-9588-4C33-9885-8D2240E7EE7D}"/>
              </a:ext>
            </a:extLst>
          </p:cNvPr>
          <p:cNvSpPr/>
          <p:nvPr/>
        </p:nvSpPr>
        <p:spPr>
          <a:xfrm>
            <a:off x="7838983" y="6167987"/>
            <a:ext cx="4208013" cy="621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67D7701-405E-4E35-BD9E-3D85C4D72E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9497" y="6304557"/>
            <a:ext cx="1648287" cy="348299"/>
          </a:xfrm>
          <a:prstGeom prst="rect">
            <a:avLst/>
          </a:prstGeom>
        </p:spPr>
      </p:pic>
      <p:sp>
        <p:nvSpPr>
          <p:cNvPr id="13" name="TextBox 12">
            <a:extLst>
              <a:ext uri="{FF2B5EF4-FFF2-40B4-BE49-F238E27FC236}">
                <a16:creationId xmlns:a16="http://schemas.microsoft.com/office/drawing/2014/main" id="{77720CF4-C36B-48F6-A610-E5165B3048B8}"/>
              </a:ext>
            </a:extLst>
          </p:cNvPr>
          <p:cNvSpPr txBox="1"/>
          <p:nvPr/>
        </p:nvSpPr>
        <p:spPr>
          <a:xfrm>
            <a:off x="2394369" y="1859340"/>
            <a:ext cx="7403261" cy="1569660"/>
          </a:xfrm>
          <a:prstGeom prst="rect">
            <a:avLst/>
          </a:prstGeom>
          <a:noFill/>
        </p:spPr>
        <p:txBody>
          <a:bodyPr wrap="square" rtlCol="0">
            <a:spAutoFit/>
          </a:bodyPr>
          <a:lstStyle/>
          <a:p>
            <a:pPr algn="ctr"/>
            <a:r>
              <a:rPr lang="en-US" sz="9600" b="1" dirty="0">
                <a:solidFill>
                  <a:schemeClr val="accent4"/>
                </a:solidFill>
                <a:latin typeface="Arial" panose="020B0604020202020204" pitchFamily="34" charset="0"/>
                <a:cs typeface="Arial" panose="020B0604020202020204" pitchFamily="34" charset="0"/>
              </a:rPr>
              <a:t>+25</a:t>
            </a:r>
          </a:p>
        </p:txBody>
      </p:sp>
      <p:sp>
        <p:nvSpPr>
          <p:cNvPr id="14" name="TextBox 13">
            <a:extLst>
              <a:ext uri="{FF2B5EF4-FFF2-40B4-BE49-F238E27FC236}">
                <a16:creationId xmlns:a16="http://schemas.microsoft.com/office/drawing/2014/main" id="{D1E6CE2B-0CAB-46F2-8F8F-CEF1E77AD4AB}"/>
              </a:ext>
            </a:extLst>
          </p:cNvPr>
          <p:cNvSpPr txBox="1"/>
          <p:nvPr/>
        </p:nvSpPr>
        <p:spPr>
          <a:xfrm>
            <a:off x="2264522" y="3591639"/>
            <a:ext cx="7662954" cy="1815882"/>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Our faculty have created 25 new general education pathways to ethnic studies </a:t>
            </a:r>
            <a:r>
              <a:rPr lang="en-US" sz="2800" dirty="0">
                <a:latin typeface="Arial" panose="020B0604020202020204" pitchFamily="34" charset="0"/>
                <a:cs typeface="Arial" panose="020B0604020202020204" pitchFamily="34" charset="0"/>
              </a:rPr>
              <a:t>to lift the history and contributions of diverse groups as part of the full American story</a:t>
            </a:r>
          </a:p>
        </p:txBody>
      </p:sp>
    </p:spTree>
    <p:extLst>
      <p:ext uri="{BB962C8B-B14F-4D97-AF65-F5344CB8AC3E}">
        <p14:creationId xmlns:p14="http://schemas.microsoft.com/office/powerpoint/2010/main" val="4223146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AC852-88EF-4B65-AF54-DEE77C5A9D83}"/>
              </a:ext>
            </a:extLst>
          </p:cNvPr>
          <p:cNvSpPr>
            <a:spLocks noGrp="1"/>
          </p:cNvSpPr>
          <p:nvPr>
            <p:ph type="title"/>
          </p:nvPr>
        </p:nvSpPr>
        <p:spPr>
          <a:xfrm>
            <a:off x="543718" y="116364"/>
            <a:ext cx="11104564" cy="1528756"/>
          </a:xfrm>
        </p:spPr>
        <p:txBody>
          <a:bodyPr>
            <a:normAutofit/>
          </a:bodyPr>
          <a:lstStyle/>
          <a:p>
            <a:r>
              <a:rPr lang="en-US" sz="3600" dirty="0">
                <a:ea typeface="Fira Sans Medium" panose="020B0503050000020004" pitchFamily="34" charset="0"/>
              </a:rPr>
              <a:t>3. We’re a regional leader and partner</a:t>
            </a:r>
            <a:br>
              <a:rPr lang="en-US" sz="3600" dirty="0">
                <a:ea typeface="Fira Sans Medium" panose="020B0503050000020004" pitchFamily="34" charset="0"/>
              </a:rPr>
            </a:br>
            <a:endParaRPr lang="en-US" sz="3600" dirty="0"/>
          </a:p>
        </p:txBody>
      </p:sp>
      <p:pic>
        <p:nvPicPr>
          <p:cNvPr id="7" name="Picture 6">
            <a:extLst>
              <a:ext uri="{FF2B5EF4-FFF2-40B4-BE49-F238E27FC236}">
                <a16:creationId xmlns:a16="http://schemas.microsoft.com/office/drawing/2014/main" id="{8877D4DA-83AA-4C1B-BF09-AAEA7A6279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0134" b="3425"/>
          <a:stretch/>
        </p:blipFill>
        <p:spPr>
          <a:xfrm>
            <a:off x="145003" y="6134726"/>
            <a:ext cx="7821227" cy="723274"/>
          </a:xfrm>
          <a:prstGeom prst="rect">
            <a:avLst/>
          </a:prstGeom>
        </p:spPr>
      </p:pic>
      <p:sp>
        <p:nvSpPr>
          <p:cNvPr id="8" name="Rectangle 7">
            <a:extLst>
              <a:ext uri="{FF2B5EF4-FFF2-40B4-BE49-F238E27FC236}">
                <a16:creationId xmlns:a16="http://schemas.microsoft.com/office/drawing/2014/main" id="{41F60598-9588-4C33-9885-8D2240E7EE7D}"/>
              </a:ext>
            </a:extLst>
          </p:cNvPr>
          <p:cNvSpPr/>
          <p:nvPr/>
        </p:nvSpPr>
        <p:spPr>
          <a:xfrm>
            <a:off x="7838983" y="6167987"/>
            <a:ext cx="4208013" cy="621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67D7701-405E-4E35-BD9E-3D85C4D72E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9497" y="6304557"/>
            <a:ext cx="1648287" cy="348299"/>
          </a:xfrm>
          <a:prstGeom prst="rect">
            <a:avLst/>
          </a:prstGeom>
        </p:spPr>
      </p:pic>
      <p:pic>
        <p:nvPicPr>
          <p:cNvPr id="10" name="Picture 2" descr="College Corps">
            <a:extLst>
              <a:ext uri="{FF2B5EF4-FFF2-40B4-BE49-F238E27FC236}">
                <a16:creationId xmlns:a16="http://schemas.microsoft.com/office/drawing/2014/main" id="{2EC8E389-493F-4132-BE8F-141526B6AC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3519" y="3783411"/>
            <a:ext cx="6367273" cy="17733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ollege Corps">
            <a:extLst>
              <a:ext uri="{FF2B5EF4-FFF2-40B4-BE49-F238E27FC236}">
                <a16:creationId xmlns:a16="http://schemas.microsoft.com/office/drawing/2014/main" id="{20F4A22F-570B-4215-9610-0446CCD5CC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3519" y="1645120"/>
            <a:ext cx="6367273" cy="17733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D92481D5-2ACE-421A-B549-9165E5BA594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5892" t="14286" r="15322" b="53603"/>
          <a:stretch/>
        </p:blipFill>
        <p:spPr>
          <a:xfrm>
            <a:off x="543718" y="2652913"/>
            <a:ext cx="4174586" cy="1391976"/>
          </a:xfrm>
          <a:prstGeom prst="rect">
            <a:avLst/>
          </a:prstGeom>
        </p:spPr>
      </p:pic>
    </p:spTree>
    <p:extLst>
      <p:ext uri="{BB962C8B-B14F-4D97-AF65-F5344CB8AC3E}">
        <p14:creationId xmlns:p14="http://schemas.microsoft.com/office/powerpoint/2010/main" val="2121030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AC852-88EF-4B65-AF54-DEE77C5A9D83}"/>
              </a:ext>
            </a:extLst>
          </p:cNvPr>
          <p:cNvSpPr>
            <a:spLocks noGrp="1"/>
          </p:cNvSpPr>
          <p:nvPr>
            <p:ph type="title"/>
          </p:nvPr>
        </p:nvSpPr>
        <p:spPr>
          <a:xfrm>
            <a:off x="543718" y="116364"/>
            <a:ext cx="11104564" cy="1066260"/>
          </a:xfrm>
        </p:spPr>
        <p:txBody>
          <a:bodyPr>
            <a:normAutofit/>
          </a:bodyPr>
          <a:lstStyle/>
          <a:p>
            <a:r>
              <a:rPr lang="en-US" sz="3600" dirty="0">
                <a:ea typeface="Fira Sans Medium" panose="020B0503050000020004" pitchFamily="34" charset="0"/>
              </a:rPr>
              <a:t>4. We’re ensuring fiscal sustainability</a:t>
            </a:r>
            <a:endParaRPr lang="en-US" sz="3600" dirty="0"/>
          </a:p>
        </p:txBody>
      </p:sp>
      <p:pic>
        <p:nvPicPr>
          <p:cNvPr id="7" name="Picture 6">
            <a:extLst>
              <a:ext uri="{FF2B5EF4-FFF2-40B4-BE49-F238E27FC236}">
                <a16:creationId xmlns:a16="http://schemas.microsoft.com/office/drawing/2014/main" id="{8877D4DA-83AA-4C1B-BF09-AAEA7A6279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0134" b="3425"/>
          <a:stretch/>
        </p:blipFill>
        <p:spPr>
          <a:xfrm>
            <a:off x="145003" y="6134726"/>
            <a:ext cx="7821227" cy="723274"/>
          </a:xfrm>
          <a:prstGeom prst="rect">
            <a:avLst/>
          </a:prstGeom>
        </p:spPr>
      </p:pic>
      <p:sp>
        <p:nvSpPr>
          <p:cNvPr id="8" name="Rectangle 7">
            <a:extLst>
              <a:ext uri="{FF2B5EF4-FFF2-40B4-BE49-F238E27FC236}">
                <a16:creationId xmlns:a16="http://schemas.microsoft.com/office/drawing/2014/main" id="{41F60598-9588-4C33-9885-8D2240E7EE7D}"/>
              </a:ext>
            </a:extLst>
          </p:cNvPr>
          <p:cNvSpPr/>
          <p:nvPr/>
        </p:nvSpPr>
        <p:spPr>
          <a:xfrm>
            <a:off x="7838983" y="6167987"/>
            <a:ext cx="4208013" cy="621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67D7701-405E-4E35-BD9E-3D85C4D72E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9497" y="6304557"/>
            <a:ext cx="1648287" cy="348299"/>
          </a:xfrm>
          <a:prstGeom prst="rect">
            <a:avLst/>
          </a:prstGeom>
        </p:spPr>
      </p:pic>
      <p:pic>
        <p:nvPicPr>
          <p:cNvPr id="13" name="Picture 12">
            <a:extLst>
              <a:ext uri="{FF2B5EF4-FFF2-40B4-BE49-F238E27FC236}">
                <a16:creationId xmlns:a16="http://schemas.microsoft.com/office/drawing/2014/main" id="{9C535B57-C302-4152-B839-09365B3951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528" y="2811488"/>
            <a:ext cx="3621024" cy="765158"/>
          </a:xfrm>
          <a:prstGeom prst="rect">
            <a:avLst/>
          </a:prstGeom>
        </p:spPr>
      </p:pic>
      <p:pic>
        <p:nvPicPr>
          <p:cNvPr id="4" name="Picture 3">
            <a:extLst>
              <a:ext uri="{FF2B5EF4-FFF2-40B4-BE49-F238E27FC236}">
                <a16:creationId xmlns:a16="http://schemas.microsoft.com/office/drawing/2014/main" id="{0B77049E-3CB5-4248-9195-5C5D234BAD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1687" y="2166741"/>
            <a:ext cx="2713021" cy="2713021"/>
          </a:xfrm>
          <a:prstGeom prst="rect">
            <a:avLst/>
          </a:prstGeom>
        </p:spPr>
      </p:pic>
      <p:pic>
        <p:nvPicPr>
          <p:cNvPr id="6" name="Picture 5">
            <a:extLst>
              <a:ext uri="{FF2B5EF4-FFF2-40B4-BE49-F238E27FC236}">
                <a16:creationId xmlns:a16="http://schemas.microsoft.com/office/drawing/2014/main" id="{964E9E08-D876-4F3E-A3AE-4DC3B8865E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60137" y="2166741"/>
            <a:ext cx="4415294" cy="2713021"/>
          </a:xfrm>
          <a:prstGeom prst="rect">
            <a:avLst/>
          </a:prstGeom>
        </p:spPr>
      </p:pic>
      <p:sp>
        <p:nvSpPr>
          <p:cNvPr id="14" name="TextBox 13">
            <a:extLst>
              <a:ext uri="{FF2B5EF4-FFF2-40B4-BE49-F238E27FC236}">
                <a16:creationId xmlns:a16="http://schemas.microsoft.com/office/drawing/2014/main" id="{54F88C25-B451-4BEE-9A2B-394FEAC8166B}"/>
              </a:ext>
            </a:extLst>
          </p:cNvPr>
          <p:cNvSpPr txBox="1"/>
          <p:nvPr/>
        </p:nvSpPr>
        <p:spPr>
          <a:xfrm>
            <a:off x="645121" y="3892285"/>
            <a:ext cx="3159839" cy="646331"/>
          </a:xfrm>
          <a:prstGeom prst="rect">
            <a:avLst/>
          </a:prstGeom>
          <a:noFill/>
        </p:spPr>
        <p:txBody>
          <a:bodyPr wrap="none" rtlCol="0">
            <a:spAutoFit/>
          </a:bodyPr>
          <a:lstStyle/>
          <a:p>
            <a:r>
              <a:rPr lang="en-US" b="1" dirty="0">
                <a:solidFill>
                  <a:schemeClr val="bg1">
                    <a:lumMod val="50000"/>
                  </a:schemeClr>
                </a:solidFill>
                <a:latin typeface="Arial" panose="020B0604020202020204" pitchFamily="34" charset="0"/>
                <a:cs typeface="Arial" panose="020B0604020202020204" pitchFamily="34" charset="0"/>
              </a:rPr>
              <a:t>91.9 FM and TV Channel 24</a:t>
            </a:r>
          </a:p>
          <a:p>
            <a:pPr algn="ctr"/>
            <a:r>
              <a:rPr lang="en-US" dirty="0">
                <a:solidFill>
                  <a:schemeClr val="bg1">
                    <a:lumMod val="50000"/>
                  </a:schemeClr>
                </a:solidFill>
                <a:latin typeface="Arial" panose="020B0604020202020204" pitchFamily="34" charset="0"/>
                <a:cs typeface="Arial" panose="020B0604020202020204" pitchFamily="34" charset="0"/>
              </a:rPr>
              <a:t>KVCR.org</a:t>
            </a:r>
          </a:p>
        </p:txBody>
      </p:sp>
    </p:spTree>
    <p:extLst>
      <p:ext uri="{BB962C8B-B14F-4D97-AF65-F5344CB8AC3E}">
        <p14:creationId xmlns:p14="http://schemas.microsoft.com/office/powerpoint/2010/main" val="3684280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82803D-B4AD-4B96-9FBE-1D2E97213E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0134" b="3425"/>
          <a:stretch/>
        </p:blipFill>
        <p:spPr>
          <a:xfrm>
            <a:off x="145003" y="6134726"/>
            <a:ext cx="7821227" cy="723274"/>
          </a:xfrm>
          <a:prstGeom prst="rect">
            <a:avLst/>
          </a:prstGeom>
        </p:spPr>
      </p:pic>
      <p:sp>
        <p:nvSpPr>
          <p:cNvPr id="6" name="Rectangle 5">
            <a:extLst>
              <a:ext uri="{FF2B5EF4-FFF2-40B4-BE49-F238E27FC236}">
                <a16:creationId xmlns:a16="http://schemas.microsoft.com/office/drawing/2014/main" id="{5AAAB6DD-198B-4546-8B49-8B28719E7531}"/>
              </a:ext>
            </a:extLst>
          </p:cNvPr>
          <p:cNvSpPr/>
          <p:nvPr/>
        </p:nvSpPr>
        <p:spPr>
          <a:xfrm>
            <a:off x="7838983" y="6167987"/>
            <a:ext cx="4208013" cy="621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AB33B412-6D3A-4E1D-968C-1FFB9320AC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9497" y="6304557"/>
            <a:ext cx="1648287" cy="348299"/>
          </a:xfrm>
          <a:prstGeom prst="rect">
            <a:avLst/>
          </a:prstGeom>
        </p:spPr>
      </p:pic>
      <p:sp>
        <p:nvSpPr>
          <p:cNvPr id="10" name="Title 9">
            <a:extLst>
              <a:ext uri="{FF2B5EF4-FFF2-40B4-BE49-F238E27FC236}">
                <a16:creationId xmlns:a16="http://schemas.microsoft.com/office/drawing/2014/main" id="{B07EAC3A-EBA8-45CB-8D91-058CEAEAA6D1}"/>
              </a:ext>
            </a:extLst>
          </p:cNvPr>
          <p:cNvSpPr>
            <a:spLocks noGrp="1"/>
          </p:cNvSpPr>
          <p:nvPr>
            <p:ph type="title"/>
          </p:nvPr>
        </p:nvSpPr>
        <p:spPr>
          <a:xfrm>
            <a:off x="838200" y="1849254"/>
            <a:ext cx="10515600" cy="2695073"/>
          </a:xfrm>
        </p:spPr>
        <p:txBody>
          <a:bodyPr>
            <a:normAutofit/>
          </a:bodyPr>
          <a:lstStyle/>
          <a:p>
            <a:r>
              <a:rPr lang="en-US" sz="7200" dirty="0"/>
              <a:t>Student Enrollment</a:t>
            </a:r>
          </a:p>
        </p:txBody>
      </p:sp>
    </p:spTree>
    <p:extLst>
      <p:ext uri="{BB962C8B-B14F-4D97-AF65-F5344CB8AC3E}">
        <p14:creationId xmlns:p14="http://schemas.microsoft.com/office/powerpoint/2010/main" val="1279203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8677E5A0C94F4583114F61DA5FC5C9" ma:contentTypeVersion="14" ma:contentTypeDescription="Create a new document." ma:contentTypeScope="" ma:versionID="1f4525c941cf8f57c6aafdcd8ab8c495">
  <xsd:schema xmlns:xsd="http://www.w3.org/2001/XMLSchema" xmlns:xs="http://www.w3.org/2001/XMLSchema" xmlns:p="http://schemas.microsoft.com/office/2006/metadata/properties" xmlns:ns3="a9d5689a-a8b3-43c4-b8b9-6ee18265c4dd" xmlns:ns4="8616a315-1940-4c47-a373-dd11eb5d7ed9" targetNamespace="http://schemas.microsoft.com/office/2006/metadata/properties" ma:root="true" ma:fieldsID="301d09fd4bb1881eb3e42d7023f7755f" ns3:_="" ns4:_="">
    <xsd:import namespace="a9d5689a-a8b3-43c4-b8b9-6ee18265c4dd"/>
    <xsd:import namespace="8616a315-1940-4c47-a373-dd11eb5d7ed9"/>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AutoKeyPoints" minOccurs="0"/>
                <xsd:element ref="ns3:MediaServiceKeyPoints" minOccurs="0"/>
                <xsd:element ref="ns3:MediaServiceGenerationTime" minOccurs="0"/>
                <xsd:element ref="ns3:MediaServiceEventHashCode"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5689a-a8b3-43c4-b8b9-6ee18265c4d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6a315-1940-4c47-a373-dd11eb5d7ed9"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34D36B-99CA-4E16-8802-13881EEC88B1}">
  <ds:schemaRefs>
    <ds:schemaRef ds:uri="http://schemas.microsoft.com/sharepoint/v3/contenttype/forms"/>
  </ds:schemaRefs>
</ds:datastoreItem>
</file>

<file path=customXml/itemProps2.xml><?xml version="1.0" encoding="utf-8"?>
<ds:datastoreItem xmlns:ds="http://schemas.openxmlformats.org/officeDocument/2006/customXml" ds:itemID="{48D9F5A3-1BE1-4C84-B80E-CE0274FE1696}">
  <ds:schemaRefs>
    <ds:schemaRef ds:uri="http://schemas.microsoft.com/office/2006/documentManagement/types"/>
    <ds:schemaRef ds:uri="http://schemas.microsoft.com/office/2006/metadata/properties"/>
    <ds:schemaRef ds:uri="http://purl.org/dc/terms/"/>
    <ds:schemaRef ds:uri="a9d5689a-a8b3-43c4-b8b9-6ee18265c4dd"/>
    <ds:schemaRef ds:uri="http://schemas.openxmlformats.org/package/2006/metadata/core-properties"/>
    <ds:schemaRef ds:uri="http://www.w3.org/XML/1998/namespace"/>
    <ds:schemaRef ds:uri="http://purl.org/dc/elements/1.1/"/>
    <ds:schemaRef ds:uri="http://schemas.microsoft.com/office/infopath/2007/PartnerControls"/>
    <ds:schemaRef ds:uri="8616a315-1940-4c47-a373-dd11eb5d7ed9"/>
    <ds:schemaRef ds:uri="http://purl.org/dc/dcmitype/"/>
  </ds:schemaRefs>
</ds:datastoreItem>
</file>

<file path=customXml/itemProps3.xml><?xml version="1.0" encoding="utf-8"?>
<ds:datastoreItem xmlns:ds="http://schemas.openxmlformats.org/officeDocument/2006/customXml" ds:itemID="{70ECA684-1403-4B41-924B-A6B7A8F00D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d5689a-a8b3-43c4-b8b9-6ee18265c4dd"/>
    <ds:schemaRef ds:uri="8616a315-1940-4c47-a373-dd11eb5d7e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8136</TotalTime>
  <Words>1376</Words>
  <Application>Microsoft Office PowerPoint</Application>
  <PresentationFormat>Widescreen</PresentationFormat>
  <Paragraphs>130</Paragraphs>
  <Slides>10</Slides>
  <Notes>10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Fira Sans Medium</vt:lpstr>
      <vt:lpstr>Office Theme</vt:lpstr>
      <vt:lpstr>Welcome Back!</vt:lpstr>
      <vt:lpstr>PowerPoint Presentation</vt:lpstr>
      <vt:lpstr>We’re Changing Lives</vt:lpstr>
      <vt:lpstr>1. We’re eliminating barriers to student success </vt:lpstr>
      <vt:lpstr>1. We’re eliminating barriers to student success </vt:lpstr>
      <vt:lpstr>2. We’re promoting diversity, equity, and inclusion </vt:lpstr>
      <vt:lpstr>3. We’re a regional leader and partner </vt:lpstr>
      <vt:lpstr>4. We’re ensuring fiscal sustainability</vt:lpstr>
      <vt:lpstr>Student Enrollment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dc:title>
  <dc:creator>Torres, Jose Felipe</dc:creator>
  <cp:lastModifiedBy>Rodriguez, Angel</cp:lastModifiedBy>
  <cp:revision>157</cp:revision>
  <cp:lastPrinted>2022-05-16T03:11:26Z</cp:lastPrinted>
  <dcterms:created xsi:type="dcterms:W3CDTF">2020-08-04T18:05:47Z</dcterms:created>
  <dcterms:modified xsi:type="dcterms:W3CDTF">2022-08-09T19:16:24Z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0x0101004A8677E5A0C94F4583114F61DA5FC5C9</vt:lpwstr>
  </property>
</Properties>
</file>